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595"/>
  </p:notesMasterIdLst>
  <p:sldIdLst>
    <p:sldId id="257" r:id="rId2"/>
    <p:sldId id="258" r:id="rId3"/>
    <p:sldId id="259" r:id="rId4"/>
    <p:sldId id="260" r:id="rId5"/>
    <p:sldId id="261" r:id="rId6"/>
    <p:sldId id="262" r:id="rId7"/>
    <p:sldId id="263" r:id="rId8"/>
    <p:sldId id="265" r:id="rId9"/>
    <p:sldId id="266" r:id="rId10"/>
    <p:sldId id="264"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5" r:id="rId230"/>
    <p:sldId id="486" r:id="rId231"/>
    <p:sldId id="487" r:id="rId232"/>
    <p:sldId id="488" r:id="rId233"/>
    <p:sldId id="489" r:id="rId234"/>
    <p:sldId id="490" r:id="rId235"/>
    <p:sldId id="491" r:id="rId236"/>
    <p:sldId id="492" r:id="rId237"/>
    <p:sldId id="493" r:id="rId238"/>
    <p:sldId id="494" r:id="rId239"/>
    <p:sldId id="495" r:id="rId240"/>
    <p:sldId id="496" r:id="rId241"/>
    <p:sldId id="497" r:id="rId242"/>
    <p:sldId id="498" r:id="rId243"/>
    <p:sldId id="499" r:id="rId244"/>
    <p:sldId id="500" r:id="rId245"/>
    <p:sldId id="501" r:id="rId246"/>
    <p:sldId id="502" r:id="rId247"/>
    <p:sldId id="503" r:id="rId248"/>
    <p:sldId id="504" r:id="rId249"/>
    <p:sldId id="505" r:id="rId250"/>
    <p:sldId id="506" r:id="rId251"/>
    <p:sldId id="507" r:id="rId252"/>
    <p:sldId id="508" r:id="rId253"/>
    <p:sldId id="509" r:id="rId254"/>
    <p:sldId id="510" r:id="rId255"/>
    <p:sldId id="511" r:id="rId256"/>
    <p:sldId id="512" r:id="rId257"/>
    <p:sldId id="513" r:id="rId258"/>
    <p:sldId id="514" r:id="rId259"/>
    <p:sldId id="515" r:id="rId260"/>
    <p:sldId id="516" r:id="rId261"/>
    <p:sldId id="517" r:id="rId262"/>
    <p:sldId id="518" r:id="rId263"/>
    <p:sldId id="519" r:id="rId264"/>
    <p:sldId id="520" r:id="rId265"/>
    <p:sldId id="521" r:id="rId266"/>
    <p:sldId id="522" r:id="rId267"/>
    <p:sldId id="523" r:id="rId268"/>
    <p:sldId id="524" r:id="rId269"/>
    <p:sldId id="525" r:id="rId270"/>
    <p:sldId id="526" r:id="rId271"/>
    <p:sldId id="527" r:id="rId272"/>
    <p:sldId id="528" r:id="rId273"/>
    <p:sldId id="529" r:id="rId274"/>
    <p:sldId id="530" r:id="rId275"/>
    <p:sldId id="531" r:id="rId276"/>
    <p:sldId id="532" r:id="rId277"/>
    <p:sldId id="533" r:id="rId278"/>
    <p:sldId id="534" r:id="rId279"/>
    <p:sldId id="535" r:id="rId280"/>
    <p:sldId id="536" r:id="rId281"/>
    <p:sldId id="537" r:id="rId282"/>
    <p:sldId id="538" r:id="rId283"/>
    <p:sldId id="539" r:id="rId284"/>
    <p:sldId id="540" r:id="rId285"/>
    <p:sldId id="541" r:id="rId286"/>
    <p:sldId id="542" r:id="rId287"/>
    <p:sldId id="543" r:id="rId288"/>
    <p:sldId id="544" r:id="rId289"/>
    <p:sldId id="545" r:id="rId290"/>
    <p:sldId id="546" r:id="rId291"/>
    <p:sldId id="547" r:id="rId292"/>
    <p:sldId id="548" r:id="rId293"/>
    <p:sldId id="549" r:id="rId294"/>
    <p:sldId id="550" r:id="rId295"/>
    <p:sldId id="551" r:id="rId296"/>
    <p:sldId id="552" r:id="rId297"/>
    <p:sldId id="553" r:id="rId298"/>
    <p:sldId id="554" r:id="rId299"/>
    <p:sldId id="555" r:id="rId300"/>
    <p:sldId id="556" r:id="rId301"/>
    <p:sldId id="557" r:id="rId302"/>
    <p:sldId id="558" r:id="rId303"/>
    <p:sldId id="559" r:id="rId304"/>
    <p:sldId id="560" r:id="rId305"/>
    <p:sldId id="561" r:id="rId306"/>
    <p:sldId id="562" r:id="rId307"/>
    <p:sldId id="563" r:id="rId308"/>
    <p:sldId id="564" r:id="rId309"/>
    <p:sldId id="565" r:id="rId310"/>
    <p:sldId id="566" r:id="rId311"/>
    <p:sldId id="567" r:id="rId312"/>
    <p:sldId id="568" r:id="rId313"/>
    <p:sldId id="569" r:id="rId314"/>
    <p:sldId id="570" r:id="rId315"/>
    <p:sldId id="571" r:id="rId316"/>
    <p:sldId id="572" r:id="rId317"/>
    <p:sldId id="573" r:id="rId318"/>
    <p:sldId id="574" r:id="rId319"/>
    <p:sldId id="575" r:id="rId320"/>
    <p:sldId id="576" r:id="rId321"/>
    <p:sldId id="577" r:id="rId322"/>
    <p:sldId id="578" r:id="rId323"/>
    <p:sldId id="579" r:id="rId324"/>
    <p:sldId id="580" r:id="rId325"/>
    <p:sldId id="581" r:id="rId326"/>
    <p:sldId id="582" r:id="rId327"/>
    <p:sldId id="583" r:id="rId328"/>
    <p:sldId id="584" r:id="rId329"/>
    <p:sldId id="585" r:id="rId330"/>
    <p:sldId id="586" r:id="rId331"/>
    <p:sldId id="587" r:id="rId332"/>
    <p:sldId id="588" r:id="rId333"/>
    <p:sldId id="589" r:id="rId334"/>
    <p:sldId id="590" r:id="rId335"/>
    <p:sldId id="591" r:id="rId336"/>
    <p:sldId id="592" r:id="rId337"/>
    <p:sldId id="593" r:id="rId338"/>
    <p:sldId id="594" r:id="rId339"/>
    <p:sldId id="595" r:id="rId340"/>
    <p:sldId id="596" r:id="rId341"/>
    <p:sldId id="597" r:id="rId342"/>
    <p:sldId id="598" r:id="rId343"/>
    <p:sldId id="599" r:id="rId344"/>
    <p:sldId id="600" r:id="rId345"/>
    <p:sldId id="601" r:id="rId346"/>
    <p:sldId id="602" r:id="rId347"/>
    <p:sldId id="603" r:id="rId348"/>
    <p:sldId id="604" r:id="rId349"/>
    <p:sldId id="605" r:id="rId350"/>
    <p:sldId id="606" r:id="rId351"/>
    <p:sldId id="607" r:id="rId352"/>
    <p:sldId id="608" r:id="rId353"/>
    <p:sldId id="609" r:id="rId354"/>
    <p:sldId id="610" r:id="rId355"/>
    <p:sldId id="611" r:id="rId356"/>
    <p:sldId id="612" r:id="rId357"/>
    <p:sldId id="613" r:id="rId358"/>
    <p:sldId id="614" r:id="rId359"/>
    <p:sldId id="615" r:id="rId360"/>
    <p:sldId id="616" r:id="rId361"/>
    <p:sldId id="617" r:id="rId362"/>
    <p:sldId id="618" r:id="rId363"/>
    <p:sldId id="619" r:id="rId364"/>
    <p:sldId id="620" r:id="rId365"/>
    <p:sldId id="621" r:id="rId366"/>
    <p:sldId id="622" r:id="rId367"/>
    <p:sldId id="623" r:id="rId368"/>
    <p:sldId id="624" r:id="rId369"/>
    <p:sldId id="625" r:id="rId370"/>
    <p:sldId id="626" r:id="rId371"/>
    <p:sldId id="627" r:id="rId372"/>
    <p:sldId id="628" r:id="rId373"/>
    <p:sldId id="629" r:id="rId374"/>
    <p:sldId id="630" r:id="rId375"/>
    <p:sldId id="631" r:id="rId376"/>
    <p:sldId id="632" r:id="rId377"/>
    <p:sldId id="633" r:id="rId378"/>
    <p:sldId id="634" r:id="rId379"/>
    <p:sldId id="635" r:id="rId380"/>
    <p:sldId id="636" r:id="rId381"/>
    <p:sldId id="637" r:id="rId382"/>
    <p:sldId id="638" r:id="rId383"/>
    <p:sldId id="639" r:id="rId384"/>
    <p:sldId id="640" r:id="rId385"/>
    <p:sldId id="641" r:id="rId386"/>
    <p:sldId id="642" r:id="rId387"/>
    <p:sldId id="643" r:id="rId388"/>
    <p:sldId id="644" r:id="rId389"/>
    <p:sldId id="645" r:id="rId390"/>
    <p:sldId id="646" r:id="rId391"/>
    <p:sldId id="647" r:id="rId392"/>
    <p:sldId id="648" r:id="rId393"/>
    <p:sldId id="649" r:id="rId394"/>
    <p:sldId id="650" r:id="rId395"/>
    <p:sldId id="651" r:id="rId396"/>
    <p:sldId id="652" r:id="rId397"/>
    <p:sldId id="653" r:id="rId398"/>
    <p:sldId id="654" r:id="rId399"/>
    <p:sldId id="655" r:id="rId400"/>
    <p:sldId id="656" r:id="rId401"/>
    <p:sldId id="657" r:id="rId402"/>
    <p:sldId id="658" r:id="rId403"/>
    <p:sldId id="659" r:id="rId404"/>
    <p:sldId id="660" r:id="rId405"/>
    <p:sldId id="661" r:id="rId406"/>
    <p:sldId id="662" r:id="rId407"/>
    <p:sldId id="663" r:id="rId408"/>
    <p:sldId id="664" r:id="rId409"/>
    <p:sldId id="665" r:id="rId410"/>
    <p:sldId id="666" r:id="rId411"/>
    <p:sldId id="667" r:id="rId412"/>
    <p:sldId id="668" r:id="rId413"/>
    <p:sldId id="669" r:id="rId414"/>
    <p:sldId id="670" r:id="rId415"/>
    <p:sldId id="671" r:id="rId416"/>
    <p:sldId id="672" r:id="rId417"/>
    <p:sldId id="673" r:id="rId418"/>
    <p:sldId id="674" r:id="rId419"/>
    <p:sldId id="675" r:id="rId420"/>
    <p:sldId id="676" r:id="rId421"/>
    <p:sldId id="677" r:id="rId422"/>
    <p:sldId id="678" r:id="rId423"/>
    <p:sldId id="679" r:id="rId424"/>
    <p:sldId id="680" r:id="rId425"/>
    <p:sldId id="681" r:id="rId426"/>
    <p:sldId id="682" r:id="rId427"/>
    <p:sldId id="683" r:id="rId428"/>
    <p:sldId id="684" r:id="rId429"/>
    <p:sldId id="685" r:id="rId430"/>
    <p:sldId id="686" r:id="rId431"/>
    <p:sldId id="687" r:id="rId432"/>
    <p:sldId id="688" r:id="rId433"/>
    <p:sldId id="689" r:id="rId434"/>
    <p:sldId id="690" r:id="rId435"/>
    <p:sldId id="691" r:id="rId436"/>
    <p:sldId id="692" r:id="rId437"/>
    <p:sldId id="693" r:id="rId438"/>
    <p:sldId id="694" r:id="rId439"/>
    <p:sldId id="695" r:id="rId440"/>
    <p:sldId id="696" r:id="rId441"/>
    <p:sldId id="697" r:id="rId442"/>
    <p:sldId id="698" r:id="rId443"/>
    <p:sldId id="699" r:id="rId444"/>
    <p:sldId id="700" r:id="rId445"/>
    <p:sldId id="701" r:id="rId446"/>
    <p:sldId id="702" r:id="rId447"/>
    <p:sldId id="703" r:id="rId448"/>
    <p:sldId id="704" r:id="rId449"/>
    <p:sldId id="705" r:id="rId450"/>
    <p:sldId id="706" r:id="rId451"/>
    <p:sldId id="707" r:id="rId452"/>
    <p:sldId id="708" r:id="rId453"/>
    <p:sldId id="709" r:id="rId454"/>
    <p:sldId id="710" r:id="rId455"/>
    <p:sldId id="711" r:id="rId456"/>
    <p:sldId id="712" r:id="rId457"/>
    <p:sldId id="713" r:id="rId458"/>
    <p:sldId id="714" r:id="rId459"/>
    <p:sldId id="715" r:id="rId460"/>
    <p:sldId id="716" r:id="rId461"/>
    <p:sldId id="717" r:id="rId462"/>
    <p:sldId id="718" r:id="rId463"/>
    <p:sldId id="719" r:id="rId464"/>
    <p:sldId id="720" r:id="rId465"/>
    <p:sldId id="721" r:id="rId466"/>
    <p:sldId id="722" r:id="rId467"/>
    <p:sldId id="723" r:id="rId468"/>
    <p:sldId id="724" r:id="rId469"/>
    <p:sldId id="725" r:id="rId470"/>
    <p:sldId id="726" r:id="rId471"/>
    <p:sldId id="727" r:id="rId472"/>
    <p:sldId id="728" r:id="rId473"/>
    <p:sldId id="729" r:id="rId474"/>
    <p:sldId id="730" r:id="rId475"/>
    <p:sldId id="731" r:id="rId476"/>
    <p:sldId id="732" r:id="rId477"/>
    <p:sldId id="733" r:id="rId478"/>
    <p:sldId id="734" r:id="rId479"/>
    <p:sldId id="735" r:id="rId480"/>
    <p:sldId id="736" r:id="rId481"/>
    <p:sldId id="737" r:id="rId482"/>
    <p:sldId id="738" r:id="rId483"/>
    <p:sldId id="739" r:id="rId484"/>
    <p:sldId id="740" r:id="rId485"/>
    <p:sldId id="741" r:id="rId486"/>
    <p:sldId id="742" r:id="rId487"/>
    <p:sldId id="743" r:id="rId488"/>
    <p:sldId id="744" r:id="rId489"/>
    <p:sldId id="745" r:id="rId490"/>
    <p:sldId id="746" r:id="rId491"/>
    <p:sldId id="747" r:id="rId492"/>
    <p:sldId id="748" r:id="rId493"/>
    <p:sldId id="749" r:id="rId494"/>
    <p:sldId id="750" r:id="rId495"/>
    <p:sldId id="751" r:id="rId496"/>
    <p:sldId id="752" r:id="rId497"/>
    <p:sldId id="753" r:id="rId498"/>
    <p:sldId id="754" r:id="rId499"/>
    <p:sldId id="755" r:id="rId500"/>
    <p:sldId id="756" r:id="rId501"/>
    <p:sldId id="757" r:id="rId502"/>
    <p:sldId id="758" r:id="rId503"/>
    <p:sldId id="759" r:id="rId504"/>
    <p:sldId id="760" r:id="rId505"/>
    <p:sldId id="761" r:id="rId506"/>
    <p:sldId id="762" r:id="rId507"/>
    <p:sldId id="763" r:id="rId508"/>
    <p:sldId id="764" r:id="rId509"/>
    <p:sldId id="765" r:id="rId510"/>
    <p:sldId id="766" r:id="rId511"/>
    <p:sldId id="767" r:id="rId512"/>
    <p:sldId id="768" r:id="rId513"/>
    <p:sldId id="769" r:id="rId514"/>
    <p:sldId id="770" r:id="rId515"/>
    <p:sldId id="771" r:id="rId516"/>
    <p:sldId id="772" r:id="rId517"/>
    <p:sldId id="773" r:id="rId518"/>
    <p:sldId id="774" r:id="rId519"/>
    <p:sldId id="775" r:id="rId520"/>
    <p:sldId id="776" r:id="rId521"/>
    <p:sldId id="777" r:id="rId522"/>
    <p:sldId id="778" r:id="rId523"/>
    <p:sldId id="779" r:id="rId524"/>
    <p:sldId id="780" r:id="rId525"/>
    <p:sldId id="781" r:id="rId526"/>
    <p:sldId id="782" r:id="rId527"/>
    <p:sldId id="783" r:id="rId528"/>
    <p:sldId id="784" r:id="rId529"/>
    <p:sldId id="785" r:id="rId530"/>
    <p:sldId id="786" r:id="rId531"/>
    <p:sldId id="787" r:id="rId532"/>
    <p:sldId id="788" r:id="rId533"/>
    <p:sldId id="789" r:id="rId534"/>
    <p:sldId id="790" r:id="rId535"/>
    <p:sldId id="791" r:id="rId536"/>
    <p:sldId id="792" r:id="rId537"/>
    <p:sldId id="793" r:id="rId538"/>
    <p:sldId id="794" r:id="rId539"/>
    <p:sldId id="795" r:id="rId540"/>
    <p:sldId id="796" r:id="rId541"/>
    <p:sldId id="797" r:id="rId542"/>
    <p:sldId id="798" r:id="rId543"/>
    <p:sldId id="799" r:id="rId544"/>
    <p:sldId id="800" r:id="rId545"/>
    <p:sldId id="801" r:id="rId546"/>
    <p:sldId id="802" r:id="rId547"/>
    <p:sldId id="803" r:id="rId548"/>
    <p:sldId id="804" r:id="rId549"/>
    <p:sldId id="805" r:id="rId550"/>
    <p:sldId id="806" r:id="rId551"/>
    <p:sldId id="807" r:id="rId552"/>
    <p:sldId id="808" r:id="rId553"/>
    <p:sldId id="809" r:id="rId554"/>
    <p:sldId id="810" r:id="rId555"/>
    <p:sldId id="811" r:id="rId556"/>
    <p:sldId id="812" r:id="rId557"/>
    <p:sldId id="813" r:id="rId558"/>
    <p:sldId id="814" r:id="rId559"/>
    <p:sldId id="815" r:id="rId560"/>
    <p:sldId id="816" r:id="rId561"/>
    <p:sldId id="817" r:id="rId562"/>
    <p:sldId id="818" r:id="rId563"/>
    <p:sldId id="819" r:id="rId564"/>
    <p:sldId id="820" r:id="rId565"/>
    <p:sldId id="821" r:id="rId566"/>
    <p:sldId id="822" r:id="rId567"/>
    <p:sldId id="823" r:id="rId568"/>
    <p:sldId id="824" r:id="rId569"/>
    <p:sldId id="825" r:id="rId570"/>
    <p:sldId id="826" r:id="rId571"/>
    <p:sldId id="827" r:id="rId572"/>
    <p:sldId id="828" r:id="rId573"/>
    <p:sldId id="829" r:id="rId574"/>
    <p:sldId id="830" r:id="rId575"/>
    <p:sldId id="831" r:id="rId576"/>
    <p:sldId id="832" r:id="rId577"/>
    <p:sldId id="833" r:id="rId578"/>
    <p:sldId id="834" r:id="rId579"/>
    <p:sldId id="835" r:id="rId580"/>
    <p:sldId id="836" r:id="rId581"/>
    <p:sldId id="837" r:id="rId582"/>
    <p:sldId id="838" r:id="rId583"/>
    <p:sldId id="839" r:id="rId584"/>
    <p:sldId id="840" r:id="rId585"/>
    <p:sldId id="841" r:id="rId586"/>
    <p:sldId id="842" r:id="rId587"/>
    <p:sldId id="843" r:id="rId588"/>
    <p:sldId id="844" r:id="rId589"/>
    <p:sldId id="845" r:id="rId590"/>
    <p:sldId id="846" r:id="rId591"/>
    <p:sldId id="847" r:id="rId592"/>
    <p:sldId id="848" r:id="rId593"/>
    <p:sldId id="849" r:id="rId59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758136-EA86-43F5-DA42-CBF8E466714A}" v="2" dt="2023-09-11T12:00:44.7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72" d="100"/>
          <a:sy n="72"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viewProps" Target="viewProps.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tableStyles" Target="tableStyles.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presProps" Target="presProp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microsoft.com/office/2015/10/relationships/revisionInfo" Target="revisionInfo.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theme" Target="theme/theme1.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notesMaster" Target="notesMasters/notesMaster1.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microsoft.com/office/2016/11/relationships/changesInfo" Target="changesInfos/changesInfo1.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499" Type="http://schemas.openxmlformats.org/officeDocument/2006/relationships/slide" Target="slides/slide49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ười dùng Khách" userId="S::urn:spo:anon#d778a3abff29dc6c44fb9381c38c2b95ca3cb83ada3169b5b78854e904fcc693::" providerId="AD" clId="Web-{81758136-EA86-43F5-DA42-CBF8E466714A}"/>
    <pc:docChg chg="sldOrd">
      <pc:chgData name="Người dùng Khách" userId="S::urn:spo:anon#d778a3abff29dc6c44fb9381c38c2b95ca3cb83ada3169b5b78854e904fcc693::" providerId="AD" clId="Web-{81758136-EA86-43F5-DA42-CBF8E466714A}" dt="2023-09-11T12:00:44.783" v="1"/>
      <pc:docMkLst>
        <pc:docMk/>
      </pc:docMkLst>
      <pc:sldChg chg="ord">
        <pc:chgData name="Người dùng Khách" userId="S::urn:spo:anon#d778a3abff29dc6c44fb9381c38c2b95ca3cb83ada3169b5b78854e904fcc693::" providerId="AD" clId="Web-{81758136-EA86-43F5-DA42-CBF8E466714A}" dt="2023-09-11T12:00:44.783" v="1"/>
        <pc:sldMkLst>
          <pc:docMk/>
          <pc:sldMk cId="1485726002" sldId="2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8152AA-7E37-42B8-B994-7B3ACD267718}" type="datetimeFigureOut">
              <a:rPr lang="en-US" smtClean="0"/>
              <a:t>9/11/2023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38274-884A-402F-ADF8-D352CF13A3CB}" type="slidenum">
              <a:rPr lang="en-US" smtClean="0"/>
              <a:t>‹#›</a:t>
            </a:fld>
            <a:endParaRPr lang="en-US"/>
          </a:p>
        </p:txBody>
      </p:sp>
    </p:spTree>
    <p:extLst>
      <p:ext uri="{BB962C8B-B14F-4D97-AF65-F5344CB8AC3E}">
        <p14:creationId xmlns:p14="http://schemas.microsoft.com/office/powerpoint/2010/main" val="3097516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5BE0FD20-1971-40B4-9387-051B7FAD491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a:extLst>
              <a:ext uri="{FF2B5EF4-FFF2-40B4-BE49-F238E27FC236}">
                <a16:creationId xmlns:a16="http://schemas.microsoft.com/office/drawing/2014/main" id="{A8A83910-27CB-4646-B2B7-2A7379CC1E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2404" name="Slide Number Placeholder 3">
            <a:extLst>
              <a:ext uri="{FF2B5EF4-FFF2-40B4-BE49-F238E27FC236}">
                <a16:creationId xmlns:a16="http://schemas.microsoft.com/office/drawing/2014/main" id="{4CAC860C-5794-40FA-8FEC-6420455A0F7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3FECDAB5-7832-4744-8269-7F3B9C9D15A8}" type="slidenum">
              <a:rPr lang="en-US" altLang="en-US"/>
              <a:pPr/>
              <a:t>212</a:t>
            </a:fld>
            <a:endParaRPr lang="en-US" altLang="en-US"/>
          </a:p>
        </p:txBody>
      </p:sp>
    </p:spTree>
    <p:extLst>
      <p:ext uri="{BB962C8B-B14F-4D97-AF65-F5344CB8AC3E}">
        <p14:creationId xmlns:p14="http://schemas.microsoft.com/office/powerpoint/2010/main" val="110895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C0BE1ABE-E713-4115-8633-54AE7AB688B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a:extLst>
              <a:ext uri="{FF2B5EF4-FFF2-40B4-BE49-F238E27FC236}">
                <a16:creationId xmlns:a16="http://schemas.microsoft.com/office/drawing/2014/main" id="{C4769DE7-2EB0-4787-8509-D936766A0FD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3428" name="Slide Number Placeholder 3">
            <a:extLst>
              <a:ext uri="{FF2B5EF4-FFF2-40B4-BE49-F238E27FC236}">
                <a16:creationId xmlns:a16="http://schemas.microsoft.com/office/drawing/2014/main" id="{2FD66A6B-C8A1-44B0-B6BE-E2BADB967C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7D3ED65-58FF-4FAF-BD62-CE8D72487181}" type="slidenum">
              <a:rPr lang="en-US" altLang="en-US"/>
              <a:pPr/>
              <a:t>213</a:t>
            </a:fld>
            <a:endParaRPr lang="en-US" altLang="en-US"/>
          </a:p>
        </p:txBody>
      </p:sp>
    </p:spTree>
    <p:extLst>
      <p:ext uri="{BB962C8B-B14F-4D97-AF65-F5344CB8AC3E}">
        <p14:creationId xmlns:p14="http://schemas.microsoft.com/office/powerpoint/2010/main" val="3485507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3F8AB59D-8E0E-4393-ACDE-C064B21655B7}"/>
              </a:ext>
            </a:extLst>
          </p:cNvPr>
          <p:cNvGrpSpPr>
            <a:grpSpLocks/>
          </p:cNvGrpSpPr>
          <p:nvPr/>
        </p:nvGrpSpPr>
        <p:grpSpPr bwMode="auto">
          <a:xfrm>
            <a:off x="1" y="152401"/>
            <a:ext cx="12012084" cy="1052513"/>
            <a:chOff x="0" y="1536"/>
            <a:chExt cx="5675" cy="663"/>
          </a:xfrm>
        </p:grpSpPr>
        <p:grpSp>
          <p:nvGrpSpPr>
            <p:cNvPr id="5" name="Group 3">
              <a:extLst>
                <a:ext uri="{FF2B5EF4-FFF2-40B4-BE49-F238E27FC236}">
                  <a16:creationId xmlns:a16="http://schemas.microsoft.com/office/drawing/2014/main" id="{DE0C5FE5-157A-4B9F-9B4B-6577968034A0}"/>
                </a:ext>
              </a:extLst>
            </p:cNvPr>
            <p:cNvGrpSpPr>
              <a:grpSpLocks/>
            </p:cNvGrpSpPr>
            <p:nvPr/>
          </p:nvGrpSpPr>
          <p:grpSpPr bwMode="auto">
            <a:xfrm>
              <a:off x="185" y="1604"/>
              <a:ext cx="449" cy="299"/>
              <a:chOff x="720" y="336"/>
              <a:chExt cx="624" cy="432"/>
            </a:xfrm>
          </p:grpSpPr>
          <p:sp>
            <p:nvSpPr>
              <p:cNvPr id="12" name="Rectangle 4">
                <a:extLst>
                  <a:ext uri="{FF2B5EF4-FFF2-40B4-BE49-F238E27FC236}">
                    <a16:creationId xmlns:a16="http://schemas.microsoft.com/office/drawing/2014/main" id="{71F5298B-0789-47A9-9ADA-CC5AB44D2AF2}"/>
                  </a:ext>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z="1800"/>
              </a:p>
            </p:txBody>
          </p:sp>
          <p:sp>
            <p:nvSpPr>
              <p:cNvPr id="13" name="Rectangle 5">
                <a:extLst>
                  <a:ext uri="{FF2B5EF4-FFF2-40B4-BE49-F238E27FC236}">
                    <a16:creationId xmlns:a16="http://schemas.microsoft.com/office/drawing/2014/main" id="{C68D9E29-8875-4C45-84DB-1BA58B8A9D5C}"/>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z="1800"/>
              </a:p>
            </p:txBody>
          </p:sp>
        </p:grpSp>
        <p:grpSp>
          <p:nvGrpSpPr>
            <p:cNvPr id="6" name="Group 6">
              <a:extLst>
                <a:ext uri="{FF2B5EF4-FFF2-40B4-BE49-F238E27FC236}">
                  <a16:creationId xmlns:a16="http://schemas.microsoft.com/office/drawing/2014/main" id="{A30D6A5F-EA22-411A-8553-FC795EF1B5A7}"/>
                </a:ext>
              </a:extLst>
            </p:cNvPr>
            <p:cNvGrpSpPr>
              <a:grpSpLocks/>
            </p:cNvGrpSpPr>
            <p:nvPr/>
          </p:nvGrpSpPr>
          <p:grpSpPr bwMode="auto">
            <a:xfrm>
              <a:off x="263" y="1870"/>
              <a:ext cx="466" cy="299"/>
              <a:chOff x="912" y="2640"/>
              <a:chExt cx="672" cy="432"/>
            </a:xfrm>
          </p:grpSpPr>
          <p:sp>
            <p:nvSpPr>
              <p:cNvPr id="10" name="Rectangle 7">
                <a:extLst>
                  <a:ext uri="{FF2B5EF4-FFF2-40B4-BE49-F238E27FC236}">
                    <a16:creationId xmlns:a16="http://schemas.microsoft.com/office/drawing/2014/main" id="{CF5AF1F8-1978-4C08-9021-01832C2EEF00}"/>
                  </a:ext>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z="1800"/>
              </a:p>
            </p:txBody>
          </p:sp>
          <p:sp>
            <p:nvSpPr>
              <p:cNvPr id="11" name="Rectangle 8">
                <a:extLst>
                  <a:ext uri="{FF2B5EF4-FFF2-40B4-BE49-F238E27FC236}">
                    <a16:creationId xmlns:a16="http://schemas.microsoft.com/office/drawing/2014/main" id="{F73FB814-01FE-4CF4-885F-12779848DA25}"/>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z="1800"/>
              </a:p>
            </p:txBody>
          </p:sp>
        </p:grpSp>
        <p:sp>
          <p:nvSpPr>
            <p:cNvPr id="7" name="Rectangle 9">
              <a:extLst>
                <a:ext uri="{FF2B5EF4-FFF2-40B4-BE49-F238E27FC236}">
                  <a16:creationId xmlns:a16="http://schemas.microsoft.com/office/drawing/2014/main" id="{67752C1D-820B-4236-A17A-7EB37ED9C669}"/>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z="1800"/>
            </a:p>
          </p:txBody>
        </p:sp>
        <p:sp>
          <p:nvSpPr>
            <p:cNvPr id="8" name="Rectangle 10">
              <a:extLst>
                <a:ext uri="{FF2B5EF4-FFF2-40B4-BE49-F238E27FC236}">
                  <a16:creationId xmlns:a16="http://schemas.microsoft.com/office/drawing/2014/main" id="{389D02E7-B641-4E15-B126-0F8A8FB36B3C}"/>
                </a:ext>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z="1800"/>
            </a:p>
          </p:txBody>
        </p:sp>
        <p:sp>
          <p:nvSpPr>
            <p:cNvPr id="9" name="Rectangle 11">
              <a:extLst>
                <a:ext uri="{FF2B5EF4-FFF2-40B4-BE49-F238E27FC236}">
                  <a16:creationId xmlns:a16="http://schemas.microsoft.com/office/drawing/2014/main" id="{8A9DBFEF-B27F-4C20-A2BF-18EA4D2AB0F7}"/>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z="1800"/>
            </a:p>
          </p:txBody>
        </p:sp>
      </p:grpSp>
      <p:sp>
        <p:nvSpPr>
          <p:cNvPr id="7180" name="Rectangle 12"/>
          <p:cNvSpPr>
            <a:spLocks noGrp="1" noChangeArrowheads="1"/>
          </p:cNvSpPr>
          <p:nvPr>
            <p:ph type="ctrTitle"/>
          </p:nvPr>
        </p:nvSpPr>
        <p:spPr>
          <a:xfrm>
            <a:off x="1320800" y="228600"/>
            <a:ext cx="10363200" cy="623888"/>
          </a:xfrm>
        </p:spPr>
        <p:txBody>
          <a:bodyPr/>
          <a:lstStyle>
            <a:lvl1pPr>
              <a:defRPr/>
            </a:lvl1pPr>
          </a:lstStyle>
          <a:p>
            <a:r>
              <a:rPr lang="en-US"/>
              <a:t>Click to edit Master title style</a:t>
            </a:r>
          </a:p>
        </p:txBody>
      </p:sp>
      <p:sp>
        <p:nvSpPr>
          <p:cNvPr id="7181" name="Rectangle 13"/>
          <p:cNvSpPr>
            <a:spLocks noGrp="1" noChangeArrowheads="1"/>
          </p:cNvSpPr>
          <p:nvPr>
            <p:ph type="subTitle" idx="1"/>
          </p:nvPr>
        </p:nvSpPr>
        <p:spPr>
          <a:xfrm>
            <a:off x="406400" y="1219200"/>
            <a:ext cx="11480800" cy="4876800"/>
          </a:xfrm>
        </p:spPr>
        <p:txBody>
          <a:bodyPr/>
          <a:lstStyle>
            <a:lvl1pPr marL="0" indent="0" algn="just">
              <a:buFont typeface="Wingdings" pitchFamily="2" charset="2"/>
              <a:buNone/>
              <a:defRPr/>
            </a:lvl1pPr>
          </a:lstStyle>
          <a:p>
            <a:r>
              <a:rPr lang="en-US"/>
              <a:t>Click to edit Master subtitle style</a:t>
            </a:r>
          </a:p>
        </p:txBody>
      </p:sp>
      <p:sp>
        <p:nvSpPr>
          <p:cNvPr id="14" name="Rectangle 14">
            <a:extLst>
              <a:ext uri="{FF2B5EF4-FFF2-40B4-BE49-F238E27FC236}">
                <a16:creationId xmlns:a16="http://schemas.microsoft.com/office/drawing/2014/main" id="{1DF3754B-D602-494A-9C97-2BF244102BA4}"/>
              </a:ext>
            </a:extLst>
          </p:cNvPr>
          <p:cNvSpPr>
            <a:spLocks noGrp="1" noChangeArrowheads="1"/>
          </p:cNvSpPr>
          <p:nvPr>
            <p:ph type="dt" sz="half" idx="10"/>
          </p:nvPr>
        </p:nvSpPr>
        <p:spPr>
          <a:xfrm>
            <a:off x="1320800" y="6248400"/>
            <a:ext cx="2540000" cy="457200"/>
          </a:xfrm>
        </p:spPr>
        <p:txBody>
          <a:bodyPr/>
          <a:lstStyle>
            <a:lvl1pPr>
              <a:defRPr>
                <a:solidFill>
                  <a:schemeClr val="bg2"/>
                </a:solidFill>
              </a:defRPr>
            </a:lvl1pPr>
          </a:lstStyle>
          <a:p>
            <a:fld id="{1DB63385-DE0B-423B-97E7-C3F399815B96}" type="datetimeFigureOut">
              <a:rPr lang="en-US" smtClean="0"/>
              <a:t>9/11/2023</a:t>
            </a:fld>
            <a:endParaRPr lang="en-US"/>
          </a:p>
        </p:txBody>
      </p:sp>
      <p:sp>
        <p:nvSpPr>
          <p:cNvPr id="15" name="Rectangle 15">
            <a:extLst>
              <a:ext uri="{FF2B5EF4-FFF2-40B4-BE49-F238E27FC236}">
                <a16:creationId xmlns:a16="http://schemas.microsoft.com/office/drawing/2014/main" id="{3DBE9A12-5BB6-4E38-9604-445E2982124E}"/>
              </a:ext>
            </a:extLst>
          </p:cNvPr>
          <p:cNvSpPr>
            <a:spLocks noGrp="1" noChangeArrowheads="1"/>
          </p:cNvSpPr>
          <p:nvPr>
            <p:ph type="ftr" sz="quarter" idx="11"/>
          </p:nvPr>
        </p:nvSpPr>
        <p:spPr>
          <a:xfrm>
            <a:off x="4572000" y="6248400"/>
            <a:ext cx="3860800" cy="457200"/>
          </a:xfrm>
        </p:spPr>
        <p:txBody>
          <a:bodyPr/>
          <a:lstStyle>
            <a:lvl1pPr>
              <a:defRPr>
                <a:solidFill>
                  <a:schemeClr val="bg2"/>
                </a:solidFill>
              </a:defRPr>
            </a:lvl1pPr>
          </a:lstStyle>
          <a:p>
            <a:endParaRPr lang="en-US"/>
          </a:p>
        </p:txBody>
      </p:sp>
      <p:sp>
        <p:nvSpPr>
          <p:cNvPr id="16" name="Rectangle 16">
            <a:extLst>
              <a:ext uri="{FF2B5EF4-FFF2-40B4-BE49-F238E27FC236}">
                <a16:creationId xmlns:a16="http://schemas.microsoft.com/office/drawing/2014/main" id="{0CA50806-542C-41E9-8CEC-F157F83DB52C}"/>
              </a:ext>
            </a:extLst>
          </p:cNvPr>
          <p:cNvSpPr>
            <a:spLocks noGrp="1" noChangeArrowheads="1"/>
          </p:cNvSpPr>
          <p:nvPr>
            <p:ph type="sldNum" sz="quarter" idx="12"/>
          </p:nvPr>
        </p:nvSpPr>
        <p:spPr>
          <a:xfrm>
            <a:off x="9144000" y="6248400"/>
            <a:ext cx="2540000" cy="457200"/>
          </a:xfrm>
        </p:spPr>
        <p:txBody>
          <a:bodyPr/>
          <a:lstStyle>
            <a:lvl1pPr>
              <a:defRPr>
                <a:solidFill>
                  <a:schemeClr val="bg2"/>
                </a:solidFill>
              </a:defRPr>
            </a:lvl1pPr>
          </a:lstStyle>
          <a:p>
            <a:fld id="{D3DDA94C-47DA-4460-A641-7B65DFC4536D}" type="slidenum">
              <a:rPr lang="en-US" smtClean="0"/>
              <a:t>‹#›</a:t>
            </a:fld>
            <a:endParaRPr lang="en-US"/>
          </a:p>
        </p:txBody>
      </p:sp>
    </p:spTree>
    <p:extLst>
      <p:ext uri="{BB962C8B-B14F-4D97-AF65-F5344CB8AC3E}">
        <p14:creationId xmlns:p14="http://schemas.microsoft.com/office/powerpoint/2010/main" val="668477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006387C7-F07B-4C1B-9E86-C2FF7C53A50E}"/>
              </a:ext>
            </a:extLst>
          </p:cNvPr>
          <p:cNvSpPr>
            <a:spLocks noGrp="1" noChangeArrowheads="1"/>
          </p:cNvSpPr>
          <p:nvPr>
            <p:ph type="dt" sz="half" idx="10"/>
          </p:nvPr>
        </p:nvSpPr>
        <p:spPr>
          <a:ln/>
        </p:spPr>
        <p:txBody>
          <a:bodyPr/>
          <a:lstStyle>
            <a:lvl1pPr>
              <a:defRPr/>
            </a:lvl1pPr>
          </a:lstStyle>
          <a:p>
            <a:fld id="{1DB63385-DE0B-423B-97E7-C3F399815B96}" type="datetimeFigureOut">
              <a:rPr lang="en-US" smtClean="0"/>
              <a:t>9/11/2023</a:t>
            </a:fld>
            <a:endParaRPr lang="en-US"/>
          </a:p>
        </p:txBody>
      </p:sp>
      <p:sp>
        <p:nvSpPr>
          <p:cNvPr id="5" name="Rectangle 12">
            <a:extLst>
              <a:ext uri="{FF2B5EF4-FFF2-40B4-BE49-F238E27FC236}">
                <a16:creationId xmlns:a16="http://schemas.microsoft.com/office/drawing/2014/main" id="{AE4CC6D5-B9CE-43A4-94EB-D9772FEEE6C6}"/>
              </a:ext>
            </a:extLst>
          </p:cNvPr>
          <p:cNvSpPr>
            <a:spLocks noGrp="1" noChangeArrowheads="1"/>
          </p:cNvSpPr>
          <p:nvPr>
            <p:ph type="ftr" sz="quarter" idx="11"/>
          </p:nvPr>
        </p:nvSpPr>
        <p:spPr>
          <a:ln/>
        </p:spPr>
        <p:txBody>
          <a:bodyPr/>
          <a:lstStyle>
            <a:lvl1pPr>
              <a:defRPr/>
            </a:lvl1pPr>
          </a:lstStyle>
          <a:p>
            <a:endParaRPr lang="en-US"/>
          </a:p>
        </p:txBody>
      </p:sp>
      <p:sp>
        <p:nvSpPr>
          <p:cNvPr id="6" name="Rectangle 13">
            <a:extLst>
              <a:ext uri="{FF2B5EF4-FFF2-40B4-BE49-F238E27FC236}">
                <a16:creationId xmlns:a16="http://schemas.microsoft.com/office/drawing/2014/main" id="{538C3B98-6508-4146-9DB0-BFDEF4615222}"/>
              </a:ext>
            </a:extLst>
          </p:cNvPr>
          <p:cNvSpPr>
            <a:spLocks noGrp="1" noChangeArrowheads="1"/>
          </p:cNvSpPr>
          <p:nvPr>
            <p:ph type="sldNum" sz="quarter" idx="12"/>
          </p:nvPr>
        </p:nvSpPr>
        <p:spPr>
          <a:ln/>
        </p:spPr>
        <p:txBody>
          <a:bodyPr/>
          <a:lstStyle>
            <a:lvl1pPr>
              <a:defRPr/>
            </a:lvl1pPr>
          </a:lstStyle>
          <a:p>
            <a:fld id="{D3DDA94C-47DA-4460-A641-7B65DFC4536D}" type="slidenum">
              <a:rPr lang="en-US" smtClean="0"/>
              <a:t>‹#›</a:t>
            </a:fld>
            <a:endParaRPr lang="en-US"/>
          </a:p>
        </p:txBody>
      </p:sp>
    </p:spTree>
    <p:extLst>
      <p:ext uri="{BB962C8B-B14F-4D97-AF65-F5344CB8AC3E}">
        <p14:creationId xmlns:p14="http://schemas.microsoft.com/office/powerpoint/2010/main" val="2807069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82618" y="214313"/>
            <a:ext cx="2857500" cy="5918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1" y="214313"/>
            <a:ext cx="8371417" cy="5918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10488AFF-B4B0-4D00-8D82-669BA823AF40}"/>
              </a:ext>
            </a:extLst>
          </p:cNvPr>
          <p:cNvSpPr>
            <a:spLocks noGrp="1" noChangeArrowheads="1"/>
          </p:cNvSpPr>
          <p:nvPr>
            <p:ph type="dt" sz="half" idx="10"/>
          </p:nvPr>
        </p:nvSpPr>
        <p:spPr>
          <a:ln/>
        </p:spPr>
        <p:txBody>
          <a:bodyPr/>
          <a:lstStyle>
            <a:lvl1pPr>
              <a:defRPr/>
            </a:lvl1pPr>
          </a:lstStyle>
          <a:p>
            <a:fld id="{1DB63385-DE0B-423B-97E7-C3F399815B96}" type="datetimeFigureOut">
              <a:rPr lang="en-US" smtClean="0"/>
              <a:t>9/11/2023</a:t>
            </a:fld>
            <a:endParaRPr lang="en-US"/>
          </a:p>
        </p:txBody>
      </p:sp>
      <p:sp>
        <p:nvSpPr>
          <p:cNvPr id="5" name="Rectangle 12">
            <a:extLst>
              <a:ext uri="{FF2B5EF4-FFF2-40B4-BE49-F238E27FC236}">
                <a16:creationId xmlns:a16="http://schemas.microsoft.com/office/drawing/2014/main" id="{0AB85D88-B67E-4461-9F6F-EB25B3E1F9BD}"/>
              </a:ext>
            </a:extLst>
          </p:cNvPr>
          <p:cNvSpPr>
            <a:spLocks noGrp="1" noChangeArrowheads="1"/>
          </p:cNvSpPr>
          <p:nvPr>
            <p:ph type="ftr" sz="quarter" idx="11"/>
          </p:nvPr>
        </p:nvSpPr>
        <p:spPr>
          <a:ln/>
        </p:spPr>
        <p:txBody>
          <a:bodyPr/>
          <a:lstStyle>
            <a:lvl1pPr>
              <a:defRPr/>
            </a:lvl1pPr>
          </a:lstStyle>
          <a:p>
            <a:endParaRPr lang="en-US"/>
          </a:p>
        </p:txBody>
      </p:sp>
      <p:sp>
        <p:nvSpPr>
          <p:cNvPr id="6" name="Rectangle 13">
            <a:extLst>
              <a:ext uri="{FF2B5EF4-FFF2-40B4-BE49-F238E27FC236}">
                <a16:creationId xmlns:a16="http://schemas.microsoft.com/office/drawing/2014/main" id="{E2056C47-4A5A-41CC-9EEE-6E51D28CDB2A}"/>
              </a:ext>
            </a:extLst>
          </p:cNvPr>
          <p:cNvSpPr>
            <a:spLocks noGrp="1" noChangeArrowheads="1"/>
          </p:cNvSpPr>
          <p:nvPr>
            <p:ph type="sldNum" sz="quarter" idx="12"/>
          </p:nvPr>
        </p:nvSpPr>
        <p:spPr>
          <a:ln/>
        </p:spPr>
        <p:txBody>
          <a:bodyPr/>
          <a:lstStyle>
            <a:lvl1pPr>
              <a:defRPr/>
            </a:lvl1pPr>
          </a:lstStyle>
          <a:p>
            <a:fld id="{D3DDA94C-47DA-4460-A641-7B65DFC4536D}" type="slidenum">
              <a:rPr lang="en-US" smtClean="0"/>
              <a:t>‹#›</a:t>
            </a:fld>
            <a:endParaRPr lang="en-US"/>
          </a:p>
        </p:txBody>
      </p:sp>
    </p:spTree>
    <p:extLst>
      <p:ext uri="{BB962C8B-B14F-4D97-AF65-F5344CB8AC3E}">
        <p14:creationId xmlns:p14="http://schemas.microsoft.com/office/powerpoint/2010/main" val="3687143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623887"/>
          </a:xfrm>
        </p:spPr>
        <p:txBody>
          <a:bodyPr/>
          <a:lstStyle/>
          <a:p>
            <a:r>
              <a:rPr lang="en-US"/>
              <a:t>Click to edit Master title style</a:t>
            </a:r>
          </a:p>
        </p:txBody>
      </p:sp>
      <p:sp>
        <p:nvSpPr>
          <p:cNvPr id="3" name="Table Placeholder 2"/>
          <p:cNvSpPr>
            <a:spLocks noGrp="1"/>
          </p:cNvSpPr>
          <p:nvPr>
            <p:ph type="tbl" idx="1"/>
          </p:nvPr>
        </p:nvSpPr>
        <p:spPr>
          <a:xfrm>
            <a:off x="508000" y="1295401"/>
            <a:ext cx="11432117" cy="4837113"/>
          </a:xfrm>
        </p:spPr>
        <p:txBody>
          <a:bodyPr/>
          <a:lstStyle/>
          <a:p>
            <a:pPr lvl="0"/>
            <a:r>
              <a:rPr lang="en-US" noProof="0"/>
              <a:t>Click icon to add table</a:t>
            </a:r>
          </a:p>
        </p:txBody>
      </p:sp>
      <p:sp>
        <p:nvSpPr>
          <p:cNvPr id="4" name="Rectangle 11">
            <a:extLst>
              <a:ext uri="{FF2B5EF4-FFF2-40B4-BE49-F238E27FC236}">
                <a16:creationId xmlns:a16="http://schemas.microsoft.com/office/drawing/2014/main" id="{24457CDB-103B-45B8-BC75-D49E6C3180E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2">
            <a:extLst>
              <a:ext uri="{FF2B5EF4-FFF2-40B4-BE49-F238E27FC236}">
                <a16:creationId xmlns:a16="http://schemas.microsoft.com/office/drawing/2014/main" id="{6C733BC7-39FD-40AE-93ED-0555AAB1FB0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3">
            <a:extLst>
              <a:ext uri="{FF2B5EF4-FFF2-40B4-BE49-F238E27FC236}">
                <a16:creationId xmlns:a16="http://schemas.microsoft.com/office/drawing/2014/main" id="{D9D0F2D2-9BFD-4DE5-B06A-F0A814BD2403}"/>
              </a:ext>
            </a:extLst>
          </p:cNvPr>
          <p:cNvSpPr>
            <a:spLocks noGrp="1" noChangeArrowheads="1"/>
          </p:cNvSpPr>
          <p:nvPr>
            <p:ph type="sldNum" sz="quarter" idx="12"/>
          </p:nvPr>
        </p:nvSpPr>
        <p:spPr>
          <a:ln/>
        </p:spPr>
        <p:txBody>
          <a:bodyPr/>
          <a:lstStyle>
            <a:lvl1pPr>
              <a:defRPr/>
            </a:lvl1pPr>
          </a:lstStyle>
          <a:p>
            <a:fld id="{96E12CF5-5A1F-4272-AA4B-CA70CFFA2CE8}" type="slidenum">
              <a:rPr lang="en-US" altLang="en-US" smtClean="0"/>
              <a:pPr/>
              <a:t>‹#›</a:t>
            </a:fld>
            <a:endParaRPr lang="en-US" altLang="en-US"/>
          </a:p>
        </p:txBody>
      </p:sp>
    </p:spTree>
    <p:extLst>
      <p:ext uri="{BB962C8B-B14F-4D97-AF65-F5344CB8AC3E}">
        <p14:creationId xmlns:p14="http://schemas.microsoft.com/office/powerpoint/2010/main" val="3515708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200400" y="228600"/>
            <a:ext cx="8940800" cy="533400"/>
          </a:xfrm>
        </p:spPr>
        <p:txBody>
          <a:bodyPr/>
          <a:lstStyle/>
          <a:p>
            <a:r>
              <a:rPr lang="en-US"/>
              <a:t>Click to edit Master title style</a:t>
            </a:r>
          </a:p>
        </p:txBody>
      </p:sp>
      <p:sp>
        <p:nvSpPr>
          <p:cNvPr id="3" name="Text Placeholder 2"/>
          <p:cNvSpPr>
            <a:spLocks noGrp="1"/>
          </p:cNvSpPr>
          <p:nvPr>
            <p:ph type="body" sz="half" idx="1"/>
          </p:nvPr>
        </p:nvSpPr>
        <p:spPr>
          <a:xfrm>
            <a:off x="304800" y="1295400"/>
            <a:ext cx="5689600" cy="5026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295401"/>
            <a:ext cx="5689600" cy="2436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884613"/>
            <a:ext cx="5689600" cy="2436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1">
            <a:extLst>
              <a:ext uri="{FF2B5EF4-FFF2-40B4-BE49-F238E27FC236}">
                <a16:creationId xmlns:a16="http://schemas.microsoft.com/office/drawing/2014/main" id="{0566DCE1-3376-44CA-8C90-301A8AB01AA0}"/>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12">
            <a:extLst>
              <a:ext uri="{FF2B5EF4-FFF2-40B4-BE49-F238E27FC236}">
                <a16:creationId xmlns:a16="http://schemas.microsoft.com/office/drawing/2014/main" id="{ED939B51-8DE9-4812-8156-912832C85EA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13">
            <a:extLst>
              <a:ext uri="{FF2B5EF4-FFF2-40B4-BE49-F238E27FC236}">
                <a16:creationId xmlns:a16="http://schemas.microsoft.com/office/drawing/2014/main" id="{FB838464-4459-438B-96B8-BE8399B6D5CB}"/>
              </a:ext>
            </a:extLst>
          </p:cNvPr>
          <p:cNvSpPr>
            <a:spLocks noGrp="1" noChangeArrowheads="1"/>
          </p:cNvSpPr>
          <p:nvPr>
            <p:ph type="sldNum" sz="quarter" idx="12"/>
          </p:nvPr>
        </p:nvSpPr>
        <p:spPr>
          <a:ln/>
        </p:spPr>
        <p:txBody>
          <a:bodyPr/>
          <a:lstStyle>
            <a:lvl1pPr>
              <a:defRPr/>
            </a:lvl1pPr>
          </a:lstStyle>
          <a:p>
            <a:pPr>
              <a:defRPr/>
            </a:pPr>
            <a:fld id="{2FB16025-6131-4F37-99DE-39AA9D44A9FE}" type="slidenum">
              <a:rPr lang="en-US" altLang="vi-VN"/>
              <a:pPr>
                <a:defRPr/>
              </a:pPr>
              <a:t>‹#›</a:t>
            </a:fld>
            <a:endParaRPr lang="en-US" altLang="vi-VN"/>
          </a:p>
        </p:txBody>
      </p:sp>
    </p:spTree>
    <p:extLst>
      <p:ext uri="{BB962C8B-B14F-4D97-AF65-F5344CB8AC3E}">
        <p14:creationId xmlns:p14="http://schemas.microsoft.com/office/powerpoint/2010/main" val="611768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00400" y="228600"/>
            <a:ext cx="8940800" cy="533400"/>
          </a:xfrm>
        </p:spPr>
        <p:txBody>
          <a:bodyPr/>
          <a:lstStyle/>
          <a:p>
            <a:r>
              <a:rPr lang="en-US"/>
              <a:t>Click to edit Master title style</a:t>
            </a:r>
          </a:p>
        </p:txBody>
      </p:sp>
      <p:sp>
        <p:nvSpPr>
          <p:cNvPr id="3" name="Text Placeholder 2"/>
          <p:cNvSpPr>
            <a:spLocks noGrp="1"/>
          </p:cNvSpPr>
          <p:nvPr>
            <p:ph type="body" sz="half" idx="1"/>
          </p:nvPr>
        </p:nvSpPr>
        <p:spPr>
          <a:xfrm>
            <a:off x="304800" y="1295400"/>
            <a:ext cx="5689600" cy="5026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95400"/>
            <a:ext cx="5689600" cy="5026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354B7C6A-ECCE-42A4-A823-4AA421B648D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2">
            <a:extLst>
              <a:ext uri="{FF2B5EF4-FFF2-40B4-BE49-F238E27FC236}">
                <a16:creationId xmlns:a16="http://schemas.microsoft.com/office/drawing/2014/main" id="{22F81C18-C109-400A-9C51-362CF15F34F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3">
            <a:extLst>
              <a:ext uri="{FF2B5EF4-FFF2-40B4-BE49-F238E27FC236}">
                <a16:creationId xmlns:a16="http://schemas.microsoft.com/office/drawing/2014/main" id="{E5D12767-EEF8-48DD-A814-2F48988412EA}"/>
              </a:ext>
            </a:extLst>
          </p:cNvPr>
          <p:cNvSpPr>
            <a:spLocks noGrp="1" noChangeArrowheads="1"/>
          </p:cNvSpPr>
          <p:nvPr>
            <p:ph type="sldNum" sz="quarter" idx="12"/>
          </p:nvPr>
        </p:nvSpPr>
        <p:spPr>
          <a:ln/>
        </p:spPr>
        <p:txBody>
          <a:bodyPr/>
          <a:lstStyle>
            <a:lvl1pPr>
              <a:defRPr/>
            </a:lvl1pPr>
          </a:lstStyle>
          <a:p>
            <a:pPr>
              <a:defRPr/>
            </a:pPr>
            <a:fld id="{B504790C-D890-45F4-8543-153333C0B63B}" type="slidenum">
              <a:rPr lang="en-US" altLang="vi-VN"/>
              <a:pPr>
                <a:defRPr/>
              </a:pPr>
              <a:t>‹#›</a:t>
            </a:fld>
            <a:endParaRPr lang="en-US" altLang="vi-VN"/>
          </a:p>
        </p:txBody>
      </p:sp>
    </p:spTree>
    <p:extLst>
      <p:ext uri="{BB962C8B-B14F-4D97-AF65-F5344CB8AC3E}">
        <p14:creationId xmlns:p14="http://schemas.microsoft.com/office/powerpoint/2010/main" val="1369154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a:extLst>
              <a:ext uri="{FF2B5EF4-FFF2-40B4-BE49-F238E27FC236}">
                <a16:creationId xmlns:a16="http://schemas.microsoft.com/office/drawing/2014/main" id="{E59CAB6D-AEFF-468D-8685-22D2427E9308}"/>
              </a:ext>
            </a:extLst>
          </p:cNvPr>
          <p:cNvSpPr>
            <a:spLocks noGrp="1" noChangeArrowheads="1"/>
          </p:cNvSpPr>
          <p:nvPr>
            <p:ph type="dt" sz="half" idx="10"/>
          </p:nvPr>
        </p:nvSpPr>
        <p:spPr>
          <a:ln/>
        </p:spPr>
        <p:txBody>
          <a:bodyPr/>
          <a:lstStyle>
            <a:lvl1pPr>
              <a:defRPr/>
            </a:lvl1pPr>
          </a:lstStyle>
          <a:p>
            <a:fld id="{1DB63385-DE0B-423B-97E7-C3F399815B96}" type="datetimeFigureOut">
              <a:rPr lang="en-US" smtClean="0"/>
              <a:t>9/11/2023</a:t>
            </a:fld>
            <a:endParaRPr lang="en-US"/>
          </a:p>
        </p:txBody>
      </p:sp>
      <p:sp>
        <p:nvSpPr>
          <p:cNvPr id="5" name="Rectangle 12">
            <a:extLst>
              <a:ext uri="{FF2B5EF4-FFF2-40B4-BE49-F238E27FC236}">
                <a16:creationId xmlns:a16="http://schemas.microsoft.com/office/drawing/2014/main" id="{B6E8D59B-9324-4C43-AE25-C515DEBC6F75}"/>
              </a:ext>
            </a:extLst>
          </p:cNvPr>
          <p:cNvSpPr>
            <a:spLocks noGrp="1" noChangeArrowheads="1"/>
          </p:cNvSpPr>
          <p:nvPr>
            <p:ph type="ftr" sz="quarter" idx="11"/>
          </p:nvPr>
        </p:nvSpPr>
        <p:spPr>
          <a:ln/>
        </p:spPr>
        <p:txBody>
          <a:bodyPr/>
          <a:lstStyle>
            <a:lvl1pPr>
              <a:defRPr/>
            </a:lvl1pPr>
          </a:lstStyle>
          <a:p>
            <a:endParaRPr lang="en-US"/>
          </a:p>
        </p:txBody>
      </p:sp>
      <p:sp>
        <p:nvSpPr>
          <p:cNvPr id="6" name="Rectangle 13">
            <a:extLst>
              <a:ext uri="{FF2B5EF4-FFF2-40B4-BE49-F238E27FC236}">
                <a16:creationId xmlns:a16="http://schemas.microsoft.com/office/drawing/2014/main" id="{CA6F5BE5-38CC-4FD7-8CE0-23B2621ED6AF}"/>
              </a:ext>
            </a:extLst>
          </p:cNvPr>
          <p:cNvSpPr>
            <a:spLocks noGrp="1" noChangeArrowheads="1"/>
          </p:cNvSpPr>
          <p:nvPr>
            <p:ph type="sldNum" sz="quarter" idx="12"/>
          </p:nvPr>
        </p:nvSpPr>
        <p:spPr>
          <a:ln/>
        </p:spPr>
        <p:txBody>
          <a:bodyPr/>
          <a:lstStyle>
            <a:lvl1pPr>
              <a:defRPr/>
            </a:lvl1pPr>
          </a:lstStyle>
          <a:p>
            <a:fld id="{D3DDA94C-47DA-4460-A641-7B65DFC4536D}" type="slidenum">
              <a:rPr lang="en-US" smtClean="0"/>
              <a:t>‹#›</a:t>
            </a:fld>
            <a:endParaRPr lang="en-US"/>
          </a:p>
        </p:txBody>
      </p:sp>
    </p:spTree>
    <p:extLst>
      <p:ext uri="{BB962C8B-B14F-4D97-AF65-F5344CB8AC3E}">
        <p14:creationId xmlns:p14="http://schemas.microsoft.com/office/powerpoint/2010/main" val="1376602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11">
            <a:extLst>
              <a:ext uri="{FF2B5EF4-FFF2-40B4-BE49-F238E27FC236}">
                <a16:creationId xmlns:a16="http://schemas.microsoft.com/office/drawing/2014/main" id="{FD990B37-597F-436C-958E-A8EF04EB63DB}"/>
              </a:ext>
            </a:extLst>
          </p:cNvPr>
          <p:cNvSpPr>
            <a:spLocks noGrp="1" noChangeArrowheads="1"/>
          </p:cNvSpPr>
          <p:nvPr>
            <p:ph type="dt" sz="half" idx="10"/>
          </p:nvPr>
        </p:nvSpPr>
        <p:spPr>
          <a:ln/>
        </p:spPr>
        <p:txBody>
          <a:bodyPr/>
          <a:lstStyle>
            <a:lvl1pPr>
              <a:defRPr/>
            </a:lvl1pPr>
          </a:lstStyle>
          <a:p>
            <a:fld id="{1DB63385-DE0B-423B-97E7-C3F399815B96}" type="datetimeFigureOut">
              <a:rPr lang="en-US" smtClean="0"/>
              <a:t>9/11/2023</a:t>
            </a:fld>
            <a:endParaRPr lang="en-US"/>
          </a:p>
        </p:txBody>
      </p:sp>
      <p:sp>
        <p:nvSpPr>
          <p:cNvPr id="5" name="Rectangle 12">
            <a:extLst>
              <a:ext uri="{FF2B5EF4-FFF2-40B4-BE49-F238E27FC236}">
                <a16:creationId xmlns:a16="http://schemas.microsoft.com/office/drawing/2014/main" id="{06192BE5-1585-4C8D-9AAA-0BDA97E742DC}"/>
              </a:ext>
            </a:extLst>
          </p:cNvPr>
          <p:cNvSpPr>
            <a:spLocks noGrp="1" noChangeArrowheads="1"/>
          </p:cNvSpPr>
          <p:nvPr>
            <p:ph type="ftr" sz="quarter" idx="11"/>
          </p:nvPr>
        </p:nvSpPr>
        <p:spPr>
          <a:ln/>
        </p:spPr>
        <p:txBody>
          <a:bodyPr/>
          <a:lstStyle>
            <a:lvl1pPr>
              <a:defRPr/>
            </a:lvl1pPr>
          </a:lstStyle>
          <a:p>
            <a:endParaRPr lang="en-US"/>
          </a:p>
        </p:txBody>
      </p:sp>
      <p:sp>
        <p:nvSpPr>
          <p:cNvPr id="6" name="Rectangle 13">
            <a:extLst>
              <a:ext uri="{FF2B5EF4-FFF2-40B4-BE49-F238E27FC236}">
                <a16:creationId xmlns:a16="http://schemas.microsoft.com/office/drawing/2014/main" id="{79C9F9CC-937F-4500-9581-F51F339DBDF6}"/>
              </a:ext>
            </a:extLst>
          </p:cNvPr>
          <p:cNvSpPr>
            <a:spLocks noGrp="1" noChangeArrowheads="1"/>
          </p:cNvSpPr>
          <p:nvPr>
            <p:ph type="sldNum" sz="quarter" idx="12"/>
          </p:nvPr>
        </p:nvSpPr>
        <p:spPr>
          <a:ln/>
        </p:spPr>
        <p:txBody>
          <a:bodyPr/>
          <a:lstStyle>
            <a:lvl1pPr>
              <a:defRPr/>
            </a:lvl1pPr>
          </a:lstStyle>
          <a:p>
            <a:fld id="{D3DDA94C-47DA-4460-A641-7B65DFC4536D}" type="slidenum">
              <a:rPr lang="en-US" smtClean="0"/>
              <a:t>‹#›</a:t>
            </a:fld>
            <a:endParaRPr lang="en-US"/>
          </a:p>
        </p:txBody>
      </p:sp>
    </p:spTree>
    <p:extLst>
      <p:ext uri="{BB962C8B-B14F-4D97-AF65-F5344CB8AC3E}">
        <p14:creationId xmlns:p14="http://schemas.microsoft.com/office/powerpoint/2010/main" val="2135234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295401"/>
            <a:ext cx="5613400" cy="4837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4600" y="1295401"/>
            <a:ext cx="5615517" cy="4837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a:extLst>
              <a:ext uri="{FF2B5EF4-FFF2-40B4-BE49-F238E27FC236}">
                <a16:creationId xmlns:a16="http://schemas.microsoft.com/office/drawing/2014/main" id="{AF51A26D-0B27-4F72-90EF-BC487D5946B6}"/>
              </a:ext>
            </a:extLst>
          </p:cNvPr>
          <p:cNvSpPr>
            <a:spLocks noGrp="1" noChangeArrowheads="1"/>
          </p:cNvSpPr>
          <p:nvPr>
            <p:ph type="dt" sz="half" idx="10"/>
          </p:nvPr>
        </p:nvSpPr>
        <p:spPr>
          <a:ln/>
        </p:spPr>
        <p:txBody>
          <a:bodyPr/>
          <a:lstStyle>
            <a:lvl1pPr>
              <a:defRPr/>
            </a:lvl1pPr>
          </a:lstStyle>
          <a:p>
            <a:fld id="{1DB63385-DE0B-423B-97E7-C3F399815B96}" type="datetimeFigureOut">
              <a:rPr lang="en-US" smtClean="0"/>
              <a:t>9/11/2023</a:t>
            </a:fld>
            <a:endParaRPr lang="en-US"/>
          </a:p>
        </p:txBody>
      </p:sp>
      <p:sp>
        <p:nvSpPr>
          <p:cNvPr id="6" name="Rectangle 12">
            <a:extLst>
              <a:ext uri="{FF2B5EF4-FFF2-40B4-BE49-F238E27FC236}">
                <a16:creationId xmlns:a16="http://schemas.microsoft.com/office/drawing/2014/main" id="{5A55B10B-7637-4967-87CE-A27C492205A3}"/>
              </a:ext>
            </a:extLst>
          </p:cNvPr>
          <p:cNvSpPr>
            <a:spLocks noGrp="1" noChangeArrowheads="1"/>
          </p:cNvSpPr>
          <p:nvPr>
            <p:ph type="ftr" sz="quarter" idx="11"/>
          </p:nvPr>
        </p:nvSpPr>
        <p:spPr>
          <a:ln/>
        </p:spPr>
        <p:txBody>
          <a:bodyPr/>
          <a:lstStyle>
            <a:lvl1pPr>
              <a:defRPr/>
            </a:lvl1pPr>
          </a:lstStyle>
          <a:p>
            <a:endParaRPr lang="en-US"/>
          </a:p>
        </p:txBody>
      </p:sp>
      <p:sp>
        <p:nvSpPr>
          <p:cNvPr id="7" name="Rectangle 13">
            <a:extLst>
              <a:ext uri="{FF2B5EF4-FFF2-40B4-BE49-F238E27FC236}">
                <a16:creationId xmlns:a16="http://schemas.microsoft.com/office/drawing/2014/main" id="{24669131-FCB5-4E73-A687-DBEE2A435DB4}"/>
              </a:ext>
            </a:extLst>
          </p:cNvPr>
          <p:cNvSpPr>
            <a:spLocks noGrp="1" noChangeArrowheads="1"/>
          </p:cNvSpPr>
          <p:nvPr>
            <p:ph type="sldNum" sz="quarter" idx="12"/>
          </p:nvPr>
        </p:nvSpPr>
        <p:spPr>
          <a:ln/>
        </p:spPr>
        <p:txBody>
          <a:bodyPr/>
          <a:lstStyle>
            <a:lvl1pPr>
              <a:defRPr/>
            </a:lvl1pPr>
          </a:lstStyle>
          <a:p>
            <a:fld id="{D3DDA94C-47DA-4460-A641-7B65DFC4536D}" type="slidenum">
              <a:rPr lang="en-US" smtClean="0"/>
              <a:t>‹#›</a:t>
            </a:fld>
            <a:endParaRPr lang="en-US"/>
          </a:p>
        </p:txBody>
      </p:sp>
    </p:spTree>
    <p:extLst>
      <p:ext uri="{BB962C8B-B14F-4D97-AF65-F5344CB8AC3E}">
        <p14:creationId xmlns:p14="http://schemas.microsoft.com/office/powerpoint/2010/main" val="36781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0C2798A2-6FB4-43FE-9974-2FF4BBB30194}"/>
              </a:ext>
            </a:extLst>
          </p:cNvPr>
          <p:cNvSpPr>
            <a:spLocks noGrp="1" noChangeArrowheads="1"/>
          </p:cNvSpPr>
          <p:nvPr>
            <p:ph type="dt" sz="half" idx="10"/>
          </p:nvPr>
        </p:nvSpPr>
        <p:spPr>
          <a:ln/>
        </p:spPr>
        <p:txBody>
          <a:bodyPr/>
          <a:lstStyle>
            <a:lvl1pPr>
              <a:defRPr/>
            </a:lvl1pPr>
          </a:lstStyle>
          <a:p>
            <a:fld id="{1DB63385-DE0B-423B-97E7-C3F399815B96}" type="datetimeFigureOut">
              <a:rPr lang="en-US" smtClean="0"/>
              <a:t>9/11/2023</a:t>
            </a:fld>
            <a:endParaRPr lang="en-US"/>
          </a:p>
        </p:txBody>
      </p:sp>
      <p:sp>
        <p:nvSpPr>
          <p:cNvPr id="8" name="Rectangle 12">
            <a:extLst>
              <a:ext uri="{FF2B5EF4-FFF2-40B4-BE49-F238E27FC236}">
                <a16:creationId xmlns:a16="http://schemas.microsoft.com/office/drawing/2014/main" id="{484943EE-69E4-4A19-B4FE-0F0D5CDA3A03}"/>
              </a:ext>
            </a:extLst>
          </p:cNvPr>
          <p:cNvSpPr>
            <a:spLocks noGrp="1" noChangeArrowheads="1"/>
          </p:cNvSpPr>
          <p:nvPr>
            <p:ph type="ftr" sz="quarter" idx="11"/>
          </p:nvPr>
        </p:nvSpPr>
        <p:spPr>
          <a:ln/>
        </p:spPr>
        <p:txBody>
          <a:bodyPr/>
          <a:lstStyle>
            <a:lvl1pPr>
              <a:defRPr/>
            </a:lvl1pPr>
          </a:lstStyle>
          <a:p>
            <a:endParaRPr lang="en-US"/>
          </a:p>
        </p:txBody>
      </p:sp>
      <p:sp>
        <p:nvSpPr>
          <p:cNvPr id="9" name="Rectangle 13">
            <a:extLst>
              <a:ext uri="{FF2B5EF4-FFF2-40B4-BE49-F238E27FC236}">
                <a16:creationId xmlns:a16="http://schemas.microsoft.com/office/drawing/2014/main" id="{719455D4-73F9-4605-BAEC-C249EE00A1B6}"/>
              </a:ext>
            </a:extLst>
          </p:cNvPr>
          <p:cNvSpPr>
            <a:spLocks noGrp="1" noChangeArrowheads="1"/>
          </p:cNvSpPr>
          <p:nvPr>
            <p:ph type="sldNum" sz="quarter" idx="12"/>
          </p:nvPr>
        </p:nvSpPr>
        <p:spPr>
          <a:ln/>
        </p:spPr>
        <p:txBody>
          <a:bodyPr/>
          <a:lstStyle>
            <a:lvl1pPr>
              <a:defRPr/>
            </a:lvl1pPr>
          </a:lstStyle>
          <a:p>
            <a:fld id="{D3DDA94C-47DA-4460-A641-7B65DFC4536D}" type="slidenum">
              <a:rPr lang="en-US" smtClean="0"/>
              <a:t>‹#›</a:t>
            </a:fld>
            <a:endParaRPr lang="en-US"/>
          </a:p>
        </p:txBody>
      </p:sp>
    </p:spTree>
    <p:extLst>
      <p:ext uri="{BB962C8B-B14F-4D97-AF65-F5344CB8AC3E}">
        <p14:creationId xmlns:p14="http://schemas.microsoft.com/office/powerpoint/2010/main" val="1634466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a:extLst>
              <a:ext uri="{FF2B5EF4-FFF2-40B4-BE49-F238E27FC236}">
                <a16:creationId xmlns:a16="http://schemas.microsoft.com/office/drawing/2014/main" id="{BF07416A-9CF5-46F2-9BB2-3BEE86030026}"/>
              </a:ext>
            </a:extLst>
          </p:cNvPr>
          <p:cNvSpPr>
            <a:spLocks noGrp="1" noChangeArrowheads="1"/>
          </p:cNvSpPr>
          <p:nvPr>
            <p:ph type="dt" sz="half" idx="10"/>
          </p:nvPr>
        </p:nvSpPr>
        <p:spPr>
          <a:ln/>
        </p:spPr>
        <p:txBody>
          <a:bodyPr/>
          <a:lstStyle>
            <a:lvl1pPr>
              <a:defRPr/>
            </a:lvl1pPr>
          </a:lstStyle>
          <a:p>
            <a:fld id="{1DB63385-DE0B-423B-97E7-C3F399815B96}" type="datetimeFigureOut">
              <a:rPr lang="en-US" smtClean="0"/>
              <a:t>9/11/2023</a:t>
            </a:fld>
            <a:endParaRPr lang="en-US"/>
          </a:p>
        </p:txBody>
      </p:sp>
      <p:sp>
        <p:nvSpPr>
          <p:cNvPr id="4" name="Rectangle 12">
            <a:extLst>
              <a:ext uri="{FF2B5EF4-FFF2-40B4-BE49-F238E27FC236}">
                <a16:creationId xmlns:a16="http://schemas.microsoft.com/office/drawing/2014/main" id="{15AC007A-94AA-425E-AB94-AD3950DE00ED}"/>
              </a:ext>
            </a:extLst>
          </p:cNvPr>
          <p:cNvSpPr>
            <a:spLocks noGrp="1" noChangeArrowheads="1"/>
          </p:cNvSpPr>
          <p:nvPr>
            <p:ph type="ftr" sz="quarter" idx="11"/>
          </p:nvPr>
        </p:nvSpPr>
        <p:spPr>
          <a:ln/>
        </p:spPr>
        <p:txBody>
          <a:bodyPr/>
          <a:lstStyle>
            <a:lvl1pPr>
              <a:defRPr/>
            </a:lvl1pPr>
          </a:lstStyle>
          <a:p>
            <a:endParaRPr lang="en-US"/>
          </a:p>
        </p:txBody>
      </p:sp>
      <p:sp>
        <p:nvSpPr>
          <p:cNvPr id="5" name="Rectangle 13">
            <a:extLst>
              <a:ext uri="{FF2B5EF4-FFF2-40B4-BE49-F238E27FC236}">
                <a16:creationId xmlns:a16="http://schemas.microsoft.com/office/drawing/2014/main" id="{9D554241-9A6E-4E17-BADB-2A1AF7B635C2}"/>
              </a:ext>
            </a:extLst>
          </p:cNvPr>
          <p:cNvSpPr>
            <a:spLocks noGrp="1" noChangeArrowheads="1"/>
          </p:cNvSpPr>
          <p:nvPr>
            <p:ph type="sldNum" sz="quarter" idx="12"/>
          </p:nvPr>
        </p:nvSpPr>
        <p:spPr>
          <a:ln/>
        </p:spPr>
        <p:txBody>
          <a:bodyPr/>
          <a:lstStyle>
            <a:lvl1pPr>
              <a:defRPr/>
            </a:lvl1pPr>
          </a:lstStyle>
          <a:p>
            <a:fld id="{D3DDA94C-47DA-4460-A641-7B65DFC4536D}" type="slidenum">
              <a:rPr lang="en-US" smtClean="0"/>
              <a:t>‹#›</a:t>
            </a:fld>
            <a:endParaRPr lang="en-US"/>
          </a:p>
        </p:txBody>
      </p:sp>
    </p:spTree>
    <p:extLst>
      <p:ext uri="{BB962C8B-B14F-4D97-AF65-F5344CB8AC3E}">
        <p14:creationId xmlns:p14="http://schemas.microsoft.com/office/powerpoint/2010/main" val="1029500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FCA2F1E6-88BE-4A50-8F93-5251F97879D4}"/>
              </a:ext>
            </a:extLst>
          </p:cNvPr>
          <p:cNvSpPr>
            <a:spLocks noGrp="1" noChangeArrowheads="1"/>
          </p:cNvSpPr>
          <p:nvPr>
            <p:ph type="dt" sz="half" idx="10"/>
          </p:nvPr>
        </p:nvSpPr>
        <p:spPr>
          <a:ln/>
        </p:spPr>
        <p:txBody>
          <a:bodyPr/>
          <a:lstStyle>
            <a:lvl1pPr>
              <a:defRPr/>
            </a:lvl1pPr>
          </a:lstStyle>
          <a:p>
            <a:fld id="{1DB63385-DE0B-423B-97E7-C3F399815B96}" type="datetimeFigureOut">
              <a:rPr lang="en-US" smtClean="0"/>
              <a:t>9/11/2023</a:t>
            </a:fld>
            <a:endParaRPr lang="en-US"/>
          </a:p>
        </p:txBody>
      </p:sp>
      <p:sp>
        <p:nvSpPr>
          <p:cNvPr id="3" name="Rectangle 12">
            <a:extLst>
              <a:ext uri="{FF2B5EF4-FFF2-40B4-BE49-F238E27FC236}">
                <a16:creationId xmlns:a16="http://schemas.microsoft.com/office/drawing/2014/main" id="{4EE4FA38-484C-4AD8-8CDB-B5A03DA82704}"/>
              </a:ext>
            </a:extLst>
          </p:cNvPr>
          <p:cNvSpPr>
            <a:spLocks noGrp="1" noChangeArrowheads="1"/>
          </p:cNvSpPr>
          <p:nvPr>
            <p:ph type="ftr" sz="quarter" idx="11"/>
          </p:nvPr>
        </p:nvSpPr>
        <p:spPr>
          <a:ln/>
        </p:spPr>
        <p:txBody>
          <a:bodyPr/>
          <a:lstStyle>
            <a:lvl1pPr>
              <a:defRPr/>
            </a:lvl1pPr>
          </a:lstStyle>
          <a:p>
            <a:endParaRPr lang="en-US"/>
          </a:p>
        </p:txBody>
      </p:sp>
      <p:sp>
        <p:nvSpPr>
          <p:cNvPr id="4" name="Rectangle 13">
            <a:extLst>
              <a:ext uri="{FF2B5EF4-FFF2-40B4-BE49-F238E27FC236}">
                <a16:creationId xmlns:a16="http://schemas.microsoft.com/office/drawing/2014/main" id="{16B68F53-4C05-45B7-A757-86230573D61D}"/>
              </a:ext>
            </a:extLst>
          </p:cNvPr>
          <p:cNvSpPr>
            <a:spLocks noGrp="1" noChangeArrowheads="1"/>
          </p:cNvSpPr>
          <p:nvPr>
            <p:ph type="sldNum" sz="quarter" idx="12"/>
          </p:nvPr>
        </p:nvSpPr>
        <p:spPr>
          <a:ln/>
        </p:spPr>
        <p:txBody>
          <a:bodyPr/>
          <a:lstStyle>
            <a:lvl1pPr>
              <a:defRPr/>
            </a:lvl1pPr>
          </a:lstStyle>
          <a:p>
            <a:fld id="{D3DDA94C-47DA-4460-A641-7B65DFC4536D}" type="slidenum">
              <a:rPr lang="en-US" smtClean="0"/>
              <a:t>‹#›</a:t>
            </a:fld>
            <a:endParaRPr lang="en-US"/>
          </a:p>
        </p:txBody>
      </p:sp>
    </p:spTree>
    <p:extLst>
      <p:ext uri="{BB962C8B-B14F-4D97-AF65-F5344CB8AC3E}">
        <p14:creationId xmlns:p14="http://schemas.microsoft.com/office/powerpoint/2010/main" val="1759482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11">
            <a:extLst>
              <a:ext uri="{FF2B5EF4-FFF2-40B4-BE49-F238E27FC236}">
                <a16:creationId xmlns:a16="http://schemas.microsoft.com/office/drawing/2014/main" id="{1007A13A-4BC3-4BDB-BE8D-2D14951058E2}"/>
              </a:ext>
            </a:extLst>
          </p:cNvPr>
          <p:cNvSpPr>
            <a:spLocks noGrp="1" noChangeArrowheads="1"/>
          </p:cNvSpPr>
          <p:nvPr>
            <p:ph type="dt" sz="half" idx="10"/>
          </p:nvPr>
        </p:nvSpPr>
        <p:spPr>
          <a:ln/>
        </p:spPr>
        <p:txBody>
          <a:bodyPr/>
          <a:lstStyle>
            <a:lvl1pPr>
              <a:defRPr/>
            </a:lvl1pPr>
          </a:lstStyle>
          <a:p>
            <a:fld id="{1DB63385-DE0B-423B-97E7-C3F399815B96}" type="datetimeFigureOut">
              <a:rPr lang="en-US" smtClean="0"/>
              <a:t>9/11/2023</a:t>
            </a:fld>
            <a:endParaRPr lang="en-US"/>
          </a:p>
        </p:txBody>
      </p:sp>
      <p:sp>
        <p:nvSpPr>
          <p:cNvPr id="6" name="Rectangle 12">
            <a:extLst>
              <a:ext uri="{FF2B5EF4-FFF2-40B4-BE49-F238E27FC236}">
                <a16:creationId xmlns:a16="http://schemas.microsoft.com/office/drawing/2014/main" id="{B8DAC5C1-23D6-4510-B623-1C5761E6BED0}"/>
              </a:ext>
            </a:extLst>
          </p:cNvPr>
          <p:cNvSpPr>
            <a:spLocks noGrp="1" noChangeArrowheads="1"/>
          </p:cNvSpPr>
          <p:nvPr>
            <p:ph type="ftr" sz="quarter" idx="11"/>
          </p:nvPr>
        </p:nvSpPr>
        <p:spPr>
          <a:ln/>
        </p:spPr>
        <p:txBody>
          <a:bodyPr/>
          <a:lstStyle>
            <a:lvl1pPr>
              <a:defRPr/>
            </a:lvl1pPr>
          </a:lstStyle>
          <a:p>
            <a:endParaRPr lang="en-US"/>
          </a:p>
        </p:txBody>
      </p:sp>
      <p:sp>
        <p:nvSpPr>
          <p:cNvPr id="7" name="Rectangle 13">
            <a:extLst>
              <a:ext uri="{FF2B5EF4-FFF2-40B4-BE49-F238E27FC236}">
                <a16:creationId xmlns:a16="http://schemas.microsoft.com/office/drawing/2014/main" id="{9DF76BEC-82D8-4380-9E8C-BC32973159DE}"/>
              </a:ext>
            </a:extLst>
          </p:cNvPr>
          <p:cNvSpPr>
            <a:spLocks noGrp="1" noChangeArrowheads="1"/>
          </p:cNvSpPr>
          <p:nvPr>
            <p:ph type="sldNum" sz="quarter" idx="12"/>
          </p:nvPr>
        </p:nvSpPr>
        <p:spPr>
          <a:ln/>
        </p:spPr>
        <p:txBody>
          <a:bodyPr/>
          <a:lstStyle>
            <a:lvl1pPr>
              <a:defRPr/>
            </a:lvl1pPr>
          </a:lstStyle>
          <a:p>
            <a:fld id="{D3DDA94C-47DA-4460-A641-7B65DFC4536D}" type="slidenum">
              <a:rPr lang="en-US" smtClean="0"/>
              <a:t>‹#›</a:t>
            </a:fld>
            <a:endParaRPr lang="en-US"/>
          </a:p>
        </p:txBody>
      </p:sp>
    </p:spTree>
    <p:extLst>
      <p:ext uri="{BB962C8B-B14F-4D97-AF65-F5344CB8AC3E}">
        <p14:creationId xmlns:p14="http://schemas.microsoft.com/office/powerpoint/2010/main" val="968367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11">
            <a:extLst>
              <a:ext uri="{FF2B5EF4-FFF2-40B4-BE49-F238E27FC236}">
                <a16:creationId xmlns:a16="http://schemas.microsoft.com/office/drawing/2014/main" id="{CC80A82C-B6A9-4E03-BEFC-1E3ADFC9945F}"/>
              </a:ext>
            </a:extLst>
          </p:cNvPr>
          <p:cNvSpPr>
            <a:spLocks noGrp="1" noChangeArrowheads="1"/>
          </p:cNvSpPr>
          <p:nvPr>
            <p:ph type="dt" sz="half" idx="10"/>
          </p:nvPr>
        </p:nvSpPr>
        <p:spPr>
          <a:ln/>
        </p:spPr>
        <p:txBody>
          <a:bodyPr/>
          <a:lstStyle>
            <a:lvl1pPr>
              <a:defRPr/>
            </a:lvl1pPr>
          </a:lstStyle>
          <a:p>
            <a:fld id="{1DB63385-DE0B-423B-97E7-C3F399815B96}" type="datetimeFigureOut">
              <a:rPr lang="en-US" smtClean="0"/>
              <a:t>9/11/2023</a:t>
            </a:fld>
            <a:endParaRPr lang="en-US"/>
          </a:p>
        </p:txBody>
      </p:sp>
      <p:sp>
        <p:nvSpPr>
          <p:cNvPr id="6" name="Rectangle 12">
            <a:extLst>
              <a:ext uri="{FF2B5EF4-FFF2-40B4-BE49-F238E27FC236}">
                <a16:creationId xmlns:a16="http://schemas.microsoft.com/office/drawing/2014/main" id="{D5725B83-17B8-467B-AEC2-F28E864A114E}"/>
              </a:ext>
            </a:extLst>
          </p:cNvPr>
          <p:cNvSpPr>
            <a:spLocks noGrp="1" noChangeArrowheads="1"/>
          </p:cNvSpPr>
          <p:nvPr>
            <p:ph type="ftr" sz="quarter" idx="11"/>
          </p:nvPr>
        </p:nvSpPr>
        <p:spPr>
          <a:ln/>
        </p:spPr>
        <p:txBody>
          <a:bodyPr/>
          <a:lstStyle>
            <a:lvl1pPr>
              <a:defRPr/>
            </a:lvl1pPr>
          </a:lstStyle>
          <a:p>
            <a:endParaRPr lang="en-US"/>
          </a:p>
        </p:txBody>
      </p:sp>
      <p:sp>
        <p:nvSpPr>
          <p:cNvPr id="7" name="Rectangle 13">
            <a:extLst>
              <a:ext uri="{FF2B5EF4-FFF2-40B4-BE49-F238E27FC236}">
                <a16:creationId xmlns:a16="http://schemas.microsoft.com/office/drawing/2014/main" id="{4B16DF6E-11B7-46F4-A50C-EBA622EA2775}"/>
              </a:ext>
            </a:extLst>
          </p:cNvPr>
          <p:cNvSpPr>
            <a:spLocks noGrp="1" noChangeArrowheads="1"/>
          </p:cNvSpPr>
          <p:nvPr>
            <p:ph type="sldNum" sz="quarter" idx="12"/>
          </p:nvPr>
        </p:nvSpPr>
        <p:spPr>
          <a:ln/>
        </p:spPr>
        <p:txBody>
          <a:bodyPr/>
          <a:lstStyle>
            <a:lvl1pPr>
              <a:defRPr/>
            </a:lvl1pPr>
          </a:lstStyle>
          <a:p>
            <a:fld id="{D3DDA94C-47DA-4460-A641-7B65DFC4536D}" type="slidenum">
              <a:rPr lang="en-US" smtClean="0"/>
              <a:t>‹#›</a:t>
            </a:fld>
            <a:endParaRPr lang="en-US"/>
          </a:p>
        </p:txBody>
      </p:sp>
    </p:spTree>
    <p:extLst>
      <p:ext uri="{BB962C8B-B14F-4D97-AF65-F5344CB8AC3E}">
        <p14:creationId xmlns:p14="http://schemas.microsoft.com/office/powerpoint/2010/main" val="2681783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B22CE36-6947-4033-964E-9EEE68756AF0}"/>
              </a:ext>
            </a:extLst>
          </p:cNvPr>
          <p:cNvSpPr>
            <a:spLocks noChangeArrowheads="1"/>
          </p:cNvSpPr>
          <p:nvPr/>
        </p:nvSpPr>
        <p:spPr bwMode="ltGray">
          <a:xfrm>
            <a:off x="556684" y="260351"/>
            <a:ext cx="58420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endParaRPr kumimoji="1" lang="en-US" altLang="en-US" sz="2400"/>
          </a:p>
        </p:txBody>
      </p:sp>
      <p:sp>
        <p:nvSpPr>
          <p:cNvPr id="1027" name="Rectangle 3">
            <a:extLst>
              <a:ext uri="{FF2B5EF4-FFF2-40B4-BE49-F238E27FC236}">
                <a16:creationId xmlns:a16="http://schemas.microsoft.com/office/drawing/2014/main" id="{C7B2850C-6C45-4027-9437-0CE777F048B2}"/>
              </a:ext>
            </a:extLst>
          </p:cNvPr>
          <p:cNvSpPr>
            <a:spLocks noChangeArrowheads="1"/>
          </p:cNvSpPr>
          <p:nvPr/>
        </p:nvSpPr>
        <p:spPr bwMode="ltGray">
          <a:xfrm>
            <a:off x="1066801" y="260351"/>
            <a:ext cx="438151"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endParaRPr kumimoji="1" lang="en-US" altLang="en-US" sz="2400"/>
          </a:p>
        </p:txBody>
      </p:sp>
      <p:sp>
        <p:nvSpPr>
          <p:cNvPr id="1028" name="Rectangle 4">
            <a:extLst>
              <a:ext uri="{FF2B5EF4-FFF2-40B4-BE49-F238E27FC236}">
                <a16:creationId xmlns:a16="http://schemas.microsoft.com/office/drawing/2014/main" id="{978ED39C-11BC-45D2-B2E1-6CFCB0A42E8C}"/>
              </a:ext>
            </a:extLst>
          </p:cNvPr>
          <p:cNvSpPr>
            <a:spLocks noChangeArrowheads="1"/>
          </p:cNvSpPr>
          <p:nvPr/>
        </p:nvSpPr>
        <p:spPr bwMode="ltGray">
          <a:xfrm>
            <a:off x="721785" y="682626"/>
            <a:ext cx="563033"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endParaRPr kumimoji="1" lang="en-US" altLang="en-US" sz="2400"/>
          </a:p>
        </p:txBody>
      </p:sp>
      <p:sp>
        <p:nvSpPr>
          <p:cNvPr id="1029" name="Rectangle 5">
            <a:extLst>
              <a:ext uri="{FF2B5EF4-FFF2-40B4-BE49-F238E27FC236}">
                <a16:creationId xmlns:a16="http://schemas.microsoft.com/office/drawing/2014/main" id="{ACDBA3F8-2823-4EA1-8C36-DA9A5EBB8D20}"/>
              </a:ext>
            </a:extLst>
          </p:cNvPr>
          <p:cNvSpPr>
            <a:spLocks noChangeArrowheads="1"/>
          </p:cNvSpPr>
          <p:nvPr/>
        </p:nvSpPr>
        <p:spPr bwMode="ltGray">
          <a:xfrm>
            <a:off x="1214967" y="682626"/>
            <a:ext cx="491067"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endParaRPr kumimoji="1" lang="en-US" altLang="en-US" sz="2400"/>
          </a:p>
        </p:txBody>
      </p:sp>
      <p:sp>
        <p:nvSpPr>
          <p:cNvPr id="1030" name="Rectangle 6">
            <a:extLst>
              <a:ext uri="{FF2B5EF4-FFF2-40B4-BE49-F238E27FC236}">
                <a16:creationId xmlns:a16="http://schemas.microsoft.com/office/drawing/2014/main" id="{DAC48035-7707-4EB7-8266-A1F2446523A0}"/>
              </a:ext>
            </a:extLst>
          </p:cNvPr>
          <p:cNvSpPr>
            <a:spLocks noChangeArrowheads="1"/>
          </p:cNvSpPr>
          <p:nvPr/>
        </p:nvSpPr>
        <p:spPr bwMode="ltGray">
          <a:xfrm>
            <a:off x="169333" y="609601"/>
            <a:ext cx="747184"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endParaRPr kumimoji="1" lang="en-US" altLang="en-US" sz="2400"/>
          </a:p>
        </p:txBody>
      </p:sp>
      <p:sp>
        <p:nvSpPr>
          <p:cNvPr id="1031" name="Rectangle 7">
            <a:extLst>
              <a:ext uri="{FF2B5EF4-FFF2-40B4-BE49-F238E27FC236}">
                <a16:creationId xmlns:a16="http://schemas.microsoft.com/office/drawing/2014/main" id="{F294700F-E8E0-403B-A2B0-C3C478A8439D}"/>
              </a:ext>
            </a:extLst>
          </p:cNvPr>
          <p:cNvSpPr>
            <a:spLocks noChangeArrowheads="1"/>
          </p:cNvSpPr>
          <p:nvPr/>
        </p:nvSpPr>
        <p:spPr bwMode="gray">
          <a:xfrm>
            <a:off x="1016000" y="152401"/>
            <a:ext cx="42333"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endParaRPr kumimoji="1" lang="en-US" altLang="en-US" sz="2400"/>
          </a:p>
        </p:txBody>
      </p:sp>
      <p:sp>
        <p:nvSpPr>
          <p:cNvPr id="1032" name="Rectangle 8">
            <a:extLst>
              <a:ext uri="{FF2B5EF4-FFF2-40B4-BE49-F238E27FC236}">
                <a16:creationId xmlns:a16="http://schemas.microsoft.com/office/drawing/2014/main" id="{CC274404-4473-4539-81FA-3683FE413163}"/>
              </a:ext>
            </a:extLst>
          </p:cNvPr>
          <p:cNvSpPr>
            <a:spLocks noChangeArrowheads="1"/>
          </p:cNvSpPr>
          <p:nvPr/>
        </p:nvSpPr>
        <p:spPr bwMode="gray">
          <a:xfrm>
            <a:off x="590551" y="942975"/>
            <a:ext cx="10968567"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endParaRPr kumimoji="1" lang="en-US" altLang="en-US" sz="2400"/>
          </a:p>
        </p:txBody>
      </p:sp>
      <p:sp>
        <p:nvSpPr>
          <p:cNvPr id="1033" name="Rectangle 9">
            <a:extLst>
              <a:ext uri="{FF2B5EF4-FFF2-40B4-BE49-F238E27FC236}">
                <a16:creationId xmlns:a16="http://schemas.microsoft.com/office/drawing/2014/main" id="{D4F9F858-7691-4F8A-86A6-15C7829FC8A6}"/>
              </a:ext>
            </a:extLst>
          </p:cNvPr>
          <p:cNvSpPr>
            <a:spLocks noGrp="1" noChangeArrowheads="1"/>
          </p:cNvSpPr>
          <p:nvPr>
            <p:ph type="title"/>
          </p:nvPr>
        </p:nvSpPr>
        <p:spPr bwMode="auto">
          <a:xfrm>
            <a:off x="1534585" y="214314"/>
            <a:ext cx="10390716"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34" name="Rectangle 10">
            <a:extLst>
              <a:ext uri="{FF2B5EF4-FFF2-40B4-BE49-F238E27FC236}">
                <a16:creationId xmlns:a16="http://schemas.microsoft.com/office/drawing/2014/main" id="{7E5ED2EB-03A0-4A0D-A702-8F27F0A1FA42}"/>
              </a:ext>
            </a:extLst>
          </p:cNvPr>
          <p:cNvSpPr>
            <a:spLocks noGrp="1" noChangeArrowheads="1"/>
          </p:cNvSpPr>
          <p:nvPr>
            <p:ph type="body" idx="1"/>
          </p:nvPr>
        </p:nvSpPr>
        <p:spPr bwMode="auto">
          <a:xfrm>
            <a:off x="508000" y="1295401"/>
            <a:ext cx="11432117" cy="483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155" name="Rectangle 11">
            <a:extLst>
              <a:ext uri="{FF2B5EF4-FFF2-40B4-BE49-F238E27FC236}">
                <a16:creationId xmlns:a16="http://schemas.microsoft.com/office/drawing/2014/main" id="{60D2391E-77A9-435D-B822-95C65AACD769}"/>
              </a:ext>
            </a:extLst>
          </p:cNvPr>
          <p:cNvSpPr>
            <a:spLocks noGrp="1" noChangeArrowheads="1"/>
          </p:cNvSpPr>
          <p:nvPr>
            <p:ph type="dt" sz="half" idx="2"/>
          </p:nvPr>
        </p:nvSpPr>
        <p:spPr bwMode="auto">
          <a:xfrm>
            <a:off x="1549400" y="6243638"/>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vl1pPr>
          </a:lstStyle>
          <a:p>
            <a:fld id="{1DB63385-DE0B-423B-97E7-C3F399815B96}" type="datetimeFigureOut">
              <a:rPr lang="en-US" smtClean="0"/>
              <a:t>9/11/2023</a:t>
            </a:fld>
            <a:endParaRPr lang="en-US"/>
          </a:p>
        </p:txBody>
      </p:sp>
      <p:sp>
        <p:nvSpPr>
          <p:cNvPr id="6156" name="Rectangle 12">
            <a:extLst>
              <a:ext uri="{FF2B5EF4-FFF2-40B4-BE49-F238E27FC236}">
                <a16:creationId xmlns:a16="http://schemas.microsoft.com/office/drawing/2014/main" id="{D024093D-B4CF-4463-89A4-B30A67F2BF49}"/>
              </a:ext>
            </a:extLst>
          </p:cNvPr>
          <p:cNvSpPr>
            <a:spLocks noGrp="1" noChangeArrowheads="1"/>
          </p:cNvSpPr>
          <p:nvPr>
            <p:ph type="ftr" sz="quarter" idx="3"/>
          </p:nvPr>
        </p:nvSpPr>
        <p:spPr bwMode="auto">
          <a:xfrm>
            <a:off x="4876800" y="6243638"/>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vl1pPr>
          </a:lstStyle>
          <a:p>
            <a:endParaRPr lang="en-US"/>
          </a:p>
        </p:txBody>
      </p:sp>
      <p:sp>
        <p:nvSpPr>
          <p:cNvPr id="6157" name="Rectangle 13">
            <a:extLst>
              <a:ext uri="{FF2B5EF4-FFF2-40B4-BE49-F238E27FC236}">
                <a16:creationId xmlns:a16="http://schemas.microsoft.com/office/drawing/2014/main" id="{9DF1605F-C65C-463D-8057-0EF6630C8F2D}"/>
              </a:ext>
            </a:extLst>
          </p:cNvPr>
          <p:cNvSpPr>
            <a:spLocks noGrp="1" noChangeArrowheads="1"/>
          </p:cNvSpPr>
          <p:nvPr>
            <p:ph type="sldNum" sz="quarter" idx="4"/>
          </p:nvPr>
        </p:nvSpPr>
        <p:spPr bwMode="auto">
          <a:xfrm>
            <a:off x="9389533" y="6243638"/>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vl1pPr>
          </a:lstStyle>
          <a:p>
            <a:fld id="{D3DDA94C-47DA-4460-A641-7B65DFC4536D}" type="slidenum">
              <a:rPr lang="en-US" smtClean="0"/>
              <a:t>‹#›</a:t>
            </a:fld>
            <a:endParaRPr lang="en-US"/>
          </a:p>
        </p:txBody>
      </p:sp>
    </p:spTree>
    <p:extLst>
      <p:ext uri="{BB962C8B-B14F-4D97-AF65-F5344CB8AC3E}">
        <p14:creationId xmlns:p14="http://schemas.microsoft.com/office/powerpoint/2010/main" val="91231268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txStyles>
    <p:titleStyle>
      <a:lvl1pPr algn="l" rtl="0" eaLnBrk="1" fontAlgn="base" hangingPunct="1">
        <a:spcBef>
          <a:spcPct val="0"/>
        </a:spcBef>
        <a:spcAft>
          <a:spcPct val="0"/>
        </a:spcAft>
        <a:defRPr sz="3200" b="1">
          <a:solidFill>
            <a:schemeClr val="hlink"/>
          </a:solidFill>
          <a:latin typeface="+mj-lt"/>
          <a:ea typeface="+mj-ea"/>
          <a:cs typeface="+mj-cs"/>
        </a:defRPr>
      </a:lvl1pPr>
      <a:lvl2pPr algn="l" rtl="0" eaLnBrk="1" fontAlgn="base" hangingPunct="1">
        <a:spcBef>
          <a:spcPct val="0"/>
        </a:spcBef>
        <a:spcAft>
          <a:spcPct val="0"/>
        </a:spcAft>
        <a:defRPr sz="3200" b="1">
          <a:solidFill>
            <a:schemeClr val="hlink"/>
          </a:solidFill>
          <a:latin typeface="Times New Roman" pitchFamily="18" charset="0"/>
        </a:defRPr>
      </a:lvl2pPr>
      <a:lvl3pPr algn="l" rtl="0" eaLnBrk="1" fontAlgn="base" hangingPunct="1">
        <a:spcBef>
          <a:spcPct val="0"/>
        </a:spcBef>
        <a:spcAft>
          <a:spcPct val="0"/>
        </a:spcAft>
        <a:defRPr sz="3200" b="1">
          <a:solidFill>
            <a:schemeClr val="hlink"/>
          </a:solidFill>
          <a:latin typeface="Times New Roman" pitchFamily="18" charset="0"/>
        </a:defRPr>
      </a:lvl3pPr>
      <a:lvl4pPr algn="l" rtl="0" eaLnBrk="1" fontAlgn="base" hangingPunct="1">
        <a:spcBef>
          <a:spcPct val="0"/>
        </a:spcBef>
        <a:spcAft>
          <a:spcPct val="0"/>
        </a:spcAft>
        <a:defRPr sz="3200" b="1">
          <a:solidFill>
            <a:schemeClr val="hlink"/>
          </a:solidFill>
          <a:latin typeface="Times New Roman" pitchFamily="18" charset="0"/>
        </a:defRPr>
      </a:lvl4pPr>
      <a:lvl5pPr algn="l" rtl="0" eaLnBrk="1" fontAlgn="base" hangingPunct="1">
        <a:spcBef>
          <a:spcPct val="0"/>
        </a:spcBef>
        <a:spcAft>
          <a:spcPct val="0"/>
        </a:spcAft>
        <a:defRPr sz="3200" b="1">
          <a:solidFill>
            <a:schemeClr val="hlink"/>
          </a:solidFill>
          <a:latin typeface="Times New Roman" pitchFamily="18" charset="0"/>
        </a:defRPr>
      </a:lvl5pPr>
      <a:lvl6pPr marL="457200" algn="l" rtl="0" eaLnBrk="1" fontAlgn="base" hangingPunct="1">
        <a:spcBef>
          <a:spcPct val="0"/>
        </a:spcBef>
        <a:spcAft>
          <a:spcPct val="0"/>
        </a:spcAft>
        <a:defRPr sz="3200" b="1">
          <a:solidFill>
            <a:schemeClr val="hlink"/>
          </a:solidFill>
          <a:latin typeface="Times New Roman" pitchFamily="18" charset="0"/>
        </a:defRPr>
      </a:lvl6pPr>
      <a:lvl7pPr marL="914400" algn="l" rtl="0" eaLnBrk="1" fontAlgn="base" hangingPunct="1">
        <a:spcBef>
          <a:spcPct val="0"/>
        </a:spcBef>
        <a:spcAft>
          <a:spcPct val="0"/>
        </a:spcAft>
        <a:defRPr sz="3200" b="1">
          <a:solidFill>
            <a:schemeClr val="hlink"/>
          </a:solidFill>
          <a:latin typeface="Times New Roman" pitchFamily="18" charset="0"/>
        </a:defRPr>
      </a:lvl7pPr>
      <a:lvl8pPr marL="1371600" algn="l" rtl="0" eaLnBrk="1" fontAlgn="base" hangingPunct="1">
        <a:spcBef>
          <a:spcPct val="0"/>
        </a:spcBef>
        <a:spcAft>
          <a:spcPct val="0"/>
        </a:spcAft>
        <a:defRPr sz="3200" b="1">
          <a:solidFill>
            <a:schemeClr val="hlink"/>
          </a:solidFill>
          <a:latin typeface="Times New Roman" pitchFamily="18" charset="0"/>
        </a:defRPr>
      </a:lvl8pPr>
      <a:lvl9pPr marL="1828800" algn="l" rtl="0" eaLnBrk="1" fontAlgn="base" hangingPunct="1">
        <a:spcBef>
          <a:spcPct val="0"/>
        </a:spcBef>
        <a:spcAft>
          <a:spcPct val="0"/>
        </a:spcAft>
        <a:defRPr sz="3200" b="1">
          <a:solidFill>
            <a:schemeClr val="hlink"/>
          </a:solidFill>
          <a:latin typeface="Times New Roman" pitchFamily="18" charset="0"/>
        </a:defRPr>
      </a:lvl9pPr>
    </p:titleStyle>
    <p:bodyStyle>
      <a:lvl1pPr marL="342900" indent="-342900" algn="l" rtl="0" eaLnBrk="1" fontAlgn="base" hangingPunct="1">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1" fontAlgn="base" hangingPunct="1">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1.jpeg"/><Relationship Id="rId3" Type="http://schemas.openxmlformats.org/officeDocument/2006/relationships/image" Target="http://h10010.www1.hp.com/wwpc/images/emea/l1970a_190x170.jpg" TargetMode="External"/><Relationship Id="rId7" Type="http://schemas.openxmlformats.org/officeDocument/2006/relationships/image" Target="../media/image86.jpeg"/><Relationship Id="rId12" Type="http://schemas.openxmlformats.org/officeDocument/2006/relationships/image" Target="../media/image90.jpeg"/><Relationship Id="rId2" Type="http://schemas.openxmlformats.org/officeDocument/2006/relationships/image" Target="../media/image82.jpeg"/><Relationship Id="rId16" Type="http://schemas.openxmlformats.org/officeDocument/2006/relationships/image" Target="http://www.hardwarebg.com/articles/awards_2003/pics/CPU-pentium4.jpg" TargetMode="External"/><Relationship Id="rId1" Type="http://schemas.openxmlformats.org/officeDocument/2006/relationships/slideLayout" Target="../slideLayouts/slideLayout6.xml"/><Relationship Id="rId6" Type="http://schemas.openxmlformats.org/officeDocument/2006/relationships/image" Target="../media/image85.png"/><Relationship Id="rId11" Type="http://schemas.openxmlformats.org/officeDocument/2006/relationships/image" Target="../media/image89.jpeg"/><Relationship Id="rId5" Type="http://schemas.openxmlformats.org/officeDocument/2006/relationships/image" Target="../media/image84.png"/><Relationship Id="rId15" Type="http://schemas.openxmlformats.org/officeDocument/2006/relationships/image" Target="../media/image93.jpeg"/><Relationship Id="rId10" Type="http://schemas.openxmlformats.org/officeDocument/2006/relationships/image" Target="../media/image88.wmf"/><Relationship Id="rId4" Type="http://schemas.openxmlformats.org/officeDocument/2006/relationships/image" Target="../media/image83.wmf"/><Relationship Id="rId9" Type="http://schemas.openxmlformats.org/officeDocument/2006/relationships/image" Target="http://www.vnexpress.net/Vietnam/Vi-tinh/San-pham-moi/2005/09/3B9E1FF8/Samsung.gif" TargetMode="External"/><Relationship Id="rId14" Type="http://schemas.openxmlformats.org/officeDocument/2006/relationships/image" Target="../media/image92.png"/></Relationships>
</file>

<file path=ppt/slides/_rels/slide1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jpeg"/></Relationships>
</file>

<file path=ppt/slides/_rels/slide14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1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wmf"/><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3.xml"/></Relationships>
</file>

<file path=ppt/slides/_rels/slide29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3.xml"/></Relationships>
</file>

<file path=ppt/slides/_rels/slide29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 Id="rId6" Type="http://schemas.openxmlformats.org/officeDocument/2006/relationships/image" Target="../media/image15.wmf"/><Relationship Id="rId5" Type="http://schemas.openxmlformats.org/officeDocument/2006/relationships/oleObject" Target="../embeddings/oleObject2.bin"/><Relationship Id="rId4" Type="http://schemas.openxmlformats.org/officeDocument/2006/relationships/image" Target="../media/image14.pn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en.wikipedia.org/wiki/Image:IEC_AND.gif" TargetMode="External"/><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en.wikipedia.org/wiki/Image:Or-gate.png" TargetMode="Externa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3.bin"/><Relationship Id="rId1" Type="http://schemas.openxmlformats.org/officeDocument/2006/relationships/slideLayout" Target="../slideLayouts/slideLayout13.xml"/><Relationship Id="rId5" Type="http://schemas.openxmlformats.org/officeDocument/2006/relationships/image" Target="../media/image27.wmf"/><Relationship Id="rId4" Type="http://schemas.openxmlformats.org/officeDocument/2006/relationships/image" Target="../media/image26.pn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4.bin"/><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5EABFBB-38A1-482F-997C-2BD2B8371AD9}"/>
              </a:ext>
            </a:extLst>
          </p:cNvPr>
          <p:cNvSpPr>
            <a:spLocks noGrp="1" noChangeArrowheads="1"/>
          </p:cNvSpPr>
          <p:nvPr>
            <p:ph type="title"/>
          </p:nvPr>
        </p:nvSpPr>
        <p:spPr/>
        <p:txBody>
          <a:bodyPr/>
          <a:lstStyle/>
          <a:p>
            <a:pPr eaLnBrk="1" hangingPunct="1"/>
            <a:r>
              <a:rPr lang="en-US" altLang="vi-VN"/>
              <a:t>I. Tổng Quan</a:t>
            </a:r>
          </a:p>
        </p:txBody>
      </p:sp>
      <p:sp>
        <p:nvSpPr>
          <p:cNvPr id="5123" name="Rectangle 3">
            <a:extLst>
              <a:ext uri="{FF2B5EF4-FFF2-40B4-BE49-F238E27FC236}">
                <a16:creationId xmlns:a16="http://schemas.microsoft.com/office/drawing/2014/main" id="{439E98DC-C586-409A-9B99-661A81C69174}"/>
              </a:ext>
            </a:extLst>
          </p:cNvPr>
          <p:cNvSpPr>
            <a:spLocks noGrp="1" noChangeArrowheads="1"/>
          </p:cNvSpPr>
          <p:nvPr>
            <p:ph idx="1"/>
          </p:nvPr>
        </p:nvSpPr>
        <p:spPr/>
        <p:txBody>
          <a:bodyPr/>
          <a:lstStyle/>
          <a:p>
            <a:pPr eaLnBrk="1" hangingPunct="1"/>
            <a:r>
              <a:rPr lang="en-US" altLang="vi-VN"/>
              <a:t>P1: cấu trúc máy tính : tìm hiểu 2 mô hình</a:t>
            </a:r>
          </a:p>
          <a:p>
            <a:pPr lvl="1" eaLnBrk="1" hangingPunct="1"/>
            <a:r>
              <a:rPr lang="en-US" altLang="vi-VN"/>
              <a:t>Mô hình phần cứng</a:t>
            </a:r>
          </a:p>
          <a:p>
            <a:pPr lvl="1" eaLnBrk="1" hangingPunct="1"/>
            <a:r>
              <a:rPr lang="en-US" altLang="vi-VN"/>
              <a:t>Mô hình phần mềm (lập trình)</a:t>
            </a:r>
          </a:p>
        </p:txBody>
      </p:sp>
      <p:sp>
        <p:nvSpPr>
          <p:cNvPr id="5125" name="Footer Placeholder 6">
            <a:extLst>
              <a:ext uri="{FF2B5EF4-FFF2-40B4-BE49-F238E27FC236}">
                <a16:creationId xmlns:a16="http://schemas.microsoft.com/office/drawing/2014/main" id="{0B938E0B-7425-4D70-9B4E-A198030EAEE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vi-VN" sz="1400">
                <a:latin typeface="Tahoma" panose="020B0604030504040204" pitchFamily="34" charset="0"/>
              </a:rPr>
              <a:t>CTMT&amp;HN - KHOA CNTT - ĐHSPKT</a:t>
            </a:r>
          </a:p>
        </p:txBody>
      </p:sp>
      <p:sp>
        <p:nvSpPr>
          <p:cNvPr id="5124" name="Slide Number Placeholder 5">
            <a:extLst>
              <a:ext uri="{FF2B5EF4-FFF2-40B4-BE49-F238E27FC236}">
                <a16:creationId xmlns:a16="http://schemas.microsoft.com/office/drawing/2014/main" id="{F6B33B22-D329-4A92-891A-78FAD7ECA7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4AA8E71A-6E6E-436B-96CF-ED7B132704D8}" type="slidenum">
              <a:rPr lang="en-US" altLang="vi-VN" sz="1400">
                <a:latin typeface="Tahoma" panose="020B0604030504040204" pitchFamily="34" charset="0"/>
              </a:rPr>
              <a:pPr>
                <a:spcBef>
                  <a:spcPct val="0"/>
                </a:spcBef>
                <a:buClrTx/>
                <a:buSzTx/>
                <a:buFontTx/>
                <a:buNone/>
              </a:pPr>
              <a:t>1</a:t>
            </a:fld>
            <a:endParaRPr lang="en-US" altLang="vi-VN" sz="1400">
              <a:latin typeface="Tahoma" panose="020B0604030504040204" pitchFamily="34" charset="0"/>
            </a:endParaRPr>
          </a:p>
        </p:txBody>
      </p:sp>
    </p:spTree>
    <p:extLst>
      <p:ext uri="{BB962C8B-B14F-4D97-AF65-F5344CB8AC3E}">
        <p14:creationId xmlns:p14="http://schemas.microsoft.com/office/powerpoint/2010/main" val="1387842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997179C1-27A1-4501-BB3B-2B339B52D8CF}"/>
              </a:ext>
            </a:extLst>
          </p:cNvPr>
          <p:cNvSpPr>
            <a:spLocks noGrp="1"/>
          </p:cNvSpPr>
          <p:nvPr>
            <p:ph type="title"/>
          </p:nvPr>
        </p:nvSpPr>
        <p:spPr/>
        <p:txBody>
          <a:bodyPr/>
          <a:lstStyle/>
          <a:p>
            <a:r>
              <a:rPr lang="en-US" altLang="en-US">
                <a:cs typeface="Times New Roman" panose="02020603050405020304" pitchFamily="18" charset="0"/>
              </a:rPr>
              <a:t>Hệ đếm nhị phân (cơ số b=2).</a:t>
            </a:r>
            <a:endParaRPr lang="vi-VN" altLang="vi-VN"/>
          </a:p>
        </p:txBody>
      </p:sp>
      <p:sp>
        <p:nvSpPr>
          <p:cNvPr id="6147" name="Content Placeholder 2">
            <a:extLst>
              <a:ext uri="{FF2B5EF4-FFF2-40B4-BE49-F238E27FC236}">
                <a16:creationId xmlns:a16="http://schemas.microsoft.com/office/drawing/2014/main" id="{42CDCC01-2C08-4F77-B9D2-0DEC50AAF545}"/>
              </a:ext>
            </a:extLst>
          </p:cNvPr>
          <p:cNvSpPr>
            <a:spLocks noGrp="1"/>
          </p:cNvSpPr>
          <p:nvPr>
            <p:ph idx="1"/>
          </p:nvPr>
        </p:nvSpPr>
        <p:spPr/>
        <p:txBody>
          <a:bodyPr/>
          <a:lstStyle/>
          <a:p>
            <a:r>
              <a:rPr lang="en-US" altLang="en-US" sz="2400" b="1"/>
              <a:t>Tập số cơ sở</a:t>
            </a:r>
            <a:r>
              <a:rPr lang="en-US" altLang="en-US" sz="2400"/>
              <a:t> : 0,1</a:t>
            </a:r>
          </a:p>
          <a:p>
            <a:r>
              <a:rPr lang="en-US" altLang="en-US" sz="2400" b="1"/>
              <a:t>Ký hiệu số</a:t>
            </a:r>
            <a:r>
              <a:rPr lang="en-US" altLang="en-US" sz="2400"/>
              <a:t> : 1011</a:t>
            </a:r>
            <a:r>
              <a:rPr lang="en-US" altLang="en-US" sz="2400" baseline="-25000"/>
              <a:t>2</a:t>
            </a:r>
            <a:r>
              <a:rPr lang="en-US" altLang="en-US" sz="2400"/>
              <a:t>, 1001.01</a:t>
            </a:r>
            <a:r>
              <a:rPr lang="en-US" altLang="en-US" sz="2400" baseline="-25000"/>
              <a:t>2</a:t>
            </a:r>
            <a:endParaRPr lang="en-US" altLang="en-US" sz="2400"/>
          </a:p>
          <a:p>
            <a:r>
              <a:rPr lang="en-US" altLang="en-US" sz="2400" b="1"/>
              <a:t>Qui tắc đếm</a:t>
            </a:r>
            <a:r>
              <a:rPr lang="en-US" altLang="en-US" sz="2400"/>
              <a:t> : 0, 1, 10, 11, 100 …</a:t>
            </a:r>
          </a:p>
          <a:p>
            <a:endParaRPr lang="vi-VN" altLang="vi-VN" sz="2400"/>
          </a:p>
        </p:txBody>
      </p:sp>
    </p:spTree>
    <p:extLst>
      <p:ext uri="{BB962C8B-B14F-4D97-AF65-F5344CB8AC3E}">
        <p14:creationId xmlns:p14="http://schemas.microsoft.com/office/powerpoint/2010/main" val="14857260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a:extLst>
              <a:ext uri="{FF2B5EF4-FFF2-40B4-BE49-F238E27FC236}">
                <a16:creationId xmlns:a16="http://schemas.microsoft.com/office/drawing/2014/main" id="{B32097BF-3622-4A38-9933-29575FB1F393}"/>
              </a:ext>
            </a:extLst>
          </p:cNvPr>
          <p:cNvSpPr>
            <a:spLocks noGrp="1" noChangeArrowheads="1"/>
          </p:cNvSpPr>
          <p:nvPr>
            <p:ph idx="1"/>
          </p:nvPr>
        </p:nvSpPr>
        <p:spPr>
          <a:xfrm>
            <a:off x="1769200" y="487018"/>
            <a:ext cx="8574088" cy="5334000"/>
          </a:xfrm>
        </p:spPr>
        <p:txBody>
          <a:bodyPr/>
          <a:lstStyle/>
          <a:p>
            <a:pPr eaLnBrk="1" hangingPunct="1">
              <a:lnSpc>
                <a:spcPct val="90000"/>
              </a:lnSpc>
              <a:defRPr/>
            </a:pPr>
            <a:r>
              <a:rPr lang="en-US" altLang="vi-VN" dirty="0" err="1">
                <a:sym typeface="Symbol" pitchFamily="18" charset="2"/>
              </a:rPr>
              <a:t>Ngôn</a:t>
            </a:r>
            <a:r>
              <a:rPr lang="en-US" altLang="vi-VN" dirty="0">
                <a:sym typeface="Symbol" pitchFamily="18" charset="2"/>
              </a:rPr>
              <a:t> </a:t>
            </a:r>
            <a:r>
              <a:rPr lang="en-US" altLang="vi-VN" dirty="0" err="1">
                <a:sym typeface="Symbol" pitchFamily="18" charset="2"/>
              </a:rPr>
              <a:t>ngữ</a:t>
            </a:r>
            <a:r>
              <a:rPr lang="en-US" altLang="vi-VN" dirty="0">
                <a:sym typeface="Symbol" pitchFamily="18" charset="2"/>
              </a:rPr>
              <a:t> L2. </a:t>
            </a:r>
          </a:p>
          <a:p>
            <a:pPr lvl="1" eaLnBrk="1" hangingPunct="1">
              <a:lnSpc>
                <a:spcPct val="90000"/>
              </a:lnSpc>
              <a:defRPr/>
            </a:pPr>
            <a:r>
              <a:rPr lang="en-US" altLang="vi-VN" dirty="0" err="1">
                <a:sym typeface="Symbol" pitchFamily="18" charset="2"/>
              </a:rPr>
              <a:t>Thân</a:t>
            </a:r>
            <a:r>
              <a:rPr lang="en-US" altLang="vi-VN" dirty="0">
                <a:sym typeface="Symbol" pitchFamily="18" charset="2"/>
              </a:rPr>
              <a:t> </a:t>
            </a:r>
            <a:r>
              <a:rPr lang="en-US" altLang="vi-VN" dirty="0" err="1">
                <a:sym typeface="Symbol" pitchFamily="18" charset="2"/>
              </a:rPr>
              <a:t>thiện</a:t>
            </a:r>
            <a:r>
              <a:rPr lang="en-US" altLang="vi-VN" dirty="0">
                <a:sym typeface="Symbol" pitchFamily="18" charset="2"/>
              </a:rPr>
              <a:t> </a:t>
            </a:r>
            <a:r>
              <a:rPr lang="en-US" altLang="vi-VN" dirty="0" err="1">
                <a:sym typeface="Symbol" pitchFamily="18" charset="2"/>
              </a:rPr>
              <a:t>và</a:t>
            </a:r>
            <a:r>
              <a:rPr lang="en-US" altLang="vi-VN" dirty="0">
                <a:sym typeface="Symbol" pitchFamily="18" charset="2"/>
              </a:rPr>
              <a:t> </a:t>
            </a:r>
            <a:r>
              <a:rPr lang="en-US" altLang="vi-VN" dirty="0" err="1">
                <a:sym typeface="Symbol" pitchFamily="18" charset="2"/>
              </a:rPr>
              <a:t>dễ</a:t>
            </a:r>
            <a:r>
              <a:rPr lang="en-US" altLang="vi-VN" dirty="0">
                <a:sym typeface="Symbol" pitchFamily="18" charset="2"/>
              </a:rPr>
              <a:t> </a:t>
            </a:r>
            <a:r>
              <a:rPr lang="en-US" altLang="vi-VN" dirty="0" err="1">
                <a:sym typeface="Symbol" pitchFamily="18" charset="2"/>
              </a:rPr>
              <a:t>dùng</a:t>
            </a:r>
            <a:r>
              <a:rPr lang="en-US" altLang="vi-VN" dirty="0">
                <a:sym typeface="Symbol" pitchFamily="18" charset="2"/>
              </a:rPr>
              <a:t> </a:t>
            </a:r>
            <a:r>
              <a:rPr lang="en-US" altLang="vi-VN" dirty="0" err="1">
                <a:sym typeface="Symbol" pitchFamily="18" charset="2"/>
              </a:rPr>
              <a:t>hơn</a:t>
            </a:r>
            <a:r>
              <a:rPr lang="en-US" altLang="vi-VN" dirty="0">
                <a:sym typeface="Symbol" pitchFamily="18" charset="2"/>
              </a:rPr>
              <a:t>. </a:t>
            </a:r>
          </a:p>
          <a:p>
            <a:pPr lvl="1" eaLnBrk="1" hangingPunct="1">
              <a:lnSpc>
                <a:spcPct val="90000"/>
              </a:lnSpc>
              <a:defRPr/>
            </a:pPr>
            <a:r>
              <a:rPr lang="en-US" altLang="vi-VN" dirty="0" err="1">
                <a:sym typeface="Symbol" pitchFamily="18" charset="2"/>
              </a:rPr>
              <a:t>Chương</a:t>
            </a:r>
            <a:r>
              <a:rPr lang="en-US" altLang="vi-VN" dirty="0">
                <a:sym typeface="Symbol" pitchFamily="18" charset="2"/>
              </a:rPr>
              <a:t> </a:t>
            </a:r>
            <a:r>
              <a:rPr lang="en-US" altLang="vi-VN" dirty="0" err="1">
                <a:sym typeface="Symbol" pitchFamily="18" charset="2"/>
              </a:rPr>
              <a:t>trình</a:t>
            </a:r>
            <a:r>
              <a:rPr lang="en-US" altLang="vi-VN" dirty="0">
                <a:sym typeface="Symbol" pitchFamily="18" charset="2"/>
              </a:rPr>
              <a:t> L2 → </a:t>
            </a:r>
            <a:r>
              <a:rPr lang="en-US" altLang="vi-VN" dirty="0" err="1">
                <a:sym typeface="Symbol" pitchFamily="18" charset="2"/>
              </a:rPr>
              <a:t>Chương</a:t>
            </a:r>
            <a:r>
              <a:rPr lang="en-US" altLang="vi-VN" dirty="0">
                <a:sym typeface="Symbol" pitchFamily="18" charset="2"/>
              </a:rPr>
              <a:t> </a:t>
            </a:r>
            <a:r>
              <a:rPr lang="en-US" altLang="vi-VN" dirty="0" err="1">
                <a:sym typeface="Symbol" pitchFamily="18" charset="2"/>
              </a:rPr>
              <a:t>trình</a:t>
            </a:r>
            <a:r>
              <a:rPr lang="en-US" altLang="vi-VN" dirty="0">
                <a:sym typeface="Symbol" pitchFamily="18" charset="2"/>
              </a:rPr>
              <a:t> L1.</a:t>
            </a:r>
          </a:p>
          <a:p>
            <a:pPr lvl="1" eaLnBrk="1" hangingPunct="1">
              <a:lnSpc>
                <a:spcPct val="90000"/>
              </a:lnSpc>
              <a:defRPr/>
            </a:pPr>
            <a:r>
              <a:rPr lang="en-US" altLang="vi-VN" dirty="0">
                <a:sym typeface="Symbol" pitchFamily="18" charset="2"/>
              </a:rPr>
              <a:t>2 </a:t>
            </a:r>
            <a:r>
              <a:rPr lang="en-US" altLang="vi-VN" dirty="0" err="1">
                <a:sym typeface="Symbol" pitchFamily="18" charset="2"/>
              </a:rPr>
              <a:t>cách</a:t>
            </a:r>
            <a:r>
              <a:rPr lang="en-US" altLang="vi-VN" dirty="0">
                <a:sym typeface="Symbol" pitchFamily="18" charset="2"/>
              </a:rPr>
              <a:t> </a:t>
            </a:r>
            <a:r>
              <a:rPr lang="en-US" altLang="vi-VN" dirty="0" err="1">
                <a:sym typeface="Symbol" pitchFamily="18" charset="2"/>
              </a:rPr>
              <a:t>chuyển</a:t>
            </a:r>
            <a:r>
              <a:rPr lang="en-US" altLang="vi-VN" dirty="0">
                <a:sym typeface="Symbol" pitchFamily="18" charset="2"/>
              </a:rPr>
              <a:t> </a:t>
            </a:r>
          </a:p>
          <a:p>
            <a:pPr marL="744538" indent="0" algn="just">
              <a:buFont typeface="Wingdings" panose="05000000000000000000" pitchFamily="2" charset="2"/>
              <a:buChar char="Ø"/>
              <a:defRPr/>
            </a:pPr>
            <a:r>
              <a:rPr lang="en-US" altLang="vi-VN" sz="2400" dirty="0" err="1"/>
              <a:t>Cách</a:t>
            </a:r>
            <a:r>
              <a:rPr lang="en-US" altLang="vi-VN" sz="2400" dirty="0"/>
              <a:t> 1 :  </a:t>
            </a:r>
            <a:r>
              <a:rPr lang="en-US" altLang="vi-VN" sz="2400" dirty="0" err="1"/>
              <a:t>biên</a:t>
            </a:r>
            <a:r>
              <a:rPr lang="en-US" altLang="vi-VN" sz="2400" dirty="0"/>
              <a:t> </a:t>
            </a:r>
            <a:r>
              <a:rPr lang="en-US" altLang="vi-VN" sz="2400" dirty="0" err="1"/>
              <a:t>dịch</a:t>
            </a:r>
            <a:r>
              <a:rPr lang="en-US" altLang="vi-VN" sz="2400" dirty="0"/>
              <a:t> – Compile  </a:t>
            </a:r>
          </a:p>
          <a:p>
            <a:pPr marL="744538" indent="0" algn="just">
              <a:buNone/>
              <a:defRPr/>
            </a:pPr>
            <a:r>
              <a:rPr lang="en-US" altLang="vi-VN" sz="2400" dirty="0" err="1"/>
              <a:t>Chương</a:t>
            </a:r>
            <a:r>
              <a:rPr lang="en-US" altLang="vi-VN" sz="2400" dirty="0"/>
              <a:t> </a:t>
            </a:r>
            <a:r>
              <a:rPr lang="en-US" altLang="vi-VN" sz="2400" dirty="0" err="1"/>
              <a:t>trình</a:t>
            </a:r>
            <a:r>
              <a:rPr lang="en-US" altLang="vi-VN" sz="2400" dirty="0"/>
              <a:t> L2 = </a:t>
            </a:r>
            <a:r>
              <a:rPr lang="en-US" altLang="vi-VN" sz="2400" dirty="0" err="1"/>
              <a:t>C</a:t>
            </a:r>
            <a:r>
              <a:rPr lang="en-US" altLang="vi-VN" sz="2400" dirty="0" err="1">
                <a:sym typeface="Symbol" pitchFamily="18" charset="2"/>
              </a:rPr>
              <a:t>hương</a:t>
            </a:r>
            <a:r>
              <a:rPr lang="en-US" altLang="vi-VN" sz="2400" dirty="0">
                <a:sym typeface="Symbol" pitchFamily="18" charset="2"/>
              </a:rPr>
              <a:t> </a:t>
            </a:r>
            <a:r>
              <a:rPr lang="en-US" altLang="vi-VN" sz="2400" dirty="0" err="1">
                <a:sym typeface="Symbol" pitchFamily="18" charset="2"/>
              </a:rPr>
              <a:t>trình</a:t>
            </a:r>
            <a:r>
              <a:rPr lang="en-US" altLang="vi-VN" sz="2400" dirty="0">
                <a:sym typeface="Symbol" pitchFamily="18" charset="2"/>
              </a:rPr>
              <a:t> L1 </a:t>
            </a:r>
          </a:p>
          <a:p>
            <a:pPr marL="744538" indent="0" algn="just">
              <a:buFont typeface="Wingdings" panose="05000000000000000000" pitchFamily="2" charset="2"/>
              <a:buChar char="Ø"/>
              <a:defRPr/>
            </a:pPr>
            <a:r>
              <a:rPr lang="en-US" altLang="vi-VN" sz="2400" dirty="0" err="1">
                <a:sym typeface="Symbol" pitchFamily="18" charset="2"/>
              </a:rPr>
              <a:t>Cách</a:t>
            </a:r>
            <a:r>
              <a:rPr lang="en-US" altLang="vi-VN" sz="2400" dirty="0">
                <a:sym typeface="Symbol" pitchFamily="18" charset="2"/>
              </a:rPr>
              <a:t> 2 : </a:t>
            </a:r>
            <a:r>
              <a:rPr lang="en-US" altLang="vi-VN" sz="2400" dirty="0" err="1">
                <a:sym typeface="Symbol" pitchFamily="18" charset="2"/>
              </a:rPr>
              <a:t>phiên</a:t>
            </a:r>
            <a:r>
              <a:rPr lang="en-US" altLang="vi-VN" sz="2400" dirty="0">
                <a:sym typeface="Symbol" pitchFamily="18" charset="2"/>
              </a:rPr>
              <a:t> </a:t>
            </a:r>
            <a:r>
              <a:rPr lang="en-US" altLang="vi-VN" sz="2400" dirty="0" err="1">
                <a:sym typeface="Symbol" pitchFamily="18" charset="2"/>
              </a:rPr>
              <a:t>dịch</a:t>
            </a:r>
            <a:r>
              <a:rPr lang="en-US" altLang="vi-VN" sz="2400" dirty="0">
                <a:sym typeface="Symbol" pitchFamily="18" charset="2"/>
              </a:rPr>
              <a:t> – Interpreter</a:t>
            </a:r>
          </a:p>
          <a:p>
            <a:pPr marL="744538" indent="0" algn="just">
              <a:buNone/>
              <a:defRPr/>
            </a:pPr>
            <a:r>
              <a:rPr lang="en-US" altLang="vi-VN" sz="2400" dirty="0" err="1">
                <a:sym typeface="Symbol" pitchFamily="18" charset="2"/>
              </a:rPr>
              <a:t>Tạo</a:t>
            </a:r>
            <a:r>
              <a:rPr lang="en-US" altLang="vi-VN" sz="2400" dirty="0">
                <a:sym typeface="Symbol" pitchFamily="18" charset="2"/>
              </a:rPr>
              <a:t> </a:t>
            </a:r>
            <a:r>
              <a:rPr lang="en-US" altLang="vi-VN" sz="2400" dirty="0" err="1">
                <a:sym typeface="Symbol" pitchFamily="18" charset="2"/>
              </a:rPr>
              <a:t>ra</a:t>
            </a:r>
            <a:r>
              <a:rPr lang="en-US" altLang="vi-VN" sz="2400" dirty="0">
                <a:sym typeface="Symbol" pitchFamily="18" charset="2"/>
              </a:rPr>
              <a:t> Interpreter </a:t>
            </a:r>
            <a:r>
              <a:rPr lang="en-US" altLang="vi-VN" sz="2400" dirty="0" err="1">
                <a:sym typeface="Symbol" pitchFamily="18" charset="2"/>
              </a:rPr>
              <a:t>bằng</a:t>
            </a:r>
            <a:r>
              <a:rPr lang="en-US" altLang="vi-VN" sz="2400" dirty="0">
                <a:sym typeface="Symbol" pitchFamily="18" charset="2"/>
              </a:rPr>
              <a:t> L1. </a:t>
            </a:r>
          </a:p>
          <a:p>
            <a:pPr marL="744538" indent="0" algn="just">
              <a:buNone/>
              <a:defRPr/>
            </a:pPr>
            <a:r>
              <a:rPr lang="en-US" altLang="vi-VN" sz="2400" dirty="0" err="1">
                <a:sym typeface="Symbol" pitchFamily="18" charset="2"/>
              </a:rPr>
              <a:t>Thực</a:t>
            </a:r>
            <a:r>
              <a:rPr lang="en-US" altLang="vi-VN" sz="2400" dirty="0">
                <a:sym typeface="Symbol" pitchFamily="18" charset="2"/>
              </a:rPr>
              <a:t> </a:t>
            </a:r>
            <a:r>
              <a:rPr lang="en-US" altLang="vi-VN" sz="2400" dirty="0" err="1">
                <a:sym typeface="Symbol" pitchFamily="18" charset="2"/>
              </a:rPr>
              <a:t>hiện</a:t>
            </a:r>
            <a:r>
              <a:rPr lang="en-US" altLang="vi-VN" sz="2400" dirty="0">
                <a:sym typeface="Symbol" pitchFamily="18" charset="2"/>
              </a:rPr>
              <a:t> </a:t>
            </a:r>
            <a:r>
              <a:rPr lang="en-US" altLang="vi-VN" sz="2400" dirty="0" err="1">
                <a:sym typeface="Symbol" pitchFamily="18" charset="2"/>
              </a:rPr>
              <a:t>trực</a:t>
            </a:r>
            <a:r>
              <a:rPr lang="en-US" altLang="vi-VN" sz="2400" dirty="0">
                <a:sym typeface="Symbol" pitchFamily="18" charset="2"/>
              </a:rPr>
              <a:t> </a:t>
            </a:r>
            <a:r>
              <a:rPr lang="en-US" altLang="vi-VN" sz="2400" dirty="0" err="1">
                <a:sym typeface="Symbol" pitchFamily="18" charset="2"/>
              </a:rPr>
              <a:t>tiếp</a:t>
            </a:r>
            <a:r>
              <a:rPr lang="en-US" altLang="vi-VN" sz="2400" dirty="0">
                <a:sym typeface="Symbol" pitchFamily="18" charset="2"/>
              </a:rPr>
              <a:t> </a:t>
            </a:r>
            <a:r>
              <a:rPr lang="en-US" altLang="vi-VN" sz="2400" dirty="0" err="1">
                <a:sym typeface="Symbol" pitchFamily="18" charset="2"/>
              </a:rPr>
              <a:t>từng</a:t>
            </a:r>
            <a:r>
              <a:rPr lang="en-US" altLang="vi-VN" sz="2400" dirty="0">
                <a:sym typeface="Symbol" pitchFamily="18" charset="2"/>
              </a:rPr>
              <a:t> </a:t>
            </a:r>
            <a:r>
              <a:rPr lang="en-US" altLang="vi-VN" sz="2400" dirty="0" err="1">
                <a:sym typeface="Symbol" pitchFamily="18" charset="2"/>
              </a:rPr>
              <a:t>lệnh</a:t>
            </a:r>
            <a:r>
              <a:rPr lang="en-US" altLang="vi-VN" sz="2400" dirty="0">
                <a:sym typeface="Symbol" pitchFamily="18" charset="2"/>
              </a:rPr>
              <a:t> L2 (</a:t>
            </a:r>
            <a:r>
              <a:rPr lang="en-US" altLang="vi-VN" sz="2400" dirty="0" err="1">
                <a:sym typeface="Symbol" pitchFamily="18" charset="2"/>
              </a:rPr>
              <a:t>biến</a:t>
            </a:r>
            <a:r>
              <a:rPr lang="en-US" altLang="vi-VN" sz="2400" dirty="0">
                <a:sym typeface="Symbol" pitchFamily="18" charset="2"/>
              </a:rPr>
              <a:t> </a:t>
            </a:r>
            <a:r>
              <a:rPr lang="en-US" altLang="vi-VN" sz="2400" dirty="0" err="1">
                <a:sym typeface="Symbol" pitchFamily="18" charset="2"/>
              </a:rPr>
              <a:t>đổi</a:t>
            </a:r>
            <a:r>
              <a:rPr lang="en-US" altLang="vi-VN" sz="2400" dirty="0">
                <a:sym typeface="Symbol" pitchFamily="18" charset="2"/>
              </a:rPr>
              <a:t> </a:t>
            </a:r>
            <a:r>
              <a:rPr lang="en-US" altLang="vi-VN" sz="2400" dirty="0" err="1">
                <a:sym typeface="Symbol" pitchFamily="18" charset="2"/>
              </a:rPr>
              <a:t>thành</a:t>
            </a:r>
            <a:r>
              <a:rPr lang="en-US" altLang="vi-VN" sz="2400" dirty="0">
                <a:sym typeface="Symbol" pitchFamily="18" charset="2"/>
              </a:rPr>
              <a:t> </a:t>
            </a:r>
            <a:r>
              <a:rPr lang="en-US" altLang="vi-VN" sz="2400" dirty="0" err="1">
                <a:sym typeface="Symbol" pitchFamily="18" charset="2"/>
              </a:rPr>
              <a:t>các</a:t>
            </a:r>
            <a:r>
              <a:rPr lang="en-US" altLang="vi-VN" sz="2400" dirty="0">
                <a:sym typeface="Symbol" pitchFamily="18" charset="2"/>
              </a:rPr>
              <a:t> </a:t>
            </a:r>
            <a:r>
              <a:rPr lang="en-US" altLang="vi-VN" sz="2400" dirty="0" err="1">
                <a:sym typeface="Symbol" pitchFamily="18" charset="2"/>
              </a:rPr>
              <a:t>lệnh</a:t>
            </a:r>
            <a:r>
              <a:rPr lang="en-US" altLang="vi-VN" sz="2400" dirty="0">
                <a:sym typeface="Symbol" pitchFamily="18" charset="2"/>
              </a:rPr>
              <a:t> </a:t>
            </a:r>
            <a:r>
              <a:rPr lang="en-US" altLang="vi-VN" sz="2400" dirty="0" err="1">
                <a:sym typeface="Symbol" pitchFamily="18" charset="2"/>
              </a:rPr>
              <a:t>trong</a:t>
            </a:r>
            <a:r>
              <a:rPr lang="en-US" altLang="vi-VN" sz="2400" dirty="0">
                <a:sym typeface="Symbol" pitchFamily="18" charset="2"/>
              </a:rPr>
              <a:t> L1). </a:t>
            </a:r>
          </a:p>
        </p:txBody>
      </p:sp>
      <p:sp>
        <p:nvSpPr>
          <p:cNvPr id="33797" name="Footer Placeholder 6">
            <a:extLst>
              <a:ext uri="{FF2B5EF4-FFF2-40B4-BE49-F238E27FC236}">
                <a16:creationId xmlns:a16="http://schemas.microsoft.com/office/drawing/2014/main" id="{8C2740C2-4322-418D-86C2-81AEB95D11E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a:t>CTMT&amp;HN - KHOA CNTT - ĐHSPKT</a:t>
            </a:r>
          </a:p>
        </p:txBody>
      </p:sp>
      <p:sp>
        <p:nvSpPr>
          <p:cNvPr id="33796" name="Slide Number Placeholder 5">
            <a:extLst>
              <a:ext uri="{FF2B5EF4-FFF2-40B4-BE49-F238E27FC236}">
                <a16:creationId xmlns:a16="http://schemas.microsoft.com/office/drawing/2014/main" id="{22AF0927-3A95-4C71-8577-DEFC600CBB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1CD7D90-94F0-4A5E-93D2-14294200EE07}" type="slidenum">
              <a:rPr lang="en-US" altLang="vi-VN"/>
              <a:pPr/>
              <a:t>100</a:t>
            </a:fld>
            <a:endParaRPr lang="en-US" altLang="vi-VN"/>
          </a:p>
        </p:txBody>
      </p:sp>
    </p:spTree>
    <p:extLst>
      <p:ext uri="{BB962C8B-B14F-4D97-AF65-F5344CB8AC3E}">
        <p14:creationId xmlns:p14="http://schemas.microsoft.com/office/powerpoint/2010/main" val="17318989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DAE3A952-D0FA-4690-9DC0-A6803AD7DB15}"/>
              </a:ext>
            </a:extLst>
          </p:cNvPr>
          <p:cNvSpPr>
            <a:spLocks noGrp="1" noChangeArrowheads="1"/>
          </p:cNvSpPr>
          <p:nvPr>
            <p:ph idx="1"/>
          </p:nvPr>
        </p:nvSpPr>
        <p:spPr>
          <a:xfrm>
            <a:off x="732182" y="1163016"/>
            <a:ext cx="10041835" cy="4351338"/>
          </a:xfrm>
        </p:spPr>
        <p:txBody>
          <a:bodyPr/>
          <a:lstStyle/>
          <a:p>
            <a:pPr eaLnBrk="1" hangingPunct="1">
              <a:lnSpc>
                <a:spcPct val="90000"/>
              </a:lnSpc>
            </a:pPr>
            <a:r>
              <a:rPr lang="en-US" altLang="vi-VN" dirty="0" err="1">
                <a:sym typeface="Symbol" panose="05050102010706020507" pitchFamily="18" charset="2"/>
              </a:rPr>
              <a:t>Ngôn</a:t>
            </a:r>
            <a:r>
              <a:rPr lang="en-US" altLang="vi-VN" dirty="0">
                <a:sym typeface="Symbol" panose="05050102010706020507" pitchFamily="18" charset="2"/>
              </a:rPr>
              <a:t> </a:t>
            </a:r>
            <a:r>
              <a:rPr lang="en-US" altLang="vi-VN" dirty="0" err="1">
                <a:sym typeface="Symbol" panose="05050102010706020507" pitchFamily="18" charset="2"/>
              </a:rPr>
              <a:t>ngữ</a:t>
            </a:r>
            <a:r>
              <a:rPr lang="en-US" altLang="vi-VN" dirty="0">
                <a:sym typeface="Symbol" panose="05050102010706020507" pitchFamily="18" charset="2"/>
              </a:rPr>
              <a:t> Ln. </a:t>
            </a:r>
          </a:p>
          <a:p>
            <a:pPr lvl="1" eaLnBrk="1" hangingPunct="1">
              <a:lnSpc>
                <a:spcPct val="90000"/>
              </a:lnSpc>
            </a:pPr>
            <a:r>
              <a:rPr lang="en-US" altLang="vi-VN" dirty="0"/>
              <a:t>L2 </a:t>
            </a:r>
            <a:r>
              <a:rPr lang="en-US" altLang="vi-VN" dirty="0" err="1"/>
              <a:t>tiện</a:t>
            </a:r>
            <a:r>
              <a:rPr lang="en-US" altLang="vi-VN" dirty="0"/>
              <a:t> </a:t>
            </a:r>
            <a:r>
              <a:rPr lang="en-US" altLang="vi-VN" dirty="0" err="1"/>
              <a:t>lợi</a:t>
            </a:r>
            <a:r>
              <a:rPr lang="en-US" altLang="vi-VN" dirty="0"/>
              <a:t> </a:t>
            </a:r>
            <a:r>
              <a:rPr lang="en-US" altLang="vi-VN" dirty="0" err="1"/>
              <a:t>hơn</a:t>
            </a:r>
            <a:r>
              <a:rPr lang="en-US" altLang="vi-VN" dirty="0"/>
              <a:t> L1, </a:t>
            </a:r>
            <a:r>
              <a:rPr lang="en-US" altLang="vi-VN" dirty="0" err="1"/>
              <a:t>nhưng</a:t>
            </a:r>
            <a:r>
              <a:rPr lang="en-US" altLang="vi-VN" dirty="0"/>
              <a:t> </a:t>
            </a:r>
            <a:r>
              <a:rPr lang="en-US" altLang="vi-VN" dirty="0" err="1"/>
              <a:t>vẫn</a:t>
            </a:r>
            <a:r>
              <a:rPr lang="en-US" altLang="vi-VN" dirty="0"/>
              <a:t> </a:t>
            </a:r>
            <a:r>
              <a:rPr lang="en-US" altLang="vi-VN" dirty="0" err="1"/>
              <a:t>còn</a:t>
            </a:r>
            <a:r>
              <a:rPr lang="en-US" altLang="vi-VN" dirty="0"/>
              <a:t> </a:t>
            </a:r>
            <a:r>
              <a:rPr lang="en-US" altLang="vi-VN" dirty="0" err="1"/>
              <a:t>rất</a:t>
            </a:r>
            <a:r>
              <a:rPr lang="en-US" altLang="vi-VN" dirty="0"/>
              <a:t> </a:t>
            </a:r>
            <a:r>
              <a:rPr lang="en-US" altLang="vi-VN" dirty="0" err="1"/>
              <a:t>khó</a:t>
            </a:r>
            <a:r>
              <a:rPr lang="en-US" altLang="vi-VN" dirty="0"/>
              <a:t> </a:t>
            </a:r>
            <a:r>
              <a:rPr lang="en-US" altLang="vi-VN" dirty="0" err="1"/>
              <a:t>cho</a:t>
            </a:r>
            <a:r>
              <a:rPr lang="en-US" altLang="vi-VN" dirty="0"/>
              <a:t> </a:t>
            </a:r>
            <a:r>
              <a:rPr lang="en-US" altLang="vi-VN" dirty="0" err="1"/>
              <a:t>người</a:t>
            </a:r>
            <a:r>
              <a:rPr lang="en-US" altLang="vi-VN" dirty="0"/>
              <a:t> </a:t>
            </a:r>
            <a:r>
              <a:rPr lang="en-US" altLang="vi-VN" dirty="0" err="1"/>
              <a:t>dùng</a:t>
            </a:r>
            <a:r>
              <a:rPr lang="en-US" altLang="vi-VN" dirty="0"/>
              <a:t> </a:t>
            </a:r>
            <a:r>
              <a:rPr lang="en-US" altLang="vi-VN" dirty="0">
                <a:sym typeface="Symbol" panose="05050102010706020507" pitchFamily="18" charset="2"/>
              </a:rPr>
              <a:t> </a:t>
            </a:r>
            <a:r>
              <a:rPr lang="en-US" altLang="vi-VN" dirty="0" err="1">
                <a:sym typeface="Symbol" panose="05050102010706020507" pitchFamily="18" charset="2"/>
              </a:rPr>
              <a:t>tạo</a:t>
            </a:r>
            <a:r>
              <a:rPr lang="en-US" altLang="vi-VN" dirty="0">
                <a:sym typeface="Symbol" panose="05050102010706020507" pitchFamily="18" charset="2"/>
              </a:rPr>
              <a:t> </a:t>
            </a:r>
            <a:r>
              <a:rPr lang="en-US" altLang="vi-VN" dirty="0" err="1">
                <a:sym typeface="Symbol" panose="05050102010706020507" pitchFamily="18" charset="2"/>
              </a:rPr>
              <a:t>ra</a:t>
            </a:r>
            <a:r>
              <a:rPr lang="en-US" altLang="vi-VN" dirty="0">
                <a:sym typeface="Symbol" panose="05050102010706020507" pitchFamily="18" charset="2"/>
              </a:rPr>
              <a:t> </a:t>
            </a:r>
            <a:r>
              <a:rPr lang="en-US" altLang="vi-VN" dirty="0" err="1">
                <a:sym typeface="Symbol" panose="05050102010706020507" pitchFamily="18" charset="2"/>
              </a:rPr>
              <a:t>ngôn</a:t>
            </a:r>
            <a:r>
              <a:rPr lang="en-US" altLang="vi-VN" dirty="0">
                <a:sym typeface="Symbol" panose="05050102010706020507" pitchFamily="18" charset="2"/>
              </a:rPr>
              <a:t> </a:t>
            </a:r>
            <a:r>
              <a:rPr lang="en-US" altLang="vi-VN" dirty="0" err="1">
                <a:sym typeface="Symbol" panose="05050102010706020507" pitchFamily="18" charset="2"/>
              </a:rPr>
              <a:t>ngữ</a:t>
            </a:r>
            <a:r>
              <a:rPr lang="en-US" altLang="vi-VN" dirty="0">
                <a:sym typeface="Symbol" panose="05050102010706020507" pitchFamily="18" charset="2"/>
              </a:rPr>
              <a:t> Ln </a:t>
            </a:r>
            <a:r>
              <a:rPr lang="en-US" altLang="vi-VN" dirty="0" err="1"/>
              <a:t>tiện</a:t>
            </a:r>
            <a:r>
              <a:rPr lang="en-US" altLang="vi-VN" dirty="0"/>
              <a:t> </a:t>
            </a:r>
            <a:r>
              <a:rPr lang="en-US" altLang="vi-VN" dirty="0" err="1"/>
              <a:t>lợi</a:t>
            </a:r>
            <a:r>
              <a:rPr lang="en-US" altLang="vi-VN" dirty="0"/>
              <a:t> </a:t>
            </a:r>
            <a:r>
              <a:rPr lang="en-US" altLang="vi-VN" dirty="0" err="1"/>
              <a:t>hơn</a:t>
            </a:r>
            <a:r>
              <a:rPr lang="en-US" altLang="vi-VN" dirty="0"/>
              <a:t> Ln-1</a:t>
            </a:r>
            <a:r>
              <a:rPr lang="en-US" altLang="vi-VN" dirty="0">
                <a:sym typeface="Symbol" panose="05050102010706020507" pitchFamily="18" charset="2"/>
              </a:rPr>
              <a:t>.</a:t>
            </a:r>
          </a:p>
          <a:p>
            <a:pPr lvl="1" eaLnBrk="1" hangingPunct="1">
              <a:lnSpc>
                <a:spcPct val="90000"/>
              </a:lnSpc>
            </a:pPr>
            <a:r>
              <a:rPr lang="en-US" altLang="vi-VN" dirty="0" err="1">
                <a:sym typeface="Symbol" panose="05050102010706020507" pitchFamily="18" charset="2"/>
              </a:rPr>
              <a:t>Chương</a:t>
            </a:r>
            <a:r>
              <a:rPr lang="en-US" altLang="vi-VN" dirty="0">
                <a:sym typeface="Symbol" panose="05050102010706020507" pitchFamily="18" charset="2"/>
              </a:rPr>
              <a:t> </a:t>
            </a:r>
            <a:r>
              <a:rPr lang="en-US" altLang="vi-VN" dirty="0" err="1">
                <a:sym typeface="Symbol" panose="05050102010706020507" pitchFamily="18" charset="2"/>
              </a:rPr>
              <a:t>trình</a:t>
            </a:r>
            <a:r>
              <a:rPr lang="en-US" altLang="vi-VN" dirty="0">
                <a:sym typeface="Symbol" panose="05050102010706020507" pitchFamily="18" charset="2"/>
              </a:rPr>
              <a:t> </a:t>
            </a:r>
            <a:r>
              <a:rPr lang="en-US" altLang="vi-VN" dirty="0" err="1">
                <a:sym typeface="Symbol" panose="05050102010706020507" pitchFamily="18" charset="2"/>
              </a:rPr>
              <a:t>viết</a:t>
            </a:r>
            <a:r>
              <a:rPr lang="en-US" altLang="vi-VN" dirty="0">
                <a:sym typeface="Symbol" panose="05050102010706020507" pitchFamily="18" charset="2"/>
              </a:rPr>
              <a:t> </a:t>
            </a:r>
            <a:r>
              <a:rPr lang="en-US" altLang="vi-VN" dirty="0" err="1">
                <a:sym typeface="Symbol" panose="05050102010706020507" pitchFamily="18" charset="2"/>
              </a:rPr>
              <a:t>bằng</a:t>
            </a:r>
            <a:r>
              <a:rPr lang="en-US" altLang="vi-VN" dirty="0">
                <a:sym typeface="Symbol" panose="05050102010706020507" pitchFamily="18" charset="2"/>
              </a:rPr>
              <a:t> Ln </a:t>
            </a:r>
            <a:r>
              <a:rPr lang="en-US" altLang="vi-VN" dirty="0" err="1">
                <a:sym typeface="Symbol" panose="05050102010706020507" pitchFamily="18" charset="2"/>
              </a:rPr>
              <a:t>trước</a:t>
            </a:r>
            <a:r>
              <a:rPr lang="en-US" altLang="vi-VN" dirty="0">
                <a:sym typeface="Symbol" panose="05050102010706020507" pitchFamily="18" charset="2"/>
              </a:rPr>
              <a:t> </a:t>
            </a:r>
            <a:r>
              <a:rPr lang="en-US" altLang="vi-VN" dirty="0" err="1">
                <a:sym typeface="Symbol" panose="05050102010706020507" pitchFamily="18" charset="2"/>
              </a:rPr>
              <a:t>khi</a:t>
            </a:r>
            <a:r>
              <a:rPr lang="en-US" altLang="vi-VN" dirty="0">
                <a:sym typeface="Symbol" panose="05050102010706020507" pitchFamily="18" charset="2"/>
              </a:rPr>
              <a:t> </a:t>
            </a:r>
            <a:r>
              <a:rPr lang="en-US" altLang="vi-VN" dirty="0" err="1">
                <a:sym typeface="Symbol" panose="05050102010706020507" pitchFamily="18" charset="2"/>
              </a:rPr>
              <a:t>thực</a:t>
            </a:r>
            <a:r>
              <a:rPr lang="en-US" altLang="vi-VN" dirty="0">
                <a:sym typeface="Symbol" panose="05050102010706020507" pitchFamily="18" charset="2"/>
              </a:rPr>
              <a:t> </a:t>
            </a:r>
            <a:r>
              <a:rPr lang="en-US" altLang="vi-VN" dirty="0" err="1">
                <a:sym typeface="Symbol" panose="05050102010706020507" pitchFamily="18" charset="2"/>
              </a:rPr>
              <a:t>hiện</a:t>
            </a:r>
            <a:r>
              <a:rPr lang="en-US" altLang="vi-VN" dirty="0">
                <a:sym typeface="Symbol" panose="05050102010706020507" pitchFamily="18" charset="2"/>
              </a:rPr>
              <a:t> </a:t>
            </a:r>
            <a:r>
              <a:rPr lang="en-US" altLang="vi-VN" dirty="0" err="1">
                <a:sym typeface="Symbol" panose="05050102010706020507" pitchFamily="18" charset="2"/>
              </a:rPr>
              <a:t>phải</a:t>
            </a:r>
            <a:r>
              <a:rPr lang="en-US" altLang="vi-VN" dirty="0">
                <a:sym typeface="Symbol" panose="05050102010706020507" pitchFamily="18" charset="2"/>
              </a:rPr>
              <a:t> </a:t>
            </a:r>
            <a:r>
              <a:rPr lang="en-US" altLang="vi-VN" dirty="0" err="1">
                <a:sym typeface="Symbol" panose="05050102010706020507" pitchFamily="18" charset="2"/>
              </a:rPr>
              <a:t>chuyển</a:t>
            </a:r>
            <a:r>
              <a:rPr lang="en-US" altLang="vi-VN" dirty="0">
                <a:sym typeface="Symbol" panose="05050102010706020507" pitchFamily="18" charset="2"/>
              </a:rPr>
              <a:t> sang Ln-1 </a:t>
            </a:r>
          </a:p>
          <a:p>
            <a:pPr lvl="1" eaLnBrk="1" hangingPunct="1">
              <a:lnSpc>
                <a:spcPct val="90000"/>
              </a:lnSpc>
            </a:pPr>
            <a:r>
              <a:rPr lang="en-US" altLang="vi-VN" dirty="0" err="1">
                <a:sym typeface="Symbol" panose="05050102010706020507" pitchFamily="18" charset="2"/>
              </a:rPr>
              <a:t>Quá</a:t>
            </a:r>
            <a:r>
              <a:rPr lang="en-US" altLang="vi-VN" dirty="0">
                <a:sym typeface="Symbol" panose="05050102010706020507" pitchFamily="18" charset="2"/>
              </a:rPr>
              <a:t> </a:t>
            </a:r>
            <a:r>
              <a:rPr lang="en-US" altLang="vi-VN" dirty="0" err="1">
                <a:sym typeface="Symbol" panose="05050102010706020507" pitchFamily="18" charset="2"/>
              </a:rPr>
              <a:t>trình</a:t>
            </a:r>
            <a:r>
              <a:rPr lang="en-US" altLang="vi-VN" dirty="0">
                <a:sym typeface="Symbol" panose="05050102010706020507" pitchFamily="18" charset="2"/>
              </a:rPr>
              <a:t> </a:t>
            </a:r>
            <a:r>
              <a:rPr lang="en-US" altLang="vi-VN" dirty="0" err="1">
                <a:sym typeface="Symbol" panose="05050102010706020507" pitchFamily="18" charset="2"/>
              </a:rPr>
              <a:t>tiếp</a:t>
            </a:r>
            <a:r>
              <a:rPr lang="en-US" altLang="vi-VN" dirty="0">
                <a:sym typeface="Symbol" panose="05050102010706020507" pitchFamily="18" charset="2"/>
              </a:rPr>
              <a:t> </a:t>
            </a:r>
            <a:r>
              <a:rPr lang="en-US" altLang="vi-VN" dirty="0" err="1">
                <a:sym typeface="Symbol" panose="05050102010706020507" pitchFamily="18" charset="2"/>
              </a:rPr>
              <a:t>tục</a:t>
            </a:r>
            <a:r>
              <a:rPr lang="en-US" altLang="vi-VN" dirty="0">
                <a:sym typeface="Symbol" panose="05050102010706020507" pitchFamily="18" charset="2"/>
              </a:rPr>
              <a:t>  </a:t>
            </a:r>
            <a:r>
              <a:rPr lang="en-US" altLang="vi-VN" dirty="0" err="1">
                <a:sym typeface="Symbol" panose="05050102010706020507" pitchFamily="18" charset="2"/>
              </a:rPr>
              <a:t>hình</a:t>
            </a:r>
            <a:r>
              <a:rPr lang="en-US" altLang="vi-VN" dirty="0">
                <a:sym typeface="Symbol" panose="05050102010706020507" pitchFamily="18" charset="2"/>
              </a:rPr>
              <a:t> </a:t>
            </a:r>
            <a:r>
              <a:rPr lang="en-US" altLang="vi-VN" dirty="0" err="1">
                <a:sym typeface="Symbol" panose="05050102010706020507" pitchFamily="18" charset="2"/>
              </a:rPr>
              <a:t>thành</a:t>
            </a:r>
            <a:r>
              <a:rPr lang="en-US" altLang="vi-VN" dirty="0">
                <a:sym typeface="Symbol" panose="05050102010706020507" pitchFamily="18" charset="2"/>
              </a:rPr>
              <a:t> </a:t>
            </a:r>
            <a:r>
              <a:rPr lang="en-US" altLang="vi-VN" dirty="0" err="1">
                <a:sym typeface="Symbol" panose="05050102010706020507" pitchFamily="18" charset="2"/>
              </a:rPr>
              <a:t>nên</a:t>
            </a:r>
            <a:r>
              <a:rPr lang="en-US" altLang="vi-VN" dirty="0">
                <a:sym typeface="Symbol" panose="05050102010706020507" pitchFamily="18" charset="2"/>
              </a:rPr>
              <a:t> </a:t>
            </a:r>
            <a:r>
              <a:rPr lang="en-US" altLang="vi-VN" dirty="0" err="1">
                <a:sym typeface="Symbol" panose="05050102010706020507" pitchFamily="18" charset="2"/>
              </a:rPr>
              <a:t>mô</a:t>
            </a:r>
            <a:r>
              <a:rPr lang="en-US" altLang="vi-VN" dirty="0">
                <a:sym typeface="Symbol" panose="05050102010706020507" pitchFamily="18" charset="2"/>
              </a:rPr>
              <a:t> </a:t>
            </a:r>
            <a:r>
              <a:rPr lang="en-US" altLang="vi-VN" dirty="0" err="1">
                <a:sym typeface="Symbol" panose="05050102010706020507" pitchFamily="18" charset="2"/>
              </a:rPr>
              <a:t>hình</a:t>
            </a:r>
            <a:r>
              <a:rPr lang="en-US" altLang="vi-VN" dirty="0">
                <a:sym typeface="Symbol" panose="05050102010706020507" pitchFamily="18" charset="2"/>
              </a:rPr>
              <a:t> </a:t>
            </a:r>
            <a:r>
              <a:rPr lang="en-US" altLang="vi-VN" dirty="0" err="1">
                <a:sym typeface="Symbol" panose="05050102010706020507" pitchFamily="18" charset="2"/>
              </a:rPr>
              <a:t>máy</a:t>
            </a:r>
            <a:r>
              <a:rPr lang="en-US" altLang="vi-VN" dirty="0">
                <a:sym typeface="Symbol" panose="05050102010706020507" pitchFamily="18" charset="2"/>
              </a:rPr>
              <a:t> </a:t>
            </a:r>
            <a:r>
              <a:rPr lang="en-US" altLang="vi-VN" dirty="0" err="1">
                <a:sym typeface="Symbol" panose="05050102010706020507" pitchFamily="18" charset="2"/>
              </a:rPr>
              <a:t>tính</a:t>
            </a:r>
            <a:r>
              <a:rPr lang="en-US" altLang="vi-VN" dirty="0">
                <a:sym typeface="Symbol" panose="05050102010706020507" pitchFamily="18" charset="2"/>
              </a:rPr>
              <a:t> </a:t>
            </a:r>
            <a:r>
              <a:rPr lang="en-US" altLang="vi-VN" dirty="0" err="1">
                <a:sym typeface="Symbol" panose="05050102010706020507" pitchFamily="18" charset="2"/>
              </a:rPr>
              <a:t>nhiều</a:t>
            </a:r>
            <a:r>
              <a:rPr lang="en-US" altLang="vi-VN" dirty="0">
                <a:sym typeface="Symbol" panose="05050102010706020507" pitchFamily="18" charset="2"/>
              </a:rPr>
              <a:t> </a:t>
            </a:r>
            <a:r>
              <a:rPr lang="en-US" altLang="vi-VN" dirty="0" err="1">
                <a:sym typeface="Symbol" panose="05050102010706020507" pitchFamily="18" charset="2"/>
              </a:rPr>
              <a:t>cấp</a:t>
            </a:r>
            <a:r>
              <a:rPr lang="en-US" altLang="vi-VN" dirty="0">
                <a:sym typeface="Symbol" panose="05050102010706020507" pitchFamily="18" charset="2"/>
              </a:rPr>
              <a:t>.</a:t>
            </a:r>
          </a:p>
        </p:txBody>
      </p:sp>
      <p:sp>
        <p:nvSpPr>
          <p:cNvPr id="34821" name="Footer Placeholder 6">
            <a:extLst>
              <a:ext uri="{FF2B5EF4-FFF2-40B4-BE49-F238E27FC236}">
                <a16:creationId xmlns:a16="http://schemas.microsoft.com/office/drawing/2014/main" id="{F46407C4-5A4D-42B2-937B-1F401EC2CAB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a:t>CTMT&amp;HN - KHOA CNTT - ĐHSPKT</a:t>
            </a:r>
          </a:p>
        </p:txBody>
      </p:sp>
      <p:sp>
        <p:nvSpPr>
          <p:cNvPr id="34820" name="Slide Number Placeholder 5">
            <a:extLst>
              <a:ext uri="{FF2B5EF4-FFF2-40B4-BE49-F238E27FC236}">
                <a16:creationId xmlns:a16="http://schemas.microsoft.com/office/drawing/2014/main" id="{8D9062EC-B611-4968-956D-A3C3BA8A9F4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47DFEB1E-FB16-441A-BA33-02A1BFD23DA6}" type="slidenum">
              <a:rPr lang="en-US" altLang="vi-VN"/>
              <a:pPr/>
              <a:t>101</a:t>
            </a:fld>
            <a:endParaRPr lang="en-US" altLang="vi-VN"/>
          </a:p>
        </p:txBody>
      </p:sp>
    </p:spTree>
    <p:extLst>
      <p:ext uri="{BB962C8B-B14F-4D97-AF65-F5344CB8AC3E}">
        <p14:creationId xmlns:p14="http://schemas.microsoft.com/office/powerpoint/2010/main" val="8671928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15D6D506-6A7D-495A-8918-4EE002D1DC6A}"/>
              </a:ext>
            </a:extLst>
          </p:cNvPr>
          <p:cNvSpPr>
            <a:spLocks noGrp="1" noChangeArrowheads="1"/>
          </p:cNvSpPr>
          <p:nvPr>
            <p:ph type="title"/>
          </p:nvPr>
        </p:nvSpPr>
        <p:spPr/>
        <p:txBody>
          <a:bodyPr/>
          <a:lstStyle/>
          <a:p>
            <a:pPr eaLnBrk="1" hangingPunct="1"/>
            <a:r>
              <a:rPr lang="en-US" altLang="vi-VN"/>
              <a:t>Sơ đồ tổng quát máy tính nhiều cấp</a:t>
            </a:r>
          </a:p>
        </p:txBody>
      </p:sp>
      <p:pic>
        <p:nvPicPr>
          <p:cNvPr id="35843" name="Picture 4">
            <a:extLst>
              <a:ext uri="{FF2B5EF4-FFF2-40B4-BE49-F238E27FC236}">
                <a16:creationId xmlns:a16="http://schemas.microsoft.com/office/drawing/2014/main" id="{2F75120B-9968-45F6-9D32-92457BCAA6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1524000"/>
            <a:ext cx="7620000" cy="4572000"/>
          </a:xfrm>
          <a:noFill/>
        </p:spPr>
      </p:pic>
      <p:sp>
        <p:nvSpPr>
          <p:cNvPr id="35845" name="Footer Placeholder 6">
            <a:extLst>
              <a:ext uri="{FF2B5EF4-FFF2-40B4-BE49-F238E27FC236}">
                <a16:creationId xmlns:a16="http://schemas.microsoft.com/office/drawing/2014/main" id="{25874C0A-1A74-4B8D-835F-54A7A0065A8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a:t>CTMT&amp;HN - KHOA CNTT - ĐHSPKT</a:t>
            </a:r>
          </a:p>
        </p:txBody>
      </p:sp>
      <p:sp>
        <p:nvSpPr>
          <p:cNvPr id="35844" name="Slide Number Placeholder 5">
            <a:extLst>
              <a:ext uri="{FF2B5EF4-FFF2-40B4-BE49-F238E27FC236}">
                <a16:creationId xmlns:a16="http://schemas.microsoft.com/office/drawing/2014/main" id="{0E480C69-B5BB-466A-B1F5-95C99B74632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382A56AB-73B6-4060-B173-84F179D50664}" type="slidenum">
              <a:rPr lang="en-US" altLang="vi-VN"/>
              <a:pPr/>
              <a:t>102</a:t>
            </a:fld>
            <a:endParaRPr lang="en-US" altLang="vi-VN"/>
          </a:p>
        </p:txBody>
      </p:sp>
    </p:spTree>
    <p:extLst>
      <p:ext uri="{BB962C8B-B14F-4D97-AF65-F5344CB8AC3E}">
        <p14:creationId xmlns:p14="http://schemas.microsoft.com/office/powerpoint/2010/main" val="8208607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Slide Number Placeholder 43">
            <a:extLst>
              <a:ext uri="{FF2B5EF4-FFF2-40B4-BE49-F238E27FC236}">
                <a16:creationId xmlns:a16="http://schemas.microsoft.com/office/drawing/2014/main" id="{F8C2F6C7-8B34-4498-9F85-36114A49313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9861AC79-37A9-4D42-8F67-05F359B54443}" type="slidenum">
              <a:rPr lang="en-US" altLang="vi-VN"/>
              <a:pPr/>
              <a:t>103</a:t>
            </a:fld>
            <a:endParaRPr lang="en-US" altLang="vi-VN" dirty="0"/>
          </a:p>
        </p:txBody>
      </p:sp>
      <p:grpSp>
        <p:nvGrpSpPr>
          <p:cNvPr id="36867" name="Group 43">
            <a:extLst>
              <a:ext uri="{FF2B5EF4-FFF2-40B4-BE49-F238E27FC236}">
                <a16:creationId xmlns:a16="http://schemas.microsoft.com/office/drawing/2014/main" id="{E4CDD55D-E86E-41B5-83D7-894E46ADB5A3}"/>
              </a:ext>
            </a:extLst>
          </p:cNvPr>
          <p:cNvGrpSpPr>
            <a:grpSpLocks noChangeAspect="1"/>
          </p:cNvGrpSpPr>
          <p:nvPr/>
        </p:nvGrpSpPr>
        <p:grpSpPr bwMode="auto">
          <a:xfrm>
            <a:off x="1739900" y="1255644"/>
            <a:ext cx="8947150" cy="5334000"/>
            <a:chOff x="2116" y="-181"/>
            <a:chExt cx="11511" cy="7990"/>
          </a:xfrm>
        </p:grpSpPr>
        <p:sp>
          <p:nvSpPr>
            <p:cNvPr id="36869" name="AutoShape 44">
              <a:extLst>
                <a:ext uri="{FF2B5EF4-FFF2-40B4-BE49-F238E27FC236}">
                  <a16:creationId xmlns:a16="http://schemas.microsoft.com/office/drawing/2014/main" id="{F0077737-A19C-40EE-96A4-DEBF0FA7C8DA}"/>
                </a:ext>
              </a:extLst>
            </p:cNvPr>
            <p:cNvSpPr>
              <a:spLocks noChangeAspect="1" noChangeArrowheads="1"/>
            </p:cNvSpPr>
            <p:nvPr/>
          </p:nvSpPr>
          <p:spPr bwMode="auto">
            <a:xfrm>
              <a:off x="2133" y="-181"/>
              <a:ext cx="11077" cy="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36870" name="Text Box 45">
              <a:extLst>
                <a:ext uri="{FF2B5EF4-FFF2-40B4-BE49-F238E27FC236}">
                  <a16:creationId xmlns:a16="http://schemas.microsoft.com/office/drawing/2014/main" id="{0500FC0C-9C59-49E9-9E0F-E486AD48E0B4}"/>
                </a:ext>
              </a:extLst>
            </p:cNvPr>
            <p:cNvSpPr txBox="1">
              <a:spLocks noChangeArrowheads="1"/>
            </p:cNvSpPr>
            <p:nvPr/>
          </p:nvSpPr>
          <p:spPr bwMode="auto">
            <a:xfrm>
              <a:off x="7325" y="5453"/>
              <a:ext cx="6277"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2200" b="1" dirty="0" err="1">
                  <a:solidFill>
                    <a:srgbClr val="000000"/>
                  </a:solidFill>
                  <a:latin typeface="VNI-Times" pitchFamily="2" charset="0"/>
                </a:rPr>
                <a:t>Cấp</a:t>
              </a:r>
              <a:r>
                <a:rPr lang="en-US" altLang="vi-VN" sz="2200" b="1" dirty="0">
                  <a:solidFill>
                    <a:srgbClr val="000000"/>
                  </a:solidFill>
                  <a:latin typeface="VNI-Times" pitchFamily="2" charset="0"/>
                </a:rPr>
                <a:t> </a:t>
              </a:r>
              <a:r>
                <a:rPr lang="en-US" altLang="vi-VN" sz="2200" b="1" dirty="0" err="1">
                  <a:solidFill>
                    <a:srgbClr val="000000"/>
                  </a:solidFill>
                  <a:latin typeface="VNI-Times" pitchFamily="2" charset="0"/>
                </a:rPr>
                <a:t>Lập</a:t>
              </a:r>
              <a:r>
                <a:rPr lang="en-US" altLang="vi-VN" sz="2200" b="1" dirty="0">
                  <a:solidFill>
                    <a:srgbClr val="000000"/>
                  </a:solidFill>
                  <a:latin typeface="VNI-Times" pitchFamily="2" charset="0"/>
                </a:rPr>
                <a:t> </a:t>
              </a:r>
              <a:r>
                <a:rPr lang="en-US" altLang="vi-VN" sz="2200" b="1" dirty="0" err="1">
                  <a:solidFill>
                    <a:srgbClr val="000000"/>
                  </a:solidFill>
                  <a:latin typeface="VNI-Times" pitchFamily="2" charset="0"/>
                </a:rPr>
                <a:t>Trình</a:t>
              </a:r>
              <a:r>
                <a:rPr lang="en-US" altLang="vi-VN" sz="2200" b="1" dirty="0">
                  <a:solidFill>
                    <a:srgbClr val="000000"/>
                  </a:solidFill>
                  <a:latin typeface="VNI-Times" pitchFamily="2" charset="0"/>
                </a:rPr>
                <a:t> </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coù</a:t>
              </a:r>
              <a:r>
                <a:rPr lang="en-US" altLang="vi-VN" sz="1400" b="1" dirty="0">
                  <a:solidFill>
                    <a:srgbClr val="000000"/>
                  </a:solidFill>
                  <a:latin typeface="VNI-Times" pitchFamily="2" charset="0"/>
                </a:rPr>
                <a:t> 1 </a:t>
              </a:r>
              <a:r>
                <a:rPr lang="en-US" altLang="vi-VN" sz="1400" b="1" dirty="0" err="1">
                  <a:solidFill>
                    <a:srgbClr val="000000"/>
                  </a:solidFill>
                  <a:latin typeface="VNI-Times" pitchFamily="2" charset="0"/>
                </a:rPr>
                <a:t>taäp</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caùc</a:t>
              </a:r>
              <a:r>
                <a:rPr lang="en-US" altLang="vi-VN" sz="1400" b="1" dirty="0">
                  <a:solidFill>
                    <a:srgbClr val="000000"/>
                  </a:solidFill>
                  <a:latin typeface="VNI-Times" pitchFamily="2" charset="0"/>
                </a:rPr>
                <a:t> vi </a:t>
              </a:r>
              <a:r>
                <a:rPr lang="en-US" altLang="vi-VN" sz="1400" b="1" dirty="0" err="1">
                  <a:solidFill>
                    <a:srgbClr val="000000"/>
                  </a:solidFill>
                  <a:latin typeface="VNI-Times" pitchFamily="2" charset="0"/>
                </a:rPr>
                <a:t>leänh</a:t>
              </a:r>
              <a:r>
                <a:rPr lang="en-US" altLang="vi-VN" sz="1400" b="1" dirty="0">
                  <a:solidFill>
                    <a:srgbClr val="000000"/>
                  </a:solidFill>
                  <a:latin typeface="VNI-Times" pitchFamily="2" charset="0"/>
                </a:rPr>
                <a:t> -&gt; </a:t>
              </a:r>
              <a:r>
                <a:rPr lang="en-US" altLang="vi-VN" sz="1400" b="1" dirty="0" err="1">
                  <a:solidFill>
                    <a:srgbClr val="000000"/>
                  </a:solidFill>
                  <a:latin typeface="VNI-Times" pitchFamily="2" charset="0"/>
                </a:rPr>
                <a:t>coù</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ngoân</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ngöõ</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coù</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chöông</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trình</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goïi</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laø</a:t>
              </a:r>
              <a:r>
                <a:rPr lang="en-US" altLang="vi-VN" sz="1400" b="1" dirty="0">
                  <a:solidFill>
                    <a:srgbClr val="000000"/>
                  </a:solidFill>
                  <a:latin typeface="VNI-Times" pitchFamily="2" charset="0"/>
                </a:rPr>
                <a:t> vi </a:t>
              </a:r>
              <a:r>
                <a:rPr lang="en-US" altLang="vi-VN" sz="1400" b="1" dirty="0" err="1">
                  <a:solidFill>
                    <a:srgbClr val="000000"/>
                  </a:solidFill>
                  <a:latin typeface="VNI-Times" pitchFamily="2" charset="0"/>
                </a:rPr>
                <a:t>chöông</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trình</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ñöôïc</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thöïc</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thi</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tröïc</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tieáp</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bôûi</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phaàn</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cöùng</a:t>
              </a:r>
              <a:r>
                <a:rPr lang="en-US" altLang="vi-VN" sz="1400" b="1" dirty="0">
                  <a:solidFill>
                    <a:srgbClr val="000000"/>
                  </a:solidFill>
                  <a:latin typeface="VNI-Times" pitchFamily="2" charset="0"/>
                </a:rPr>
                <a:t> </a:t>
              </a:r>
              <a:endParaRPr lang="en-US" altLang="vi-VN" sz="2800" b="1" dirty="0">
                <a:latin typeface="VNI-Times" pitchFamily="2" charset="0"/>
              </a:endParaRPr>
            </a:p>
          </p:txBody>
        </p:sp>
        <p:sp>
          <p:nvSpPr>
            <p:cNvPr id="36871" name="Text Box 46">
              <a:extLst>
                <a:ext uri="{FF2B5EF4-FFF2-40B4-BE49-F238E27FC236}">
                  <a16:creationId xmlns:a16="http://schemas.microsoft.com/office/drawing/2014/main" id="{C42761D2-2CEC-481E-9147-605BF76CCC77}"/>
                </a:ext>
              </a:extLst>
            </p:cNvPr>
            <p:cNvSpPr txBox="1">
              <a:spLocks noChangeArrowheads="1"/>
            </p:cNvSpPr>
            <p:nvPr/>
          </p:nvSpPr>
          <p:spPr bwMode="auto">
            <a:xfrm>
              <a:off x="6841" y="7159"/>
              <a:ext cx="6277"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2000" b="1" dirty="0" err="1">
                  <a:solidFill>
                    <a:srgbClr val="000000"/>
                  </a:solidFill>
                  <a:latin typeface="VNI-Times" pitchFamily="2" charset="0"/>
                </a:rPr>
                <a:t>Cấp</a:t>
              </a:r>
              <a:r>
                <a:rPr lang="en-US" altLang="vi-VN" sz="2000" b="1" dirty="0">
                  <a:solidFill>
                    <a:srgbClr val="000000"/>
                  </a:solidFill>
                  <a:latin typeface="VNI-Times" pitchFamily="2" charset="0"/>
                </a:rPr>
                <a:t> </a:t>
              </a:r>
              <a:r>
                <a:rPr lang="en-US" altLang="vi-VN" sz="2000" b="1" dirty="0" err="1">
                  <a:solidFill>
                    <a:srgbClr val="000000"/>
                  </a:solidFill>
                  <a:latin typeface="VNI-Times" pitchFamily="2" charset="0"/>
                </a:rPr>
                <a:t>phần</a:t>
              </a:r>
              <a:r>
                <a:rPr lang="en-US" altLang="vi-VN" sz="2000" b="1" dirty="0">
                  <a:solidFill>
                    <a:srgbClr val="000000"/>
                  </a:solidFill>
                  <a:latin typeface="VNI-Times" pitchFamily="2" charset="0"/>
                </a:rPr>
                <a:t> </a:t>
              </a:r>
              <a:r>
                <a:rPr lang="en-US" altLang="vi-VN" sz="2000" b="1" dirty="0" err="1">
                  <a:solidFill>
                    <a:srgbClr val="000000"/>
                  </a:solidFill>
                  <a:latin typeface="VNI-Times" pitchFamily="2" charset="0"/>
                </a:rPr>
                <a:t>Cứng</a:t>
              </a:r>
              <a:endParaRPr lang="en-US" altLang="vi-VN" sz="2000" b="1" dirty="0">
                <a:latin typeface="VNI-Times" pitchFamily="2" charset="0"/>
              </a:endParaRPr>
            </a:p>
          </p:txBody>
        </p:sp>
        <p:sp>
          <p:nvSpPr>
            <p:cNvPr id="36872" name="Text Box 47">
              <a:extLst>
                <a:ext uri="{FF2B5EF4-FFF2-40B4-BE49-F238E27FC236}">
                  <a16:creationId xmlns:a16="http://schemas.microsoft.com/office/drawing/2014/main" id="{C473A9FF-7C32-4477-8159-E3E58B33313C}"/>
                </a:ext>
              </a:extLst>
            </p:cNvPr>
            <p:cNvSpPr txBox="1">
              <a:spLocks noChangeArrowheads="1"/>
            </p:cNvSpPr>
            <p:nvPr/>
          </p:nvSpPr>
          <p:spPr bwMode="auto">
            <a:xfrm>
              <a:off x="7342" y="4012"/>
              <a:ext cx="6277" cy="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2000" b="1" dirty="0" err="1">
                  <a:solidFill>
                    <a:srgbClr val="000000"/>
                  </a:solidFill>
                  <a:latin typeface="VNI-Times" pitchFamily="2" charset="0"/>
                </a:rPr>
                <a:t>Cấp</a:t>
              </a:r>
              <a:r>
                <a:rPr lang="en-US" altLang="vi-VN" sz="2000" b="1" dirty="0">
                  <a:solidFill>
                    <a:srgbClr val="000000"/>
                  </a:solidFill>
                  <a:latin typeface="VNI-Times" pitchFamily="2" charset="0"/>
                </a:rPr>
                <a:t> </a:t>
              </a:r>
              <a:r>
                <a:rPr lang="en-US" altLang="vi-VN" sz="2000" b="1" dirty="0" err="1">
                  <a:solidFill>
                    <a:srgbClr val="000000"/>
                  </a:solidFill>
                  <a:latin typeface="VNI-Times" pitchFamily="2" charset="0"/>
                </a:rPr>
                <a:t>Máy</a:t>
              </a:r>
              <a:r>
                <a:rPr lang="en-US" altLang="vi-VN" sz="2000" b="1" dirty="0">
                  <a:solidFill>
                    <a:srgbClr val="000000"/>
                  </a:solidFill>
                  <a:latin typeface="VNI-Times" pitchFamily="2" charset="0"/>
                </a:rPr>
                <a:t> </a:t>
              </a:r>
              <a:r>
                <a:rPr lang="en-US" altLang="vi-VN" sz="2000" b="1" dirty="0" err="1">
                  <a:solidFill>
                    <a:srgbClr val="000000"/>
                  </a:solidFill>
                  <a:latin typeface="VNI-Times" pitchFamily="2" charset="0"/>
                </a:rPr>
                <a:t>Quy</a:t>
              </a:r>
              <a:r>
                <a:rPr lang="en-US" altLang="vi-VN" sz="2000" b="1" dirty="0">
                  <a:solidFill>
                    <a:srgbClr val="000000"/>
                  </a:solidFill>
                  <a:latin typeface="VNI-Times" pitchFamily="2" charset="0"/>
                </a:rPr>
                <a:t> </a:t>
              </a:r>
              <a:r>
                <a:rPr lang="vi-VN" altLang="vi-VN" sz="2000" b="1" dirty="0">
                  <a:solidFill>
                    <a:srgbClr val="000000"/>
                  </a:solidFill>
                  <a:latin typeface="VNI-Times" pitchFamily="2" charset="0"/>
                </a:rPr>
                <a:t>Ư</a:t>
              </a:r>
              <a:r>
                <a:rPr lang="en-US" altLang="vi-VN" sz="2000" b="1" dirty="0" err="1">
                  <a:solidFill>
                    <a:srgbClr val="000000"/>
                  </a:solidFill>
                  <a:latin typeface="VNI-Times" pitchFamily="2" charset="0"/>
                </a:rPr>
                <a:t>ớc</a:t>
              </a:r>
              <a:r>
                <a:rPr lang="en-US" altLang="vi-VN" sz="1400" b="1" dirty="0">
                  <a:solidFill>
                    <a:srgbClr val="000000"/>
                  </a:solidFill>
                  <a:latin typeface="VNI-Times" pitchFamily="2" charset="0"/>
                </a:rPr>
                <a:t>: 1 </a:t>
              </a:r>
              <a:r>
                <a:rPr lang="en-US" altLang="vi-VN" sz="1400" b="1" dirty="0" err="1">
                  <a:solidFill>
                    <a:srgbClr val="000000"/>
                  </a:solidFill>
                  <a:latin typeface="VNI-Times" pitchFamily="2" charset="0"/>
                </a:rPr>
                <a:t>leänh</a:t>
              </a:r>
              <a:r>
                <a:rPr lang="en-US" altLang="vi-VN" sz="1400" b="1" dirty="0">
                  <a:solidFill>
                    <a:srgbClr val="000000"/>
                  </a:solidFill>
                  <a:latin typeface="VNI-Times" pitchFamily="2" charset="0"/>
                </a:rPr>
                <a:t> = 1 </a:t>
              </a:r>
              <a:r>
                <a:rPr lang="en-US" altLang="vi-VN" sz="1400" b="1" dirty="0" err="1">
                  <a:solidFill>
                    <a:srgbClr val="000000"/>
                  </a:solidFill>
                  <a:latin typeface="VNI-Times" pitchFamily="2" charset="0"/>
                </a:rPr>
                <a:t>chuoãi</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caùc</a:t>
              </a:r>
              <a:r>
                <a:rPr lang="en-US" altLang="vi-VN" sz="1400" b="1" dirty="0">
                  <a:solidFill>
                    <a:srgbClr val="000000"/>
                  </a:solidFill>
                  <a:latin typeface="VNI-Times" pitchFamily="2" charset="0"/>
                </a:rPr>
                <a:t> vi </a:t>
              </a:r>
              <a:r>
                <a:rPr lang="en-US" altLang="vi-VN" sz="1400" b="1" dirty="0" err="1">
                  <a:solidFill>
                    <a:srgbClr val="000000"/>
                  </a:solidFill>
                  <a:latin typeface="VNI-Times" pitchFamily="2" charset="0"/>
                </a:rPr>
                <a:t>leänh</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leänh</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duøng</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soá</a:t>
              </a:r>
              <a:r>
                <a:rPr lang="en-US" altLang="vi-VN" sz="1400" b="1" dirty="0">
                  <a:solidFill>
                    <a:srgbClr val="000000"/>
                  </a:solidFill>
                  <a:latin typeface="VNI-Times" pitchFamily="2" charset="0"/>
                </a:rPr>
                <a:t> Hex (</a:t>
              </a:r>
              <a:r>
                <a:rPr lang="en-US" altLang="vi-VN" sz="1400" b="1" dirty="0" err="1">
                  <a:solidFill>
                    <a:srgbClr val="000000"/>
                  </a:solidFill>
                  <a:latin typeface="VNI-Times" pitchFamily="2" charset="0"/>
                </a:rPr>
                <a:t>goïi</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laø</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maõ</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ñoái</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töôïng</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obj</a:t>
              </a:r>
              <a:r>
                <a:rPr lang="en-US" altLang="vi-VN" sz="1400" b="1" dirty="0">
                  <a:solidFill>
                    <a:srgbClr val="000000"/>
                  </a:solidFill>
                  <a:latin typeface="VNI-Times" pitchFamily="2" charset="0"/>
                </a:rPr>
                <a:t>)   </a:t>
              </a:r>
              <a:endParaRPr lang="en-US" altLang="vi-VN" sz="2800" b="1" dirty="0">
                <a:latin typeface="VNI-Times" pitchFamily="2" charset="0"/>
              </a:endParaRPr>
            </a:p>
          </p:txBody>
        </p:sp>
        <p:sp>
          <p:nvSpPr>
            <p:cNvPr id="36873" name="Text Box 48">
              <a:extLst>
                <a:ext uri="{FF2B5EF4-FFF2-40B4-BE49-F238E27FC236}">
                  <a16:creationId xmlns:a16="http://schemas.microsoft.com/office/drawing/2014/main" id="{268D25C2-549C-4E87-A48F-B7627159A411}"/>
                </a:ext>
              </a:extLst>
            </p:cNvPr>
            <p:cNvSpPr txBox="1">
              <a:spLocks noChangeArrowheads="1"/>
            </p:cNvSpPr>
            <p:nvPr/>
          </p:nvSpPr>
          <p:spPr bwMode="auto">
            <a:xfrm>
              <a:off x="7350" y="2423"/>
              <a:ext cx="6277" cy="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2200" b="1" dirty="0" err="1">
                  <a:solidFill>
                    <a:srgbClr val="000000"/>
                  </a:solidFill>
                  <a:latin typeface="VNI-Times" pitchFamily="2" charset="0"/>
                </a:rPr>
                <a:t>Cấp</a:t>
              </a:r>
              <a:r>
                <a:rPr lang="en-US" altLang="vi-VN" sz="2200" b="1" dirty="0">
                  <a:solidFill>
                    <a:srgbClr val="000000"/>
                  </a:solidFill>
                  <a:latin typeface="VNI-Times" pitchFamily="2" charset="0"/>
                </a:rPr>
                <a:t> </a:t>
              </a:r>
              <a:r>
                <a:rPr lang="en-US" altLang="vi-VN" sz="2200" b="1" dirty="0" err="1">
                  <a:solidFill>
                    <a:srgbClr val="000000"/>
                  </a:solidFill>
                  <a:latin typeface="VNI-Times" pitchFamily="2" charset="0"/>
                </a:rPr>
                <a:t>Hệ</a:t>
              </a:r>
              <a:r>
                <a:rPr lang="en-US" altLang="vi-VN" sz="2200" b="1" dirty="0">
                  <a:solidFill>
                    <a:srgbClr val="000000"/>
                  </a:solidFill>
                  <a:latin typeface="VNI-Times" pitchFamily="2" charset="0"/>
                </a:rPr>
                <a:t> </a:t>
              </a:r>
              <a:r>
                <a:rPr lang="en-US" altLang="vi-VN" sz="2200" b="1" dirty="0" err="1">
                  <a:solidFill>
                    <a:srgbClr val="000000"/>
                  </a:solidFill>
                  <a:latin typeface="VNI-Times" pitchFamily="2" charset="0"/>
                </a:rPr>
                <a:t>Điều</a:t>
              </a:r>
              <a:r>
                <a:rPr lang="en-US" altLang="vi-VN" sz="2200" b="1" dirty="0">
                  <a:solidFill>
                    <a:srgbClr val="000000"/>
                  </a:solidFill>
                  <a:latin typeface="VNI-Times" pitchFamily="2" charset="0"/>
                </a:rPr>
                <a:t> </a:t>
              </a:r>
              <a:r>
                <a:rPr lang="en-US" altLang="vi-VN" sz="2200" b="1" dirty="0" err="1">
                  <a:solidFill>
                    <a:srgbClr val="000000"/>
                  </a:solidFill>
                  <a:latin typeface="VNI-Times" pitchFamily="2" charset="0"/>
                </a:rPr>
                <a:t>Hành</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goàm</a:t>
              </a:r>
              <a:r>
                <a:rPr lang="en-US" altLang="vi-VN" sz="1400" b="1" dirty="0">
                  <a:solidFill>
                    <a:srgbClr val="000000"/>
                  </a:solidFill>
                  <a:latin typeface="VNI-Times" pitchFamily="2" charset="0"/>
                </a:rPr>
                <a:t> : </a:t>
              </a:r>
            </a:p>
            <a:p>
              <a:pPr>
                <a:buSzPts val="1400"/>
                <a:buFont typeface="VNI-Times" pitchFamily="2" charset="0"/>
                <a:buNone/>
              </a:pPr>
              <a:r>
                <a:rPr lang="en-US" altLang="vi-VN" sz="1400" b="1" dirty="0" err="1">
                  <a:solidFill>
                    <a:srgbClr val="000000"/>
                  </a:solidFill>
                  <a:latin typeface="VNI-Times" pitchFamily="2" charset="0"/>
                </a:rPr>
                <a:t>Moät</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phaøn</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lôùn</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leänh</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laáy</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töø</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caáp</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quy</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öôùc</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ñöôïc</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phieân</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dòch</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bôûi</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caáp</a:t>
              </a:r>
              <a:r>
                <a:rPr lang="en-US" altLang="vi-VN" sz="1400" b="1" dirty="0">
                  <a:solidFill>
                    <a:srgbClr val="000000"/>
                  </a:solidFill>
                  <a:latin typeface="VNI-Times" pitchFamily="2" charset="0"/>
                </a:rPr>
                <a:t> vi </a:t>
              </a:r>
              <a:r>
                <a:rPr lang="en-US" altLang="vi-VN" sz="1400" b="1" dirty="0" err="1">
                  <a:solidFill>
                    <a:srgbClr val="000000"/>
                  </a:solidFill>
                  <a:latin typeface="VNI-Times" pitchFamily="2" charset="0"/>
                </a:rPr>
                <a:t>laäp</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trình</a:t>
              </a:r>
              <a:r>
                <a:rPr lang="en-US" altLang="vi-VN" sz="1400" b="1" dirty="0">
                  <a:solidFill>
                    <a:srgbClr val="000000"/>
                  </a:solidFill>
                  <a:latin typeface="VNI-Times" pitchFamily="2" charset="0"/>
                </a:rPr>
                <a:t> )</a:t>
              </a:r>
            </a:p>
            <a:p>
              <a:pPr>
                <a:buSzPts val="1400"/>
                <a:buFont typeface="VNI-Times" pitchFamily="2" charset="0"/>
                <a:buNone/>
              </a:pPr>
              <a:r>
                <a:rPr lang="en-US" altLang="vi-VN" sz="1400" b="1" dirty="0" err="1">
                  <a:solidFill>
                    <a:srgbClr val="000000"/>
                  </a:solidFill>
                  <a:latin typeface="VNI-Times" pitchFamily="2" charset="0"/>
                </a:rPr>
                <a:t>Moät</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soá</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leänh</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phuïc</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vuï</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cho</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tiện</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ích</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của</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heä</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ñieàu</a:t>
              </a:r>
              <a:r>
                <a:rPr lang="en-US" altLang="vi-VN" sz="1400" b="1" dirty="0">
                  <a:solidFill>
                    <a:srgbClr val="000000"/>
                  </a:solidFill>
                  <a:latin typeface="VNI-Times" pitchFamily="2" charset="0"/>
                </a:rPr>
                <a:t> </a:t>
              </a:r>
              <a:r>
                <a:rPr lang="en-US" altLang="vi-VN" sz="1400" b="1" dirty="0" err="1">
                  <a:solidFill>
                    <a:srgbClr val="000000"/>
                  </a:solidFill>
                  <a:latin typeface="VNI-Times" pitchFamily="2" charset="0"/>
                </a:rPr>
                <a:t>haønh</a:t>
              </a:r>
              <a:r>
                <a:rPr lang="en-US" altLang="vi-VN" sz="1400" b="1" dirty="0">
                  <a:solidFill>
                    <a:srgbClr val="000000"/>
                  </a:solidFill>
                  <a:latin typeface="VNI-Times" pitchFamily="2" charset="0"/>
                </a:rPr>
                <a:t>    </a:t>
              </a:r>
              <a:endParaRPr lang="en-US" altLang="vi-VN" sz="2800" b="1" dirty="0">
                <a:latin typeface="VNI-Times" pitchFamily="2" charset="0"/>
              </a:endParaRPr>
            </a:p>
          </p:txBody>
        </p:sp>
        <p:sp>
          <p:nvSpPr>
            <p:cNvPr id="36874" name="Text Box 49">
              <a:extLst>
                <a:ext uri="{FF2B5EF4-FFF2-40B4-BE49-F238E27FC236}">
                  <a16:creationId xmlns:a16="http://schemas.microsoft.com/office/drawing/2014/main" id="{A184E852-3871-41E2-A073-E190D0121DE9}"/>
                </a:ext>
              </a:extLst>
            </p:cNvPr>
            <p:cNvSpPr txBox="1">
              <a:spLocks noChangeArrowheads="1"/>
            </p:cNvSpPr>
            <p:nvPr/>
          </p:nvSpPr>
          <p:spPr bwMode="auto">
            <a:xfrm>
              <a:off x="7325" y="1181"/>
              <a:ext cx="6277"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2000" b="1" dirty="0" err="1">
                  <a:solidFill>
                    <a:srgbClr val="000000"/>
                  </a:solidFill>
                  <a:latin typeface="VNI-Times" pitchFamily="2" charset="0"/>
                </a:rPr>
                <a:t>Cấp</a:t>
              </a:r>
              <a:r>
                <a:rPr lang="en-US" altLang="vi-VN" sz="2000" b="1" dirty="0">
                  <a:solidFill>
                    <a:srgbClr val="000000"/>
                  </a:solidFill>
                  <a:latin typeface="VNI-Times" pitchFamily="2" charset="0"/>
                </a:rPr>
                <a:t> </a:t>
              </a:r>
              <a:r>
                <a:rPr lang="en-US" altLang="vi-VN" sz="2000" b="1" dirty="0" err="1">
                  <a:solidFill>
                    <a:srgbClr val="000000"/>
                  </a:solidFill>
                  <a:latin typeface="VNI-Times" pitchFamily="2" charset="0"/>
                </a:rPr>
                <a:t>hợp</a:t>
              </a:r>
              <a:r>
                <a:rPr lang="en-US" altLang="vi-VN" sz="2000" b="1" dirty="0">
                  <a:solidFill>
                    <a:srgbClr val="000000"/>
                  </a:solidFill>
                  <a:latin typeface="VNI-Times" pitchFamily="2" charset="0"/>
                </a:rPr>
                <a:t> </a:t>
              </a:r>
              <a:r>
                <a:rPr lang="en-US" altLang="vi-VN" sz="2000" b="1" dirty="0" err="1">
                  <a:solidFill>
                    <a:srgbClr val="000000"/>
                  </a:solidFill>
                  <a:latin typeface="VNI-Times" pitchFamily="2" charset="0"/>
                </a:rPr>
                <a:t>ngữ</a:t>
              </a:r>
              <a:r>
                <a:rPr lang="en-US" altLang="vi-VN" sz="2000" b="1" dirty="0">
                  <a:solidFill>
                    <a:srgbClr val="000000"/>
                  </a:solidFill>
                  <a:latin typeface="VNI-Times" pitchFamily="2" charset="0"/>
                </a:rPr>
                <a:t> (</a:t>
              </a:r>
              <a:r>
                <a:rPr lang="en-US" altLang="vi-VN" sz="2000" b="1" dirty="0" err="1">
                  <a:solidFill>
                    <a:srgbClr val="000000"/>
                  </a:solidFill>
                  <a:latin typeface="VNI-Times" pitchFamily="2" charset="0"/>
                </a:rPr>
                <a:t>thay</a:t>
              </a:r>
              <a:r>
                <a:rPr lang="en-US" altLang="vi-VN" sz="2000" b="1" dirty="0">
                  <a:solidFill>
                    <a:srgbClr val="000000"/>
                  </a:solidFill>
                  <a:latin typeface="VNI-Times" pitchFamily="2" charset="0"/>
                </a:rPr>
                <a:t> </a:t>
              </a:r>
              <a:r>
                <a:rPr lang="en-US" altLang="vi-VN" sz="2000" b="1" dirty="0" err="1">
                  <a:solidFill>
                    <a:srgbClr val="000000"/>
                  </a:solidFill>
                  <a:latin typeface="VNI-Times" pitchFamily="2" charset="0"/>
                </a:rPr>
                <a:t>cho</a:t>
              </a:r>
              <a:r>
                <a:rPr lang="en-US" altLang="vi-VN" sz="2000" b="1" dirty="0">
                  <a:solidFill>
                    <a:srgbClr val="000000"/>
                  </a:solidFill>
                  <a:latin typeface="VNI-Times" pitchFamily="2" charset="0"/>
                </a:rPr>
                <a:t> </a:t>
              </a:r>
              <a:r>
                <a:rPr lang="en-US" altLang="vi-VN" sz="2000" b="1" dirty="0" err="1">
                  <a:solidFill>
                    <a:srgbClr val="000000"/>
                  </a:solidFill>
                  <a:latin typeface="VNI-Times" pitchFamily="2" charset="0"/>
                </a:rPr>
                <a:t>số</a:t>
              </a:r>
              <a:r>
                <a:rPr lang="en-US" altLang="vi-VN" sz="2000" b="1" dirty="0">
                  <a:solidFill>
                    <a:srgbClr val="000000"/>
                  </a:solidFill>
                  <a:latin typeface="VNI-Times" pitchFamily="2" charset="0"/>
                </a:rPr>
                <a:t> Hex)</a:t>
              </a:r>
              <a:r>
                <a:rPr lang="en-US" altLang="vi-VN" sz="2000" dirty="0">
                  <a:solidFill>
                    <a:srgbClr val="000000"/>
                  </a:solidFill>
                </a:rPr>
                <a:t>    </a:t>
              </a:r>
              <a:endParaRPr lang="en-US" altLang="vi-VN" sz="2000" dirty="0"/>
            </a:p>
          </p:txBody>
        </p:sp>
        <p:sp>
          <p:nvSpPr>
            <p:cNvPr id="36875" name="Text Box 50">
              <a:extLst>
                <a:ext uri="{FF2B5EF4-FFF2-40B4-BE49-F238E27FC236}">
                  <a16:creationId xmlns:a16="http://schemas.microsoft.com/office/drawing/2014/main" id="{40A9C7B3-90FE-41D4-B4C1-055B91E244CB}"/>
                </a:ext>
              </a:extLst>
            </p:cNvPr>
            <p:cNvSpPr txBox="1">
              <a:spLocks noChangeArrowheads="1"/>
            </p:cNvSpPr>
            <p:nvPr/>
          </p:nvSpPr>
          <p:spPr bwMode="auto">
            <a:xfrm>
              <a:off x="7274" y="-33"/>
              <a:ext cx="6277" cy="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2000" b="1" dirty="0" err="1">
                  <a:solidFill>
                    <a:srgbClr val="000000"/>
                  </a:solidFill>
                  <a:latin typeface="VNI-Times" pitchFamily="2" charset="0"/>
                </a:rPr>
                <a:t>Ngôn</a:t>
              </a:r>
              <a:r>
                <a:rPr lang="en-US" altLang="vi-VN" sz="2000" b="1" dirty="0">
                  <a:solidFill>
                    <a:srgbClr val="000000"/>
                  </a:solidFill>
                  <a:latin typeface="VNI-Times" pitchFamily="2" charset="0"/>
                </a:rPr>
                <a:t> </a:t>
              </a:r>
              <a:r>
                <a:rPr lang="en-US" altLang="vi-VN" sz="2000" b="1" dirty="0" err="1">
                  <a:solidFill>
                    <a:srgbClr val="000000"/>
                  </a:solidFill>
                  <a:latin typeface="VNI-Times" pitchFamily="2" charset="0"/>
                </a:rPr>
                <a:t>ngữ</a:t>
              </a:r>
              <a:r>
                <a:rPr lang="en-US" altLang="vi-VN" sz="2000" b="1" dirty="0">
                  <a:solidFill>
                    <a:srgbClr val="000000"/>
                  </a:solidFill>
                  <a:latin typeface="VNI-Times" pitchFamily="2" charset="0"/>
                </a:rPr>
                <a:t> </a:t>
              </a:r>
              <a:r>
                <a:rPr lang="en-US" altLang="vi-VN" sz="2000" b="1" dirty="0" err="1">
                  <a:solidFill>
                    <a:srgbClr val="000000"/>
                  </a:solidFill>
                  <a:latin typeface="VNI-Times" pitchFamily="2" charset="0"/>
                </a:rPr>
                <a:t>cấp</a:t>
              </a:r>
              <a:r>
                <a:rPr lang="en-US" altLang="vi-VN" sz="2000" b="1" dirty="0">
                  <a:solidFill>
                    <a:srgbClr val="000000"/>
                  </a:solidFill>
                  <a:latin typeface="VNI-Times" pitchFamily="2" charset="0"/>
                </a:rPr>
                <a:t> </a:t>
              </a:r>
              <a:r>
                <a:rPr lang="en-US" altLang="vi-VN" sz="2000" b="1" dirty="0" err="1">
                  <a:solidFill>
                    <a:srgbClr val="000000"/>
                  </a:solidFill>
                  <a:latin typeface="VNI-Times" pitchFamily="2" charset="0"/>
                </a:rPr>
                <a:t>cao</a:t>
              </a:r>
              <a:r>
                <a:rPr lang="en-US" altLang="vi-VN" sz="2000" b="1" dirty="0">
                  <a:solidFill>
                    <a:srgbClr val="000000"/>
                  </a:solidFill>
                </a:rPr>
                <a:t>     </a:t>
              </a:r>
              <a:endParaRPr lang="en-US" altLang="vi-VN" sz="2000" b="1" dirty="0"/>
            </a:p>
          </p:txBody>
        </p:sp>
        <p:sp>
          <p:nvSpPr>
            <p:cNvPr id="36876" name="Rectangle 51">
              <a:extLst>
                <a:ext uri="{FF2B5EF4-FFF2-40B4-BE49-F238E27FC236}">
                  <a16:creationId xmlns:a16="http://schemas.microsoft.com/office/drawing/2014/main" id="{68D3F130-FD4D-4340-BF0A-D73B92D5BD66}"/>
                </a:ext>
              </a:extLst>
            </p:cNvPr>
            <p:cNvSpPr>
              <a:spLocks noChangeArrowheads="1"/>
            </p:cNvSpPr>
            <p:nvPr/>
          </p:nvSpPr>
          <p:spPr bwMode="auto">
            <a:xfrm>
              <a:off x="3518" y="6973"/>
              <a:ext cx="2215" cy="83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36877" name="Text Box 52">
              <a:extLst>
                <a:ext uri="{FF2B5EF4-FFF2-40B4-BE49-F238E27FC236}">
                  <a16:creationId xmlns:a16="http://schemas.microsoft.com/office/drawing/2014/main" id="{25528A9C-E588-423A-AABB-FEFBFBD09CEB}"/>
                </a:ext>
              </a:extLst>
            </p:cNvPr>
            <p:cNvSpPr txBox="1">
              <a:spLocks noChangeArrowheads="1"/>
            </p:cNvSpPr>
            <p:nvPr/>
          </p:nvSpPr>
          <p:spPr bwMode="auto">
            <a:xfrm>
              <a:off x="3683" y="7066"/>
              <a:ext cx="195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36878" name="Text Box 53">
              <a:extLst>
                <a:ext uri="{FF2B5EF4-FFF2-40B4-BE49-F238E27FC236}">
                  <a16:creationId xmlns:a16="http://schemas.microsoft.com/office/drawing/2014/main" id="{7BB3513F-3306-40E4-9113-97A1A8A519F2}"/>
                </a:ext>
              </a:extLst>
            </p:cNvPr>
            <p:cNvSpPr txBox="1">
              <a:spLocks noChangeArrowheads="1"/>
            </p:cNvSpPr>
            <p:nvPr/>
          </p:nvSpPr>
          <p:spPr bwMode="auto">
            <a:xfrm>
              <a:off x="3610" y="7159"/>
              <a:ext cx="2031"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1500" b="1">
                  <a:solidFill>
                    <a:srgbClr val="000000"/>
                  </a:solidFill>
                  <a:latin typeface="VNI-Times" pitchFamily="2" charset="0"/>
                </a:rPr>
                <a:t>Hardware</a:t>
              </a:r>
              <a:r>
                <a:rPr lang="en-US" altLang="vi-VN" sz="1500">
                  <a:solidFill>
                    <a:srgbClr val="000000"/>
                  </a:solidFill>
                  <a:latin typeface="VNI-Times" pitchFamily="2" charset="0"/>
                </a:rPr>
                <a:t> </a:t>
              </a:r>
              <a:endParaRPr lang="en-US" altLang="vi-VN" sz="2400">
                <a:latin typeface="VNI-Times" pitchFamily="2" charset="0"/>
              </a:endParaRPr>
            </a:p>
          </p:txBody>
        </p:sp>
        <p:sp>
          <p:nvSpPr>
            <p:cNvPr id="36879" name="Rectangle 54">
              <a:extLst>
                <a:ext uri="{FF2B5EF4-FFF2-40B4-BE49-F238E27FC236}">
                  <a16:creationId xmlns:a16="http://schemas.microsoft.com/office/drawing/2014/main" id="{49F1C39E-0441-4C81-B1AE-7F7C373DAE01}"/>
                </a:ext>
              </a:extLst>
            </p:cNvPr>
            <p:cNvSpPr>
              <a:spLocks noChangeArrowheads="1"/>
            </p:cNvSpPr>
            <p:nvPr/>
          </p:nvSpPr>
          <p:spPr bwMode="auto">
            <a:xfrm>
              <a:off x="3425" y="5486"/>
              <a:ext cx="2308" cy="744"/>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36880" name="Rectangle 55">
              <a:extLst>
                <a:ext uri="{FF2B5EF4-FFF2-40B4-BE49-F238E27FC236}">
                  <a16:creationId xmlns:a16="http://schemas.microsoft.com/office/drawing/2014/main" id="{D0E9A141-C346-4D1B-9D7F-B8BE1990C236}"/>
                </a:ext>
              </a:extLst>
            </p:cNvPr>
            <p:cNvSpPr>
              <a:spLocks noChangeArrowheads="1"/>
            </p:cNvSpPr>
            <p:nvPr/>
          </p:nvSpPr>
          <p:spPr bwMode="auto">
            <a:xfrm>
              <a:off x="3425" y="4000"/>
              <a:ext cx="2308" cy="743"/>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36881" name="Rectangle 56">
              <a:extLst>
                <a:ext uri="{FF2B5EF4-FFF2-40B4-BE49-F238E27FC236}">
                  <a16:creationId xmlns:a16="http://schemas.microsoft.com/office/drawing/2014/main" id="{731E11E2-7DBE-4CF8-86EA-89CD0A1AF06B}"/>
                </a:ext>
              </a:extLst>
            </p:cNvPr>
            <p:cNvSpPr>
              <a:spLocks noChangeArrowheads="1"/>
            </p:cNvSpPr>
            <p:nvPr/>
          </p:nvSpPr>
          <p:spPr bwMode="auto">
            <a:xfrm>
              <a:off x="3425" y="2513"/>
              <a:ext cx="2308" cy="744"/>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36882" name="Rectangle 57">
              <a:extLst>
                <a:ext uri="{FF2B5EF4-FFF2-40B4-BE49-F238E27FC236}">
                  <a16:creationId xmlns:a16="http://schemas.microsoft.com/office/drawing/2014/main" id="{A0738BE2-A26C-479C-8104-BC44D60F77DE}"/>
                </a:ext>
              </a:extLst>
            </p:cNvPr>
            <p:cNvSpPr>
              <a:spLocks noChangeArrowheads="1"/>
            </p:cNvSpPr>
            <p:nvPr/>
          </p:nvSpPr>
          <p:spPr bwMode="auto">
            <a:xfrm>
              <a:off x="3425" y="1120"/>
              <a:ext cx="2308" cy="743"/>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36883" name="Rectangle 58">
              <a:extLst>
                <a:ext uri="{FF2B5EF4-FFF2-40B4-BE49-F238E27FC236}">
                  <a16:creationId xmlns:a16="http://schemas.microsoft.com/office/drawing/2014/main" id="{8F5A7CAE-6356-4339-9687-BFA0E2B0EAAE}"/>
                </a:ext>
              </a:extLst>
            </p:cNvPr>
            <p:cNvSpPr>
              <a:spLocks noChangeArrowheads="1"/>
            </p:cNvSpPr>
            <p:nvPr/>
          </p:nvSpPr>
          <p:spPr bwMode="auto">
            <a:xfrm>
              <a:off x="3425" y="-181"/>
              <a:ext cx="2308" cy="743"/>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36884" name="Text Box 59">
              <a:extLst>
                <a:ext uri="{FF2B5EF4-FFF2-40B4-BE49-F238E27FC236}">
                  <a16:creationId xmlns:a16="http://schemas.microsoft.com/office/drawing/2014/main" id="{F74C3FAB-81ED-4337-9CC8-53D17E0FFAE8}"/>
                </a:ext>
              </a:extLst>
            </p:cNvPr>
            <p:cNvSpPr txBox="1">
              <a:spLocks noChangeArrowheads="1"/>
            </p:cNvSpPr>
            <p:nvPr/>
          </p:nvSpPr>
          <p:spPr bwMode="auto">
            <a:xfrm>
              <a:off x="3518" y="5579"/>
              <a:ext cx="2030"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1500" b="1">
                  <a:solidFill>
                    <a:srgbClr val="000000"/>
                  </a:solidFill>
                  <a:latin typeface="VNI-Times" pitchFamily="2" charset="0"/>
                </a:rPr>
                <a:t>Caáp 1</a:t>
              </a:r>
              <a:endParaRPr lang="en-US" altLang="vi-VN" sz="2400" b="1">
                <a:latin typeface="VNI-Times" pitchFamily="2" charset="0"/>
              </a:endParaRPr>
            </a:p>
          </p:txBody>
        </p:sp>
        <p:sp>
          <p:nvSpPr>
            <p:cNvPr id="36885" name="Text Box 60">
              <a:extLst>
                <a:ext uri="{FF2B5EF4-FFF2-40B4-BE49-F238E27FC236}">
                  <a16:creationId xmlns:a16="http://schemas.microsoft.com/office/drawing/2014/main" id="{721DB07B-B6E1-47BD-8939-9160EA6A4C94}"/>
                </a:ext>
              </a:extLst>
            </p:cNvPr>
            <p:cNvSpPr txBox="1">
              <a:spLocks noChangeArrowheads="1"/>
            </p:cNvSpPr>
            <p:nvPr/>
          </p:nvSpPr>
          <p:spPr bwMode="auto">
            <a:xfrm>
              <a:off x="3702" y="4093"/>
              <a:ext cx="1939"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1500" b="1">
                  <a:solidFill>
                    <a:srgbClr val="000000"/>
                  </a:solidFill>
                  <a:latin typeface="VNI-Times" pitchFamily="2" charset="0"/>
                </a:rPr>
                <a:t>Caáp 2</a:t>
              </a:r>
              <a:r>
                <a:rPr lang="en-US" altLang="vi-VN" sz="1100">
                  <a:solidFill>
                    <a:srgbClr val="000000"/>
                  </a:solidFill>
                </a:rPr>
                <a:t> </a:t>
              </a:r>
              <a:endParaRPr lang="en-US" altLang="vi-VN"/>
            </a:p>
          </p:txBody>
        </p:sp>
        <p:sp>
          <p:nvSpPr>
            <p:cNvPr id="36886" name="Text Box 61">
              <a:extLst>
                <a:ext uri="{FF2B5EF4-FFF2-40B4-BE49-F238E27FC236}">
                  <a16:creationId xmlns:a16="http://schemas.microsoft.com/office/drawing/2014/main" id="{0901034D-9601-46E0-9C01-0909972E0BD2}"/>
                </a:ext>
              </a:extLst>
            </p:cNvPr>
            <p:cNvSpPr txBox="1">
              <a:spLocks noChangeArrowheads="1"/>
            </p:cNvSpPr>
            <p:nvPr/>
          </p:nvSpPr>
          <p:spPr bwMode="auto">
            <a:xfrm>
              <a:off x="3610" y="2699"/>
              <a:ext cx="2031"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1500" b="1">
                  <a:solidFill>
                    <a:srgbClr val="000000"/>
                  </a:solidFill>
                  <a:latin typeface="VNI-Times" pitchFamily="2" charset="0"/>
                </a:rPr>
                <a:t>Caáp 3</a:t>
              </a:r>
              <a:r>
                <a:rPr lang="en-US" altLang="vi-VN" sz="1100">
                  <a:solidFill>
                    <a:srgbClr val="000000"/>
                  </a:solidFill>
                </a:rPr>
                <a:t> </a:t>
              </a:r>
              <a:endParaRPr lang="en-US" altLang="vi-VN"/>
            </a:p>
          </p:txBody>
        </p:sp>
        <p:sp>
          <p:nvSpPr>
            <p:cNvPr id="36887" name="Text Box 62">
              <a:extLst>
                <a:ext uri="{FF2B5EF4-FFF2-40B4-BE49-F238E27FC236}">
                  <a16:creationId xmlns:a16="http://schemas.microsoft.com/office/drawing/2014/main" id="{19B1F382-2CB7-437C-8185-677D2E9B20C6}"/>
                </a:ext>
              </a:extLst>
            </p:cNvPr>
            <p:cNvSpPr txBox="1">
              <a:spLocks noChangeArrowheads="1"/>
            </p:cNvSpPr>
            <p:nvPr/>
          </p:nvSpPr>
          <p:spPr bwMode="auto">
            <a:xfrm>
              <a:off x="3610" y="1306"/>
              <a:ext cx="2031"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1500" b="1" dirty="0" err="1">
                  <a:solidFill>
                    <a:srgbClr val="000000"/>
                  </a:solidFill>
                  <a:latin typeface="VNI-Times" pitchFamily="2" charset="0"/>
                </a:rPr>
                <a:t>Caáp</a:t>
              </a:r>
              <a:r>
                <a:rPr lang="en-US" altLang="vi-VN" sz="1500" b="1" dirty="0">
                  <a:solidFill>
                    <a:srgbClr val="000000"/>
                  </a:solidFill>
                  <a:latin typeface="VNI-Times" pitchFamily="2" charset="0"/>
                </a:rPr>
                <a:t> 4</a:t>
              </a:r>
              <a:r>
                <a:rPr lang="en-US" altLang="vi-VN" sz="1500" dirty="0">
                  <a:solidFill>
                    <a:srgbClr val="000000"/>
                  </a:solidFill>
                  <a:latin typeface="VNI-Times" pitchFamily="2" charset="0"/>
                </a:rPr>
                <a:t> </a:t>
              </a:r>
              <a:endParaRPr lang="en-US" altLang="vi-VN" sz="2400" dirty="0">
                <a:latin typeface="VNI-Times" pitchFamily="2" charset="0"/>
              </a:endParaRPr>
            </a:p>
          </p:txBody>
        </p:sp>
        <p:sp>
          <p:nvSpPr>
            <p:cNvPr id="36888" name="Text Box 63">
              <a:extLst>
                <a:ext uri="{FF2B5EF4-FFF2-40B4-BE49-F238E27FC236}">
                  <a16:creationId xmlns:a16="http://schemas.microsoft.com/office/drawing/2014/main" id="{3A73C8F1-906B-4B88-9D16-2D6F5CE4FD5B}"/>
                </a:ext>
              </a:extLst>
            </p:cNvPr>
            <p:cNvSpPr txBox="1">
              <a:spLocks noChangeArrowheads="1"/>
            </p:cNvSpPr>
            <p:nvPr/>
          </p:nvSpPr>
          <p:spPr bwMode="auto">
            <a:xfrm>
              <a:off x="3610" y="-88"/>
              <a:ext cx="2031"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1500" b="1" dirty="0" err="1">
                  <a:solidFill>
                    <a:srgbClr val="000000"/>
                  </a:solidFill>
                  <a:latin typeface="VNI-Times" pitchFamily="2" charset="0"/>
                </a:rPr>
                <a:t>Cấp</a:t>
              </a:r>
              <a:r>
                <a:rPr lang="en-US" altLang="vi-VN" sz="1500" b="1" dirty="0">
                  <a:solidFill>
                    <a:srgbClr val="000000"/>
                  </a:solidFill>
                  <a:latin typeface="VNI-Times" pitchFamily="2" charset="0"/>
                </a:rPr>
                <a:t> 5</a:t>
              </a:r>
              <a:endParaRPr lang="en-US" altLang="vi-VN" sz="2400" b="1" dirty="0">
                <a:latin typeface="VNI-Times" pitchFamily="2" charset="0"/>
              </a:endParaRPr>
            </a:p>
          </p:txBody>
        </p:sp>
        <p:sp>
          <p:nvSpPr>
            <p:cNvPr id="36889" name="Line 64">
              <a:extLst>
                <a:ext uri="{FF2B5EF4-FFF2-40B4-BE49-F238E27FC236}">
                  <a16:creationId xmlns:a16="http://schemas.microsoft.com/office/drawing/2014/main" id="{C0DEC284-67DD-4AE8-8048-892F91B7398E}"/>
                </a:ext>
              </a:extLst>
            </p:cNvPr>
            <p:cNvSpPr>
              <a:spLocks noChangeShapeType="1"/>
            </p:cNvSpPr>
            <p:nvPr/>
          </p:nvSpPr>
          <p:spPr bwMode="auto">
            <a:xfrm>
              <a:off x="4533" y="6230"/>
              <a:ext cx="0" cy="743"/>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90" name="Line 65">
              <a:extLst>
                <a:ext uri="{FF2B5EF4-FFF2-40B4-BE49-F238E27FC236}">
                  <a16:creationId xmlns:a16="http://schemas.microsoft.com/office/drawing/2014/main" id="{4D10F806-C37F-45E0-A9E2-73BE784AB007}"/>
                </a:ext>
              </a:extLst>
            </p:cNvPr>
            <p:cNvSpPr>
              <a:spLocks noChangeShapeType="1"/>
            </p:cNvSpPr>
            <p:nvPr/>
          </p:nvSpPr>
          <p:spPr bwMode="auto">
            <a:xfrm>
              <a:off x="4533" y="4743"/>
              <a:ext cx="0" cy="743"/>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91" name="Line 66">
              <a:extLst>
                <a:ext uri="{FF2B5EF4-FFF2-40B4-BE49-F238E27FC236}">
                  <a16:creationId xmlns:a16="http://schemas.microsoft.com/office/drawing/2014/main" id="{1B8C4C1B-80F3-4277-80D0-3AB7653DDC6F}"/>
                </a:ext>
              </a:extLst>
            </p:cNvPr>
            <p:cNvSpPr>
              <a:spLocks noChangeShapeType="1"/>
            </p:cNvSpPr>
            <p:nvPr/>
          </p:nvSpPr>
          <p:spPr bwMode="auto">
            <a:xfrm>
              <a:off x="4533" y="3257"/>
              <a:ext cx="0" cy="743"/>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92" name="Line 67">
              <a:extLst>
                <a:ext uri="{FF2B5EF4-FFF2-40B4-BE49-F238E27FC236}">
                  <a16:creationId xmlns:a16="http://schemas.microsoft.com/office/drawing/2014/main" id="{871AC894-8550-48AE-95B1-44195DC9D640}"/>
                </a:ext>
              </a:extLst>
            </p:cNvPr>
            <p:cNvSpPr>
              <a:spLocks noChangeShapeType="1"/>
            </p:cNvSpPr>
            <p:nvPr/>
          </p:nvSpPr>
          <p:spPr bwMode="auto">
            <a:xfrm>
              <a:off x="4533" y="1863"/>
              <a:ext cx="0" cy="65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93" name="Line 68">
              <a:extLst>
                <a:ext uri="{FF2B5EF4-FFF2-40B4-BE49-F238E27FC236}">
                  <a16:creationId xmlns:a16="http://schemas.microsoft.com/office/drawing/2014/main" id="{6593148C-CA64-4D26-9887-72514052AB29}"/>
                </a:ext>
              </a:extLst>
            </p:cNvPr>
            <p:cNvSpPr>
              <a:spLocks noChangeShapeType="1"/>
            </p:cNvSpPr>
            <p:nvPr/>
          </p:nvSpPr>
          <p:spPr bwMode="auto">
            <a:xfrm>
              <a:off x="4533" y="562"/>
              <a:ext cx="0" cy="55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36894" name="AutoShape 69">
              <a:extLst>
                <a:ext uri="{FF2B5EF4-FFF2-40B4-BE49-F238E27FC236}">
                  <a16:creationId xmlns:a16="http://schemas.microsoft.com/office/drawing/2014/main" id="{EAC970C6-E3BC-46E2-8914-73BF17B65713}"/>
                </a:ext>
              </a:extLst>
            </p:cNvPr>
            <p:cNvCxnSpPr>
              <a:cxnSpLocks noChangeShapeType="1"/>
              <a:stCxn id="36879" idx="3"/>
              <a:endCxn id="36876" idx="3"/>
            </p:cNvCxnSpPr>
            <p:nvPr/>
          </p:nvCxnSpPr>
          <p:spPr bwMode="auto">
            <a:xfrm>
              <a:off x="5733" y="5858"/>
              <a:ext cx="2" cy="1533"/>
            </a:xfrm>
            <a:prstGeom prst="curvedConnector3">
              <a:avLst>
                <a:gd name="adj1" fmla="val 14400005"/>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6895" name="AutoShape 70">
              <a:extLst>
                <a:ext uri="{FF2B5EF4-FFF2-40B4-BE49-F238E27FC236}">
                  <a16:creationId xmlns:a16="http://schemas.microsoft.com/office/drawing/2014/main" id="{AD563C1E-B040-4339-BD90-77DF50153BBC}"/>
                </a:ext>
              </a:extLst>
            </p:cNvPr>
            <p:cNvCxnSpPr>
              <a:cxnSpLocks noChangeShapeType="1"/>
              <a:stCxn id="36880" idx="3"/>
              <a:endCxn id="36879" idx="3"/>
            </p:cNvCxnSpPr>
            <p:nvPr/>
          </p:nvCxnSpPr>
          <p:spPr bwMode="auto">
            <a:xfrm>
              <a:off x="5733" y="4371"/>
              <a:ext cx="2" cy="1487"/>
            </a:xfrm>
            <a:prstGeom prst="curvedConnector3">
              <a:avLst>
                <a:gd name="adj1" fmla="val 14400005"/>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6896" name="AutoShape 71">
              <a:extLst>
                <a:ext uri="{FF2B5EF4-FFF2-40B4-BE49-F238E27FC236}">
                  <a16:creationId xmlns:a16="http://schemas.microsoft.com/office/drawing/2014/main" id="{75E11E4F-73F3-4723-B676-5B25DAD2F422}"/>
                </a:ext>
              </a:extLst>
            </p:cNvPr>
            <p:cNvCxnSpPr>
              <a:cxnSpLocks noChangeShapeType="1"/>
            </p:cNvCxnSpPr>
            <p:nvPr/>
          </p:nvCxnSpPr>
          <p:spPr bwMode="auto">
            <a:xfrm>
              <a:off x="5733" y="2792"/>
              <a:ext cx="2" cy="1487"/>
            </a:xfrm>
            <a:prstGeom prst="curvedConnector3">
              <a:avLst>
                <a:gd name="adj1" fmla="val 14400005"/>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6897" name="AutoShape 72">
              <a:extLst>
                <a:ext uri="{FF2B5EF4-FFF2-40B4-BE49-F238E27FC236}">
                  <a16:creationId xmlns:a16="http://schemas.microsoft.com/office/drawing/2014/main" id="{0728AE39-A56E-4C90-8DC9-11501CE1F3F6}"/>
                </a:ext>
              </a:extLst>
            </p:cNvPr>
            <p:cNvCxnSpPr>
              <a:cxnSpLocks noChangeShapeType="1"/>
            </p:cNvCxnSpPr>
            <p:nvPr/>
          </p:nvCxnSpPr>
          <p:spPr bwMode="auto">
            <a:xfrm>
              <a:off x="5733" y="1306"/>
              <a:ext cx="2" cy="1486"/>
            </a:xfrm>
            <a:prstGeom prst="curvedConnector3">
              <a:avLst>
                <a:gd name="adj1" fmla="val 14400005"/>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6898" name="AutoShape 73">
              <a:extLst>
                <a:ext uri="{FF2B5EF4-FFF2-40B4-BE49-F238E27FC236}">
                  <a16:creationId xmlns:a16="http://schemas.microsoft.com/office/drawing/2014/main" id="{6CE30376-D8F3-4FC0-A3EB-083FBA5F4529}"/>
                </a:ext>
              </a:extLst>
            </p:cNvPr>
            <p:cNvCxnSpPr>
              <a:cxnSpLocks noChangeShapeType="1"/>
            </p:cNvCxnSpPr>
            <p:nvPr/>
          </p:nvCxnSpPr>
          <p:spPr bwMode="auto">
            <a:xfrm>
              <a:off x="5733" y="5"/>
              <a:ext cx="2" cy="1301"/>
            </a:xfrm>
            <a:prstGeom prst="curvedConnector3">
              <a:avLst>
                <a:gd name="adj1" fmla="val 14400005"/>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6899" name="Text Box 74">
              <a:extLst>
                <a:ext uri="{FF2B5EF4-FFF2-40B4-BE49-F238E27FC236}">
                  <a16:creationId xmlns:a16="http://schemas.microsoft.com/office/drawing/2014/main" id="{9012B8AD-58D9-4CA7-AE23-7C32237CD344}"/>
                </a:ext>
              </a:extLst>
            </p:cNvPr>
            <p:cNvSpPr txBox="1">
              <a:spLocks noChangeArrowheads="1"/>
            </p:cNvSpPr>
            <p:nvPr/>
          </p:nvSpPr>
          <p:spPr bwMode="auto">
            <a:xfrm>
              <a:off x="6102" y="4836"/>
              <a:ext cx="1569"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2000" b="1" dirty="0" err="1">
                  <a:solidFill>
                    <a:srgbClr val="000000"/>
                  </a:solidFill>
                  <a:latin typeface="VNI-Times" pitchFamily="2" charset="0"/>
                </a:rPr>
                <a:t>Phiên</a:t>
              </a:r>
              <a:r>
                <a:rPr lang="en-US" altLang="vi-VN" sz="2000" b="1" dirty="0">
                  <a:solidFill>
                    <a:srgbClr val="000000"/>
                  </a:solidFill>
                  <a:latin typeface="VNI-Times" pitchFamily="2" charset="0"/>
                </a:rPr>
                <a:t> </a:t>
              </a:r>
              <a:r>
                <a:rPr lang="en-US" altLang="vi-VN" sz="2000" b="1" dirty="0" err="1">
                  <a:solidFill>
                    <a:srgbClr val="000000"/>
                  </a:solidFill>
                  <a:latin typeface="VNI-Times" pitchFamily="2" charset="0"/>
                </a:rPr>
                <a:t>dịch</a:t>
              </a:r>
              <a:endParaRPr lang="en-US" altLang="vi-VN" sz="2000" dirty="0">
                <a:latin typeface="VNI-Times" pitchFamily="2" charset="0"/>
              </a:endParaRPr>
            </a:p>
          </p:txBody>
        </p:sp>
        <p:sp>
          <p:nvSpPr>
            <p:cNvPr id="36900" name="Text Box 75">
              <a:extLst>
                <a:ext uri="{FF2B5EF4-FFF2-40B4-BE49-F238E27FC236}">
                  <a16:creationId xmlns:a16="http://schemas.microsoft.com/office/drawing/2014/main" id="{EFD11266-CDBF-4DD1-96EF-67190F3596F1}"/>
                </a:ext>
              </a:extLst>
            </p:cNvPr>
            <p:cNvSpPr txBox="1">
              <a:spLocks noChangeArrowheads="1"/>
            </p:cNvSpPr>
            <p:nvPr/>
          </p:nvSpPr>
          <p:spPr bwMode="auto">
            <a:xfrm>
              <a:off x="4995" y="3349"/>
              <a:ext cx="193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1200" b="1">
                  <a:solidFill>
                    <a:srgbClr val="000000"/>
                  </a:solidFill>
                  <a:latin typeface="VNI-Times" pitchFamily="2" charset="0"/>
                </a:rPr>
                <a:t>Phieân dòch 1 phaàn</a:t>
              </a:r>
              <a:r>
                <a:rPr lang="en-US" altLang="vi-VN" sz="1000" b="1">
                  <a:solidFill>
                    <a:srgbClr val="000000"/>
                  </a:solidFill>
                </a:rPr>
                <a:t> </a:t>
              </a:r>
              <a:endParaRPr lang="en-US" altLang="vi-VN" sz="2000" b="1"/>
            </a:p>
          </p:txBody>
        </p:sp>
        <p:sp>
          <p:nvSpPr>
            <p:cNvPr id="36901" name="Text Box 76">
              <a:extLst>
                <a:ext uri="{FF2B5EF4-FFF2-40B4-BE49-F238E27FC236}">
                  <a16:creationId xmlns:a16="http://schemas.microsoft.com/office/drawing/2014/main" id="{99FDFDF2-C2C3-4420-A4D8-92B9986E36A6}"/>
                </a:ext>
              </a:extLst>
            </p:cNvPr>
            <p:cNvSpPr txBox="1">
              <a:spLocks noChangeArrowheads="1"/>
            </p:cNvSpPr>
            <p:nvPr/>
          </p:nvSpPr>
          <p:spPr bwMode="auto">
            <a:xfrm>
              <a:off x="6010" y="1956"/>
              <a:ext cx="1938"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1200" b="1">
                  <a:solidFill>
                    <a:srgbClr val="000000"/>
                  </a:solidFill>
                  <a:latin typeface="VNI-Times" pitchFamily="2" charset="0"/>
                </a:rPr>
                <a:t>Dòch (assembler)</a:t>
              </a:r>
              <a:r>
                <a:rPr lang="en-US" altLang="vi-VN" sz="900">
                  <a:solidFill>
                    <a:srgbClr val="000000"/>
                  </a:solidFill>
                </a:rPr>
                <a:t> </a:t>
              </a:r>
              <a:endParaRPr lang="en-US" altLang="vi-VN"/>
            </a:p>
          </p:txBody>
        </p:sp>
        <p:sp>
          <p:nvSpPr>
            <p:cNvPr id="36902" name="Text Box 77">
              <a:extLst>
                <a:ext uri="{FF2B5EF4-FFF2-40B4-BE49-F238E27FC236}">
                  <a16:creationId xmlns:a16="http://schemas.microsoft.com/office/drawing/2014/main" id="{D1A7EC27-3434-4300-87AD-8C2F0ED41106}"/>
                </a:ext>
              </a:extLst>
            </p:cNvPr>
            <p:cNvSpPr txBox="1">
              <a:spLocks noChangeArrowheads="1"/>
            </p:cNvSpPr>
            <p:nvPr/>
          </p:nvSpPr>
          <p:spPr bwMode="auto">
            <a:xfrm>
              <a:off x="6010" y="562"/>
              <a:ext cx="193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1200" b="1">
                  <a:solidFill>
                    <a:srgbClr val="000000"/>
                  </a:solidFill>
                </a:rPr>
                <a:t>Compiler</a:t>
              </a:r>
              <a:r>
                <a:rPr lang="en-US" altLang="vi-VN" sz="900">
                  <a:solidFill>
                    <a:srgbClr val="000000"/>
                  </a:solidFill>
                </a:rPr>
                <a:t>  </a:t>
              </a:r>
              <a:endParaRPr lang="en-US" altLang="vi-VN"/>
            </a:p>
          </p:txBody>
        </p:sp>
        <p:sp>
          <p:nvSpPr>
            <p:cNvPr id="36903" name="Text Box 78">
              <a:extLst>
                <a:ext uri="{FF2B5EF4-FFF2-40B4-BE49-F238E27FC236}">
                  <a16:creationId xmlns:a16="http://schemas.microsoft.com/office/drawing/2014/main" id="{8DE2D5F5-7027-4658-AC10-63AAE9C887F1}"/>
                </a:ext>
              </a:extLst>
            </p:cNvPr>
            <p:cNvSpPr txBox="1">
              <a:spLocks noChangeArrowheads="1"/>
            </p:cNvSpPr>
            <p:nvPr/>
          </p:nvSpPr>
          <p:spPr bwMode="auto">
            <a:xfrm>
              <a:off x="2133" y="5486"/>
              <a:ext cx="1385" cy="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1200" b="1" dirty="0" err="1">
                  <a:solidFill>
                    <a:srgbClr val="000000"/>
                  </a:solidFill>
                  <a:latin typeface="VNI-Times" pitchFamily="2" charset="0"/>
                </a:rPr>
                <a:t>Caùc</a:t>
              </a:r>
              <a:r>
                <a:rPr lang="en-US" altLang="vi-VN" sz="1200" b="1" dirty="0">
                  <a:solidFill>
                    <a:srgbClr val="000000"/>
                  </a:solidFill>
                  <a:latin typeface="VNI-Times" pitchFamily="2" charset="0"/>
                </a:rPr>
                <a:t> </a:t>
              </a:r>
              <a:r>
                <a:rPr lang="en-US" altLang="vi-VN" sz="1200" b="1" dirty="0" err="1">
                  <a:solidFill>
                    <a:srgbClr val="000000"/>
                  </a:solidFill>
                  <a:latin typeface="VNI-Times" pitchFamily="2" charset="0"/>
                </a:rPr>
                <a:t>maõ</a:t>
              </a:r>
              <a:r>
                <a:rPr lang="en-US" altLang="vi-VN" sz="1200" b="1" dirty="0">
                  <a:solidFill>
                    <a:srgbClr val="000000"/>
                  </a:solidFill>
                  <a:latin typeface="VNI-Times" pitchFamily="2" charset="0"/>
                </a:rPr>
                <a:t> </a:t>
              </a:r>
              <a:r>
                <a:rPr lang="en-US" altLang="vi-VN" sz="1200" b="1" dirty="0" err="1">
                  <a:solidFill>
                    <a:srgbClr val="000000"/>
                  </a:solidFill>
                  <a:latin typeface="VNI-Times" pitchFamily="2" charset="0"/>
                </a:rPr>
                <a:t>nhò</a:t>
              </a:r>
              <a:r>
                <a:rPr lang="en-US" altLang="vi-VN" sz="1200" b="1" dirty="0">
                  <a:solidFill>
                    <a:srgbClr val="000000"/>
                  </a:solidFill>
                  <a:latin typeface="VNI-Times" pitchFamily="2" charset="0"/>
                </a:rPr>
                <a:t> </a:t>
              </a:r>
              <a:r>
                <a:rPr lang="en-US" altLang="vi-VN" sz="1200" b="1" dirty="0" err="1">
                  <a:solidFill>
                    <a:srgbClr val="000000"/>
                  </a:solidFill>
                  <a:latin typeface="VNI-Times" pitchFamily="2" charset="0"/>
                </a:rPr>
                <a:t>phaân</a:t>
              </a:r>
              <a:r>
                <a:rPr lang="en-US" altLang="vi-VN" sz="1200" b="1" dirty="0">
                  <a:solidFill>
                    <a:srgbClr val="000000"/>
                  </a:solidFill>
                  <a:latin typeface="VNI-Times" pitchFamily="2" charset="0"/>
                </a:rPr>
                <a:t> </a:t>
              </a:r>
              <a:r>
                <a:rPr lang="en-US" altLang="vi-VN" sz="1200" b="1" dirty="0" err="1">
                  <a:solidFill>
                    <a:srgbClr val="000000"/>
                  </a:solidFill>
                  <a:latin typeface="VNI-Times" pitchFamily="2" charset="0"/>
                </a:rPr>
                <a:t>coù</a:t>
              </a:r>
              <a:r>
                <a:rPr lang="en-US" altLang="vi-VN" sz="1200" b="1" dirty="0">
                  <a:solidFill>
                    <a:srgbClr val="000000"/>
                  </a:solidFill>
                  <a:latin typeface="VNI-Times" pitchFamily="2" charset="0"/>
                </a:rPr>
                <a:t> </a:t>
              </a:r>
              <a:r>
                <a:rPr lang="en-US" altLang="vi-VN" sz="1200" b="1" dirty="0" err="1">
                  <a:solidFill>
                    <a:srgbClr val="000000"/>
                  </a:solidFill>
                  <a:latin typeface="VNI-Times" pitchFamily="2" charset="0"/>
                </a:rPr>
                <a:t>trình</a:t>
              </a:r>
              <a:r>
                <a:rPr lang="en-US" altLang="vi-VN" sz="1200" b="1" dirty="0">
                  <a:solidFill>
                    <a:srgbClr val="000000"/>
                  </a:solidFill>
                  <a:latin typeface="VNI-Times" pitchFamily="2" charset="0"/>
                </a:rPr>
                <a:t> </a:t>
              </a:r>
              <a:r>
                <a:rPr lang="en-US" altLang="vi-VN" sz="1200" b="1" dirty="0" err="1">
                  <a:solidFill>
                    <a:srgbClr val="000000"/>
                  </a:solidFill>
                  <a:latin typeface="VNI-Times" pitchFamily="2" charset="0"/>
                </a:rPr>
                <a:t>phieân</a:t>
              </a:r>
              <a:r>
                <a:rPr lang="en-US" altLang="vi-VN" sz="1200" b="1" dirty="0">
                  <a:solidFill>
                    <a:srgbClr val="000000"/>
                  </a:solidFill>
                  <a:latin typeface="VNI-Times" pitchFamily="2" charset="0"/>
                </a:rPr>
                <a:t> </a:t>
              </a:r>
              <a:r>
                <a:rPr lang="en-US" altLang="vi-VN" sz="1200" b="1" dirty="0" err="1">
                  <a:solidFill>
                    <a:srgbClr val="000000"/>
                  </a:solidFill>
                  <a:latin typeface="VNI-Times" pitchFamily="2" charset="0"/>
                </a:rPr>
                <a:t>dòch</a:t>
              </a:r>
              <a:r>
                <a:rPr lang="en-US" altLang="vi-VN" sz="1200" b="1" dirty="0">
                  <a:solidFill>
                    <a:srgbClr val="000000"/>
                  </a:solidFill>
                  <a:latin typeface="VNI-Times" pitchFamily="2" charset="0"/>
                </a:rPr>
                <a:t> </a:t>
              </a:r>
              <a:endParaRPr lang="en-US" altLang="vi-VN" sz="2800" b="1" dirty="0">
                <a:latin typeface="VNI-Times" pitchFamily="2" charset="0"/>
              </a:endParaRPr>
            </a:p>
          </p:txBody>
        </p:sp>
        <p:cxnSp>
          <p:nvCxnSpPr>
            <p:cNvPr id="36904" name="AutoShape 79">
              <a:extLst>
                <a:ext uri="{FF2B5EF4-FFF2-40B4-BE49-F238E27FC236}">
                  <a16:creationId xmlns:a16="http://schemas.microsoft.com/office/drawing/2014/main" id="{72340600-B7A5-4750-A657-90ECAA0A92CD}"/>
                </a:ext>
              </a:extLst>
            </p:cNvPr>
            <p:cNvCxnSpPr>
              <a:cxnSpLocks noChangeShapeType="1"/>
              <a:stCxn id="36882" idx="1"/>
              <a:endCxn id="36880" idx="1"/>
            </p:cNvCxnSpPr>
            <p:nvPr/>
          </p:nvCxnSpPr>
          <p:spPr bwMode="auto">
            <a:xfrm rot="10800000" flipH="1" flipV="1">
              <a:off x="3425" y="1491"/>
              <a:ext cx="3" cy="2880"/>
            </a:xfrm>
            <a:prstGeom prst="curvedConnector3">
              <a:avLst>
                <a:gd name="adj1" fmla="val -14400005"/>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cxnSp>
        <p:cxnSp>
          <p:nvCxnSpPr>
            <p:cNvPr id="36905" name="AutoShape 80">
              <a:extLst>
                <a:ext uri="{FF2B5EF4-FFF2-40B4-BE49-F238E27FC236}">
                  <a16:creationId xmlns:a16="http://schemas.microsoft.com/office/drawing/2014/main" id="{6E26206C-8B7C-481A-9FD0-92ADBA74F533}"/>
                </a:ext>
              </a:extLst>
            </p:cNvPr>
            <p:cNvCxnSpPr>
              <a:cxnSpLocks noChangeShapeType="1"/>
              <a:stCxn id="36883" idx="1"/>
              <a:endCxn id="36880" idx="1"/>
            </p:cNvCxnSpPr>
            <p:nvPr/>
          </p:nvCxnSpPr>
          <p:spPr bwMode="auto">
            <a:xfrm rot="10800000" flipH="1" flipV="1">
              <a:off x="3425" y="191"/>
              <a:ext cx="3" cy="4180"/>
            </a:xfrm>
            <a:prstGeom prst="curvedConnector3">
              <a:avLst>
                <a:gd name="adj1" fmla="val -14400005"/>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cxnSp>
        <p:sp>
          <p:nvSpPr>
            <p:cNvPr id="36906" name="Text Box 81">
              <a:extLst>
                <a:ext uri="{FF2B5EF4-FFF2-40B4-BE49-F238E27FC236}">
                  <a16:creationId xmlns:a16="http://schemas.microsoft.com/office/drawing/2014/main" id="{84FA3C79-784D-4F15-ACAD-B11945C1FBB3}"/>
                </a:ext>
              </a:extLst>
            </p:cNvPr>
            <p:cNvSpPr txBox="1">
              <a:spLocks noChangeArrowheads="1"/>
            </p:cNvSpPr>
            <p:nvPr/>
          </p:nvSpPr>
          <p:spPr bwMode="auto">
            <a:xfrm>
              <a:off x="2116" y="1306"/>
              <a:ext cx="968" cy="1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1500" b="1" dirty="0" err="1">
                  <a:solidFill>
                    <a:srgbClr val="000000"/>
                  </a:solidFill>
                  <a:latin typeface="VNI-Times" pitchFamily="2" charset="0"/>
                </a:rPr>
                <a:t>Chuyển</a:t>
              </a:r>
              <a:r>
                <a:rPr lang="en-US" altLang="vi-VN" sz="1500" b="1" dirty="0">
                  <a:solidFill>
                    <a:srgbClr val="000000"/>
                  </a:solidFill>
                  <a:latin typeface="VNI-Times" pitchFamily="2" charset="0"/>
                </a:rPr>
                <a:t> qua </a:t>
              </a:r>
              <a:r>
                <a:rPr lang="en-US" altLang="vi-VN" sz="1500" b="1" dirty="0" err="1">
                  <a:solidFill>
                    <a:srgbClr val="000000"/>
                  </a:solidFill>
                  <a:latin typeface="VNI-Times" pitchFamily="2" charset="0"/>
                </a:rPr>
                <a:t>Hexac</a:t>
              </a:r>
              <a:endParaRPr lang="en-US" altLang="vi-VN" sz="1500" b="1" dirty="0">
                <a:latin typeface="VNI-Times" pitchFamily="2" charset="0"/>
              </a:endParaRPr>
            </a:p>
          </p:txBody>
        </p:sp>
      </p:grpSp>
      <p:sp>
        <p:nvSpPr>
          <p:cNvPr id="4" name="Rectangle 3">
            <a:extLst>
              <a:ext uri="{FF2B5EF4-FFF2-40B4-BE49-F238E27FC236}">
                <a16:creationId xmlns:a16="http://schemas.microsoft.com/office/drawing/2014/main" id="{0A9AAEFD-46B5-4263-A1FB-9D26FA590B84}"/>
              </a:ext>
            </a:extLst>
          </p:cNvPr>
          <p:cNvSpPr/>
          <p:nvPr/>
        </p:nvSpPr>
        <p:spPr>
          <a:xfrm>
            <a:off x="1711390" y="541906"/>
            <a:ext cx="6730245" cy="523220"/>
          </a:xfrm>
          <a:prstGeom prst="rect">
            <a:avLst/>
          </a:prstGeom>
        </p:spPr>
        <p:txBody>
          <a:bodyPr wrap="square">
            <a:spAutoFit/>
          </a:bodyPr>
          <a:lstStyle/>
          <a:p>
            <a:r>
              <a:rPr lang="en-US" altLang="vi-VN" sz="2800" dirty="0" err="1">
                <a:solidFill>
                  <a:srgbClr val="FF0000"/>
                </a:solidFill>
              </a:rPr>
              <a:t>Mô</a:t>
            </a:r>
            <a:r>
              <a:rPr lang="en-US" altLang="vi-VN" sz="2800" dirty="0">
                <a:solidFill>
                  <a:srgbClr val="FF0000"/>
                </a:solidFill>
              </a:rPr>
              <a:t> </a:t>
            </a:r>
            <a:r>
              <a:rPr lang="en-US" altLang="vi-VN" sz="2800" dirty="0" err="1">
                <a:solidFill>
                  <a:srgbClr val="FF0000"/>
                </a:solidFill>
              </a:rPr>
              <a:t>hình</a:t>
            </a:r>
            <a:r>
              <a:rPr lang="en-US" altLang="vi-VN" sz="2800" dirty="0">
                <a:solidFill>
                  <a:srgbClr val="FF0000"/>
                </a:solidFill>
              </a:rPr>
              <a:t> </a:t>
            </a:r>
            <a:r>
              <a:rPr lang="en-US" altLang="vi-VN" sz="2800" dirty="0" err="1">
                <a:solidFill>
                  <a:srgbClr val="FF0000"/>
                </a:solidFill>
              </a:rPr>
              <a:t>máy</a:t>
            </a:r>
            <a:r>
              <a:rPr lang="en-US" altLang="vi-VN" sz="2800" dirty="0">
                <a:solidFill>
                  <a:srgbClr val="FF0000"/>
                </a:solidFill>
              </a:rPr>
              <a:t> </a:t>
            </a:r>
            <a:r>
              <a:rPr lang="en-US" altLang="vi-VN" sz="2800" dirty="0" err="1">
                <a:solidFill>
                  <a:srgbClr val="FF0000"/>
                </a:solidFill>
              </a:rPr>
              <a:t>tính</a:t>
            </a:r>
            <a:r>
              <a:rPr lang="en-US" altLang="vi-VN" sz="2800" dirty="0">
                <a:solidFill>
                  <a:srgbClr val="FF0000"/>
                </a:solidFill>
              </a:rPr>
              <a:t> </a:t>
            </a:r>
            <a:r>
              <a:rPr lang="en-US" altLang="vi-VN" sz="2800" dirty="0" err="1">
                <a:solidFill>
                  <a:srgbClr val="FF0000"/>
                </a:solidFill>
              </a:rPr>
              <a:t>nhiều</a:t>
            </a:r>
            <a:r>
              <a:rPr lang="en-US" altLang="vi-VN" sz="2800" dirty="0">
                <a:solidFill>
                  <a:srgbClr val="FF0000"/>
                </a:solidFill>
              </a:rPr>
              <a:t> </a:t>
            </a:r>
            <a:r>
              <a:rPr lang="en-US" altLang="vi-VN" sz="2800" dirty="0" err="1">
                <a:solidFill>
                  <a:srgbClr val="FF0000"/>
                </a:solidFill>
              </a:rPr>
              <a:t>cấp</a:t>
            </a:r>
            <a:r>
              <a:rPr lang="en-US" altLang="vi-VN" sz="2800" dirty="0">
                <a:solidFill>
                  <a:srgbClr val="FF0000"/>
                </a:solidFill>
              </a:rPr>
              <a:t> </a:t>
            </a:r>
            <a:r>
              <a:rPr lang="en-US" altLang="vi-VN" sz="2800" dirty="0" err="1">
                <a:solidFill>
                  <a:srgbClr val="FF0000"/>
                </a:solidFill>
              </a:rPr>
              <a:t>hiện</a:t>
            </a:r>
            <a:r>
              <a:rPr lang="en-US" altLang="vi-VN" sz="2800" dirty="0">
                <a:solidFill>
                  <a:srgbClr val="FF0000"/>
                </a:solidFill>
              </a:rPr>
              <a:t> nay</a:t>
            </a:r>
            <a:endParaRPr lang="en-US" sz="2800" dirty="0">
              <a:solidFill>
                <a:srgbClr val="FF0000"/>
              </a:solidFill>
            </a:endParaRPr>
          </a:p>
        </p:txBody>
      </p:sp>
    </p:spTree>
    <p:extLst>
      <p:ext uri="{BB962C8B-B14F-4D97-AF65-F5344CB8AC3E}">
        <p14:creationId xmlns:p14="http://schemas.microsoft.com/office/powerpoint/2010/main" val="985712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A198C53-EF4A-49A3-AE9D-A8EEFC2564A7}"/>
              </a:ext>
            </a:extLst>
          </p:cNvPr>
          <p:cNvSpPr>
            <a:spLocks noGrp="1" noChangeArrowheads="1"/>
          </p:cNvSpPr>
          <p:nvPr>
            <p:ph type="title"/>
          </p:nvPr>
        </p:nvSpPr>
        <p:spPr>
          <a:xfrm>
            <a:off x="2667000" y="304800"/>
            <a:ext cx="7793038" cy="623888"/>
          </a:xfrm>
        </p:spPr>
        <p:txBody>
          <a:bodyPr>
            <a:normAutofit/>
          </a:bodyPr>
          <a:lstStyle/>
          <a:p>
            <a:pPr eaLnBrk="1" hangingPunct="1"/>
            <a:r>
              <a:rPr lang="en-US" altLang="vi-VN"/>
              <a:t>Phần Cứng, Phần Mềm, Phần dẻo</a:t>
            </a:r>
          </a:p>
        </p:txBody>
      </p:sp>
      <p:sp>
        <p:nvSpPr>
          <p:cNvPr id="37892" name="Footer Placeholder 7">
            <a:extLst>
              <a:ext uri="{FF2B5EF4-FFF2-40B4-BE49-F238E27FC236}">
                <a16:creationId xmlns:a16="http://schemas.microsoft.com/office/drawing/2014/main" id="{F3EA6EE0-13B4-486D-8AA0-D2B51542790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a:t>CTMT&amp;HN - KHOA CNTT - ĐHSPKT</a:t>
            </a:r>
          </a:p>
        </p:txBody>
      </p:sp>
      <p:sp>
        <p:nvSpPr>
          <p:cNvPr id="37891" name="Slide Number Placeholder 6">
            <a:extLst>
              <a:ext uri="{FF2B5EF4-FFF2-40B4-BE49-F238E27FC236}">
                <a16:creationId xmlns:a16="http://schemas.microsoft.com/office/drawing/2014/main" id="{6FDBFDF2-E836-4227-A598-456DF30A062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0C7FFA31-0E9A-47DA-806B-37AB3E872FF3}" type="slidenum">
              <a:rPr lang="en-US" altLang="vi-VN"/>
              <a:pPr/>
              <a:t>104</a:t>
            </a:fld>
            <a:endParaRPr lang="en-US" altLang="vi-VN"/>
          </a:p>
        </p:txBody>
      </p:sp>
      <p:pic>
        <p:nvPicPr>
          <p:cNvPr id="93186" name="Picture 2">
            <a:extLst>
              <a:ext uri="{FF2B5EF4-FFF2-40B4-BE49-F238E27FC236}">
                <a16:creationId xmlns:a16="http://schemas.microsoft.com/office/drawing/2014/main" id="{B2A8BF50-D9CD-410B-AA45-A531CA9C34A1}"/>
              </a:ext>
            </a:extLst>
          </p:cNvPr>
          <p:cNvPicPr>
            <a:picLocks noChangeAspect="1" noChangeArrowheads="1"/>
          </p:cNvPicPr>
          <p:nvPr/>
        </p:nvPicPr>
        <p:blipFill>
          <a:blip r:embed="rId2"/>
          <a:srcRect/>
          <a:stretch>
            <a:fillRect/>
          </a:stretch>
        </p:blipFill>
        <p:spPr bwMode="auto">
          <a:xfrm>
            <a:off x="1850818" y="1524793"/>
            <a:ext cx="3886200" cy="21177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3187" name="Picture 3">
            <a:extLst>
              <a:ext uri="{FF2B5EF4-FFF2-40B4-BE49-F238E27FC236}">
                <a16:creationId xmlns:a16="http://schemas.microsoft.com/office/drawing/2014/main" id="{966D5314-2246-4390-98B2-8E7308759E6A}"/>
              </a:ext>
            </a:extLst>
          </p:cNvPr>
          <p:cNvPicPr>
            <a:picLocks noChangeAspect="1" noChangeArrowheads="1"/>
          </p:cNvPicPr>
          <p:nvPr/>
        </p:nvPicPr>
        <p:blipFill>
          <a:blip r:embed="rId3"/>
          <a:srcRect/>
          <a:stretch>
            <a:fillRect/>
          </a:stretch>
        </p:blipFill>
        <p:spPr bwMode="auto">
          <a:xfrm>
            <a:off x="6481764" y="2286000"/>
            <a:ext cx="3895725" cy="3886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05744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EE6C05D9-30E9-4EC3-BC3C-13EF4000ECB9}"/>
              </a:ext>
            </a:extLst>
          </p:cNvPr>
          <p:cNvSpPr>
            <a:spLocks noGrp="1" noChangeArrowheads="1"/>
          </p:cNvSpPr>
          <p:nvPr>
            <p:ph type="title"/>
          </p:nvPr>
        </p:nvSpPr>
        <p:spPr/>
        <p:txBody>
          <a:bodyPr/>
          <a:lstStyle/>
          <a:p>
            <a:pPr eaLnBrk="1" hangingPunct="1"/>
            <a:r>
              <a:rPr lang="en-US" altLang="vi-VN"/>
              <a:t> Một Số Mốc Lịch Sử</a:t>
            </a:r>
          </a:p>
        </p:txBody>
      </p:sp>
      <p:sp>
        <p:nvSpPr>
          <p:cNvPr id="38917" name="Footer Placeholder 32">
            <a:extLst>
              <a:ext uri="{FF2B5EF4-FFF2-40B4-BE49-F238E27FC236}">
                <a16:creationId xmlns:a16="http://schemas.microsoft.com/office/drawing/2014/main" id="{A128AAF2-A9B3-49A4-830D-82F405E9394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a:t>CTMT&amp;HN - KHOA CNTT - ĐHSPKT</a:t>
            </a:r>
          </a:p>
        </p:txBody>
      </p:sp>
      <p:sp>
        <p:nvSpPr>
          <p:cNvPr id="38916" name="Slide Number Placeholder 31">
            <a:extLst>
              <a:ext uri="{FF2B5EF4-FFF2-40B4-BE49-F238E27FC236}">
                <a16:creationId xmlns:a16="http://schemas.microsoft.com/office/drawing/2014/main" id="{D9D34273-A8B2-41DF-97CD-0B6964938F1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82C8342-3EA1-4C0B-8BF5-2D3C83002803}" type="slidenum">
              <a:rPr lang="en-US" altLang="vi-VN"/>
              <a:pPr/>
              <a:t>105</a:t>
            </a:fld>
            <a:endParaRPr lang="en-US" altLang="vi-VN"/>
          </a:p>
        </p:txBody>
      </p:sp>
      <p:grpSp>
        <p:nvGrpSpPr>
          <p:cNvPr id="38915" name="Group 4">
            <a:extLst>
              <a:ext uri="{FF2B5EF4-FFF2-40B4-BE49-F238E27FC236}">
                <a16:creationId xmlns:a16="http://schemas.microsoft.com/office/drawing/2014/main" id="{5060DAEF-B19C-46DC-81CC-05C5BC13F820}"/>
              </a:ext>
            </a:extLst>
          </p:cNvPr>
          <p:cNvGrpSpPr>
            <a:grpSpLocks/>
          </p:cNvGrpSpPr>
          <p:nvPr/>
        </p:nvGrpSpPr>
        <p:grpSpPr bwMode="auto">
          <a:xfrm>
            <a:off x="1600200" y="1295400"/>
            <a:ext cx="9012238" cy="4876800"/>
            <a:chOff x="364" y="816"/>
            <a:chExt cx="5677" cy="3072"/>
          </a:xfrm>
        </p:grpSpPr>
        <p:sp>
          <p:nvSpPr>
            <p:cNvPr id="38918" name="Text Box 5">
              <a:extLst>
                <a:ext uri="{FF2B5EF4-FFF2-40B4-BE49-F238E27FC236}">
                  <a16:creationId xmlns:a16="http://schemas.microsoft.com/office/drawing/2014/main" id="{6E08D4ED-6F99-4E8F-B26A-7804D5BDC614}"/>
                </a:ext>
              </a:extLst>
            </p:cNvPr>
            <p:cNvSpPr txBox="1">
              <a:spLocks noChangeArrowheads="1"/>
            </p:cNvSpPr>
            <p:nvPr/>
          </p:nvSpPr>
          <p:spPr bwMode="auto">
            <a:xfrm>
              <a:off x="550" y="3180"/>
              <a:ext cx="96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a:latin typeface="Arial" panose="020B0604020202020204" pitchFamily="34" charset="0"/>
                </a:rPr>
                <a:t>(1642-1945)</a:t>
              </a:r>
              <a:endParaRPr lang="en-US" altLang="vi-VN"/>
            </a:p>
          </p:txBody>
        </p:sp>
        <p:sp>
          <p:nvSpPr>
            <p:cNvPr id="38919" name="Text Box 6">
              <a:extLst>
                <a:ext uri="{FF2B5EF4-FFF2-40B4-BE49-F238E27FC236}">
                  <a16:creationId xmlns:a16="http://schemas.microsoft.com/office/drawing/2014/main" id="{9415F8F0-A9E3-41FC-8997-5AEF5F2C1215}"/>
                </a:ext>
              </a:extLst>
            </p:cNvPr>
            <p:cNvSpPr txBox="1">
              <a:spLocks noChangeArrowheads="1"/>
            </p:cNvSpPr>
            <p:nvPr/>
          </p:nvSpPr>
          <p:spPr bwMode="auto">
            <a:xfrm>
              <a:off x="364" y="999"/>
              <a:ext cx="1450"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a:latin typeface="Arial" panose="020B0604020202020204" pitchFamily="34" charset="0"/>
                </a:rPr>
                <a:t>Blaise Pascal (1642)</a:t>
              </a:r>
              <a:endParaRPr lang="en-US" altLang="vi-VN"/>
            </a:p>
          </p:txBody>
        </p:sp>
        <p:grpSp>
          <p:nvGrpSpPr>
            <p:cNvPr id="38920" name="Group 7">
              <a:extLst>
                <a:ext uri="{FF2B5EF4-FFF2-40B4-BE49-F238E27FC236}">
                  <a16:creationId xmlns:a16="http://schemas.microsoft.com/office/drawing/2014/main" id="{FD44429B-AFA1-47B8-82F9-0FBA03FE55C5}"/>
                </a:ext>
              </a:extLst>
            </p:cNvPr>
            <p:cNvGrpSpPr>
              <a:grpSpLocks/>
            </p:cNvGrpSpPr>
            <p:nvPr/>
          </p:nvGrpSpPr>
          <p:grpSpPr bwMode="auto">
            <a:xfrm>
              <a:off x="1912" y="1880"/>
              <a:ext cx="1248" cy="1152"/>
              <a:chOff x="6525" y="5336"/>
              <a:chExt cx="2880" cy="2880"/>
            </a:xfrm>
          </p:grpSpPr>
          <p:sp>
            <p:nvSpPr>
              <p:cNvPr id="38942" name="Oval 8">
                <a:extLst>
                  <a:ext uri="{FF2B5EF4-FFF2-40B4-BE49-F238E27FC236}">
                    <a16:creationId xmlns:a16="http://schemas.microsoft.com/office/drawing/2014/main" id="{4C80D5E1-C32A-4106-A620-3311D0AD9608}"/>
                  </a:ext>
                </a:extLst>
              </p:cNvPr>
              <p:cNvSpPr>
                <a:spLocks noChangeArrowheads="1"/>
              </p:cNvSpPr>
              <p:nvPr/>
            </p:nvSpPr>
            <p:spPr bwMode="auto">
              <a:xfrm>
                <a:off x="6525" y="5336"/>
                <a:ext cx="2880" cy="2880"/>
              </a:xfrm>
              <a:prstGeom prst="ellipse">
                <a:avLst/>
              </a:prstGeom>
              <a:solidFill>
                <a:srgbClr val="FF7C80"/>
              </a:solidFill>
              <a:ln w="19050">
                <a:solidFill>
                  <a:srgbClr val="000000"/>
                </a:solidFill>
                <a:round/>
                <a:headEnd/>
                <a:tailEnd/>
              </a:ln>
            </p:spPr>
            <p:txBody>
              <a:bodyPr lIns="0" tIns="0" rIns="0" bIns="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38943" name="Text Box 9">
                <a:extLst>
                  <a:ext uri="{FF2B5EF4-FFF2-40B4-BE49-F238E27FC236}">
                    <a16:creationId xmlns:a16="http://schemas.microsoft.com/office/drawing/2014/main" id="{550D6CE7-DD15-47FB-8136-9208E74F2FE5}"/>
                  </a:ext>
                </a:extLst>
              </p:cNvPr>
              <p:cNvSpPr txBox="1">
                <a:spLocks noChangeArrowheads="1"/>
              </p:cNvSpPr>
              <p:nvPr/>
            </p:nvSpPr>
            <p:spPr bwMode="auto">
              <a:xfrm>
                <a:off x="7047" y="6148"/>
                <a:ext cx="2002" cy="1276"/>
              </a:xfrm>
              <a:prstGeom prst="rect">
                <a:avLst/>
              </a:prstGeom>
              <a:solidFill>
                <a:srgbClr val="FF7C8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2400">
                    <a:latin typeface="Arial" panose="020B0604020202020204" pitchFamily="34" charset="0"/>
                  </a:rPr>
                  <a:t>Đèn</a:t>
                </a:r>
              </a:p>
              <a:p>
                <a:pPr algn="ctr"/>
                <a:r>
                  <a:rPr lang="en-US" altLang="vi-VN" sz="2400">
                    <a:latin typeface="Arial" panose="020B0604020202020204" pitchFamily="34" charset="0"/>
                  </a:rPr>
                  <a:t>điện tử</a:t>
                </a:r>
                <a:endParaRPr lang="en-US" altLang="vi-VN"/>
              </a:p>
            </p:txBody>
          </p:sp>
        </p:grpSp>
        <p:sp>
          <p:nvSpPr>
            <p:cNvPr id="38921" name="Text Box 10">
              <a:extLst>
                <a:ext uri="{FF2B5EF4-FFF2-40B4-BE49-F238E27FC236}">
                  <a16:creationId xmlns:a16="http://schemas.microsoft.com/office/drawing/2014/main" id="{E1FDFCEE-4656-4BA2-BD60-20D1B14479C4}"/>
                </a:ext>
              </a:extLst>
            </p:cNvPr>
            <p:cNvSpPr txBox="1">
              <a:spLocks noChangeArrowheads="1"/>
            </p:cNvSpPr>
            <p:nvPr/>
          </p:nvSpPr>
          <p:spPr bwMode="auto">
            <a:xfrm>
              <a:off x="2063" y="3180"/>
              <a:ext cx="96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a:latin typeface="Arial" panose="020B0604020202020204" pitchFamily="34" charset="0"/>
                </a:rPr>
                <a:t>(1945-1955)</a:t>
              </a:r>
              <a:endParaRPr lang="en-US" altLang="vi-VN"/>
            </a:p>
          </p:txBody>
        </p:sp>
        <p:sp>
          <p:nvSpPr>
            <p:cNvPr id="38922" name="Text Box 11">
              <a:extLst>
                <a:ext uri="{FF2B5EF4-FFF2-40B4-BE49-F238E27FC236}">
                  <a16:creationId xmlns:a16="http://schemas.microsoft.com/office/drawing/2014/main" id="{DC00537E-2E03-4948-A1A8-6F67BA683C5D}"/>
                </a:ext>
              </a:extLst>
            </p:cNvPr>
            <p:cNvSpPr txBox="1">
              <a:spLocks noChangeArrowheads="1"/>
            </p:cNvSpPr>
            <p:nvPr/>
          </p:nvSpPr>
          <p:spPr bwMode="auto">
            <a:xfrm>
              <a:off x="1924" y="816"/>
              <a:ext cx="1206" cy="720"/>
            </a:xfrm>
            <a:prstGeom prst="rect">
              <a:avLst/>
            </a:prstGeom>
            <a:noFill/>
            <a:ln w="12700">
              <a:solidFill>
                <a:srgbClr val="333333"/>
              </a:solidFill>
              <a:miter lim="800000"/>
              <a:headEnd/>
              <a:tailEnd/>
            </a:ln>
            <a:extLst>
              <a:ext uri="{909E8E84-426E-40DD-AFC4-6F175D3DCCD1}">
                <a14:hiddenFill xmlns:a14="http://schemas.microsoft.com/office/drawing/2010/main">
                  <a:solidFill>
                    <a:srgbClr val="FFFFFF"/>
                  </a:solidFill>
                </a14:hiddenFill>
              </a:ext>
            </a:extLst>
          </p:spPr>
          <p:txBody>
            <a:bodyPr lIns="45720" rIns="4572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1400">
                  <a:solidFill>
                    <a:schemeClr val="hlink"/>
                  </a:solidFill>
                  <a:latin typeface="Arial" panose="020B0604020202020204" pitchFamily="34" charset="0"/>
                </a:rPr>
                <a:t>ENIAC (1946)</a:t>
              </a:r>
            </a:p>
            <a:p>
              <a:r>
                <a:rPr lang="en-US" altLang="vi-VN" sz="1400">
                  <a:solidFill>
                    <a:schemeClr val="hlink"/>
                  </a:solidFill>
                  <a:latin typeface="Arial" panose="020B0604020202020204" pitchFamily="34" charset="0"/>
                </a:rPr>
                <a:t>18.000 bóng đèn</a:t>
              </a:r>
            </a:p>
            <a:p>
              <a:r>
                <a:rPr lang="en-US" altLang="vi-VN" sz="1400">
                  <a:solidFill>
                    <a:schemeClr val="hlink"/>
                  </a:solidFill>
                  <a:latin typeface="Arial" panose="020B0604020202020204" pitchFamily="34" charset="0"/>
                </a:rPr>
                <a:t>1500 rờ le</a:t>
              </a:r>
            </a:p>
            <a:p>
              <a:r>
                <a:rPr lang="en-US" altLang="vi-VN" sz="1400">
                  <a:solidFill>
                    <a:schemeClr val="hlink"/>
                  </a:solidFill>
                  <a:latin typeface="Arial" panose="020B0604020202020204" pitchFamily="34" charset="0"/>
                </a:rPr>
                <a:t>30 tấn</a:t>
              </a:r>
            </a:p>
            <a:p>
              <a:r>
                <a:rPr lang="en-US" altLang="vi-VN" sz="1400">
                  <a:solidFill>
                    <a:schemeClr val="hlink"/>
                  </a:solidFill>
                  <a:latin typeface="Arial" panose="020B0604020202020204" pitchFamily="34" charset="0"/>
                </a:rPr>
                <a:t>140 KW</a:t>
              </a:r>
              <a:endParaRPr lang="en-US" altLang="vi-VN" sz="1400">
                <a:solidFill>
                  <a:schemeClr val="hlink"/>
                </a:solidFill>
              </a:endParaRPr>
            </a:p>
          </p:txBody>
        </p:sp>
        <p:sp>
          <p:nvSpPr>
            <p:cNvPr id="38923" name="Text Box 12">
              <a:extLst>
                <a:ext uri="{FF2B5EF4-FFF2-40B4-BE49-F238E27FC236}">
                  <a16:creationId xmlns:a16="http://schemas.microsoft.com/office/drawing/2014/main" id="{EF7047D8-703F-43A8-B163-288AD86F6074}"/>
                </a:ext>
              </a:extLst>
            </p:cNvPr>
            <p:cNvSpPr txBox="1">
              <a:spLocks noChangeArrowheads="1"/>
            </p:cNvSpPr>
            <p:nvPr/>
          </p:nvSpPr>
          <p:spPr bwMode="auto">
            <a:xfrm>
              <a:off x="1773" y="1672"/>
              <a:ext cx="1566"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a:latin typeface="Arial" panose="020B0604020202020204" pitchFamily="34" charset="0"/>
                </a:rPr>
                <a:t>Von Neumann (1946)</a:t>
              </a:r>
              <a:endParaRPr lang="en-US" altLang="vi-VN"/>
            </a:p>
          </p:txBody>
        </p:sp>
        <p:sp>
          <p:nvSpPr>
            <p:cNvPr id="38924" name="Text Box 13">
              <a:extLst>
                <a:ext uri="{FF2B5EF4-FFF2-40B4-BE49-F238E27FC236}">
                  <a16:creationId xmlns:a16="http://schemas.microsoft.com/office/drawing/2014/main" id="{6D280A4A-45C4-4FDE-A458-7294EBE60D6D}"/>
                </a:ext>
              </a:extLst>
            </p:cNvPr>
            <p:cNvSpPr txBox="1">
              <a:spLocks noChangeArrowheads="1"/>
            </p:cNvSpPr>
            <p:nvPr/>
          </p:nvSpPr>
          <p:spPr bwMode="auto">
            <a:xfrm>
              <a:off x="1925" y="3408"/>
              <a:ext cx="1196" cy="480"/>
            </a:xfrm>
            <a:prstGeom prst="rect">
              <a:avLst/>
            </a:prstGeom>
            <a:noFill/>
            <a:ln w="12700">
              <a:solidFill>
                <a:srgbClr val="333333"/>
              </a:solidFill>
              <a:miter lim="800000"/>
              <a:headEnd/>
              <a:tailEnd/>
            </a:ln>
            <a:extLst>
              <a:ext uri="{909E8E84-426E-40DD-AFC4-6F175D3DCCD1}">
                <a14:hiddenFill xmlns:a14="http://schemas.microsoft.com/office/drawing/2010/main">
                  <a:solidFill>
                    <a:srgbClr val="FFFFFF"/>
                  </a:solidFill>
                </a14:hiddenFill>
              </a:ext>
            </a:extLst>
          </p:spPr>
          <p:txBody>
            <a:bodyPr lIns="45720" rIns="4572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1400">
                  <a:solidFill>
                    <a:schemeClr val="hlink"/>
                  </a:solidFill>
                  <a:latin typeface="Arial" panose="020B0604020202020204" pitchFamily="34" charset="0"/>
                </a:rPr>
                <a:t>Bộ nhớ dây trễ, tĩnh điện. Giấy, phiếu đục lổ. Băng từ</a:t>
              </a:r>
              <a:endParaRPr lang="en-US" altLang="vi-VN" sz="1400">
                <a:solidFill>
                  <a:schemeClr val="hlink"/>
                </a:solidFill>
              </a:endParaRPr>
            </a:p>
          </p:txBody>
        </p:sp>
        <p:grpSp>
          <p:nvGrpSpPr>
            <p:cNvPr id="38925" name="Group 14">
              <a:extLst>
                <a:ext uri="{FF2B5EF4-FFF2-40B4-BE49-F238E27FC236}">
                  <a16:creationId xmlns:a16="http://schemas.microsoft.com/office/drawing/2014/main" id="{FF21F21D-89EC-4008-A293-199DBF05B305}"/>
                </a:ext>
              </a:extLst>
            </p:cNvPr>
            <p:cNvGrpSpPr>
              <a:grpSpLocks/>
            </p:cNvGrpSpPr>
            <p:nvPr/>
          </p:nvGrpSpPr>
          <p:grpSpPr bwMode="auto">
            <a:xfrm>
              <a:off x="3328" y="2391"/>
              <a:ext cx="624" cy="576"/>
              <a:chOff x="9628" y="6612"/>
              <a:chExt cx="1652" cy="1440"/>
            </a:xfrm>
          </p:grpSpPr>
          <p:sp>
            <p:nvSpPr>
              <p:cNvPr id="38940" name="Oval 15">
                <a:extLst>
                  <a:ext uri="{FF2B5EF4-FFF2-40B4-BE49-F238E27FC236}">
                    <a16:creationId xmlns:a16="http://schemas.microsoft.com/office/drawing/2014/main" id="{54D2B503-BF7D-4533-9237-5DF134D3D3D4}"/>
                  </a:ext>
                </a:extLst>
              </p:cNvPr>
              <p:cNvSpPr>
                <a:spLocks noChangeArrowheads="1"/>
              </p:cNvSpPr>
              <p:nvPr/>
            </p:nvSpPr>
            <p:spPr bwMode="auto">
              <a:xfrm>
                <a:off x="9744" y="6612"/>
                <a:ext cx="1440" cy="1440"/>
              </a:xfrm>
              <a:prstGeom prst="ellipse">
                <a:avLst/>
              </a:prstGeom>
              <a:solidFill>
                <a:srgbClr val="FF5050"/>
              </a:solidFill>
              <a:ln w="19050">
                <a:solidFill>
                  <a:srgbClr val="000000"/>
                </a:solidFill>
                <a:round/>
                <a:headEnd/>
                <a:tailEnd/>
              </a:ln>
            </p:spPr>
            <p:txBody>
              <a:bodyPr lIns="0" tIns="0" rIns="0" bIns="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38941" name="Text Box 16">
                <a:extLst>
                  <a:ext uri="{FF2B5EF4-FFF2-40B4-BE49-F238E27FC236}">
                    <a16:creationId xmlns:a16="http://schemas.microsoft.com/office/drawing/2014/main" id="{D9934452-180E-4104-B5A5-20E691215E14}"/>
                  </a:ext>
                </a:extLst>
              </p:cNvPr>
              <p:cNvSpPr txBox="1">
                <a:spLocks noChangeArrowheads="1"/>
              </p:cNvSpPr>
              <p:nvPr/>
            </p:nvSpPr>
            <p:spPr bwMode="auto">
              <a:xfrm>
                <a:off x="9628" y="6902"/>
                <a:ext cx="1652" cy="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1600">
                    <a:latin typeface="Arial" panose="020B0604020202020204" pitchFamily="34" charset="0"/>
                  </a:rPr>
                  <a:t>Tran-</a:t>
                </a:r>
              </a:p>
              <a:p>
                <a:pPr algn="ctr"/>
                <a:r>
                  <a:rPr lang="en-US" altLang="vi-VN" sz="1600">
                    <a:latin typeface="Arial" panose="020B0604020202020204" pitchFamily="34" charset="0"/>
                  </a:rPr>
                  <a:t>-sistors</a:t>
                </a:r>
                <a:endParaRPr lang="en-US" altLang="vi-VN"/>
              </a:p>
            </p:txBody>
          </p:sp>
        </p:grpSp>
        <p:sp>
          <p:nvSpPr>
            <p:cNvPr id="38926" name="Text Box 17">
              <a:extLst>
                <a:ext uri="{FF2B5EF4-FFF2-40B4-BE49-F238E27FC236}">
                  <a16:creationId xmlns:a16="http://schemas.microsoft.com/office/drawing/2014/main" id="{7F4179BE-F1FF-4EA1-82DC-815349BE74D0}"/>
                </a:ext>
              </a:extLst>
            </p:cNvPr>
            <p:cNvSpPr txBox="1">
              <a:spLocks noChangeArrowheads="1"/>
            </p:cNvSpPr>
            <p:nvPr/>
          </p:nvSpPr>
          <p:spPr bwMode="auto">
            <a:xfrm>
              <a:off x="3270" y="3180"/>
              <a:ext cx="85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a:latin typeface="Arial" panose="020B0604020202020204" pitchFamily="34" charset="0"/>
                </a:rPr>
                <a:t>(1955-1965)</a:t>
              </a:r>
              <a:endParaRPr lang="en-US" altLang="vi-VN"/>
            </a:p>
          </p:txBody>
        </p:sp>
        <p:sp>
          <p:nvSpPr>
            <p:cNvPr id="38927" name="Text Box 18">
              <a:extLst>
                <a:ext uri="{FF2B5EF4-FFF2-40B4-BE49-F238E27FC236}">
                  <a16:creationId xmlns:a16="http://schemas.microsoft.com/office/drawing/2014/main" id="{7F501A15-BB00-4722-A071-8B2E6B4A4D29}"/>
                </a:ext>
              </a:extLst>
            </p:cNvPr>
            <p:cNvSpPr txBox="1">
              <a:spLocks noChangeArrowheads="1"/>
            </p:cNvSpPr>
            <p:nvPr/>
          </p:nvSpPr>
          <p:spPr bwMode="auto">
            <a:xfrm>
              <a:off x="3224" y="2066"/>
              <a:ext cx="96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a:latin typeface="Arial" panose="020B0604020202020204" pitchFamily="34" charset="0"/>
                </a:rPr>
                <a:t>PDP-1 (1961)</a:t>
              </a:r>
              <a:endParaRPr lang="en-US" altLang="vi-VN"/>
            </a:p>
          </p:txBody>
        </p:sp>
        <p:sp>
          <p:nvSpPr>
            <p:cNvPr id="38928" name="Text Box 19">
              <a:extLst>
                <a:ext uri="{FF2B5EF4-FFF2-40B4-BE49-F238E27FC236}">
                  <a16:creationId xmlns:a16="http://schemas.microsoft.com/office/drawing/2014/main" id="{6643624E-ADFE-4720-BD39-3AAE6C51AAA9}"/>
                </a:ext>
              </a:extLst>
            </p:cNvPr>
            <p:cNvSpPr txBox="1">
              <a:spLocks noChangeArrowheads="1"/>
            </p:cNvSpPr>
            <p:nvPr/>
          </p:nvSpPr>
          <p:spPr bwMode="auto">
            <a:xfrm>
              <a:off x="3189" y="3409"/>
              <a:ext cx="982" cy="479"/>
            </a:xfrm>
            <a:prstGeom prst="rect">
              <a:avLst/>
            </a:prstGeom>
            <a:noFill/>
            <a:ln w="12700">
              <a:solidFill>
                <a:srgbClr val="333333"/>
              </a:solidFill>
              <a:miter lim="800000"/>
              <a:headEnd/>
              <a:tailEnd/>
            </a:ln>
            <a:extLst>
              <a:ext uri="{909E8E84-426E-40DD-AFC4-6F175D3DCCD1}">
                <a14:hiddenFill xmlns:a14="http://schemas.microsoft.com/office/drawing/2010/main">
                  <a:solidFill>
                    <a:srgbClr val="FFFFFF"/>
                  </a:solidFill>
                </a14:hiddenFill>
              </a:ext>
            </a:extLst>
          </p:spPr>
          <p:txBody>
            <a:bodyPr lIns="45720" rIns="4572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1400">
                  <a:solidFill>
                    <a:schemeClr val="hlink"/>
                  </a:solidFill>
                  <a:latin typeface="Arial" panose="020B0604020202020204" pitchFamily="34" charset="0"/>
                </a:rPr>
                <a:t>Bộ nhớ xuyến từ. Băng từ, trống từ, đĩa từ.</a:t>
              </a:r>
              <a:endParaRPr lang="en-US" altLang="vi-VN" sz="1400">
                <a:solidFill>
                  <a:schemeClr val="hlink"/>
                </a:solidFill>
              </a:endParaRPr>
            </a:p>
          </p:txBody>
        </p:sp>
        <p:grpSp>
          <p:nvGrpSpPr>
            <p:cNvPr id="38929" name="Group 20">
              <a:extLst>
                <a:ext uri="{FF2B5EF4-FFF2-40B4-BE49-F238E27FC236}">
                  <a16:creationId xmlns:a16="http://schemas.microsoft.com/office/drawing/2014/main" id="{C1EB4EE2-2491-4B78-9864-069211B2790C}"/>
                </a:ext>
              </a:extLst>
            </p:cNvPr>
            <p:cNvGrpSpPr>
              <a:grpSpLocks/>
            </p:cNvGrpSpPr>
            <p:nvPr/>
          </p:nvGrpSpPr>
          <p:grpSpPr bwMode="auto">
            <a:xfrm>
              <a:off x="4524" y="2736"/>
              <a:ext cx="249" cy="230"/>
              <a:chOff x="11687" y="7279"/>
              <a:chExt cx="720" cy="720"/>
            </a:xfrm>
          </p:grpSpPr>
          <p:sp>
            <p:nvSpPr>
              <p:cNvPr id="38938" name="Oval 21">
                <a:extLst>
                  <a:ext uri="{FF2B5EF4-FFF2-40B4-BE49-F238E27FC236}">
                    <a16:creationId xmlns:a16="http://schemas.microsoft.com/office/drawing/2014/main" id="{1E28923E-024B-44D0-888C-F897ADDE30DF}"/>
                  </a:ext>
                </a:extLst>
              </p:cNvPr>
              <p:cNvSpPr>
                <a:spLocks noChangeArrowheads="1"/>
              </p:cNvSpPr>
              <p:nvPr/>
            </p:nvSpPr>
            <p:spPr bwMode="auto">
              <a:xfrm>
                <a:off x="11687" y="7279"/>
                <a:ext cx="720" cy="720"/>
              </a:xfrm>
              <a:prstGeom prst="ellipse">
                <a:avLst/>
              </a:prstGeom>
              <a:solidFill>
                <a:srgbClr val="CC0000"/>
              </a:solidFill>
              <a:ln w="19050">
                <a:solidFill>
                  <a:srgbClr val="000000"/>
                </a:solidFill>
                <a:round/>
                <a:headEnd/>
                <a:tailEnd/>
              </a:ln>
            </p:spPr>
            <p:txBody>
              <a:bodyPr lIns="0" tIns="0" rIns="0" bIns="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38939" name="Text Box 22">
                <a:extLst>
                  <a:ext uri="{FF2B5EF4-FFF2-40B4-BE49-F238E27FC236}">
                    <a16:creationId xmlns:a16="http://schemas.microsoft.com/office/drawing/2014/main" id="{2A6DB5AA-8136-4DF2-B027-9EF2AFC1EECC}"/>
                  </a:ext>
                </a:extLst>
              </p:cNvPr>
              <p:cNvSpPr txBox="1">
                <a:spLocks noChangeArrowheads="1"/>
              </p:cNvSpPr>
              <p:nvPr/>
            </p:nvSpPr>
            <p:spPr bwMode="auto">
              <a:xfrm>
                <a:off x="11745" y="7453"/>
                <a:ext cx="608" cy="378"/>
              </a:xfrm>
              <a:prstGeom prst="rect">
                <a:avLst/>
              </a:prstGeom>
              <a:solidFill>
                <a:srgbClr val="CC000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1600" b="1">
                    <a:latin typeface="Arial" panose="020B0604020202020204" pitchFamily="34" charset="0"/>
                  </a:rPr>
                  <a:t>IC</a:t>
                </a:r>
                <a:endParaRPr lang="en-US" altLang="vi-VN" b="1"/>
              </a:p>
            </p:txBody>
          </p:sp>
        </p:grpSp>
        <p:sp>
          <p:nvSpPr>
            <p:cNvPr id="38930" name="Text Box 23">
              <a:extLst>
                <a:ext uri="{FF2B5EF4-FFF2-40B4-BE49-F238E27FC236}">
                  <a16:creationId xmlns:a16="http://schemas.microsoft.com/office/drawing/2014/main" id="{21C2B30F-486D-4AE1-B9D6-48F473CDBE36}"/>
                </a:ext>
              </a:extLst>
            </p:cNvPr>
            <p:cNvSpPr txBox="1">
              <a:spLocks noChangeArrowheads="1"/>
            </p:cNvSpPr>
            <p:nvPr/>
          </p:nvSpPr>
          <p:spPr bwMode="auto">
            <a:xfrm>
              <a:off x="4212" y="3180"/>
              <a:ext cx="884"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a:latin typeface="Arial" panose="020B0604020202020204" pitchFamily="34" charset="0"/>
                </a:rPr>
                <a:t>(1965-1980)</a:t>
              </a:r>
              <a:endParaRPr lang="en-US" altLang="vi-VN"/>
            </a:p>
          </p:txBody>
        </p:sp>
        <p:sp>
          <p:nvSpPr>
            <p:cNvPr id="38931" name="Text Box 24">
              <a:extLst>
                <a:ext uri="{FF2B5EF4-FFF2-40B4-BE49-F238E27FC236}">
                  <a16:creationId xmlns:a16="http://schemas.microsoft.com/office/drawing/2014/main" id="{756C98FD-F853-4C0D-8A51-146A16BF2FAA}"/>
                </a:ext>
              </a:extLst>
            </p:cNvPr>
            <p:cNvSpPr txBox="1">
              <a:spLocks noChangeArrowheads="1"/>
            </p:cNvSpPr>
            <p:nvPr/>
          </p:nvSpPr>
          <p:spPr bwMode="auto">
            <a:xfrm>
              <a:off x="3992" y="1509"/>
              <a:ext cx="1428"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a:latin typeface="Arial" panose="020B0604020202020204" pitchFamily="34" charset="0"/>
                </a:rPr>
                <a:t>IBM 360 (1965)</a:t>
              </a:r>
              <a:endParaRPr lang="en-US" altLang="vi-VN"/>
            </a:p>
          </p:txBody>
        </p:sp>
        <p:sp>
          <p:nvSpPr>
            <p:cNvPr id="38932" name="Text Box 25">
              <a:extLst>
                <a:ext uri="{FF2B5EF4-FFF2-40B4-BE49-F238E27FC236}">
                  <a16:creationId xmlns:a16="http://schemas.microsoft.com/office/drawing/2014/main" id="{600FE089-A1F5-4124-9D8C-647FA812D7E0}"/>
                </a:ext>
              </a:extLst>
            </p:cNvPr>
            <p:cNvSpPr txBox="1">
              <a:spLocks noChangeArrowheads="1"/>
            </p:cNvSpPr>
            <p:nvPr/>
          </p:nvSpPr>
          <p:spPr bwMode="auto">
            <a:xfrm>
              <a:off x="4108" y="816"/>
              <a:ext cx="1382" cy="605"/>
            </a:xfrm>
            <a:prstGeom prst="rect">
              <a:avLst/>
            </a:prstGeom>
            <a:noFill/>
            <a:ln w="12700">
              <a:solidFill>
                <a:srgbClr val="333333"/>
              </a:solidFill>
              <a:miter lim="800000"/>
              <a:headEnd/>
              <a:tailEnd/>
            </a:ln>
            <a:extLst>
              <a:ext uri="{909E8E84-426E-40DD-AFC4-6F175D3DCCD1}">
                <a14:hiddenFill xmlns:a14="http://schemas.microsoft.com/office/drawing/2010/main">
                  <a:solidFill>
                    <a:srgbClr val="FFFFFF"/>
                  </a:solidFill>
                </a14:hiddenFill>
              </a:ext>
            </a:extLst>
          </p:spPr>
          <p:txBody>
            <a:bodyPr lIns="45720" rIns="4572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1400">
                  <a:solidFill>
                    <a:schemeClr val="hlink"/>
                  </a:solidFill>
                  <a:latin typeface="Arial" panose="020B0604020202020204" pitchFamily="34" charset="0"/>
                </a:rPr>
                <a:t>Intel 8080 (1974)</a:t>
              </a:r>
            </a:p>
            <a:p>
              <a:r>
                <a:rPr lang="en-US" altLang="vi-VN" sz="1400">
                  <a:solidFill>
                    <a:schemeClr val="hlink"/>
                  </a:solidFill>
                  <a:latin typeface="Arial" panose="020B0604020202020204" pitchFamily="34" charset="0"/>
                </a:rPr>
                <a:t>được xem như CPU đầu tiên được tích hợp trên 1 chip</a:t>
              </a:r>
              <a:endParaRPr lang="en-US" altLang="vi-VN" sz="1400">
                <a:solidFill>
                  <a:schemeClr val="hlink"/>
                </a:solidFill>
              </a:endParaRPr>
            </a:p>
          </p:txBody>
        </p:sp>
        <p:grpSp>
          <p:nvGrpSpPr>
            <p:cNvPr id="38933" name="Group 26">
              <a:extLst>
                <a:ext uri="{FF2B5EF4-FFF2-40B4-BE49-F238E27FC236}">
                  <a16:creationId xmlns:a16="http://schemas.microsoft.com/office/drawing/2014/main" id="{0D500020-984F-4C53-BE41-29A91F080ED4}"/>
                </a:ext>
              </a:extLst>
            </p:cNvPr>
            <p:cNvGrpSpPr>
              <a:grpSpLocks/>
            </p:cNvGrpSpPr>
            <p:nvPr/>
          </p:nvGrpSpPr>
          <p:grpSpPr bwMode="auto">
            <a:xfrm>
              <a:off x="5438" y="2832"/>
              <a:ext cx="243" cy="151"/>
              <a:chOff x="13079" y="7511"/>
              <a:chExt cx="608" cy="378"/>
            </a:xfrm>
          </p:grpSpPr>
          <p:sp>
            <p:nvSpPr>
              <p:cNvPr id="38936" name="Oval 27">
                <a:extLst>
                  <a:ext uri="{FF2B5EF4-FFF2-40B4-BE49-F238E27FC236}">
                    <a16:creationId xmlns:a16="http://schemas.microsoft.com/office/drawing/2014/main" id="{A23136F3-23EB-4418-96B8-51CDA3886792}"/>
                  </a:ext>
                </a:extLst>
              </p:cNvPr>
              <p:cNvSpPr>
                <a:spLocks noChangeArrowheads="1"/>
              </p:cNvSpPr>
              <p:nvPr/>
            </p:nvSpPr>
            <p:spPr bwMode="auto">
              <a:xfrm>
                <a:off x="13195" y="7511"/>
                <a:ext cx="360" cy="360"/>
              </a:xfrm>
              <a:prstGeom prst="ellipse">
                <a:avLst/>
              </a:prstGeom>
              <a:solidFill>
                <a:srgbClr val="990000"/>
              </a:solidFill>
              <a:ln w="19050">
                <a:solidFill>
                  <a:srgbClr val="000000"/>
                </a:solidFill>
                <a:round/>
                <a:headEnd/>
                <a:tailEnd/>
              </a:ln>
            </p:spPr>
            <p:txBody>
              <a:bodyPr lIns="0" tIns="0" rIns="0" bIns="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38937" name="Text Box 28">
                <a:extLst>
                  <a:ext uri="{FF2B5EF4-FFF2-40B4-BE49-F238E27FC236}">
                    <a16:creationId xmlns:a16="http://schemas.microsoft.com/office/drawing/2014/main" id="{C52940C0-0C8E-4FC2-B720-02CF674961C6}"/>
                  </a:ext>
                </a:extLst>
              </p:cNvPr>
              <p:cNvSpPr txBox="1">
                <a:spLocks noChangeArrowheads="1"/>
              </p:cNvSpPr>
              <p:nvPr/>
            </p:nvSpPr>
            <p:spPr bwMode="auto">
              <a:xfrm>
                <a:off x="13079" y="7511"/>
                <a:ext cx="608"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1600">
                    <a:latin typeface="Arial" panose="020B0604020202020204" pitchFamily="34" charset="0"/>
                  </a:rPr>
                  <a:t>?</a:t>
                </a:r>
                <a:endParaRPr lang="en-US" altLang="vi-VN"/>
              </a:p>
            </p:txBody>
          </p:sp>
        </p:grpSp>
        <p:sp>
          <p:nvSpPr>
            <p:cNvPr id="38934" name="Text Box 29">
              <a:extLst>
                <a:ext uri="{FF2B5EF4-FFF2-40B4-BE49-F238E27FC236}">
                  <a16:creationId xmlns:a16="http://schemas.microsoft.com/office/drawing/2014/main" id="{8488B3A4-B618-4344-A4B1-ABDA8DF84C40}"/>
                </a:ext>
              </a:extLst>
            </p:cNvPr>
            <p:cNvSpPr txBox="1">
              <a:spLocks noChangeArrowheads="1"/>
            </p:cNvSpPr>
            <p:nvPr/>
          </p:nvSpPr>
          <p:spPr bwMode="auto">
            <a:xfrm>
              <a:off x="5125" y="3180"/>
              <a:ext cx="907"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a:latin typeface="Arial" panose="020B0604020202020204" pitchFamily="34" charset="0"/>
                </a:rPr>
                <a:t>(1980-????)</a:t>
              </a:r>
              <a:endParaRPr lang="en-US" altLang="vi-VN"/>
            </a:p>
          </p:txBody>
        </p:sp>
        <p:sp>
          <p:nvSpPr>
            <p:cNvPr id="38935" name="Text Box 30">
              <a:extLst>
                <a:ext uri="{FF2B5EF4-FFF2-40B4-BE49-F238E27FC236}">
                  <a16:creationId xmlns:a16="http://schemas.microsoft.com/office/drawing/2014/main" id="{85ACB5D6-E9FB-49A3-9365-D2A8558475D8}"/>
                </a:ext>
              </a:extLst>
            </p:cNvPr>
            <p:cNvSpPr txBox="1">
              <a:spLocks noChangeArrowheads="1"/>
            </p:cNvSpPr>
            <p:nvPr/>
          </p:nvSpPr>
          <p:spPr bwMode="auto">
            <a:xfrm>
              <a:off x="5044" y="2402"/>
              <a:ext cx="99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a:latin typeface="Arial" panose="020B0604020202020204" pitchFamily="34" charset="0"/>
                </a:rPr>
                <a:t>80x86 (1978)</a:t>
              </a:r>
              <a:endParaRPr lang="en-US" altLang="vi-VN"/>
            </a:p>
          </p:txBody>
        </p:sp>
      </p:grpSp>
    </p:spTree>
    <p:extLst>
      <p:ext uri="{BB962C8B-B14F-4D97-AF65-F5344CB8AC3E}">
        <p14:creationId xmlns:p14="http://schemas.microsoft.com/office/powerpoint/2010/main" val="30764460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A59453E0-A76C-4986-B63F-B2212FFDA99F}"/>
              </a:ext>
            </a:extLst>
          </p:cNvPr>
          <p:cNvSpPr>
            <a:spLocks noGrp="1" noChangeArrowheads="1"/>
          </p:cNvSpPr>
          <p:nvPr>
            <p:ph type="title"/>
          </p:nvPr>
        </p:nvSpPr>
        <p:spPr/>
        <p:txBody>
          <a:bodyPr/>
          <a:lstStyle/>
          <a:p>
            <a:pPr eaLnBrk="1" hangingPunct="1"/>
            <a:r>
              <a:rPr lang="en-US" altLang="vi-VN"/>
              <a:t>Hệ Thống MT Cá Nhân Dùng VXL</a:t>
            </a:r>
          </a:p>
        </p:txBody>
      </p:sp>
      <p:sp>
        <p:nvSpPr>
          <p:cNvPr id="39939" name="Rectangle 3">
            <a:extLst>
              <a:ext uri="{FF2B5EF4-FFF2-40B4-BE49-F238E27FC236}">
                <a16:creationId xmlns:a16="http://schemas.microsoft.com/office/drawing/2014/main" id="{F76E0AFE-0EC0-43EA-A470-D5E8674C59BE}"/>
              </a:ext>
            </a:extLst>
          </p:cNvPr>
          <p:cNvSpPr>
            <a:spLocks noGrp="1" noChangeArrowheads="1"/>
          </p:cNvSpPr>
          <p:nvPr>
            <p:ph idx="1"/>
          </p:nvPr>
        </p:nvSpPr>
        <p:spPr>
          <a:xfrm>
            <a:off x="1885156" y="1022866"/>
            <a:ext cx="8574088" cy="1371600"/>
          </a:xfrm>
        </p:spPr>
        <p:txBody>
          <a:bodyPr/>
          <a:lstStyle/>
          <a:p>
            <a:pPr eaLnBrk="1" hangingPunct="1">
              <a:lnSpc>
                <a:spcPct val="90000"/>
              </a:lnSpc>
            </a:pPr>
            <a:r>
              <a:rPr lang="vi-VN" altLang="vi-VN" dirty="0"/>
              <a:t> Các máy tính từ lúc ra đời cho đến nay đều được chế tạo, cải tiến dựa trên mô hình Von Neumann như sau : </a:t>
            </a:r>
            <a:endParaRPr lang="en-US" altLang="vi-VN" dirty="0"/>
          </a:p>
        </p:txBody>
      </p:sp>
      <p:grpSp>
        <p:nvGrpSpPr>
          <p:cNvPr id="39940" name="Group 10">
            <a:extLst>
              <a:ext uri="{FF2B5EF4-FFF2-40B4-BE49-F238E27FC236}">
                <a16:creationId xmlns:a16="http://schemas.microsoft.com/office/drawing/2014/main" id="{1487DD1E-5694-4DA9-A231-A0F234713E59}"/>
              </a:ext>
            </a:extLst>
          </p:cNvPr>
          <p:cNvGrpSpPr>
            <a:grpSpLocks/>
          </p:cNvGrpSpPr>
          <p:nvPr/>
        </p:nvGrpSpPr>
        <p:grpSpPr bwMode="auto">
          <a:xfrm>
            <a:off x="1828800" y="3124200"/>
            <a:ext cx="8458200" cy="1143000"/>
            <a:chOff x="240" y="1632"/>
            <a:chExt cx="5328" cy="720"/>
          </a:xfrm>
        </p:grpSpPr>
        <p:sp>
          <p:nvSpPr>
            <p:cNvPr id="39950" name="Rectangle 4">
              <a:extLst>
                <a:ext uri="{FF2B5EF4-FFF2-40B4-BE49-F238E27FC236}">
                  <a16:creationId xmlns:a16="http://schemas.microsoft.com/office/drawing/2014/main" id="{5F89C16B-62EF-4118-AB95-E6B7184EC34C}"/>
                </a:ext>
              </a:extLst>
            </p:cNvPr>
            <p:cNvSpPr>
              <a:spLocks noChangeArrowheads="1"/>
            </p:cNvSpPr>
            <p:nvPr/>
          </p:nvSpPr>
          <p:spPr bwMode="auto">
            <a:xfrm>
              <a:off x="240" y="1632"/>
              <a:ext cx="1296" cy="720"/>
            </a:xfrm>
            <a:prstGeom prst="rect">
              <a:avLst/>
            </a:prstGeom>
            <a:solidFill>
              <a:schemeClr val="accent2"/>
            </a:solidFill>
            <a:ln w="38100" algn="ctr">
              <a:solidFill>
                <a:schemeClr val="tx1"/>
              </a:solidFill>
              <a:miter lim="800000"/>
              <a:headEnd/>
              <a:tailEnd/>
            </a:ln>
          </p:spPr>
          <p:txBody>
            <a:bodyPr wrap="none" anchor="ct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buFont typeface="Wingdings" panose="05000000000000000000" pitchFamily="2" charset="2"/>
                <a:buNone/>
              </a:pPr>
              <a:r>
                <a:rPr lang="en-US" altLang="vi-VN"/>
                <a:t>Hệ thống </a:t>
              </a:r>
            </a:p>
            <a:p>
              <a:pPr algn="ctr">
                <a:buFont typeface="Wingdings" panose="05000000000000000000" pitchFamily="2" charset="2"/>
                <a:buNone/>
              </a:pPr>
              <a:r>
                <a:rPr lang="en-US" altLang="vi-VN"/>
                <a:t>bộ nhớ</a:t>
              </a:r>
            </a:p>
          </p:txBody>
        </p:sp>
        <p:sp>
          <p:nvSpPr>
            <p:cNvPr id="39951" name="Rectangle 5">
              <a:extLst>
                <a:ext uri="{FF2B5EF4-FFF2-40B4-BE49-F238E27FC236}">
                  <a16:creationId xmlns:a16="http://schemas.microsoft.com/office/drawing/2014/main" id="{3EEA3A00-3CF8-413D-938E-34BBAF82D56D}"/>
                </a:ext>
              </a:extLst>
            </p:cNvPr>
            <p:cNvSpPr>
              <a:spLocks noChangeArrowheads="1"/>
            </p:cNvSpPr>
            <p:nvPr/>
          </p:nvSpPr>
          <p:spPr bwMode="auto">
            <a:xfrm>
              <a:off x="2016" y="1632"/>
              <a:ext cx="1920" cy="720"/>
            </a:xfrm>
            <a:prstGeom prst="rect">
              <a:avLst/>
            </a:prstGeom>
            <a:solidFill>
              <a:schemeClr val="accent2"/>
            </a:solidFill>
            <a:ln w="38100" algn="ctr">
              <a:solidFill>
                <a:schemeClr val="tx1"/>
              </a:solidFill>
              <a:miter lim="800000"/>
              <a:headEnd/>
              <a:tailEnd/>
            </a:ln>
          </p:spPr>
          <p:txBody>
            <a:bodyPr wrap="none" anchor="ct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buFont typeface="Wingdings" panose="05000000000000000000" pitchFamily="2" charset="2"/>
                <a:buNone/>
              </a:pPr>
              <a:r>
                <a:rPr lang="en-US" altLang="vi-VN" dirty="0"/>
                <a:t>Vi </a:t>
              </a:r>
              <a:r>
                <a:rPr lang="en-US" altLang="vi-VN" dirty="0" err="1"/>
                <a:t>xử</a:t>
              </a:r>
              <a:r>
                <a:rPr lang="en-US" altLang="vi-VN" dirty="0"/>
                <a:t> </a:t>
              </a:r>
              <a:r>
                <a:rPr lang="en-US" altLang="vi-VN" dirty="0" err="1"/>
                <a:t>lý</a:t>
              </a:r>
              <a:endParaRPr lang="en-US" altLang="vi-VN" dirty="0"/>
            </a:p>
            <a:p>
              <a:pPr algn="ctr">
                <a:buFont typeface="Wingdings" panose="05000000000000000000" pitchFamily="2" charset="2"/>
                <a:buNone/>
              </a:pPr>
              <a:r>
                <a:rPr lang="en-US" altLang="vi-VN" dirty="0"/>
                <a:t>(Microprocessor)</a:t>
              </a:r>
            </a:p>
          </p:txBody>
        </p:sp>
        <p:sp>
          <p:nvSpPr>
            <p:cNvPr id="39952" name="Rectangle 6">
              <a:extLst>
                <a:ext uri="{FF2B5EF4-FFF2-40B4-BE49-F238E27FC236}">
                  <a16:creationId xmlns:a16="http://schemas.microsoft.com/office/drawing/2014/main" id="{DE479512-A686-414D-BC6B-F3B4BE873444}"/>
                </a:ext>
              </a:extLst>
            </p:cNvPr>
            <p:cNvSpPr>
              <a:spLocks noChangeArrowheads="1"/>
            </p:cNvSpPr>
            <p:nvPr/>
          </p:nvSpPr>
          <p:spPr bwMode="auto">
            <a:xfrm>
              <a:off x="4416" y="1632"/>
              <a:ext cx="1152" cy="720"/>
            </a:xfrm>
            <a:prstGeom prst="rect">
              <a:avLst/>
            </a:prstGeom>
            <a:solidFill>
              <a:schemeClr val="accent2"/>
            </a:solidFill>
            <a:ln w="38100" algn="ctr">
              <a:solidFill>
                <a:schemeClr val="tx1"/>
              </a:solidFill>
              <a:miter lim="800000"/>
              <a:headEnd/>
              <a:tailEnd/>
            </a:ln>
          </p:spPr>
          <p:txBody>
            <a:bodyPr wrap="none" anchor="ct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buFont typeface="Wingdings" panose="05000000000000000000" pitchFamily="2" charset="2"/>
                <a:buNone/>
              </a:pPr>
              <a:r>
                <a:rPr lang="en-US" altLang="vi-VN"/>
                <a:t>Hệ thống </a:t>
              </a:r>
            </a:p>
            <a:p>
              <a:pPr algn="ctr">
                <a:buFont typeface="Wingdings" panose="05000000000000000000" pitchFamily="2" charset="2"/>
                <a:buNone/>
              </a:pPr>
              <a:r>
                <a:rPr lang="en-US" altLang="vi-VN"/>
                <a:t>Xuất nhập</a:t>
              </a:r>
            </a:p>
          </p:txBody>
        </p:sp>
        <p:sp>
          <p:nvSpPr>
            <p:cNvPr id="39953" name="AutoShape 7">
              <a:extLst>
                <a:ext uri="{FF2B5EF4-FFF2-40B4-BE49-F238E27FC236}">
                  <a16:creationId xmlns:a16="http://schemas.microsoft.com/office/drawing/2014/main" id="{D95CFEE7-1BEC-4F0F-B5CB-C1FBF641CB8D}"/>
                </a:ext>
              </a:extLst>
            </p:cNvPr>
            <p:cNvSpPr>
              <a:spLocks noChangeArrowheads="1"/>
            </p:cNvSpPr>
            <p:nvPr/>
          </p:nvSpPr>
          <p:spPr bwMode="auto">
            <a:xfrm>
              <a:off x="1536" y="1872"/>
              <a:ext cx="480" cy="288"/>
            </a:xfrm>
            <a:prstGeom prst="leftRightArrow">
              <a:avLst>
                <a:gd name="adj1" fmla="val 50000"/>
                <a:gd name="adj2" fmla="val 33333"/>
              </a:avLst>
            </a:prstGeom>
            <a:solidFill>
              <a:schemeClr val="accent2"/>
            </a:solidFill>
            <a:ln w="9525" algn="ctr">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39954" name="AutoShape 8">
              <a:extLst>
                <a:ext uri="{FF2B5EF4-FFF2-40B4-BE49-F238E27FC236}">
                  <a16:creationId xmlns:a16="http://schemas.microsoft.com/office/drawing/2014/main" id="{3E92E561-E85F-4948-A91D-8688834B69D2}"/>
                </a:ext>
              </a:extLst>
            </p:cNvPr>
            <p:cNvSpPr>
              <a:spLocks noChangeArrowheads="1"/>
            </p:cNvSpPr>
            <p:nvPr/>
          </p:nvSpPr>
          <p:spPr bwMode="auto">
            <a:xfrm>
              <a:off x="3936" y="1872"/>
              <a:ext cx="480" cy="288"/>
            </a:xfrm>
            <a:prstGeom prst="leftRightArrow">
              <a:avLst>
                <a:gd name="adj1" fmla="val 50000"/>
                <a:gd name="adj2" fmla="val 33333"/>
              </a:avLst>
            </a:prstGeom>
            <a:solidFill>
              <a:schemeClr val="accent2"/>
            </a:solidFill>
            <a:ln w="9525" algn="ctr">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grpSp>
      <p:sp>
        <p:nvSpPr>
          <p:cNvPr id="39941" name="Text Box 11">
            <a:extLst>
              <a:ext uri="{FF2B5EF4-FFF2-40B4-BE49-F238E27FC236}">
                <a16:creationId xmlns:a16="http://schemas.microsoft.com/office/drawing/2014/main" id="{EFC9D50B-1EAF-4467-A189-562A344AD8C1}"/>
              </a:ext>
            </a:extLst>
          </p:cNvPr>
          <p:cNvSpPr txBox="1">
            <a:spLocks noChangeArrowheads="1"/>
          </p:cNvSpPr>
          <p:nvPr/>
        </p:nvSpPr>
        <p:spPr bwMode="auto">
          <a:xfrm>
            <a:off x="5105400" y="2209800"/>
            <a:ext cx="190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buFont typeface="Wingdings" panose="05000000000000000000" pitchFamily="2" charset="2"/>
              <a:buNone/>
            </a:pPr>
            <a:r>
              <a:rPr lang="en-US" altLang="vi-VN"/>
              <a:t>Bus </a:t>
            </a:r>
          </a:p>
        </p:txBody>
      </p:sp>
      <p:grpSp>
        <p:nvGrpSpPr>
          <p:cNvPr id="39942" name="Group 18">
            <a:extLst>
              <a:ext uri="{FF2B5EF4-FFF2-40B4-BE49-F238E27FC236}">
                <a16:creationId xmlns:a16="http://schemas.microsoft.com/office/drawing/2014/main" id="{EB5E9508-038E-4A58-B336-581396A50EEF}"/>
              </a:ext>
            </a:extLst>
          </p:cNvPr>
          <p:cNvGrpSpPr>
            <a:grpSpLocks/>
          </p:cNvGrpSpPr>
          <p:nvPr/>
        </p:nvGrpSpPr>
        <p:grpSpPr bwMode="auto">
          <a:xfrm>
            <a:off x="4267200" y="2590800"/>
            <a:ext cx="3810000" cy="838200"/>
            <a:chOff x="1728" y="1536"/>
            <a:chExt cx="2400" cy="528"/>
          </a:xfrm>
        </p:grpSpPr>
        <p:sp>
          <p:nvSpPr>
            <p:cNvPr id="39946" name="Line 14">
              <a:extLst>
                <a:ext uri="{FF2B5EF4-FFF2-40B4-BE49-F238E27FC236}">
                  <a16:creationId xmlns:a16="http://schemas.microsoft.com/office/drawing/2014/main" id="{61C3CE43-9DF2-47C2-B777-95E465DD4D28}"/>
                </a:ext>
              </a:extLst>
            </p:cNvPr>
            <p:cNvSpPr>
              <a:spLocks noChangeShapeType="1"/>
            </p:cNvSpPr>
            <p:nvPr/>
          </p:nvSpPr>
          <p:spPr bwMode="auto">
            <a:xfrm flipV="1">
              <a:off x="1728" y="1536"/>
              <a:ext cx="0"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7" name="Line 15">
              <a:extLst>
                <a:ext uri="{FF2B5EF4-FFF2-40B4-BE49-F238E27FC236}">
                  <a16:creationId xmlns:a16="http://schemas.microsoft.com/office/drawing/2014/main" id="{E26686CD-5CB8-4A4E-9D15-453477E1D4B7}"/>
                </a:ext>
              </a:extLst>
            </p:cNvPr>
            <p:cNvSpPr>
              <a:spLocks noChangeShapeType="1"/>
            </p:cNvSpPr>
            <p:nvPr/>
          </p:nvSpPr>
          <p:spPr bwMode="auto">
            <a:xfrm>
              <a:off x="1728" y="1536"/>
              <a:ext cx="76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948" name="Line 16">
              <a:extLst>
                <a:ext uri="{FF2B5EF4-FFF2-40B4-BE49-F238E27FC236}">
                  <a16:creationId xmlns:a16="http://schemas.microsoft.com/office/drawing/2014/main" id="{6D350E6F-00B0-4AB5-95DA-6177000232EF}"/>
                </a:ext>
              </a:extLst>
            </p:cNvPr>
            <p:cNvSpPr>
              <a:spLocks noChangeShapeType="1"/>
            </p:cNvSpPr>
            <p:nvPr/>
          </p:nvSpPr>
          <p:spPr bwMode="auto">
            <a:xfrm flipV="1">
              <a:off x="4128" y="1536"/>
              <a:ext cx="0"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9" name="Line 17">
              <a:extLst>
                <a:ext uri="{FF2B5EF4-FFF2-40B4-BE49-F238E27FC236}">
                  <a16:creationId xmlns:a16="http://schemas.microsoft.com/office/drawing/2014/main" id="{F78C31DC-363C-42C5-ADED-2B23D2E075B1}"/>
                </a:ext>
              </a:extLst>
            </p:cNvPr>
            <p:cNvSpPr>
              <a:spLocks noChangeShapeType="1"/>
            </p:cNvSpPr>
            <p:nvPr/>
          </p:nvSpPr>
          <p:spPr bwMode="auto">
            <a:xfrm flipH="1">
              <a:off x="3312" y="1536"/>
              <a:ext cx="8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9943" name="Text Box 19">
            <a:extLst>
              <a:ext uri="{FF2B5EF4-FFF2-40B4-BE49-F238E27FC236}">
                <a16:creationId xmlns:a16="http://schemas.microsoft.com/office/drawing/2014/main" id="{67937EEC-4DA2-486A-A494-3B8826BDDA2D}"/>
              </a:ext>
            </a:extLst>
          </p:cNvPr>
          <p:cNvSpPr txBox="1">
            <a:spLocks noChangeArrowheads="1"/>
          </p:cNvSpPr>
          <p:nvPr/>
        </p:nvSpPr>
        <p:spPr bwMode="auto">
          <a:xfrm>
            <a:off x="1828800" y="4556126"/>
            <a:ext cx="19812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spcBef>
                <a:spcPct val="50000"/>
              </a:spcBef>
            </a:pPr>
            <a:r>
              <a:rPr lang="en-US" altLang="vi-VN" sz="2000"/>
              <a:t>DRAM</a:t>
            </a:r>
          </a:p>
          <a:p>
            <a:pPr>
              <a:spcBef>
                <a:spcPct val="50000"/>
              </a:spcBef>
            </a:pPr>
            <a:r>
              <a:rPr lang="en-US" altLang="vi-VN" sz="2000"/>
              <a:t>SRAM</a:t>
            </a:r>
          </a:p>
          <a:p>
            <a:pPr>
              <a:spcBef>
                <a:spcPct val="50000"/>
              </a:spcBef>
            </a:pPr>
            <a:r>
              <a:rPr lang="en-US" altLang="vi-VN" sz="2000"/>
              <a:t>CACHE</a:t>
            </a:r>
          </a:p>
          <a:p>
            <a:pPr>
              <a:spcBef>
                <a:spcPct val="50000"/>
              </a:spcBef>
            </a:pPr>
            <a:r>
              <a:rPr lang="en-US" altLang="vi-VN" sz="2000"/>
              <a:t>ROM</a:t>
            </a:r>
          </a:p>
          <a:p>
            <a:pPr>
              <a:spcBef>
                <a:spcPct val="50000"/>
              </a:spcBef>
            </a:pPr>
            <a:r>
              <a:rPr lang="en-US" altLang="vi-VN" sz="2000"/>
              <a:t>FROM ….</a:t>
            </a:r>
          </a:p>
        </p:txBody>
      </p:sp>
      <p:sp>
        <p:nvSpPr>
          <p:cNvPr id="39944" name="Text Box 20">
            <a:extLst>
              <a:ext uri="{FF2B5EF4-FFF2-40B4-BE49-F238E27FC236}">
                <a16:creationId xmlns:a16="http://schemas.microsoft.com/office/drawing/2014/main" id="{30C2EC3C-3736-4F80-B6C1-0E40D17DC6CC}"/>
              </a:ext>
            </a:extLst>
          </p:cNvPr>
          <p:cNvSpPr txBox="1">
            <a:spLocks noChangeArrowheads="1"/>
          </p:cNvSpPr>
          <p:nvPr/>
        </p:nvSpPr>
        <p:spPr bwMode="auto">
          <a:xfrm>
            <a:off x="4876800" y="4556126"/>
            <a:ext cx="19812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spcBef>
                <a:spcPct val="50000"/>
              </a:spcBef>
            </a:pPr>
            <a:r>
              <a:rPr lang="en-US" altLang="vi-VN" sz="2000"/>
              <a:t>8086/8088</a:t>
            </a:r>
          </a:p>
          <a:p>
            <a:pPr>
              <a:spcBef>
                <a:spcPct val="50000"/>
              </a:spcBef>
            </a:pPr>
            <a:r>
              <a:rPr lang="en-US" altLang="vi-VN" sz="2000"/>
              <a:t>80186/80188</a:t>
            </a:r>
          </a:p>
          <a:p>
            <a:pPr>
              <a:spcBef>
                <a:spcPct val="50000"/>
              </a:spcBef>
            </a:pPr>
            <a:r>
              <a:rPr lang="en-US" altLang="vi-VN" sz="2000"/>
              <a:t>80286</a:t>
            </a:r>
          </a:p>
          <a:p>
            <a:pPr>
              <a:spcBef>
                <a:spcPct val="50000"/>
              </a:spcBef>
            </a:pPr>
            <a:r>
              <a:rPr lang="en-US" altLang="vi-VN" sz="2000"/>
              <a:t>80386</a:t>
            </a:r>
          </a:p>
          <a:p>
            <a:pPr>
              <a:spcBef>
                <a:spcPct val="50000"/>
              </a:spcBef>
            </a:pPr>
            <a:r>
              <a:rPr lang="en-US" altLang="vi-VN" sz="2000"/>
              <a:t>Pentium …</a:t>
            </a:r>
          </a:p>
        </p:txBody>
      </p:sp>
      <p:sp>
        <p:nvSpPr>
          <p:cNvPr id="39945" name="Text Box 21">
            <a:extLst>
              <a:ext uri="{FF2B5EF4-FFF2-40B4-BE49-F238E27FC236}">
                <a16:creationId xmlns:a16="http://schemas.microsoft.com/office/drawing/2014/main" id="{C87F6F77-9B94-48C5-AED9-6D2210699FA1}"/>
              </a:ext>
            </a:extLst>
          </p:cNvPr>
          <p:cNvSpPr txBox="1">
            <a:spLocks noChangeArrowheads="1"/>
          </p:cNvSpPr>
          <p:nvPr/>
        </p:nvSpPr>
        <p:spPr bwMode="auto">
          <a:xfrm>
            <a:off x="8458200" y="4556126"/>
            <a:ext cx="19812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spcBef>
                <a:spcPct val="50000"/>
              </a:spcBef>
            </a:pPr>
            <a:r>
              <a:rPr lang="en-US" altLang="vi-VN" sz="2000"/>
              <a:t>Printer</a:t>
            </a:r>
          </a:p>
          <a:p>
            <a:pPr>
              <a:spcBef>
                <a:spcPct val="50000"/>
              </a:spcBef>
            </a:pPr>
            <a:r>
              <a:rPr lang="en-US" altLang="vi-VN" sz="2000"/>
              <a:t>Flopy disk</a:t>
            </a:r>
          </a:p>
          <a:p>
            <a:pPr>
              <a:spcBef>
                <a:spcPct val="50000"/>
              </a:spcBef>
            </a:pPr>
            <a:r>
              <a:rPr lang="en-US" altLang="vi-VN" sz="2000"/>
              <a:t>Hard disk</a:t>
            </a:r>
          </a:p>
          <a:p>
            <a:pPr>
              <a:spcBef>
                <a:spcPct val="50000"/>
              </a:spcBef>
            </a:pPr>
            <a:r>
              <a:rPr lang="en-US" altLang="vi-VN" sz="2000"/>
              <a:t>Mouse</a:t>
            </a:r>
          </a:p>
          <a:p>
            <a:pPr>
              <a:spcBef>
                <a:spcPct val="50000"/>
              </a:spcBef>
            </a:pPr>
            <a:r>
              <a:rPr lang="en-US" altLang="vi-VN" sz="2000"/>
              <a:t>Keyboard …</a:t>
            </a:r>
          </a:p>
        </p:txBody>
      </p:sp>
    </p:spTree>
    <p:extLst>
      <p:ext uri="{BB962C8B-B14F-4D97-AF65-F5344CB8AC3E}">
        <p14:creationId xmlns:p14="http://schemas.microsoft.com/office/powerpoint/2010/main" val="17198347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C9D4CF7F-9265-4E27-B382-C5960C7D9ED0}"/>
              </a:ext>
            </a:extLst>
          </p:cNvPr>
          <p:cNvSpPr>
            <a:spLocks noGrp="1" noChangeArrowheads="1"/>
          </p:cNvSpPr>
          <p:nvPr>
            <p:ph type="title"/>
          </p:nvPr>
        </p:nvSpPr>
        <p:spPr/>
        <p:txBody>
          <a:bodyPr/>
          <a:lstStyle/>
          <a:p>
            <a:pPr eaLnBrk="1" hangingPunct="1"/>
            <a:r>
              <a:rPr lang="en-US" altLang="vi-VN"/>
              <a:t>Mô hình MT PC của Von Neuman</a:t>
            </a:r>
          </a:p>
        </p:txBody>
      </p:sp>
      <p:grpSp>
        <p:nvGrpSpPr>
          <p:cNvPr id="40963" name="Group 33">
            <a:extLst>
              <a:ext uri="{FF2B5EF4-FFF2-40B4-BE49-F238E27FC236}">
                <a16:creationId xmlns:a16="http://schemas.microsoft.com/office/drawing/2014/main" id="{26B1B11F-C723-4B24-843C-9739810377C0}"/>
              </a:ext>
            </a:extLst>
          </p:cNvPr>
          <p:cNvGrpSpPr>
            <a:grpSpLocks/>
          </p:cNvGrpSpPr>
          <p:nvPr/>
        </p:nvGrpSpPr>
        <p:grpSpPr bwMode="auto">
          <a:xfrm>
            <a:off x="2286000" y="1165226"/>
            <a:ext cx="6624638" cy="5305425"/>
            <a:chOff x="480" y="734"/>
            <a:chExt cx="4173" cy="3342"/>
          </a:xfrm>
        </p:grpSpPr>
        <p:sp>
          <p:nvSpPr>
            <p:cNvPr id="40968" name="Rectangle 4" descr="Pink tissue paper">
              <a:extLst>
                <a:ext uri="{FF2B5EF4-FFF2-40B4-BE49-F238E27FC236}">
                  <a16:creationId xmlns:a16="http://schemas.microsoft.com/office/drawing/2014/main" id="{DAD8A269-1273-449C-A62E-4C2E9BA5C315}"/>
                </a:ext>
              </a:extLst>
            </p:cNvPr>
            <p:cNvSpPr>
              <a:spLocks noChangeArrowheads="1"/>
            </p:cNvSpPr>
            <p:nvPr/>
          </p:nvSpPr>
          <p:spPr bwMode="auto">
            <a:xfrm>
              <a:off x="1920" y="1706"/>
              <a:ext cx="1056" cy="550"/>
            </a:xfrm>
            <a:prstGeom prst="rect">
              <a:avLst/>
            </a:prstGeom>
            <a:blipFill dpi="0" rotWithShape="1">
              <a:blip r:embed="rId2"/>
              <a:srcRect/>
              <a:tile tx="0" ty="0" sx="100000" sy="100000" flip="none" algn="tl"/>
            </a:blipFill>
            <a:ln w="28575">
              <a:solidFill>
                <a:schemeClr val="tx1"/>
              </a:solidFill>
              <a:miter lim="800000"/>
              <a:headEnd/>
              <a:tailEnd/>
            </a:ln>
            <a:effectLst>
              <a:outerShdw dist="35921" dir="2700000" algn="ctr" rotWithShape="0">
                <a:schemeClr val="bg2">
                  <a:alpha val="50000"/>
                </a:schemeClr>
              </a:outerShdw>
            </a:effec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en-US" sz="2400" b="1">
                  <a:solidFill>
                    <a:srgbClr val="003366"/>
                  </a:solidFill>
                </a:rPr>
                <a:t>Vi xử lý</a:t>
              </a:r>
            </a:p>
            <a:p>
              <a:pPr algn="ctr"/>
              <a:r>
                <a:rPr lang="en-US" altLang="en-US" sz="2400" b="1">
                  <a:solidFill>
                    <a:srgbClr val="003366"/>
                  </a:solidFill>
                </a:rPr>
                <a:t>CPU</a:t>
              </a:r>
            </a:p>
          </p:txBody>
        </p:sp>
        <p:sp>
          <p:nvSpPr>
            <p:cNvPr id="40969" name="Rectangle 5" descr="Stationery">
              <a:extLst>
                <a:ext uri="{FF2B5EF4-FFF2-40B4-BE49-F238E27FC236}">
                  <a16:creationId xmlns:a16="http://schemas.microsoft.com/office/drawing/2014/main" id="{ED6E4B82-58DF-4DDA-AA96-B6B9B14A6710}"/>
                </a:ext>
              </a:extLst>
            </p:cNvPr>
            <p:cNvSpPr>
              <a:spLocks noChangeArrowheads="1"/>
            </p:cNvSpPr>
            <p:nvPr/>
          </p:nvSpPr>
          <p:spPr bwMode="auto">
            <a:xfrm>
              <a:off x="525" y="1706"/>
              <a:ext cx="1011" cy="550"/>
            </a:xfrm>
            <a:prstGeom prst="rect">
              <a:avLst/>
            </a:prstGeom>
            <a:blipFill dpi="0" rotWithShape="1">
              <a:blip r:embed="rId3"/>
              <a:srcRect/>
              <a:tile tx="0" ty="0" sx="100000" sy="100000" flip="none" algn="tl"/>
            </a:blipFill>
            <a:ln w="28575">
              <a:solidFill>
                <a:schemeClr val="tx1"/>
              </a:solidFill>
              <a:miter lim="800000"/>
              <a:headEnd/>
              <a:tailEnd/>
            </a:ln>
            <a:effectLst>
              <a:outerShdw dist="35921" dir="2700000" algn="ctr" rotWithShape="0">
                <a:schemeClr val="bg2"/>
              </a:outerShdw>
            </a:effec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en-US" sz="2400" b="1">
                  <a:solidFill>
                    <a:srgbClr val="003366"/>
                  </a:solidFill>
                </a:rPr>
                <a:t>Bộ nhớ</a:t>
              </a:r>
            </a:p>
            <a:p>
              <a:pPr algn="ctr"/>
              <a:r>
                <a:rPr lang="en-US" altLang="en-US" sz="2400" b="1">
                  <a:solidFill>
                    <a:srgbClr val="003366"/>
                  </a:solidFill>
                </a:rPr>
                <a:t>Memory</a:t>
              </a:r>
            </a:p>
          </p:txBody>
        </p:sp>
        <p:sp>
          <p:nvSpPr>
            <p:cNvPr id="40970" name="Rectangle 6" descr="Blue tissue paper">
              <a:extLst>
                <a:ext uri="{FF2B5EF4-FFF2-40B4-BE49-F238E27FC236}">
                  <a16:creationId xmlns:a16="http://schemas.microsoft.com/office/drawing/2014/main" id="{D8031722-CF12-4A3A-A859-880D4B034B08}"/>
                </a:ext>
              </a:extLst>
            </p:cNvPr>
            <p:cNvSpPr>
              <a:spLocks noChangeArrowheads="1"/>
            </p:cNvSpPr>
            <p:nvPr/>
          </p:nvSpPr>
          <p:spPr bwMode="auto">
            <a:xfrm>
              <a:off x="3360" y="1706"/>
              <a:ext cx="975" cy="598"/>
            </a:xfrm>
            <a:prstGeom prst="rect">
              <a:avLst/>
            </a:prstGeom>
            <a:blipFill dpi="0" rotWithShape="1">
              <a:blip r:embed="rId4"/>
              <a:srcRect/>
              <a:tile tx="0" ty="0" sx="100000" sy="100000" flip="none" algn="tl"/>
            </a:blipFill>
            <a:ln w="28575">
              <a:solidFill>
                <a:schemeClr val="tx1"/>
              </a:solidFill>
              <a:miter lim="800000"/>
              <a:headEnd/>
              <a:tailEnd/>
            </a:ln>
            <a:effectLst>
              <a:outerShdw dist="35921" dir="2700000" algn="ctr" rotWithShape="0">
                <a:schemeClr val="bg2"/>
              </a:outerShdw>
            </a:effec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en-US" sz="2000" b="1">
                  <a:solidFill>
                    <a:srgbClr val="003366"/>
                  </a:solidFill>
                </a:rPr>
                <a:t>Phối ghép</a:t>
              </a:r>
            </a:p>
            <a:p>
              <a:pPr algn="ctr"/>
              <a:r>
                <a:rPr lang="en-US" altLang="en-US" sz="2000" b="1">
                  <a:solidFill>
                    <a:srgbClr val="003366"/>
                  </a:solidFill>
                </a:rPr>
                <a:t> vào/ra</a:t>
              </a:r>
            </a:p>
            <a:p>
              <a:pPr algn="ctr"/>
              <a:r>
                <a:rPr lang="en-US" altLang="en-US" sz="2000" b="1">
                  <a:solidFill>
                    <a:srgbClr val="003366"/>
                  </a:solidFill>
                </a:rPr>
                <a:t>(I/O)</a:t>
              </a:r>
            </a:p>
          </p:txBody>
        </p:sp>
        <p:grpSp>
          <p:nvGrpSpPr>
            <p:cNvPr id="40971" name="Group 7">
              <a:extLst>
                <a:ext uri="{FF2B5EF4-FFF2-40B4-BE49-F238E27FC236}">
                  <a16:creationId xmlns:a16="http://schemas.microsoft.com/office/drawing/2014/main" id="{8CDDBC7E-AEF4-4A2A-8F79-5AAEB320FF9A}"/>
                </a:ext>
              </a:extLst>
            </p:cNvPr>
            <p:cNvGrpSpPr>
              <a:grpSpLocks/>
            </p:cNvGrpSpPr>
            <p:nvPr/>
          </p:nvGrpSpPr>
          <p:grpSpPr bwMode="auto">
            <a:xfrm>
              <a:off x="480" y="734"/>
              <a:ext cx="3856" cy="972"/>
              <a:chOff x="703" y="916"/>
              <a:chExt cx="3856" cy="972"/>
            </a:xfrm>
          </p:grpSpPr>
          <p:sp>
            <p:nvSpPr>
              <p:cNvPr id="40988" name="AutoShape 8" descr="Parchment">
                <a:extLst>
                  <a:ext uri="{FF2B5EF4-FFF2-40B4-BE49-F238E27FC236}">
                    <a16:creationId xmlns:a16="http://schemas.microsoft.com/office/drawing/2014/main" id="{F5588A94-0CE1-4527-B570-5492F84BC95D}"/>
                  </a:ext>
                </a:extLst>
              </p:cNvPr>
              <p:cNvSpPr>
                <a:spLocks noChangeArrowheads="1"/>
              </p:cNvSpPr>
              <p:nvPr/>
            </p:nvSpPr>
            <p:spPr bwMode="auto">
              <a:xfrm>
                <a:off x="703" y="1117"/>
                <a:ext cx="3856" cy="227"/>
              </a:xfrm>
              <a:prstGeom prst="leftRightArrow">
                <a:avLst>
                  <a:gd name="adj1" fmla="val 50000"/>
                  <a:gd name="adj2" fmla="val 103965"/>
                </a:avLst>
              </a:prstGeom>
              <a:blipFill dpi="0" rotWithShape="1">
                <a:blip r:embed="rId5"/>
                <a:srcRect/>
                <a:tile tx="0" ty="0" sx="100000" sy="100000" flip="none" algn="tl"/>
              </a:blipFill>
              <a:ln w="2857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40989" name="AutoShape 9">
                <a:extLst>
                  <a:ext uri="{FF2B5EF4-FFF2-40B4-BE49-F238E27FC236}">
                    <a16:creationId xmlns:a16="http://schemas.microsoft.com/office/drawing/2014/main" id="{9334ECE7-CF92-4621-B735-8AD2DE14E3AA}"/>
                  </a:ext>
                </a:extLst>
              </p:cNvPr>
              <p:cNvSpPr>
                <a:spLocks noChangeArrowheads="1"/>
              </p:cNvSpPr>
              <p:nvPr/>
            </p:nvSpPr>
            <p:spPr bwMode="auto">
              <a:xfrm>
                <a:off x="3787" y="1298"/>
                <a:ext cx="136" cy="590"/>
              </a:xfrm>
              <a:prstGeom prst="upDownArrow">
                <a:avLst>
                  <a:gd name="adj1" fmla="val 50000"/>
                  <a:gd name="adj2" fmla="val 86765"/>
                </a:avLst>
              </a:prstGeom>
              <a:solidFill>
                <a:schemeClr val="tx1"/>
              </a:solidFill>
              <a:ln w="2857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40990" name="AutoShape 10">
                <a:extLst>
                  <a:ext uri="{FF2B5EF4-FFF2-40B4-BE49-F238E27FC236}">
                    <a16:creationId xmlns:a16="http://schemas.microsoft.com/office/drawing/2014/main" id="{F31B9844-5D79-485A-94BB-2D26832CB4C7}"/>
                  </a:ext>
                </a:extLst>
              </p:cNvPr>
              <p:cNvSpPr>
                <a:spLocks noChangeArrowheads="1"/>
              </p:cNvSpPr>
              <p:nvPr/>
            </p:nvSpPr>
            <p:spPr bwMode="auto">
              <a:xfrm>
                <a:off x="2290" y="1298"/>
                <a:ext cx="136" cy="590"/>
              </a:xfrm>
              <a:prstGeom prst="upDownArrow">
                <a:avLst>
                  <a:gd name="adj1" fmla="val 50000"/>
                  <a:gd name="adj2" fmla="val 86765"/>
                </a:avLst>
              </a:prstGeom>
              <a:solidFill>
                <a:schemeClr val="tx1"/>
              </a:solidFill>
              <a:ln w="2857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40991" name="AutoShape 11">
                <a:extLst>
                  <a:ext uri="{FF2B5EF4-FFF2-40B4-BE49-F238E27FC236}">
                    <a16:creationId xmlns:a16="http://schemas.microsoft.com/office/drawing/2014/main" id="{D17573FC-47A3-405C-8C3A-9267657D2FC9}"/>
                  </a:ext>
                </a:extLst>
              </p:cNvPr>
              <p:cNvSpPr>
                <a:spLocks noChangeArrowheads="1"/>
              </p:cNvSpPr>
              <p:nvPr/>
            </p:nvSpPr>
            <p:spPr bwMode="auto">
              <a:xfrm>
                <a:off x="1020" y="1298"/>
                <a:ext cx="136" cy="590"/>
              </a:xfrm>
              <a:prstGeom prst="upDownArrow">
                <a:avLst>
                  <a:gd name="adj1" fmla="val 50000"/>
                  <a:gd name="adj2" fmla="val 86765"/>
                </a:avLst>
              </a:prstGeom>
              <a:solidFill>
                <a:schemeClr val="tx1"/>
              </a:solidFill>
              <a:ln w="2857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40992" name="Text Box 12">
                <a:extLst>
                  <a:ext uri="{FF2B5EF4-FFF2-40B4-BE49-F238E27FC236}">
                    <a16:creationId xmlns:a16="http://schemas.microsoft.com/office/drawing/2014/main" id="{EAB44047-B1D4-4D8A-8D0B-ECCDA9AE9D24}"/>
                  </a:ext>
                </a:extLst>
              </p:cNvPr>
              <p:cNvSpPr txBox="1">
                <a:spLocks noChangeArrowheads="1"/>
              </p:cNvSpPr>
              <p:nvPr/>
            </p:nvSpPr>
            <p:spPr bwMode="auto">
              <a:xfrm>
                <a:off x="1882" y="916"/>
                <a:ext cx="102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2000" b="1">
                    <a:solidFill>
                      <a:schemeClr val="hlink"/>
                    </a:solidFill>
                  </a:rPr>
                  <a:t>Bus dữ liệu</a:t>
                </a:r>
              </a:p>
            </p:txBody>
          </p:sp>
        </p:grpSp>
        <p:grpSp>
          <p:nvGrpSpPr>
            <p:cNvPr id="40972" name="Group 13">
              <a:extLst>
                <a:ext uri="{FF2B5EF4-FFF2-40B4-BE49-F238E27FC236}">
                  <a16:creationId xmlns:a16="http://schemas.microsoft.com/office/drawing/2014/main" id="{89611514-BA69-4142-A791-F99AC33DD1CD}"/>
                </a:ext>
              </a:extLst>
            </p:cNvPr>
            <p:cNvGrpSpPr>
              <a:grpSpLocks/>
            </p:cNvGrpSpPr>
            <p:nvPr/>
          </p:nvGrpSpPr>
          <p:grpSpPr bwMode="auto">
            <a:xfrm>
              <a:off x="525" y="2292"/>
              <a:ext cx="3856" cy="636"/>
              <a:chOff x="748" y="2386"/>
              <a:chExt cx="3856" cy="636"/>
            </a:xfrm>
          </p:grpSpPr>
          <p:grpSp>
            <p:nvGrpSpPr>
              <p:cNvPr id="40982" name="Group 14">
                <a:extLst>
                  <a:ext uri="{FF2B5EF4-FFF2-40B4-BE49-F238E27FC236}">
                    <a16:creationId xmlns:a16="http://schemas.microsoft.com/office/drawing/2014/main" id="{E6E7D46E-89CB-46EA-B8C8-DEC61D71E94D}"/>
                  </a:ext>
                </a:extLst>
              </p:cNvPr>
              <p:cNvGrpSpPr>
                <a:grpSpLocks/>
              </p:cNvGrpSpPr>
              <p:nvPr/>
            </p:nvGrpSpPr>
            <p:grpSpPr bwMode="auto">
              <a:xfrm>
                <a:off x="748" y="2386"/>
                <a:ext cx="3856" cy="636"/>
                <a:chOff x="748" y="2386"/>
                <a:chExt cx="3856" cy="636"/>
              </a:xfrm>
            </p:grpSpPr>
            <p:sp>
              <p:nvSpPr>
                <p:cNvPr id="40984" name="AutoShape 15" descr="Oak">
                  <a:extLst>
                    <a:ext uri="{FF2B5EF4-FFF2-40B4-BE49-F238E27FC236}">
                      <a16:creationId xmlns:a16="http://schemas.microsoft.com/office/drawing/2014/main" id="{9D2CD89B-0E5A-47D0-A8AE-1AAA992DA038}"/>
                    </a:ext>
                  </a:extLst>
                </p:cNvPr>
                <p:cNvSpPr>
                  <a:spLocks noChangeArrowheads="1"/>
                </p:cNvSpPr>
                <p:nvPr/>
              </p:nvSpPr>
              <p:spPr bwMode="auto">
                <a:xfrm>
                  <a:off x="748" y="2795"/>
                  <a:ext cx="3856" cy="227"/>
                </a:xfrm>
                <a:prstGeom prst="leftRightArrow">
                  <a:avLst>
                    <a:gd name="adj1" fmla="val 50000"/>
                    <a:gd name="adj2" fmla="val 103965"/>
                  </a:avLst>
                </a:prstGeom>
                <a:blipFill dpi="0" rotWithShape="1">
                  <a:blip r:embed="rId6"/>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40985" name="AutoShape 16" descr="Oak">
                  <a:extLst>
                    <a:ext uri="{FF2B5EF4-FFF2-40B4-BE49-F238E27FC236}">
                      <a16:creationId xmlns:a16="http://schemas.microsoft.com/office/drawing/2014/main" id="{26FE4EF3-79CF-44DB-A216-F28642A0D483}"/>
                    </a:ext>
                  </a:extLst>
                </p:cNvPr>
                <p:cNvSpPr>
                  <a:spLocks noChangeArrowheads="1"/>
                </p:cNvSpPr>
                <p:nvPr/>
              </p:nvSpPr>
              <p:spPr bwMode="auto">
                <a:xfrm>
                  <a:off x="2562" y="2387"/>
                  <a:ext cx="181" cy="499"/>
                </a:xfrm>
                <a:prstGeom prst="downArrow">
                  <a:avLst>
                    <a:gd name="adj1" fmla="val 50000"/>
                    <a:gd name="adj2" fmla="val 68923"/>
                  </a:avLst>
                </a:prstGeom>
                <a:blipFill dpi="0" rotWithShape="1">
                  <a:blip r:embed="rId6"/>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40986" name="AutoShape 17" descr="Oak">
                  <a:extLst>
                    <a:ext uri="{FF2B5EF4-FFF2-40B4-BE49-F238E27FC236}">
                      <a16:creationId xmlns:a16="http://schemas.microsoft.com/office/drawing/2014/main" id="{0CD7306C-6400-48C2-936A-F3798FA1D673}"/>
                    </a:ext>
                  </a:extLst>
                </p:cNvPr>
                <p:cNvSpPr>
                  <a:spLocks noChangeArrowheads="1"/>
                </p:cNvSpPr>
                <p:nvPr/>
              </p:nvSpPr>
              <p:spPr bwMode="auto">
                <a:xfrm rot="10647952">
                  <a:off x="3970" y="2386"/>
                  <a:ext cx="181" cy="499"/>
                </a:xfrm>
                <a:prstGeom prst="downArrow">
                  <a:avLst>
                    <a:gd name="adj1" fmla="val 50000"/>
                    <a:gd name="adj2" fmla="val 68923"/>
                  </a:avLst>
                </a:prstGeom>
                <a:blipFill dpi="0" rotWithShape="1">
                  <a:blip r:embed="rId6"/>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40987" name="AutoShape 18" descr="Oak">
                  <a:extLst>
                    <a:ext uri="{FF2B5EF4-FFF2-40B4-BE49-F238E27FC236}">
                      <a16:creationId xmlns:a16="http://schemas.microsoft.com/office/drawing/2014/main" id="{11CF389A-E11C-4EBE-B2B1-86EB9554292E}"/>
                    </a:ext>
                  </a:extLst>
                </p:cNvPr>
                <p:cNvSpPr>
                  <a:spLocks noChangeArrowheads="1"/>
                </p:cNvSpPr>
                <p:nvPr/>
              </p:nvSpPr>
              <p:spPr bwMode="auto">
                <a:xfrm rot="10800000">
                  <a:off x="1156" y="2387"/>
                  <a:ext cx="181" cy="499"/>
                </a:xfrm>
                <a:prstGeom prst="downArrow">
                  <a:avLst>
                    <a:gd name="adj1" fmla="val 50000"/>
                    <a:gd name="adj2" fmla="val 68923"/>
                  </a:avLst>
                </a:prstGeom>
                <a:blipFill dpi="0" rotWithShape="1">
                  <a:blip r:embed="rId6"/>
                  <a:srcRect/>
                  <a:tile tx="0" ty="0" sx="100000" sy="100000" flip="none" algn="tl"/>
                </a:blip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grpSp>
          <p:sp>
            <p:nvSpPr>
              <p:cNvPr id="40983" name="Text Box 19">
                <a:extLst>
                  <a:ext uri="{FF2B5EF4-FFF2-40B4-BE49-F238E27FC236}">
                    <a16:creationId xmlns:a16="http://schemas.microsoft.com/office/drawing/2014/main" id="{D675792D-A6F6-4449-9B40-6C651ED0DEF2}"/>
                  </a:ext>
                </a:extLst>
              </p:cNvPr>
              <p:cNvSpPr txBox="1">
                <a:spLocks noChangeArrowheads="1"/>
              </p:cNvSpPr>
              <p:nvPr/>
            </p:nvSpPr>
            <p:spPr bwMode="auto">
              <a:xfrm>
                <a:off x="2744" y="2595"/>
                <a:ext cx="99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2000" b="1">
                    <a:solidFill>
                      <a:schemeClr val="hlink"/>
                    </a:solidFill>
                  </a:rPr>
                  <a:t>Bus địa chỉ</a:t>
                </a:r>
              </a:p>
            </p:txBody>
          </p:sp>
        </p:grpSp>
        <p:grpSp>
          <p:nvGrpSpPr>
            <p:cNvPr id="40973" name="Group 20">
              <a:extLst>
                <a:ext uri="{FF2B5EF4-FFF2-40B4-BE49-F238E27FC236}">
                  <a16:creationId xmlns:a16="http://schemas.microsoft.com/office/drawing/2014/main" id="{C332D97D-0532-4CEB-B447-AE2253F6A2CF}"/>
                </a:ext>
              </a:extLst>
            </p:cNvPr>
            <p:cNvGrpSpPr>
              <a:grpSpLocks/>
            </p:cNvGrpSpPr>
            <p:nvPr/>
          </p:nvGrpSpPr>
          <p:grpSpPr bwMode="auto">
            <a:xfrm>
              <a:off x="979" y="1143"/>
              <a:ext cx="3674" cy="563"/>
              <a:chOff x="1202" y="1325"/>
              <a:chExt cx="3674" cy="563"/>
            </a:xfrm>
          </p:grpSpPr>
          <p:grpSp>
            <p:nvGrpSpPr>
              <p:cNvPr id="40976" name="Group 21">
                <a:extLst>
                  <a:ext uri="{FF2B5EF4-FFF2-40B4-BE49-F238E27FC236}">
                    <a16:creationId xmlns:a16="http://schemas.microsoft.com/office/drawing/2014/main" id="{BBE9AC63-CFD8-47D5-A37F-D126E94E966E}"/>
                  </a:ext>
                </a:extLst>
              </p:cNvPr>
              <p:cNvGrpSpPr>
                <a:grpSpLocks/>
              </p:cNvGrpSpPr>
              <p:nvPr/>
            </p:nvGrpSpPr>
            <p:grpSpPr bwMode="auto">
              <a:xfrm>
                <a:off x="1202" y="1480"/>
                <a:ext cx="3674" cy="408"/>
                <a:chOff x="1202" y="1480"/>
                <a:chExt cx="3674" cy="408"/>
              </a:xfrm>
            </p:grpSpPr>
            <p:sp>
              <p:nvSpPr>
                <p:cNvPr id="40978" name="AutoShape 22" descr="Water droplets">
                  <a:extLst>
                    <a:ext uri="{FF2B5EF4-FFF2-40B4-BE49-F238E27FC236}">
                      <a16:creationId xmlns:a16="http://schemas.microsoft.com/office/drawing/2014/main" id="{C18456CA-8FC7-4913-B0A1-AD34E09EF77B}"/>
                    </a:ext>
                  </a:extLst>
                </p:cNvPr>
                <p:cNvSpPr>
                  <a:spLocks noChangeArrowheads="1"/>
                </p:cNvSpPr>
                <p:nvPr/>
              </p:nvSpPr>
              <p:spPr bwMode="auto">
                <a:xfrm>
                  <a:off x="1202" y="1480"/>
                  <a:ext cx="3674" cy="226"/>
                </a:xfrm>
                <a:prstGeom prst="leftRightArrow">
                  <a:avLst>
                    <a:gd name="adj1" fmla="val 50000"/>
                    <a:gd name="adj2" fmla="val 99497"/>
                  </a:avLst>
                </a:prstGeom>
                <a:blipFill dpi="0" rotWithShape="1">
                  <a:blip r:embed="rId7"/>
                  <a:srcRect/>
                  <a:tile tx="0" ty="0" sx="100000" sy="100000" flip="none" algn="tl"/>
                </a:blipFill>
                <a:ln w="2857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40979" name="AutoShape 23" descr="Water droplets">
                  <a:extLst>
                    <a:ext uri="{FF2B5EF4-FFF2-40B4-BE49-F238E27FC236}">
                      <a16:creationId xmlns:a16="http://schemas.microsoft.com/office/drawing/2014/main" id="{FC6E61A2-A404-4E43-A02A-9EA5C4F26362}"/>
                    </a:ext>
                  </a:extLst>
                </p:cNvPr>
                <p:cNvSpPr>
                  <a:spLocks noChangeArrowheads="1"/>
                </p:cNvSpPr>
                <p:nvPr/>
              </p:nvSpPr>
              <p:spPr bwMode="auto">
                <a:xfrm>
                  <a:off x="1429" y="1661"/>
                  <a:ext cx="181" cy="227"/>
                </a:xfrm>
                <a:prstGeom prst="upDownArrow">
                  <a:avLst>
                    <a:gd name="adj1" fmla="val 50000"/>
                    <a:gd name="adj2" fmla="val 25083"/>
                  </a:avLst>
                </a:prstGeom>
                <a:blipFill dpi="0" rotWithShape="1">
                  <a:blip r:embed="rId7"/>
                  <a:srcRect/>
                  <a:tile tx="0" ty="0" sx="100000" sy="100000" flip="none" algn="tl"/>
                </a:blipFill>
                <a:ln w="2857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40980" name="AutoShape 24" descr="Water droplets">
                  <a:extLst>
                    <a:ext uri="{FF2B5EF4-FFF2-40B4-BE49-F238E27FC236}">
                      <a16:creationId xmlns:a16="http://schemas.microsoft.com/office/drawing/2014/main" id="{A9F429AF-359C-46F8-B22B-9F18C66F58AF}"/>
                    </a:ext>
                  </a:extLst>
                </p:cNvPr>
                <p:cNvSpPr>
                  <a:spLocks noChangeArrowheads="1"/>
                </p:cNvSpPr>
                <p:nvPr/>
              </p:nvSpPr>
              <p:spPr bwMode="auto">
                <a:xfrm>
                  <a:off x="2699" y="1661"/>
                  <a:ext cx="181" cy="227"/>
                </a:xfrm>
                <a:prstGeom prst="upDownArrow">
                  <a:avLst>
                    <a:gd name="adj1" fmla="val 50000"/>
                    <a:gd name="adj2" fmla="val 25083"/>
                  </a:avLst>
                </a:prstGeom>
                <a:blipFill dpi="0" rotWithShape="1">
                  <a:blip r:embed="rId7"/>
                  <a:srcRect/>
                  <a:tile tx="0" ty="0" sx="100000" sy="100000" flip="none" algn="tl"/>
                </a:blipFill>
                <a:ln w="2857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40981" name="AutoShape 25" descr="Water droplets">
                  <a:extLst>
                    <a:ext uri="{FF2B5EF4-FFF2-40B4-BE49-F238E27FC236}">
                      <a16:creationId xmlns:a16="http://schemas.microsoft.com/office/drawing/2014/main" id="{E8737FF4-6638-4C0B-BC2D-BEDFC10D038D}"/>
                    </a:ext>
                  </a:extLst>
                </p:cNvPr>
                <p:cNvSpPr>
                  <a:spLocks noChangeArrowheads="1"/>
                </p:cNvSpPr>
                <p:nvPr/>
              </p:nvSpPr>
              <p:spPr bwMode="auto">
                <a:xfrm>
                  <a:off x="4195" y="1661"/>
                  <a:ext cx="181" cy="227"/>
                </a:xfrm>
                <a:prstGeom prst="upDownArrow">
                  <a:avLst>
                    <a:gd name="adj1" fmla="val 50000"/>
                    <a:gd name="adj2" fmla="val 25083"/>
                  </a:avLst>
                </a:prstGeom>
                <a:blipFill dpi="0" rotWithShape="1">
                  <a:blip r:embed="rId7"/>
                  <a:srcRect/>
                  <a:tile tx="0" ty="0" sx="100000" sy="100000" flip="none" algn="tl"/>
                </a:blipFill>
                <a:ln w="2857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grpSp>
          <p:sp>
            <p:nvSpPr>
              <p:cNvPr id="40977" name="Text Box 26">
                <a:extLst>
                  <a:ext uri="{FF2B5EF4-FFF2-40B4-BE49-F238E27FC236}">
                    <a16:creationId xmlns:a16="http://schemas.microsoft.com/office/drawing/2014/main" id="{ACBB5F6B-98F4-4B11-B518-28C5C9C5CF7F}"/>
                  </a:ext>
                </a:extLst>
              </p:cNvPr>
              <p:cNvSpPr txBox="1">
                <a:spLocks noChangeArrowheads="1"/>
              </p:cNvSpPr>
              <p:nvPr/>
            </p:nvSpPr>
            <p:spPr bwMode="auto">
              <a:xfrm>
                <a:off x="2562" y="1325"/>
                <a:ext cx="130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2000" b="1">
                    <a:solidFill>
                      <a:schemeClr val="hlink"/>
                    </a:solidFill>
                  </a:rPr>
                  <a:t>Bus điều khiển</a:t>
                </a:r>
              </a:p>
            </p:txBody>
          </p:sp>
        </p:grpSp>
        <p:sp>
          <p:nvSpPr>
            <p:cNvPr id="40974" name="Text Box 27">
              <a:extLst>
                <a:ext uri="{FF2B5EF4-FFF2-40B4-BE49-F238E27FC236}">
                  <a16:creationId xmlns:a16="http://schemas.microsoft.com/office/drawing/2014/main" id="{80506990-2CB4-471F-B6B9-2E35D2CA5CB6}"/>
                </a:ext>
              </a:extLst>
            </p:cNvPr>
            <p:cNvSpPr txBox="1">
              <a:spLocks noChangeArrowheads="1"/>
            </p:cNvSpPr>
            <p:nvPr/>
          </p:nvSpPr>
          <p:spPr bwMode="auto">
            <a:xfrm>
              <a:off x="525" y="2866"/>
              <a:ext cx="819"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2000" b="1"/>
                <a:t>DRAM</a:t>
              </a:r>
            </a:p>
            <a:p>
              <a:r>
                <a:rPr lang="en-US" altLang="vi-VN" sz="2000" b="1"/>
                <a:t>SRAM</a:t>
              </a:r>
            </a:p>
            <a:p>
              <a:r>
                <a:rPr lang="en-US" altLang="vi-VN" sz="2000" b="1"/>
                <a:t>ROM</a:t>
              </a:r>
            </a:p>
            <a:p>
              <a:r>
                <a:rPr lang="en-US" altLang="vi-VN" sz="2000" b="1"/>
                <a:t>EEPROM</a:t>
              </a:r>
            </a:p>
            <a:p>
              <a:r>
                <a:rPr lang="en-US" altLang="vi-VN" sz="2000" b="1"/>
                <a:t>Flash</a:t>
              </a:r>
            </a:p>
            <a:p>
              <a:endParaRPr lang="en-US" altLang="vi-VN" sz="2000" b="1"/>
            </a:p>
          </p:txBody>
        </p:sp>
        <p:sp>
          <p:nvSpPr>
            <p:cNvPr id="40975" name="Text Box 28">
              <a:extLst>
                <a:ext uri="{FF2B5EF4-FFF2-40B4-BE49-F238E27FC236}">
                  <a16:creationId xmlns:a16="http://schemas.microsoft.com/office/drawing/2014/main" id="{2750076A-33B0-42F1-A61C-31DA066613A2}"/>
                </a:ext>
              </a:extLst>
            </p:cNvPr>
            <p:cNvSpPr txBox="1">
              <a:spLocks noChangeArrowheads="1"/>
            </p:cNvSpPr>
            <p:nvPr/>
          </p:nvSpPr>
          <p:spPr bwMode="auto">
            <a:xfrm>
              <a:off x="1931" y="2866"/>
              <a:ext cx="1310" cy="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2000" b="1"/>
                <a:t>Intel 80X86</a:t>
              </a:r>
            </a:p>
            <a:p>
              <a:r>
                <a:rPr lang="en-US" altLang="vi-VN" sz="2000" b="1"/>
                <a:t>Motorola 680X</a:t>
              </a:r>
            </a:p>
            <a:p>
              <a:r>
                <a:rPr lang="en-US" altLang="vi-VN" sz="2000" b="1"/>
                <a:t>PowerPC</a:t>
              </a:r>
            </a:p>
            <a:p>
              <a:r>
                <a:rPr lang="en-US" altLang="vi-VN" sz="2000" b="1"/>
                <a:t>...</a:t>
              </a:r>
            </a:p>
            <a:p>
              <a:endParaRPr lang="en-US" altLang="vi-VN" sz="2000" b="1"/>
            </a:p>
          </p:txBody>
        </p:sp>
      </p:grpSp>
      <p:grpSp>
        <p:nvGrpSpPr>
          <p:cNvPr id="8" name="Group 29">
            <a:extLst>
              <a:ext uri="{FF2B5EF4-FFF2-40B4-BE49-F238E27FC236}">
                <a16:creationId xmlns:a16="http://schemas.microsoft.com/office/drawing/2014/main" id="{852616D7-D8E8-4876-930F-FD0B7B68C144}"/>
              </a:ext>
            </a:extLst>
          </p:cNvPr>
          <p:cNvGrpSpPr>
            <a:grpSpLocks/>
          </p:cNvGrpSpPr>
          <p:nvPr/>
        </p:nvGrpSpPr>
        <p:grpSpPr bwMode="auto">
          <a:xfrm>
            <a:off x="8405814" y="2779713"/>
            <a:ext cx="1735137" cy="1016000"/>
            <a:chOff x="4558" y="1933"/>
            <a:chExt cx="1093" cy="640"/>
          </a:xfrm>
        </p:grpSpPr>
        <p:sp>
          <p:nvSpPr>
            <p:cNvPr id="40966" name="AutoShape 30">
              <a:extLst>
                <a:ext uri="{FF2B5EF4-FFF2-40B4-BE49-F238E27FC236}">
                  <a16:creationId xmlns:a16="http://schemas.microsoft.com/office/drawing/2014/main" id="{799C3880-7C02-45AC-931E-153A682DF60B}"/>
                </a:ext>
              </a:extLst>
            </p:cNvPr>
            <p:cNvSpPr>
              <a:spLocks noChangeArrowheads="1"/>
            </p:cNvSpPr>
            <p:nvPr/>
          </p:nvSpPr>
          <p:spPr bwMode="auto">
            <a:xfrm>
              <a:off x="4558" y="2069"/>
              <a:ext cx="408" cy="181"/>
            </a:xfrm>
            <a:prstGeom prst="leftRightArrow">
              <a:avLst>
                <a:gd name="adj1" fmla="val 50000"/>
                <a:gd name="adj2" fmla="val 45083"/>
              </a:avLst>
            </a:prstGeom>
            <a:solidFill>
              <a:schemeClr val="tx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40967" name="Text Box 31">
              <a:extLst>
                <a:ext uri="{FF2B5EF4-FFF2-40B4-BE49-F238E27FC236}">
                  <a16:creationId xmlns:a16="http://schemas.microsoft.com/office/drawing/2014/main" id="{4547593A-3529-4109-BC93-07BE470E94F1}"/>
                </a:ext>
              </a:extLst>
            </p:cNvPr>
            <p:cNvSpPr txBox="1">
              <a:spLocks noChangeArrowheads="1"/>
            </p:cNvSpPr>
            <p:nvPr/>
          </p:nvSpPr>
          <p:spPr bwMode="auto">
            <a:xfrm>
              <a:off x="4967" y="1933"/>
              <a:ext cx="684"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2000" b="1"/>
                <a:t>Thiết bị</a:t>
              </a:r>
            </a:p>
            <a:p>
              <a:r>
                <a:rPr lang="en-US" altLang="vi-VN" sz="2000" b="1"/>
                <a:t>vào/ra</a:t>
              </a:r>
            </a:p>
          </p:txBody>
        </p:sp>
      </p:grpSp>
      <p:sp>
        <p:nvSpPr>
          <p:cNvPr id="44064" name="Text Box 32">
            <a:extLst>
              <a:ext uri="{FF2B5EF4-FFF2-40B4-BE49-F238E27FC236}">
                <a16:creationId xmlns:a16="http://schemas.microsoft.com/office/drawing/2014/main" id="{1A14A7A2-5038-47E5-B315-BD6086219B63}"/>
              </a:ext>
            </a:extLst>
          </p:cNvPr>
          <p:cNvSpPr txBox="1">
            <a:spLocks noChangeArrowheads="1"/>
          </p:cNvSpPr>
          <p:nvPr/>
        </p:nvSpPr>
        <p:spPr bwMode="auto">
          <a:xfrm>
            <a:off x="8694738" y="3700464"/>
            <a:ext cx="1479892"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2000" b="1"/>
              <a:t>Màn hình</a:t>
            </a:r>
          </a:p>
          <a:p>
            <a:r>
              <a:rPr lang="en-US" altLang="vi-VN" sz="2000" b="1"/>
              <a:t>Máy in</a:t>
            </a:r>
          </a:p>
          <a:p>
            <a:r>
              <a:rPr lang="en-US" altLang="vi-VN" sz="2000" b="1"/>
              <a:t>Bàn phím</a:t>
            </a:r>
          </a:p>
          <a:p>
            <a:r>
              <a:rPr lang="en-US" altLang="vi-VN" sz="2000" b="1"/>
              <a:t>Con chuột</a:t>
            </a:r>
          </a:p>
          <a:p>
            <a:r>
              <a:rPr lang="en-US" altLang="vi-VN" sz="2000" b="1"/>
              <a:t>Ổ cứng</a:t>
            </a:r>
          </a:p>
          <a:p>
            <a:r>
              <a:rPr lang="en-US" altLang="vi-VN" sz="2000" b="1"/>
              <a:t>Ổ mềm</a:t>
            </a:r>
          </a:p>
          <a:p>
            <a:r>
              <a:rPr lang="en-US" altLang="vi-VN" sz="2000" b="1"/>
              <a:t>CD-ROM</a:t>
            </a:r>
          </a:p>
          <a:p>
            <a:r>
              <a:rPr lang="en-US" altLang="vi-VN" sz="2000" b="1"/>
              <a:t>DVD</a:t>
            </a:r>
          </a:p>
          <a:p>
            <a:r>
              <a:rPr lang="en-US" altLang="vi-VN" sz="2000" b="1"/>
              <a:t>...</a:t>
            </a:r>
          </a:p>
          <a:p>
            <a:endParaRPr lang="en-US" altLang="vi-VN" sz="2000" b="1"/>
          </a:p>
        </p:txBody>
      </p:sp>
    </p:spTree>
    <p:extLst>
      <p:ext uri="{BB962C8B-B14F-4D97-AF65-F5344CB8AC3E}">
        <p14:creationId xmlns:p14="http://schemas.microsoft.com/office/powerpoint/2010/main" val="12933792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6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E41D4355-1479-4CE0-AFAA-C5930F2ABE31}"/>
              </a:ext>
            </a:extLst>
          </p:cNvPr>
          <p:cNvSpPr>
            <a:spLocks noGrp="1" noChangeArrowheads="1"/>
          </p:cNvSpPr>
          <p:nvPr>
            <p:ph type="title"/>
          </p:nvPr>
        </p:nvSpPr>
        <p:spPr/>
        <p:txBody>
          <a:bodyPr/>
          <a:lstStyle/>
          <a:p>
            <a:pPr eaLnBrk="1" hangingPunct="1"/>
            <a:r>
              <a:rPr lang="en-US" altLang="vi-VN"/>
              <a:t>Chức năng các khối</a:t>
            </a:r>
          </a:p>
        </p:txBody>
      </p:sp>
      <p:sp>
        <p:nvSpPr>
          <p:cNvPr id="41987" name="Rectangle 3">
            <a:extLst>
              <a:ext uri="{FF2B5EF4-FFF2-40B4-BE49-F238E27FC236}">
                <a16:creationId xmlns:a16="http://schemas.microsoft.com/office/drawing/2014/main" id="{BB9EADD9-8843-4591-9988-4FF98A48DD86}"/>
              </a:ext>
            </a:extLst>
          </p:cNvPr>
          <p:cNvSpPr>
            <a:spLocks noGrp="1" noChangeArrowheads="1"/>
          </p:cNvSpPr>
          <p:nvPr>
            <p:ph idx="1"/>
          </p:nvPr>
        </p:nvSpPr>
        <p:spPr/>
        <p:txBody>
          <a:bodyPr/>
          <a:lstStyle/>
          <a:p>
            <a:pPr eaLnBrk="1" hangingPunct="1"/>
            <a:r>
              <a:rPr lang="en-US" altLang="vi-VN"/>
              <a:t>Vi xử lý : thực hiện các phép toán số học, logic, điều khiển hoạt động hệ thống MT</a:t>
            </a:r>
          </a:p>
          <a:p>
            <a:pPr eaLnBrk="1" hangingPunct="1"/>
            <a:r>
              <a:rPr lang="en-US" altLang="vi-VN"/>
              <a:t>IO Device : cho phép vi xử lý liên lạc với bên ngoài</a:t>
            </a:r>
          </a:p>
          <a:p>
            <a:pPr eaLnBrk="1" hangingPunct="1"/>
            <a:r>
              <a:rPr lang="en-US" altLang="vi-VN"/>
              <a:t>Bộ Nhớ : lưu dữ liệu và chương trình</a:t>
            </a:r>
          </a:p>
          <a:p>
            <a:pPr eaLnBrk="1" hangingPunct="1"/>
            <a:r>
              <a:rPr lang="en-US" altLang="vi-VN"/>
              <a:t>Bus : truyền địa chỉ, dữ liệu, thông tin điều khiển giữa vi xử lý, bộ nhớ và IO. </a:t>
            </a:r>
            <a:r>
              <a:rPr lang="vi-VN" altLang="vi-VN"/>
              <a:t>CPU điều khiển khối bộ nhớ và khối xuất nhập thông qua 3 </a:t>
            </a:r>
            <a:r>
              <a:rPr lang="en-US" altLang="vi-VN"/>
              <a:t>bus</a:t>
            </a:r>
            <a:r>
              <a:rPr lang="vi-VN" altLang="vi-VN"/>
              <a:t> : địa chỉ, dữ liệu và điều khiển/trạng thái. </a:t>
            </a:r>
            <a:endParaRPr lang="en-US" altLang="vi-VN"/>
          </a:p>
        </p:txBody>
      </p:sp>
    </p:spTree>
    <p:extLst>
      <p:ext uri="{BB962C8B-B14F-4D97-AF65-F5344CB8AC3E}">
        <p14:creationId xmlns:p14="http://schemas.microsoft.com/office/powerpoint/2010/main" val="23955364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949E6E93-62A2-41E1-9DB0-A226C0BC1788}"/>
              </a:ext>
            </a:extLst>
          </p:cNvPr>
          <p:cNvSpPr>
            <a:spLocks noGrp="1" noChangeArrowheads="1"/>
          </p:cNvSpPr>
          <p:nvPr>
            <p:ph type="title"/>
          </p:nvPr>
        </p:nvSpPr>
        <p:spPr/>
        <p:txBody>
          <a:bodyPr/>
          <a:lstStyle/>
          <a:p>
            <a:pPr eaLnBrk="1" hangingPunct="1"/>
            <a:r>
              <a:rPr lang="en-US" altLang="vi-VN"/>
              <a:t>Bộ nhớ</a:t>
            </a:r>
          </a:p>
        </p:txBody>
      </p:sp>
      <p:sp>
        <p:nvSpPr>
          <p:cNvPr id="43011" name="Rectangle 3">
            <a:extLst>
              <a:ext uri="{FF2B5EF4-FFF2-40B4-BE49-F238E27FC236}">
                <a16:creationId xmlns:a16="http://schemas.microsoft.com/office/drawing/2014/main" id="{42BD12BA-5241-46DD-B83D-CC432B8DB2EB}"/>
              </a:ext>
            </a:extLst>
          </p:cNvPr>
          <p:cNvSpPr>
            <a:spLocks noGrp="1" noChangeArrowheads="1"/>
          </p:cNvSpPr>
          <p:nvPr>
            <p:ph idx="1"/>
          </p:nvPr>
        </p:nvSpPr>
        <p:spPr/>
        <p:txBody>
          <a:bodyPr/>
          <a:lstStyle/>
          <a:p>
            <a:pPr eaLnBrk="1" hangingPunct="1">
              <a:lnSpc>
                <a:spcPct val="90000"/>
              </a:lnSpc>
            </a:pPr>
            <a:r>
              <a:rPr lang="en-US" altLang="vi-VN"/>
              <a:t>Bộ nhớ gồm nhiều ô nhớ</a:t>
            </a:r>
          </a:p>
          <a:p>
            <a:pPr eaLnBrk="1" hangingPunct="1">
              <a:lnSpc>
                <a:spcPct val="90000"/>
              </a:lnSpc>
            </a:pPr>
            <a:r>
              <a:rPr lang="en-US" altLang="vi-VN"/>
              <a:t>Mỗi ô nhớ có 1 địa chỉ</a:t>
            </a:r>
          </a:p>
          <a:p>
            <a:pPr eaLnBrk="1" hangingPunct="1">
              <a:lnSpc>
                <a:spcPct val="90000"/>
              </a:lnSpc>
            </a:pPr>
            <a:r>
              <a:rPr lang="en-US" altLang="vi-VN"/>
              <a:t>CPU dùng bus địa chỉ truy cập 1 ô nhớ</a:t>
            </a:r>
          </a:p>
          <a:p>
            <a:pPr eaLnBrk="1" hangingPunct="1">
              <a:lnSpc>
                <a:spcPct val="90000"/>
              </a:lnSpc>
            </a:pPr>
            <a:r>
              <a:rPr lang="en-US" altLang="vi-VN"/>
              <a:t>Độ rộng bus địa chỉ quyết định 1 CPU có thể truy cập bao nhiêu ô nhớ</a:t>
            </a:r>
          </a:p>
          <a:p>
            <a:pPr eaLnBrk="1" hangingPunct="1">
              <a:lnSpc>
                <a:spcPct val="90000"/>
              </a:lnSpc>
            </a:pPr>
            <a:r>
              <a:rPr lang="en-US" altLang="vi-VN"/>
              <a:t>Không gian địa chỉ bộ nhớ : số ô nhớ về mặt lý thuyết (tính theo byte) mà CPU có thể quản lý.</a:t>
            </a:r>
          </a:p>
          <a:p>
            <a:pPr eaLnBrk="1" hangingPunct="1">
              <a:lnSpc>
                <a:spcPct val="90000"/>
              </a:lnSpc>
            </a:pPr>
            <a:r>
              <a:rPr lang="en-US" altLang="vi-VN"/>
              <a:t>Số ô nhớ thực sự có trong hệ thống liên quan tới các ràng buộc khác.</a:t>
            </a:r>
          </a:p>
        </p:txBody>
      </p:sp>
    </p:spTree>
    <p:extLst>
      <p:ext uri="{BB962C8B-B14F-4D97-AF65-F5344CB8AC3E}">
        <p14:creationId xmlns:p14="http://schemas.microsoft.com/office/powerpoint/2010/main" val="3012749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A09074D6-0CB3-474B-943A-DCBCF973E834}"/>
              </a:ext>
            </a:extLst>
          </p:cNvPr>
          <p:cNvSpPr>
            <a:spLocks noGrp="1"/>
          </p:cNvSpPr>
          <p:nvPr>
            <p:ph type="title"/>
          </p:nvPr>
        </p:nvSpPr>
        <p:spPr/>
        <p:txBody>
          <a:bodyPr/>
          <a:lstStyle/>
          <a:p>
            <a:r>
              <a:rPr lang="en-US" altLang="en-US">
                <a:cs typeface="Times New Roman" panose="02020603050405020304" pitchFamily="18" charset="0"/>
              </a:rPr>
              <a:t>Hệ đếm thập lục phân (cơ số b=16).</a:t>
            </a:r>
            <a:endParaRPr lang="vi-VN" altLang="vi-VN"/>
          </a:p>
        </p:txBody>
      </p:sp>
      <p:sp>
        <p:nvSpPr>
          <p:cNvPr id="9219" name="Content Placeholder 2">
            <a:extLst>
              <a:ext uri="{FF2B5EF4-FFF2-40B4-BE49-F238E27FC236}">
                <a16:creationId xmlns:a16="http://schemas.microsoft.com/office/drawing/2014/main" id="{E7D675E4-061D-4F28-9027-BD6739BF5335}"/>
              </a:ext>
            </a:extLst>
          </p:cNvPr>
          <p:cNvSpPr>
            <a:spLocks noGrp="1"/>
          </p:cNvSpPr>
          <p:nvPr>
            <p:ph idx="1"/>
          </p:nvPr>
        </p:nvSpPr>
        <p:spPr/>
        <p:txBody>
          <a:bodyPr/>
          <a:lstStyle/>
          <a:p>
            <a:r>
              <a:rPr lang="en-US" altLang="en-US" sz="2400" b="1"/>
              <a:t>Tập số cơ sở</a:t>
            </a:r>
            <a:r>
              <a:rPr lang="en-US" altLang="en-US" sz="2400"/>
              <a:t> : 0,1,2,3,4,5,6,7,8,9,A,B,C,D,E.F</a:t>
            </a:r>
          </a:p>
          <a:p>
            <a:r>
              <a:rPr lang="en-US" altLang="en-US" sz="2400" b="1"/>
              <a:t>Ký hiệu số</a:t>
            </a:r>
            <a:r>
              <a:rPr lang="en-US" altLang="en-US" sz="2400"/>
              <a:t> : 2af4</a:t>
            </a:r>
            <a:r>
              <a:rPr lang="en-US" altLang="en-US" sz="2400" baseline="-25000"/>
              <a:t>16</a:t>
            </a:r>
            <a:r>
              <a:rPr lang="en-US" altLang="en-US" sz="2400"/>
              <a:t>, 1Ab.Fc</a:t>
            </a:r>
            <a:r>
              <a:rPr lang="en-US" altLang="en-US" sz="2400" baseline="-25000"/>
              <a:t>16</a:t>
            </a:r>
            <a:endParaRPr lang="en-US" altLang="en-US" sz="2400"/>
          </a:p>
          <a:p>
            <a:r>
              <a:rPr lang="en-US" altLang="en-US" sz="2400" b="1"/>
              <a:t>Qui tắc đếm</a:t>
            </a:r>
            <a:r>
              <a:rPr lang="en-US" altLang="en-US" sz="2400"/>
              <a:t> : 0</a:t>
            </a:r>
            <a:r>
              <a:rPr lang="en-US" altLang="en-US" sz="2400" baseline="-25000"/>
              <a:t>16</a:t>
            </a:r>
            <a:r>
              <a:rPr lang="en-US" altLang="en-US" sz="2400"/>
              <a:t>, 1</a:t>
            </a:r>
            <a:r>
              <a:rPr lang="en-US" altLang="en-US" sz="2400" baseline="-25000"/>
              <a:t>16</a:t>
            </a:r>
            <a:r>
              <a:rPr lang="en-US" altLang="en-US" sz="2400"/>
              <a:t>, …, F</a:t>
            </a:r>
            <a:r>
              <a:rPr lang="en-US" altLang="en-US" sz="2400" baseline="-25000"/>
              <a:t>16</a:t>
            </a:r>
            <a:r>
              <a:rPr lang="en-US" altLang="en-US" sz="2400"/>
              <a:t>, 10</a:t>
            </a:r>
            <a:r>
              <a:rPr lang="en-US" altLang="en-US" sz="2400" baseline="-25000"/>
              <a:t>16</a:t>
            </a:r>
            <a:r>
              <a:rPr lang="en-US" altLang="en-US" sz="2400"/>
              <a:t> ,…, 1f</a:t>
            </a:r>
            <a:r>
              <a:rPr lang="en-US" altLang="en-US" sz="2400" baseline="-25000"/>
              <a:t>16</a:t>
            </a:r>
            <a:r>
              <a:rPr lang="en-US" altLang="en-US" sz="2400"/>
              <a:t>, 20</a:t>
            </a:r>
            <a:r>
              <a:rPr lang="en-US" altLang="en-US" sz="2400" baseline="-25000"/>
              <a:t>16</a:t>
            </a:r>
            <a:r>
              <a:rPr lang="en-US" altLang="en-US" sz="2400"/>
              <a:t>, …</a:t>
            </a:r>
          </a:p>
          <a:p>
            <a:endParaRPr lang="vi-VN" altLang="vi-VN" sz="2400"/>
          </a:p>
        </p:txBody>
      </p:sp>
    </p:spTree>
    <p:extLst>
      <p:ext uri="{BB962C8B-B14F-4D97-AF65-F5344CB8AC3E}">
        <p14:creationId xmlns:p14="http://schemas.microsoft.com/office/powerpoint/2010/main" val="2051971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32D97B0-F706-477E-BD35-FED280B66529}"/>
              </a:ext>
            </a:extLst>
          </p:cNvPr>
          <p:cNvSpPr>
            <a:spLocks noGrp="1" noChangeArrowheads="1"/>
          </p:cNvSpPr>
          <p:nvPr>
            <p:ph type="title"/>
          </p:nvPr>
        </p:nvSpPr>
        <p:spPr/>
        <p:txBody>
          <a:bodyPr/>
          <a:lstStyle/>
          <a:p>
            <a:pPr eaLnBrk="1" hangingPunct="1"/>
            <a:r>
              <a:rPr lang="en-US" altLang="vi-VN"/>
              <a:t>Bộ nhớ</a:t>
            </a:r>
          </a:p>
        </p:txBody>
      </p:sp>
      <p:sp>
        <p:nvSpPr>
          <p:cNvPr id="44035" name="Rectangle 3">
            <a:extLst>
              <a:ext uri="{FF2B5EF4-FFF2-40B4-BE49-F238E27FC236}">
                <a16:creationId xmlns:a16="http://schemas.microsoft.com/office/drawing/2014/main" id="{35C86C79-2389-45CF-A16A-65E1692CE39C}"/>
              </a:ext>
            </a:extLst>
          </p:cNvPr>
          <p:cNvSpPr>
            <a:spLocks noGrp="1" noChangeArrowheads="1"/>
          </p:cNvSpPr>
          <p:nvPr>
            <p:ph idx="1"/>
          </p:nvPr>
        </p:nvSpPr>
        <p:spPr/>
        <p:txBody>
          <a:bodyPr/>
          <a:lstStyle/>
          <a:p>
            <a:pPr eaLnBrk="1" hangingPunct="1"/>
            <a:r>
              <a:rPr lang="en-US" altLang="vi-VN"/>
              <a:t>Sơ đồ bộ nhớ :</a:t>
            </a:r>
          </a:p>
          <a:p>
            <a:pPr lvl="1" eaLnBrk="1" hangingPunct="1"/>
            <a:r>
              <a:rPr lang="en-US" altLang="vi-VN"/>
              <a:t>Không gian bộ nhớ được chia thành nhiều phần</a:t>
            </a:r>
          </a:p>
          <a:p>
            <a:pPr lvl="1" eaLnBrk="1" hangingPunct="1"/>
            <a:r>
              <a:rPr lang="en-US" altLang="vi-VN"/>
              <a:t>Mỗi phần được dùng cho 1 mục đích </a:t>
            </a:r>
          </a:p>
          <a:p>
            <a:pPr eaLnBrk="1" hangingPunct="1"/>
            <a:endParaRPr lang="en-US" altLang="vi-VN"/>
          </a:p>
        </p:txBody>
      </p:sp>
      <p:pic>
        <p:nvPicPr>
          <p:cNvPr id="46119" name="Picture 39">
            <a:extLst>
              <a:ext uri="{FF2B5EF4-FFF2-40B4-BE49-F238E27FC236}">
                <a16:creationId xmlns:a16="http://schemas.microsoft.com/office/drawing/2014/main" id="{C1BA16BD-A69B-42DF-B731-8F4FDEF11454}"/>
              </a:ext>
            </a:extLst>
          </p:cNvPr>
          <p:cNvPicPr>
            <a:picLocks noChangeAspect="1" noChangeArrowheads="1"/>
          </p:cNvPicPr>
          <p:nvPr/>
        </p:nvPicPr>
        <p:blipFill>
          <a:blip r:embed="rId2"/>
          <a:srcRect/>
          <a:stretch>
            <a:fillRect/>
          </a:stretch>
        </p:blipFill>
        <p:spPr bwMode="auto">
          <a:xfrm>
            <a:off x="2971801" y="3124200"/>
            <a:ext cx="4879975" cy="25146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36957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71AB29C8-D4C0-45EE-9361-1552EE56FEC3}"/>
              </a:ext>
            </a:extLst>
          </p:cNvPr>
          <p:cNvSpPr>
            <a:spLocks noGrp="1"/>
          </p:cNvSpPr>
          <p:nvPr>
            <p:ph type="title"/>
          </p:nvPr>
        </p:nvSpPr>
        <p:spPr/>
        <p:txBody>
          <a:bodyPr/>
          <a:lstStyle/>
          <a:p>
            <a:r>
              <a:rPr lang="en-US" altLang="vi-VN"/>
              <a:t>Sơ đồ bộ nhớ 8086</a:t>
            </a:r>
          </a:p>
        </p:txBody>
      </p:sp>
      <p:pic>
        <p:nvPicPr>
          <p:cNvPr id="45059" name="Picture 2" descr="intro_arch-7">
            <a:extLst>
              <a:ext uri="{FF2B5EF4-FFF2-40B4-BE49-F238E27FC236}">
                <a16:creationId xmlns:a16="http://schemas.microsoft.com/office/drawing/2014/main" id="{436F10AC-7F9E-4829-8110-87F16A6C98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990600"/>
            <a:ext cx="86868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31867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a:extLst>
              <a:ext uri="{FF2B5EF4-FFF2-40B4-BE49-F238E27FC236}">
                <a16:creationId xmlns:a16="http://schemas.microsoft.com/office/drawing/2014/main" id="{C734190E-90CE-47A8-8B64-6A3A975F22D3}"/>
              </a:ext>
            </a:extLst>
          </p:cNvPr>
          <p:cNvPicPr>
            <a:picLocks noChangeAspect="1" noChangeArrowheads="1"/>
          </p:cNvPicPr>
          <p:nvPr/>
        </p:nvPicPr>
        <p:blipFill>
          <a:blip r:embed="rId2"/>
          <a:srcRect/>
          <a:stretch>
            <a:fillRect/>
          </a:stretch>
        </p:blipFill>
        <p:spPr bwMode="auto">
          <a:xfrm>
            <a:off x="6781800" y="3733800"/>
            <a:ext cx="3752850" cy="17526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083" name="Rectangle 2">
            <a:extLst>
              <a:ext uri="{FF2B5EF4-FFF2-40B4-BE49-F238E27FC236}">
                <a16:creationId xmlns:a16="http://schemas.microsoft.com/office/drawing/2014/main" id="{A2535395-B065-4897-A3AE-13D18C23F7A8}"/>
              </a:ext>
            </a:extLst>
          </p:cNvPr>
          <p:cNvSpPr>
            <a:spLocks noGrp="1" noChangeArrowheads="1"/>
          </p:cNvSpPr>
          <p:nvPr>
            <p:ph type="title"/>
          </p:nvPr>
        </p:nvSpPr>
        <p:spPr/>
        <p:txBody>
          <a:bodyPr/>
          <a:lstStyle/>
          <a:p>
            <a:pPr eaLnBrk="1" hangingPunct="1"/>
            <a:r>
              <a:rPr lang="en-US" altLang="vi-VN"/>
              <a:t>IO</a:t>
            </a:r>
          </a:p>
        </p:txBody>
      </p:sp>
      <p:sp>
        <p:nvSpPr>
          <p:cNvPr id="46084" name="Rectangle 3">
            <a:extLst>
              <a:ext uri="{FF2B5EF4-FFF2-40B4-BE49-F238E27FC236}">
                <a16:creationId xmlns:a16="http://schemas.microsoft.com/office/drawing/2014/main" id="{0E07BA74-8449-4367-B2E1-8109440DFA6A}"/>
              </a:ext>
            </a:extLst>
          </p:cNvPr>
          <p:cNvSpPr>
            <a:spLocks noGrp="1" noChangeArrowheads="1"/>
          </p:cNvSpPr>
          <p:nvPr>
            <p:ph idx="1"/>
          </p:nvPr>
        </p:nvSpPr>
        <p:spPr/>
        <p:txBody>
          <a:bodyPr/>
          <a:lstStyle/>
          <a:p>
            <a:pPr eaLnBrk="1" hangingPunct="1">
              <a:lnSpc>
                <a:spcPct val="90000"/>
              </a:lnSpc>
            </a:pPr>
            <a:r>
              <a:rPr lang="en-US" altLang="vi-VN"/>
              <a:t>Mỗi thiết bị IO có 1 địa chỉ gọi là (địa chỉ) port</a:t>
            </a:r>
          </a:p>
          <a:p>
            <a:pPr eaLnBrk="1" hangingPunct="1">
              <a:lnSpc>
                <a:spcPct val="90000"/>
              </a:lnSpc>
            </a:pPr>
            <a:r>
              <a:rPr lang="en-US" altLang="vi-VN"/>
              <a:t>CPU truy cập 1 port thông qua bus địa chỉ</a:t>
            </a:r>
          </a:p>
          <a:p>
            <a:pPr eaLnBrk="1" hangingPunct="1">
              <a:lnSpc>
                <a:spcPct val="90000"/>
              </a:lnSpc>
            </a:pPr>
            <a:r>
              <a:rPr lang="en-US" altLang="vi-VN"/>
              <a:t>không gian IO của hệ thống : Số port về mặt lý thuyết mà CPU có thể quản lý.</a:t>
            </a:r>
          </a:p>
          <a:p>
            <a:pPr eaLnBrk="1" hangingPunct="1">
              <a:lnSpc>
                <a:spcPct val="90000"/>
              </a:lnSpc>
            </a:pPr>
            <a:r>
              <a:rPr lang="en-US" altLang="vi-VN"/>
              <a:t>Số port thực sự liên quan tới các ràng buộc vật lý của hệ thống.</a:t>
            </a:r>
          </a:p>
          <a:p>
            <a:pPr eaLnBrk="1" hangingPunct="1">
              <a:lnSpc>
                <a:spcPct val="90000"/>
              </a:lnSpc>
            </a:pPr>
            <a:r>
              <a:rPr lang="en-US" altLang="vi-VN"/>
              <a:t>Sơ đồ IO :</a:t>
            </a:r>
          </a:p>
          <a:p>
            <a:pPr lvl="1" eaLnBrk="1" hangingPunct="1">
              <a:lnSpc>
                <a:spcPct val="90000"/>
              </a:lnSpc>
            </a:pPr>
            <a:r>
              <a:rPr lang="en-US" altLang="vi-VN"/>
              <a:t>Không gian IO được chia thành nhiều phần</a:t>
            </a:r>
          </a:p>
          <a:p>
            <a:pPr lvl="1" eaLnBrk="1" hangingPunct="1">
              <a:lnSpc>
                <a:spcPct val="90000"/>
              </a:lnSpc>
            </a:pPr>
            <a:r>
              <a:rPr lang="en-US" altLang="vi-VN"/>
              <a:t>Mỗi phần được dùng cho 1 mục đích</a:t>
            </a:r>
          </a:p>
        </p:txBody>
      </p:sp>
    </p:spTree>
    <p:extLst>
      <p:ext uri="{BB962C8B-B14F-4D97-AF65-F5344CB8AC3E}">
        <p14:creationId xmlns:p14="http://schemas.microsoft.com/office/powerpoint/2010/main" val="26064923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D2B014BC-73E4-4C34-B208-FD76F562BECA}"/>
              </a:ext>
            </a:extLst>
          </p:cNvPr>
          <p:cNvSpPr>
            <a:spLocks noGrp="1" noChangeArrowheads="1"/>
          </p:cNvSpPr>
          <p:nvPr>
            <p:ph type="title"/>
          </p:nvPr>
        </p:nvSpPr>
        <p:spPr/>
        <p:txBody>
          <a:bodyPr/>
          <a:lstStyle/>
          <a:p>
            <a:pPr eaLnBrk="1" hangingPunct="1"/>
            <a:r>
              <a:rPr lang="en-US" altLang="vi-VN"/>
              <a:t>Không gian IO</a:t>
            </a:r>
          </a:p>
        </p:txBody>
      </p:sp>
      <p:sp>
        <p:nvSpPr>
          <p:cNvPr id="47107" name="Rectangle 3">
            <a:extLst>
              <a:ext uri="{FF2B5EF4-FFF2-40B4-BE49-F238E27FC236}">
                <a16:creationId xmlns:a16="http://schemas.microsoft.com/office/drawing/2014/main" id="{A5AAA973-1C87-4C23-B3C2-CDDCFBC71231}"/>
              </a:ext>
            </a:extLst>
          </p:cNvPr>
          <p:cNvSpPr>
            <a:spLocks noGrp="1" noChangeArrowheads="1"/>
          </p:cNvSpPr>
          <p:nvPr>
            <p:ph idx="1"/>
          </p:nvPr>
        </p:nvSpPr>
        <p:spPr>
          <a:xfrm>
            <a:off x="1808956" y="1447800"/>
            <a:ext cx="8574088" cy="5410200"/>
          </a:xfrm>
        </p:spPr>
        <p:txBody>
          <a:bodyPr/>
          <a:lstStyle/>
          <a:p>
            <a:pPr eaLnBrk="1" hangingPunct="1">
              <a:lnSpc>
                <a:spcPct val="80000"/>
              </a:lnSpc>
            </a:pPr>
            <a:r>
              <a:rPr lang="en-US" altLang="vi-VN" dirty="0"/>
              <a:t>1 </a:t>
            </a:r>
            <a:r>
              <a:rPr lang="en-US" altLang="vi-VN" dirty="0" err="1"/>
              <a:t>địa</a:t>
            </a:r>
            <a:r>
              <a:rPr lang="en-US" altLang="vi-VN" dirty="0"/>
              <a:t> </a:t>
            </a:r>
            <a:r>
              <a:rPr lang="en-US" altLang="vi-VN" dirty="0" err="1"/>
              <a:t>chỉ</a:t>
            </a:r>
            <a:r>
              <a:rPr lang="en-US" altLang="vi-VN" dirty="0"/>
              <a:t> </a:t>
            </a:r>
            <a:r>
              <a:rPr lang="en-US" altLang="vi-VN" dirty="0" err="1"/>
              <a:t>của</a:t>
            </a:r>
            <a:r>
              <a:rPr lang="en-US" altLang="vi-VN" dirty="0"/>
              <a:t> IO port </a:t>
            </a:r>
            <a:r>
              <a:rPr lang="en-US" altLang="vi-VN" dirty="0" err="1"/>
              <a:t>tương</a:t>
            </a:r>
            <a:r>
              <a:rPr lang="en-US" altLang="vi-VN" dirty="0"/>
              <a:t> </a:t>
            </a:r>
            <a:r>
              <a:rPr lang="en-US" altLang="vi-VN" dirty="0" err="1"/>
              <a:t>tự</a:t>
            </a:r>
            <a:r>
              <a:rPr lang="en-US" altLang="vi-VN" dirty="0"/>
              <a:t> </a:t>
            </a:r>
            <a:r>
              <a:rPr lang="en-US" altLang="vi-VN" dirty="0" err="1"/>
              <a:t>như</a:t>
            </a:r>
            <a:r>
              <a:rPr lang="en-US" altLang="vi-VN" dirty="0"/>
              <a:t> 1 </a:t>
            </a:r>
            <a:r>
              <a:rPr lang="en-US" altLang="vi-VN" dirty="0" err="1"/>
              <a:t>địa</a:t>
            </a:r>
            <a:r>
              <a:rPr lang="en-US" altLang="vi-VN" dirty="0"/>
              <a:t> </a:t>
            </a:r>
            <a:r>
              <a:rPr lang="en-US" altLang="vi-VN" dirty="0" err="1"/>
              <a:t>chỉ</a:t>
            </a:r>
            <a:r>
              <a:rPr lang="en-US" altLang="vi-VN" dirty="0"/>
              <a:t> </a:t>
            </a:r>
            <a:r>
              <a:rPr lang="en-US" altLang="vi-VN" dirty="0" err="1"/>
              <a:t>bộ</a:t>
            </a:r>
            <a:r>
              <a:rPr lang="en-US" altLang="vi-VN" dirty="0"/>
              <a:t> </a:t>
            </a:r>
            <a:r>
              <a:rPr lang="en-US" altLang="vi-VN" dirty="0" err="1"/>
              <a:t>nhớ</a:t>
            </a:r>
            <a:r>
              <a:rPr lang="en-US" altLang="vi-VN" dirty="0"/>
              <a:t>.</a:t>
            </a:r>
          </a:p>
          <a:p>
            <a:pPr eaLnBrk="1" hangingPunct="1">
              <a:lnSpc>
                <a:spcPct val="80000"/>
              </a:lnSpc>
            </a:pPr>
            <a:r>
              <a:rPr lang="en-US" altLang="vi-VN" dirty="0" err="1"/>
              <a:t>Không</a:t>
            </a:r>
            <a:r>
              <a:rPr lang="en-US" altLang="vi-VN" dirty="0"/>
              <a:t> </a:t>
            </a:r>
            <a:r>
              <a:rPr lang="en-US" altLang="vi-VN" dirty="0" err="1"/>
              <a:t>gian</a:t>
            </a:r>
            <a:r>
              <a:rPr lang="en-US" altLang="vi-VN" dirty="0"/>
              <a:t> IO </a:t>
            </a:r>
            <a:r>
              <a:rPr lang="en-US" altLang="vi-VN" dirty="0" err="1"/>
              <a:t>trong</a:t>
            </a:r>
            <a:r>
              <a:rPr lang="en-US" altLang="vi-VN" dirty="0"/>
              <a:t> </a:t>
            </a:r>
            <a:r>
              <a:rPr lang="en-US" altLang="vi-VN" dirty="0" err="1"/>
              <a:t>hệ</a:t>
            </a:r>
            <a:r>
              <a:rPr lang="en-US" altLang="vi-VN" dirty="0"/>
              <a:t> </a:t>
            </a:r>
            <a:r>
              <a:rPr lang="en-US" altLang="vi-VN" dirty="0" err="1"/>
              <a:t>thống</a:t>
            </a:r>
            <a:r>
              <a:rPr lang="en-US" altLang="vi-VN" dirty="0"/>
              <a:t> </a:t>
            </a:r>
            <a:r>
              <a:rPr lang="en-US" altLang="vi-VN" dirty="0" err="1"/>
              <a:t>máy</a:t>
            </a:r>
            <a:r>
              <a:rPr lang="en-US" altLang="vi-VN" dirty="0"/>
              <a:t> </a:t>
            </a:r>
            <a:r>
              <a:rPr lang="en-US" altLang="vi-VN" dirty="0" err="1"/>
              <a:t>tính</a:t>
            </a:r>
            <a:r>
              <a:rPr lang="en-US" altLang="vi-VN" dirty="0"/>
              <a:t> : 0000H – FFFFH </a:t>
            </a:r>
          </a:p>
          <a:p>
            <a:pPr eaLnBrk="1" hangingPunct="1">
              <a:lnSpc>
                <a:spcPct val="80000"/>
              </a:lnSpc>
            </a:pPr>
            <a:r>
              <a:rPr lang="en-US" altLang="vi-VN" dirty="0" err="1"/>
              <a:t>Các</a:t>
            </a:r>
            <a:r>
              <a:rPr lang="en-US" altLang="vi-VN" dirty="0"/>
              <a:t> </a:t>
            </a:r>
            <a:r>
              <a:rPr lang="en-US" altLang="vi-VN" dirty="0" err="1"/>
              <a:t>thiết</a:t>
            </a:r>
            <a:r>
              <a:rPr lang="en-US" altLang="vi-VN" dirty="0"/>
              <a:t> </a:t>
            </a:r>
            <a:r>
              <a:rPr lang="en-US" altLang="vi-VN" dirty="0" err="1"/>
              <a:t>bị</a:t>
            </a:r>
            <a:r>
              <a:rPr lang="en-US" altLang="vi-VN" dirty="0"/>
              <a:t> IO </a:t>
            </a:r>
            <a:r>
              <a:rPr lang="en-US" altLang="vi-VN" dirty="0" err="1"/>
              <a:t>cho</a:t>
            </a:r>
            <a:r>
              <a:rPr lang="en-US" altLang="vi-VN" dirty="0"/>
              <a:t> </a:t>
            </a:r>
            <a:r>
              <a:rPr lang="en-US" altLang="vi-VN" dirty="0" err="1"/>
              <a:t>phép</a:t>
            </a:r>
            <a:r>
              <a:rPr lang="en-US" altLang="vi-VN" dirty="0"/>
              <a:t> vi </a:t>
            </a:r>
            <a:r>
              <a:rPr lang="en-US" altLang="vi-VN" dirty="0" err="1"/>
              <a:t>xử</a:t>
            </a:r>
            <a:r>
              <a:rPr lang="en-US" altLang="vi-VN" dirty="0"/>
              <a:t> </a:t>
            </a:r>
            <a:r>
              <a:rPr lang="en-US" altLang="vi-VN" dirty="0" err="1"/>
              <a:t>lý</a:t>
            </a:r>
            <a:r>
              <a:rPr lang="en-US" altLang="vi-VN" dirty="0"/>
              <a:t> </a:t>
            </a:r>
            <a:r>
              <a:rPr lang="en-US" altLang="vi-VN" dirty="0" err="1"/>
              <a:t>giao</a:t>
            </a:r>
            <a:r>
              <a:rPr lang="en-US" altLang="vi-VN" dirty="0"/>
              <a:t> </a:t>
            </a:r>
            <a:r>
              <a:rPr lang="en-US" altLang="vi-VN" dirty="0" err="1"/>
              <a:t>tiếp</a:t>
            </a:r>
            <a:r>
              <a:rPr lang="en-US" altLang="vi-VN" dirty="0"/>
              <a:t> </a:t>
            </a:r>
            <a:r>
              <a:rPr lang="en-US" altLang="vi-VN" dirty="0" err="1"/>
              <a:t>với</a:t>
            </a:r>
            <a:r>
              <a:rPr lang="en-US" altLang="vi-VN" dirty="0"/>
              <a:t> </a:t>
            </a:r>
            <a:r>
              <a:rPr lang="en-US" altLang="vi-VN" dirty="0" err="1"/>
              <a:t>bên</a:t>
            </a:r>
            <a:r>
              <a:rPr lang="en-US" altLang="vi-VN" dirty="0"/>
              <a:t> </a:t>
            </a:r>
            <a:r>
              <a:rPr lang="en-US" altLang="vi-VN" dirty="0" err="1"/>
              <a:t>ngoài</a:t>
            </a:r>
            <a:endParaRPr lang="en-US" altLang="vi-VN" dirty="0"/>
          </a:p>
          <a:p>
            <a:pPr eaLnBrk="1" hangingPunct="1">
              <a:lnSpc>
                <a:spcPct val="80000"/>
              </a:lnSpc>
            </a:pPr>
            <a:r>
              <a:rPr lang="en-US" altLang="vi-VN" dirty="0" err="1"/>
              <a:t>Các</a:t>
            </a:r>
            <a:r>
              <a:rPr lang="en-US" altLang="vi-VN" dirty="0"/>
              <a:t> </a:t>
            </a:r>
            <a:r>
              <a:rPr lang="en-US" altLang="vi-VN" dirty="0" err="1"/>
              <a:t>địa</a:t>
            </a:r>
            <a:r>
              <a:rPr lang="en-US" altLang="vi-VN" dirty="0"/>
              <a:t> </a:t>
            </a:r>
            <a:r>
              <a:rPr lang="en-US" altLang="vi-VN" dirty="0" err="1"/>
              <a:t>chỉ</a:t>
            </a:r>
            <a:r>
              <a:rPr lang="en-US" altLang="vi-VN" dirty="0"/>
              <a:t> IO </a:t>
            </a:r>
            <a:r>
              <a:rPr lang="en-US" altLang="vi-VN" dirty="0" err="1"/>
              <a:t>từ</a:t>
            </a:r>
            <a:r>
              <a:rPr lang="en-US" altLang="vi-VN" dirty="0"/>
              <a:t> 0000H – 00FFH </a:t>
            </a:r>
            <a:r>
              <a:rPr lang="en-US" altLang="vi-VN" dirty="0" err="1"/>
              <a:t>đánh</a:t>
            </a:r>
            <a:r>
              <a:rPr lang="en-US" altLang="vi-VN" dirty="0"/>
              <a:t> </a:t>
            </a:r>
            <a:r>
              <a:rPr lang="en-US" altLang="vi-VN" dirty="0" err="1"/>
              <a:t>địa</a:t>
            </a:r>
            <a:r>
              <a:rPr lang="en-US" altLang="vi-VN" dirty="0"/>
              <a:t> </a:t>
            </a:r>
            <a:r>
              <a:rPr lang="en-US" altLang="vi-VN" dirty="0" err="1"/>
              <a:t>chỉ</a:t>
            </a:r>
            <a:r>
              <a:rPr lang="en-US" altLang="vi-VN" dirty="0"/>
              <a:t> </a:t>
            </a:r>
            <a:r>
              <a:rPr lang="en-US" altLang="vi-VN" dirty="0" err="1"/>
              <a:t>cho</a:t>
            </a:r>
            <a:r>
              <a:rPr lang="en-US" altLang="vi-VN" dirty="0"/>
              <a:t> </a:t>
            </a:r>
            <a:r>
              <a:rPr lang="en-US" altLang="vi-VN" dirty="0" err="1"/>
              <a:t>các</a:t>
            </a:r>
            <a:r>
              <a:rPr lang="en-US" altLang="vi-VN" dirty="0"/>
              <a:t> </a:t>
            </a:r>
            <a:r>
              <a:rPr lang="en-US" altLang="vi-VN" dirty="0" err="1"/>
              <a:t>thành</a:t>
            </a:r>
            <a:r>
              <a:rPr lang="en-US" altLang="vi-VN" dirty="0"/>
              <a:t> </a:t>
            </a:r>
            <a:r>
              <a:rPr lang="en-US" altLang="vi-VN" dirty="0" err="1"/>
              <a:t>phần</a:t>
            </a:r>
            <a:r>
              <a:rPr lang="en-US" altLang="vi-VN" dirty="0"/>
              <a:t> </a:t>
            </a:r>
            <a:r>
              <a:rPr lang="en-US" altLang="vi-VN" dirty="0" err="1"/>
              <a:t>trên</a:t>
            </a:r>
            <a:r>
              <a:rPr lang="en-US" altLang="vi-VN" dirty="0"/>
              <a:t> Mainboard</a:t>
            </a:r>
          </a:p>
          <a:p>
            <a:pPr eaLnBrk="1" hangingPunct="1">
              <a:lnSpc>
                <a:spcPct val="80000"/>
              </a:lnSpc>
            </a:pPr>
            <a:r>
              <a:rPr lang="en-US" altLang="vi-VN" dirty="0" err="1"/>
              <a:t>Các</a:t>
            </a:r>
            <a:r>
              <a:rPr lang="en-US" altLang="vi-VN" dirty="0"/>
              <a:t> </a:t>
            </a:r>
            <a:r>
              <a:rPr lang="en-US" altLang="vi-VN" dirty="0" err="1"/>
              <a:t>địa</a:t>
            </a:r>
            <a:r>
              <a:rPr lang="en-US" altLang="vi-VN" dirty="0"/>
              <a:t> </a:t>
            </a:r>
            <a:r>
              <a:rPr lang="en-US" altLang="vi-VN" dirty="0" err="1"/>
              <a:t>chỉ</a:t>
            </a:r>
            <a:r>
              <a:rPr lang="en-US" altLang="vi-VN" dirty="0"/>
              <a:t> </a:t>
            </a:r>
            <a:r>
              <a:rPr lang="en-US" altLang="vi-VN" dirty="0" err="1"/>
              <a:t>giữa</a:t>
            </a:r>
            <a:r>
              <a:rPr lang="en-US" altLang="vi-VN" dirty="0"/>
              <a:t> 0100H – 0500H </a:t>
            </a:r>
            <a:r>
              <a:rPr lang="en-US" altLang="vi-VN" dirty="0" err="1"/>
              <a:t>đánh</a:t>
            </a:r>
            <a:r>
              <a:rPr lang="en-US" altLang="vi-VN" dirty="0"/>
              <a:t> </a:t>
            </a:r>
            <a:r>
              <a:rPr lang="en-US" altLang="vi-VN" dirty="0" err="1"/>
              <a:t>địa</a:t>
            </a:r>
            <a:r>
              <a:rPr lang="en-US" altLang="vi-VN" dirty="0"/>
              <a:t> </a:t>
            </a:r>
            <a:r>
              <a:rPr lang="en-US" altLang="vi-VN" dirty="0" err="1"/>
              <a:t>chỉ</a:t>
            </a:r>
            <a:r>
              <a:rPr lang="en-US" altLang="vi-VN" dirty="0"/>
              <a:t> </a:t>
            </a:r>
            <a:r>
              <a:rPr lang="en-US" altLang="vi-VN" dirty="0" err="1"/>
              <a:t>cho</a:t>
            </a:r>
            <a:r>
              <a:rPr lang="en-US" altLang="vi-VN" dirty="0"/>
              <a:t> </a:t>
            </a:r>
            <a:r>
              <a:rPr lang="en-US" altLang="vi-VN" dirty="0" err="1"/>
              <a:t>các</a:t>
            </a:r>
            <a:r>
              <a:rPr lang="en-US" altLang="vi-VN" dirty="0"/>
              <a:t> card</a:t>
            </a:r>
          </a:p>
          <a:p>
            <a:pPr eaLnBrk="1" hangingPunct="1">
              <a:lnSpc>
                <a:spcPct val="80000"/>
              </a:lnSpc>
            </a:pPr>
            <a:r>
              <a:rPr lang="en-US" altLang="vi-VN" dirty="0" err="1"/>
              <a:t>Các</a:t>
            </a:r>
            <a:r>
              <a:rPr lang="en-US" altLang="vi-VN" dirty="0"/>
              <a:t> </a:t>
            </a:r>
            <a:r>
              <a:rPr lang="en-US" altLang="vi-VN" dirty="0" err="1"/>
              <a:t>thiết</a:t>
            </a:r>
            <a:r>
              <a:rPr lang="en-US" altLang="vi-VN" dirty="0"/>
              <a:t> </a:t>
            </a:r>
            <a:r>
              <a:rPr lang="en-US" altLang="vi-VN" dirty="0" err="1"/>
              <a:t>bị</a:t>
            </a:r>
            <a:r>
              <a:rPr lang="en-US" altLang="vi-VN" dirty="0"/>
              <a:t> IO </a:t>
            </a:r>
            <a:r>
              <a:rPr lang="en-US" altLang="vi-VN" dirty="0" err="1"/>
              <a:t>khác</a:t>
            </a:r>
            <a:r>
              <a:rPr lang="en-US" altLang="vi-VN" dirty="0"/>
              <a:t> </a:t>
            </a:r>
            <a:r>
              <a:rPr lang="en-US" altLang="vi-VN" dirty="0" err="1"/>
              <a:t>không</a:t>
            </a:r>
            <a:r>
              <a:rPr lang="en-US" altLang="vi-VN" dirty="0"/>
              <a:t> </a:t>
            </a:r>
            <a:r>
              <a:rPr lang="en-US" altLang="vi-VN" dirty="0" err="1"/>
              <a:t>có</a:t>
            </a:r>
            <a:r>
              <a:rPr lang="en-US" altLang="vi-VN" dirty="0"/>
              <a:t> </a:t>
            </a:r>
            <a:r>
              <a:rPr lang="en-US" altLang="vi-VN" dirty="0" err="1"/>
              <a:t>địa</a:t>
            </a:r>
            <a:r>
              <a:rPr lang="en-US" altLang="vi-VN" dirty="0"/>
              <a:t> </a:t>
            </a:r>
            <a:r>
              <a:rPr lang="en-US" altLang="vi-VN" dirty="0" err="1"/>
              <a:t>chỉ</a:t>
            </a:r>
            <a:r>
              <a:rPr lang="en-US" altLang="vi-VN" dirty="0"/>
              <a:t> </a:t>
            </a:r>
            <a:r>
              <a:rPr lang="en-US" altLang="vi-VN" dirty="0" err="1"/>
              <a:t>trực</a:t>
            </a:r>
            <a:r>
              <a:rPr lang="en-US" altLang="vi-VN" dirty="0"/>
              <a:t> </a:t>
            </a:r>
            <a:r>
              <a:rPr lang="en-US" altLang="vi-VN" dirty="0" err="1"/>
              <a:t>tiếp</a:t>
            </a:r>
            <a:r>
              <a:rPr lang="en-US" altLang="vi-VN" dirty="0"/>
              <a:t>. </a:t>
            </a:r>
            <a:r>
              <a:rPr lang="en-US" altLang="vi-VN" dirty="0" err="1"/>
              <a:t>Chúng</a:t>
            </a:r>
            <a:r>
              <a:rPr lang="en-US" altLang="vi-VN" dirty="0"/>
              <a:t> </a:t>
            </a:r>
            <a:r>
              <a:rPr lang="en-US" altLang="vi-VN" dirty="0" err="1"/>
              <a:t>được</a:t>
            </a:r>
            <a:r>
              <a:rPr lang="en-US" altLang="vi-VN" dirty="0"/>
              <a:t> </a:t>
            </a:r>
            <a:r>
              <a:rPr lang="en-US" altLang="vi-VN" dirty="0" err="1"/>
              <a:t>đánh</a:t>
            </a:r>
            <a:r>
              <a:rPr lang="en-US" altLang="vi-VN" dirty="0"/>
              <a:t> </a:t>
            </a:r>
            <a:r>
              <a:rPr lang="en-US" altLang="vi-VN" dirty="0" err="1"/>
              <a:t>địa</a:t>
            </a:r>
            <a:r>
              <a:rPr lang="en-US" altLang="vi-VN" dirty="0"/>
              <a:t> </a:t>
            </a:r>
            <a:r>
              <a:rPr lang="en-US" altLang="vi-VN" dirty="0" err="1"/>
              <a:t>chỉ</a:t>
            </a:r>
            <a:r>
              <a:rPr lang="en-US" altLang="vi-VN" dirty="0"/>
              <a:t> </a:t>
            </a:r>
            <a:r>
              <a:rPr lang="en-US" altLang="vi-VN" dirty="0" err="1"/>
              <a:t>thông</a:t>
            </a:r>
            <a:r>
              <a:rPr lang="en-US" altLang="vi-VN" dirty="0"/>
              <a:t> qua ROM BIOS</a:t>
            </a:r>
          </a:p>
        </p:txBody>
      </p:sp>
    </p:spTree>
    <p:extLst>
      <p:ext uri="{BB962C8B-B14F-4D97-AF65-F5344CB8AC3E}">
        <p14:creationId xmlns:p14="http://schemas.microsoft.com/office/powerpoint/2010/main" val="23458899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65022D1C-0CD8-4598-8CD9-C543618E90D2}"/>
              </a:ext>
            </a:extLst>
          </p:cNvPr>
          <p:cNvSpPr>
            <a:spLocks noGrp="1"/>
          </p:cNvSpPr>
          <p:nvPr>
            <p:ph type="title"/>
          </p:nvPr>
        </p:nvSpPr>
        <p:spPr/>
        <p:txBody>
          <a:bodyPr/>
          <a:lstStyle/>
          <a:p>
            <a:r>
              <a:rPr lang="en-US" altLang="vi-VN"/>
              <a:t>Kiến trúc IO cơ bản</a:t>
            </a:r>
          </a:p>
        </p:txBody>
      </p:sp>
      <p:pic>
        <p:nvPicPr>
          <p:cNvPr id="48131" name="Picture 2" descr="intro_arch-6">
            <a:extLst>
              <a:ext uri="{FF2B5EF4-FFF2-40B4-BE49-F238E27FC236}">
                <a16:creationId xmlns:a16="http://schemas.microsoft.com/office/drawing/2014/main" id="{E719F939-88F3-4CC9-A85D-FAB5BCAEC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1430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45733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B671C235-7A65-4FC6-8BFD-1EC9D2A92E46}"/>
              </a:ext>
            </a:extLst>
          </p:cNvPr>
          <p:cNvSpPr>
            <a:spLocks noGrp="1"/>
          </p:cNvSpPr>
          <p:nvPr>
            <p:ph type="title"/>
          </p:nvPr>
        </p:nvSpPr>
        <p:spPr/>
        <p:txBody>
          <a:bodyPr/>
          <a:lstStyle/>
          <a:p>
            <a:endParaRPr lang="vi-VN" altLang="vi-VN"/>
          </a:p>
        </p:txBody>
      </p:sp>
      <p:sp>
        <p:nvSpPr>
          <p:cNvPr id="49155" name="Content Placeholder 2">
            <a:extLst>
              <a:ext uri="{FF2B5EF4-FFF2-40B4-BE49-F238E27FC236}">
                <a16:creationId xmlns:a16="http://schemas.microsoft.com/office/drawing/2014/main" id="{C8BD3B95-406F-40B9-BA58-9B9BC93D9396}"/>
              </a:ext>
            </a:extLst>
          </p:cNvPr>
          <p:cNvSpPr>
            <a:spLocks noGrp="1"/>
          </p:cNvSpPr>
          <p:nvPr>
            <p:ph idx="1"/>
          </p:nvPr>
        </p:nvSpPr>
        <p:spPr/>
        <p:txBody>
          <a:bodyPr/>
          <a:lstStyle/>
          <a:p>
            <a:r>
              <a:rPr lang="en-US" altLang="vi-VN"/>
              <a:t>Không gian IO : 0000 – FFFF </a:t>
            </a:r>
          </a:p>
        </p:txBody>
      </p:sp>
      <p:pic>
        <p:nvPicPr>
          <p:cNvPr id="49156" name="Picture 2" descr="intro_arch-8">
            <a:extLst>
              <a:ext uri="{FF2B5EF4-FFF2-40B4-BE49-F238E27FC236}">
                <a16:creationId xmlns:a16="http://schemas.microsoft.com/office/drawing/2014/main" id="{A9104EEF-BD60-4AB3-8492-C718DC1740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133600"/>
            <a:ext cx="73914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72055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AC36C44A-2760-40D0-9F78-CF37E582277A}"/>
              </a:ext>
            </a:extLst>
          </p:cNvPr>
          <p:cNvSpPr>
            <a:spLocks noGrp="1" noChangeArrowheads="1"/>
          </p:cNvSpPr>
          <p:nvPr>
            <p:ph type="title"/>
          </p:nvPr>
        </p:nvSpPr>
        <p:spPr/>
        <p:txBody>
          <a:bodyPr/>
          <a:lstStyle/>
          <a:p>
            <a:pPr eaLnBrk="1" hangingPunct="1"/>
            <a:r>
              <a:rPr lang="en-US" altLang="vi-VN"/>
              <a:t>Vi xử lý</a:t>
            </a:r>
          </a:p>
        </p:txBody>
      </p:sp>
      <p:sp>
        <p:nvSpPr>
          <p:cNvPr id="50179" name="Rectangle 3">
            <a:extLst>
              <a:ext uri="{FF2B5EF4-FFF2-40B4-BE49-F238E27FC236}">
                <a16:creationId xmlns:a16="http://schemas.microsoft.com/office/drawing/2014/main" id="{3D458FBF-AA24-44B6-920A-8FB4FED93AC2}"/>
              </a:ext>
            </a:extLst>
          </p:cNvPr>
          <p:cNvSpPr>
            <a:spLocks noGrp="1" noChangeArrowheads="1"/>
          </p:cNvSpPr>
          <p:nvPr>
            <p:ph idx="1"/>
          </p:nvPr>
        </p:nvSpPr>
        <p:spPr>
          <a:xfrm>
            <a:off x="838200" y="1507573"/>
            <a:ext cx="10515600" cy="4351338"/>
          </a:xfrm>
        </p:spPr>
        <p:txBody>
          <a:bodyPr/>
          <a:lstStyle/>
          <a:p>
            <a:pPr eaLnBrk="1" hangingPunct="1"/>
            <a:r>
              <a:rPr lang="en-US" altLang="vi-VN" dirty="0" err="1"/>
              <a:t>Thực</a:t>
            </a:r>
            <a:r>
              <a:rPr lang="en-US" altLang="vi-VN" dirty="0"/>
              <a:t> </a:t>
            </a:r>
            <a:r>
              <a:rPr lang="en-US" altLang="vi-VN" dirty="0" err="1"/>
              <a:t>hiện</a:t>
            </a:r>
            <a:r>
              <a:rPr lang="en-US" altLang="vi-VN" dirty="0"/>
              <a:t> 3 </a:t>
            </a:r>
            <a:r>
              <a:rPr lang="en-US" altLang="vi-VN" dirty="0" err="1"/>
              <a:t>nhiệm</a:t>
            </a:r>
            <a:r>
              <a:rPr lang="en-US" altLang="vi-VN" dirty="0"/>
              <a:t> </a:t>
            </a:r>
            <a:r>
              <a:rPr lang="en-US" altLang="vi-VN" dirty="0" err="1"/>
              <a:t>vụ</a:t>
            </a:r>
            <a:r>
              <a:rPr lang="en-US" altLang="vi-VN" dirty="0"/>
              <a:t> </a:t>
            </a:r>
            <a:r>
              <a:rPr lang="en-US" altLang="vi-VN" dirty="0" err="1"/>
              <a:t>chính</a:t>
            </a:r>
            <a:r>
              <a:rPr lang="en-US" altLang="vi-VN" dirty="0"/>
              <a:t> </a:t>
            </a:r>
            <a:r>
              <a:rPr lang="en-US" altLang="vi-VN" dirty="0" err="1"/>
              <a:t>trong</a:t>
            </a:r>
            <a:r>
              <a:rPr lang="en-US" altLang="vi-VN" dirty="0"/>
              <a:t> </a:t>
            </a:r>
            <a:r>
              <a:rPr lang="en-US" altLang="vi-VN" dirty="0" err="1"/>
              <a:t>hệ</a:t>
            </a:r>
            <a:r>
              <a:rPr lang="en-US" altLang="vi-VN" dirty="0"/>
              <a:t> </a:t>
            </a:r>
            <a:r>
              <a:rPr lang="en-US" altLang="vi-VN" dirty="0" err="1"/>
              <a:t>thống</a:t>
            </a:r>
            <a:r>
              <a:rPr lang="en-US" altLang="vi-VN" dirty="0"/>
              <a:t> MT</a:t>
            </a:r>
          </a:p>
          <a:p>
            <a:pPr lvl="1" eaLnBrk="1" hangingPunct="1"/>
            <a:r>
              <a:rPr lang="en-US" altLang="vi-VN" dirty="0" err="1"/>
              <a:t>Truyền</a:t>
            </a:r>
            <a:r>
              <a:rPr lang="en-US" altLang="vi-VN" dirty="0"/>
              <a:t> </a:t>
            </a:r>
            <a:r>
              <a:rPr lang="en-US" altLang="vi-VN" dirty="0" err="1"/>
              <a:t>dữ</a:t>
            </a:r>
            <a:r>
              <a:rPr lang="en-US" altLang="vi-VN" dirty="0"/>
              <a:t> </a:t>
            </a:r>
            <a:r>
              <a:rPr lang="en-US" altLang="vi-VN" dirty="0" err="1"/>
              <a:t>liệu</a:t>
            </a:r>
            <a:r>
              <a:rPr lang="en-US" altLang="vi-VN" dirty="0"/>
              <a:t> </a:t>
            </a:r>
            <a:r>
              <a:rPr lang="en-US" altLang="vi-VN" dirty="0" err="1"/>
              <a:t>giữa</a:t>
            </a:r>
            <a:r>
              <a:rPr lang="en-US" altLang="vi-VN" dirty="0"/>
              <a:t> </a:t>
            </a:r>
            <a:r>
              <a:rPr lang="en-US" altLang="vi-VN" dirty="0" err="1"/>
              <a:t>bản</a:t>
            </a:r>
            <a:r>
              <a:rPr lang="en-US" altLang="vi-VN" dirty="0"/>
              <a:t> </a:t>
            </a:r>
            <a:r>
              <a:rPr lang="en-US" altLang="vi-VN" dirty="0" err="1"/>
              <a:t>thân</a:t>
            </a:r>
            <a:r>
              <a:rPr lang="en-US" altLang="vi-VN" dirty="0"/>
              <a:t> </a:t>
            </a:r>
            <a:r>
              <a:rPr lang="en-US" altLang="vi-VN" dirty="0" err="1"/>
              <a:t>nó</a:t>
            </a:r>
            <a:r>
              <a:rPr lang="en-US" altLang="vi-VN" dirty="0"/>
              <a:t> </a:t>
            </a:r>
            <a:r>
              <a:rPr lang="en-US" altLang="vi-VN" dirty="0" err="1"/>
              <a:t>và</a:t>
            </a:r>
            <a:r>
              <a:rPr lang="en-US" altLang="vi-VN" dirty="0"/>
              <a:t> </a:t>
            </a:r>
            <a:r>
              <a:rPr lang="en-US" altLang="vi-VN" dirty="0" err="1"/>
              <a:t>bộ</a:t>
            </a:r>
            <a:r>
              <a:rPr lang="en-US" altLang="vi-VN" dirty="0"/>
              <a:t> </a:t>
            </a:r>
            <a:r>
              <a:rPr lang="en-US" altLang="vi-VN" dirty="0" err="1"/>
              <a:t>nhớ</a:t>
            </a:r>
            <a:r>
              <a:rPr lang="en-US" altLang="vi-VN" dirty="0"/>
              <a:t> hay IO</a:t>
            </a:r>
          </a:p>
          <a:p>
            <a:pPr lvl="1" eaLnBrk="1" hangingPunct="1"/>
            <a:r>
              <a:rPr lang="en-US" altLang="vi-VN" dirty="0" err="1"/>
              <a:t>Thực</a:t>
            </a:r>
            <a:r>
              <a:rPr lang="en-US" altLang="vi-VN" dirty="0"/>
              <a:t> </a:t>
            </a:r>
            <a:r>
              <a:rPr lang="en-US" altLang="vi-VN" dirty="0" err="1"/>
              <a:t>hiện</a:t>
            </a:r>
            <a:r>
              <a:rPr lang="en-US" altLang="vi-VN" dirty="0"/>
              <a:t> </a:t>
            </a:r>
            <a:r>
              <a:rPr lang="en-US" altLang="vi-VN" dirty="0" err="1"/>
              <a:t>các</a:t>
            </a:r>
            <a:r>
              <a:rPr lang="en-US" altLang="vi-VN" dirty="0"/>
              <a:t> </a:t>
            </a:r>
            <a:r>
              <a:rPr lang="en-US" altLang="vi-VN" dirty="0" err="1"/>
              <a:t>phép</a:t>
            </a:r>
            <a:r>
              <a:rPr lang="en-US" altLang="vi-VN" dirty="0"/>
              <a:t> </a:t>
            </a:r>
            <a:r>
              <a:rPr lang="en-US" altLang="vi-VN" dirty="0" err="1"/>
              <a:t>toán</a:t>
            </a:r>
            <a:r>
              <a:rPr lang="en-US" altLang="vi-VN" dirty="0"/>
              <a:t> </a:t>
            </a:r>
            <a:r>
              <a:rPr lang="en-US" altLang="vi-VN" dirty="0" err="1"/>
              <a:t>số</a:t>
            </a:r>
            <a:r>
              <a:rPr lang="en-US" altLang="vi-VN" dirty="0"/>
              <a:t> </a:t>
            </a:r>
            <a:r>
              <a:rPr lang="en-US" altLang="vi-VN" dirty="0" err="1"/>
              <a:t>học</a:t>
            </a:r>
            <a:r>
              <a:rPr lang="en-US" altLang="vi-VN" dirty="0"/>
              <a:t> </a:t>
            </a:r>
            <a:r>
              <a:rPr lang="en-US" altLang="vi-VN" dirty="0" err="1"/>
              <a:t>và</a:t>
            </a:r>
            <a:r>
              <a:rPr lang="en-US" altLang="vi-VN" dirty="0"/>
              <a:t> logic</a:t>
            </a:r>
          </a:p>
          <a:p>
            <a:pPr lvl="1" eaLnBrk="1" hangingPunct="1"/>
            <a:r>
              <a:rPr lang="en-US" altLang="vi-VN" dirty="0" err="1"/>
              <a:t>Phân</a:t>
            </a:r>
            <a:r>
              <a:rPr lang="en-US" altLang="vi-VN" dirty="0"/>
              <a:t> </a:t>
            </a:r>
            <a:r>
              <a:rPr lang="en-US" altLang="vi-VN" dirty="0" err="1"/>
              <a:t>luồng</a:t>
            </a:r>
            <a:r>
              <a:rPr lang="en-US" altLang="vi-VN" dirty="0"/>
              <a:t> </a:t>
            </a:r>
            <a:r>
              <a:rPr lang="en-US" altLang="vi-VN" dirty="0" err="1"/>
              <a:t>chương</a:t>
            </a:r>
            <a:r>
              <a:rPr lang="en-US" altLang="vi-VN" dirty="0"/>
              <a:t> </a:t>
            </a:r>
            <a:r>
              <a:rPr lang="en-US" altLang="vi-VN" dirty="0" err="1"/>
              <a:t>trình</a:t>
            </a:r>
            <a:r>
              <a:rPr lang="en-US" altLang="vi-VN" dirty="0"/>
              <a:t> </a:t>
            </a:r>
            <a:r>
              <a:rPr lang="en-US" altLang="vi-VN" dirty="0" err="1"/>
              <a:t>thông</a:t>
            </a:r>
            <a:r>
              <a:rPr lang="en-US" altLang="vi-VN" dirty="0"/>
              <a:t> qua </a:t>
            </a:r>
            <a:r>
              <a:rPr lang="en-US" altLang="vi-VN" dirty="0" err="1"/>
              <a:t>các</a:t>
            </a:r>
            <a:r>
              <a:rPr lang="en-US" altLang="vi-VN" dirty="0"/>
              <a:t> </a:t>
            </a:r>
            <a:r>
              <a:rPr lang="en-US" altLang="vi-VN" dirty="0" err="1"/>
              <a:t>quyết</a:t>
            </a:r>
            <a:r>
              <a:rPr lang="en-US" altLang="vi-VN" dirty="0"/>
              <a:t> </a:t>
            </a:r>
            <a:r>
              <a:rPr lang="en-US" altLang="vi-VN" dirty="0" err="1"/>
              <a:t>định</a:t>
            </a:r>
            <a:r>
              <a:rPr lang="en-US" altLang="vi-VN" dirty="0"/>
              <a:t> </a:t>
            </a:r>
            <a:r>
              <a:rPr lang="en-US" altLang="vi-VN" dirty="0" err="1"/>
              <a:t>cơ</a:t>
            </a:r>
            <a:r>
              <a:rPr lang="en-US" altLang="vi-VN" dirty="0"/>
              <a:t> </a:t>
            </a:r>
            <a:r>
              <a:rPr lang="en-US" altLang="vi-VN" dirty="0" err="1"/>
              <a:t>bản</a:t>
            </a:r>
            <a:endParaRPr lang="en-US" altLang="vi-VN" dirty="0"/>
          </a:p>
          <a:p>
            <a:pPr eaLnBrk="1" hangingPunct="1"/>
            <a:r>
              <a:rPr lang="en-US" altLang="vi-VN" dirty="0" err="1"/>
              <a:t>Sức</a:t>
            </a:r>
            <a:r>
              <a:rPr lang="en-US" altLang="vi-VN" dirty="0"/>
              <a:t> </a:t>
            </a:r>
            <a:r>
              <a:rPr lang="en-US" altLang="vi-VN" dirty="0" err="1"/>
              <a:t>mạnh</a:t>
            </a:r>
            <a:r>
              <a:rPr lang="en-US" altLang="vi-VN" dirty="0"/>
              <a:t> </a:t>
            </a:r>
            <a:r>
              <a:rPr lang="en-US" altLang="vi-VN" dirty="0" err="1"/>
              <a:t>của</a:t>
            </a:r>
            <a:r>
              <a:rPr lang="en-US" altLang="vi-VN" dirty="0"/>
              <a:t> </a:t>
            </a:r>
            <a:r>
              <a:rPr lang="en-US" altLang="vi-VN" dirty="0" err="1"/>
              <a:t>nó</a:t>
            </a:r>
            <a:r>
              <a:rPr lang="en-US" altLang="vi-VN" dirty="0"/>
              <a:t> </a:t>
            </a:r>
            <a:r>
              <a:rPr lang="en-US" altLang="vi-VN" dirty="0" err="1"/>
              <a:t>là</a:t>
            </a:r>
            <a:r>
              <a:rPr lang="en-US" altLang="vi-VN" dirty="0"/>
              <a:t> </a:t>
            </a:r>
            <a:r>
              <a:rPr lang="en-US" altLang="vi-VN" dirty="0" err="1"/>
              <a:t>khả</a:t>
            </a:r>
            <a:r>
              <a:rPr lang="en-US" altLang="vi-VN" dirty="0"/>
              <a:t> </a:t>
            </a:r>
            <a:r>
              <a:rPr lang="en-US" altLang="vi-VN" dirty="0" err="1"/>
              <a:t>năng</a:t>
            </a:r>
            <a:r>
              <a:rPr lang="en-US" altLang="vi-VN" dirty="0"/>
              <a:t> </a:t>
            </a:r>
            <a:r>
              <a:rPr lang="en-US" altLang="vi-VN" dirty="0" err="1"/>
              <a:t>thực</a:t>
            </a:r>
            <a:r>
              <a:rPr lang="en-US" altLang="vi-VN" dirty="0"/>
              <a:t> </a:t>
            </a:r>
            <a:r>
              <a:rPr lang="en-US" altLang="vi-VN" dirty="0" err="1"/>
              <a:t>hiện</a:t>
            </a:r>
            <a:r>
              <a:rPr lang="en-US" altLang="vi-VN" dirty="0"/>
              <a:t> </a:t>
            </a:r>
            <a:r>
              <a:rPr lang="en-US" altLang="vi-VN" dirty="0" err="1"/>
              <a:t>lệnh</a:t>
            </a:r>
            <a:r>
              <a:rPr lang="en-US" altLang="vi-VN" dirty="0"/>
              <a:t>/s</a:t>
            </a:r>
          </a:p>
          <a:p>
            <a:pPr eaLnBrk="1" hangingPunct="1"/>
            <a:r>
              <a:rPr lang="vi-VN" altLang="vi-VN" dirty="0"/>
              <a:t>Khối xử lý trung tâm điều hành các hoạt động của hệ thống bằng cách thực hiện liên tục và lặp đi lặp lại 2 bước : lấy lệnh và thi hành lệnh. </a:t>
            </a:r>
            <a:endParaRPr lang="en-US" altLang="vi-VN" dirty="0"/>
          </a:p>
        </p:txBody>
      </p:sp>
    </p:spTree>
    <p:extLst>
      <p:ext uri="{BB962C8B-B14F-4D97-AF65-F5344CB8AC3E}">
        <p14:creationId xmlns:p14="http://schemas.microsoft.com/office/powerpoint/2010/main" val="26616615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4AA89999-1B9C-431A-97F6-37830017753D}"/>
              </a:ext>
            </a:extLst>
          </p:cNvPr>
          <p:cNvSpPr>
            <a:spLocks noGrp="1"/>
          </p:cNvSpPr>
          <p:nvPr>
            <p:ph type="title"/>
          </p:nvPr>
        </p:nvSpPr>
        <p:spPr/>
        <p:txBody>
          <a:bodyPr/>
          <a:lstStyle/>
          <a:p>
            <a:r>
              <a:rPr lang="en-US" altLang="vi-VN"/>
              <a:t>CPU</a:t>
            </a:r>
          </a:p>
        </p:txBody>
      </p:sp>
      <p:pic>
        <p:nvPicPr>
          <p:cNvPr id="51203" name="Picture 2">
            <a:extLst>
              <a:ext uri="{FF2B5EF4-FFF2-40B4-BE49-F238E27FC236}">
                <a16:creationId xmlns:a16="http://schemas.microsoft.com/office/drawing/2014/main" id="{CF5E3B4C-13CF-4666-B035-451F2A555A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96278" y="967408"/>
            <a:ext cx="8534400" cy="5562600"/>
          </a:xfrm>
          <a:noFill/>
        </p:spPr>
      </p:pic>
    </p:spTree>
    <p:extLst>
      <p:ext uri="{BB962C8B-B14F-4D97-AF65-F5344CB8AC3E}">
        <p14:creationId xmlns:p14="http://schemas.microsoft.com/office/powerpoint/2010/main" val="16265853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04FA3739-DAE6-4E3A-8975-FEC036ABDDBA}"/>
              </a:ext>
            </a:extLst>
          </p:cNvPr>
          <p:cNvSpPr>
            <a:spLocks noGrp="1"/>
          </p:cNvSpPr>
          <p:nvPr>
            <p:ph type="title"/>
          </p:nvPr>
        </p:nvSpPr>
        <p:spPr/>
        <p:txBody>
          <a:bodyPr/>
          <a:lstStyle/>
          <a:p>
            <a:r>
              <a:rPr lang="en-US" altLang="vi-VN"/>
              <a:t>CPU</a:t>
            </a:r>
          </a:p>
        </p:txBody>
      </p:sp>
      <p:sp>
        <p:nvSpPr>
          <p:cNvPr id="52227" name="Content Placeholder 2">
            <a:extLst>
              <a:ext uri="{FF2B5EF4-FFF2-40B4-BE49-F238E27FC236}">
                <a16:creationId xmlns:a16="http://schemas.microsoft.com/office/drawing/2014/main" id="{2AC49205-3B86-49F8-A3B1-4FB31CD0E35A}"/>
              </a:ext>
            </a:extLst>
          </p:cNvPr>
          <p:cNvSpPr>
            <a:spLocks noGrp="1"/>
          </p:cNvSpPr>
          <p:nvPr>
            <p:ph idx="1"/>
          </p:nvPr>
        </p:nvSpPr>
        <p:spPr/>
        <p:txBody>
          <a:bodyPr/>
          <a:lstStyle/>
          <a:p>
            <a:r>
              <a:rPr lang="vi-VN" altLang="vi-VN"/>
              <a:t>Lệnh CPU thi hành được nạp trước đó vào trong bộ nhớ. </a:t>
            </a:r>
            <a:endParaRPr lang="en-US" altLang="vi-VN"/>
          </a:p>
          <a:p>
            <a:r>
              <a:rPr lang="vi-VN" altLang="vi-VN"/>
              <a:t>Các lệnh nằm liên tục trong bộ nhớ tạo thành chương trình. </a:t>
            </a:r>
            <a:endParaRPr lang="en-US" altLang="vi-VN"/>
          </a:p>
          <a:p>
            <a:r>
              <a:rPr lang="vi-VN" altLang="vi-VN"/>
              <a:t>CPU là một hệ thống số tuần tự, đồng bộ nên việc cung cấp xung đồng hồ  </a:t>
            </a:r>
            <a:r>
              <a:rPr lang="en-US" altLang="vi-VN"/>
              <a:t>(</a:t>
            </a:r>
            <a:r>
              <a:rPr lang="vi-VN" altLang="vi-VN"/>
              <a:t>clock</a:t>
            </a:r>
            <a:r>
              <a:rPr lang="en-US" altLang="vi-VN"/>
              <a:t>)</a:t>
            </a:r>
            <a:r>
              <a:rPr lang="vi-VN" altLang="vi-VN"/>
              <a:t>  là cần thiết.</a:t>
            </a:r>
            <a:endParaRPr lang="en-US" altLang="vi-VN"/>
          </a:p>
          <a:p>
            <a:r>
              <a:rPr lang="vi-VN" altLang="vi-VN"/>
              <a:t>CPU hoạt động được với xung clock có tần số càng cao thì chạy càng nhanh. </a:t>
            </a:r>
            <a:endParaRPr lang="en-US" altLang="vi-VN"/>
          </a:p>
        </p:txBody>
      </p:sp>
    </p:spTree>
    <p:extLst>
      <p:ext uri="{BB962C8B-B14F-4D97-AF65-F5344CB8AC3E}">
        <p14:creationId xmlns:p14="http://schemas.microsoft.com/office/powerpoint/2010/main" val="4507133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BB1074B3-89F1-405D-8D86-E5DEE3AE461D}"/>
              </a:ext>
            </a:extLst>
          </p:cNvPr>
          <p:cNvSpPr>
            <a:spLocks noGrp="1"/>
          </p:cNvSpPr>
          <p:nvPr>
            <p:ph type="title"/>
          </p:nvPr>
        </p:nvSpPr>
        <p:spPr/>
        <p:txBody>
          <a:bodyPr/>
          <a:lstStyle/>
          <a:p>
            <a:r>
              <a:rPr lang="en-US" altLang="vi-VN"/>
              <a:t>CPU : Khối điều khiển định thì</a:t>
            </a:r>
          </a:p>
        </p:txBody>
      </p:sp>
      <p:sp>
        <p:nvSpPr>
          <p:cNvPr id="53251" name="Content Placeholder 2">
            <a:extLst>
              <a:ext uri="{FF2B5EF4-FFF2-40B4-BE49-F238E27FC236}">
                <a16:creationId xmlns:a16="http://schemas.microsoft.com/office/drawing/2014/main" id="{F11CD540-B5A4-4A39-87DB-B51E275A611A}"/>
              </a:ext>
            </a:extLst>
          </p:cNvPr>
          <p:cNvSpPr>
            <a:spLocks noGrp="1"/>
          </p:cNvSpPr>
          <p:nvPr>
            <p:ph idx="1"/>
          </p:nvPr>
        </p:nvSpPr>
        <p:spPr>
          <a:xfrm>
            <a:off x="1507435" y="1321904"/>
            <a:ext cx="8574088" cy="5105400"/>
          </a:xfrm>
        </p:spPr>
        <p:txBody>
          <a:bodyPr/>
          <a:lstStyle/>
          <a:p>
            <a:r>
              <a:rPr lang="vi-VN" altLang="vi-VN" dirty="0"/>
              <a:t>Khối điều khiển định thì thể hiện chức năng điều khiển thông qua 3 bước : </a:t>
            </a:r>
          </a:p>
          <a:p>
            <a:pPr lvl="1"/>
            <a:r>
              <a:rPr lang="vi-VN" altLang="vi-VN" dirty="0"/>
              <a:t>Lấy lệnh : thực hiện quá trình đọc bộ nhớ, địa chỉ hay vị trí lệnh trong bộ nhớ được lưu giữ trong một thanh ghi đặc biệt của bộ thanh ghi. Nội dung của ô nhớ chính là mã lệnh. </a:t>
            </a:r>
          </a:p>
          <a:p>
            <a:pPr lvl="1"/>
            <a:r>
              <a:rPr lang="en-US" altLang="vi-VN" dirty="0"/>
              <a:t>G</a:t>
            </a:r>
            <a:r>
              <a:rPr lang="vi-VN" altLang="vi-VN" dirty="0"/>
              <a:t>iải mã lệnh : xác định thao tác cần thực hiện từ mã lệnh đọc được. </a:t>
            </a:r>
          </a:p>
          <a:p>
            <a:pPr lvl="1"/>
            <a:r>
              <a:rPr lang="vi-VN" altLang="vi-VN" dirty="0"/>
              <a:t>Thi hành lệnh : thực hiện một trong các hoạt động với khối ALU, bộ thanh ghi, khối bộ nhớ và với khối xuất nhập. </a:t>
            </a:r>
            <a:endParaRPr lang="en-US" altLang="vi-VN" dirty="0"/>
          </a:p>
        </p:txBody>
      </p:sp>
    </p:spTree>
    <p:extLst>
      <p:ext uri="{BB962C8B-B14F-4D97-AF65-F5344CB8AC3E}">
        <p14:creationId xmlns:p14="http://schemas.microsoft.com/office/powerpoint/2010/main" val="1716219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CA2EC284-8CA4-4D35-9308-230C23B7B292}"/>
              </a:ext>
            </a:extLst>
          </p:cNvPr>
          <p:cNvSpPr>
            <a:spLocks noGrp="1"/>
          </p:cNvSpPr>
          <p:nvPr>
            <p:ph type="title"/>
          </p:nvPr>
        </p:nvSpPr>
        <p:spPr/>
        <p:txBody>
          <a:bodyPr/>
          <a:lstStyle/>
          <a:p>
            <a:r>
              <a:rPr lang="en-US" altLang="vi-VN"/>
              <a:t>Chuyển đổi số giữa các hệ</a:t>
            </a:r>
            <a:endParaRPr lang="vi-VN" altLang="vi-VN"/>
          </a:p>
        </p:txBody>
      </p:sp>
      <p:sp>
        <p:nvSpPr>
          <p:cNvPr id="3" name="Content Placeholder 2">
            <a:extLst>
              <a:ext uri="{FF2B5EF4-FFF2-40B4-BE49-F238E27FC236}">
                <a16:creationId xmlns:a16="http://schemas.microsoft.com/office/drawing/2014/main" id="{118866BD-151B-4CE6-8ACF-6F419060C12B}"/>
              </a:ext>
            </a:extLst>
          </p:cNvPr>
          <p:cNvSpPr>
            <a:spLocks noGrp="1"/>
          </p:cNvSpPr>
          <p:nvPr>
            <p:ph idx="1"/>
          </p:nvPr>
        </p:nvSpPr>
        <p:spPr/>
        <p:txBody>
          <a:bodyPr/>
          <a:lstStyle/>
          <a:p>
            <a:pPr>
              <a:defRPr/>
            </a:pPr>
            <a:r>
              <a:rPr lang="en-US" altLang="en-US" b="1">
                <a:cs typeface="Times New Roman" panose="02020603050405020304" pitchFamily="18" charset="0"/>
              </a:rPr>
              <a:t>Bảng chuyển đổi các số cơ sở.</a:t>
            </a:r>
            <a:endParaRPr lang="en-US">
              <a:cs typeface="Times New Roman" panose="02020603050405020304" pitchFamily="18" charset="0"/>
            </a:endParaRPr>
          </a:p>
          <a:p>
            <a:pPr marL="0" indent="0">
              <a:buNone/>
              <a:defRPr/>
            </a:pPr>
            <a:endParaRPr lang="vi-VN"/>
          </a:p>
        </p:txBody>
      </p:sp>
      <p:graphicFrame>
        <p:nvGraphicFramePr>
          <p:cNvPr id="4" name="Group 742">
            <a:extLst>
              <a:ext uri="{FF2B5EF4-FFF2-40B4-BE49-F238E27FC236}">
                <a16:creationId xmlns:a16="http://schemas.microsoft.com/office/drawing/2014/main" id="{415B3D0B-0F3E-4AC8-A152-35108E275AC3}"/>
              </a:ext>
            </a:extLst>
          </p:cNvPr>
          <p:cNvGraphicFramePr>
            <a:graphicFrameLocks noGrp="1"/>
          </p:cNvGraphicFramePr>
          <p:nvPr/>
        </p:nvGraphicFramePr>
        <p:xfrm>
          <a:off x="5345114" y="2057400"/>
          <a:ext cx="3341687" cy="4389435"/>
        </p:xfrm>
        <a:graphic>
          <a:graphicData uri="http://schemas.openxmlformats.org/drawingml/2006/table">
            <a:tbl>
              <a:tblPr/>
              <a:tblGrid>
                <a:gridCol w="885827">
                  <a:extLst>
                    <a:ext uri="{9D8B030D-6E8A-4147-A177-3AD203B41FA5}">
                      <a16:colId xmlns:a16="http://schemas.microsoft.com/office/drawing/2014/main" val="20000"/>
                    </a:ext>
                  </a:extLst>
                </a:gridCol>
                <a:gridCol w="885826">
                  <a:extLst>
                    <a:ext uri="{9D8B030D-6E8A-4147-A177-3AD203B41FA5}">
                      <a16:colId xmlns:a16="http://schemas.microsoft.com/office/drawing/2014/main" val="20001"/>
                    </a:ext>
                  </a:extLst>
                </a:gridCol>
                <a:gridCol w="785017">
                  <a:extLst>
                    <a:ext uri="{9D8B030D-6E8A-4147-A177-3AD203B41FA5}">
                      <a16:colId xmlns:a16="http://schemas.microsoft.com/office/drawing/2014/main" val="2007309646"/>
                    </a:ext>
                  </a:extLst>
                </a:gridCol>
                <a:gridCol w="785017">
                  <a:extLst>
                    <a:ext uri="{9D8B030D-6E8A-4147-A177-3AD203B41FA5}">
                      <a16:colId xmlns:a16="http://schemas.microsoft.com/office/drawing/2014/main" val="20002"/>
                    </a:ext>
                  </a:extLst>
                </a:gridCol>
              </a:tblGrid>
              <a:tr h="487715">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Hệ 16</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Hệ 10</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kern="1200" cap="none" normalizeH="0" baseline="0">
                          <a:ln>
                            <a:noFill/>
                          </a:ln>
                          <a:solidFill>
                            <a:schemeClr val="tx1"/>
                          </a:solidFill>
                          <a:effectLst/>
                          <a:latin typeface="+mj-lt"/>
                          <a:ea typeface="+mn-ea"/>
                          <a:cs typeface="Times New Roman" pitchFamily="18" charset="0"/>
                        </a:rPr>
                        <a:t>Hệ 8</a:t>
                      </a: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Hệ 2</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7715">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8</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16</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8</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10</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rPr>
                        <a:t>10</a:t>
                      </a:r>
                      <a:r>
                        <a:rPr kumimoji="0" lang="en-US" altLang="en-US" sz="2000" b="1" i="0" u="none" strike="noStrike" kern="1200" cap="none" normalizeH="0" baseline="-25000">
                          <a:ln>
                            <a:noFill/>
                          </a:ln>
                          <a:solidFill>
                            <a:schemeClr val="tx1"/>
                          </a:solidFill>
                          <a:effectLst/>
                          <a:latin typeface="+mn-lt"/>
                          <a:ea typeface="+mn-ea"/>
                          <a:cs typeface="Times New Roman" pitchFamily="18" charset="0"/>
                        </a:rPr>
                        <a:t>8</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1000</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2</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715">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9</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16</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9</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10</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rPr>
                        <a:t>11</a:t>
                      </a:r>
                      <a:r>
                        <a:rPr kumimoji="0" lang="en-US" altLang="en-US" sz="2000" b="1" i="0" u="none" strike="noStrike" kern="1200" cap="none" normalizeH="0" baseline="-25000">
                          <a:ln>
                            <a:noFill/>
                          </a:ln>
                          <a:solidFill>
                            <a:schemeClr val="tx1"/>
                          </a:solidFill>
                          <a:effectLst/>
                          <a:latin typeface="+mn-lt"/>
                          <a:ea typeface="+mn-ea"/>
                          <a:cs typeface="Times New Roman" pitchFamily="18" charset="0"/>
                        </a:rPr>
                        <a:t>8</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1001</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2</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7715">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A</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16</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10</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10</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rPr>
                        <a:t>12</a:t>
                      </a:r>
                      <a:r>
                        <a:rPr kumimoji="0" lang="en-US" altLang="en-US" sz="2000" b="1" i="0" u="none" strike="noStrike" kern="1200" cap="none" normalizeH="0" baseline="-25000">
                          <a:ln>
                            <a:noFill/>
                          </a:ln>
                          <a:solidFill>
                            <a:schemeClr val="tx1"/>
                          </a:solidFill>
                          <a:effectLst/>
                          <a:latin typeface="+mn-lt"/>
                          <a:ea typeface="+mn-ea"/>
                          <a:cs typeface="Times New Roman" pitchFamily="18" charset="0"/>
                        </a:rPr>
                        <a:t>8</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1010</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2</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7715">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B</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16</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11</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10</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rPr>
                        <a:t>13</a:t>
                      </a:r>
                      <a:r>
                        <a:rPr kumimoji="0" lang="en-US" altLang="en-US" sz="2000" b="1" i="0" u="none" strike="noStrike" kern="1200" cap="none" normalizeH="0" baseline="-25000">
                          <a:ln>
                            <a:noFill/>
                          </a:ln>
                          <a:solidFill>
                            <a:schemeClr val="tx1"/>
                          </a:solidFill>
                          <a:effectLst/>
                          <a:latin typeface="+mn-lt"/>
                          <a:ea typeface="+mn-ea"/>
                          <a:cs typeface="Times New Roman" pitchFamily="18" charset="0"/>
                        </a:rPr>
                        <a:t>8</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1011</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2</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7715">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C</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16</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12</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10</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rPr>
                        <a:t>14</a:t>
                      </a:r>
                      <a:r>
                        <a:rPr kumimoji="0" lang="en-US" altLang="en-US" sz="2000" b="1" i="0" u="none" strike="noStrike" kern="1200" cap="none" normalizeH="0" baseline="-25000">
                          <a:ln>
                            <a:noFill/>
                          </a:ln>
                          <a:solidFill>
                            <a:schemeClr val="tx1"/>
                          </a:solidFill>
                          <a:effectLst/>
                          <a:latin typeface="+mn-lt"/>
                          <a:ea typeface="+mn-ea"/>
                          <a:cs typeface="Times New Roman" pitchFamily="18" charset="0"/>
                        </a:rPr>
                        <a:t>8</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1100</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2</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7715">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D</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16</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13</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10</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rPr>
                        <a:t>15</a:t>
                      </a:r>
                      <a:r>
                        <a:rPr kumimoji="0" lang="en-US" altLang="en-US" sz="2000" b="1" i="0" u="none" strike="noStrike" kern="1200" cap="none" normalizeH="0" baseline="-25000">
                          <a:ln>
                            <a:noFill/>
                          </a:ln>
                          <a:solidFill>
                            <a:schemeClr val="tx1"/>
                          </a:solidFill>
                          <a:effectLst/>
                          <a:latin typeface="+mn-lt"/>
                          <a:ea typeface="+mn-ea"/>
                          <a:cs typeface="Times New Roman" pitchFamily="18" charset="0"/>
                        </a:rPr>
                        <a:t>8</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1101</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2</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7715">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E</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16</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14</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10</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rPr>
                        <a:t>16</a:t>
                      </a:r>
                      <a:r>
                        <a:rPr kumimoji="0" lang="en-US" altLang="en-US" sz="2000" b="1" i="0" u="none" strike="noStrike" kern="1200" cap="none" normalizeH="0" baseline="-25000">
                          <a:ln>
                            <a:noFill/>
                          </a:ln>
                          <a:solidFill>
                            <a:schemeClr val="tx1"/>
                          </a:solidFill>
                          <a:effectLst/>
                          <a:latin typeface="+mn-lt"/>
                          <a:ea typeface="+mn-ea"/>
                          <a:cs typeface="Times New Roman" pitchFamily="18" charset="0"/>
                        </a:rPr>
                        <a:t>8</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1110</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2</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87715">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F</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16</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15</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10</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rPr>
                        <a:t>17</a:t>
                      </a:r>
                      <a:r>
                        <a:rPr kumimoji="0" lang="en-US" altLang="en-US" sz="2000" b="1" i="0" u="none" strike="noStrike" kern="1200" cap="none" normalizeH="0" baseline="-25000">
                          <a:ln>
                            <a:noFill/>
                          </a:ln>
                          <a:solidFill>
                            <a:schemeClr val="tx1"/>
                          </a:solidFill>
                          <a:effectLst/>
                          <a:latin typeface="+mn-lt"/>
                          <a:ea typeface="+mn-ea"/>
                          <a:cs typeface="Times New Roman" pitchFamily="18" charset="0"/>
                        </a:rPr>
                        <a:t>8</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1111</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2</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5" name="Group 741">
            <a:extLst>
              <a:ext uri="{FF2B5EF4-FFF2-40B4-BE49-F238E27FC236}">
                <a16:creationId xmlns:a16="http://schemas.microsoft.com/office/drawing/2014/main" id="{85CA42DA-BAC8-45BB-8A46-F76F4ECBC172}"/>
              </a:ext>
            </a:extLst>
          </p:cNvPr>
          <p:cNvGraphicFramePr>
            <a:graphicFrameLocks noGrp="1"/>
          </p:cNvGraphicFramePr>
          <p:nvPr/>
        </p:nvGraphicFramePr>
        <p:xfrm>
          <a:off x="2362200" y="2057400"/>
          <a:ext cx="2971801" cy="4389435"/>
        </p:xfrm>
        <a:graphic>
          <a:graphicData uri="http://schemas.openxmlformats.org/drawingml/2006/table">
            <a:tbl>
              <a:tblPr/>
              <a:tblGrid>
                <a:gridCol w="787776">
                  <a:extLst>
                    <a:ext uri="{9D8B030D-6E8A-4147-A177-3AD203B41FA5}">
                      <a16:colId xmlns:a16="http://schemas.microsoft.com/office/drawing/2014/main" val="20000"/>
                    </a:ext>
                  </a:extLst>
                </a:gridCol>
                <a:gridCol w="787775">
                  <a:extLst>
                    <a:ext uri="{9D8B030D-6E8A-4147-A177-3AD203B41FA5}">
                      <a16:colId xmlns:a16="http://schemas.microsoft.com/office/drawing/2014/main" val="20001"/>
                    </a:ext>
                  </a:extLst>
                </a:gridCol>
                <a:gridCol w="698125">
                  <a:extLst>
                    <a:ext uri="{9D8B030D-6E8A-4147-A177-3AD203B41FA5}">
                      <a16:colId xmlns:a16="http://schemas.microsoft.com/office/drawing/2014/main" val="2851041231"/>
                    </a:ext>
                  </a:extLst>
                </a:gridCol>
                <a:gridCol w="698125">
                  <a:extLst>
                    <a:ext uri="{9D8B030D-6E8A-4147-A177-3AD203B41FA5}">
                      <a16:colId xmlns:a16="http://schemas.microsoft.com/office/drawing/2014/main" val="20002"/>
                    </a:ext>
                  </a:extLst>
                </a:gridCol>
              </a:tblGrid>
              <a:tr h="487715">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Hệ 16</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Hệ 10</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kern="1200" cap="none" normalizeH="0" baseline="0">
                          <a:ln>
                            <a:noFill/>
                          </a:ln>
                          <a:solidFill>
                            <a:schemeClr val="tx1"/>
                          </a:solidFill>
                          <a:effectLst/>
                          <a:latin typeface="+mj-lt"/>
                          <a:ea typeface="+mn-ea"/>
                          <a:cs typeface="Times New Roman" pitchFamily="18" charset="0"/>
                        </a:rPr>
                        <a:t>Hệ 8</a:t>
                      </a: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Hệ 2</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7715">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0</a:t>
                      </a:r>
                      <a:r>
                        <a:rPr kumimoji="0" lang="en-US" altLang="en-US" sz="2000" b="1" i="0" u="none" strike="noStrike" cap="none" normalizeH="0" baseline="-25000">
                          <a:ln>
                            <a:noFill/>
                          </a:ln>
                          <a:solidFill>
                            <a:schemeClr val="tx1"/>
                          </a:solidFill>
                          <a:effectLst/>
                          <a:latin typeface="+mj-lt"/>
                          <a:cs typeface="Times New Roman" pitchFamily="18" charset="0"/>
                        </a:rPr>
                        <a:t>16</a:t>
                      </a:r>
                      <a:endParaRPr kumimoji="0" lang="en-US" altLang="en-US" sz="2000" b="1" i="0" u="none" strike="noStrike" cap="none" normalizeH="0" baseline="-2500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0</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10</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rPr>
                        <a:t>0</a:t>
                      </a:r>
                      <a:r>
                        <a:rPr kumimoji="0" lang="en-US" altLang="en-US" sz="2000" b="1" i="0" u="none" strike="noStrike" kern="1200" cap="none" normalizeH="0" baseline="-25000">
                          <a:ln>
                            <a:noFill/>
                          </a:ln>
                          <a:solidFill>
                            <a:schemeClr val="tx1"/>
                          </a:solidFill>
                          <a:effectLst/>
                          <a:latin typeface="+mn-lt"/>
                          <a:ea typeface="+mn-ea"/>
                          <a:cs typeface="Times New Roman" pitchFamily="18" charset="0"/>
                        </a:rPr>
                        <a:t>8</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0000</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2</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715">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1</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16</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1</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10</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rPr>
                        <a:t>1</a:t>
                      </a:r>
                      <a:r>
                        <a:rPr kumimoji="0" lang="en-US" altLang="en-US" sz="2000" b="1" i="0" u="none" strike="noStrike" kern="1200" cap="none" normalizeH="0" baseline="-25000">
                          <a:ln>
                            <a:noFill/>
                          </a:ln>
                          <a:solidFill>
                            <a:schemeClr val="tx1"/>
                          </a:solidFill>
                          <a:effectLst/>
                          <a:latin typeface="+mn-lt"/>
                          <a:ea typeface="+mn-ea"/>
                          <a:cs typeface="Times New Roman" pitchFamily="18" charset="0"/>
                        </a:rPr>
                        <a:t>8</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0001</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2</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7715">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2</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16</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2</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10</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rPr>
                        <a:t>2</a:t>
                      </a:r>
                      <a:r>
                        <a:rPr kumimoji="0" lang="en-US" altLang="en-US" sz="2000" b="1" i="0" u="none" strike="noStrike" kern="1200" cap="none" normalizeH="0" baseline="-25000">
                          <a:ln>
                            <a:noFill/>
                          </a:ln>
                          <a:solidFill>
                            <a:schemeClr val="tx1"/>
                          </a:solidFill>
                          <a:effectLst/>
                          <a:latin typeface="+mn-lt"/>
                          <a:ea typeface="+mn-ea"/>
                          <a:cs typeface="Times New Roman" pitchFamily="18" charset="0"/>
                        </a:rPr>
                        <a:t>8</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0010</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2</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7715">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3</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16</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3</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10</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rPr>
                        <a:t>3</a:t>
                      </a:r>
                      <a:r>
                        <a:rPr kumimoji="0" lang="en-US" altLang="en-US" sz="2000" b="1" i="0" u="none" strike="noStrike" kern="1200" cap="none" normalizeH="0" baseline="-25000">
                          <a:ln>
                            <a:noFill/>
                          </a:ln>
                          <a:solidFill>
                            <a:schemeClr val="tx1"/>
                          </a:solidFill>
                          <a:effectLst/>
                          <a:latin typeface="+mn-lt"/>
                          <a:ea typeface="+mn-ea"/>
                          <a:cs typeface="Times New Roman" pitchFamily="18" charset="0"/>
                        </a:rPr>
                        <a:t>8</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0011</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2</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7715">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4</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16</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4</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10</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rPr>
                        <a:t>4</a:t>
                      </a:r>
                      <a:r>
                        <a:rPr kumimoji="0" lang="en-US" altLang="en-US" sz="2000" b="1" i="0" u="none" strike="noStrike" kern="1200" cap="none" normalizeH="0" baseline="-25000">
                          <a:ln>
                            <a:noFill/>
                          </a:ln>
                          <a:solidFill>
                            <a:schemeClr val="tx1"/>
                          </a:solidFill>
                          <a:effectLst/>
                          <a:latin typeface="+mn-lt"/>
                          <a:ea typeface="+mn-ea"/>
                          <a:cs typeface="Times New Roman" pitchFamily="18" charset="0"/>
                        </a:rPr>
                        <a:t>8</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0100</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2</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7715">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5</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16</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5</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10</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rPr>
                        <a:t>5</a:t>
                      </a:r>
                      <a:r>
                        <a:rPr kumimoji="0" lang="en-US" altLang="en-US" sz="2000" b="1" i="0" u="none" strike="noStrike" kern="1200" cap="none" normalizeH="0" baseline="-25000">
                          <a:ln>
                            <a:noFill/>
                          </a:ln>
                          <a:solidFill>
                            <a:schemeClr val="tx1"/>
                          </a:solidFill>
                          <a:effectLst/>
                          <a:latin typeface="+mn-lt"/>
                          <a:ea typeface="+mn-ea"/>
                          <a:cs typeface="Times New Roman" pitchFamily="18" charset="0"/>
                        </a:rPr>
                        <a:t>8</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0101</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2</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7715">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6</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16</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6</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10</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rPr>
                        <a:t>6</a:t>
                      </a:r>
                      <a:r>
                        <a:rPr kumimoji="0" lang="en-US" altLang="en-US" sz="2000" b="1" i="0" u="none" strike="noStrike" kern="1200" cap="none" normalizeH="0" baseline="-25000">
                          <a:ln>
                            <a:noFill/>
                          </a:ln>
                          <a:solidFill>
                            <a:schemeClr val="tx1"/>
                          </a:solidFill>
                          <a:effectLst/>
                          <a:latin typeface="+mn-lt"/>
                          <a:ea typeface="+mn-ea"/>
                          <a:cs typeface="Times New Roman" pitchFamily="18" charset="0"/>
                        </a:rPr>
                        <a:t>8</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0110</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2</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87715">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7</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16</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7</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10</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rPr>
                        <a:t>7</a:t>
                      </a:r>
                      <a:r>
                        <a:rPr kumimoji="0" lang="en-US" altLang="en-US" sz="2000" b="1" i="0" u="none" strike="noStrike" kern="1200" cap="none" normalizeH="0" baseline="-25000">
                          <a:ln>
                            <a:noFill/>
                          </a:ln>
                          <a:solidFill>
                            <a:schemeClr val="tx1"/>
                          </a:solidFill>
                          <a:effectLst/>
                          <a:latin typeface="+mn-lt"/>
                          <a:ea typeface="+mn-ea"/>
                          <a:cs typeface="Times New Roman" pitchFamily="18" charset="0"/>
                        </a:rPr>
                        <a:t>8</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5000"/>
                        <a:buFont typeface="Wingdings" pitchFamily="2" charset="2"/>
                        <a:defRPr sz="2800">
                          <a:solidFill>
                            <a:schemeClr val="tx1"/>
                          </a:solidFill>
                          <a:effectLst>
                            <a:outerShdw blurRad="38100" dist="38100" dir="2700000" algn="tl">
                              <a:srgbClr val="010199"/>
                            </a:outerShdw>
                          </a:effectLst>
                          <a:latin typeface="Arial" charset="0"/>
                        </a:defRPr>
                      </a:lvl1pPr>
                      <a:lvl2pPr>
                        <a:spcBef>
                          <a:spcPct val="20000"/>
                        </a:spcBef>
                        <a:buClr>
                          <a:schemeClr val="tx2"/>
                        </a:buClr>
                        <a:buSzPct val="75000"/>
                        <a:buFont typeface="Wingdings" pitchFamily="2" charset="2"/>
                        <a:defRPr sz="2400">
                          <a:solidFill>
                            <a:schemeClr val="tx1"/>
                          </a:solidFill>
                          <a:effectLst>
                            <a:outerShdw blurRad="38100" dist="38100" dir="2700000" algn="tl">
                              <a:srgbClr val="010199"/>
                            </a:outerShdw>
                          </a:effectLst>
                          <a:latin typeface="Arial" charset="0"/>
                        </a:defRPr>
                      </a:lvl2pPr>
                      <a:lvl3pPr>
                        <a:spcBef>
                          <a:spcPct val="20000"/>
                        </a:spcBef>
                        <a:buClr>
                          <a:schemeClr val="accent2"/>
                        </a:buClr>
                        <a:buSzPct val="75000"/>
                        <a:buFont typeface="Wingdings" pitchFamily="2" charset="2"/>
                        <a:defRPr sz="2000">
                          <a:solidFill>
                            <a:schemeClr val="tx1"/>
                          </a:solidFill>
                          <a:effectLst>
                            <a:outerShdw blurRad="38100" dist="38100" dir="2700000" algn="tl">
                              <a:srgbClr val="010199"/>
                            </a:outerShdw>
                          </a:effectLst>
                          <a:latin typeface="Arial" charset="0"/>
                        </a:defRPr>
                      </a:lvl3pPr>
                      <a:lvl4pPr>
                        <a:spcBef>
                          <a:spcPct val="20000"/>
                        </a:spcBef>
                        <a:buClr>
                          <a:schemeClr val="folHlink"/>
                        </a:buClr>
                        <a:buSzPct val="75000"/>
                        <a:buFont typeface="Wingdings" pitchFamily="2" charset="2"/>
                        <a:defRPr>
                          <a:solidFill>
                            <a:schemeClr val="tx1"/>
                          </a:solidFill>
                          <a:effectLst>
                            <a:outerShdw blurRad="38100" dist="38100" dir="2700000" algn="tl">
                              <a:srgbClr val="010199"/>
                            </a:outerShdw>
                          </a:effectLst>
                          <a:latin typeface="Arial" charset="0"/>
                        </a:defRPr>
                      </a:lvl4pPr>
                      <a:lvl5pPr>
                        <a:spcBef>
                          <a:spcPct val="20000"/>
                        </a:spcBef>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5pPr>
                      <a:lvl6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6pPr>
                      <a:lvl7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7pPr>
                      <a:lvl8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8pPr>
                      <a:lvl9pPr fontAlgn="base">
                        <a:spcBef>
                          <a:spcPct val="20000"/>
                        </a:spcBef>
                        <a:spcAft>
                          <a:spcPct val="0"/>
                        </a:spcAft>
                        <a:buClr>
                          <a:schemeClr val="tx1"/>
                        </a:buClr>
                        <a:buSzPct val="75000"/>
                        <a:buFont typeface="Wingdings" pitchFamily="2" charset="2"/>
                        <a:defRPr>
                          <a:solidFill>
                            <a:schemeClr val="tx1"/>
                          </a:solidFill>
                          <a:effectLst>
                            <a:outerShdw blurRad="38100" dist="38100" dir="2700000" algn="tl">
                              <a:srgbClr val="010199"/>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mj-lt"/>
                          <a:cs typeface="Times New Roman" pitchFamily="18" charset="0"/>
                        </a:rPr>
                        <a:t>0111</a:t>
                      </a:r>
                      <a:r>
                        <a:rPr kumimoji="0" lang="en-US" altLang="en-US" sz="2000" b="1" i="0" u="none" strike="noStrike" kern="1200" cap="none" normalizeH="0" baseline="-25000">
                          <a:ln>
                            <a:noFill/>
                          </a:ln>
                          <a:solidFill>
                            <a:schemeClr val="tx1"/>
                          </a:solidFill>
                          <a:effectLst/>
                          <a:latin typeface="Arial" charset="0"/>
                          <a:ea typeface="+mn-ea"/>
                          <a:cs typeface="Times New Roman" pitchFamily="18" charset="0"/>
                        </a:rPr>
                        <a:t>2</a:t>
                      </a:r>
                      <a:endParaRPr kumimoji="0" lang="en-US" altLang="en-US" sz="2000" b="1" i="0" u="none" strike="noStrike" cap="none" normalizeH="0" baseline="0">
                        <a:ln>
                          <a:noFill/>
                        </a:ln>
                        <a:solidFill>
                          <a:schemeClr val="tx1"/>
                        </a:solidFill>
                        <a:effectLst/>
                        <a:latin typeface="+mj-lt"/>
                      </a:endParaRPr>
                    </a:p>
                  </a:txBody>
                  <a:tcPr marL="0" marR="0" marT="91447" marB="9144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0951339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5C5A4EC6-CD1C-413D-BBFA-7B8064B3C98C}"/>
              </a:ext>
            </a:extLst>
          </p:cNvPr>
          <p:cNvSpPr>
            <a:spLocks noGrp="1"/>
          </p:cNvSpPr>
          <p:nvPr>
            <p:ph type="title"/>
          </p:nvPr>
        </p:nvSpPr>
        <p:spPr/>
        <p:txBody>
          <a:bodyPr/>
          <a:lstStyle/>
          <a:p>
            <a:r>
              <a:rPr lang="en-US" altLang="vi-VN"/>
              <a:t>CPU : Khối điều khiển định thì</a:t>
            </a:r>
          </a:p>
        </p:txBody>
      </p:sp>
      <p:sp>
        <p:nvSpPr>
          <p:cNvPr id="54275" name="Content Placeholder 2">
            <a:extLst>
              <a:ext uri="{FF2B5EF4-FFF2-40B4-BE49-F238E27FC236}">
                <a16:creationId xmlns:a16="http://schemas.microsoft.com/office/drawing/2014/main" id="{338238FB-1BDA-40D2-AD8A-22AF8E9A3DCD}"/>
              </a:ext>
            </a:extLst>
          </p:cNvPr>
          <p:cNvSpPr>
            <a:spLocks noGrp="1"/>
          </p:cNvSpPr>
          <p:nvPr>
            <p:ph idx="1"/>
          </p:nvPr>
        </p:nvSpPr>
        <p:spPr/>
        <p:txBody>
          <a:bodyPr/>
          <a:lstStyle/>
          <a:p>
            <a:pPr lvl="1">
              <a:spcAft>
                <a:spcPts val="600"/>
              </a:spcAft>
            </a:pPr>
            <a:r>
              <a:rPr lang="vi-VN" altLang="vi-VN" dirty="0"/>
              <a:t>Các hoạt động với ALU và bộ thanh ghi được thực hiện trong nội bộ CPU. Các hoạt động với bộ nhớ hay xuất nhập được thực hiện bằng cách phát ra các tín hiệu điều khiển qua tuyến điều khiển ra ngoài.</a:t>
            </a:r>
            <a:endParaRPr lang="en-US" altLang="vi-VN" dirty="0"/>
          </a:p>
          <a:p>
            <a:pPr lvl="1">
              <a:spcAft>
                <a:spcPts val="1200"/>
              </a:spcAft>
            </a:pPr>
            <a:r>
              <a:rPr lang="vi-VN" altLang="vi-VN" dirty="0"/>
              <a:t>Chức năng định thì của khối điều khiển định thì được thực hiện thông qua các thời khoản gọi là chu kỳ</a:t>
            </a:r>
            <a:r>
              <a:rPr lang="en-US" altLang="vi-VN" dirty="0"/>
              <a:t> </a:t>
            </a:r>
            <a:r>
              <a:rPr lang="vi-VN" altLang="vi-VN" dirty="0"/>
              <a:t>máy. Chu kỳ máy là đơn vị thời gian nhỏ nhất trong các hoạt động của CPU.</a:t>
            </a:r>
            <a:endParaRPr lang="en-US" altLang="vi-VN" dirty="0"/>
          </a:p>
          <a:p>
            <a:pPr lvl="1"/>
            <a:r>
              <a:rPr lang="vi-VN" altLang="vi-VN" dirty="0"/>
              <a:t>Một chu kỳ máy có thể kéo dài từ 3 đến 4 chu kỳ xung clock hoặc thay đổi tùy theo mỗi loại CPU.</a:t>
            </a:r>
            <a:endParaRPr lang="en-US" altLang="vi-VN" dirty="0"/>
          </a:p>
        </p:txBody>
      </p:sp>
    </p:spTree>
    <p:extLst>
      <p:ext uri="{BB962C8B-B14F-4D97-AF65-F5344CB8AC3E}">
        <p14:creationId xmlns:p14="http://schemas.microsoft.com/office/powerpoint/2010/main" val="32436241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9CCB8CF8-4A39-424C-8893-06B7E38DD821}"/>
              </a:ext>
            </a:extLst>
          </p:cNvPr>
          <p:cNvSpPr>
            <a:spLocks noGrp="1"/>
          </p:cNvSpPr>
          <p:nvPr>
            <p:ph type="title"/>
          </p:nvPr>
        </p:nvSpPr>
        <p:spPr/>
        <p:txBody>
          <a:bodyPr/>
          <a:lstStyle/>
          <a:p>
            <a:r>
              <a:rPr lang="en-US" altLang="vi-VN"/>
              <a:t>CPU : khối điều khiển và định thời</a:t>
            </a:r>
          </a:p>
        </p:txBody>
      </p:sp>
      <p:sp>
        <p:nvSpPr>
          <p:cNvPr id="55299" name="Content Placeholder 2">
            <a:extLst>
              <a:ext uri="{FF2B5EF4-FFF2-40B4-BE49-F238E27FC236}">
                <a16:creationId xmlns:a16="http://schemas.microsoft.com/office/drawing/2014/main" id="{2E6CED07-2186-43C3-BAE1-3989FE503D1E}"/>
              </a:ext>
            </a:extLst>
          </p:cNvPr>
          <p:cNvSpPr>
            <a:spLocks noGrp="1"/>
          </p:cNvSpPr>
          <p:nvPr>
            <p:ph idx="1"/>
          </p:nvPr>
        </p:nvSpPr>
        <p:spPr>
          <a:xfrm>
            <a:off x="1533939" y="1690688"/>
            <a:ext cx="8574088" cy="5257800"/>
          </a:xfrm>
        </p:spPr>
        <p:txBody>
          <a:bodyPr/>
          <a:lstStyle/>
          <a:p>
            <a:r>
              <a:rPr lang="vi-VN" altLang="vi-VN" dirty="0"/>
              <a:t>Các chu kỳ máy cơ bản là :</a:t>
            </a:r>
            <a:endParaRPr lang="en-US" altLang="vi-VN" dirty="0"/>
          </a:p>
          <a:p>
            <a:pPr lvl="1"/>
            <a:r>
              <a:rPr lang="vi-VN" altLang="vi-VN" dirty="0"/>
              <a:t>Chu kỳ lấy lệnh. </a:t>
            </a:r>
          </a:p>
          <a:p>
            <a:pPr lvl="1"/>
            <a:r>
              <a:rPr lang="vi-VN" altLang="vi-VN" dirty="0"/>
              <a:t>Chu kỳ đọc bộ nhớ. </a:t>
            </a:r>
          </a:p>
          <a:p>
            <a:pPr lvl="1"/>
            <a:r>
              <a:rPr lang="vi-VN" altLang="vi-VN" dirty="0"/>
              <a:t>Chu kỳ ghi bộ nhớ. </a:t>
            </a:r>
          </a:p>
          <a:p>
            <a:pPr lvl="1"/>
            <a:r>
              <a:rPr lang="vi-VN" altLang="vi-VN" dirty="0"/>
              <a:t>Chu kỳ xuất. </a:t>
            </a:r>
          </a:p>
          <a:p>
            <a:pPr lvl="1"/>
            <a:r>
              <a:rPr lang="vi-VN" altLang="vi-VN" dirty="0"/>
              <a:t>Chu kỳ nhập. </a:t>
            </a:r>
          </a:p>
          <a:p>
            <a:pPr lvl="1"/>
            <a:r>
              <a:rPr lang="vi-VN" altLang="vi-VN" dirty="0"/>
              <a:t>Chu kỳ đáp ứng ngắt</a:t>
            </a:r>
            <a:r>
              <a:rPr lang="en-US" altLang="vi-VN" dirty="0"/>
              <a:t> (Interrupt)</a:t>
            </a:r>
            <a:r>
              <a:rPr lang="vi-VN" altLang="vi-VN" dirty="0"/>
              <a:t>.</a:t>
            </a:r>
            <a:endParaRPr lang="en-US" altLang="vi-VN" dirty="0"/>
          </a:p>
        </p:txBody>
      </p:sp>
    </p:spTree>
    <p:extLst>
      <p:ext uri="{BB962C8B-B14F-4D97-AF65-F5344CB8AC3E}">
        <p14:creationId xmlns:p14="http://schemas.microsoft.com/office/powerpoint/2010/main" val="21073293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AA57D391-AD63-4F00-AF1E-9017DEA111BC}"/>
              </a:ext>
            </a:extLst>
          </p:cNvPr>
          <p:cNvSpPr>
            <a:spLocks noGrp="1"/>
          </p:cNvSpPr>
          <p:nvPr>
            <p:ph type="title"/>
          </p:nvPr>
        </p:nvSpPr>
        <p:spPr/>
        <p:txBody>
          <a:bodyPr/>
          <a:lstStyle/>
          <a:p>
            <a:r>
              <a:rPr lang="en-US" altLang="vi-VN"/>
              <a:t>CPU : Khối điều khiển định thì</a:t>
            </a:r>
          </a:p>
        </p:txBody>
      </p:sp>
      <p:sp>
        <p:nvSpPr>
          <p:cNvPr id="56323" name="Content Placeholder 2">
            <a:extLst>
              <a:ext uri="{FF2B5EF4-FFF2-40B4-BE49-F238E27FC236}">
                <a16:creationId xmlns:a16="http://schemas.microsoft.com/office/drawing/2014/main" id="{DC424A0B-E7C0-4A4C-84AE-7161819A0FDA}"/>
              </a:ext>
            </a:extLst>
          </p:cNvPr>
          <p:cNvSpPr>
            <a:spLocks noGrp="1"/>
          </p:cNvSpPr>
          <p:nvPr>
            <p:ph idx="1"/>
          </p:nvPr>
        </p:nvSpPr>
        <p:spPr/>
        <p:txBody>
          <a:bodyPr/>
          <a:lstStyle/>
          <a:p>
            <a:r>
              <a:rPr lang="vi-VN" altLang="vi-VN"/>
              <a:t>Thời gian thực hiện hoàn tất một lệnh từ lúc lấy lệnh đến lúc thi hành xong lệnh được gọi là chu kỳ lệnh.</a:t>
            </a:r>
            <a:endParaRPr lang="en-US" altLang="vi-VN"/>
          </a:p>
          <a:p>
            <a:r>
              <a:rPr lang="en-US" altLang="vi-VN"/>
              <a:t>Chu kỳ lệnh là một tổ hợp của một hoặc nhiều chu kỳ máy.</a:t>
            </a:r>
          </a:p>
          <a:p>
            <a:r>
              <a:rPr lang="en-US" altLang="vi-VN"/>
              <a:t>H</a:t>
            </a:r>
            <a:r>
              <a:rPr lang="vi-VN" altLang="vi-VN"/>
              <a:t>oạt động của một vi xử lý là một chuỗi nối tiếp các chu kỳ lệnh  hay các chu kỳ máy trên trục thời gian.</a:t>
            </a:r>
            <a:endParaRPr lang="en-US" altLang="vi-VN"/>
          </a:p>
          <a:p>
            <a:r>
              <a:rPr lang="en-US" altLang="vi-VN"/>
              <a:t>V</a:t>
            </a:r>
            <a:r>
              <a:rPr lang="vi-VN" altLang="vi-VN"/>
              <a:t>ới cùng một lệnh của CPU, nếu tần số xung clock càng cao  tức chu kỳ càng nhỏ  thì thời gian thi hành lệnh càng ngắn.</a:t>
            </a:r>
            <a:endParaRPr lang="en-US" altLang="vi-VN"/>
          </a:p>
          <a:p>
            <a:endParaRPr lang="en-US" altLang="vi-VN"/>
          </a:p>
        </p:txBody>
      </p:sp>
    </p:spTree>
    <p:extLst>
      <p:ext uri="{BB962C8B-B14F-4D97-AF65-F5344CB8AC3E}">
        <p14:creationId xmlns:p14="http://schemas.microsoft.com/office/powerpoint/2010/main" val="12821395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360E152-8F26-41E1-B91E-D72DF24C8FF5}"/>
              </a:ext>
            </a:extLst>
          </p:cNvPr>
          <p:cNvSpPr>
            <a:spLocks noGrp="1"/>
          </p:cNvSpPr>
          <p:nvPr>
            <p:ph type="title"/>
          </p:nvPr>
        </p:nvSpPr>
        <p:spPr/>
        <p:txBody>
          <a:bodyPr/>
          <a:lstStyle/>
          <a:p>
            <a:r>
              <a:rPr lang="en-US" altLang="vi-VN"/>
              <a:t>CPU : Bộ thanh ghi</a:t>
            </a:r>
          </a:p>
        </p:txBody>
      </p:sp>
      <p:sp>
        <p:nvSpPr>
          <p:cNvPr id="57347" name="Content Placeholder 2">
            <a:extLst>
              <a:ext uri="{FF2B5EF4-FFF2-40B4-BE49-F238E27FC236}">
                <a16:creationId xmlns:a16="http://schemas.microsoft.com/office/drawing/2014/main" id="{917C7923-6C0D-4B2B-9EBF-C58AFAF9B8B8}"/>
              </a:ext>
            </a:extLst>
          </p:cNvPr>
          <p:cNvSpPr>
            <a:spLocks noGrp="1"/>
          </p:cNvSpPr>
          <p:nvPr>
            <p:ph idx="1"/>
          </p:nvPr>
        </p:nvSpPr>
        <p:spPr/>
        <p:txBody>
          <a:bodyPr/>
          <a:lstStyle/>
          <a:p>
            <a:r>
              <a:rPr lang="vi-VN" altLang="vi-VN"/>
              <a:t>Thanh ghi là một dạng bộ nhớ hoạt động được ở tốc độ cao.</a:t>
            </a:r>
            <a:endParaRPr lang="en-US" altLang="vi-VN"/>
          </a:p>
          <a:p>
            <a:r>
              <a:rPr lang="en-US" altLang="vi-VN"/>
              <a:t>Bộ thanh ghi chính là bộ nhớ trong của CPU.</a:t>
            </a:r>
          </a:p>
          <a:p>
            <a:r>
              <a:rPr lang="vi-VN" altLang="vi-VN"/>
              <a:t>Số lượng các thanh ghi trong bộ thanh ghi</a:t>
            </a:r>
            <a:r>
              <a:rPr lang="en-US" altLang="vi-VN"/>
              <a:t> </a:t>
            </a:r>
            <a:r>
              <a:rPr lang="vi-VN" altLang="vi-VN"/>
              <a:t>thường bị hạn chế vì khó chế tạo, giá thành cao.</a:t>
            </a:r>
            <a:endParaRPr lang="en-US" altLang="vi-VN"/>
          </a:p>
          <a:p>
            <a:r>
              <a:rPr lang="vi-VN" altLang="vi-VN"/>
              <a:t>CPU dùng các thanh ghi với những mục đích khác nhau thể hiện qua tên gọi của mỗi thanh ghi.</a:t>
            </a:r>
            <a:endParaRPr lang="en-US" altLang="vi-VN"/>
          </a:p>
          <a:p>
            <a:endParaRPr lang="en-US" altLang="vi-VN"/>
          </a:p>
        </p:txBody>
      </p:sp>
    </p:spTree>
    <p:extLst>
      <p:ext uri="{BB962C8B-B14F-4D97-AF65-F5344CB8AC3E}">
        <p14:creationId xmlns:p14="http://schemas.microsoft.com/office/powerpoint/2010/main" val="14140743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C1D279F0-538A-4CCB-AC18-9162F3A9C48D}"/>
              </a:ext>
            </a:extLst>
          </p:cNvPr>
          <p:cNvSpPr>
            <a:spLocks noGrp="1"/>
          </p:cNvSpPr>
          <p:nvPr>
            <p:ph type="title"/>
          </p:nvPr>
        </p:nvSpPr>
        <p:spPr/>
        <p:txBody>
          <a:bodyPr/>
          <a:lstStyle/>
          <a:p>
            <a:r>
              <a:rPr lang="en-US" altLang="vi-VN"/>
              <a:t>CPU : ALU</a:t>
            </a:r>
          </a:p>
        </p:txBody>
      </p:sp>
      <p:sp>
        <p:nvSpPr>
          <p:cNvPr id="58371" name="Content Placeholder 2">
            <a:extLst>
              <a:ext uri="{FF2B5EF4-FFF2-40B4-BE49-F238E27FC236}">
                <a16:creationId xmlns:a16="http://schemas.microsoft.com/office/drawing/2014/main" id="{AF3764B1-FC1E-43C1-92A7-4A8DD16E5EC1}"/>
              </a:ext>
            </a:extLst>
          </p:cNvPr>
          <p:cNvSpPr>
            <a:spLocks noGrp="1"/>
          </p:cNvSpPr>
          <p:nvPr>
            <p:ph idx="1"/>
          </p:nvPr>
        </p:nvSpPr>
        <p:spPr>
          <a:xfrm>
            <a:off x="1905000" y="1143001"/>
            <a:ext cx="8574088" cy="4837113"/>
          </a:xfrm>
        </p:spPr>
        <p:txBody>
          <a:bodyPr/>
          <a:lstStyle/>
          <a:p>
            <a:r>
              <a:rPr lang="en-US" altLang="vi-VN"/>
              <a:t>ALU giữ vai trò tính toán trong CPU.</a:t>
            </a:r>
          </a:p>
          <a:p>
            <a:r>
              <a:rPr lang="vi-VN" altLang="vi-VN"/>
              <a:t>ALU sử dụng hai thanh ghi toán hạng OP1 và OP2 để giữ các toán hạng và kết quả.</a:t>
            </a:r>
            <a:endParaRPr lang="en-US" altLang="vi-VN"/>
          </a:p>
          <a:p>
            <a:r>
              <a:rPr lang="vi-VN" altLang="vi-VN"/>
              <a:t>ALU có thể thực hiện được các phép số học như cộng, trừ, tăng, giảm, nhân, chia, so sánh, các phép luận lý NOT, AND, OR, XOR, phép dịch (shift), quay (rotate).</a:t>
            </a:r>
            <a:endParaRPr lang="en-US" altLang="vi-VN"/>
          </a:p>
        </p:txBody>
      </p:sp>
      <p:pic>
        <p:nvPicPr>
          <p:cNvPr id="58372" name="Picture 2">
            <a:extLst>
              <a:ext uri="{FF2B5EF4-FFF2-40B4-BE49-F238E27FC236}">
                <a16:creationId xmlns:a16="http://schemas.microsoft.com/office/drawing/2014/main" id="{19259060-B969-47E5-BE0E-EADC2AD1D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191001"/>
            <a:ext cx="72390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4892232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0876D335-4BCC-4CAF-B6AC-281BDA01FB23}"/>
              </a:ext>
            </a:extLst>
          </p:cNvPr>
          <p:cNvSpPr>
            <a:spLocks noGrp="1" noChangeArrowheads="1"/>
          </p:cNvSpPr>
          <p:nvPr>
            <p:ph type="title"/>
          </p:nvPr>
        </p:nvSpPr>
        <p:spPr/>
        <p:txBody>
          <a:bodyPr/>
          <a:lstStyle/>
          <a:p>
            <a:pPr eaLnBrk="1" hangingPunct="1"/>
            <a:r>
              <a:rPr lang="en-US" altLang="vi-VN"/>
              <a:t>Bus </a:t>
            </a:r>
          </a:p>
        </p:txBody>
      </p:sp>
      <p:sp>
        <p:nvSpPr>
          <p:cNvPr id="59395" name="Rectangle 3">
            <a:extLst>
              <a:ext uri="{FF2B5EF4-FFF2-40B4-BE49-F238E27FC236}">
                <a16:creationId xmlns:a16="http://schemas.microsoft.com/office/drawing/2014/main" id="{54AFB1B6-0781-4382-89A7-0920590049D4}"/>
              </a:ext>
            </a:extLst>
          </p:cNvPr>
          <p:cNvSpPr>
            <a:spLocks noGrp="1" noChangeArrowheads="1"/>
          </p:cNvSpPr>
          <p:nvPr>
            <p:ph idx="1"/>
          </p:nvPr>
        </p:nvSpPr>
        <p:spPr>
          <a:xfrm>
            <a:off x="1905000" y="1066800"/>
            <a:ext cx="8574088" cy="5791200"/>
          </a:xfrm>
        </p:spPr>
        <p:txBody>
          <a:bodyPr/>
          <a:lstStyle/>
          <a:p>
            <a:pPr eaLnBrk="1" hangingPunct="1"/>
            <a:r>
              <a:rPr lang="en-US" altLang="vi-VN"/>
              <a:t>Bus là các dây nối các thành phần trong một hệ thống máy tính</a:t>
            </a:r>
          </a:p>
          <a:p>
            <a:pPr eaLnBrk="1" hangingPunct="1"/>
            <a:r>
              <a:rPr lang="en-US" altLang="vi-VN"/>
              <a:t>Bus được dùng để truyền địa chỉ, dữ liệu, điều khiển giữa vi xử lý, bộ nhớ và các thiết bị IO</a:t>
            </a:r>
          </a:p>
        </p:txBody>
      </p:sp>
    </p:spTree>
    <p:extLst>
      <p:ext uri="{BB962C8B-B14F-4D97-AF65-F5344CB8AC3E}">
        <p14:creationId xmlns:p14="http://schemas.microsoft.com/office/powerpoint/2010/main" val="33693114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29AE2887-B34B-40B0-974F-552DF7FB7F8D}"/>
              </a:ext>
            </a:extLst>
          </p:cNvPr>
          <p:cNvSpPr>
            <a:spLocks noGrp="1" noChangeArrowheads="1"/>
          </p:cNvSpPr>
          <p:nvPr>
            <p:ph type="title"/>
          </p:nvPr>
        </p:nvSpPr>
        <p:spPr/>
        <p:txBody>
          <a:bodyPr/>
          <a:lstStyle/>
          <a:p>
            <a:pPr eaLnBrk="1" hangingPunct="1"/>
            <a:r>
              <a:rPr lang="en-US" altLang="vi-VN"/>
              <a:t>Bus </a:t>
            </a:r>
          </a:p>
        </p:txBody>
      </p:sp>
      <p:sp>
        <p:nvSpPr>
          <p:cNvPr id="60419" name="Rectangle 3">
            <a:extLst>
              <a:ext uri="{FF2B5EF4-FFF2-40B4-BE49-F238E27FC236}">
                <a16:creationId xmlns:a16="http://schemas.microsoft.com/office/drawing/2014/main" id="{57D06ECA-4A8F-4186-A9A6-EFDF66D87C69}"/>
              </a:ext>
            </a:extLst>
          </p:cNvPr>
          <p:cNvSpPr>
            <a:spLocks noGrp="1" noChangeArrowheads="1"/>
          </p:cNvSpPr>
          <p:nvPr>
            <p:ph idx="1"/>
          </p:nvPr>
        </p:nvSpPr>
        <p:spPr>
          <a:xfrm>
            <a:off x="1905000" y="1066800"/>
            <a:ext cx="8574088" cy="5791200"/>
          </a:xfrm>
        </p:spPr>
        <p:txBody>
          <a:bodyPr/>
          <a:lstStyle/>
          <a:p>
            <a:pPr eaLnBrk="1" hangingPunct="1"/>
            <a:r>
              <a:rPr lang="en-US" altLang="vi-VN"/>
              <a:t>Bus</a:t>
            </a:r>
            <a:r>
              <a:rPr lang="vi-VN" altLang="vi-VN"/>
              <a:t> địa chỉ</a:t>
            </a:r>
            <a:r>
              <a:rPr lang="en-US" altLang="vi-VN"/>
              <a:t> : </a:t>
            </a:r>
          </a:p>
          <a:p>
            <a:pPr lvl="1" eaLnBrk="1" hangingPunct="1"/>
            <a:r>
              <a:rPr lang="en-US" altLang="vi-VN"/>
              <a:t>D</a:t>
            </a:r>
            <a:r>
              <a:rPr lang="vi-VN" altLang="vi-VN"/>
              <a:t>ùng để lựa chọn, phân biệt vị trí các ô nhớ, các thiết bị ngoại vi.</a:t>
            </a:r>
            <a:r>
              <a:rPr lang="en-US" altLang="vi-VN"/>
              <a:t>Bus</a:t>
            </a:r>
            <a:r>
              <a:rPr lang="vi-VN" altLang="vi-VN"/>
              <a:t> địa chỉ là </a:t>
            </a:r>
            <a:r>
              <a:rPr lang="en-US" altLang="vi-VN"/>
              <a:t>bus</a:t>
            </a:r>
            <a:r>
              <a:rPr lang="vi-VN" altLang="vi-VN"/>
              <a:t> một chiều : ra CPU, vào các khối còn lại. </a:t>
            </a:r>
            <a:endParaRPr lang="en-US" altLang="vi-VN"/>
          </a:p>
          <a:p>
            <a:pPr lvl="1" eaLnBrk="1" hangingPunct="1"/>
            <a:r>
              <a:rPr lang="vi-VN" altLang="vi-VN"/>
              <a:t>Số lượng địa chỉ mà </a:t>
            </a:r>
            <a:r>
              <a:rPr lang="en-US" altLang="vi-VN"/>
              <a:t>bus</a:t>
            </a:r>
            <a:r>
              <a:rPr lang="vi-VN" altLang="vi-VN"/>
              <a:t> địa chỉ có thể quản lý được tùy thuộc vào số đường địa chỉ của </a:t>
            </a:r>
            <a:r>
              <a:rPr lang="en-US" altLang="vi-VN"/>
              <a:t>bus</a:t>
            </a:r>
            <a:r>
              <a:rPr lang="vi-VN" altLang="vi-VN"/>
              <a:t>. Chẳng hạn, với </a:t>
            </a:r>
            <a:r>
              <a:rPr lang="en-US" altLang="vi-VN"/>
              <a:t>2</a:t>
            </a:r>
            <a:r>
              <a:rPr lang="vi-VN" altLang="vi-VN"/>
              <a:t> đường địa chỉ, vi xử lý có thể phân biệt được </a:t>
            </a:r>
            <a:r>
              <a:rPr lang="en-US" altLang="vi-VN"/>
              <a:t>4</a:t>
            </a:r>
            <a:r>
              <a:rPr lang="vi-VN" altLang="vi-VN"/>
              <a:t> địa chỉ là </a:t>
            </a:r>
            <a:r>
              <a:rPr lang="en-US" altLang="vi-VN"/>
              <a:t>: 00, 01, 10, 11</a:t>
            </a:r>
          </a:p>
          <a:p>
            <a:pPr lvl="1"/>
            <a:r>
              <a:rPr lang="vi-VN" altLang="vi-VN"/>
              <a:t>Trong trường hợp tổng quát, với </a:t>
            </a:r>
            <a:r>
              <a:rPr lang="en-US" altLang="vi-VN"/>
              <a:t>bus</a:t>
            </a:r>
            <a:r>
              <a:rPr lang="vi-VN" altLang="vi-VN"/>
              <a:t> địa chỉ có n đường, khả năng quản lý địa chỉ bộ nhớ lên  đến 2</a:t>
            </a:r>
            <a:r>
              <a:rPr lang="en-US" altLang="vi-VN" baseline="30000"/>
              <a:t>n</a:t>
            </a:r>
            <a:r>
              <a:rPr lang="vi-VN" altLang="vi-VN"/>
              <a:t>. (Với các CPU từ 386 trở lên, số đường địa chỉ là 32 nên dung lượng tối đa có thể quản lý được là 2</a:t>
            </a:r>
            <a:r>
              <a:rPr lang="en-US" altLang="vi-VN" baseline="30000"/>
              <a:t>32</a:t>
            </a:r>
            <a:r>
              <a:rPr lang="vi-VN" altLang="vi-VN"/>
              <a:t> = 4 GB bộ nhớ = 4096 MB) </a:t>
            </a:r>
            <a:endParaRPr lang="en-US" altLang="vi-VN"/>
          </a:p>
          <a:p>
            <a:pPr lvl="1"/>
            <a:r>
              <a:rPr lang="en-US" altLang="vi-VN"/>
              <a:t>Bus </a:t>
            </a:r>
            <a:r>
              <a:rPr lang="vi-VN" altLang="vi-VN"/>
              <a:t>địa chỉ thường được ký hiệu bằng chữ A hay a (a31a30...a1a0). </a:t>
            </a:r>
            <a:endParaRPr lang="en-US" altLang="vi-VN"/>
          </a:p>
        </p:txBody>
      </p:sp>
    </p:spTree>
    <p:extLst>
      <p:ext uri="{BB962C8B-B14F-4D97-AF65-F5344CB8AC3E}">
        <p14:creationId xmlns:p14="http://schemas.microsoft.com/office/powerpoint/2010/main" val="20052596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Content Placeholder 2">
            <a:extLst>
              <a:ext uri="{FF2B5EF4-FFF2-40B4-BE49-F238E27FC236}">
                <a16:creationId xmlns:a16="http://schemas.microsoft.com/office/drawing/2014/main" id="{995E00C3-ED79-4031-A705-6A11C70278D5}"/>
              </a:ext>
            </a:extLst>
          </p:cNvPr>
          <p:cNvSpPr>
            <a:spLocks noGrp="1"/>
          </p:cNvSpPr>
          <p:nvPr>
            <p:ph idx="1"/>
          </p:nvPr>
        </p:nvSpPr>
        <p:spPr>
          <a:xfrm>
            <a:off x="1586947" y="1053548"/>
            <a:ext cx="9478617" cy="5257800"/>
          </a:xfrm>
        </p:spPr>
        <p:txBody>
          <a:bodyPr>
            <a:normAutofit/>
          </a:bodyPr>
          <a:lstStyle/>
          <a:p>
            <a:r>
              <a:rPr lang="en-US" altLang="vi-VN" sz="3200" dirty="0"/>
              <a:t>Bus </a:t>
            </a:r>
            <a:r>
              <a:rPr lang="en-US" altLang="vi-VN" sz="3200" dirty="0" err="1"/>
              <a:t>dữ</a:t>
            </a:r>
            <a:r>
              <a:rPr lang="en-US" altLang="vi-VN" sz="3200" dirty="0"/>
              <a:t> </a:t>
            </a:r>
            <a:r>
              <a:rPr lang="en-US" altLang="vi-VN" sz="3200" dirty="0" err="1"/>
              <a:t>liệu</a:t>
            </a:r>
            <a:r>
              <a:rPr lang="en-US" altLang="vi-VN" sz="3200" dirty="0"/>
              <a:t> : </a:t>
            </a:r>
          </a:p>
          <a:p>
            <a:r>
              <a:rPr lang="vi-VN" altLang="vi-VN" sz="3200" dirty="0"/>
              <a:t>là đường trao đổi </a:t>
            </a:r>
            <a:r>
              <a:rPr lang="en-US" altLang="vi-VN" sz="3200" dirty="0"/>
              <a:t>data</a:t>
            </a:r>
            <a:r>
              <a:rPr lang="vi-VN" altLang="vi-VN" sz="3200" dirty="0"/>
              <a:t> giữa các khối với nhau. </a:t>
            </a:r>
            <a:r>
              <a:rPr lang="en-US" altLang="vi-VN" sz="3200" dirty="0"/>
              <a:t>Bus</a:t>
            </a:r>
            <a:r>
              <a:rPr lang="vi-VN" altLang="vi-VN" sz="3200" dirty="0"/>
              <a:t> dữ liệu là </a:t>
            </a:r>
            <a:r>
              <a:rPr lang="en-US" altLang="vi-VN" sz="3200" dirty="0"/>
              <a:t>bus</a:t>
            </a:r>
            <a:r>
              <a:rPr lang="vi-VN" altLang="vi-VN" sz="3200" dirty="0"/>
              <a:t> hai chiều. Với các CPU 386 trở lên, </a:t>
            </a:r>
            <a:r>
              <a:rPr lang="en-US" altLang="vi-VN" sz="3200" dirty="0"/>
              <a:t>bus</a:t>
            </a:r>
            <a:r>
              <a:rPr lang="vi-VN" altLang="vi-VN" sz="3200" dirty="0"/>
              <a:t> dữ liệu có 32 đường cho phép mỗi lần trao đổi được 4 byte dữ liệu. </a:t>
            </a:r>
            <a:endParaRPr lang="en-US" altLang="vi-VN" sz="3200" dirty="0"/>
          </a:p>
        </p:txBody>
      </p:sp>
    </p:spTree>
    <p:extLst>
      <p:ext uri="{BB962C8B-B14F-4D97-AF65-F5344CB8AC3E}">
        <p14:creationId xmlns:p14="http://schemas.microsoft.com/office/powerpoint/2010/main" val="4143142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Content Placeholder 2">
            <a:extLst>
              <a:ext uri="{FF2B5EF4-FFF2-40B4-BE49-F238E27FC236}">
                <a16:creationId xmlns:a16="http://schemas.microsoft.com/office/drawing/2014/main" id="{2637A825-1D68-4564-9995-F5273707D1E1}"/>
              </a:ext>
            </a:extLst>
          </p:cNvPr>
          <p:cNvSpPr>
            <a:spLocks noGrp="1"/>
          </p:cNvSpPr>
          <p:nvPr>
            <p:ph idx="1"/>
          </p:nvPr>
        </p:nvSpPr>
        <p:spPr>
          <a:xfrm>
            <a:off x="997225" y="341381"/>
            <a:ext cx="10515600" cy="4351338"/>
          </a:xfrm>
        </p:spPr>
        <p:txBody>
          <a:bodyPr/>
          <a:lstStyle/>
          <a:p>
            <a:pPr marL="342900" lvl="1" indent="-342900">
              <a:spcAft>
                <a:spcPts val="1200"/>
              </a:spcAft>
              <a:buClr>
                <a:schemeClr val="folHlink"/>
              </a:buClr>
              <a:buSzPct val="60000"/>
              <a:defRPr/>
            </a:pPr>
            <a:r>
              <a:rPr lang="en-US" altLang="vi-VN" sz="3200" dirty="0"/>
              <a:t>Bus </a:t>
            </a:r>
            <a:r>
              <a:rPr lang="en-US" altLang="vi-VN" sz="3200" dirty="0" err="1"/>
              <a:t>dữ</a:t>
            </a:r>
            <a:r>
              <a:rPr lang="en-US" altLang="vi-VN" sz="3200" dirty="0"/>
              <a:t> </a:t>
            </a:r>
            <a:r>
              <a:rPr lang="en-US" altLang="vi-VN" sz="3200" dirty="0" err="1"/>
              <a:t>liệu</a:t>
            </a:r>
            <a:r>
              <a:rPr lang="en-US" altLang="vi-VN" sz="3200" dirty="0"/>
              <a:t> : </a:t>
            </a:r>
          </a:p>
          <a:p>
            <a:pPr lvl="1">
              <a:spcAft>
                <a:spcPts val="1200"/>
              </a:spcAft>
              <a:defRPr/>
            </a:pPr>
            <a:r>
              <a:rPr lang="en-US" altLang="vi-VN" dirty="0"/>
              <a:t>Đ</a:t>
            </a:r>
            <a:r>
              <a:rPr lang="vi-VN" altLang="vi-VN" dirty="0"/>
              <a:t>ường trao đổi </a:t>
            </a:r>
            <a:r>
              <a:rPr lang="en-US" altLang="vi-VN" dirty="0"/>
              <a:t>data</a:t>
            </a:r>
            <a:r>
              <a:rPr lang="vi-VN" altLang="vi-VN" dirty="0"/>
              <a:t> giữa các khối với nhau. </a:t>
            </a:r>
            <a:r>
              <a:rPr lang="en-US" altLang="vi-VN" dirty="0"/>
              <a:t>Bus</a:t>
            </a:r>
            <a:r>
              <a:rPr lang="vi-VN" altLang="vi-VN" dirty="0"/>
              <a:t> dữ liệu là </a:t>
            </a:r>
            <a:r>
              <a:rPr lang="en-US" altLang="vi-VN" dirty="0"/>
              <a:t>bus</a:t>
            </a:r>
            <a:r>
              <a:rPr lang="vi-VN" altLang="vi-VN" dirty="0"/>
              <a:t> hai chiều. </a:t>
            </a:r>
            <a:endParaRPr lang="en-US" altLang="vi-VN" dirty="0"/>
          </a:p>
          <a:p>
            <a:pPr lvl="1">
              <a:spcAft>
                <a:spcPts val="1200"/>
              </a:spcAft>
              <a:defRPr/>
            </a:pPr>
            <a:r>
              <a:rPr lang="vi-VN" altLang="vi-VN" dirty="0"/>
              <a:t>Với các CPU 386 trở lên, </a:t>
            </a:r>
            <a:r>
              <a:rPr lang="en-US" altLang="vi-VN" dirty="0"/>
              <a:t>bus</a:t>
            </a:r>
            <a:r>
              <a:rPr lang="vi-VN" altLang="vi-VN" dirty="0"/>
              <a:t> dữ liệu có 32 đường cho phép mỗi lần trao đổi được 4 byte dữ liệu. </a:t>
            </a:r>
            <a:endParaRPr lang="en-US" altLang="vi-VN" dirty="0"/>
          </a:p>
          <a:p>
            <a:pPr lvl="1">
              <a:spcAft>
                <a:spcPts val="1200"/>
              </a:spcAft>
              <a:defRPr/>
            </a:pPr>
            <a:r>
              <a:rPr lang="vi-VN" altLang="vi-VN" dirty="0"/>
              <a:t>Tuyến dữ liệu thường được ký hiệu bằng chữ D hay d (d31d30...d1d0). </a:t>
            </a:r>
            <a:endParaRPr lang="en-US" altLang="vi-VN" dirty="0"/>
          </a:p>
          <a:p>
            <a:pPr lvl="1">
              <a:spcAft>
                <a:spcPts val="1200"/>
              </a:spcAft>
              <a:defRPr/>
            </a:pPr>
            <a:r>
              <a:rPr lang="en-US" altLang="vi-VN" dirty="0"/>
              <a:t>Bus</a:t>
            </a:r>
            <a:r>
              <a:rPr lang="vi-VN" altLang="vi-VN" dirty="0"/>
              <a:t> địa chỉ</a:t>
            </a:r>
            <a:r>
              <a:rPr lang="en-US" altLang="vi-VN" dirty="0"/>
              <a:t>,</a:t>
            </a:r>
            <a:r>
              <a:rPr lang="vi-VN" altLang="vi-VN" dirty="0"/>
              <a:t> </a:t>
            </a:r>
            <a:r>
              <a:rPr lang="en-US" altLang="vi-VN" dirty="0"/>
              <a:t>bus</a:t>
            </a:r>
            <a:r>
              <a:rPr lang="vi-VN" altLang="vi-VN" dirty="0"/>
              <a:t> dữ liệu theo sơ đồ Von Neumann là </a:t>
            </a:r>
            <a:r>
              <a:rPr lang="en-US" altLang="vi-VN" dirty="0"/>
              <a:t>bus</a:t>
            </a:r>
            <a:r>
              <a:rPr lang="vi-VN" altLang="vi-VN" dirty="0"/>
              <a:t> dùng chung</a:t>
            </a:r>
            <a:r>
              <a:rPr lang="en-US" altLang="vi-VN" dirty="0"/>
              <a:t>.</a:t>
            </a:r>
            <a:r>
              <a:rPr lang="vi-VN" altLang="vi-VN" dirty="0"/>
              <a:t> </a:t>
            </a:r>
            <a:endParaRPr lang="en-US" altLang="vi-VN" dirty="0"/>
          </a:p>
          <a:p>
            <a:pPr lvl="1">
              <a:spcAft>
                <a:spcPts val="1200"/>
              </a:spcAft>
              <a:defRPr/>
            </a:pPr>
            <a:r>
              <a:rPr lang="en-US" altLang="vi-VN" dirty="0"/>
              <a:t>Bus</a:t>
            </a:r>
            <a:r>
              <a:rPr lang="vi-VN" altLang="vi-VN" dirty="0"/>
              <a:t> điều khiển để xác định rõ vi xử lý muốn làm việc với bộ nhớ hay với xuất nhập, hoặc chiều dữ liệu là chiều ra CPU hay vào CPU, ... </a:t>
            </a:r>
            <a:endParaRPr lang="en-US" altLang="vi-VN" dirty="0"/>
          </a:p>
        </p:txBody>
      </p:sp>
    </p:spTree>
    <p:extLst>
      <p:ext uri="{BB962C8B-B14F-4D97-AF65-F5344CB8AC3E}">
        <p14:creationId xmlns:p14="http://schemas.microsoft.com/office/powerpoint/2010/main" val="37447406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Content Placeholder 2">
            <a:extLst>
              <a:ext uri="{FF2B5EF4-FFF2-40B4-BE49-F238E27FC236}">
                <a16:creationId xmlns:a16="http://schemas.microsoft.com/office/drawing/2014/main" id="{89D59A2D-C295-45C1-AB96-BB74EB848855}"/>
              </a:ext>
            </a:extLst>
          </p:cNvPr>
          <p:cNvSpPr>
            <a:spLocks noGrp="1"/>
          </p:cNvSpPr>
          <p:nvPr>
            <p:ph idx="1"/>
          </p:nvPr>
        </p:nvSpPr>
        <p:spPr>
          <a:xfrm>
            <a:off x="1706217" y="1017104"/>
            <a:ext cx="8574088" cy="5257800"/>
          </a:xfrm>
        </p:spPr>
        <p:txBody>
          <a:bodyPr/>
          <a:lstStyle/>
          <a:p>
            <a:pPr lvl="1">
              <a:spcAft>
                <a:spcPts val="1200"/>
              </a:spcAft>
            </a:pPr>
            <a:r>
              <a:rPr lang="vi-VN" altLang="vi-VN" dirty="0"/>
              <a:t>Trên </a:t>
            </a:r>
            <a:r>
              <a:rPr lang="en-US" altLang="vi-VN" dirty="0"/>
              <a:t>bus</a:t>
            </a:r>
            <a:r>
              <a:rPr lang="vi-VN" altLang="vi-VN" dirty="0"/>
              <a:t> điều khiển, đường nào có chiều ra khỏi CPU thường được xem là dường điều khiển. Đường nào có chiều đi vào CPU được xem là các đường trạng thái.</a:t>
            </a:r>
            <a:endParaRPr lang="en-US" altLang="vi-VN" dirty="0"/>
          </a:p>
          <a:p>
            <a:pPr lvl="1">
              <a:spcAft>
                <a:spcPts val="1200"/>
              </a:spcAft>
            </a:pPr>
            <a:r>
              <a:rPr lang="vi-VN" altLang="vi-VN" dirty="0"/>
              <a:t>Mỗi đường trên </a:t>
            </a:r>
            <a:r>
              <a:rPr lang="en-US" altLang="vi-VN" dirty="0"/>
              <a:t>bus</a:t>
            </a:r>
            <a:r>
              <a:rPr lang="vi-VN" altLang="vi-VN" dirty="0"/>
              <a:t> điều khiển thường mang một tên riêng tùy theo ý nghĩa của mỗi đường. </a:t>
            </a:r>
            <a:r>
              <a:rPr lang="en-US" altLang="vi-VN" dirty="0"/>
              <a:t>VD:</a:t>
            </a:r>
            <a:r>
              <a:rPr lang="vi-VN" altLang="vi-VN" dirty="0"/>
              <a:t> MEMR là tín hiệu điều khiển việc đọc bộ nhớ, MEMW điều khiển ghi bộ nhớ, IORD điều khiển quá trình nhập, IOWR điều khiển việc xuất dữ liệu ... </a:t>
            </a:r>
            <a:endParaRPr lang="en-US" altLang="vi-VN" dirty="0"/>
          </a:p>
          <a:p>
            <a:pPr lvl="1">
              <a:spcAft>
                <a:spcPts val="1200"/>
              </a:spcAft>
            </a:pPr>
            <a:r>
              <a:rPr lang="vi-VN" altLang="vi-VN" dirty="0"/>
              <a:t>Các đường điều khiển/trạng thái có thể tác động ở mức 1 hoặc mức 0.</a:t>
            </a:r>
            <a:endParaRPr lang="en-US" altLang="vi-VN" dirty="0"/>
          </a:p>
        </p:txBody>
      </p:sp>
    </p:spTree>
    <p:extLst>
      <p:ext uri="{BB962C8B-B14F-4D97-AF65-F5344CB8AC3E}">
        <p14:creationId xmlns:p14="http://schemas.microsoft.com/office/powerpoint/2010/main" val="3465565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7F9B1D81-66CA-40C8-9850-62E69FC098CE}"/>
              </a:ext>
            </a:extLst>
          </p:cNvPr>
          <p:cNvSpPr>
            <a:spLocks noGrp="1"/>
          </p:cNvSpPr>
          <p:nvPr>
            <p:ph type="title"/>
          </p:nvPr>
        </p:nvSpPr>
        <p:spPr/>
        <p:txBody>
          <a:bodyPr/>
          <a:lstStyle/>
          <a:p>
            <a:r>
              <a:rPr lang="en-US" altLang="vi-VN"/>
              <a:t>Chuyển đổi số giữa các hệ</a:t>
            </a:r>
          </a:p>
        </p:txBody>
      </p:sp>
      <p:sp>
        <p:nvSpPr>
          <p:cNvPr id="11267" name="Content Placeholder 2">
            <a:extLst>
              <a:ext uri="{FF2B5EF4-FFF2-40B4-BE49-F238E27FC236}">
                <a16:creationId xmlns:a16="http://schemas.microsoft.com/office/drawing/2014/main" id="{1F70A006-1D17-4BB0-8576-C2ADFEAB8162}"/>
              </a:ext>
            </a:extLst>
          </p:cNvPr>
          <p:cNvSpPr>
            <a:spLocks noGrp="1"/>
          </p:cNvSpPr>
          <p:nvPr>
            <p:ph idx="1"/>
          </p:nvPr>
        </p:nvSpPr>
        <p:spPr>
          <a:xfrm>
            <a:off x="1905000" y="1143000"/>
            <a:ext cx="8574088" cy="5486400"/>
          </a:xfrm>
        </p:spPr>
        <p:txBody>
          <a:bodyPr/>
          <a:lstStyle/>
          <a:p>
            <a:r>
              <a:rPr lang="en-US" altLang="vi-VN"/>
              <a:t>Chuyển từ hệ cơ số b bất kỳ sang thập phân</a:t>
            </a:r>
          </a:p>
          <a:p>
            <a:pPr lvl="1"/>
            <a:r>
              <a:rPr lang="en-US" altLang="vi-VN"/>
              <a:t>Công thức</a:t>
            </a:r>
          </a:p>
          <a:p>
            <a:pPr lvl="1">
              <a:buFont typeface="Wingdings" panose="05000000000000000000" pitchFamily="2" charset="2"/>
              <a:buNone/>
            </a:pPr>
            <a:r>
              <a:rPr lang="en-US" altLang="vi-VN" b="1"/>
              <a:t>N</a:t>
            </a:r>
            <a:r>
              <a:rPr lang="en-US" altLang="vi-VN" b="1" baseline="-25000"/>
              <a:t>b</a:t>
            </a:r>
            <a:r>
              <a:rPr lang="en-US" altLang="vi-VN" b="1"/>
              <a:t> = C</a:t>
            </a:r>
            <a:r>
              <a:rPr lang="en-US" altLang="vi-VN" b="1" baseline="-25000"/>
              <a:t>n-1</a:t>
            </a:r>
            <a:r>
              <a:rPr lang="en-US" altLang="vi-VN" b="1"/>
              <a:t>b</a:t>
            </a:r>
            <a:r>
              <a:rPr lang="en-US" altLang="vi-VN" b="1" baseline="30000"/>
              <a:t>n-1</a:t>
            </a:r>
            <a:r>
              <a:rPr lang="en-US" altLang="vi-VN" b="1"/>
              <a:t> + C</a:t>
            </a:r>
            <a:r>
              <a:rPr lang="en-US" altLang="vi-VN" b="1" baseline="-25000"/>
              <a:t>n-2</a:t>
            </a:r>
            <a:r>
              <a:rPr lang="en-US" altLang="vi-VN" b="1"/>
              <a:t> b</a:t>
            </a:r>
            <a:r>
              <a:rPr lang="en-US" altLang="vi-VN" b="1" baseline="30000"/>
              <a:t>n-2</a:t>
            </a:r>
            <a:r>
              <a:rPr lang="en-US" altLang="vi-VN" b="1"/>
              <a:t> + … + C</a:t>
            </a:r>
            <a:r>
              <a:rPr lang="en-US" altLang="vi-VN" b="1" baseline="-25000"/>
              <a:t>0</a:t>
            </a:r>
            <a:r>
              <a:rPr lang="en-US" altLang="vi-VN" b="1"/>
              <a:t> b</a:t>
            </a:r>
            <a:r>
              <a:rPr lang="en-US" altLang="vi-VN" b="1" baseline="30000"/>
              <a:t>0</a:t>
            </a:r>
            <a:r>
              <a:rPr lang="en-US" altLang="vi-VN" b="1"/>
              <a:t> + C</a:t>
            </a:r>
            <a:r>
              <a:rPr lang="en-US" altLang="vi-VN" b="1" baseline="-25000"/>
              <a:t>-1</a:t>
            </a:r>
            <a:r>
              <a:rPr lang="en-US" altLang="vi-VN" b="1"/>
              <a:t> b</a:t>
            </a:r>
            <a:r>
              <a:rPr lang="en-US" altLang="vi-VN" b="1" baseline="30000"/>
              <a:t>-1</a:t>
            </a:r>
            <a:r>
              <a:rPr lang="en-US" altLang="vi-VN" b="1"/>
              <a:t> + C</a:t>
            </a:r>
            <a:r>
              <a:rPr lang="en-US" altLang="vi-VN" b="1" baseline="-25000"/>
              <a:t>-2</a:t>
            </a:r>
            <a:r>
              <a:rPr lang="en-US" altLang="vi-VN" b="1"/>
              <a:t> b</a:t>
            </a:r>
            <a:r>
              <a:rPr lang="en-US" altLang="vi-VN" b="1" baseline="30000"/>
              <a:t>-2</a:t>
            </a:r>
            <a:r>
              <a:rPr lang="en-US" altLang="vi-VN" b="1"/>
              <a:t>  + …</a:t>
            </a:r>
          </a:p>
          <a:p>
            <a:pPr lvl="1" eaLnBrk="1" hangingPunct="1"/>
            <a:r>
              <a:rPr lang="en-US" altLang="vi-VN" sz="3200"/>
              <a:t>Hay </a:t>
            </a:r>
            <a:r>
              <a:rPr lang="en-US" altLang="vi-VN" sz="3200" b="1"/>
              <a:t>		</a:t>
            </a:r>
          </a:p>
          <a:p>
            <a:pPr lvl="1" eaLnBrk="1" hangingPunct="1">
              <a:buFont typeface="Wingdings 2" panose="05020102010507070707" pitchFamily="18" charset="2"/>
              <a:buNone/>
            </a:pPr>
            <a:r>
              <a:rPr lang="en-US" altLang="vi-VN" sz="3200" b="1"/>
              <a:t>			N</a:t>
            </a:r>
            <a:r>
              <a:rPr lang="en-US" altLang="vi-VN" sz="3200" b="1" baseline="-25000"/>
              <a:t>b</a:t>
            </a:r>
            <a:r>
              <a:rPr lang="en-US" altLang="vi-VN" sz="3200" b="1"/>
              <a:t> = </a:t>
            </a:r>
            <a:r>
              <a:rPr lang="en-US" altLang="vi-VN" sz="3200" b="1">
                <a:sym typeface="Symbol" panose="05050102010706020507" pitchFamily="18" charset="2"/>
              </a:rPr>
              <a:t></a:t>
            </a:r>
            <a:r>
              <a:rPr lang="en-US" altLang="vi-VN" sz="3200" b="1"/>
              <a:t> C</a:t>
            </a:r>
            <a:r>
              <a:rPr lang="en-US" altLang="vi-VN" sz="3200" b="1" baseline="-25000"/>
              <a:t>i</a:t>
            </a:r>
            <a:r>
              <a:rPr lang="en-US" altLang="vi-VN" sz="3200" b="1"/>
              <a:t> b</a:t>
            </a:r>
            <a:r>
              <a:rPr lang="en-US" altLang="vi-VN" sz="3200" b="1" baseline="30000"/>
              <a:t>i</a:t>
            </a:r>
            <a:r>
              <a:rPr lang="en-US" altLang="vi-VN" sz="3200" b="1"/>
              <a:t> 					</a:t>
            </a:r>
          </a:p>
          <a:p>
            <a:pPr lvl="1" eaLnBrk="1" hangingPunct="1"/>
            <a:r>
              <a:rPr lang="en-US" altLang="vi-VN" sz="3200"/>
              <a:t>Trong đó : </a:t>
            </a:r>
          </a:p>
          <a:p>
            <a:pPr lvl="1" eaLnBrk="1" hangingPunct="1">
              <a:buFont typeface="Wingdings 2" panose="05020102010507070707" pitchFamily="18" charset="2"/>
              <a:buNone/>
            </a:pPr>
            <a:r>
              <a:rPr lang="en-US" altLang="vi-VN" sz="3200"/>
              <a:t>			0 </a:t>
            </a:r>
            <a:r>
              <a:rPr lang="en-US" altLang="vi-VN" sz="3200">
                <a:sym typeface="Symbol" panose="05050102010706020507" pitchFamily="18" charset="2"/>
              </a:rPr>
              <a:t></a:t>
            </a:r>
            <a:r>
              <a:rPr lang="en-US" altLang="vi-VN" sz="3200"/>
              <a:t> C</a:t>
            </a:r>
            <a:r>
              <a:rPr lang="en-US" altLang="vi-VN" sz="3200" baseline="-25000"/>
              <a:t>i</a:t>
            </a:r>
            <a:r>
              <a:rPr lang="en-US" altLang="vi-VN" sz="3200"/>
              <a:t> </a:t>
            </a:r>
            <a:r>
              <a:rPr lang="en-US" altLang="vi-VN" sz="3200">
                <a:sym typeface="Symbol" panose="05050102010706020507" pitchFamily="18" charset="2"/>
              </a:rPr>
              <a:t></a:t>
            </a:r>
            <a:r>
              <a:rPr lang="en-US" altLang="vi-VN" sz="3200"/>
              <a:t> b-1; i = 0, …, n-1</a:t>
            </a:r>
          </a:p>
          <a:p>
            <a:pPr lvl="1" eaLnBrk="1" hangingPunct="1">
              <a:buFont typeface="Wingdings 2" panose="05020102010507070707" pitchFamily="18" charset="2"/>
              <a:buNone/>
            </a:pPr>
            <a:r>
              <a:rPr lang="en-US" altLang="vi-VN" sz="3200"/>
              <a:t>	i  là thứ tự vị trí các chữ số, i=0 tương ứng với vị trí đầu tiên đứng trước dấu chấm thập phân. n là số ký số của N</a:t>
            </a:r>
            <a:r>
              <a:rPr lang="en-US" altLang="vi-VN" sz="3200" baseline="-25000"/>
              <a:t>b</a:t>
            </a:r>
            <a:endParaRPr lang="en-US" altLang="vi-VN" baseline="-25000"/>
          </a:p>
        </p:txBody>
      </p:sp>
    </p:spTree>
    <p:extLst>
      <p:ext uri="{BB962C8B-B14F-4D97-AF65-F5344CB8AC3E}">
        <p14:creationId xmlns:p14="http://schemas.microsoft.com/office/powerpoint/2010/main" val="19344160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955E6C30-85FA-4D82-8AB6-4F8B19056E54}"/>
              </a:ext>
            </a:extLst>
          </p:cNvPr>
          <p:cNvSpPr>
            <a:spLocks noGrp="1"/>
          </p:cNvSpPr>
          <p:nvPr>
            <p:ph type="title"/>
          </p:nvPr>
        </p:nvSpPr>
        <p:spPr/>
        <p:txBody>
          <a:bodyPr/>
          <a:lstStyle/>
          <a:p>
            <a:r>
              <a:rPr lang="en-US" altLang="vi-VN"/>
              <a:t>Bus địa chỉ trên hệ thống máy tính</a:t>
            </a:r>
          </a:p>
        </p:txBody>
      </p:sp>
      <p:sp>
        <p:nvSpPr>
          <p:cNvPr id="64515" name="Content Placeholder 2">
            <a:extLst>
              <a:ext uri="{FF2B5EF4-FFF2-40B4-BE49-F238E27FC236}">
                <a16:creationId xmlns:a16="http://schemas.microsoft.com/office/drawing/2014/main" id="{D0BB86AA-C61A-4A8E-90E9-53E3A0F73C2A}"/>
              </a:ext>
            </a:extLst>
          </p:cNvPr>
          <p:cNvSpPr>
            <a:spLocks noGrp="1"/>
          </p:cNvSpPr>
          <p:nvPr>
            <p:ph idx="1"/>
          </p:nvPr>
        </p:nvSpPr>
        <p:spPr/>
        <p:txBody>
          <a:bodyPr/>
          <a:lstStyle/>
          <a:p>
            <a:r>
              <a:rPr lang="en-US" altLang="vi-VN"/>
              <a:t>Nếu là IO : 0000 – FFFF</a:t>
            </a:r>
          </a:p>
          <a:p>
            <a:r>
              <a:rPr lang="en-US" altLang="vi-VN"/>
              <a:t>Nếu là bộ nhớ, tùy thuộc vào kiến trúc :</a:t>
            </a:r>
          </a:p>
          <a:p>
            <a:pPr lvl="1"/>
            <a:r>
              <a:rPr lang="en-US" altLang="vi-VN"/>
              <a:t>20 bit (8086/8088)</a:t>
            </a:r>
          </a:p>
          <a:p>
            <a:pPr lvl="1"/>
            <a:r>
              <a:rPr lang="en-US" altLang="vi-VN"/>
              <a:t>24 bit (80286, 80386SX)</a:t>
            </a:r>
          </a:p>
          <a:p>
            <a:pPr lvl="1"/>
            <a:r>
              <a:rPr lang="en-US" altLang="vi-VN"/>
              <a:t>25 bit </a:t>
            </a:r>
            <a:r>
              <a:rPr lang="en-US" altLang="vi-VN" i="1"/>
              <a:t>(80386SL/SLC/EX)</a:t>
            </a:r>
            <a:r>
              <a:rPr lang="en-US" altLang="vi-VN"/>
              <a:t> </a:t>
            </a:r>
          </a:p>
          <a:p>
            <a:pPr lvl="1"/>
            <a:r>
              <a:rPr lang="en-US" altLang="vi-VN" b="1"/>
              <a:t>32</a:t>
            </a:r>
            <a:r>
              <a:rPr lang="en-US" altLang="vi-VN"/>
              <a:t> </a:t>
            </a:r>
            <a:r>
              <a:rPr lang="en-US" altLang="vi-VN" i="1"/>
              <a:t>-bits (80386DX/80486/Pentium)</a:t>
            </a:r>
            <a:r>
              <a:rPr lang="en-US" altLang="vi-VN"/>
              <a:t> </a:t>
            </a:r>
            <a:endParaRPr lang="en-US" altLang="vi-VN" b="1" i="1"/>
          </a:p>
          <a:p>
            <a:pPr lvl="1"/>
            <a:r>
              <a:rPr lang="en-US" altLang="vi-VN" b="1"/>
              <a:t>36</a:t>
            </a:r>
            <a:r>
              <a:rPr lang="en-US" altLang="vi-VN"/>
              <a:t> </a:t>
            </a:r>
            <a:r>
              <a:rPr lang="en-US" altLang="vi-VN" i="1"/>
              <a:t>-bits (Pentium Pro/II/III)</a:t>
            </a:r>
            <a:r>
              <a:rPr lang="en-US" altLang="vi-VN"/>
              <a:t> </a:t>
            </a:r>
            <a:endParaRPr lang="en-US" altLang="vi-VN" b="1" i="1"/>
          </a:p>
          <a:p>
            <a:pPr lvl="1"/>
            <a:endParaRPr lang="en-US" altLang="vi-VN"/>
          </a:p>
        </p:txBody>
      </p:sp>
    </p:spTree>
    <p:extLst>
      <p:ext uri="{BB962C8B-B14F-4D97-AF65-F5344CB8AC3E}">
        <p14:creationId xmlns:p14="http://schemas.microsoft.com/office/powerpoint/2010/main" val="942092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340B21FA-8922-464C-9110-77190F1E3ADC}"/>
              </a:ext>
            </a:extLst>
          </p:cNvPr>
          <p:cNvSpPr>
            <a:spLocks noGrp="1"/>
          </p:cNvSpPr>
          <p:nvPr>
            <p:ph type="title"/>
          </p:nvPr>
        </p:nvSpPr>
        <p:spPr/>
        <p:txBody>
          <a:bodyPr/>
          <a:lstStyle/>
          <a:p>
            <a:r>
              <a:rPr lang="en-US" altLang="vi-VN"/>
              <a:t>Bus dữ liệu trên HTMT</a:t>
            </a:r>
          </a:p>
        </p:txBody>
      </p:sp>
      <p:sp>
        <p:nvSpPr>
          <p:cNvPr id="65539" name="Content Placeholder 2">
            <a:extLst>
              <a:ext uri="{FF2B5EF4-FFF2-40B4-BE49-F238E27FC236}">
                <a16:creationId xmlns:a16="http://schemas.microsoft.com/office/drawing/2014/main" id="{57A6B93B-04DD-4BAD-8589-EA1FBF9D1CCE}"/>
              </a:ext>
            </a:extLst>
          </p:cNvPr>
          <p:cNvSpPr>
            <a:spLocks noGrp="1"/>
          </p:cNvSpPr>
          <p:nvPr>
            <p:ph idx="1"/>
          </p:nvPr>
        </p:nvSpPr>
        <p:spPr/>
        <p:txBody>
          <a:bodyPr/>
          <a:lstStyle/>
          <a:p>
            <a:pPr lvl="1"/>
            <a:r>
              <a:rPr lang="en-US" altLang="vi-VN" b="1"/>
              <a:t>8</a:t>
            </a:r>
            <a:r>
              <a:rPr lang="en-US" altLang="vi-VN"/>
              <a:t> </a:t>
            </a:r>
            <a:r>
              <a:rPr lang="en-US" altLang="vi-VN" i="1"/>
              <a:t>-bits (8088)</a:t>
            </a:r>
            <a:r>
              <a:rPr lang="en-US" altLang="vi-VN"/>
              <a:t> </a:t>
            </a:r>
            <a:endParaRPr lang="en-US" altLang="vi-VN" sz="1800" b="1" i="1"/>
          </a:p>
          <a:p>
            <a:pPr lvl="1"/>
            <a:r>
              <a:rPr lang="en-US" altLang="vi-VN" b="1"/>
              <a:t>16</a:t>
            </a:r>
            <a:r>
              <a:rPr lang="en-US" altLang="vi-VN"/>
              <a:t> </a:t>
            </a:r>
            <a:r>
              <a:rPr lang="en-US" altLang="vi-VN" i="1"/>
              <a:t>-bits (8086/80286/80386SX/SL/SLC/EX)</a:t>
            </a:r>
            <a:r>
              <a:rPr lang="en-US" altLang="vi-VN"/>
              <a:t> </a:t>
            </a:r>
            <a:endParaRPr lang="en-US" altLang="vi-VN" sz="1800" b="1" i="1"/>
          </a:p>
          <a:p>
            <a:pPr lvl="1"/>
            <a:r>
              <a:rPr lang="en-US" altLang="vi-VN" b="1"/>
              <a:t>32</a:t>
            </a:r>
            <a:r>
              <a:rPr lang="en-US" altLang="vi-VN"/>
              <a:t> </a:t>
            </a:r>
            <a:r>
              <a:rPr lang="en-US" altLang="vi-VN" i="1"/>
              <a:t>-bits (80386DX/80486/Pentium)</a:t>
            </a:r>
            <a:r>
              <a:rPr lang="en-US" altLang="vi-VN"/>
              <a:t> </a:t>
            </a:r>
            <a:endParaRPr lang="en-US" altLang="vi-VN" sz="1800" b="1" i="1"/>
          </a:p>
          <a:p>
            <a:pPr lvl="1"/>
            <a:r>
              <a:rPr lang="en-US" altLang="vi-VN" b="1"/>
              <a:t>64</a:t>
            </a:r>
            <a:r>
              <a:rPr lang="en-US" altLang="vi-VN"/>
              <a:t> </a:t>
            </a:r>
            <a:r>
              <a:rPr lang="en-US" altLang="vi-VN" i="1"/>
              <a:t>-bits (Pentium/Pro/II/III)</a:t>
            </a:r>
            <a:r>
              <a:rPr lang="en-US" altLang="vi-VN"/>
              <a:t> </a:t>
            </a:r>
            <a:endParaRPr lang="en-US" altLang="vi-VN" sz="1800" b="1" i="1"/>
          </a:p>
          <a:p>
            <a:endParaRPr lang="en-US" altLang="vi-VN"/>
          </a:p>
        </p:txBody>
      </p:sp>
    </p:spTree>
    <p:extLst>
      <p:ext uri="{BB962C8B-B14F-4D97-AF65-F5344CB8AC3E}">
        <p14:creationId xmlns:p14="http://schemas.microsoft.com/office/powerpoint/2010/main" val="28970622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9AF2F07E-02FB-4755-89C9-8EBAC6CDB894}"/>
              </a:ext>
            </a:extLst>
          </p:cNvPr>
          <p:cNvSpPr>
            <a:spLocks noGrp="1" noChangeArrowheads="1"/>
          </p:cNvSpPr>
          <p:nvPr>
            <p:ph type="title"/>
          </p:nvPr>
        </p:nvSpPr>
        <p:spPr/>
        <p:txBody>
          <a:bodyPr>
            <a:normAutofit fontScale="90000"/>
          </a:bodyPr>
          <a:lstStyle/>
          <a:p>
            <a:pPr eaLnBrk="1" hangingPunct="1"/>
            <a:r>
              <a:rPr lang="en-US" altLang="vi-VN"/>
              <a:t>Các Dạng Dữ Liệu</a:t>
            </a:r>
          </a:p>
        </p:txBody>
      </p:sp>
      <p:sp>
        <p:nvSpPr>
          <p:cNvPr id="66563" name="Rectangle 3">
            <a:extLst>
              <a:ext uri="{FF2B5EF4-FFF2-40B4-BE49-F238E27FC236}">
                <a16:creationId xmlns:a16="http://schemas.microsoft.com/office/drawing/2014/main" id="{6A1BD555-63C6-466C-8C7E-9630B412D9EB}"/>
              </a:ext>
            </a:extLst>
          </p:cNvPr>
          <p:cNvSpPr>
            <a:spLocks noGrp="1" noChangeArrowheads="1"/>
          </p:cNvSpPr>
          <p:nvPr>
            <p:ph type="body" sz="half" idx="1"/>
          </p:nvPr>
        </p:nvSpPr>
        <p:spPr>
          <a:xfrm>
            <a:off x="1905000" y="1295401"/>
            <a:ext cx="8458200" cy="4837113"/>
          </a:xfrm>
        </p:spPr>
        <p:txBody>
          <a:bodyPr/>
          <a:lstStyle/>
          <a:p>
            <a:pPr eaLnBrk="1" hangingPunct="1"/>
            <a:r>
              <a:rPr lang="en-US" altLang="vi-VN"/>
              <a:t>Dữ liệu BCD : được lưu ở 1 trong 2 dạng : nén hoặc không nén</a:t>
            </a:r>
          </a:p>
          <a:p>
            <a:pPr lvl="1" eaLnBrk="1" hangingPunct="1"/>
            <a:r>
              <a:rPr lang="en-US" altLang="vi-VN"/>
              <a:t>BCD nén : lưu 2 số</a:t>
            </a:r>
            <a:r>
              <a:rPr lang="vi-VN" altLang="vi-VN"/>
              <a:t> BCD</a:t>
            </a:r>
            <a:r>
              <a:rPr lang="en-US" altLang="vi-VN"/>
              <a:t>/byte</a:t>
            </a:r>
          </a:p>
          <a:p>
            <a:pPr lvl="1" eaLnBrk="1" hangingPunct="1"/>
            <a:r>
              <a:rPr lang="en-US" altLang="vi-VN"/>
              <a:t>BCD không nén : lưu 1 số</a:t>
            </a:r>
            <a:r>
              <a:rPr lang="vi-VN" altLang="vi-VN"/>
              <a:t> BCD</a:t>
            </a:r>
            <a:r>
              <a:rPr lang="en-US" altLang="vi-VN"/>
              <a:t>/byte</a:t>
            </a:r>
          </a:p>
          <a:p>
            <a:pPr eaLnBrk="1" hangingPunct="1"/>
            <a:r>
              <a:rPr lang="en-US" altLang="vi-VN"/>
              <a:t>Ví dụ : </a:t>
            </a:r>
          </a:p>
        </p:txBody>
      </p:sp>
      <p:graphicFrame>
        <p:nvGraphicFramePr>
          <p:cNvPr id="20520" name="Group 40">
            <a:extLst>
              <a:ext uri="{FF2B5EF4-FFF2-40B4-BE49-F238E27FC236}">
                <a16:creationId xmlns:a16="http://schemas.microsoft.com/office/drawing/2014/main" id="{DBEA6511-F4D6-4F43-987E-688C2CF5FB26}"/>
              </a:ext>
            </a:extLst>
          </p:cNvPr>
          <p:cNvGraphicFramePr>
            <a:graphicFrameLocks noGrp="1"/>
          </p:cNvGraphicFramePr>
          <p:nvPr>
            <p:ph sz="half" idx="2"/>
          </p:nvPr>
        </p:nvGraphicFramePr>
        <p:xfrm>
          <a:off x="1828800" y="3886201"/>
          <a:ext cx="8534400" cy="1401765"/>
        </p:xfrm>
        <a:graphic>
          <a:graphicData uri="http://schemas.openxmlformats.org/drawingml/2006/table">
            <a:tbl>
              <a:tblPr/>
              <a:tblGrid>
                <a:gridCol w="2003425">
                  <a:extLst>
                    <a:ext uri="{9D8B030D-6E8A-4147-A177-3AD203B41FA5}">
                      <a16:colId xmlns:a16="http://schemas.microsoft.com/office/drawing/2014/main" val="20000"/>
                    </a:ext>
                  </a:extLst>
                </a:gridCol>
                <a:gridCol w="2611438">
                  <a:extLst>
                    <a:ext uri="{9D8B030D-6E8A-4147-A177-3AD203B41FA5}">
                      <a16:colId xmlns:a16="http://schemas.microsoft.com/office/drawing/2014/main" val="20001"/>
                    </a:ext>
                  </a:extLst>
                </a:gridCol>
                <a:gridCol w="3919537">
                  <a:extLst>
                    <a:ext uri="{9D8B030D-6E8A-4147-A177-3AD203B41FA5}">
                      <a16:colId xmlns:a16="http://schemas.microsoft.com/office/drawing/2014/main" val="20002"/>
                    </a:ext>
                  </a:extLst>
                </a:gridCol>
              </a:tblGrid>
              <a:tr h="60935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Thập phân</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BCD nén</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BCD không nén</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0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12</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0001 0010</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0000 0001 0000 0010</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0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623</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0000 0110 0010 0011</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0000 0110 0000 0010 0000 0011</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812117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2B53C52D-FB50-4D13-973D-016387E76359}"/>
              </a:ext>
            </a:extLst>
          </p:cNvPr>
          <p:cNvSpPr>
            <a:spLocks noGrp="1" noChangeArrowheads="1"/>
          </p:cNvSpPr>
          <p:nvPr>
            <p:ph type="title"/>
          </p:nvPr>
        </p:nvSpPr>
        <p:spPr/>
        <p:txBody>
          <a:bodyPr/>
          <a:lstStyle/>
          <a:p>
            <a:pPr eaLnBrk="1" hangingPunct="1"/>
            <a:r>
              <a:rPr lang="en-US" altLang="vi-VN"/>
              <a:t>Dữ liệu kích thước byte và word</a:t>
            </a:r>
          </a:p>
        </p:txBody>
      </p:sp>
      <p:sp>
        <p:nvSpPr>
          <p:cNvPr id="67587" name="Rectangle 3">
            <a:extLst>
              <a:ext uri="{FF2B5EF4-FFF2-40B4-BE49-F238E27FC236}">
                <a16:creationId xmlns:a16="http://schemas.microsoft.com/office/drawing/2014/main" id="{0B499212-7B91-46D1-B144-458C1FDD257D}"/>
              </a:ext>
            </a:extLst>
          </p:cNvPr>
          <p:cNvSpPr>
            <a:spLocks noGrp="1" noChangeArrowheads="1"/>
          </p:cNvSpPr>
          <p:nvPr>
            <p:ph idx="1"/>
          </p:nvPr>
        </p:nvSpPr>
        <p:spPr/>
        <p:txBody>
          <a:bodyPr/>
          <a:lstStyle/>
          <a:p>
            <a:pPr eaLnBrk="1" hangingPunct="1">
              <a:lnSpc>
                <a:spcPct val="90000"/>
              </a:lnSpc>
            </a:pPr>
            <a:r>
              <a:rPr lang="en-US" altLang="vi-VN"/>
              <a:t>Dữ liệu kích thước byte</a:t>
            </a:r>
          </a:p>
          <a:p>
            <a:pPr lvl="1" eaLnBrk="1" hangingPunct="1">
              <a:lnSpc>
                <a:spcPct val="90000"/>
              </a:lnSpc>
            </a:pPr>
            <a:r>
              <a:rPr lang="en-US" altLang="vi-VN"/>
              <a:t>Được lưu các số nguyên không dấu hoặc có dấu</a:t>
            </a:r>
          </a:p>
          <a:p>
            <a:pPr lvl="1" eaLnBrk="1" hangingPunct="1">
              <a:lnSpc>
                <a:spcPct val="90000"/>
              </a:lnSpc>
            </a:pPr>
            <a:r>
              <a:rPr lang="en-US" altLang="vi-VN"/>
              <a:t>Số nguyên không dấu : 0 – 255</a:t>
            </a:r>
          </a:p>
          <a:p>
            <a:pPr lvl="1" eaLnBrk="1" hangingPunct="1">
              <a:lnSpc>
                <a:spcPct val="90000"/>
              </a:lnSpc>
            </a:pPr>
            <a:r>
              <a:rPr lang="en-US" altLang="vi-VN"/>
              <a:t>Số nguyên có dấu : -128 </a:t>
            </a:r>
            <a:r>
              <a:rPr lang="en-US" altLang="vi-VN">
                <a:sym typeface="Symbol" panose="05050102010706020507" pitchFamily="18" charset="2"/>
              </a:rPr>
              <a:t> +127 (dạng bù 2)</a:t>
            </a:r>
          </a:p>
          <a:p>
            <a:pPr eaLnBrk="1" hangingPunct="1">
              <a:lnSpc>
                <a:spcPct val="90000"/>
              </a:lnSpc>
            </a:pPr>
            <a:r>
              <a:rPr lang="en-US" altLang="vi-VN">
                <a:sym typeface="Symbol" panose="05050102010706020507" pitchFamily="18" charset="2"/>
              </a:rPr>
              <a:t>Dữ liệu kích thước từ</a:t>
            </a:r>
          </a:p>
          <a:p>
            <a:pPr lvl="1" eaLnBrk="1" hangingPunct="1">
              <a:lnSpc>
                <a:spcPct val="90000"/>
              </a:lnSpc>
            </a:pPr>
            <a:r>
              <a:rPr lang="en-US" altLang="vi-VN">
                <a:sym typeface="Symbol" panose="05050102010706020507" pitchFamily="18" charset="2"/>
              </a:rPr>
              <a:t>1 từ được tạo thành từ 2 byte dữ liệu</a:t>
            </a:r>
          </a:p>
          <a:p>
            <a:pPr lvl="1" eaLnBrk="1" hangingPunct="1">
              <a:lnSpc>
                <a:spcPct val="90000"/>
              </a:lnSpc>
            </a:pPr>
            <a:r>
              <a:rPr lang="en-US" altLang="vi-VN">
                <a:sym typeface="Symbol" panose="05050102010706020507" pitchFamily="18" charset="2"/>
              </a:rPr>
              <a:t>Họ Intel sử dụng dạng Little Endian</a:t>
            </a:r>
          </a:p>
          <a:p>
            <a:pPr lvl="1" eaLnBrk="1" hangingPunct="1">
              <a:lnSpc>
                <a:spcPct val="90000"/>
              </a:lnSpc>
            </a:pPr>
            <a:r>
              <a:rPr lang="en-US" altLang="vi-VN">
                <a:sym typeface="Symbol" panose="05050102010706020507" pitchFamily="18" charset="2"/>
              </a:rPr>
              <a:t>Little Endian : phần thấp được lưu ở đc thấp, phần cao được lưu ở địa chỉ cao</a:t>
            </a:r>
          </a:p>
          <a:p>
            <a:pPr lvl="1" eaLnBrk="1" hangingPunct="1">
              <a:lnSpc>
                <a:spcPct val="90000"/>
              </a:lnSpc>
            </a:pPr>
            <a:r>
              <a:rPr lang="en-US" altLang="vi-VN">
                <a:sym typeface="Symbol" panose="05050102010706020507" pitchFamily="18" charset="2"/>
              </a:rPr>
              <a:t>Big Endian : ngược lại</a:t>
            </a:r>
          </a:p>
        </p:txBody>
      </p:sp>
    </p:spTree>
    <p:extLst>
      <p:ext uri="{BB962C8B-B14F-4D97-AF65-F5344CB8AC3E}">
        <p14:creationId xmlns:p14="http://schemas.microsoft.com/office/powerpoint/2010/main" val="25506198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F0464456-E9BE-45F6-8B70-2EB795EA2F1A}"/>
              </a:ext>
            </a:extLst>
          </p:cNvPr>
          <p:cNvSpPr>
            <a:spLocks noGrp="1" noChangeArrowheads="1"/>
          </p:cNvSpPr>
          <p:nvPr>
            <p:ph type="title"/>
          </p:nvPr>
        </p:nvSpPr>
        <p:spPr/>
        <p:txBody>
          <a:bodyPr/>
          <a:lstStyle/>
          <a:p>
            <a:pPr eaLnBrk="1" hangingPunct="1"/>
            <a:r>
              <a:rPr lang="en-US" altLang="vi-VN"/>
              <a:t>Ví dụ về Little endian và Big endian</a:t>
            </a:r>
          </a:p>
        </p:txBody>
      </p:sp>
      <p:sp>
        <p:nvSpPr>
          <p:cNvPr id="68611" name="Rectangle 3">
            <a:extLst>
              <a:ext uri="{FF2B5EF4-FFF2-40B4-BE49-F238E27FC236}">
                <a16:creationId xmlns:a16="http://schemas.microsoft.com/office/drawing/2014/main" id="{8A49DA4D-B250-449A-8D8F-8BCE43C478FC}"/>
              </a:ext>
            </a:extLst>
          </p:cNvPr>
          <p:cNvSpPr>
            <a:spLocks noGrp="1" noChangeArrowheads="1"/>
          </p:cNvSpPr>
          <p:nvPr>
            <p:ph idx="1"/>
          </p:nvPr>
        </p:nvSpPr>
        <p:spPr>
          <a:xfrm>
            <a:off x="1905000" y="1295400"/>
            <a:ext cx="4953000" cy="5410200"/>
          </a:xfrm>
        </p:spPr>
        <p:txBody>
          <a:bodyPr/>
          <a:lstStyle/>
          <a:p>
            <a:pPr eaLnBrk="1" hangingPunct="1">
              <a:lnSpc>
                <a:spcPct val="90000"/>
              </a:lnSpc>
            </a:pPr>
            <a:r>
              <a:rPr lang="en-US" altLang="vi-VN"/>
              <a:t>Ví dụ : 1 từ 16 bit 8001H</a:t>
            </a:r>
          </a:p>
          <a:p>
            <a:pPr lvl="1" eaLnBrk="1" hangingPunct="1">
              <a:lnSpc>
                <a:spcPct val="90000"/>
              </a:lnSpc>
            </a:pPr>
            <a:r>
              <a:rPr lang="en-US" altLang="vi-VN"/>
              <a:t>Byte ở địa chỉ thấp 01H</a:t>
            </a:r>
          </a:p>
          <a:p>
            <a:pPr lvl="1" eaLnBrk="1" hangingPunct="1">
              <a:lnSpc>
                <a:spcPct val="90000"/>
              </a:lnSpc>
            </a:pPr>
            <a:r>
              <a:rPr lang="en-US" altLang="vi-VN"/>
              <a:t>Byte ở địa chỉ cao 80H</a:t>
            </a:r>
          </a:p>
          <a:p>
            <a:pPr eaLnBrk="1" hangingPunct="1">
              <a:lnSpc>
                <a:spcPct val="90000"/>
              </a:lnSpc>
            </a:pPr>
            <a:r>
              <a:rPr lang="en-US" altLang="vi-VN"/>
              <a:t>Nếu Dạng Little Endian</a:t>
            </a:r>
          </a:p>
          <a:p>
            <a:pPr lvl="1" eaLnBrk="1" hangingPunct="1">
              <a:lnSpc>
                <a:spcPct val="90000"/>
              </a:lnSpc>
            </a:pPr>
            <a:r>
              <a:rPr lang="en-US" altLang="vi-VN"/>
              <a:t>MSB=80H, LSB=01, ta có số 8001H</a:t>
            </a:r>
          </a:p>
          <a:p>
            <a:pPr lvl="1" eaLnBrk="1" hangingPunct="1">
              <a:lnSpc>
                <a:spcPct val="90000"/>
              </a:lnSpc>
            </a:pPr>
            <a:r>
              <a:rPr lang="en-US" altLang="vi-VN"/>
              <a:t>Mô tả nhị phân : 1000 0000 0000 0001</a:t>
            </a:r>
          </a:p>
          <a:p>
            <a:pPr eaLnBrk="1" hangingPunct="1">
              <a:lnSpc>
                <a:spcPct val="90000"/>
              </a:lnSpc>
            </a:pPr>
            <a:r>
              <a:rPr lang="en-US" altLang="vi-VN"/>
              <a:t>Nếu dạng Big endian</a:t>
            </a:r>
          </a:p>
          <a:p>
            <a:pPr lvl="1" eaLnBrk="1" hangingPunct="1">
              <a:lnSpc>
                <a:spcPct val="90000"/>
              </a:lnSpc>
            </a:pPr>
            <a:r>
              <a:rPr lang="en-US" altLang="vi-VN"/>
              <a:t>MSB=01, LSB=80, ta có số 0180H</a:t>
            </a:r>
          </a:p>
        </p:txBody>
      </p:sp>
      <p:grpSp>
        <p:nvGrpSpPr>
          <p:cNvPr id="68612" name="Group 12">
            <a:extLst>
              <a:ext uri="{FF2B5EF4-FFF2-40B4-BE49-F238E27FC236}">
                <a16:creationId xmlns:a16="http://schemas.microsoft.com/office/drawing/2014/main" id="{884A5FA5-92ED-4F41-A178-D6B2A60BE53E}"/>
              </a:ext>
            </a:extLst>
          </p:cNvPr>
          <p:cNvGrpSpPr>
            <a:grpSpLocks/>
          </p:cNvGrpSpPr>
          <p:nvPr/>
        </p:nvGrpSpPr>
        <p:grpSpPr bwMode="auto">
          <a:xfrm>
            <a:off x="7315200" y="1066800"/>
            <a:ext cx="2590800" cy="1981200"/>
            <a:chOff x="3648" y="672"/>
            <a:chExt cx="1632" cy="1248"/>
          </a:xfrm>
        </p:grpSpPr>
        <p:grpSp>
          <p:nvGrpSpPr>
            <p:cNvPr id="68613" name="Group 7">
              <a:extLst>
                <a:ext uri="{FF2B5EF4-FFF2-40B4-BE49-F238E27FC236}">
                  <a16:creationId xmlns:a16="http://schemas.microsoft.com/office/drawing/2014/main" id="{DEAA404B-69A4-4920-924D-B99252DB4D6F}"/>
                </a:ext>
              </a:extLst>
            </p:cNvPr>
            <p:cNvGrpSpPr>
              <a:grpSpLocks/>
            </p:cNvGrpSpPr>
            <p:nvPr/>
          </p:nvGrpSpPr>
          <p:grpSpPr bwMode="auto">
            <a:xfrm>
              <a:off x="4464" y="864"/>
              <a:ext cx="816" cy="1056"/>
              <a:chOff x="4464" y="864"/>
              <a:chExt cx="816" cy="1056"/>
            </a:xfrm>
          </p:grpSpPr>
          <p:sp>
            <p:nvSpPr>
              <p:cNvPr id="68618" name="Rectangle 4">
                <a:extLst>
                  <a:ext uri="{FF2B5EF4-FFF2-40B4-BE49-F238E27FC236}">
                    <a16:creationId xmlns:a16="http://schemas.microsoft.com/office/drawing/2014/main" id="{1BB23682-B793-4D85-BE88-4E671FA4ED69}"/>
                  </a:ext>
                </a:extLst>
              </p:cNvPr>
              <p:cNvSpPr>
                <a:spLocks noChangeArrowheads="1"/>
              </p:cNvSpPr>
              <p:nvPr/>
            </p:nvSpPr>
            <p:spPr bwMode="auto">
              <a:xfrm>
                <a:off x="4464" y="864"/>
                <a:ext cx="816" cy="1056"/>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68619" name="Line 5">
                <a:extLst>
                  <a:ext uri="{FF2B5EF4-FFF2-40B4-BE49-F238E27FC236}">
                    <a16:creationId xmlns:a16="http://schemas.microsoft.com/office/drawing/2014/main" id="{7C7749C6-6BD1-4D4F-8C85-D9E1D00955ED}"/>
                  </a:ext>
                </a:extLst>
              </p:cNvPr>
              <p:cNvSpPr>
                <a:spLocks noChangeShapeType="1"/>
              </p:cNvSpPr>
              <p:nvPr/>
            </p:nvSpPr>
            <p:spPr bwMode="auto">
              <a:xfrm>
                <a:off x="4464" y="1248"/>
                <a:ext cx="81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20" name="Line 6">
                <a:extLst>
                  <a:ext uri="{FF2B5EF4-FFF2-40B4-BE49-F238E27FC236}">
                    <a16:creationId xmlns:a16="http://schemas.microsoft.com/office/drawing/2014/main" id="{46669801-6A7B-402C-8CAB-4AA43518D59C}"/>
                  </a:ext>
                </a:extLst>
              </p:cNvPr>
              <p:cNvSpPr>
                <a:spLocks noChangeShapeType="1"/>
              </p:cNvSpPr>
              <p:nvPr/>
            </p:nvSpPr>
            <p:spPr bwMode="auto">
              <a:xfrm>
                <a:off x="4464" y="1584"/>
                <a:ext cx="81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614" name="Text Box 8">
              <a:extLst>
                <a:ext uri="{FF2B5EF4-FFF2-40B4-BE49-F238E27FC236}">
                  <a16:creationId xmlns:a16="http://schemas.microsoft.com/office/drawing/2014/main" id="{5085B2A0-D33E-4877-B288-7EB86382E1C5}"/>
                </a:ext>
              </a:extLst>
            </p:cNvPr>
            <p:cNvSpPr txBox="1">
              <a:spLocks noChangeArrowheads="1"/>
            </p:cNvSpPr>
            <p:nvPr/>
          </p:nvSpPr>
          <p:spPr bwMode="auto">
            <a:xfrm>
              <a:off x="3648" y="672"/>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spcBef>
                  <a:spcPct val="50000"/>
                </a:spcBef>
                <a:buFont typeface="Wingdings" panose="05000000000000000000" pitchFamily="2" charset="2"/>
                <a:buNone/>
              </a:pPr>
              <a:r>
                <a:rPr lang="en-US" altLang="vi-VN" sz="2000"/>
                <a:t>Địa chỉ</a:t>
              </a:r>
            </a:p>
          </p:txBody>
        </p:sp>
        <p:sp>
          <p:nvSpPr>
            <p:cNvPr id="68615" name="Text Box 9">
              <a:extLst>
                <a:ext uri="{FF2B5EF4-FFF2-40B4-BE49-F238E27FC236}">
                  <a16:creationId xmlns:a16="http://schemas.microsoft.com/office/drawing/2014/main" id="{19D6EC83-107E-4C2F-AC76-AFFE982DAEE9}"/>
                </a:ext>
              </a:extLst>
            </p:cNvPr>
            <p:cNvSpPr txBox="1">
              <a:spLocks noChangeArrowheads="1"/>
            </p:cNvSpPr>
            <p:nvPr/>
          </p:nvSpPr>
          <p:spPr bwMode="auto">
            <a:xfrm>
              <a:off x="3984" y="960"/>
              <a:ext cx="672"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spcBef>
                  <a:spcPct val="50000"/>
                </a:spcBef>
                <a:buFont typeface="Wingdings" panose="05000000000000000000" pitchFamily="2" charset="2"/>
                <a:buNone/>
              </a:pPr>
              <a:r>
                <a:rPr lang="en-US" altLang="vi-VN" sz="2000"/>
                <a:t>1002</a:t>
              </a:r>
            </a:p>
            <a:p>
              <a:pPr>
                <a:spcBef>
                  <a:spcPct val="50000"/>
                </a:spcBef>
                <a:buFont typeface="Wingdings" panose="05000000000000000000" pitchFamily="2" charset="2"/>
                <a:buNone/>
              </a:pPr>
              <a:r>
                <a:rPr lang="en-US" altLang="vi-VN" sz="2000"/>
                <a:t>1001</a:t>
              </a:r>
            </a:p>
            <a:p>
              <a:pPr>
                <a:spcBef>
                  <a:spcPct val="50000"/>
                </a:spcBef>
                <a:buFont typeface="Wingdings" panose="05000000000000000000" pitchFamily="2" charset="2"/>
                <a:buNone/>
              </a:pPr>
              <a:r>
                <a:rPr lang="en-US" altLang="vi-VN" sz="2000"/>
                <a:t>1000</a:t>
              </a:r>
            </a:p>
          </p:txBody>
        </p:sp>
        <p:sp>
          <p:nvSpPr>
            <p:cNvPr id="68616" name="Text Box 10">
              <a:extLst>
                <a:ext uri="{FF2B5EF4-FFF2-40B4-BE49-F238E27FC236}">
                  <a16:creationId xmlns:a16="http://schemas.microsoft.com/office/drawing/2014/main" id="{6BEF4191-123D-4502-83C3-00D849199CA2}"/>
                </a:ext>
              </a:extLst>
            </p:cNvPr>
            <p:cNvSpPr txBox="1">
              <a:spLocks noChangeArrowheads="1"/>
            </p:cNvSpPr>
            <p:nvPr/>
          </p:nvSpPr>
          <p:spPr bwMode="auto">
            <a:xfrm>
              <a:off x="4512" y="1296"/>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buFont typeface="Wingdings" panose="05000000000000000000" pitchFamily="2" charset="2"/>
                <a:buNone/>
              </a:pPr>
              <a:r>
                <a:rPr lang="en-US" altLang="vi-VN" sz="2400" b="1"/>
                <a:t>80</a:t>
              </a:r>
            </a:p>
          </p:txBody>
        </p:sp>
        <p:sp>
          <p:nvSpPr>
            <p:cNvPr id="68617" name="Rectangle 11">
              <a:extLst>
                <a:ext uri="{FF2B5EF4-FFF2-40B4-BE49-F238E27FC236}">
                  <a16:creationId xmlns:a16="http://schemas.microsoft.com/office/drawing/2014/main" id="{268D74EF-1B54-4207-91CE-E453A03E2FF8}"/>
                </a:ext>
              </a:extLst>
            </p:cNvPr>
            <p:cNvSpPr>
              <a:spLocks noChangeArrowheads="1"/>
            </p:cNvSpPr>
            <p:nvPr/>
          </p:nvSpPr>
          <p:spPr bwMode="auto">
            <a:xfrm>
              <a:off x="4684" y="1601"/>
              <a:ext cx="36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spcBef>
                  <a:spcPct val="50000"/>
                </a:spcBef>
                <a:buFont typeface="Wingdings" panose="05000000000000000000" pitchFamily="2" charset="2"/>
                <a:buNone/>
              </a:pPr>
              <a:r>
                <a:rPr lang="en-US" altLang="vi-VN" sz="2400" b="1"/>
                <a:t>01</a:t>
              </a:r>
            </a:p>
          </p:txBody>
        </p:sp>
      </p:grpSp>
    </p:spTree>
    <p:extLst>
      <p:ext uri="{BB962C8B-B14F-4D97-AF65-F5344CB8AC3E}">
        <p14:creationId xmlns:p14="http://schemas.microsoft.com/office/powerpoint/2010/main" val="13179518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419A0383-FBF3-491A-9D14-1A8E6560BBF3}"/>
              </a:ext>
            </a:extLst>
          </p:cNvPr>
          <p:cNvSpPr>
            <a:spLocks noGrp="1" noChangeArrowheads="1"/>
          </p:cNvSpPr>
          <p:nvPr>
            <p:ph type="title"/>
          </p:nvPr>
        </p:nvSpPr>
        <p:spPr/>
        <p:txBody>
          <a:bodyPr/>
          <a:lstStyle/>
          <a:p>
            <a:pPr eaLnBrk="1" hangingPunct="1"/>
            <a:r>
              <a:rPr lang="en-US" altLang="vi-VN"/>
              <a:t>Dữ liệu DB</a:t>
            </a:r>
          </a:p>
        </p:txBody>
      </p:sp>
      <p:sp>
        <p:nvSpPr>
          <p:cNvPr id="69635" name="Rectangle 3">
            <a:extLst>
              <a:ext uri="{FF2B5EF4-FFF2-40B4-BE49-F238E27FC236}">
                <a16:creationId xmlns:a16="http://schemas.microsoft.com/office/drawing/2014/main" id="{7D86806C-1FF9-4293-9FA1-6EA6B5516460}"/>
              </a:ext>
            </a:extLst>
          </p:cNvPr>
          <p:cNvSpPr>
            <a:spLocks noGrp="1" noChangeArrowheads="1"/>
          </p:cNvSpPr>
          <p:nvPr>
            <p:ph idx="1"/>
          </p:nvPr>
        </p:nvSpPr>
        <p:spPr>
          <a:xfrm>
            <a:off x="1905000" y="1295401"/>
            <a:ext cx="6096000" cy="4837113"/>
          </a:xfrm>
        </p:spPr>
        <p:txBody>
          <a:bodyPr/>
          <a:lstStyle/>
          <a:p>
            <a:pPr eaLnBrk="1" hangingPunct="1"/>
            <a:r>
              <a:rPr lang="en-US" altLang="vi-VN"/>
              <a:t>Dữ liệu double word</a:t>
            </a:r>
          </a:p>
          <a:p>
            <a:pPr lvl="1" eaLnBrk="1" hangingPunct="1"/>
            <a:r>
              <a:rPr lang="en-US" altLang="vi-VN"/>
              <a:t>Được tạo thành từ 4 byte dữ liệu</a:t>
            </a:r>
          </a:p>
          <a:p>
            <a:pPr lvl="1" eaLnBrk="1" hangingPunct="1"/>
            <a:r>
              <a:rPr lang="en-US" altLang="vi-VN"/>
              <a:t>Nếu là Little, ta có số 12344678H</a:t>
            </a:r>
          </a:p>
          <a:p>
            <a:pPr lvl="1" eaLnBrk="1" hangingPunct="1"/>
            <a:r>
              <a:rPr lang="en-US" altLang="vi-VN"/>
              <a:t>Nếu là big, ta có số : 78463412H</a:t>
            </a:r>
          </a:p>
        </p:txBody>
      </p:sp>
      <p:grpSp>
        <p:nvGrpSpPr>
          <p:cNvPr id="69636" name="Group 17">
            <a:extLst>
              <a:ext uri="{FF2B5EF4-FFF2-40B4-BE49-F238E27FC236}">
                <a16:creationId xmlns:a16="http://schemas.microsoft.com/office/drawing/2014/main" id="{847FD4E4-382C-4A9B-8006-BC01D3BBDF3B}"/>
              </a:ext>
            </a:extLst>
          </p:cNvPr>
          <p:cNvGrpSpPr>
            <a:grpSpLocks/>
          </p:cNvGrpSpPr>
          <p:nvPr/>
        </p:nvGrpSpPr>
        <p:grpSpPr bwMode="auto">
          <a:xfrm>
            <a:off x="8001000" y="914400"/>
            <a:ext cx="2362200" cy="2667000"/>
            <a:chOff x="4080" y="576"/>
            <a:chExt cx="1488" cy="1680"/>
          </a:xfrm>
        </p:grpSpPr>
        <p:grpSp>
          <p:nvGrpSpPr>
            <p:cNvPr id="69637" name="Group 10">
              <a:extLst>
                <a:ext uri="{FF2B5EF4-FFF2-40B4-BE49-F238E27FC236}">
                  <a16:creationId xmlns:a16="http://schemas.microsoft.com/office/drawing/2014/main" id="{14014456-AA3D-4612-8C59-CE150F648440}"/>
                </a:ext>
              </a:extLst>
            </p:cNvPr>
            <p:cNvGrpSpPr>
              <a:grpSpLocks/>
            </p:cNvGrpSpPr>
            <p:nvPr/>
          </p:nvGrpSpPr>
          <p:grpSpPr bwMode="auto">
            <a:xfrm>
              <a:off x="4800" y="768"/>
              <a:ext cx="768" cy="1488"/>
              <a:chOff x="4320" y="1200"/>
              <a:chExt cx="768" cy="1488"/>
            </a:xfrm>
          </p:grpSpPr>
          <p:sp>
            <p:nvSpPr>
              <p:cNvPr id="69644" name="Rectangle 4">
                <a:extLst>
                  <a:ext uri="{FF2B5EF4-FFF2-40B4-BE49-F238E27FC236}">
                    <a16:creationId xmlns:a16="http://schemas.microsoft.com/office/drawing/2014/main" id="{9FD3AB50-F7B1-4D31-BB20-C71C1C3599C4}"/>
                  </a:ext>
                </a:extLst>
              </p:cNvPr>
              <p:cNvSpPr>
                <a:spLocks noChangeArrowheads="1"/>
              </p:cNvSpPr>
              <p:nvPr/>
            </p:nvSpPr>
            <p:spPr bwMode="auto">
              <a:xfrm>
                <a:off x="4320" y="1200"/>
                <a:ext cx="768" cy="1344"/>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69645" name="Line 5">
                <a:extLst>
                  <a:ext uri="{FF2B5EF4-FFF2-40B4-BE49-F238E27FC236}">
                    <a16:creationId xmlns:a16="http://schemas.microsoft.com/office/drawing/2014/main" id="{DA6FFFAF-1E1F-4EAF-90EF-3F6C133FF4AB}"/>
                  </a:ext>
                </a:extLst>
              </p:cNvPr>
              <p:cNvSpPr>
                <a:spLocks noChangeShapeType="1"/>
              </p:cNvSpPr>
              <p:nvPr/>
            </p:nvSpPr>
            <p:spPr bwMode="auto">
              <a:xfrm>
                <a:off x="4320" y="1536"/>
                <a:ext cx="7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46" name="Line 6">
                <a:extLst>
                  <a:ext uri="{FF2B5EF4-FFF2-40B4-BE49-F238E27FC236}">
                    <a16:creationId xmlns:a16="http://schemas.microsoft.com/office/drawing/2014/main" id="{970B6C1F-045F-4E7C-8DDE-E781EE939CB6}"/>
                  </a:ext>
                </a:extLst>
              </p:cNvPr>
              <p:cNvSpPr>
                <a:spLocks noChangeShapeType="1"/>
              </p:cNvSpPr>
              <p:nvPr/>
            </p:nvSpPr>
            <p:spPr bwMode="auto">
              <a:xfrm>
                <a:off x="4320" y="1872"/>
                <a:ext cx="7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47" name="Line 7">
                <a:extLst>
                  <a:ext uri="{FF2B5EF4-FFF2-40B4-BE49-F238E27FC236}">
                    <a16:creationId xmlns:a16="http://schemas.microsoft.com/office/drawing/2014/main" id="{A2DB53A4-DE49-434B-B270-B16ADC8B6D13}"/>
                  </a:ext>
                </a:extLst>
              </p:cNvPr>
              <p:cNvSpPr>
                <a:spLocks noChangeShapeType="1"/>
              </p:cNvSpPr>
              <p:nvPr/>
            </p:nvSpPr>
            <p:spPr bwMode="auto">
              <a:xfrm>
                <a:off x="4320" y="2208"/>
                <a:ext cx="7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48" name="Line 8">
                <a:extLst>
                  <a:ext uri="{FF2B5EF4-FFF2-40B4-BE49-F238E27FC236}">
                    <a16:creationId xmlns:a16="http://schemas.microsoft.com/office/drawing/2014/main" id="{80A5B9D8-1D9A-4D99-935F-C5E7499CDD9A}"/>
                  </a:ext>
                </a:extLst>
              </p:cNvPr>
              <p:cNvSpPr>
                <a:spLocks noChangeShapeType="1"/>
              </p:cNvSpPr>
              <p:nvPr/>
            </p:nvSpPr>
            <p:spPr bwMode="auto">
              <a:xfrm>
                <a:off x="4320" y="25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49" name="Line 9">
                <a:extLst>
                  <a:ext uri="{FF2B5EF4-FFF2-40B4-BE49-F238E27FC236}">
                    <a16:creationId xmlns:a16="http://schemas.microsoft.com/office/drawing/2014/main" id="{5C37B86B-0F60-487D-86C1-929B4D6CB37D}"/>
                  </a:ext>
                </a:extLst>
              </p:cNvPr>
              <p:cNvSpPr>
                <a:spLocks noChangeShapeType="1"/>
              </p:cNvSpPr>
              <p:nvPr/>
            </p:nvSpPr>
            <p:spPr bwMode="auto">
              <a:xfrm>
                <a:off x="5088" y="2544"/>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638" name="Text Box 11">
              <a:extLst>
                <a:ext uri="{FF2B5EF4-FFF2-40B4-BE49-F238E27FC236}">
                  <a16:creationId xmlns:a16="http://schemas.microsoft.com/office/drawing/2014/main" id="{4723F461-C32A-420E-9D24-4A4CE128DE2F}"/>
                </a:ext>
              </a:extLst>
            </p:cNvPr>
            <p:cNvSpPr txBox="1">
              <a:spLocks noChangeArrowheads="1"/>
            </p:cNvSpPr>
            <p:nvPr/>
          </p:nvSpPr>
          <p:spPr bwMode="auto">
            <a:xfrm>
              <a:off x="4080" y="576"/>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spcBef>
                  <a:spcPct val="50000"/>
                </a:spcBef>
                <a:buFont typeface="Wingdings" panose="05000000000000000000" pitchFamily="2" charset="2"/>
                <a:buNone/>
              </a:pPr>
              <a:r>
                <a:rPr lang="en-US" altLang="vi-VN" sz="2000"/>
                <a:t>Địa chỉ</a:t>
              </a:r>
            </a:p>
          </p:txBody>
        </p:sp>
        <p:sp>
          <p:nvSpPr>
            <p:cNvPr id="69639" name="Text Box 12">
              <a:extLst>
                <a:ext uri="{FF2B5EF4-FFF2-40B4-BE49-F238E27FC236}">
                  <a16:creationId xmlns:a16="http://schemas.microsoft.com/office/drawing/2014/main" id="{B80CD548-F5DC-4D91-9ADD-D96650B799BC}"/>
                </a:ext>
              </a:extLst>
            </p:cNvPr>
            <p:cNvSpPr txBox="1">
              <a:spLocks noChangeArrowheads="1"/>
            </p:cNvSpPr>
            <p:nvPr/>
          </p:nvSpPr>
          <p:spPr bwMode="auto">
            <a:xfrm>
              <a:off x="4176" y="816"/>
              <a:ext cx="576" cy="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spcBef>
                  <a:spcPct val="50000"/>
                </a:spcBef>
                <a:buFont typeface="Wingdings" panose="05000000000000000000" pitchFamily="2" charset="2"/>
                <a:buNone/>
              </a:pPr>
              <a:r>
                <a:rPr lang="en-US" altLang="vi-VN" sz="2400"/>
                <a:t>1003</a:t>
              </a:r>
            </a:p>
            <a:p>
              <a:pPr>
                <a:spcBef>
                  <a:spcPct val="50000"/>
                </a:spcBef>
                <a:buFont typeface="Wingdings" panose="05000000000000000000" pitchFamily="2" charset="2"/>
                <a:buNone/>
              </a:pPr>
              <a:r>
                <a:rPr lang="en-US" altLang="vi-VN" sz="2400"/>
                <a:t>1002</a:t>
              </a:r>
            </a:p>
            <a:p>
              <a:pPr>
                <a:spcBef>
                  <a:spcPct val="50000"/>
                </a:spcBef>
                <a:buFont typeface="Wingdings" panose="05000000000000000000" pitchFamily="2" charset="2"/>
                <a:buNone/>
              </a:pPr>
              <a:r>
                <a:rPr lang="en-US" altLang="vi-VN" sz="2400"/>
                <a:t>1001</a:t>
              </a:r>
            </a:p>
            <a:p>
              <a:pPr>
                <a:spcBef>
                  <a:spcPct val="50000"/>
                </a:spcBef>
                <a:buFont typeface="Wingdings" panose="05000000000000000000" pitchFamily="2" charset="2"/>
                <a:buNone/>
              </a:pPr>
              <a:r>
                <a:rPr lang="en-US" altLang="vi-VN" sz="2400"/>
                <a:t>1000</a:t>
              </a:r>
            </a:p>
          </p:txBody>
        </p:sp>
        <p:sp>
          <p:nvSpPr>
            <p:cNvPr id="69640" name="Text Box 13">
              <a:extLst>
                <a:ext uri="{FF2B5EF4-FFF2-40B4-BE49-F238E27FC236}">
                  <a16:creationId xmlns:a16="http://schemas.microsoft.com/office/drawing/2014/main" id="{CD67EBF9-CA38-424C-BF31-0ECC24E511FA}"/>
                </a:ext>
              </a:extLst>
            </p:cNvPr>
            <p:cNvSpPr txBox="1">
              <a:spLocks noChangeArrowheads="1"/>
            </p:cNvSpPr>
            <p:nvPr/>
          </p:nvSpPr>
          <p:spPr bwMode="auto">
            <a:xfrm>
              <a:off x="4848" y="816"/>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buFont typeface="Wingdings" panose="05000000000000000000" pitchFamily="2" charset="2"/>
                <a:buNone/>
              </a:pPr>
              <a:r>
                <a:rPr lang="en-US" altLang="vi-VN" sz="2000" b="1"/>
                <a:t>12</a:t>
              </a:r>
            </a:p>
          </p:txBody>
        </p:sp>
        <p:sp>
          <p:nvSpPr>
            <p:cNvPr id="69641" name="Text Box 14">
              <a:extLst>
                <a:ext uri="{FF2B5EF4-FFF2-40B4-BE49-F238E27FC236}">
                  <a16:creationId xmlns:a16="http://schemas.microsoft.com/office/drawing/2014/main" id="{35305A2F-19BF-4962-B500-E5F2306BD177}"/>
                </a:ext>
              </a:extLst>
            </p:cNvPr>
            <p:cNvSpPr txBox="1">
              <a:spLocks noChangeArrowheads="1"/>
            </p:cNvSpPr>
            <p:nvPr/>
          </p:nvSpPr>
          <p:spPr bwMode="auto">
            <a:xfrm>
              <a:off x="4848" y="1142"/>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buFont typeface="Wingdings" panose="05000000000000000000" pitchFamily="2" charset="2"/>
                <a:buNone/>
              </a:pPr>
              <a:r>
                <a:rPr lang="en-US" altLang="vi-VN" sz="2000" b="1"/>
                <a:t>34</a:t>
              </a:r>
            </a:p>
          </p:txBody>
        </p:sp>
        <p:sp>
          <p:nvSpPr>
            <p:cNvPr id="69642" name="Text Box 15">
              <a:extLst>
                <a:ext uri="{FF2B5EF4-FFF2-40B4-BE49-F238E27FC236}">
                  <a16:creationId xmlns:a16="http://schemas.microsoft.com/office/drawing/2014/main" id="{BDABAF2A-A6DA-4776-A92E-C15F0B6DA578}"/>
                </a:ext>
              </a:extLst>
            </p:cNvPr>
            <p:cNvSpPr txBox="1">
              <a:spLocks noChangeArrowheads="1"/>
            </p:cNvSpPr>
            <p:nvPr/>
          </p:nvSpPr>
          <p:spPr bwMode="auto">
            <a:xfrm>
              <a:off x="4848" y="1478"/>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buFont typeface="Wingdings" panose="05000000000000000000" pitchFamily="2" charset="2"/>
                <a:buNone/>
              </a:pPr>
              <a:r>
                <a:rPr lang="en-US" altLang="vi-VN" sz="2000" b="1"/>
                <a:t>46</a:t>
              </a:r>
            </a:p>
          </p:txBody>
        </p:sp>
        <p:sp>
          <p:nvSpPr>
            <p:cNvPr id="69643" name="Text Box 16">
              <a:extLst>
                <a:ext uri="{FF2B5EF4-FFF2-40B4-BE49-F238E27FC236}">
                  <a16:creationId xmlns:a16="http://schemas.microsoft.com/office/drawing/2014/main" id="{C1D989FE-C28C-437D-A874-F65CACF0DEF0}"/>
                </a:ext>
              </a:extLst>
            </p:cNvPr>
            <p:cNvSpPr txBox="1">
              <a:spLocks noChangeArrowheads="1"/>
            </p:cNvSpPr>
            <p:nvPr/>
          </p:nvSpPr>
          <p:spPr bwMode="auto">
            <a:xfrm>
              <a:off x="4848" y="1814"/>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buFont typeface="Wingdings" panose="05000000000000000000" pitchFamily="2" charset="2"/>
                <a:buNone/>
              </a:pPr>
              <a:r>
                <a:rPr lang="en-US" altLang="vi-VN" sz="2000" b="1"/>
                <a:t>78</a:t>
              </a:r>
            </a:p>
          </p:txBody>
        </p:sp>
      </p:grpSp>
    </p:spTree>
    <p:extLst>
      <p:ext uri="{BB962C8B-B14F-4D97-AF65-F5344CB8AC3E}">
        <p14:creationId xmlns:p14="http://schemas.microsoft.com/office/powerpoint/2010/main" val="61300203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HP Scanjet 4300 Scanner series - HP scanjet scanners">
            <a:extLst>
              <a:ext uri="{FF2B5EF4-FFF2-40B4-BE49-F238E27FC236}">
                <a16:creationId xmlns:a16="http://schemas.microsoft.com/office/drawing/2014/main" id="{7733420E-B680-45B3-9CF1-A50A5A332FFA}"/>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524000" y="3200400"/>
            <a:ext cx="1284288"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Text Box 3">
            <a:extLst>
              <a:ext uri="{FF2B5EF4-FFF2-40B4-BE49-F238E27FC236}">
                <a16:creationId xmlns:a16="http://schemas.microsoft.com/office/drawing/2014/main" id="{ADED1DB0-0753-47C3-AA93-CE49E2D4E6FC}"/>
              </a:ext>
            </a:extLst>
          </p:cNvPr>
          <p:cNvSpPr txBox="1">
            <a:spLocks noChangeArrowheads="1"/>
          </p:cNvSpPr>
          <p:nvPr/>
        </p:nvSpPr>
        <p:spPr bwMode="auto">
          <a:xfrm>
            <a:off x="5105400" y="4419600"/>
            <a:ext cx="2819400" cy="2027238"/>
          </a:xfrm>
          <a:prstGeom prst="rect">
            <a:avLst/>
          </a:prstGeom>
          <a:solidFill>
            <a:schemeClr val="folHlink"/>
          </a:solidFill>
          <a:ln w="9525">
            <a:solidFill>
              <a:schemeClr val="tx1"/>
            </a:solidFill>
            <a:miter lim="800000"/>
            <a:headEnd/>
            <a:tailEnd/>
          </a:ln>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endParaRPr lang="en-US" altLang="vi-VN">
              <a:latin typeface="Arial" panose="020B0604020202020204" pitchFamily="34" charset="0"/>
              <a:cs typeface="Arial" panose="020B0604020202020204" pitchFamily="34" charset="0"/>
            </a:endParaRPr>
          </a:p>
          <a:p>
            <a:pPr algn="ctr">
              <a:spcBef>
                <a:spcPct val="50000"/>
              </a:spcBef>
            </a:pPr>
            <a:endParaRPr lang="en-US" altLang="vi-VN">
              <a:latin typeface="Arial" panose="020B0604020202020204" pitchFamily="34" charset="0"/>
              <a:cs typeface="Arial" panose="020B0604020202020204" pitchFamily="34" charset="0"/>
            </a:endParaRPr>
          </a:p>
          <a:p>
            <a:pPr algn="ctr">
              <a:spcBef>
                <a:spcPct val="50000"/>
              </a:spcBef>
            </a:pPr>
            <a:endParaRPr lang="en-US" altLang="vi-VN">
              <a:latin typeface="Arial" panose="020B0604020202020204" pitchFamily="34" charset="0"/>
              <a:cs typeface="Arial" panose="020B0604020202020204" pitchFamily="34" charset="0"/>
            </a:endParaRPr>
          </a:p>
          <a:p>
            <a:pPr algn="ctr">
              <a:spcBef>
                <a:spcPct val="50000"/>
              </a:spcBef>
            </a:pPr>
            <a:endParaRPr lang="en-US" altLang="vi-VN">
              <a:latin typeface="Arial" panose="020B0604020202020204" pitchFamily="34" charset="0"/>
              <a:cs typeface="Arial" panose="020B0604020202020204" pitchFamily="34" charset="0"/>
            </a:endParaRPr>
          </a:p>
          <a:p>
            <a:pPr algn="ctr">
              <a:spcBef>
                <a:spcPct val="50000"/>
              </a:spcBef>
            </a:pPr>
            <a:r>
              <a:rPr lang="en-US" altLang="vi-VN">
                <a:latin typeface="Arial" panose="020B0604020202020204" pitchFamily="34" charset="0"/>
                <a:cs typeface="Arial" panose="020B0604020202020204" pitchFamily="34" charset="0"/>
              </a:rPr>
              <a:t>Bộ xử lý (CPU)</a:t>
            </a:r>
          </a:p>
        </p:txBody>
      </p:sp>
      <p:sp>
        <p:nvSpPr>
          <p:cNvPr id="70660" name="Rectangle 4">
            <a:extLst>
              <a:ext uri="{FF2B5EF4-FFF2-40B4-BE49-F238E27FC236}">
                <a16:creationId xmlns:a16="http://schemas.microsoft.com/office/drawing/2014/main" id="{3AE1B98B-CD11-4D16-8E4E-04FDFFB6A326}"/>
              </a:ext>
            </a:extLst>
          </p:cNvPr>
          <p:cNvSpPr>
            <a:spLocks noGrp="1" noChangeArrowheads="1"/>
          </p:cNvSpPr>
          <p:nvPr>
            <p:ph type="title"/>
          </p:nvPr>
        </p:nvSpPr>
        <p:spPr/>
        <p:txBody>
          <a:bodyPr/>
          <a:lstStyle/>
          <a:p>
            <a:pPr eaLnBrk="1" hangingPunct="1"/>
            <a:r>
              <a:rPr lang="en-US" altLang="vi-VN" sz="2800"/>
              <a:t>GIẢI PHẪU MỘT MÁY TÍNH ĐIỆN TỬ</a:t>
            </a:r>
          </a:p>
        </p:txBody>
      </p:sp>
      <p:sp>
        <p:nvSpPr>
          <p:cNvPr id="70661" name="Text Box 5">
            <a:extLst>
              <a:ext uri="{FF2B5EF4-FFF2-40B4-BE49-F238E27FC236}">
                <a16:creationId xmlns:a16="http://schemas.microsoft.com/office/drawing/2014/main" id="{17C55136-9469-4454-AC4A-289F1C70E426}"/>
              </a:ext>
            </a:extLst>
          </p:cNvPr>
          <p:cNvSpPr txBox="1">
            <a:spLocks noChangeArrowheads="1"/>
          </p:cNvSpPr>
          <p:nvPr/>
        </p:nvSpPr>
        <p:spPr bwMode="auto">
          <a:xfrm>
            <a:off x="5457825" y="2438401"/>
            <a:ext cx="2133600" cy="1604963"/>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vi-VN">
                <a:solidFill>
                  <a:schemeClr val="bg1"/>
                </a:solidFill>
                <a:latin typeface="Arial" panose="020B0604020202020204" pitchFamily="34" charset="0"/>
                <a:cs typeface="Arial" panose="020B0604020202020204" pitchFamily="34" charset="0"/>
              </a:rPr>
              <a:t>Bộ nhớ (memory)</a:t>
            </a:r>
          </a:p>
          <a:p>
            <a:pPr algn="ctr">
              <a:spcBef>
                <a:spcPct val="50000"/>
              </a:spcBef>
            </a:pPr>
            <a:endParaRPr lang="en-US" altLang="vi-VN">
              <a:solidFill>
                <a:schemeClr val="bg1"/>
              </a:solidFill>
              <a:latin typeface="Arial" panose="020B0604020202020204" pitchFamily="34" charset="0"/>
              <a:cs typeface="Arial" panose="020B0604020202020204" pitchFamily="34" charset="0"/>
            </a:endParaRPr>
          </a:p>
          <a:p>
            <a:pPr algn="ctr">
              <a:spcBef>
                <a:spcPct val="50000"/>
              </a:spcBef>
            </a:pPr>
            <a:endParaRPr lang="en-US" altLang="vi-VN">
              <a:solidFill>
                <a:schemeClr val="bg1"/>
              </a:solidFill>
              <a:latin typeface="Arial" panose="020B0604020202020204" pitchFamily="34" charset="0"/>
              <a:cs typeface="Arial" panose="020B0604020202020204" pitchFamily="34" charset="0"/>
            </a:endParaRPr>
          </a:p>
          <a:p>
            <a:pPr algn="ctr">
              <a:spcBef>
                <a:spcPct val="50000"/>
              </a:spcBef>
            </a:pPr>
            <a:endParaRPr lang="en-US" altLang="vi-VN">
              <a:solidFill>
                <a:schemeClr val="bg1"/>
              </a:solidFill>
              <a:latin typeface="Arial" panose="020B0604020202020204" pitchFamily="34" charset="0"/>
              <a:cs typeface="Arial" panose="020B0604020202020204" pitchFamily="34" charset="0"/>
            </a:endParaRPr>
          </a:p>
        </p:txBody>
      </p:sp>
      <p:sp>
        <p:nvSpPr>
          <p:cNvPr id="70662" name="Text Box 6">
            <a:extLst>
              <a:ext uri="{FF2B5EF4-FFF2-40B4-BE49-F238E27FC236}">
                <a16:creationId xmlns:a16="http://schemas.microsoft.com/office/drawing/2014/main" id="{E0CC64D3-A8B8-4117-998A-50F703F1F080}"/>
              </a:ext>
            </a:extLst>
          </p:cNvPr>
          <p:cNvSpPr txBox="1">
            <a:spLocks noChangeArrowheads="1"/>
          </p:cNvSpPr>
          <p:nvPr/>
        </p:nvSpPr>
        <p:spPr bwMode="auto">
          <a:xfrm>
            <a:off x="5334000" y="4800600"/>
            <a:ext cx="2362200" cy="376238"/>
          </a:xfrm>
          <a:prstGeom prst="rect">
            <a:avLst/>
          </a:prstGeom>
          <a:solidFill>
            <a:schemeClr val="accent1"/>
          </a:solidFill>
          <a:ln w="9525">
            <a:solidFill>
              <a:schemeClr val="tx1"/>
            </a:solidFill>
            <a:miter lim="800000"/>
            <a:headEnd/>
            <a:tailEnd/>
          </a:ln>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vi-VN" b="1">
                <a:latin typeface="Arial" panose="020B0604020202020204" pitchFamily="34" charset="0"/>
                <a:cs typeface="Arial" panose="020B0604020202020204" pitchFamily="34" charset="0"/>
              </a:rPr>
              <a:t>Bộ số học và logic</a:t>
            </a:r>
          </a:p>
        </p:txBody>
      </p:sp>
      <p:sp>
        <p:nvSpPr>
          <p:cNvPr id="70663" name="Text Box 7">
            <a:extLst>
              <a:ext uri="{FF2B5EF4-FFF2-40B4-BE49-F238E27FC236}">
                <a16:creationId xmlns:a16="http://schemas.microsoft.com/office/drawing/2014/main" id="{97BBAA05-C7D6-4088-8AF3-AC66398C4704}"/>
              </a:ext>
            </a:extLst>
          </p:cNvPr>
          <p:cNvSpPr txBox="1">
            <a:spLocks noChangeArrowheads="1"/>
          </p:cNvSpPr>
          <p:nvPr/>
        </p:nvSpPr>
        <p:spPr bwMode="auto">
          <a:xfrm>
            <a:off x="5343525" y="5486400"/>
            <a:ext cx="2362200" cy="376238"/>
          </a:xfrm>
          <a:prstGeom prst="rect">
            <a:avLst/>
          </a:prstGeom>
          <a:solidFill>
            <a:schemeClr val="accent2"/>
          </a:solidFill>
          <a:ln w="9525">
            <a:solidFill>
              <a:schemeClr val="tx1"/>
            </a:solidFill>
            <a:miter lim="800000"/>
            <a:headEnd/>
            <a:tailEnd/>
          </a:ln>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vi-VN" b="1">
                <a:latin typeface="Arial" panose="020B0604020202020204" pitchFamily="34" charset="0"/>
                <a:cs typeface="Arial" panose="020B0604020202020204" pitchFamily="34" charset="0"/>
              </a:rPr>
              <a:t>Bộ điều khiển</a:t>
            </a:r>
          </a:p>
        </p:txBody>
      </p:sp>
      <p:sp>
        <p:nvSpPr>
          <p:cNvPr id="70664" name="Text Box 8">
            <a:extLst>
              <a:ext uri="{FF2B5EF4-FFF2-40B4-BE49-F238E27FC236}">
                <a16:creationId xmlns:a16="http://schemas.microsoft.com/office/drawing/2014/main" id="{DA6F8E00-83B7-4DE2-8F54-A01DE06959B5}"/>
              </a:ext>
            </a:extLst>
          </p:cNvPr>
          <p:cNvSpPr txBox="1">
            <a:spLocks noChangeArrowheads="1"/>
          </p:cNvSpPr>
          <p:nvPr/>
        </p:nvSpPr>
        <p:spPr bwMode="auto">
          <a:xfrm>
            <a:off x="5610225" y="3462338"/>
            <a:ext cx="1828800" cy="3667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vi-VN" b="1">
                <a:latin typeface="Arial" panose="020B0604020202020204" pitchFamily="34" charset="0"/>
                <a:cs typeface="Arial" panose="020B0604020202020204" pitchFamily="34" charset="0"/>
              </a:rPr>
              <a:t>Bộ nhớ trong</a:t>
            </a:r>
          </a:p>
        </p:txBody>
      </p:sp>
      <p:sp>
        <p:nvSpPr>
          <p:cNvPr id="70665" name="Text Box 9">
            <a:extLst>
              <a:ext uri="{FF2B5EF4-FFF2-40B4-BE49-F238E27FC236}">
                <a16:creationId xmlns:a16="http://schemas.microsoft.com/office/drawing/2014/main" id="{FA6A84EC-1C40-4B98-9ADD-356CC0A1C1C4}"/>
              </a:ext>
            </a:extLst>
          </p:cNvPr>
          <p:cNvSpPr txBox="1">
            <a:spLocks noChangeArrowheads="1"/>
          </p:cNvSpPr>
          <p:nvPr/>
        </p:nvSpPr>
        <p:spPr bwMode="auto">
          <a:xfrm>
            <a:off x="5610225" y="2824163"/>
            <a:ext cx="1828800" cy="3667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ct val="50000"/>
              </a:spcBef>
            </a:pPr>
            <a:r>
              <a:rPr lang="en-US" altLang="vi-VN" b="1">
                <a:latin typeface="Arial" panose="020B0604020202020204" pitchFamily="34" charset="0"/>
                <a:cs typeface="Arial" panose="020B0604020202020204" pitchFamily="34" charset="0"/>
              </a:rPr>
              <a:t>Bộ nhớ ngoài</a:t>
            </a:r>
          </a:p>
        </p:txBody>
      </p:sp>
      <p:sp>
        <p:nvSpPr>
          <p:cNvPr id="70666" name="AutoShape 10">
            <a:extLst>
              <a:ext uri="{FF2B5EF4-FFF2-40B4-BE49-F238E27FC236}">
                <a16:creationId xmlns:a16="http://schemas.microsoft.com/office/drawing/2014/main" id="{58A6F7EF-BF37-4574-B4F9-D0C4C92DA3EC}"/>
              </a:ext>
            </a:extLst>
          </p:cNvPr>
          <p:cNvSpPr>
            <a:spLocks noChangeArrowheads="1"/>
          </p:cNvSpPr>
          <p:nvPr/>
        </p:nvSpPr>
        <p:spPr bwMode="auto">
          <a:xfrm>
            <a:off x="2743200" y="3305175"/>
            <a:ext cx="2057400" cy="762000"/>
          </a:xfrm>
          <a:prstGeom prst="homePlate">
            <a:avLst>
              <a:gd name="adj" fmla="val 67500"/>
            </a:avLst>
          </a:prstGeom>
          <a:solidFill>
            <a:srgbClr val="FFFF00"/>
          </a:solidFill>
          <a:ln w="952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b="1">
                <a:latin typeface="Arial" panose="020B0604020202020204" pitchFamily="34" charset="0"/>
                <a:cs typeface="Arial" panose="020B0604020202020204" pitchFamily="34" charset="0"/>
              </a:rPr>
              <a:t>Thiết bị đưa vào</a:t>
            </a:r>
          </a:p>
          <a:p>
            <a:pPr algn="ctr"/>
            <a:r>
              <a:rPr lang="en-US" altLang="vi-VN" b="1">
                <a:latin typeface="Arial" panose="020B0604020202020204" pitchFamily="34" charset="0"/>
                <a:cs typeface="Arial" panose="020B0604020202020204" pitchFamily="34" charset="0"/>
              </a:rPr>
              <a:t>(input device)</a:t>
            </a:r>
          </a:p>
        </p:txBody>
      </p:sp>
      <p:sp>
        <p:nvSpPr>
          <p:cNvPr id="70667" name="AutoShape 11">
            <a:extLst>
              <a:ext uri="{FF2B5EF4-FFF2-40B4-BE49-F238E27FC236}">
                <a16:creationId xmlns:a16="http://schemas.microsoft.com/office/drawing/2014/main" id="{7155F991-B615-4F95-A3B4-E5C4C1F0BFBD}"/>
              </a:ext>
            </a:extLst>
          </p:cNvPr>
          <p:cNvSpPr>
            <a:spLocks noChangeArrowheads="1"/>
          </p:cNvSpPr>
          <p:nvPr/>
        </p:nvSpPr>
        <p:spPr bwMode="auto">
          <a:xfrm>
            <a:off x="8429625" y="3352800"/>
            <a:ext cx="2057400" cy="762000"/>
          </a:xfrm>
          <a:prstGeom prst="homePlate">
            <a:avLst>
              <a:gd name="adj" fmla="val 67500"/>
            </a:avLst>
          </a:prstGeom>
          <a:solidFill>
            <a:srgbClr val="FFFF00"/>
          </a:solidFill>
          <a:ln w="952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b="1">
                <a:latin typeface="Arial" panose="020B0604020202020204" pitchFamily="34" charset="0"/>
                <a:cs typeface="Arial" panose="020B0604020202020204" pitchFamily="34" charset="0"/>
              </a:rPr>
              <a:t>Thiết bị đưa ra</a:t>
            </a:r>
          </a:p>
          <a:p>
            <a:pPr algn="ctr"/>
            <a:r>
              <a:rPr lang="en-US" altLang="vi-VN" b="1">
                <a:latin typeface="Arial" panose="020B0604020202020204" pitchFamily="34" charset="0"/>
                <a:cs typeface="Arial" panose="020B0604020202020204" pitchFamily="34" charset="0"/>
              </a:rPr>
              <a:t>(output device)</a:t>
            </a:r>
          </a:p>
        </p:txBody>
      </p:sp>
      <p:sp>
        <p:nvSpPr>
          <p:cNvPr id="70668" name="AutoShape 12">
            <a:extLst>
              <a:ext uri="{FF2B5EF4-FFF2-40B4-BE49-F238E27FC236}">
                <a16:creationId xmlns:a16="http://schemas.microsoft.com/office/drawing/2014/main" id="{E697FBCC-F2D0-4B3F-A2D3-2A9D25DAF102}"/>
              </a:ext>
            </a:extLst>
          </p:cNvPr>
          <p:cNvSpPr>
            <a:spLocks noChangeArrowheads="1"/>
          </p:cNvSpPr>
          <p:nvPr/>
        </p:nvSpPr>
        <p:spPr bwMode="auto">
          <a:xfrm>
            <a:off x="4876801" y="3581400"/>
            <a:ext cx="809625" cy="228600"/>
          </a:xfrm>
          <a:prstGeom prst="rightArrow">
            <a:avLst>
              <a:gd name="adj1" fmla="val 50000"/>
              <a:gd name="adj2" fmla="val 88542"/>
            </a:avLst>
          </a:prstGeom>
          <a:solidFill>
            <a:srgbClr val="FF9933"/>
          </a:solidFill>
          <a:ln w="952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70669" name="AutoShape 13">
            <a:extLst>
              <a:ext uri="{FF2B5EF4-FFF2-40B4-BE49-F238E27FC236}">
                <a16:creationId xmlns:a16="http://schemas.microsoft.com/office/drawing/2014/main" id="{E2182B7B-8075-4B4F-B104-780D57154A47}"/>
              </a:ext>
            </a:extLst>
          </p:cNvPr>
          <p:cNvSpPr>
            <a:spLocks noChangeArrowheads="1"/>
          </p:cNvSpPr>
          <p:nvPr/>
        </p:nvSpPr>
        <p:spPr bwMode="auto">
          <a:xfrm>
            <a:off x="7362825" y="3581400"/>
            <a:ext cx="1066800" cy="228600"/>
          </a:xfrm>
          <a:prstGeom prst="rightArrow">
            <a:avLst>
              <a:gd name="adj1" fmla="val 50000"/>
              <a:gd name="adj2" fmla="val 116667"/>
            </a:avLst>
          </a:prstGeom>
          <a:solidFill>
            <a:srgbClr val="FF9933"/>
          </a:solidFill>
          <a:ln w="952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70670" name="AutoShape 14">
            <a:extLst>
              <a:ext uri="{FF2B5EF4-FFF2-40B4-BE49-F238E27FC236}">
                <a16:creationId xmlns:a16="http://schemas.microsoft.com/office/drawing/2014/main" id="{E3B49B16-41D9-42F7-A327-2D3EBBBD980A}"/>
              </a:ext>
            </a:extLst>
          </p:cNvPr>
          <p:cNvSpPr>
            <a:spLocks noChangeArrowheads="1"/>
          </p:cNvSpPr>
          <p:nvPr/>
        </p:nvSpPr>
        <p:spPr bwMode="auto">
          <a:xfrm rot="5400000">
            <a:off x="6662738" y="4300538"/>
            <a:ext cx="628650" cy="219075"/>
          </a:xfrm>
          <a:prstGeom prst="rightArrow">
            <a:avLst>
              <a:gd name="adj1" fmla="val 50000"/>
              <a:gd name="adj2" fmla="val 71739"/>
            </a:avLst>
          </a:prstGeom>
          <a:solidFill>
            <a:srgbClr val="FF9933"/>
          </a:solidFill>
          <a:ln w="952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70671" name="AutoShape 15">
            <a:extLst>
              <a:ext uri="{FF2B5EF4-FFF2-40B4-BE49-F238E27FC236}">
                <a16:creationId xmlns:a16="http://schemas.microsoft.com/office/drawing/2014/main" id="{30FFF746-22A4-410A-AC59-DCACBD0A0D48}"/>
              </a:ext>
            </a:extLst>
          </p:cNvPr>
          <p:cNvSpPr>
            <a:spLocks noChangeArrowheads="1"/>
          </p:cNvSpPr>
          <p:nvPr/>
        </p:nvSpPr>
        <p:spPr bwMode="auto">
          <a:xfrm rot="16200000">
            <a:off x="5967413" y="4291013"/>
            <a:ext cx="609600" cy="257175"/>
          </a:xfrm>
          <a:prstGeom prst="rightArrow">
            <a:avLst>
              <a:gd name="adj1" fmla="val 50000"/>
              <a:gd name="adj2" fmla="val 59259"/>
            </a:avLst>
          </a:prstGeom>
          <a:solidFill>
            <a:srgbClr val="FF9933"/>
          </a:solidFill>
          <a:ln w="952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70672" name="AutoShape 16">
            <a:extLst>
              <a:ext uri="{FF2B5EF4-FFF2-40B4-BE49-F238E27FC236}">
                <a16:creationId xmlns:a16="http://schemas.microsoft.com/office/drawing/2014/main" id="{EE2416E2-7F16-4E01-ADC9-12B6D69495A6}"/>
              </a:ext>
            </a:extLst>
          </p:cNvPr>
          <p:cNvSpPr>
            <a:spLocks noChangeArrowheads="1"/>
          </p:cNvSpPr>
          <p:nvPr/>
        </p:nvSpPr>
        <p:spPr bwMode="auto">
          <a:xfrm rot="5400000">
            <a:off x="6753225" y="3200400"/>
            <a:ext cx="419100" cy="266700"/>
          </a:xfrm>
          <a:prstGeom prst="rightArrow">
            <a:avLst>
              <a:gd name="adj1" fmla="val 50000"/>
              <a:gd name="adj2" fmla="val 39286"/>
            </a:avLst>
          </a:prstGeom>
          <a:solidFill>
            <a:srgbClr val="FF9933"/>
          </a:solidFill>
          <a:ln w="952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70673" name="AutoShape 17">
            <a:extLst>
              <a:ext uri="{FF2B5EF4-FFF2-40B4-BE49-F238E27FC236}">
                <a16:creationId xmlns:a16="http://schemas.microsoft.com/office/drawing/2014/main" id="{4489FF3A-33AC-477D-8C5C-19727E55FAD3}"/>
              </a:ext>
            </a:extLst>
          </p:cNvPr>
          <p:cNvSpPr>
            <a:spLocks noChangeArrowheads="1"/>
          </p:cNvSpPr>
          <p:nvPr/>
        </p:nvSpPr>
        <p:spPr bwMode="auto">
          <a:xfrm rot="16200000">
            <a:off x="6067425" y="3200400"/>
            <a:ext cx="419100" cy="266700"/>
          </a:xfrm>
          <a:prstGeom prst="rightArrow">
            <a:avLst>
              <a:gd name="adj1" fmla="val 50000"/>
              <a:gd name="adj2" fmla="val 39286"/>
            </a:avLst>
          </a:prstGeom>
          <a:solidFill>
            <a:srgbClr val="FF9933"/>
          </a:solidFill>
          <a:ln w="952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pic>
        <p:nvPicPr>
          <p:cNvPr id="51218" name="Picture 18" descr="j0300057">
            <a:extLst>
              <a:ext uri="{FF2B5EF4-FFF2-40B4-BE49-F238E27FC236}">
                <a16:creationId xmlns:a16="http://schemas.microsoft.com/office/drawing/2014/main" id="{05E08E6D-6540-4045-B318-C95EE07E1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743201"/>
            <a:ext cx="9017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9" name="Picture 19">
            <a:extLst>
              <a:ext uri="{FF2B5EF4-FFF2-40B4-BE49-F238E27FC236}">
                <a16:creationId xmlns:a16="http://schemas.microsoft.com/office/drawing/2014/main" id="{1D6E10AB-DC89-42BC-A166-0779F024D1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600" y="1981201"/>
            <a:ext cx="2209800"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0" name="Picture 20" descr="Keyboard">
            <a:extLst>
              <a:ext uri="{FF2B5EF4-FFF2-40B4-BE49-F238E27FC236}">
                <a16:creationId xmlns:a16="http://schemas.microsoft.com/office/drawing/2014/main" id="{74287904-4DD8-4897-B227-3DDC1F0997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2057400"/>
            <a:ext cx="2228850" cy="6175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1221" name="Picture 21">
            <a:extLst>
              <a:ext uri="{FF2B5EF4-FFF2-40B4-BE49-F238E27FC236}">
                <a16:creationId xmlns:a16="http://schemas.microsoft.com/office/drawing/2014/main" id="{BB733014-0FF3-4DF2-861A-C7533344BE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6763" y="1085851"/>
            <a:ext cx="12954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2" name="Picture 22" descr="Samsung 16 GB NAND flash chip.">
            <a:extLst>
              <a:ext uri="{FF2B5EF4-FFF2-40B4-BE49-F238E27FC236}">
                <a16:creationId xmlns:a16="http://schemas.microsoft.com/office/drawing/2014/main" id="{F8CBF001-6963-443C-8CA6-024A24A384FC}"/>
              </a:ext>
            </a:extLst>
          </p:cNvPr>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7581900" y="1116013"/>
            <a:ext cx="129540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3" name="Picture 23" descr="j0252147">
            <a:extLst>
              <a:ext uri="{FF2B5EF4-FFF2-40B4-BE49-F238E27FC236}">
                <a16:creationId xmlns:a16="http://schemas.microsoft.com/office/drawing/2014/main" id="{36A14721-7989-4B24-8E91-F5F212EDD56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2200" y="1143000"/>
            <a:ext cx="121920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4" name="Picture 24">
            <a:extLst>
              <a:ext uri="{FF2B5EF4-FFF2-40B4-BE49-F238E27FC236}">
                <a16:creationId xmlns:a16="http://schemas.microsoft.com/office/drawing/2014/main" id="{D6C3181A-F5D2-4434-8D24-6D6EBCEB50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72614" y="4419601"/>
            <a:ext cx="1195387"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5" name="Picture 25">
            <a:extLst>
              <a:ext uri="{FF2B5EF4-FFF2-40B4-BE49-F238E27FC236}">
                <a16:creationId xmlns:a16="http://schemas.microsoft.com/office/drawing/2014/main" id="{D4338BBA-E9DB-4C84-A30E-B161C5C337A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53400" y="4459289"/>
            <a:ext cx="11430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6" name="Picture 26">
            <a:extLst>
              <a:ext uri="{FF2B5EF4-FFF2-40B4-BE49-F238E27FC236}">
                <a16:creationId xmlns:a16="http://schemas.microsoft.com/office/drawing/2014/main" id="{5DEE47E9-A514-415B-8D50-8BCE9C72DF8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44000" y="5715001"/>
            <a:ext cx="1295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7" name="Picture 27">
            <a:extLst>
              <a:ext uri="{FF2B5EF4-FFF2-40B4-BE49-F238E27FC236}">
                <a16:creationId xmlns:a16="http://schemas.microsoft.com/office/drawing/2014/main" id="{F4AFAF0D-C4AB-4DD4-A44F-89A9703B453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52600" y="4903788"/>
            <a:ext cx="2362200"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8" name="Picture 28" descr="http://www.hardwarebg.com/articles/awards_2003/pics/CPU-pentium4.jpg">
            <a:extLst>
              <a:ext uri="{FF2B5EF4-FFF2-40B4-BE49-F238E27FC236}">
                <a16:creationId xmlns:a16="http://schemas.microsoft.com/office/drawing/2014/main" id="{8059A1FD-823A-4E3B-A189-ED3283E9EEE6}"/>
              </a:ext>
            </a:extLst>
          </p:cNvPr>
          <p:cNvPicPr>
            <a:picLocks noChangeAspect="1" noChangeArrowheads="1"/>
          </p:cNvPicPr>
          <p:nvPr/>
        </p:nvPicPr>
        <p:blipFill>
          <a:blip r:embed="rId15" r:link="rId16">
            <a:extLst>
              <a:ext uri="{28A0092B-C50C-407E-A947-70E740481C1C}">
                <a14:useLocalDpi xmlns:a14="http://schemas.microsoft.com/office/drawing/2010/main" val="0"/>
              </a:ext>
            </a:extLst>
          </a:blip>
          <a:srcRect/>
          <a:stretch>
            <a:fillRect/>
          </a:stretch>
        </p:blipFill>
        <p:spPr bwMode="auto">
          <a:xfrm>
            <a:off x="4114801" y="4953000"/>
            <a:ext cx="923925"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14279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nodeType="afterEffect">
                                  <p:stCondLst>
                                    <p:cond delay="0"/>
                                  </p:stCondLst>
                                  <p:childTnLst>
                                    <p:set>
                                      <p:cBhvr>
                                        <p:cTn id="6" dur="1" fill="hold">
                                          <p:stCondLst>
                                            <p:cond delay="0"/>
                                          </p:stCondLst>
                                        </p:cTn>
                                        <p:tgtEl>
                                          <p:spTgt spid="5122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121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120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122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122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1221"/>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122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122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122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12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5122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1225"/>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51218"/>
                                        </p:tgtEl>
                                        <p:attrNameLst>
                                          <p:attrName>style.visibility</p:attrName>
                                        </p:attrNameLst>
                                      </p:cBhvr>
                                      <p:to>
                                        <p:strVal val="visible"/>
                                      </p:to>
                                    </p:set>
                                  </p:childTnLst>
                                </p:cTn>
                              </p:par>
                            </p:childTnLst>
                          </p:cTn>
                        </p:par>
                        <p:par>
                          <p:cTn id="33" fill="hold" nodeType="afterGroup">
                            <p:stCondLst>
                              <p:cond delay="0"/>
                            </p:stCondLst>
                            <p:childTnLst>
                              <p:par>
                                <p:cTn id="34" presetID="35" presetClass="path" presetSubtype="0" accel="50000" decel="50000" fill="hold" nodeType="afterEffect">
                                  <p:stCondLst>
                                    <p:cond delay="0"/>
                                  </p:stCondLst>
                                  <p:childTnLst>
                                    <p:animMotion origin="layout" path="M 0.13333 0.06659 L 1.38778E-17 1.09827E-6 " pathEditMode="relative" rAng="0" ptsTypes="AA">
                                      <p:cBhvr>
                                        <p:cTn id="35" dur="1000" fill="hold"/>
                                        <p:tgtEl>
                                          <p:spTgt spid="51218"/>
                                        </p:tgtEl>
                                        <p:attrNameLst>
                                          <p:attrName>ppt_x</p:attrName>
                                          <p:attrName>ppt_y</p:attrName>
                                        </p:attrNameLst>
                                      </p:cBhvr>
                                      <p:rCtr x="-6667" y="-3329"/>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51220"/>
                                        </p:tgtEl>
                                        <p:attrNameLst>
                                          <p:attrName>style.visibility</p:attrName>
                                        </p:attrNameLst>
                                      </p:cBhvr>
                                      <p:to>
                                        <p:strVal val="visible"/>
                                      </p:to>
                                    </p:set>
                                  </p:childTnLst>
                                </p:cTn>
                              </p:par>
                            </p:childTnLst>
                          </p:cTn>
                        </p:par>
                        <p:par>
                          <p:cTn id="40" fill="hold" nodeType="afterGroup">
                            <p:stCondLst>
                              <p:cond delay="0"/>
                            </p:stCondLst>
                            <p:childTnLst>
                              <p:par>
                                <p:cTn id="41" presetID="56" presetClass="path" presetSubtype="0" accel="50000" decel="50000" fill="hold" nodeType="afterEffect">
                                  <p:stCondLst>
                                    <p:cond delay="0"/>
                                  </p:stCondLst>
                                  <p:childTnLst>
                                    <p:animMotion origin="layout" path="M 0.0698 0.17711 L 5E-6 1.32948E-6 " pathEditMode="relative" rAng="0" ptsTypes="AA">
                                      <p:cBhvr>
                                        <p:cTn id="42" dur="1000" fill="hold"/>
                                        <p:tgtEl>
                                          <p:spTgt spid="51220"/>
                                        </p:tgtEl>
                                        <p:attrNameLst>
                                          <p:attrName>ppt_x</p:attrName>
                                          <p:attrName>ppt_y</p:attrName>
                                        </p:attrNameLst>
                                      </p:cBhvr>
                                      <p:rCtr x="-3490" y="-8855"/>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51202"/>
                                        </p:tgtEl>
                                        <p:attrNameLst>
                                          <p:attrName>style.visibility</p:attrName>
                                        </p:attrNameLst>
                                      </p:cBhvr>
                                      <p:to>
                                        <p:strVal val="visible"/>
                                      </p:to>
                                    </p:set>
                                  </p:childTnLst>
                                </p:cTn>
                              </p:par>
                            </p:childTnLst>
                          </p:cTn>
                        </p:par>
                        <p:par>
                          <p:cTn id="47" fill="hold" nodeType="afterGroup">
                            <p:stCondLst>
                              <p:cond delay="0"/>
                            </p:stCondLst>
                            <p:childTnLst>
                              <p:par>
                                <p:cTn id="48" presetID="56" presetClass="path" presetSubtype="0" accel="50000" decel="50000" fill="hold" nodeType="afterEffect">
                                  <p:stCondLst>
                                    <p:cond delay="0"/>
                                  </p:stCondLst>
                                  <p:childTnLst>
                                    <p:animMotion origin="layout" path="M 0.1316 -0.04439 L 6.93889E-18 1.7341E-7 " pathEditMode="relative" rAng="0" ptsTypes="AA">
                                      <p:cBhvr>
                                        <p:cTn id="49" dur="1000" fill="hold"/>
                                        <p:tgtEl>
                                          <p:spTgt spid="51202"/>
                                        </p:tgtEl>
                                        <p:attrNameLst>
                                          <p:attrName>ppt_x</p:attrName>
                                          <p:attrName>ppt_y</p:attrName>
                                        </p:attrNameLst>
                                      </p:cBhvr>
                                      <p:rCtr x="-6580" y="2220"/>
                                    </p:animMotion>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0"/>
                                          </p:stCondLst>
                                        </p:cTn>
                                        <p:tgtEl>
                                          <p:spTgt spid="51219"/>
                                        </p:tgtEl>
                                        <p:attrNameLst>
                                          <p:attrName>style.visibility</p:attrName>
                                        </p:attrNameLst>
                                      </p:cBhvr>
                                      <p:to>
                                        <p:strVal val="visible"/>
                                      </p:to>
                                    </p:set>
                                  </p:childTnLst>
                                </p:cTn>
                              </p:par>
                            </p:childTnLst>
                          </p:cTn>
                        </p:par>
                        <p:par>
                          <p:cTn id="54" fill="hold" nodeType="afterGroup">
                            <p:stCondLst>
                              <p:cond delay="0"/>
                            </p:stCondLst>
                            <p:childTnLst>
                              <p:par>
                                <p:cTn id="55" presetID="56" presetClass="path" presetSubtype="0" accel="50000" decel="50000" fill="hold" nodeType="afterEffect">
                                  <p:stCondLst>
                                    <p:cond delay="0"/>
                                  </p:stCondLst>
                                  <p:childTnLst>
                                    <p:animMotion origin="layout" path="M -0.2875 0.15931 L 3.33333E-6 -4.04624E-7 " pathEditMode="relative" rAng="0" ptsTypes="AA">
                                      <p:cBhvr>
                                        <p:cTn id="56" dur="1000" fill="hold"/>
                                        <p:tgtEl>
                                          <p:spTgt spid="51219"/>
                                        </p:tgtEl>
                                        <p:attrNameLst>
                                          <p:attrName>ppt_x</p:attrName>
                                          <p:attrName>ppt_y</p:attrName>
                                        </p:attrNameLst>
                                      </p:cBhvr>
                                      <p:rCtr x="14375" y="-7977"/>
                                    </p:animMotion>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51221"/>
                                        </p:tgtEl>
                                        <p:attrNameLst>
                                          <p:attrName>style.visibility</p:attrName>
                                        </p:attrNameLst>
                                      </p:cBhvr>
                                      <p:to>
                                        <p:strVal val="visible"/>
                                      </p:to>
                                    </p:set>
                                  </p:childTnLst>
                                </p:cTn>
                              </p:par>
                            </p:childTnLst>
                          </p:cTn>
                        </p:par>
                        <p:par>
                          <p:cTn id="61" fill="hold" nodeType="afterGroup">
                            <p:stCondLst>
                              <p:cond delay="0"/>
                            </p:stCondLst>
                            <p:childTnLst>
                              <p:par>
                                <p:cTn id="62" presetID="64" presetClass="path" presetSubtype="0" accel="50000" decel="50000" fill="hold" nodeType="afterEffect">
                                  <p:stCondLst>
                                    <p:cond delay="0"/>
                                  </p:stCondLst>
                                  <p:childTnLst>
                                    <p:animMotion origin="layout" path="M 0.11667 0.25526 L -3.33333E-6 -2.25434E-6 " pathEditMode="relative" rAng="0" ptsTypes="AA">
                                      <p:cBhvr>
                                        <p:cTn id="63" dur="1000" fill="hold"/>
                                        <p:tgtEl>
                                          <p:spTgt spid="51221"/>
                                        </p:tgtEl>
                                        <p:attrNameLst>
                                          <p:attrName>ppt_x</p:attrName>
                                          <p:attrName>ppt_y</p:attrName>
                                        </p:attrNameLst>
                                      </p:cBhvr>
                                      <p:rCtr x="-5833" y="-12763"/>
                                    </p:animMotion>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51223"/>
                                        </p:tgtEl>
                                        <p:attrNameLst>
                                          <p:attrName>style.visibility</p:attrName>
                                        </p:attrNameLst>
                                      </p:cBhvr>
                                      <p:to>
                                        <p:strVal val="visible"/>
                                      </p:to>
                                    </p:set>
                                  </p:childTnLst>
                                </p:cTn>
                              </p:par>
                            </p:childTnLst>
                          </p:cTn>
                        </p:par>
                        <p:par>
                          <p:cTn id="68" fill="hold" nodeType="afterGroup">
                            <p:stCondLst>
                              <p:cond delay="0"/>
                            </p:stCondLst>
                            <p:childTnLst>
                              <p:par>
                                <p:cTn id="69" presetID="56" presetClass="path" presetSubtype="0" accel="50000" decel="50000" fill="hold" nodeType="afterEffect">
                                  <p:stCondLst>
                                    <p:cond delay="0"/>
                                  </p:stCondLst>
                                  <p:childTnLst>
                                    <p:animMotion origin="layout" path="M -0.025 0.21364 L 0 -0.00416 " pathEditMode="relative" rAng="0" ptsTypes="AA">
                                      <p:cBhvr>
                                        <p:cTn id="70" dur="1000" fill="hold"/>
                                        <p:tgtEl>
                                          <p:spTgt spid="51223"/>
                                        </p:tgtEl>
                                        <p:attrNameLst>
                                          <p:attrName>ppt_x</p:attrName>
                                          <p:attrName>ppt_y</p:attrName>
                                        </p:attrNameLst>
                                      </p:cBhvr>
                                      <p:rCtr x="1250" y="-10890"/>
                                    </p:animMotion>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51222"/>
                                        </p:tgtEl>
                                        <p:attrNameLst>
                                          <p:attrName>style.visibility</p:attrName>
                                        </p:attrNameLst>
                                      </p:cBhvr>
                                      <p:to>
                                        <p:strVal val="visible"/>
                                      </p:to>
                                    </p:set>
                                  </p:childTnLst>
                                </p:cTn>
                              </p:par>
                            </p:childTnLst>
                          </p:cTn>
                        </p:par>
                        <p:par>
                          <p:cTn id="75" fill="hold" nodeType="afterGroup">
                            <p:stCondLst>
                              <p:cond delay="0"/>
                            </p:stCondLst>
                            <p:childTnLst>
                              <p:par>
                                <p:cTn id="76" presetID="56" presetClass="path" presetSubtype="0" accel="50000" decel="50000" fill="hold" nodeType="afterEffect">
                                  <p:stCondLst>
                                    <p:cond delay="0"/>
                                  </p:stCondLst>
                                  <p:childTnLst>
                                    <p:animMotion origin="layout" path="M -0.175 0.27745 L -3.33333E-6 4.27746E-6 " pathEditMode="relative" rAng="0" ptsTypes="AA">
                                      <p:cBhvr>
                                        <p:cTn id="77" dur="1000" fill="hold"/>
                                        <p:tgtEl>
                                          <p:spTgt spid="51222"/>
                                        </p:tgtEl>
                                        <p:attrNameLst>
                                          <p:attrName>ppt_x</p:attrName>
                                          <p:attrName>ppt_y</p:attrName>
                                        </p:attrNameLst>
                                      </p:cBhvr>
                                      <p:rCtr x="8750" y="-13873"/>
                                    </p:animMotion>
                                  </p:childTnLst>
                                </p:cTn>
                              </p:par>
                            </p:childTnLst>
                          </p:cTn>
                        </p:par>
                        <p:par>
                          <p:cTn id="78" fill="hold" nodeType="afterGroup">
                            <p:stCondLst>
                              <p:cond delay="1000"/>
                            </p:stCondLst>
                            <p:childTnLst>
                              <p:par>
                                <p:cTn id="79" presetID="1" presetClass="entr" presetSubtype="0" fill="hold" nodeType="afterEffect">
                                  <p:stCondLst>
                                    <p:cond delay="0"/>
                                  </p:stCondLst>
                                  <p:childTnLst>
                                    <p:set>
                                      <p:cBhvr>
                                        <p:cTn id="80" dur="1" fill="hold">
                                          <p:stCondLst>
                                            <p:cond delay="0"/>
                                          </p:stCondLst>
                                        </p:cTn>
                                        <p:tgtEl>
                                          <p:spTgt spid="51225"/>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56" presetClass="path" presetSubtype="0" accel="50000" decel="50000" fill="hold" nodeType="clickEffect">
                                  <p:stCondLst>
                                    <p:cond delay="0"/>
                                  </p:stCondLst>
                                  <p:childTnLst>
                                    <p:animMotion origin="layout" path="M 0.07083 -0.17063 L 0 -8.67052E-7 " pathEditMode="relative" rAng="0" ptsTypes="AA">
                                      <p:cBhvr>
                                        <p:cTn id="84" dur="1000" fill="hold"/>
                                        <p:tgtEl>
                                          <p:spTgt spid="51225"/>
                                        </p:tgtEl>
                                        <p:attrNameLst>
                                          <p:attrName>ppt_x</p:attrName>
                                          <p:attrName>ppt_y</p:attrName>
                                        </p:attrNameLst>
                                      </p:cBhvr>
                                      <p:rCtr x="-3542" y="8532"/>
                                    </p:animMotion>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0"/>
                                          </p:stCondLst>
                                        </p:cTn>
                                        <p:tgtEl>
                                          <p:spTgt spid="51224"/>
                                        </p:tgtEl>
                                        <p:attrNameLst>
                                          <p:attrName>style.visibility</p:attrName>
                                        </p:attrNameLst>
                                      </p:cBhvr>
                                      <p:to>
                                        <p:strVal val="visible"/>
                                      </p:to>
                                    </p:set>
                                  </p:childTnLst>
                                </p:cTn>
                              </p:par>
                            </p:childTnLst>
                          </p:cTn>
                        </p:par>
                        <p:par>
                          <p:cTn id="89" fill="hold" nodeType="afterGroup">
                            <p:stCondLst>
                              <p:cond delay="0"/>
                            </p:stCondLst>
                            <p:childTnLst>
                              <p:par>
                                <p:cTn id="90" presetID="49" presetClass="path" presetSubtype="0" accel="50000" decel="50000" fill="hold" nodeType="afterEffect">
                                  <p:stCondLst>
                                    <p:cond delay="0"/>
                                  </p:stCondLst>
                                  <p:childTnLst>
                                    <p:animMotion origin="layout" path="M -0.07361 -0.16855 L -1.11111E-6 5.78035E-8 " pathEditMode="relative" rAng="0" ptsTypes="AA">
                                      <p:cBhvr>
                                        <p:cTn id="91" dur="1000" fill="hold"/>
                                        <p:tgtEl>
                                          <p:spTgt spid="51224"/>
                                        </p:tgtEl>
                                        <p:attrNameLst>
                                          <p:attrName>ppt_x</p:attrName>
                                          <p:attrName>ppt_y</p:attrName>
                                        </p:attrNameLst>
                                      </p:cBhvr>
                                      <p:rCtr x="3681" y="8416"/>
                                    </p:animMotion>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nodeType="clickEffect">
                                  <p:stCondLst>
                                    <p:cond delay="0"/>
                                  </p:stCondLst>
                                  <p:childTnLst>
                                    <p:set>
                                      <p:cBhvr>
                                        <p:cTn id="95" dur="1" fill="hold">
                                          <p:stCondLst>
                                            <p:cond delay="0"/>
                                          </p:stCondLst>
                                        </p:cTn>
                                        <p:tgtEl>
                                          <p:spTgt spid="51226"/>
                                        </p:tgtEl>
                                        <p:attrNameLst>
                                          <p:attrName>style.visibility</p:attrName>
                                        </p:attrNameLst>
                                      </p:cBhvr>
                                      <p:to>
                                        <p:strVal val="visible"/>
                                      </p:to>
                                    </p:set>
                                  </p:childTnLst>
                                </p:cTn>
                              </p:par>
                            </p:childTnLst>
                          </p:cTn>
                        </p:par>
                        <p:par>
                          <p:cTn id="96" fill="hold" nodeType="afterGroup">
                            <p:stCondLst>
                              <p:cond delay="0"/>
                            </p:stCondLst>
                            <p:childTnLst>
                              <p:par>
                                <p:cTn id="97" presetID="56" presetClass="path" presetSubtype="0" accel="50000" decel="50000" fill="hold" nodeType="afterEffect">
                                  <p:stCondLst>
                                    <p:cond delay="0"/>
                                  </p:stCondLst>
                                  <p:childTnLst>
                                    <p:animMotion origin="layout" path="M -0.04584 -0.32185 L 3.33333E-6 -1.27168E-6 " pathEditMode="relative" rAng="0" ptsTypes="AA">
                                      <p:cBhvr>
                                        <p:cTn id="98" dur="1000" fill="hold"/>
                                        <p:tgtEl>
                                          <p:spTgt spid="51226"/>
                                        </p:tgtEl>
                                        <p:attrNameLst>
                                          <p:attrName>ppt_x</p:attrName>
                                          <p:attrName>ppt_y</p:attrName>
                                        </p:attrNameLst>
                                      </p:cBhvr>
                                      <p:rCtr x="2292" y="16092"/>
                                    </p:animMotion>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0"/>
                                          </p:stCondLst>
                                        </p:cTn>
                                        <p:tgtEl>
                                          <p:spTgt spid="51227"/>
                                        </p:tgtEl>
                                        <p:attrNameLst>
                                          <p:attrName>style.visibility</p:attrName>
                                        </p:attrNameLst>
                                      </p:cBhvr>
                                      <p:to>
                                        <p:strVal val="visible"/>
                                      </p:to>
                                    </p:set>
                                  </p:childTnLst>
                                </p:cTn>
                              </p:par>
                            </p:childTnLst>
                          </p:cTn>
                        </p:par>
                        <p:par>
                          <p:cTn id="103" fill="hold" nodeType="afterGroup">
                            <p:stCondLst>
                              <p:cond delay="0"/>
                            </p:stCondLst>
                            <p:childTnLst>
                              <p:par>
                                <p:cTn id="104" presetID="1" presetClass="entr" presetSubtype="0" fill="hold" nodeType="afterEffect">
                                  <p:stCondLst>
                                    <p:cond delay="0"/>
                                  </p:stCondLst>
                                  <p:childTnLst>
                                    <p:set>
                                      <p:cBhvr>
                                        <p:cTn id="105" dur="1" fill="hold">
                                          <p:stCondLst>
                                            <p:cond delay="0"/>
                                          </p:stCondLst>
                                        </p:cTn>
                                        <p:tgtEl>
                                          <p:spTgt spid="51228"/>
                                        </p:tgtEl>
                                        <p:attrNameLst>
                                          <p:attrName>style.visibility</p:attrName>
                                        </p:attrNameLst>
                                      </p:cBhvr>
                                      <p:to>
                                        <p:strVal val="visible"/>
                                      </p:to>
                                    </p:set>
                                  </p:childTnLst>
                                </p:cTn>
                              </p:par>
                            </p:childTnLst>
                          </p:cTn>
                        </p:par>
                        <p:par>
                          <p:cTn id="106" fill="hold" nodeType="afterGroup">
                            <p:stCondLst>
                              <p:cond delay="0"/>
                            </p:stCondLst>
                            <p:childTnLst>
                              <p:par>
                                <p:cTn id="107" presetID="56" presetClass="path" presetSubtype="0" accel="50000" decel="50000" fill="hold" nodeType="afterEffect">
                                  <p:stCondLst>
                                    <p:cond delay="0"/>
                                  </p:stCondLst>
                                  <p:childTnLst>
                                    <p:animMotion origin="layout" path="M 0.20782 -0.03329 L -4.16667E-6 -3.4104E-6 " pathEditMode="relative" rAng="0" ptsTypes="AA">
                                      <p:cBhvr>
                                        <p:cTn id="108" dur="1000" fill="hold"/>
                                        <p:tgtEl>
                                          <p:spTgt spid="51228"/>
                                        </p:tgtEl>
                                        <p:attrNameLst>
                                          <p:attrName>ppt_x</p:attrName>
                                          <p:attrName>ppt_y</p:attrName>
                                        </p:attrNameLst>
                                      </p:cBhvr>
                                      <p:rCtr x="-10399" y="16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69C98AEA-8D3A-4656-92AC-2123BC09160E}"/>
              </a:ext>
            </a:extLst>
          </p:cNvPr>
          <p:cNvSpPr>
            <a:spLocks noGrp="1" noChangeArrowheads="1"/>
          </p:cNvSpPr>
          <p:nvPr>
            <p:ph type="title"/>
          </p:nvPr>
        </p:nvSpPr>
        <p:spPr/>
        <p:txBody>
          <a:bodyPr/>
          <a:lstStyle/>
          <a:p>
            <a:pPr eaLnBrk="1" hangingPunct="1"/>
            <a:r>
              <a:rPr lang="en-US" altLang="vi-VN"/>
              <a:t>Cấu tạo vật lý của hệ thống MT cá nhân</a:t>
            </a:r>
          </a:p>
        </p:txBody>
      </p:sp>
      <p:pic>
        <p:nvPicPr>
          <p:cNvPr id="71683" name="Picture 4">
            <a:extLst>
              <a:ext uri="{FF2B5EF4-FFF2-40B4-BE49-F238E27FC236}">
                <a16:creationId xmlns:a16="http://schemas.microsoft.com/office/drawing/2014/main" id="{BC45599C-2D8D-41E6-8A3C-5BB9672132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1295401"/>
            <a:ext cx="42576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1684" name="Picture 5">
            <a:extLst>
              <a:ext uri="{FF2B5EF4-FFF2-40B4-BE49-F238E27FC236}">
                <a16:creationId xmlns:a16="http://schemas.microsoft.com/office/drawing/2014/main" id="{8542B17A-E434-4D73-86E4-75F94B01C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905000"/>
            <a:ext cx="8077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5533986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BC8FA3F1-07E0-49BE-9F7E-D94F74BA1361}"/>
              </a:ext>
            </a:extLst>
          </p:cNvPr>
          <p:cNvSpPr>
            <a:spLocks noGrp="1" noChangeArrowheads="1"/>
          </p:cNvSpPr>
          <p:nvPr>
            <p:ph type="title"/>
          </p:nvPr>
        </p:nvSpPr>
        <p:spPr/>
        <p:txBody>
          <a:bodyPr/>
          <a:lstStyle/>
          <a:p>
            <a:pPr eaLnBrk="1" hangingPunct="1"/>
            <a:r>
              <a:rPr lang="en-US" altLang="vi-VN"/>
              <a:t>Hình dáng Mouse</a:t>
            </a:r>
          </a:p>
        </p:txBody>
      </p:sp>
      <p:pic>
        <p:nvPicPr>
          <p:cNvPr id="72707" name="Picture 4">
            <a:extLst>
              <a:ext uri="{FF2B5EF4-FFF2-40B4-BE49-F238E27FC236}">
                <a16:creationId xmlns:a16="http://schemas.microsoft.com/office/drawing/2014/main" id="{C3221400-FC4B-4F22-8AB3-644C7BDA1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371600"/>
            <a:ext cx="8001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9426441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99511252-A387-41BB-A65B-D6FBAA14E44F}"/>
              </a:ext>
            </a:extLst>
          </p:cNvPr>
          <p:cNvSpPr>
            <a:spLocks noGrp="1" noChangeArrowheads="1"/>
          </p:cNvSpPr>
          <p:nvPr>
            <p:ph type="title"/>
          </p:nvPr>
        </p:nvSpPr>
        <p:spPr/>
        <p:txBody>
          <a:bodyPr/>
          <a:lstStyle/>
          <a:p>
            <a:pPr eaLnBrk="1" hangingPunct="1"/>
            <a:r>
              <a:rPr lang="en-US" altLang="vi-VN"/>
              <a:t>Hình dáng card màn hình</a:t>
            </a:r>
          </a:p>
        </p:txBody>
      </p:sp>
      <p:pic>
        <p:nvPicPr>
          <p:cNvPr id="73731" name="Picture 4">
            <a:extLst>
              <a:ext uri="{FF2B5EF4-FFF2-40B4-BE49-F238E27FC236}">
                <a16:creationId xmlns:a16="http://schemas.microsoft.com/office/drawing/2014/main" id="{727D2E57-4049-4797-BF01-6CF9753FF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19200"/>
            <a:ext cx="8382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201921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7D45980-B6E6-4C5D-967C-86357C4F52CA}"/>
              </a:ext>
            </a:extLst>
          </p:cNvPr>
          <p:cNvSpPr>
            <a:spLocks noGrp="1"/>
          </p:cNvSpPr>
          <p:nvPr>
            <p:ph type="title"/>
          </p:nvPr>
        </p:nvSpPr>
        <p:spPr/>
        <p:txBody>
          <a:bodyPr/>
          <a:lstStyle/>
          <a:p>
            <a:r>
              <a:rPr lang="en-US" altLang="vi-VN"/>
              <a:t>Các ví dụ</a:t>
            </a:r>
          </a:p>
        </p:txBody>
      </p:sp>
      <p:sp>
        <p:nvSpPr>
          <p:cNvPr id="12291" name="Content Placeholder 2">
            <a:extLst>
              <a:ext uri="{FF2B5EF4-FFF2-40B4-BE49-F238E27FC236}">
                <a16:creationId xmlns:a16="http://schemas.microsoft.com/office/drawing/2014/main" id="{A13F29B3-6989-4DE2-8CAD-BE513299CAAC}"/>
              </a:ext>
            </a:extLst>
          </p:cNvPr>
          <p:cNvSpPr>
            <a:spLocks noGrp="1"/>
          </p:cNvSpPr>
          <p:nvPr>
            <p:ph idx="1"/>
          </p:nvPr>
        </p:nvSpPr>
        <p:spPr>
          <a:xfrm>
            <a:off x="1905000" y="1143000"/>
            <a:ext cx="8574088" cy="5562600"/>
          </a:xfrm>
        </p:spPr>
        <p:txBody>
          <a:bodyPr/>
          <a:lstStyle/>
          <a:p>
            <a:r>
              <a:rPr lang="en-US" altLang="vi-VN"/>
              <a:t>Từ B – D</a:t>
            </a:r>
          </a:p>
          <a:p>
            <a:pPr lvl="1" eaLnBrk="1" hangingPunct="1"/>
            <a:r>
              <a:rPr lang="en-US" altLang="vi-VN"/>
              <a:t>Ví dụ : </a:t>
            </a:r>
            <a:r>
              <a:rPr lang="en-AU" altLang="vi-VN" b="1"/>
              <a:t>1001</a:t>
            </a:r>
            <a:r>
              <a:rPr lang="en-AU" altLang="vi-VN" b="1" baseline="-25000"/>
              <a:t>2</a:t>
            </a:r>
            <a:endParaRPr lang="en-AU" altLang="vi-VN" b="1"/>
          </a:p>
          <a:p>
            <a:pPr eaLnBrk="1" hangingPunct="1">
              <a:buFont typeface="Wingdings" panose="05000000000000000000" pitchFamily="2" charset="2"/>
              <a:buNone/>
            </a:pPr>
            <a:r>
              <a:rPr lang="en-AU" altLang="vi-VN" b="1"/>
              <a:t>		1001</a:t>
            </a:r>
            <a:r>
              <a:rPr lang="en-AU" altLang="vi-VN" b="1" baseline="-25000"/>
              <a:t>2 </a:t>
            </a:r>
            <a:r>
              <a:rPr lang="en-AU" altLang="vi-VN" b="1"/>
              <a:t>= 1x2</a:t>
            </a:r>
            <a:r>
              <a:rPr lang="en-AU" altLang="vi-VN" b="1" baseline="30000"/>
              <a:t>3</a:t>
            </a:r>
            <a:r>
              <a:rPr lang="en-AU" altLang="vi-VN" b="1"/>
              <a:t> + 0x2</a:t>
            </a:r>
            <a:r>
              <a:rPr lang="en-AU" altLang="vi-VN" b="1" baseline="30000"/>
              <a:t>2</a:t>
            </a:r>
            <a:r>
              <a:rPr lang="en-AU" altLang="vi-VN" b="1"/>
              <a:t> + 0x2</a:t>
            </a:r>
            <a:r>
              <a:rPr lang="en-AU" altLang="vi-VN" b="1" baseline="30000"/>
              <a:t>1</a:t>
            </a:r>
            <a:r>
              <a:rPr lang="en-AU" altLang="vi-VN" b="1"/>
              <a:t> + 1x2</a:t>
            </a:r>
            <a:r>
              <a:rPr lang="en-AU" altLang="vi-VN" b="1" baseline="30000"/>
              <a:t>0 </a:t>
            </a:r>
            <a:r>
              <a:rPr lang="en-AU" altLang="vi-VN" b="1"/>
              <a:t> = 9</a:t>
            </a:r>
          </a:p>
          <a:p>
            <a:r>
              <a:rPr lang="en-US" altLang="vi-VN"/>
              <a:t>Từ O – D</a:t>
            </a:r>
          </a:p>
          <a:p>
            <a:pPr lvl="1"/>
            <a:r>
              <a:rPr lang="en-US" altLang="vi-VN"/>
              <a:t>Ví dụ : </a:t>
            </a:r>
            <a:r>
              <a:rPr lang="en-AU" altLang="vi-VN" b="1"/>
              <a:t>162.43</a:t>
            </a:r>
            <a:r>
              <a:rPr lang="en-AU" altLang="vi-VN" b="1" baseline="-25000"/>
              <a:t>8</a:t>
            </a:r>
          </a:p>
          <a:p>
            <a:pPr lvl="1">
              <a:buFont typeface="Wingdings" panose="05000000000000000000" pitchFamily="2" charset="2"/>
              <a:buNone/>
            </a:pPr>
            <a:r>
              <a:rPr lang="en-AU" altLang="vi-VN" b="1"/>
              <a:t>	162.43</a:t>
            </a:r>
            <a:r>
              <a:rPr lang="en-AU" altLang="vi-VN" b="1" baseline="-25000"/>
              <a:t>8 </a:t>
            </a:r>
            <a:r>
              <a:rPr lang="en-AU" altLang="vi-VN" b="1"/>
              <a:t>= 1x8</a:t>
            </a:r>
            <a:r>
              <a:rPr lang="en-AU" altLang="vi-VN" b="1" baseline="30000"/>
              <a:t>2</a:t>
            </a:r>
            <a:r>
              <a:rPr lang="en-AU" altLang="vi-VN" b="1"/>
              <a:t>+6x8</a:t>
            </a:r>
            <a:r>
              <a:rPr lang="en-AU" altLang="vi-VN" b="1" baseline="30000"/>
              <a:t>1</a:t>
            </a:r>
            <a:r>
              <a:rPr lang="en-AU" altLang="vi-VN" b="1"/>
              <a:t>+2x8</a:t>
            </a:r>
            <a:r>
              <a:rPr lang="en-AU" altLang="vi-VN" b="1" baseline="30000"/>
              <a:t>0</a:t>
            </a:r>
            <a:r>
              <a:rPr lang="en-AU" altLang="vi-VN" b="1"/>
              <a:t>+4x8</a:t>
            </a:r>
            <a:r>
              <a:rPr lang="en-AU" altLang="vi-VN" b="1" baseline="30000"/>
              <a:t>-1</a:t>
            </a:r>
            <a:r>
              <a:rPr lang="en-AU" altLang="vi-VN" b="1"/>
              <a:t>+3x8</a:t>
            </a:r>
            <a:r>
              <a:rPr lang="en-AU" altLang="vi-VN" b="1" baseline="30000"/>
              <a:t>-2</a:t>
            </a:r>
          </a:p>
          <a:p>
            <a:r>
              <a:rPr lang="en-US" altLang="vi-VN"/>
              <a:t>Từ H – D</a:t>
            </a:r>
          </a:p>
          <a:p>
            <a:pPr lvl="1"/>
            <a:r>
              <a:rPr lang="en-US" altLang="vi-VN"/>
              <a:t>Ví dụ : </a:t>
            </a:r>
            <a:r>
              <a:rPr lang="en-AU" altLang="vi-VN" b="1"/>
              <a:t>1E4A.6B</a:t>
            </a:r>
            <a:r>
              <a:rPr lang="en-AU" altLang="vi-VN" b="1" baseline="-25000"/>
              <a:t>16</a:t>
            </a:r>
            <a:r>
              <a:rPr lang="en-AU" altLang="vi-VN" b="1"/>
              <a:t> </a:t>
            </a:r>
          </a:p>
          <a:p>
            <a:pPr eaLnBrk="1" hangingPunct="1">
              <a:buFont typeface="Wingdings" panose="05000000000000000000" pitchFamily="2" charset="2"/>
              <a:buNone/>
            </a:pPr>
            <a:r>
              <a:rPr lang="en-AU" altLang="vi-VN" b="1"/>
              <a:t> 	1x16</a:t>
            </a:r>
            <a:r>
              <a:rPr lang="en-AU" altLang="vi-VN" b="1" baseline="30000"/>
              <a:t>3</a:t>
            </a:r>
            <a:r>
              <a:rPr lang="en-AU" altLang="vi-VN" b="1"/>
              <a:t>+Ex16</a:t>
            </a:r>
            <a:r>
              <a:rPr lang="en-AU" altLang="vi-VN" b="1" baseline="30000"/>
              <a:t>2</a:t>
            </a:r>
            <a:r>
              <a:rPr lang="en-AU" altLang="vi-VN" b="1"/>
              <a:t>+4x16</a:t>
            </a:r>
            <a:r>
              <a:rPr lang="en-AU" altLang="vi-VN" b="1" baseline="30000"/>
              <a:t>1</a:t>
            </a:r>
            <a:r>
              <a:rPr lang="en-AU" altLang="vi-VN" b="1"/>
              <a:t>+Ax16</a:t>
            </a:r>
            <a:r>
              <a:rPr lang="en-AU" altLang="vi-VN" b="1" baseline="30000"/>
              <a:t>0</a:t>
            </a:r>
            <a:r>
              <a:rPr lang="en-AU" altLang="vi-VN" b="1"/>
              <a:t>+6x16</a:t>
            </a:r>
            <a:r>
              <a:rPr lang="en-AU" altLang="vi-VN" b="1" baseline="30000"/>
              <a:t>-1</a:t>
            </a:r>
            <a:r>
              <a:rPr lang="en-AU" altLang="vi-VN" b="1"/>
              <a:t>+Bx16</a:t>
            </a:r>
            <a:r>
              <a:rPr lang="en-AU" altLang="vi-VN" b="1" baseline="30000"/>
              <a:t>-2</a:t>
            </a:r>
          </a:p>
          <a:p>
            <a:pPr eaLnBrk="1" hangingPunct="1">
              <a:buFont typeface="Wingdings" panose="05000000000000000000" pitchFamily="2" charset="2"/>
              <a:buNone/>
            </a:pPr>
            <a:r>
              <a:rPr lang="en-AU" altLang="vi-VN" b="1"/>
              <a:t>	1x16</a:t>
            </a:r>
            <a:r>
              <a:rPr lang="en-AU" altLang="vi-VN" b="1" baseline="30000"/>
              <a:t>3</a:t>
            </a:r>
            <a:r>
              <a:rPr lang="en-AU" altLang="vi-VN" b="1"/>
              <a:t>+14x16</a:t>
            </a:r>
            <a:r>
              <a:rPr lang="en-AU" altLang="vi-VN" b="1" baseline="30000"/>
              <a:t>2</a:t>
            </a:r>
            <a:r>
              <a:rPr lang="en-AU" altLang="vi-VN" b="1"/>
              <a:t>+4x16</a:t>
            </a:r>
            <a:r>
              <a:rPr lang="en-AU" altLang="vi-VN" b="1" baseline="30000"/>
              <a:t>1</a:t>
            </a:r>
            <a:r>
              <a:rPr lang="en-AU" altLang="vi-VN" b="1"/>
              <a:t>+10x16</a:t>
            </a:r>
            <a:r>
              <a:rPr lang="en-AU" altLang="vi-VN" b="1" baseline="30000"/>
              <a:t>0</a:t>
            </a:r>
            <a:r>
              <a:rPr lang="en-AU" altLang="vi-VN" b="1"/>
              <a:t>+6x16</a:t>
            </a:r>
            <a:r>
              <a:rPr lang="en-AU" altLang="vi-VN" b="1" baseline="30000"/>
              <a:t>-1</a:t>
            </a:r>
            <a:r>
              <a:rPr lang="en-AU" altLang="vi-VN" b="1"/>
              <a:t>+11x16</a:t>
            </a:r>
            <a:r>
              <a:rPr lang="en-AU" altLang="vi-VN" b="1" baseline="30000"/>
              <a:t>-2</a:t>
            </a:r>
            <a:endParaRPr lang="en-AU" altLang="vi-VN" b="1" baseline="-25000"/>
          </a:p>
          <a:p>
            <a:pPr lvl="1"/>
            <a:endParaRPr lang="en-AU" altLang="vi-VN" b="1" baseline="-25000"/>
          </a:p>
          <a:p>
            <a:pPr lvl="1"/>
            <a:endParaRPr lang="en-US" altLang="vi-VN"/>
          </a:p>
          <a:p>
            <a:pPr lvl="1"/>
            <a:endParaRPr lang="en-US" altLang="vi-VN"/>
          </a:p>
        </p:txBody>
      </p:sp>
    </p:spTree>
    <p:extLst>
      <p:ext uri="{BB962C8B-B14F-4D97-AF65-F5344CB8AC3E}">
        <p14:creationId xmlns:p14="http://schemas.microsoft.com/office/powerpoint/2010/main" val="58535299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70113BAB-1261-411A-980F-6A7CFDFA5112}"/>
              </a:ext>
            </a:extLst>
          </p:cNvPr>
          <p:cNvSpPr>
            <a:spLocks noGrp="1" noChangeArrowheads="1"/>
          </p:cNvSpPr>
          <p:nvPr>
            <p:ph type="title"/>
          </p:nvPr>
        </p:nvSpPr>
        <p:spPr/>
        <p:txBody>
          <a:bodyPr/>
          <a:lstStyle/>
          <a:p>
            <a:pPr eaLnBrk="1" hangingPunct="1"/>
            <a:r>
              <a:rPr lang="en-US" altLang="vi-VN"/>
              <a:t>Hình dáng bên trong vỏ máy</a:t>
            </a:r>
          </a:p>
        </p:txBody>
      </p:sp>
      <p:pic>
        <p:nvPicPr>
          <p:cNvPr id="74755" name="Picture 4">
            <a:extLst>
              <a:ext uri="{FF2B5EF4-FFF2-40B4-BE49-F238E27FC236}">
                <a16:creationId xmlns:a16="http://schemas.microsoft.com/office/drawing/2014/main" id="{FB1A799B-A0FA-4C40-9278-AA18BE32F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447800"/>
            <a:ext cx="8305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9742221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65DB9016-1DBD-4953-AE29-49D484DE03C4}"/>
              </a:ext>
            </a:extLst>
          </p:cNvPr>
          <p:cNvSpPr>
            <a:spLocks noGrp="1" noChangeArrowheads="1"/>
          </p:cNvSpPr>
          <p:nvPr>
            <p:ph type="title"/>
          </p:nvPr>
        </p:nvSpPr>
        <p:spPr/>
        <p:txBody>
          <a:bodyPr/>
          <a:lstStyle/>
          <a:p>
            <a:pPr eaLnBrk="1" hangingPunct="1"/>
            <a:r>
              <a:rPr lang="en-US" altLang="vi-VN"/>
              <a:t>Bo mạch chủ</a:t>
            </a:r>
          </a:p>
        </p:txBody>
      </p:sp>
      <p:pic>
        <p:nvPicPr>
          <p:cNvPr id="75792" name="Picture 16" descr="ExtConnecto2">
            <a:extLst>
              <a:ext uri="{FF2B5EF4-FFF2-40B4-BE49-F238E27FC236}">
                <a16:creationId xmlns:a16="http://schemas.microsoft.com/office/drawing/2014/main" id="{A646CD29-BE62-426F-84DC-C0C60B0B0E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16088" y="5057775"/>
            <a:ext cx="3200400" cy="1238250"/>
          </a:xfrm>
          <a:noFill/>
        </p:spPr>
      </p:pic>
      <p:pic>
        <p:nvPicPr>
          <p:cNvPr id="75779" name="Picture 3" descr="Intel955MainboardC">
            <a:extLst>
              <a:ext uri="{FF2B5EF4-FFF2-40B4-BE49-F238E27FC236}">
                <a16:creationId xmlns:a16="http://schemas.microsoft.com/office/drawing/2014/main" id="{5741D946-CE72-44F1-AF9E-2B92A5079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850" y="2454275"/>
            <a:ext cx="5372100"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Text Box 4">
            <a:extLst>
              <a:ext uri="{FF2B5EF4-FFF2-40B4-BE49-F238E27FC236}">
                <a16:creationId xmlns:a16="http://schemas.microsoft.com/office/drawing/2014/main" id="{9E465AA1-550F-4CF5-976D-1751E71DD334}"/>
              </a:ext>
            </a:extLst>
          </p:cNvPr>
          <p:cNvSpPr txBox="1">
            <a:spLocks noChangeArrowheads="1"/>
          </p:cNvSpPr>
          <p:nvPr/>
        </p:nvSpPr>
        <p:spPr bwMode="auto">
          <a:xfrm>
            <a:off x="4732339" y="1530350"/>
            <a:ext cx="456882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1400" b="1">
                <a:latin typeface="Arial" panose="020B0604020202020204" pitchFamily="34" charset="0"/>
              </a:rPr>
              <a:t>Intel 955X Express Chipset for</a:t>
            </a:r>
          </a:p>
          <a:p>
            <a:r>
              <a:rPr lang="en-US" altLang="vi-VN" sz="1400" b="1">
                <a:latin typeface="Arial" panose="020B0604020202020204" pitchFamily="34" charset="0"/>
              </a:rPr>
              <a:t>DDR2 667 SDRAM Memory and</a:t>
            </a:r>
          </a:p>
          <a:p>
            <a:r>
              <a:rPr lang="en-US" altLang="vi-VN" sz="1400" b="1">
                <a:latin typeface="Arial" panose="020B0604020202020204" pitchFamily="34" charset="0"/>
              </a:rPr>
              <a:t>Intel Pentium 4 Processor (1066 MHz FSB)</a:t>
            </a:r>
            <a:endParaRPr lang="en-US" altLang="vi-VN" sz="1400">
              <a:latin typeface="Arial" panose="020B0604020202020204" pitchFamily="34" charset="0"/>
            </a:endParaRPr>
          </a:p>
        </p:txBody>
      </p:sp>
      <p:sp>
        <p:nvSpPr>
          <p:cNvPr id="75781" name="Text Box 5">
            <a:extLst>
              <a:ext uri="{FF2B5EF4-FFF2-40B4-BE49-F238E27FC236}">
                <a16:creationId xmlns:a16="http://schemas.microsoft.com/office/drawing/2014/main" id="{EF3A79BF-B297-4AF8-8DE5-DB94F3621429}"/>
              </a:ext>
            </a:extLst>
          </p:cNvPr>
          <p:cNvSpPr txBox="1">
            <a:spLocks noChangeArrowheads="1"/>
          </p:cNvSpPr>
          <p:nvPr/>
        </p:nvSpPr>
        <p:spPr bwMode="auto">
          <a:xfrm>
            <a:off x="9163051" y="1889125"/>
            <a:ext cx="12684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2000" b="1" i="1">
                <a:solidFill>
                  <a:srgbClr val="3399FF"/>
                </a:solidFill>
                <a:latin typeface="Arial" panose="020B0604020202020204" pitchFamily="34" charset="0"/>
              </a:rPr>
              <a:t>PCI Slot</a:t>
            </a:r>
            <a:endParaRPr lang="en-US" altLang="vi-VN">
              <a:solidFill>
                <a:srgbClr val="3399FF"/>
              </a:solidFill>
              <a:latin typeface="Arial" panose="020B0604020202020204" pitchFamily="34" charset="0"/>
            </a:endParaRPr>
          </a:p>
        </p:txBody>
      </p:sp>
      <p:sp>
        <p:nvSpPr>
          <p:cNvPr id="75782" name="Line 6">
            <a:extLst>
              <a:ext uri="{FF2B5EF4-FFF2-40B4-BE49-F238E27FC236}">
                <a16:creationId xmlns:a16="http://schemas.microsoft.com/office/drawing/2014/main" id="{66E53746-FF5E-46D6-8665-C2A8BEE83333}"/>
              </a:ext>
            </a:extLst>
          </p:cNvPr>
          <p:cNvSpPr>
            <a:spLocks noChangeShapeType="1"/>
          </p:cNvSpPr>
          <p:nvPr/>
        </p:nvSpPr>
        <p:spPr bwMode="auto">
          <a:xfrm flipV="1">
            <a:off x="5043488" y="5630863"/>
            <a:ext cx="2316162" cy="284162"/>
          </a:xfrm>
          <a:prstGeom prst="line">
            <a:avLst/>
          </a:prstGeom>
          <a:noFill/>
          <a:ln w="76200">
            <a:solidFill>
              <a:srgbClr val="FF66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75783" name="Line 7">
            <a:extLst>
              <a:ext uri="{FF2B5EF4-FFF2-40B4-BE49-F238E27FC236}">
                <a16:creationId xmlns:a16="http://schemas.microsoft.com/office/drawing/2014/main" id="{5E60C7EB-7B9F-4466-8C7E-AAA6186AD91B}"/>
              </a:ext>
            </a:extLst>
          </p:cNvPr>
          <p:cNvSpPr>
            <a:spLocks noChangeShapeType="1"/>
          </p:cNvSpPr>
          <p:nvPr/>
        </p:nvSpPr>
        <p:spPr bwMode="auto">
          <a:xfrm flipH="1">
            <a:off x="9010650" y="2232025"/>
            <a:ext cx="731838" cy="1066800"/>
          </a:xfrm>
          <a:prstGeom prst="line">
            <a:avLst/>
          </a:prstGeom>
          <a:noFill/>
          <a:ln w="76200">
            <a:solidFill>
              <a:srgbClr val="FF66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75784" name="Text Box 8">
            <a:extLst>
              <a:ext uri="{FF2B5EF4-FFF2-40B4-BE49-F238E27FC236}">
                <a16:creationId xmlns:a16="http://schemas.microsoft.com/office/drawing/2014/main" id="{60FE9B9E-DD0A-42BE-AD33-63B8184A0BB2}"/>
              </a:ext>
            </a:extLst>
          </p:cNvPr>
          <p:cNvSpPr txBox="1">
            <a:spLocks noChangeArrowheads="1"/>
          </p:cNvSpPr>
          <p:nvPr/>
        </p:nvSpPr>
        <p:spPr bwMode="auto">
          <a:xfrm>
            <a:off x="8759826" y="5772150"/>
            <a:ext cx="15986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2000" b="1" i="1">
                <a:solidFill>
                  <a:srgbClr val="3399FF"/>
                </a:solidFill>
                <a:latin typeface="Arial" panose="020B0604020202020204" pitchFamily="34" charset="0"/>
              </a:rPr>
              <a:t>PCI Express</a:t>
            </a:r>
            <a:endParaRPr lang="en-US" altLang="vi-VN">
              <a:solidFill>
                <a:srgbClr val="3399FF"/>
              </a:solidFill>
              <a:latin typeface="Arial" panose="020B0604020202020204" pitchFamily="34" charset="0"/>
            </a:endParaRPr>
          </a:p>
        </p:txBody>
      </p:sp>
      <p:sp>
        <p:nvSpPr>
          <p:cNvPr id="75785" name="Line 9">
            <a:extLst>
              <a:ext uri="{FF2B5EF4-FFF2-40B4-BE49-F238E27FC236}">
                <a16:creationId xmlns:a16="http://schemas.microsoft.com/office/drawing/2014/main" id="{78A29533-15D6-4EB0-BB72-0CC079CC41B3}"/>
              </a:ext>
            </a:extLst>
          </p:cNvPr>
          <p:cNvSpPr>
            <a:spLocks noChangeShapeType="1"/>
          </p:cNvSpPr>
          <p:nvPr/>
        </p:nvSpPr>
        <p:spPr bwMode="auto">
          <a:xfrm flipH="1" flipV="1">
            <a:off x="8423276" y="4159250"/>
            <a:ext cx="779463" cy="1570038"/>
          </a:xfrm>
          <a:prstGeom prst="line">
            <a:avLst/>
          </a:prstGeom>
          <a:noFill/>
          <a:ln w="76200">
            <a:solidFill>
              <a:srgbClr val="FF66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75786" name="Line 10">
            <a:extLst>
              <a:ext uri="{FF2B5EF4-FFF2-40B4-BE49-F238E27FC236}">
                <a16:creationId xmlns:a16="http://schemas.microsoft.com/office/drawing/2014/main" id="{C806EE85-F6A2-468A-8DF1-7707DAB1400B}"/>
              </a:ext>
            </a:extLst>
          </p:cNvPr>
          <p:cNvSpPr>
            <a:spLocks noChangeShapeType="1"/>
          </p:cNvSpPr>
          <p:nvPr/>
        </p:nvSpPr>
        <p:spPr bwMode="auto">
          <a:xfrm>
            <a:off x="4200526" y="3862389"/>
            <a:ext cx="1795463" cy="357187"/>
          </a:xfrm>
          <a:prstGeom prst="line">
            <a:avLst/>
          </a:prstGeom>
          <a:noFill/>
          <a:ln w="76200">
            <a:solidFill>
              <a:srgbClr val="FF66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75787" name="Line 11">
            <a:extLst>
              <a:ext uri="{FF2B5EF4-FFF2-40B4-BE49-F238E27FC236}">
                <a16:creationId xmlns:a16="http://schemas.microsoft.com/office/drawing/2014/main" id="{F035F8F7-7C2A-4C98-AB71-4E9954A70AC6}"/>
              </a:ext>
            </a:extLst>
          </p:cNvPr>
          <p:cNvSpPr>
            <a:spLocks noChangeShapeType="1"/>
          </p:cNvSpPr>
          <p:nvPr/>
        </p:nvSpPr>
        <p:spPr bwMode="auto">
          <a:xfrm>
            <a:off x="4591051" y="2470150"/>
            <a:ext cx="2155825" cy="2127250"/>
          </a:xfrm>
          <a:prstGeom prst="line">
            <a:avLst/>
          </a:prstGeom>
          <a:noFill/>
          <a:ln w="76200">
            <a:solidFill>
              <a:srgbClr val="FF66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pic>
        <p:nvPicPr>
          <p:cNvPr id="75788" name="Picture 12" descr="pentium4htxe">
            <a:extLst>
              <a:ext uri="{FF2B5EF4-FFF2-40B4-BE49-F238E27FC236}">
                <a16:creationId xmlns:a16="http://schemas.microsoft.com/office/drawing/2014/main" id="{0E6C54C6-8DEF-48D4-986D-CC0DCAD845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4200" y="1309689"/>
            <a:ext cx="2636838"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13" descr="DDR2SDRAMC">
            <a:extLst>
              <a:ext uri="{FF2B5EF4-FFF2-40B4-BE49-F238E27FC236}">
                <a16:creationId xmlns:a16="http://schemas.microsoft.com/office/drawing/2014/main" id="{409E3980-8846-40AB-9B13-2B21A2FBDE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8976" y="2817814"/>
            <a:ext cx="248602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0" name="Text Box 14">
            <a:extLst>
              <a:ext uri="{FF2B5EF4-FFF2-40B4-BE49-F238E27FC236}">
                <a16:creationId xmlns:a16="http://schemas.microsoft.com/office/drawing/2014/main" id="{B75FA7A4-4C6B-4972-8586-7B308E5854DB}"/>
              </a:ext>
            </a:extLst>
          </p:cNvPr>
          <p:cNvSpPr txBox="1">
            <a:spLocks noChangeArrowheads="1"/>
          </p:cNvSpPr>
          <p:nvPr/>
        </p:nvSpPr>
        <p:spPr bwMode="auto">
          <a:xfrm>
            <a:off x="1958975" y="1143000"/>
            <a:ext cx="1270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2000" b="1" i="1">
                <a:solidFill>
                  <a:srgbClr val="3399FF"/>
                </a:solidFill>
                <a:latin typeface="Arial" panose="020B0604020202020204" pitchFamily="34" charset="0"/>
              </a:rPr>
              <a:t>CPU</a:t>
            </a:r>
            <a:endParaRPr lang="en-US" altLang="vi-VN">
              <a:solidFill>
                <a:srgbClr val="3399FF"/>
              </a:solidFill>
              <a:latin typeface="Arial" panose="020B0604020202020204" pitchFamily="34" charset="0"/>
            </a:endParaRPr>
          </a:p>
        </p:txBody>
      </p:sp>
      <p:sp>
        <p:nvSpPr>
          <p:cNvPr id="75791" name="Text Box 15">
            <a:extLst>
              <a:ext uri="{FF2B5EF4-FFF2-40B4-BE49-F238E27FC236}">
                <a16:creationId xmlns:a16="http://schemas.microsoft.com/office/drawing/2014/main" id="{99908C55-DFD5-4B0D-9A8F-AEF66648F114}"/>
              </a:ext>
            </a:extLst>
          </p:cNvPr>
          <p:cNvSpPr txBox="1">
            <a:spLocks noChangeArrowheads="1"/>
          </p:cNvSpPr>
          <p:nvPr/>
        </p:nvSpPr>
        <p:spPr bwMode="auto">
          <a:xfrm>
            <a:off x="3724276" y="4214813"/>
            <a:ext cx="12684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nchor="ct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2000" b="1" i="1">
                <a:solidFill>
                  <a:srgbClr val="3399FF"/>
                </a:solidFill>
                <a:latin typeface="Arial" panose="020B0604020202020204" pitchFamily="34" charset="0"/>
              </a:rPr>
              <a:t>DDR2 SDRAM</a:t>
            </a:r>
            <a:endParaRPr lang="en-US" altLang="vi-VN">
              <a:solidFill>
                <a:srgbClr val="3399FF"/>
              </a:solidFill>
              <a:latin typeface="Arial" panose="020B0604020202020204" pitchFamily="34" charset="0"/>
            </a:endParaRPr>
          </a:p>
        </p:txBody>
      </p:sp>
      <p:sp>
        <p:nvSpPr>
          <p:cNvPr id="75793" name="Text Box 17">
            <a:extLst>
              <a:ext uri="{FF2B5EF4-FFF2-40B4-BE49-F238E27FC236}">
                <a16:creationId xmlns:a16="http://schemas.microsoft.com/office/drawing/2014/main" id="{F580B908-0824-4D04-8198-DE37C2CF6CDF}"/>
              </a:ext>
            </a:extLst>
          </p:cNvPr>
          <p:cNvSpPr txBox="1">
            <a:spLocks noChangeArrowheads="1"/>
          </p:cNvSpPr>
          <p:nvPr/>
        </p:nvSpPr>
        <p:spPr bwMode="auto">
          <a:xfrm>
            <a:off x="4064000" y="6363236"/>
            <a:ext cx="46513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1200" b="1">
                <a:solidFill>
                  <a:srgbClr val="3399FF"/>
                </a:solidFill>
                <a:latin typeface="Arial" panose="020B0604020202020204" pitchFamily="34" charset="0"/>
              </a:rPr>
              <a:t>USB</a:t>
            </a:r>
            <a:endParaRPr lang="en-US" altLang="vi-VN" sz="1000">
              <a:solidFill>
                <a:srgbClr val="3399FF"/>
              </a:solidFill>
              <a:latin typeface="Arial" panose="020B0604020202020204" pitchFamily="34" charset="0"/>
            </a:endParaRPr>
          </a:p>
        </p:txBody>
      </p:sp>
      <p:sp>
        <p:nvSpPr>
          <p:cNvPr id="75794" name="Text Box 18">
            <a:extLst>
              <a:ext uri="{FF2B5EF4-FFF2-40B4-BE49-F238E27FC236}">
                <a16:creationId xmlns:a16="http://schemas.microsoft.com/office/drawing/2014/main" id="{0A1764E5-4BF3-4D4B-BA8E-0EB8DC95E231}"/>
              </a:ext>
            </a:extLst>
          </p:cNvPr>
          <p:cNvSpPr txBox="1">
            <a:spLocks noChangeArrowheads="1"/>
          </p:cNvSpPr>
          <p:nvPr/>
        </p:nvSpPr>
        <p:spPr bwMode="auto">
          <a:xfrm>
            <a:off x="2230438" y="6369586"/>
            <a:ext cx="3937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1200" b="1">
                <a:solidFill>
                  <a:srgbClr val="3399FF"/>
                </a:solidFill>
                <a:latin typeface="Arial" panose="020B0604020202020204" pitchFamily="34" charset="0"/>
              </a:rPr>
              <a:t>USB</a:t>
            </a:r>
            <a:endParaRPr lang="en-US" altLang="vi-VN" sz="1000">
              <a:solidFill>
                <a:srgbClr val="3399FF"/>
              </a:solidFill>
              <a:latin typeface="Arial" panose="020B0604020202020204" pitchFamily="34" charset="0"/>
            </a:endParaRPr>
          </a:p>
        </p:txBody>
      </p:sp>
      <p:sp>
        <p:nvSpPr>
          <p:cNvPr id="75795" name="Text Box 19">
            <a:extLst>
              <a:ext uri="{FF2B5EF4-FFF2-40B4-BE49-F238E27FC236}">
                <a16:creationId xmlns:a16="http://schemas.microsoft.com/office/drawing/2014/main" id="{46C9C257-A06C-4E7E-B348-2DB0B39A1E72}"/>
              </a:ext>
            </a:extLst>
          </p:cNvPr>
          <p:cNvSpPr txBox="1">
            <a:spLocks noChangeArrowheads="1"/>
          </p:cNvSpPr>
          <p:nvPr/>
        </p:nvSpPr>
        <p:spPr bwMode="auto">
          <a:xfrm>
            <a:off x="4906964" y="5334536"/>
            <a:ext cx="5857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sz="1200" b="1">
                <a:solidFill>
                  <a:srgbClr val="3399FF"/>
                </a:solidFill>
                <a:latin typeface="Arial" panose="020B0604020202020204" pitchFamily="34" charset="0"/>
              </a:rPr>
              <a:t>Audio</a:t>
            </a:r>
            <a:endParaRPr lang="en-US" altLang="vi-VN" sz="1000">
              <a:solidFill>
                <a:srgbClr val="3399FF"/>
              </a:solidFill>
              <a:latin typeface="Arial" panose="020B0604020202020204" pitchFamily="34" charset="0"/>
            </a:endParaRPr>
          </a:p>
        </p:txBody>
      </p:sp>
      <p:sp>
        <p:nvSpPr>
          <p:cNvPr id="75796" name="Text Box 20">
            <a:extLst>
              <a:ext uri="{FF2B5EF4-FFF2-40B4-BE49-F238E27FC236}">
                <a16:creationId xmlns:a16="http://schemas.microsoft.com/office/drawing/2014/main" id="{7801D919-7804-44CC-93F6-6BC5B57CCEC7}"/>
              </a:ext>
            </a:extLst>
          </p:cNvPr>
          <p:cNvSpPr txBox="1">
            <a:spLocks noChangeArrowheads="1"/>
          </p:cNvSpPr>
          <p:nvPr/>
        </p:nvSpPr>
        <p:spPr bwMode="auto">
          <a:xfrm>
            <a:off x="1676400" y="6598186"/>
            <a:ext cx="87153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1200" b="1">
                <a:solidFill>
                  <a:srgbClr val="3399FF"/>
                </a:solidFill>
                <a:latin typeface="Arial" panose="020B0604020202020204" pitchFamily="34" charset="0"/>
              </a:rPr>
              <a:t>Keyboard</a:t>
            </a:r>
            <a:endParaRPr lang="en-US" altLang="vi-VN" sz="1000">
              <a:solidFill>
                <a:srgbClr val="3399FF"/>
              </a:solidFill>
              <a:latin typeface="Arial" panose="020B0604020202020204" pitchFamily="34" charset="0"/>
            </a:endParaRPr>
          </a:p>
        </p:txBody>
      </p:sp>
      <p:sp>
        <p:nvSpPr>
          <p:cNvPr id="75797" name="Text Box 21">
            <a:extLst>
              <a:ext uri="{FF2B5EF4-FFF2-40B4-BE49-F238E27FC236}">
                <a16:creationId xmlns:a16="http://schemas.microsoft.com/office/drawing/2014/main" id="{05374F47-28DE-4940-9DC3-D6EB7EADF93C}"/>
              </a:ext>
            </a:extLst>
          </p:cNvPr>
          <p:cNvSpPr txBox="1">
            <a:spLocks noChangeArrowheads="1"/>
          </p:cNvSpPr>
          <p:nvPr/>
        </p:nvSpPr>
        <p:spPr bwMode="auto">
          <a:xfrm>
            <a:off x="1752601" y="4976555"/>
            <a:ext cx="6000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1200" b="1">
                <a:solidFill>
                  <a:srgbClr val="3399FF"/>
                </a:solidFill>
                <a:latin typeface="Arial" panose="020B0604020202020204" pitchFamily="34" charset="0"/>
              </a:rPr>
              <a:t>Mouse</a:t>
            </a:r>
            <a:endParaRPr lang="en-US" altLang="vi-VN" sz="1000">
              <a:solidFill>
                <a:srgbClr val="3399FF"/>
              </a:solidFill>
              <a:latin typeface="Arial" panose="020B0604020202020204" pitchFamily="34" charset="0"/>
            </a:endParaRPr>
          </a:p>
        </p:txBody>
      </p:sp>
      <p:sp>
        <p:nvSpPr>
          <p:cNvPr id="75798" name="Text Box 22">
            <a:extLst>
              <a:ext uri="{FF2B5EF4-FFF2-40B4-BE49-F238E27FC236}">
                <a16:creationId xmlns:a16="http://schemas.microsoft.com/office/drawing/2014/main" id="{AC433AE1-263C-486A-B16E-F6B022D0DC96}"/>
              </a:ext>
            </a:extLst>
          </p:cNvPr>
          <p:cNvSpPr txBox="1">
            <a:spLocks noChangeArrowheads="1"/>
          </p:cNvSpPr>
          <p:nvPr/>
        </p:nvSpPr>
        <p:spPr bwMode="auto">
          <a:xfrm>
            <a:off x="2133600" y="5201980"/>
            <a:ext cx="6238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1200" b="1">
                <a:solidFill>
                  <a:srgbClr val="3399FF"/>
                </a:solidFill>
                <a:latin typeface="Arial" panose="020B0604020202020204" pitchFamily="34" charset="0"/>
              </a:rPr>
              <a:t>FireWire</a:t>
            </a:r>
            <a:endParaRPr lang="en-US" altLang="vi-VN" sz="1000">
              <a:solidFill>
                <a:srgbClr val="3399FF"/>
              </a:solidFill>
              <a:latin typeface="Arial" panose="020B0604020202020204" pitchFamily="34" charset="0"/>
            </a:endParaRPr>
          </a:p>
        </p:txBody>
      </p:sp>
      <p:sp>
        <p:nvSpPr>
          <p:cNvPr id="75799" name="Text Box 23">
            <a:extLst>
              <a:ext uri="{FF2B5EF4-FFF2-40B4-BE49-F238E27FC236}">
                <a16:creationId xmlns:a16="http://schemas.microsoft.com/office/drawing/2014/main" id="{3C9C53E6-8EC3-46AD-8BB7-CFE9432CA514}"/>
              </a:ext>
            </a:extLst>
          </p:cNvPr>
          <p:cNvSpPr txBox="1">
            <a:spLocks noChangeArrowheads="1"/>
          </p:cNvSpPr>
          <p:nvPr/>
        </p:nvSpPr>
        <p:spPr bwMode="auto">
          <a:xfrm>
            <a:off x="3962401" y="5126574"/>
            <a:ext cx="5111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1200" b="1">
                <a:solidFill>
                  <a:srgbClr val="3399FF"/>
                </a:solidFill>
                <a:latin typeface="Arial" panose="020B0604020202020204" pitchFamily="34" charset="0"/>
              </a:rPr>
              <a:t>LAN</a:t>
            </a:r>
            <a:endParaRPr lang="en-US" altLang="vi-VN" sz="1000">
              <a:solidFill>
                <a:srgbClr val="3399FF"/>
              </a:solidFill>
              <a:latin typeface="Arial" panose="020B0604020202020204" pitchFamily="34" charset="0"/>
            </a:endParaRPr>
          </a:p>
        </p:txBody>
      </p:sp>
      <p:sp>
        <p:nvSpPr>
          <p:cNvPr id="75800" name="Text Box 24">
            <a:extLst>
              <a:ext uri="{FF2B5EF4-FFF2-40B4-BE49-F238E27FC236}">
                <a16:creationId xmlns:a16="http://schemas.microsoft.com/office/drawing/2014/main" id="{F9E02BB0-645E-4BA5-A306-631FCD374FC2}"/>
              </a:ext>
            </a:extLst>
          </p:cNvPr>
          <p:cNvSpPr txBox="1">
            <a:spLocks noChangeArrowheads="1"/>
          </p:cNvSpPr>
          <p:nvPr/>
        </p:nvSpPr>
        <p:spPr bwMode="auto">
          <a:xfrm>
            <a:off x="3095626" y="5164674"/>
            <a:ext cx="7223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1200" b="1">
                <a:solidFill>
                  <a:srgbClr val="3399FF"/>
                </a:solidFill>
                <a:latin typeface="Arial" panose="020B0604020202020204" pitchFamily="34" charset="0"/>
              </a:rPr>
              <a:t>Parallel</a:t>
            </a:r>
            <a:endParaRPr lang="en-US" altLang="vi-VN" sz="1000">
              <a:solidFill>
                <a:srgbClr val="3399FF"/>
              </a:solidFill>
              <a:latin typeface="Arial" panose="020B0604020202020204" pitchFamily="34" charset="0"/>
            </a:endParaRPr>
          </a:p>
        </p:txBody>
      </p:sp>
      <p:sp>
        <p:nvSpPr>
          <p:cNvPr id="75801" name="Text Box 25">
            <a:extLst>
              <a:ext uri="{FF2B5EF4-FFF2-40B4-BE49-F238E27FC236}">
                <a16:creationId xmlns:a16="http://schemas.microsoft.com/office/drawing/2014/main" id="{6F203087-A69B-4BD6-BDD6-E32D611D7811}"/>
              </a:ext>
            </a:extLst>
          </p:cNvPr>
          <p:cNvSpPr txBox="1">
            <a:spLocks noChangeArrowheads="1"/>
          </p:cNvSpPr>
          <p:nvPr/>
        </p:nvSpPr>
        <p:spPr bwMode="auto">
          <a:xfrm>
            <a:off x="3317876" y="6386513"/>
            <a:ext cx="5238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1200" b="1">
                <a:solidFill>
                  <a:srgbClr val="3399FF"/>
                </a:solidFill>
                <a:latin typeface="Arial" panose="020B0604020202020204" pitchFamily="34" charset="0"/>
              </a:rPr>
              <a:t>Serial</a:t>
            </a:r>
            <a:endParaRPr lang="en-US" altLang="vi-VN" sz="1000">
              <a:solidFill>
                <a:srgbClr val="3399FF"/>
              </a:solidFill>
              <a:latin typeface="Arial" panose="020B0604020202020204" pitchFamily="34" charset="0"/>
            </a:endParaRPr>
          </a:p>
        </p:txBody>
      </p:sp>
      <p:sp>
        <p:nvSpPr>
          <p:cNvPr id="75802" name="Line 26">
            <a:extLst>
              <a:ext uri="{FF2B5EF4-FFF2-40B4-BE49-F238E27FC236}">
                <a16:creationId xmlns:a16="http://schemas.microsoft.com/office/drawing/2014/main" id="{76806F0C-73EB-4AB2-95FC-D133D9A10335}"/>
              </a:ext>
            </a:extLst>
          </p:cNvPr>
          <p:cNvSpPr>
            <a:spLocks noChangeShapeType="1"/>
          </p:cNvSpPr>
          <p:nvPr/>
        </p:nvSpPr>
        <p:spPr bwMode="auto">
          <a:xfrm>
            <a:off x="1981200" y="5160963"/>
            <a:ext cx="0" cy="252412"/>
          </a:xfrm>
          <a:prstGeom prst="line">
            <a:avLst/>
          </a:prstGeom>
          <a:noFill/>
          <a:ln w="28575">
            <a:solidFill>
              <a:srgbClr val="3399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803" name="Line 27">
            <a:extLst>
              <a:ext uri="{FF2B5EF4-FFF2-40B4-BE49-F238E27FC236}">
                <a16:creationId xmlns:a16="http://schemas.microsoft.com/office/drawing/2014/main" id="{C110FBB5-497D-4D03-9D38-24203A95ED5C}"/>
              </a:ext>
            </a:extLst>
          </p:cNvPr>
          <p:cNvSpPr>
            <a:spLocks noChangeShapeType="1"/>
          </p:cNvSpPr>
          <p:nvPr/>
        </p:nvSpPr>
        <p:spPr bwMode="auto">
          <a:xfrm flipV="1">
            <a:off x="2028825" y="6356351"/>
            <a:ext cx="0" cy="252413"/>
          </a:xfrm>
          <a:prstGeom prst="line">
            <a:avLst/>
          </a:prstGeom>
          <a:noFill/>
          <a:ln w="28575">
            <a:solidFill>
              <a:srgbClr val="3399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39670059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97929210-160A-4C74-85E2-E06989C1712A}"/>
              </a:ext>
            </a:extLst>
          </p:cNvPr>
          <p:cNvSpPr>
            <a:spLocks noGrp="1" noChangeArrowheads="1"/>
          </p:cNvSpPr>
          <p:nvPr>
            <p:ph type="title"/>
          </p:nvPr>
        </p:nvSpPr>
        <p:spPr/>
        <p:txBody>
          <a:bodyPr/>
          <a:lstStyle/>
          <a:p>
            <a:pPr eaLnBrk="1" hangingPunct="1"/>
            <a:r>
              <a:rPr lang="en-US" altLang="vi-VN"/>
              <a:t>Các thành phần trên Mainboard</a:t>
            </a:r>
          </a:p>
        </p:txBody>
      </p:sp>
      <p:pic>
        <p:nvPicPr>
          <p:cNvPr id="76803" name="Picture 4">
            <a:extLst>
              <a:ext uri="{FF2B5EF4-FFF2-40B4-BE49-F238E27FC236}">
                <a16:creationId xmlns:a16="http://schemas.microsoft.com/office/drawing/2014/main" id="{4ADBCD74-7576-4461-8EB5-EB230A888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295400"/>
            <a:ext cx="8382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5477232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81011F16-3963-43CA-AEE8-C3B672620E2E}"/>
              </a:ext>
            </a:extLst>
          </p:cNvPr>
          <p:cNvSpPr>
            <a:spLocks noGrp="1" noChangeArrowheads="1"/>
          </p:cNvSpPr>
          <p:nvPr>
            <p:ph type="title"/>
          </p:nvPr>
        </p:nvSpPr>
        <p:spPr/>
        <p:txBody>
          <a:bodyPr/>
          <a:lstStyle/>
          <a:p>
            <a:pPr eaLnBrk="1" hangingPunct="1"/>
            <a:r>
              <a:rPr lang="en-US" altLang="vi-VN"/>
              <a:t>Hình dáng module nhớ RAM</a:t>
            </a:r>
          </a:p>
        </p:txBody>
      </p:sp>
      <p:pic>
        <p:nvPicPr>
          <p:cNvPr id="77827" name="Picture 4">
            <a:extLst>
              <a:ext uri="{FF2B5EF4-FFF2-40B4-BE49-F238E27FC236}">
                <a16:creationId xmlns:a16="http://schemas.microsoft.com/office/drawing/2014/main" id="{60E807A7-2646-466E-90EC-6515FCCEB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95400"/>
            <a:ext cx="8229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6462472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58F6FFC9-3233-40C9-8023-33EAD04D9C28}"/>
              </a:ext>
            </a:extLst>
          </p:cNvPr>
          <p:cNvSpPr>
            <a:spLocks noGrp="1" noChangeArrowheads="1"/>
          </p:cNvSpPr>
          <p:nvPr>
            <p:ph type="title"/>
          </p:nvPr>
        </p:nvSpPr>
        <p:spPr/>
        <p:txBody>
          <a:bodyPr/>
          <a:lstStyle/>
          <a:p>
            <a:pPr eaLnBrk="1" hangingPunct="1"/>
            <a:r>
              <a:rPr lang="en-US" altLang="vi-VN"/>
              <a:t>Hình dáng của CPU</a:t>
            </a:r>
          </a:p>
        </p:txBody>
      </p:sp>
      <p:pic>
        <p:nvPicPr>
          <p:cNvPr id="78851" name="Picture 4">
            <a:extLst>
              <a:ext uri="{FF2B5EF4-FFF2-40B4-BE49-F238E27FC236}">
                <a16:creationId xmlns:a16="http://schemas.microsoft.com/office/drawing/2014/main" id="{2D77C4C0-07BB-46F7-86F7-6434E5090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95400"/>
            <a:ext cx="8382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90919001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4D92C73D-09D0-4C7A-946D-2AC78BD7B890}"/>
              </a:ext>
            </a:extLst>
          </p:cNvPr>
          <p:cNvSpPr>
            <a:spLocks noGrp="1" noChangeArrowheads="1"/>
          </p:cNvSpPr>
          <p:nvPr>
            <p:ph type="title"/>
          </p:nvPr>
        </p:nvSpPr>
        <p:spPr/>
        <p:txBody>
          <a:bodyPr/>
          <a:lstStyle/>
          <a:p>
            <a:pPr eaLnBrk="1" hangingPunct="1"/>
            <a:r>
              <a:rPr lang="en-US" altLang="vi-VN"/>
              <a:t>Hình dáng bộ nhớ</a:t>
            </a:r>
          </a:p>
        </p:txBody>
      </p:sp>
      <p:pic>
        <p:nvPicPr>
          <p:cNvPr id="79875" name="Picture 4">
            <a:extLst>
              <a:ext uri="{FF2B5EF4-FFF2-40B4-BE49-F238E27FC236}">
                <a16:creationId xmlns:a16="http://schemas.microsoft.com/office/drawing/2014/main" id="{EAE48ACC-8143-4CA4-93AF-A38808B90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371600"/>
            <a:ext cx="8382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12277539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EB2C9F-5A12-4B32-B2D4-18EEC2557475}"/>
              </a:ext>
            </a:extLst>
          </p:cNvPr>
          <p:cNvSpPr>
            <a:spLocks noGrp="1" noChangeArrowheads="1"/>
          </p:cNvSpPr>
          <p:nvPr>
            <p:ph type="ctrTitle"/>
          </p:nvPr>
        </p:nvSpPr>
        <p:spPr/>
        <p:txBody>
          <a:bodyPr/>
          <a:lstStyle/>
          <a:p>
            <a:pPr eaLnBrk="1" hangingPunct="1"/>
            <a:r>
              <a:rPr lang="en-US" altLang="en-US"/>
              <a:t>Chương 3 </a:t>
            </a:r>
          </a:p>
        </p:txBody>
      </p:sp>
      <p:sp>
        <p:nvSpPr>
          <p:cNvPr id="3075" name="Rectangle 3">
            <a:extLst>
              <a:ext uri="{FF2B5EF4-FFF2-40B4-BE49-F238E27FC236}">
                <a16:creationId xmlns:a16="http://schemas.microsoft.com/office/drawing/2014/main" id="{0C0C8C81-0037-4743-B3C6-204B759382E4}"/>
              </a:ext>
            </a:extLst>
          </p:cNvPr>
          <p:cNvSpPr>
            <a:spLocks noGrp="1" noChangeArrowheads="1"/>
          </p:cNvSpPr>
          <p:nvPr>
            <p:ph type="subTitle" idx="1"/>
          </p:nvPr>
        </p:nvSpPr>
        <p:spPr/>
        <p:txBody>
          <a:bodyPr>
            <a:normAutofit/>
          </a:bodyPr>
          <a:lstStyle/>
          <a:p>
            <a:pPr algn="ctr" eaLnBrk="1" hangingPunct="1"/>
            <a:endParaRPr lang="en-US" altLang="en-US" sz="6000" b="1">
              <a:solidFill>
                <a:schemeClr val="hlink"/>
              </a:solidFill>
            </a:endParaRPr>
          </a:p>
          <a:p>
            <a:pPr algn="ctr" eaLnBrk="1" hangingPunct="1"/>
            <a:r>
              <a:rPr lang="en-US" altLang="en-US" sz="6000" b="1">
                <a:solidFill>
                  <a:schemeClr val="hlink"/>
                </a:solidFill>
              </a:rPr>
              <a:t>KIẾN TRÚC </a:t>
            </a:r>
          </a:p>
          <a:p>
            <a:pPr algn="ctr" eaLnBrk="1" hangingPunct="1"/>
            <a:r>
              <a:rPr lang="en-US" altLang="en-US" sz="6000" b="1">
                <a:solidFill>
                  <a:schemeClr val="hlink"/>
                </a:solidFill>
              </a:rPr>
              <a:t>PHẦN MỀM</a:t>
            </a:r>
          </a:p>
        </p:txBody>
      </p:sp>
    </p:spTree>
    <p:extLst>
      <p:ext uri="{BB962C8B-B14F-4D97-AF65-F5344CB8AC3E}">
        <p14:creationId xmlns:p14="http://schemas.microsoft.com/office/powerpoint/2010/main" val="26512980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2540B46E-4F47-4A5B-B48F-BB6F1866DFB0}"/>
              </a:ext>
            </a:extLst>
          </p:cNvPr>
          <p:cNvSpPr>
            <a:spLocks noGrp="1" noChangeArrowheads="1"/>
          </p:cNvSpPr>
          <p:nvPr>
            <p:ph type="title"/>
          </p:nvPr>
        </p:nvSpPr>
        <p:spPr/>
        <p:txBody>
          <a:bodyPr/>
          <a:lstStyle/>
          <a:p>
            <a:pPr eaLnBrk="1" hangingPunct="1"/>
            <a:r>
              <a:rPr lang="en-US" altLang="en-US"/>
              <a:t>I. Sơ Đồ Khối Của CPU 8086/8088</a:t>
            </a:r>
          </a:p>
        </p:txBody>
      </p:sp>
      <p:grpSp>
        <p:nvGrpSpPr>
          <p:cNvPr id="4099" name="Group 6">
            <a:extLst>
              <a:ext uri="{FF2B5EF4-FFF2-40B4-BE49-F238E27FC236}">
                <a16:creationId xmlns:a16="http://schemas.microsoft.com/office/drawing/2014/main" id="{380B636B-E2B5-4AB4-BD96-AEC7003DF51A}"/>
              </a:ext>
            </a:extLst>
          </p:cNvPr>
          <p:cNvGrpSpPr>
            <a:grpSpLocks/>
          </p:cNvGrpSpPr>
          <p:nvPr/>
        </p:nvGrpSpPr>
        <p:grpSpPr bwMode="auto">
          <a:xfrm>
            <a:off x="1524000" y="1125538"/>
            <a:ext cx="9144000" cy="5732462"/>
            <a:chOff x="0" y="709"/>
            <a:chExt cx="5760" cy="3611"/>
          </a:xfrm>
        </p:grpSpPr>
        <p:sp>
          <p:nvSpPr>
            <p:cNvPr id="4103" name="Line 7">
              <a:extLst>
                <a:ext uri="{FF2B5EF4-FFF2-40B4-BE49-F238E27FC236}">
                  <a16:creationId xmlns:a16="http://schemas.microsoft.com/office/drawing/2014/main" id="{DBDACE3F-7C46-4A55-835A-C0379DDDD4C3}"/>
                </a:ext>
              </a:extLst>
            </p:cNvPr>
            <p:cNvSpPr>
              <a:spLocks noChangeShapeType="1"/>
            </p:cNvSpPr>
            <p:nvPr/>
          </p:nvSpPr>
          <p:spPr bwMode="auto">
            <a:xfrm>
              <a:off x="3107" y="754"/>
              <a:ext cx="46" cy="3447"/>
            </a:xfrm>
            <a:prstGeom prst="line">
              <a:avLst/>
            </a:prstGeom>
            <a:noFill/>
            <a:ln w="28575" cap="rnd">
              <a:solidFill>
                <a:schemeClr val="tx2"/>
              </a:solidFill>
              <a:prstDash val="sysDot"/>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04" name="Rectangle 8">
              <a:extLst>
                <a:ext uri="{FF2B5EF4-FFF2-40B4-BE49-F238E27FC236}">
                  <a16:creationId xmlns:a16="http://schemas.microsoft.com/office/drawing/2014/main" id="{2E629DDF-0110-49AA-9004-309CD1324E95}"/>
                </a:ext>
              </a:extLst>
            </p:cNvPr>
            <p:cNvSpPr>
              <a:spLocks noChangeArrowheads="1"/>
            </p:cNvSpPr>
            <p:nvPr/>
          </p:nvSpPr>
          <p:spPr bwMode="auto">
            <a:xfrm>
              <a:off x="3425" y="1344"/>
              <a:ext cx="680" cy="680"/>
            </a:xfrm>
            <a:prstGeom prst="rect">
              <a:avLst/>
            </a:prstGeom>
            <a:solidFill>
              <a:schemeClr val="accent1"/>
            </a:solidFill>
            <a:ln w="2857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05" name="Line 9">
              <a:extLst>
                <a:ext uri="{FF2B5EF4-FFF2-40B4-BE49-F238E27FC236}">
                  <a16:creationId xmlns:a16="http://schemas.microsoft.com/office/drawing/2014/main" id="{D6CAF7DA-891B-4ACC-A5CA-65ABAA159D1F}"/>
                </a:ext>
              </a:extLst>
            </p:cNvPr>
            <p:cNvSpPr>
              <a:spLocks noChangeShapeType="1"/>
            </p:cNvSpPr>
            <p:nvPr/>
          </p:nvSpPr>
          <p:spPr bwMode="auto">
            <a:xfrm>
              <a:off x="3425" y="1480"/>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06" name="Line 10">
              <a:extLst>
                <a:ext uri="{FF2B5EF4-FFF2-40B4-BE49-F238E27FC236}">
                  <a16:creationId xmlns:a16="http://schemas.microsoft.com/office/drawing/2014/main" id="{04A1813D-880C-43F9-928C-1EBEBF81D18E}"/>
                </a:ext>
              </a:extLst>
            </p:cNvPr>
            <p:cNvSpPr>
              <a:spLocks noChangeShapeType="1"/>
            </p:cNvSpPr>
            <p:nvPr/>
          </p:nvSpPr>
          <p:spPr bwMode="auto">
            <a:xfrm>
              <a:off x="3425" y="1616"/>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07" name="Line 11">
              <a:extLst>
                <a:ext uri="{FF2B5EF4-FFF2-40B4-BE49-F238E27FC236}">
                  <a16:creationId xmlns:a16="http://schemas.microsoft.com/office/drawing/2014/main" id="{E3DC6CAF-3561-4E69-8B25-46ED5E2E7549}"/>
                </a:ext>
              </a:extLst>
            </p:cNvPr>
            <p:cNvSpPr>
              <a:spLocks noChangeShapeType="1"/>
            </p:cNvSpPr>
            <p:nvPr/>
          </p:nvSpPr>
          <p:spPr bwMode="auto">
            <a:xfrm>
              <a:off x="3425" y="1752"/>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08" name="Line 12">
              <a:extLst>
                <a:ext uri="{FF2B5EF4-FFF2-40B4-BE49-F238E27FC236}">
                  <a16:creationId xmlns:a16="http://schemas.microsoft.com/office/drawing/2014/main" id="{E7870FF2-7A3F-4B3C-81E9-30FE354C6FD4}"/>
                </a:ext>
              </a:extLst>
            </p:cNvPr>
            <p:cNvSpPr>
              <a:spLocks noChangeShapeType="1"/>
            </p:cNvSpPr>
            <p:nvPr/>
          </p:nvSpPr>
          <p:spPr bwMode="auto">
            <a:xfrm>
              <a:off x="3425" y="1888"/>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09" name="Text Box 13">
              <a:extLst>
                <a:ext uri="{FF2B5EF4-FFF2-40B4-BE49-F238E27FC236}">
                  <a16:creationId xmlns:a16="http://schemas.microsoft.com/office/drawing/2014/main" id="{139AF226-CF86-4366-BDC5-BFD6BA122214}"/>
                </a:ext>
              </a:extLst>
            </p:cNvPr>
            <p:cNvSpPr txBox="1">
              <a:spLocks noChangeArrowheads="1"/>
            </p:cNvSpPr>
            <p:nvPr/>
          </p:nvSpPr>
          <p:spPr bwMode="auto">
            <a:xfrm>
              <a:off x="3606" y="1344"/>
              <a:ext cx="2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solidFill>
                    <a:srgbClr val="003366"/>
                  </a:solidFill>
                  <a:latin typeface="Arial Black" panose="020B0A04020102020204" pitchFamily="34" charset="0"/>
                </a:rPr>
                <a:t>CS</a:t>
              </a:r>
            </a:p>
          </p:txBody>
        </p:sp>
        <p:sp>
          <p:nvSpPr>
            <p:cNvPr id="4110" name="Text Box 14">
              <a:extLst>
                <a:ext uri="{FF2B5EF4-FFF2-40B4-BE49-F238E27FC236}">
                  <a16:creationId xmlns:a16="http://schemas.microsoft.com/office/drawing/2014/main" id="{DE121736-8096-496E-BEED-7FC7BAA0833B}"/>
                </a:ext>
              </a:extLst>
            </p:cNvPr>
            <p:cNvSpPr txBox="1">
              <a:spLocks noChangeArrowheads="1"/>
            </p:cNvSpPr>
            <p:nvPr/>
          </p:nvSpPr>
          <p:spPr bwMode="auto">
            <a:xfrm>
              <a:off x="3606" y="1480"/>
              <a:ext cx="2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solidFill>
                    <a:srgbClr val="003366"/>
                  </a:solidFill>
                  <a:latin typeface="Arial Black" panose="020B0A04020102020204" pitchFamily="34" charset="0"/>
                </a:rPr>
                <a:t>DS</a:t>
              </a:r>
            </a:p>
          </p:txBody>
        </p:sp>
        <p:sp>
          <p:nvSpPr>
            <p:cNvPr id="4111" name="Text Box 15">
              <a:extLst>
                <a:ext uri="{FF2B5EF4-FFF2-40B4-BE49-F238E27FC236}">
                  <a16:creationId xmlns:a16="http://schemas.microsoft.com/office/drawing/2014/main" id="{4812DC04-CDB0-441F-9384-FB004B049D56}"/>
                </a:ext>
              </a:extLst>
            </p:cNvPr>
            <p:cNvSpPr txBox="1">
              <a:spLocks noChangeArrowheads="1"/>
            </p:cNvSpPr>
            <p:nvPr/>
          </p:nvSpPr>
          <p:spPr bwMode="auto">
            <a:xfrm>
              <a:off x="3606" y="1752"/>
              <a:ext cx="25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solidFill>
                    <a:srgbClr val="003366"/>
                  </a:solidFill>
                  <a:latin typeface="Arial Black" panose="020B0A04020102020204" pitchFamily="34" charset="0"/>
                </a:rPr>
                <a:t>ES</a:t>
              </a:r>
            </a:p>
          </p:txBody>
        </p:sp>
        <p:sp>
          <p:nvSpPr>
            <p:cNvPr id="4112" name="Text Box 16">
              <a:extLst>
                <a:ext uri="{FF2B5EF4-FFF2-40B4-BE49-F238E27FC236}">
                  <a16:creationId xmlns:a16="http://schemas.microsoft.com/office/drawing/2014/main" id="{5AE7DC41-DFE7-4302-B196-3F72902A7DBF}"/>
                </a:ext>
              </a:extLst>
            </p:cNvPr>
            <p:cNvSpPr txBox="1">
              <a:spLocks noChangeArrowheads="1"/>
            </p:cNvSpPr>
            <p:nvPr/>
          </p:nvSpPr>
          <p:spPr bwMode="auto">
            <a:xfrm>
              <a:off x="3606" y="1888"/>
              <a:ext cx="22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solidFill>
                    <a:srgbClr val="003366"/>
                  </a:solidFill>
                  <a:latin typeface="Arial Black" panose="020B0A04020102020204" pitchFamily="34" charset="0"/>
                </a:rPr>
                <a:t>IP</a:t>
              </a:r>
            </a:p>
          </p:txBody>
        </p:sp>
        <p:sp>
          <p:nvSpPr>
            <p:cNvPr id="4113" name="Rectangle 17">
              <a:extLst>
                <a:ext uri="{FF2B5EF4-FFF2-40B4-BE49-F238E27FC236}">
                  <a16:creationId xmlns:a16="http://schemas.microsoft.com/office/drawing/2014/main" id="{284327AE-D67A-4B28-BB1B-BAE2E2224D2B}"/>
                </a:ext>
              </a:extLst>
            </p:cNvPr>
            <p:cNvSpPr>
              <a:spLocks noChangeArrowheads="1"/>
            </p:cNvSpPr>
            <p:nvPr/>
          </p:nvSpPr>
          <p:spPr bwMode="auto">
            <a:xfrm>
              <a:off x="1066" y="844"/>
              <a:ext cx="680" cy="1089"/>
            </a:xfrm>
            <a:prstGeom prst="rect">
              <a:avLst/>
            </a:prstGeom>
            <a:solidFill>
              <a:srgbClr val="FF9900"/>
            </a:solidFill>
            <a:ln w="2857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14" name="Line 18">
              <a:extLst>
                <a:ext uri="{FF2B5EF4-FFF2-40B4-BE49-F238E27FC236}">
                  <a16:creationId xmlns:a16="http://schemas.microsoft.com/office/drawing/2014/main" id="{9F0A0D9B-721B-48F4-B720-546EBB0340CC}"/>
                </a:ext>
              </a:extLst>
            </p:cNvPr>
            <p:cNvSpPr>
              <a:spLocks noChangeShapeType="1"/>
            </p:cNvSpPr>
            <p:nvPr/>
          </p:nvSpPr>
          <p:spPr bwMode="auto">
            <a:xfrm>
              <a:off x="1066" y="1389"/>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15" name="Line 19">
              <a:extLst>
                <a:ext uri="{FF2B5EF4-FFF2-40B4-BE49-F238E27FC236}">
                  <a16:creationId xmlns:a16="http://schemas.microsoft.com/office/drawing/2014/main" id="{405C54BE-3784-4C1B-9240-E361C627F6A9}"/>
                </a:ext>
              </a:extLst>
            </p:cNvPr>
            <p:cNvSpPr>
              <a:spLocks noChangeShapeType="1"/>
            </p:cNvSpPr>
            <p:nvPr/>
          </p:nvSpPr>
          <p:spPr bwMode="auto">
            <a:xfrm>
              <a:off x="1066" y="1116"/>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16" name="Line 20">
              <a:extLst>
                <a:ext uri="{FF2B5EF4-FFF2-40B4-BE49-F238E27FC236}">
                  <a16:creationId xmlns:a16="http://schemas.microsoft.com/office/drawing/2014/main" id="{15C81009-B17F-47BF-853D-AC6433E4A4B0}"/>
                </a:ext>
              </a:extLst>
            </p:cNvPr>
            <p:cNvSpPr>
              <a:spLocks noChangeShapeType="1"/>
            </p:cNvSpPr>
            <p:nvPr/>
          </p:nvSpPr>
          <p:spPr bwMode="auto">
            <a:xfrm>
              <a:off x="1066" y="980"/>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17" name="Line 21">
              <a:extLst>
                <a:ext uri="{FF2B5EF4-FFF2-40B4-BE49-F238E27FC236}">
                  <a16:creationId xmlns:a16="http://schemas.microsoft.com/office/drawing/2014/main" id="{DEF94450-457E-4D91-A208-F53F556103B7}"/>
                </a:ext>
              </a:extLst>
            </p:cNvPr>
            <p:cNvSpPr>
              <a:spLocks noChangeShapeType="1"/>
            </p:cNvSpPr>
            <p:nvPr/>
          </p:nvSpPr>
          <p:spPr bwMode="auto">
            <a:xfrm>
              <a:off x="1066" y="1253"/>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18" name="Line 22">
              <a:extLst>
                <a:ext uri="{FF2B5EF4-FFF2-40B4-BE49-F238E27FC236}">
                  <a16:creationId xmlns:a16="http://schemas.microsoft.com/office/drawing/2014/main" id="{A909968E-FD20-4323-A649-B5BE0500AF49}"/>
                </a:ext>
              </a:extLst>
            </p:cNvPr>
            <p:cNvSpPr>
              <a:spLocks noChangeShapeType="1"/>
            </p:cNvSpPr>
            <p:nvPr/>
          </p:nvSpPr>
          <p:spPr bwMode="auto">
            <a:xfrm>
              <a:off x="1066" y="1525"/>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19" name="Line 23">
              <a:extLst>
                <a:ext uri="{FF2B5EF4-FFF2-40B4-BE49-F238E27FC236}">
                  <a16:creationId xmlns:a16="http://schemas.microsoft.com/office/drawing/2014/main" id="{E7444270-88D2-469C-A6AF-D0463357C126}"/>
                </a:ext>
              </a:extLst>
            </p:cNvPr>
            <p:cNvSpPr>
              <a:spLocks noChangeShapeType="1"/>
            </p:cNvSpPr>
            <p:nvPr/>
          </p:nvSpPr>
          <p:spPr bwMode="auto">
            <a:xfrm>
              <a:off x="1066" y="1661"/>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20" name="Line 24">
              <a:extLst>
                <a:ext uri="{FF2B5EF4-FFF2-40B4-BE49-F238E27FC236}">
                  <a16:creationId xmlns:a16="http://schemas.microsoft.com/office/drawing/2014/main" id="{5E7F4B09-E25B-4B7E-9EA0-6AD97F6E088E}"/>
                </a:ext>
              </a:extLst>
            </p:cNvPr>
            <p:cNvSpPr>
              <a:spLocks noChangeShapeType="1"/>
            </p:cNvSpPr>
            <p:nvPr/>
          </p:nvSpPr>
          <p:spPr bwMode="auto">
            <a:xfrm>
              <a:off x="1066" y="1797"/>
              <a:ext cx="6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21" name="Text Box 25">
              <a:extLst>
                <a:ext uri="{FF2B5EF4-FFF2-40B4-BE49-F238E27FC236}">
                  <a16:creationId xmlns:a16="http://schemas.microsoft.com/office/drawing/2014/main" id="{0F5EB493-5D43-46AE-9C85-52892139EEB5}"/>
                </a:ext>
              </a:extLst>
            </p:cNvPr>
            <p:cNvSpPr txBox="1">
              <a:spLocks noChangeArrowheads="1"/>
            </p:cNvSpPr>
            <p:nvPr/>
          </p:nvSpPr>
          <p:spPr bwMode="auto">
            <a:xfrm>
              <a:off x="1247" y="980"/>
              <a:ext cx="26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solidFill>
                    <a:srgbClr val="003366"/>
                  </a:solidFill>
                  <a:latin typeface="Arial Black" panose="020B0A04020102020204" pitchFamily="34" charset="0"/>
                </a:rPr>
                <a:t>BX</a:t>
              </a:r>
            </a:p>
          </p:txBody>
        </p:sp>
        <p:sp>
          <p:nvSpPr>
            <p:cNvPr id="4122" name="Text Box 26">
              <a:extLst>
                <a:ext uri="{FF2B5EF4-FFF2-40B4-BE49-F238E27FC236}">
                  <a16:creationId xmlns:a16="http://schemas.microsoft.com/office/drawing/2014/main" id="{9CCB9AC8-16BE-4FD2-87F5-DE2D80D54958}"/>
                </a:ext>
              </a:extLst>
            </p:cNvPr>
            <p:cNvSpPr txBox="1">
              <a:spLocks noChangeArrowheads="1"/>
            </p:cNvSpPr>
            <p:nvPr/>
          </p:nvSpPr>
          <p:spPr bwMode="auto">
            <a:xfrm>
              <a:off x="1247" y="844"/>
              <a:ext cx="26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solidFill>
                    <a:srgbClr val="003366"/>
                  </a:solidFill>
                  <a:latin typeface="Arial Black" panose="020B0A04020102020204" pitchFamily="34" charset="0"/>
                </a:rPr>
                <a:t>AX</a:t>
              </a:r>
            </a:p>
          </p:txBody>
        </p:sp>
        <p:sp>
          <p:nvSpPr>
            <p:cNvPr id="4123" name="Text Box 27">
              <a:extLst>
                <a:ext uri="{FF2B5EF4-FFF2-40B4-BE49-F238E27FC236}">
                  <a16:creationId xmlns:a16="http://schemas.microsoft.com/office/drawing/2014/main" id="{D842EF38-F190-4D3E-A2DC-2012E43AEBEF}"/>
                </a:ext>
              </a:extLst>
            </p:cNvPr>
            <p:cNvSpPr txBox="1">
              <a:spLocks noChangeArrowheads="1"/>
            </p:cNvSpPr>
            <p:nvPr/>
          </p:nvSpPr>
          <p:spPr bwMode="auto">
            <a:xfrm>
              <a:off x="1247" y="1116"/>
              <a:ext cx="26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solidFill>
                    <a:srgbClr val="003366"/>
                  </a:solidFill>
                  <a:latin typeface="Arial Black" panose="020B0A04020102020204" pitchFamily="34" charset="0"/>
                </a:rPr>
                <a:t>CX</a:t>
              </a:r>
            </a:p>
          </p:txBody>
        </p:sp>
        <p:sp>
          <p:nvSpPr>
            <p:cNvPr id="4124" name="Text Box 28">
              <a:extLst>
                <a:ext uri="{FF2B5EF4-FFF2-40B4-BE49-F238E27FC236}">
                  <a16:creationId xmlns:a16="http://schemas.microsoft.com/office/drawing/2014/main" id="{299E7E52-5019-489C-987B-F3FAA342D0AF}"/>
                </a:ext>
              </a:extLst>
            </p:cNvPr>
            <p:cNvSpPr txBox="1">
              <a:spLocks noChangeArrowheads="1"/>
            </p:cNvSpPr>
            <p:nvPr/>
          </p:nvSpPr>
          <p:spPr bwMode="auto">
            <a:xfrm>
              <a:off x="1247" y="1253"/>
              <a:ext cx="26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solidFill>
                    <a:srgbClr val="003366"/>
                  </a:solidFill>
                  <a:latin typeface="Arial Black" panose="020B0A04020102020204" pitchFamily="34" charset="0"/>
                </a:rPr>
                <a:t>DX</a:t>
              </a:r>
            </a:p>
          </p:txBody>
        </p:sp>
        <p:sp>
          <p:nvSpPr>
            <p:cNvPr id="4125" name="Text Box 29">
              <a:extLst>
                <a:ext uri="{FF2B5EF4-FFF2-40B4-BE49-F238E27FC236}">
                  <a16:creationId xmlns:a16="http://schemas.microsoft.com/office/drawing/2014/main" id="{490F51CB-05AA-42E6-A88B-5B5CFA9F8119}"/>
                </a:ext>
              </a:extLst>
            </p:cNvPr>
            <p:cNvSpPr txBox="1">
              <a:spLocks noChangeArrowheads="1"/>
            </p:cNvSpPr>
            <p:nvPr/>
          </p:nvSpPr>
          <p:spPr bwMode="auto">
            <a:xfrm>
              <a:off x="1247" y="1389"/>
              <a:ext cx="25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solidFill>
                    <a:schemeClr val="tx2"/>
                  </a:solidFill>
                  <a:latin typeface="Arial Black" panose="020B0A04020102020204" pitchFamily="34" charset="0"/>
                </a:rPr>
                <a:t>SP</a:t>
              </a:r>
            </a:p>
          </p:txBody>
        </p:sp>
        <p:sp>
          <p:nvSpPr>
            <p:cNvPr id="4126" name="Text Box 30">
              <a:extLst>
                <a:ext uri="{FF2B5EF4-FFF2-40B4-BE49-F238E27FC236}">
                  <a16:creationId xmlns:a16="http://schemas.microsoft.com/office/drawing/2014/main" id="{7C3AFDA4-CB20-4A0C-85A0-FB407257F02F}"/>
                </a:ext>
              </a:extLst>
            </p:cNvPr>
            <p:cNvSpPr txBox="1">
              <a:spLocks noChangeArrowheads="1"/>
            </p:cNvSpPr>
            <p:nvPr/>
          </p:nvSpPr>
          <p:spPr bwMode="auto">
            <a:xfrm>
              <a:off x="1247" y="1525"/>
              <a:ext cx="2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solidFill>
                    <a:schemeClr val="tx2"/>
                  </a:solidFill>
                  <a:latin typeface="Arial Black" panose="020B0A04020102020204" pitchFamily="34" charset="0"/>
                </a:rPr>
                <a:t>BP</a:t>
              </a:r>
            </a:p>
          </p:txBody>
        </p:sp>
        <p:sp>
          <p:nvSpPr>
            <p:cNvPr id="4127" name="Text Box 31">
              <a:extLst>
                <a:ext uri="{FF2B5EF4-FFF2-40B4-BE49-F238E27FC236}">
                  <a16:creationId xmlns:a16="http://schemas.microsoft.com/office/drawing/2014/main" id="{9DEB161B-2B45-4ABF-8F52-F3ADDA99D584}"/>
                </a:ext>
              </a:extLst>
            </p:cNvPr>
            <p:cNvSpPr txBox="1">
              <a:spLocks noChangeArrowheads="1"/>
            </p:cNvSpPr>
            <p:nvPr/>
          </p:nvSpPr>
          <p:spPr bwMode="auto">
            <a:xfrm>
              <a:off x="1247" y="1797"/>
              <a:ext cx="22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solidFill>
                    <a:schemeClr val="tx2"/>
                  </a:solidFill>
                  <a:latin typeface="Arial Black" panose="020B0A04020102020204" pitchFamily="34" charset="0"/>
                </a:rPr>
                <a:t>DI</a:t>
              </a:r>
            </a:p>
          </p:txBody>
        </p:sp>
        <p:sp>
          <p:nvSpPr>
            <p:cNvPr id="4128" name="Text Box 32">
              <a:extLst>
                <a:ext uri="{FF2B5EF4-FFF2-40B4-BE49-F238E27FC236}">
                  <a16:creationId xmlns:a16="http://schemas.microsoft.com/office/drawing/2014/main" id="{E386BF81-9E97-49FD-97CB-BBC19D18A215}"/>
                </a:ext>
              </a:extLst>
            </p:cNvPr>
            <p:cNvSpPr txBox="1">
              <a:spLocks noChangeArrowheads="1"/>
            </p:cNvSpPr>
            <p:nvPr/>
          </p:nvSpPr>
          <p:spPr bwMode="auto">
            <a:xfrm>
              <a:off x="1247" y="1661"/>
              <a:ext cx="22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solidFill>
                    <a:schemeClr val="tx2"/>
                  </a:solidFill>
                  <a:latin typeface="Arial Black" panose="020B0A04020102020204" pitchFamily="34" charset="0"/>
                </a:rPr>
                <a:t>SI</a:t>
              </a:r>
            </a:p>
          </p:txBody>
        </p:sp>
        <p:sp>
          <p:nvSpPr>
            <p:cNvPr id="4129" name="Text Box 33">
              <a:extLst>
                <a:ext uri="{FF2B5EF4-FFF2-40B4-BE49-F238E27FC236}">
                  <a16:creationId xmlns:a16="http://schemas.microsoft.com/office/drawing/2014/main" id="{AF9DEBA7-2440-49CA-AB63-5723CD8F216C}"/>
                </a:ext>
              </a:extLst>
            </p:cNvPr>
            <p:cNvSpPr txBox="1">
              <a:spLocks noChangeArrowheads="1"/>
            </p:cNvSpPr>
            <p:nvPr/>
          </p:nvSpPr>
          <p:spPr bwMode="auto">
            <a:xfrm>
              <a:off x="3606" y="1616"/>
              <a:ext cx="25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solidFill>
                    <a:srgbClr val="003366"/>
                  </a:solidFill>
                  <a:latin typeface="Arial Black" panose="020B0A04020102020204" pitchFamily="34" charset="0"/>
                </a:rPr>
                <a:t>SS</a:t>
              </a:r>
            </a:p>
          </p:txBody>
        </p:sp>
        <p:grpSp>
          <p:nvGrpSpPr>
            <p:cNvPr id="4130" name="Group 34">
              <a:extLst>
                <a:ext uri="{FF2B5EF4-FFF2-40B4-BE49-F238E27FC236}">
                  <a16:creationId xmlns:a16="http://schemas.microsoft.com/office/drawing/2014/main" id="{B75BC560-363E-430D-BB54-48F62525CA06}"/>
                </a:ext>
              </a:extLst>
            </p:cNvPr>
            <p:cNvGrpSpPr>
              <a:grpSpLocks/>
            </p:cNvGrpSpPr>
            <p:nvPr/>
          </p:nvGrpSpPr>
          <p:grpSpPr bwMode="auto">
            <a:xfrm>
              <a:off x="748" y="3159"/>
              <a:ext cx="1270" cy="544"/>
              <a:chOff x="657" y="2750"/>
              <a:chExt cx="1270" cy="544"/>
            </a:xfrm>
          </p:grpSpPr>
          <p:sp>
            <p:nvSpPr>
              <p:cNvPr id="4197" name="Line 35">
                <a:extLst>
                  <a:ext uri="{FF2B5EF4-FFF2-40B4-BE49-F238E27FC236}">
                    <a16:creationId xmlns:a16="http://schemas.microsoft.com/office/drawing/2014/main" id="{E85C0A76-6B53-4A16-95DE-F7BEBB60CA98}"/>
                  </a:ext>
                </a:extLst>
              </p:cNvPr>
              <p:cNvSpPr>
                <a:spLocks noChangeShapeType="1"/>
              </p:cNvSpPr>
              <p:nvPr/>
            </p:nvSpPr>
            <p:spPr bwMode="auto">
              <a:xfrm>
                <a:off x="1066" y="2931"/>
                <a:ext cx="408"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98" name="Line 36">
                <a:extLst>
                  <a:ext uri="{FF2B5EF4-FFF2-40B4-BE49-F238E27FC236}">
                    <a16:creationId xmlns:a16="http://schemas.microsoft.com/office/drawing/2014/main" id="{51634C70-6DC8-4D9A-B3EB-783FE05F885C}"/>
                  </a:ext>
                </a:extLst>
              </p:cNvPr>
              <p:cNvSpPr>
                <a:spLocks noChangeShapeType="1"/>
              </p:cNvSpPr>
              <p:nvPr/>
            </p:nvSpPr>
            <p:spPr bwMode="auto">
              <a:xfrm>
                <a:off x="975" y="3294"/>
                <a:ext cx="590"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99" name="Line 37">
                <a:extLst>
                  <a:ext uri="{FF2B5EF4-FFF2-40B4-BE49-F238E27FC236}">
                    <a16:creationId xmlns:a16="http://schemas.microsoft.com/office/drawing/2014/main" id="{7F697125-1CF4-4FFE-9044-D2C25F6F0702}"/>
                  </a:ext>
                </a:extLst>
              </p:cNvPr>
              <p:cNvSpPr>
                <a:spLocks noChangeShapeType="1"/>
              </p:cNvSpPr>
              <p:nvPr/>
            </p:nvSpPr>
            <p:spPr bwMode="auto">
              <a:xfrm flipV="1">
                <a:off x="1565" y="2750"/>
                <a:ext cx="362" cy="544"/>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200" name="Line 38">
                <a:extLst>
                  <a:ext uri="{FF2B5EF4-FFF2-40B4-BE49-F238E27FC236}">
                    <a16:creationId xmlns:a16="http://schemas.microsoft.com/office/drawing/2014/main" id="{5761B12C-342B-489C-A16D-D201D91FA88B}"/>
                  </a:ext>
                </a:extLst>
              </p:cNvPr>
              <p:cNvSpPr>
                <a:spLocks noChangeShapeType="1"/>
              </p:cNvSpPr>
              <p:nvPr/>
            </p:nvSpPr>
            <p:spPr bwMode="auto">
              <a:xfrm flipH="1" flipV="1">
                <a:off x="657" y="2750"/>
                <a:ext cx="318" cy="544"/>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201" name="Line 39">
                <a:extLst>
                  <a:ext uri="{FF2B5EF4-FFF2-40B4-BE49-F238E27FC236}">
                    <a16:creationId xmlns:a16="http://schemas.microsoft.com/office/drawing/2014/main" id="{23BC308C-75E6-4F5A-9FDC-803F31973FDD}"/>
                  </a:ext>
                </a:extLst>
              </p:cNvPr>
              <p:cNvSpPr>
                <a:spLocks noChangeShapeType="1"/>
              </p:cNvSpPr>
              <p:nvPr/>
            </p:nvSpPr>
            <p:spPr bwMode="auto">
              <a:xfrm>
                <a:off x="657" y="2750"/>
                <a:ext cx="318"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202" name="Line 40">
                <a:extLst>
                  <a:ext uri="{FF2B5EF4-FFF2-40B4-BE49-F238E27FC236}">
                    <a16:creationId xmlns:a16="http://schemas.microsoft.com/office/drawing/2014/main" id="{A5354FB9-5DC2-43A2-9562-038EAF459B31}"/>
                  </a:ext>
                </a:extLst>
              </p:cNvPr>
              <p:cNvSpPr>
                <a:spLocks noChangeShapeType="1"/>
              </p:cNvSpPr>
              <p:nvPr/>
            </p:nvSpPr>
            <p:spPr bwMode="auto">
              <a:xfrm>
                <a:off x="975" y="2750"/>
                <a:ext cx="91" cy="18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203" name="Line 41">
                <a:extLst>
                  <a:ext uri="{FF2B5EF4-FFF2-40B4-BE49-F238E27FC236}">
                    <a16:creationId xmlns:a16="http://schemas.microsoft.com/office/drawing/2014/main" id="{000C8151-E844-445A-B8AA-A57B38E104A0}"/>
                  </a:ext>
                </a:extLst>
              </p:cNvPr>
              <p:cNvSpPr>
                <a:spLocks noChangeShapeType="1"/>
              </p:cNvSpPr>
              <p:nvPr/>
            </p:nvSpPr>
            <p:spPr bwMode="auto">
              <a:xfrm>
                <a:off x="1610" y="2750"/>
                <a:ext cx="317"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204" name="Line 42">
                <a:extLst>
                  <a:ext uri="{FF2B5EF4-FFF2-40B4-BE49-F238E27FC236}">
                    <a16:creationId xmlns:a16="http://schemas.microsoft.com/office/drawing/2014/main" id="{9D9F8F7E-6F72-43B9-BACB-66E746E57231}"/>
                  </a:ext>
                </a:extLst>
              </p:cNvPr>
              <p:cNvSpPr>
                <a:spLocks noChangeShapeType="1"/>
              </p:cNvSpPr>
              <p:nvPr/>
            </p:nvSpPr>
            <p:spPr bwMode="auto">
              <a:xfrm flipH="1">
                <a:off x="1474" y="2750"/>
                <a:ext cx="136" cy="18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grpSp>
        <p:sp>
          <p:nvSpPr>
            <p:cNvPr id="4131" name="Text Box 43">
              <a:extLst>
                <a:ext uri="{FF2B5EF4-FFF2-40B4-BE49-F238E27FC236}">
                  <a16:creationId xmlns:a16="http://schemas.microsoft.com/office/drawing/2014/main" id="{1CECBC98-B68C-4737-AB9C-0BD22CC4E46E}"/>
                </a:ext>
              </a:extLst>
            </p:cNvPr>
            <p:cNvSpPr txBox="1">
              <a:spLocks noChangeArrowheads="1"/>
            </p:cNvSpPr>
            <p:nvPr/>
          </p:nvSpPr>
          <p:spPr bwMode="auto">
            <a:xfrm>
              <a:off x="1111" y="3385"/>
              <a:ext cx="4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ALU</a:t>
              </a:r>
            </a:p>
          </p:txBody>
        </p:sp>
        <p:sp>
          <p:nvSpPr>
            <p:cNvPr id="4132" name="Rectangle 44">
              <a:extLst>
                <a:ext uri="{FF2B5EF4-FFF2-40B4-BE49-F238E27FC236}">
                  <a16:creationId xmlns:a16="http://schemas.microsoft.com/office/drawing/2014/main" id="{39B6D092-430B-4D84-B733-085FFC5373A1}"/>
                </a:ext>
              </a:extLst>
            </p:cNvPr>
            <p:cNvSpPr>
              <a:spLocks noChangeArrowheads="1"/>
            </p:cNvSpPr>
            <p:nvPr/>
          </p:nvSpPr>
          <p:spPr bwMode="auto">
            <a:xfrm>
              <a:off x="884" y="3930"/>
              <a:ext cx="953" cy="226"/>
            </a:xfrm>
            <a:prstGeom prst="rect">
              <a:avLst/>
            </a:prstGeom>
            <a:solidFill>
              <a:srgbClr val="0066CC"/>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33" name="Rectangle 45">
              <a:extLst>
                <a:ext uri="{FF2B5EF4-FFF2-40B4-BE49-F238E27FC236}">
                  <a16:creationId xmlns:a16="http://schemas.microsoft.com/office/drawing/2014/main" id="{82810C27-520C-46E6-A37C-20FACBCCB886}"/>
                </a:ext>
              </a:extLst>
            </p:cNvPr>
            <p:cNvSpPr>
              <a:spLocks noChangeArrowheads="1"/>
            </p:cNvSpPr>
            <p:nvPr/>
          </p:nvSpPr>
          <p:spPr bwMode="auto">
            <a:xfrm>
              <a:off x="657" y="2705"/>
              <a:ext cx="1361" cy="227"/>
            </a:xfrm>
            <a:prstGeom prst="rect">
              <a:avLst/>
            </a:prstGeom>
            <a:solidFill>
              <a:schemeClr val="hlink"/>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8238" name="Rectangle 46">
              <a:extLst>
                <a:ext uri="{FF2B5EF4-FFF2-40B4-BE49-F238E27FC236}">
                  <a16:creationId xmlns:a16="http://schemas.microsoft.com/office/drawing/2014/main" id="{7CBC5C7C-79C8-45B0-84AA-936ADA4C5A54}"/>
                </a:ext>
              </a:extLst>
            </p:cNvPr>
            <p:cNvSpPr>
              <a:spLocks noChangeArrowheads="1"/>
            </p:cNvSpPr>
            <p:nvPr/>
          </p:nvSpPr>
          <p:spPr bwMode="auto">
            <a:xfrm>
              <a:off x="2245" y="3023"/>
              <a:ext cx="726" cy="680"/>
            </a:xfrm>
            <a:prstGeom prst="rect">
              <a:avLst/>
            </a:prstGeom>
            <a:gradFill rotWithShape="1">
              <a:gsLst>
                <a:gs pos="0">
                  <a:schemeClr val="accent1"/>
                </a:gs>
                <a:gs pos="100000">
                  <a:schemeClr val="accent1">
                    <a:gamma/>
                    <a:shade val="46275"/>
                    <a:invGamma/>
                  </a:schemeClr>
                </a:gs>
              </a:gsLst>
              <a:lin ang="5400000" scaled="1"/>
            </a:gradFill>
            <a:ln w="28575">
              <a:solidFill>
                <a:schemeClr val="tx1"/>
              </a:solidFill>
              <a:miter lim="800000"/>
              <a:headEnd/>
              <a:tailEnd/>
            </a:ln>
            <a:effectLst/>
          </p:spPr>
          <p:txBody>
            <a:bodyPr wrap="none" anchor="ctr"/>
            <a:lstStyle/>
            <a:p>
              <a:pPr algn="ctr">
                <a:defRPr/>
              </a:pPr>
              <a:r>
                <a:rPr lang="en-US" b="1">
                  <a:solidFill>
                    <a:srgbClr val="000099"/>
                  </a:solidFill>
                  <a:latin typeface="Times New Roman" pitchFamily="18" charset="0"/>
                </a:rPr>
                <a:t>Khối điều </a:t>
              </a:r>
            </a:p>
            <a:p>
              <a:pPr algn="ctr">
                <a:defRPr/>
              </a:pPr>
              <a:r>
                <a:rPr lang="en-US" b="1">
                  <a:solidFill>
                    <a:srgbClr val="000099"/>
                  </a:solidFill>
                  <a:latin typeface="Times New Roman" pitchFamily="18" charset="0"/>
                </a:rPr>
                <a:t>khiển</a:t>
              </a:r>
            </a:p>
            <a:p>
              <a:pPr algn="ctr">
                <a:defRPr/>
              </a:pPr>
              <a:r>
                <a:rPr lang="en-US" b="1">
                  <a:solidFill>
                    <a:srgbClr val="000099"/>
                  </a:solidFill>
                  <a:latin typeface="Times New Roman" pitchFamily="18" charset="0"/>
                </a:rPr>
                <a:t>của EU</a:t>
              </a:r>
            </a:p>
          </p:txBody>
        </p:sp>
        <p:sp>
          <p:nvSpPr>
            <p:cNvPr id="8239" name="Rectangle 47">
              <a:extLst>
                <a:ext uri="{FF2B5EF4-FFF2-40B4-BE49-F238E27FC236}">
                  <a16:creationId xmlns:a16="http://schemas.microsoft.com/office/drawing/2014/main" id="{9D4E2628-89D6-4F19-99BA-C62C816A3938}"/>
                </a:ext>
              </a:extLst>
            </p:cNvPr>
            <p:cNvSpPr>
              <a:spLocks noChangeArrowheads="1"/>
            </p:cNvSpPr>
            <p:nvPr/>
          </p:nvSpPr>
          <p:spPr bwMode="auto">
            <a:xfrm>
              <a:off x="4286" y="2387"/>
              <a:ext cx="726" cy="680"/>
            </a:xfrm>
            <a:prstGeom prst="rect">
              <a:avLst/>
            </a:prstGeom>
            <a:gradFill rotWithShape="1">
              <a:gsLst>
                <a:gs pos="0">
                  <a:schemeClr val="accent1"/>
                </a:gs>
                <a:gs pos="100000">
                  <a:schemeClr val="accent1">
                    <a:gamma/>
                    <a:shade val="46275"/>
                    <a:invGamma/>
                  </a:schemeClr>
                </a:gs>
              </a:gsLst>
              <a:lin ang="5400000" scaled="1"/>
            </a:gradFill>
            <a:ln w="28575">
              <a:solidFill>
                <a:schemeClr val="tx1"/>
              </a:solidFill>
              <a:miter lim="800000"/>
              <a:headEnd/>
              <a:tailEnd/>
            </a:ln>
            <a:effectLst/>
          </p:spPr>
          <p:txBody>
            <a:bodyPr wrap="none" anchor="ctr"/>
            <a:lstStyle/>
            <a:p>
              <a:pPr algn="ctr">
                <a:defRPr/>
              </a:pPr>
              <a:r>
                <a:rPr lang="en-US" b="1">
                  <a:solidFill>
                    <a:srgbClr val="000099"/>
                  </a:solidFill>
                  <a:latin typeface="Times New Roman" pitchFamily="18" charset="0"/>
                </a:rPr>
                <a:t>Logic</a:t>
              </a:r>
            </a:p>
            <a:p>
              <a:pPr algn="ctr">
                <a:defRPr/>
              </a:pPr>
              <a:r>
                <a:rPr lang="en-US" b="1">
                  <a:solidFill>
                    <a:srgbClr val="000099"/>
                  </a:solidFill>
                  <a:latin typeface="Times New Roman" pitchFamily="18" charset="0"/>
                </a:rPr>
                <a:t> điều khiển</a:t>
              </a:r>
            </a:p>
            <a:p>
              <a:pPr algn="ctr">
                <a:defRPr/>
              </a:pPr>
              <a:r>
                <a:rPr lang="en-US" b="1">
                  <a:solidFill>
                    <a:srgbClr val="000099"/>
                  </a:solidFill>
                  <a:latin typeface="Times New Roman" pitchFamily="18" charset="0"/>
                </a:rPr>
                <a:t> bus</a:t>
              </a:r>
            </a:p>
            <a:p>
              <a:pPr algn="ctr">
                <a:defRPr/>
              </a:pPr>
              <a:endParaRPr lang="en-US">
                <a:latin typeface="Arial Black" pitchFamily="34" charset="0"/>
              </a:endParaRPr>
            </a:p>
          </p:txBody>
        </p:sp>
        <p:grpSp>
          <p:nvGrpSpPr>
            <p:cNvPr id="4136" name="Group 48">
              <a:extLst>
                <a:ext uri="{FF2B5EF4-FFF2-40B4-BE49-F238E27FC236}">
                  <a16:creationId xmlns:a16="http://schemas.microsoft.com/office/drawing/2014/main" id="{D84AFADD-9C1A-42EE-AAED-6758CBBFB4AB}"/>
                </a:ext>
              </a:extLst>
            </p:cNvPr>
            <p:cNvGrpSpPr>
              <a:grpSpLocks/>
            </p:cNvGrpSpPr>
            <p:nvPr/>
          </p:nvGrpSpPr>
          <p:grpSpPr bwMode="auto">
            <a:xfrm rot="10800000">
              <a:off x="3379" y="845"/>
              <a:ext cx="771" cy="318"/>
              <a:chOff x="657" y="2750"/>
              <a:chExt cx="1270" cy="544"/>
            </a:xfrm>
          </p:grpSpPr>
          <p:sp>
            <p:nvSpPr>
              <p:cNvPr id="4189" name="Line 49">
                <a:extLst>
                  <a:ext uri="{FF2B5EF4-FFF2-40B4-BE49-F238E27FC236}">
                    <a16:creationId xmlns:a16="http://schemas.microsoft.com/office/drawing/2014/main" id="{C78B5F1F-BB61-431B-A5D6-E3E0E3D8AF11}"/>
                  </a:ext>
                </a:extLst>
              </p:cNvPr>
              <p:cNvSpPr>
                <a:spLocks noChangeShapeType="1"/>
              </p:cNvSpPr>
              <p:nvPr/>
            </p:nvSpPr>
            <p:spPr bwMode="auto">
              <a:xfrm>
                <a:off x="1066" y="2931"/>
                <a:ext cx="408"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90" name="Line 50">
                <a:extLst>
                  <a:ext uri="{FF2B5EF4-FFF2-40B4-BE49-F238E27FC236}">
                    <a16:creationId xmlns:a16="http://schemas.microsoft.com/office/drawing/2014/main" id="{314BFA1B-FBF2-4FF8-A3AE-1951F844D407}"/>
                  </a:ext>
                </a:extLst>
              </p:cNvPr>
              <p:cNvSpPr>
                <a:spLocks noChangeShapeType="1"/>
              </p:cNvSpPr>
              <p:nvPr/>
            </p:nvSpPr>
            <p:spPr bwMode="auto">
              <a:xfrm>
                <a:off x="975" y="3294"/>
                <a:ext cx="590"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91" name="Line 51">
                <a:extLst>
                  <a:ext uri="{FF2B5EF4-FFF2-40B4-BE49-F238E27FC236}">
                    <a16:creationId xmlns:a16="http://schemas.microsoft.com/office/drawing/2014/main" id="{6B4F1A0D-44A1-4C80-A7E0-FF857FED9600}"/>
                  </a:ext>
                </a:extLst>
              </p:cNvPr>
              <p:cNvSpPr>
                <a:spLocks noChangeShapeType="1"/>
              </p:cNvSpPr>
              <p:nvPr/>
            </p:nvSpPr>
            <p:spPr bwMode="auto">
              <a:xfrm flipV="1">
                <a:off x="1565" y="2750"/>
                <a:ext cx="362" cy="544"/>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92" name="Line 52">
                <a:extLst>
                  <a:ext uri="{FF2B5EF4-FFF2-40B4-BE49-F238E27FC236}">
                    <a16:creationId xmlns:a16="http://schemas.microsoft.com/office/drawing/2014/main" id="{108AE7E0-F89A-4809-910B-1AE752E96413}"/>
                  </a:ext>
                </a:extLst>
              </p:cNvPr>
              <p:cNvSpPr>
                <a:spLocks noChangeShapeType="1"/>
              </p:cNvSpPr>
              <p:nvPr/>
            </p:nvSpPr>
            <p:spPr bwMode="auto">
              <a:xfrm flipH="1" flipV="1">
                <a:off x="657" y="2750"/>
                <a:ext cx="318" cy="544"/>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93" name="Line 53">
                <a:extLst>
                  <a:ext uri="{FF2B5EF4-FFF2-40B4-BE49-F238E27FC236}">
                    <a16:creationId xmlns:a16="http://schemas.microsoft.com/office/drawing/2014/main" id="{8EE27ADF-4760-462A-9DAD-AA37CABD97A0}"/>
                  </a:ext>
                </a:extLst>
              </p:cNvPr>
              <p:cNvSpPr>
                <a:spLocks noChangeShapeType="1"/>
              </p:cNvSpPr>
              <p:nvPr/>
            </p:nvSpPr>
            <p:spPr bwMode="auto">
              <a:xfrm>
                <a:off x="657" y="2750"/>
                <a:ext cx="318"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94" name="Line 54">
                <a:extLst>
                  <a:ext uri="{FF2B5EF4-FFF2-40B4-BE49-F238E27FC236}">
                    <a16:creationId xmlns:a16="http://schemas.microsoft.com/office/drawing/2014/main" id="{DE4C1FEC-BDD9-41EA-B8EC-B95FEB6178C4}"/>
                  </a:ext>
                </a:extLst>
              </p:cNvPr>
              <p:cNvSpPr>
                <a:spLocks noChangeShapeType="1"/>
              </p:cNvSpPr>
              <p:nvPr/>
            </p:nvSpPr>
            <p:spPr bwMode="auto">
              <a:xfrm>
                <a:off x="975" y="2750"/>
                <a:ext cx="91" cy="18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95" name="Line 55">
                <a:extLst>
                  <a:ext uri="{FF2B5EF4-FFF2-40B4-BE49-F238E27FC236}">
                    <a16:creationId xmlns:a16="http://schemas.microsoft.com/office/drawing/2014/main" id="{345BD9CB-2174-4DE6-A6CA-AC06893CD2B5}"/>
                  </a:ext>
                </a:extLst>
              </p:cNvPr>
              <p:cNvSpPr>
                <a:spLocks noChangeShapeType="1"/>
              </p:cNvSpPr>
              <p:nvPr/>
            </p:nvSpPr>
            <p:spPr bwMode="auto">
              <a:xfrm>
                <a:off x="1610" y="2750"/>
                <a:ext cx="317"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96" name="Line 56">
                <a:extLst>
                  <a:ext uri="{FF2B5EF4-FFF2-40B4-BE49-F238E27FC236}">
                    <a16:creationId xmlns:a16="http://schemas.microsoft.com/office/drawing/2014/main" id="{682E6102-1FD7-4A3D-AFE9-D1BA0416F957}"/>
                  </a:ext>
                </a:extLst>
              </p:cNvPr>
              <p:cNvSpPr>
                <a:spLocks noChangeShapeType="1"/>
              </p:cNvSpPr>
              <p:nvPr/>
            </p:nvSpPr>
            <p:spPr bwMode="auto">
              <a:xfrm flipH="1">
                <a:off x="1474" y="2750"/>
                <a:ext cx="136" cy="181"/>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nchor="ctr"/>
              <a:lstStyle/>
              <a:p>
                <a:endParaRPr lang="en-US"/>
              </a:p>
            </p:txBody>
          </p:sp>
        </p:grpSp>
        <p:sp>
          <p:nvSpPr>
            <p:cNvPr id="4137" name="Rectangle 57">
              <a:extLst>
                <a:ext uri="{FF2B5EF4-FFF2-40B4-BE49-F238E27FC236}">
                  <a16:creationId xmlns:a16="http://schemas.microsoft.com/office/drawing/2014/main" id="{30371665-061C-4E1A-8648-E9DD3658F5F1}"/>
                </a:ext>
              </a:extLst>
            </p:cNvPr>
            <p:cNvSpPr>
              <a:spLocks noChangeArrowheads="1"/>
            </p:cNvSpPr>
            <p:nvPr/>
          </p:nvSpPr>
          <p:spPr bwMode="auto">
            <a:xfrm>
              <a:off x="3515" y="2886"/>
              <a:ext cx="544" cy="680"/>
            </a:xfrm>
            <a:prstGeom prst="rect">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38" name="Line 58">
              <a:extLst>
                <a:ext uri="{FF2B5EF4-FFF2-40B4-BE49-F238E27FC236}">
                  <a16:creationId xmlns:a16="http://schemas.microsoft.com/office/drawing/2014/main" id="{0EC8A68C-0054-4989-AD19-6586ECF294F9}"/>
                </a:ext>
              </a:extLst>
            </p:cNvPr>
            <p:cNvSpPr>
              <a:spLocks noChangeShapeType="1"/>
            </p:cNvSpPr>
            <p:nvPr/>
          </p:nvSpPr>
          <p:spPr bwMode="auto">
            <a:xfrm>
              <a:off x="3605" y="2886"/>
              <a:ext cx="0" cy="6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39" name="Line 59">
              <a:extLst>
                <a:ext uri="{FF2B5EF4-FFF2-40B4-BE49-F238E27FC236}">
                  <a16:creationId xmlns:a16="http://schemas.microsoft.com/office/drawing/2014/main" id="{5BEBF24D-0D2B-45E3-9B13-299C673449F1}"/>
                </a:ext>
              </a:extLst>
            </p:cNvPr>
            <p:cNvSpPr>
              <a:spLocks noChangeShapeType="1"/>
            </p:cNvSpPr>
            <p:nvPr/>
          </p:nvSpPr>
          <p:spPr bwMode="auto">
            <a:xfrm>
              <a:off x="3696" y="2886"/>
              <a:ext cx="0" cy="6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40" name="Line 60">
              <a:extLst>
                <a:ext uri="{FF2B5EF4-FFF2-40B4-BE49-F238E27FC236}">
                  <a16:creationId xmlns:a16="http://schemas.microsoft.com/office/drawing/2014/main" id="{A9C07D59-8A94-4AF5-A103-E0F374B381EC}"/>
                </a:ext>
              </a:extLst>
            </p:cNvPr>
            <p:cNvSpPr>
              <a:spLocks noChangeShapeType="1"/>
            </p:cNvSpPr>
            <p:nvPr/>
          </p:nvSpPr>
          <p:spPr bwMode="auto">
            <a:xfrm>
              <a:off x="3787" y="2886"/>
              <a:ext cx="0" cy="6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41" name="Line 61">
              <a:extLst>
                <a:ext uri="{FF2B5EF4-FFF2-40B4-BE49-F238E27FC236}">
                  <a16:creationId xmlns:a16="http://schemas.microsoft.com/office/drawing/2014/main" id="{18B1A517-D387-4846-B659-05E842D0D4CD}"/>
                </a:ext>
              </a:extLst>
            </p:cNvPr>
            <p:cNvSpPr>
              <a:spLocks noChangeShapeType="1"/>
            </p:cNvSpPr>
            <p:nvPr/>
          </p:nvSpPr>
          <p:spPr bwMode="auto">
            <a:xfrm>
              <a:off x="3878" y="2886"/>
              <a:ext cx="0" cy="6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42" name="Line 62">
              <a:extLst>
                <a:ext uri="{FF2B5EF4-FFF2-40B4-BE49-F238E27FC236}">
                  <a16:creationId xmlns:a16="http://schemas.microsoft.com/office/drawing/2014/main" id="{677C6108-DE4F-47D9-8B7E-603C5660BF77}"/>
                </a:ext>
              </a:extLst>
            </p:cNvPr>
            <p:cNvSpPr>
              <a:spLocks noChangeShapeType="1"/>
            </p:cNvSpPr>
            <p:nvPr/>
          </p:nvSpPr>
          <p:spPr bwMode="auto">
            <a:xfrm>
              <a:off x="3968" y="2886"/>
              <a:ext cx="0" cy="6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43" name="AutoShape 63">
              <a:extLst>
                <a:ext uri="{FF2B5EF4-FFF2-40B4-BE49-F238E27FC236}">
                  <a16:creationId xmlns:a16="http://schemas.microsoft.com/office/drawing/2014/main" id="{66E71535-52D8-41D3-9C8A-EFFBFC94E45D}"/>
                </a:ext>
              </a:extLst>
            </p:cNvPr>
            <p:cNvSpPr>
              <a:spLocks noChangeArrowheads="1"/>
            </p:cNvSpPr>
            <p:nvPr/>
          </p:nvSpPr>
          <p:spPr bwMode="auto">
            <a:xfrm>
              <a:off x="113" y="2115"/>
              <a:ext cx="4037" cy="226"/>
            </a:xfrm>
            <a:prstGeom prst="leftRightArrow">
              <a:avLst>
                <a:gd name="adj1" fmla="val 49556"/>
                <a:gd name="adj2" fmla="val 112304"/>
              </a:avLst>
            </a:prstGeom>
            <a:solidFill>
              <a:srgbClr val="FF9900"/>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400" b="1">
                <a:solidFill>
                  <a:srgbClr val="000099"/>
                </a:solidFill>
              </a:endParaRPr>
            </a:p>
          </p:txBody>
        </p:sp>
        <p:sp>
          <p:nvSpPr>
            <p:cNvPr id="4144" name="AutoShape 64">
              <a:extLst>
                <a:ext uri="{FF2B5EF4-FFF2-40B4-BE49-F238E27FC236}">
                  <a16:creationId xmlns:a16="http://schemas.microsoft.com/office/drawing/2014/main" id="{2E8FF1D7-EB07-42A1-90CC-655C3B837069}"/>
                </a:ext>
              </a:extLst>
            </p:cNvPr>
            <p:cNvSpPr>
              <a:spLocks/>
            </p:cNvSpPr>
            <p:nvPr/>
          </p:nvSpPr>
          <p:spPr bwMode="auto">
            <a:xfrm>
              <a:off x="839" y="799"/>
              <a:ext cx="136" cy="590"/>
            </a:xfrm>
            <a:prstGeom prst="leftBrace">
              <a:avLst>
                <a:gd name="adj1" fmla="val 36152"/>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45" name="AutoShape 65">
              <a:extLst>
                <a:ext uri="{FF2B5EF4-FFF2-40B4-BE49-F238E27FC236}">
                  <a16:creationId xmlns:a16="http://schemas.microsoft.com/office/drawing/2014/main" id="{73A939F8-5E38-4048-92C8-84CD347D2124}"/>
                </a:ext>
              </a:extLst>
            </p:cNvPr>
            <p:cNvSpPr>
              <a:spLocks/>
            </p:cNvSpPr>
            <p:nvPr/>
          </p:nvSpPr>
          <p:spPr bwMode="auto">
            <a:xfrm>
              <a:off x="839" y="1434"/>
              <a:ext cx="136" cy="590"/>
            </a:xfrm>
            <a:prstGeom prst="leftBrace">
              <a:avLst>
                <a:gd name="adj1" fmla="val 36152"/>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46" name="AutoShape 66">
              <a:extLst>
                <a:ext uri="{FF2B5EF4-FFF2-40B4-BE49-F238E27FC236}">
                  <a16:creationId xmlns:a16="http://schemas.microsoft.com/office/drawing/2014/main" id="{E1016B38-155D-4131-9A83-0FCE875BCC27}"/>
                </a:ext>
              </a:extLst>
            </p:cNvPr>
            <p:cNvSpPr>
              <a:spLocks/>
            </p:cNvSpPr>
            <p:nvPr/>
          </p:nvSpPr>
          <p:spPr bwMode="auto">
            <a:xfrm flipH="1">
              <a:off x="4161" y="1373"/>
              <a:ext cx="205" cy="673"/>
            </a:xfrm>
            <a:prstGeom prst="leftBrace">
              <a:avLst>
                <a:gd name="adj1" fmla="val 36158"/>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47" name="AutoShape 67">
              <a:extLst>
                <a:ext uri="{FF2B5EF4-FFF2-40B4-BE49-F238E27FC236}">
                  <a16:creationId xmlns:a16="http://schemas.microsoft.com/office/drawing/2014/main" id="{BD4A9EED-6FB3-4EE6-8281-716288BE55E1}"/>
                </a:ext>
              </a:extLst>
            </p:cNvPr>
            <p:cNvSpPr>
              <a:spLocks noChangeArrowheads="1"/>
            </p:cNvSpPr>
            <p:nvPr/>
          </p:nvSpPr>
          <p:spPr bwMode="auto">
            <a:xfrm>
              <a:off x="3470" y="1162"/>
              <a:ext cx="45" cy="182"/>
            </a:xfrm>
            <a:prstGeom prst="upArrow">
              <a:avLst>
                <a:gd name="adj1" fmla="val 50000"/>
                <a:gd name="adj2" fmla="val 101111"/>
              </a:avLst>
            </a:prstGeom>
            <a:gradFill rotWithShape="1">
              <a:gsLst>
                <a:gs pos="0">
                  <a:srgbClr val="FF9900"/>
                </a:gs>
                <a:gs pos="100000">
                  <a:schemeClr val="accent2"/>
                </a:gs>
              </a:gsLst>
              <a:lin ang="5400000" scaled="1"/>
            </a:gra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48" name="AutoShape 68">
              <a:extLst>
                <a:ext uri="{FF2B5EF4-FFF2-40B4-BE49-F238E27FC236}">
                  <a16:creationId xmlns:a16="http://schemas.microsoft.com/office/drawing/2014/main" id="{A5D9B328-B749-4108-998F-BF7B688F4B71}"/>
                </a:ext>
              </a:extLst>
            </p:cNvPr>
            <p:cNvSpPr>
              <a:spLocks noChangeArrowheads="1"/>
            </p:cNvSpPr>
            <p:nvPr/>
          </p:nvSpPr>
          <p:spPr bwMode="auto">
            <a:xfrm>
              <a:off x="3969" y="1162"/>
              <a:ext cx="45" cy="182"/>
            </a:xfrm>
            <a:prstGeom prst="upDownArrow">
              <a:avLst>
                <a:gd name="adj1" fmla="val 50000"/>
                <a:gd name="adj2" fmla="val 80889"/>
              </a:avLst>
            </a:prstGeom>
            <a:gradFill rotWithShape="1">
              <a:gsLst>
                <a:gs pos="0">
                  <a:srgbClr val="FF9900"/>
                </a:gs>
                <a:gs pos="100000">
                  <a:schemeClr val="accent2"/>
                </a:gs>
              </a:gsLst>
              <a:lin ang="5400000" scaled="1"/>
            </a:gra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49" name="Text Box 69">
              <a:extLst>
                <a:ext uri="{FF2B5EF4-FFF2-40B4-BE49-F238E27FC236}">
                  <a16:creationId xmlns:a16="http://schemas.microsoft.com/office/drawing/2014/main" id="{BD9A27E9-8068-4B03-AB7D-FC7BAA3EE8C4}"/>
                </a:ext>
              </a:extLst>
            </p:cNvPr>
            <p:cNvSpPr txBox="1">
              <a:spLocks noChangeArrowheads="1"/>
            </p:cNvSpPr>
            <p:nvPr/>
          </p:nvSpPr>
          <p:spPr bwMode="auto">
            <a:xfrm>
              <a:off x="3684" y="817"/>
              <a:ext cx="2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sym typeface="Symbol" panose="05050102010706020507" pitchFamily="18" charset="2"/>
                </a:rPr>
                <a:t></a:t>
              </a:r>
            </a:p>
          </p:txBody>
        </p:sp>
        <p:sp>
          <p:nvSpPr>
            <p:cNvPr id="4150" name="AutoShape 70">
              <a:extLst>
                <a:ext uri="{FF2B5EF4-FFF2-40B4-BE49-F238E27FC236}">
                  <a16:creationId xmlns:a16="http://schemas.microsoft.com/office/drawing/2014/main" id="{B0B7AFFE-3A2E-4655-9F59-C598E7143D51}"/>
                </a:ext>
              </a:extLst>
            </p:cNvPr>
            <p:cNvSpPr>
              <a:spLocks noChangeArrowheads="1"/>
            </p:cNvSpPr>
            <p:nvPr/>
          </p:nvSpPr>
          <p:spPr bwMode="auto">
            <a:xfrm>
              <a:off x="930" y="2296"/>
              <a:ext cx="45" cy="408"/>
            </a:xfrm>
            <a:prstGeom prst="upDownArrow">
              <a:avLst>
                <a:gd name="adj1" fmla="val 50000"/>
                <a:gd name="adj2" fmla="val 181333"/>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51" name="AutoShape 71">
              <a:extLst>
                <a:ext uri="{FF2B5EF4-FFF2-40B4-BE49-F238E27FC236}">
                  <a16:creationId xmlns:a16="http://schemas.microsoft.com/office/drawing/2014/main" id="{1332906B-83C9-45EF-95BC-9124B1F933C0}"/>
                </a:ext>
              </a:extLst>
            </p:cNvPr>
            <p:cNvSpPr>
              <a:spLocks noChangeArrowheads="1"/>
            </p:cNvSpPr>
            <p:nvPr/>
          </p:nvSpPr>
          <p:spPr bwMode="auto">
            <a:xfrm>
              <a:off x="1746" y="2296"/>
              <a:ext cx="45" cy="408"/>
            </a:xfrm>
            <a:prstGeom prst="upDownArrow">
              <a:avLst>
                <a:gd name="adj1" fmla="val 50000"/>
                <a:gd name="adj2" fmla="val 181333"/>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52" name="AutoShape 72">
              <a:extLst>
                <a:ext uri="{FF2B5EF4-FFF2-40B4-BE49-F238E27FC236}">
                  <a16:creationId xmlns:a16="http://schemas.microsoft.com/office/drawing/2014/main" id="{A25A8FEF-721B-446E-8FBC-44B7CD5B2A36}"/>
                </a:ext>
              </a:extLst>
            </p:cNvPr>
            <p:cNvSpPr>
              <a:spLocks noChangeArrowheads="1"/>
            </p:cNvSpPr>
            <p:nvPr/>
          </p:nvSpPr>
          <p:spPr bwMode="auto">
            <a:xfrm>
              <a:off x="884" y="2931"/>
              <a:ext cx="46" cy="227"/>
            </a:xfrm>
            <a:prstGeom prst="downArrow">
              <a:avLst>
                <a:gd name="adj1" fmla="val 50000"/>
                <a:gd name="adj2" fmla="val 123370"/>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800">
                <a:latin typeface="Arial Black" panose="020B0A04020102020204" pitchFamily="34" charset="0"/>
              </a:endParaRPr>
            </a:p>
          </p:txBody>
        </p:sp>
        <p:sp>
          <p:nvSpPr>
            <p:cNvPr id="4153" name="AutoShape 73">
              <a:extLst>
                <a:ext uri="{FF2B5EF4-FFF2-40B4-BE49-F238E27FC236}">
                  <a16:creationId xmlns:a16="http://schemas.microsoft.com/office/drawing/2014/main" id="{36C96DA2-E704-48B3-8C36-4DC79071AF57}"/>
                </a:ext>
              </a:extLst>
            </p:cNvPr>
            <p:cNvSpPr>
              <a:spLocks noChangeArrowheads="1"/>
            </p:cNvSpPr>
            <p:nvPr/>
          </p:nvSpPr>
          <p:spPr bwMode="auto">
            <a:xfrm>
              <a:off x="1791" y="2931"/>
              <a:ext cx="46" cy="227"/>
            </a:xfrm>
            <a:prstGeom prst="downArrow">
              <a:avLst>
                <a:gd name="adj1" fmla="val 50000"/>
                <a:gd name="adj2" fmla="val 123370"/>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54" name="AutoShape 74">
              <a:extLst>
                <a:ext uri="{FF2B5EF4-FFF2-40B4-BE49-F238E27FC236}">
                  <a16:creationId xmlns:a16="http://schemas.microsoft.com/office/drawing/2014/main" id="{6508F489-E78A-4B7E-8E12-46BBA24BE026}"/>
                </a:ext>
              </a:extLst>
            </p:cNvPr>
            <p:cNvSpPr>
              <a:spLocks noChangeArrowheads="1"/>
            </p:cNvSpPr>
            <p:nvPr/>
          </p:nvSpPr>
          <p:spPr bwMode="auto">
            <a:xfrm>
              <a:off x="1474" y="3702"/>
              <a:ext cx="45" cy="227"/>
            </a:xfrm>
            <a:prstGeom prst="upDownArrow">
              <a:avLst>
                <a:gd name="adj1" fmla="val 50000"/>
                <a:gd name="adj2" fmla="val 100889"/>
              </a:avLst>
            </a:prstGeom>
            <a:gradFill rotWithShape="1">
              <a:gsLst>
                <a:gs pos="0">
                  <a:srgbClr val="FF9900"/>
                </a:gs>
                <a:gs pos="100000">
                  <a:schemeClr val="accent2"/>
                </a:gs>
              </a:gsLst>
              <a:lin ang="5400000" scaled="1"/>
            </a:gra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55" name="AutoShape 75">
              <a:extLst>
                <a:ext uri="{FF2B5EF4-FFF2-40B4-BE49-F238E27FC236}">
                  <a16:creationId xmlns:a16="http://schemas.microsoft.com/office/drawing/2014/main" id="{4FA2FE04-B641-466A-BDA0-50E4FE0EEF23}"/>
                </a:ext>
              </a:extLst>
            </p:cNvPr>
            <p:cNvSpPr>
              <a:spLocks noChangeArrowheads="1"/>
            </p:cNvSpPr>
            <p:nvPr/>
          </p:nvSpPr>
          <p:spPr bwMode="auto">
            <a:xfrm>
              <a:off x="4468" y="709"/>
              <a:ext cx="181" cy="1678"/>
            </a:xfrm>
            <a:prstGeom prst="downArrow">
              <a:avLst>
                <a:gd name="adj1" fmla="val 41435"/>
                <a:gd name="adj2" fmla="val 98330"/>
              </a:avLst>
            </a:prstGeom>
            <a:gradFill rotWithShape="1">
              <a:gsLst>
                <a:gs pos="0">
                  <a:srgbClr val="FF9900"/>
                </a:gs>
                <a:gs pos="100000">
                  <a:schemeClr val="accent2"/>
                </a:gs>
              </a:gsLst>
              <a:lin ang="5400000" scaled="1"/>
            </a:gra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56" name="AutoShape 76">
              <a:extLst>
                <a:ext uri="{FF2B5EF4-FFF2-40B4-BE49-F238E27FC236}">
                  <a16:creationId xmlns:a16="http://schemas.microsoft.com/office/drawing/2014/main" id="{D0EB2434-F7B9-4B8E-A3A6-C6BDC3339493}"/>
                </a:ext>
              </a:extLst>
            </p:cNvPr>
            <p:cNvSpPr>
              <a:spLocks noChangeArrowheads="1"/>
            </p:cNvSpPr>
            <p:nvPr/>
          </p:nvSpPr>
          <p:spPr bwMode="auto">
            <a:xfrm>
              <a:off x="5012" y="2523"/>
              <a:ext cx="544" cy="408"/>
            </a:xfrm>
            <a:prstGeom prst="leftRightArrow">
              <a:avLst>
                <a:gd name="adj1" fmla="val 50000"/>
                <a:gd name="adj2" fmla="val 26667"/>
              </a:avLst>
            </a:prstGeom>
            <a:gradFill rotWithShape="1">
              <a:gsLst>
                <a:gs pos="0">
                  <a:srgbClr val="FF9900"/>
                </a:gs>
                <a:gs pos="100000">
                  <a:schemeClr val="accent2"/>
                </a:gs>
              </a:gsLst>
              <a:lin ang="5400000" scaled="1"/>
            </a:gra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57" name="Line 77">
              <a:extLst>
                <a:ext uri="{FF2B5EF4-FFF2-40B4-BE49-F238E27FC236}">
                  <a16:creationId xmlns:a16="http://schemas.microsoft.com/office/drawing/2014/main" id="{9219C347-9CDC-4349-B5F1-9399F7B976AF}"/>
                </a:ext>
              </a:extLst>
            </p:cNvPr>
            <p:cNvSpPr>
              <a:spLocks noChangeShapeType="1"/>
            </p:cNvSpPr>
            <p:nvPr/>
          </p:nvSpPr>
          <p:spPr bwMode="auto">
            <a:xfrm flipV="1">
              <a:off x="2608" y="1888"/>
              <a:ext cx="0" cy="113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58" name="Line 78">
              <a:extLst>
                <a:ext uri="{FF2B5EF4-FFF2-40B4-BE49-F238E27FC236}">
                  <a16:creationId xmlns:a16="http://schemas.microsoft.com/office/drawing/2014/main" id="{705D8E94-B1F2-479C-B3FD-C29C6A6109F2}"/>
                </a:ext>
              </a:extLst>
            </p:cNvPr>
            <p:cNvSpPr>
              <a:spLocks noChangeShapeType="1"/>
            </p:cNvSpPr>
            <p:nvPr/>
          </p:nvSpPr>
          <p:spPr bwMode="auto">
            <a:xfrm flipH="1">
              <a:off x="1746" y="1888"/>
              <a:ext cx="86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4159" name="Line 79">
              <a:extLst>
                <a:ext uri="{FF2B5EF4-FFF2-40B4-BE49-F238E27FC236}">
                  <a16:creationId xmlns:a16="http://schemas.microsoft.com/office/drawing/2014/main" id="{0D9B3084-6002-469E-B71B-186E355BCB47}"/>
                </a:ext>
              </a:extLst>
            </p:cNvPr>
            <p:cNvSpPr>
              <a:spLocks noChangeShapeType="1"/>
            </p:cNvSpPr>
            <p:nvPr/>
          </p:nvSpPr>
          <p:spPr bwMode="auto">
            <a:xfrm flipH="1">
              <a:off x="2018" y="2840"/>
              <a:ext cx="59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4160" name="Line 80">
              <a:extLst>
                <a:ext uri="{FF2B5EF4-FFF2-40B4-BE49-F238E27FC236}">
                  <a16:creationId xmlns:a16="http://schemas.microsoft.com/office/drawing/2014/main" id="{D02CF0B7-1F16-46D3-ADFD-5F9032F46F1E}"/>
                </a:ext>
              </a:extLst>
            </p:cNvPr>
            <p:cNvSpPr>
              <a:spLocks noChangeShapeType="1"/>
            </p:cNvSpPr>
            <p:nvPr/>
          </p:nvSpPr>
          <p:spPr bwMode="auto">
            <a:xfrm>
              <a:off x="2608" y="3702"/>
              <a:ext cx="0" cy="31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61" name="Line 81">
              <a:extLst>
                <a:ext uri="{FF2B5EF4-FFF2-40B4-BE49-F238E27FC236}">
                  <a16:creationId xmlns:a16="http://schemas.microsoft.com/office/drawing/2014/main" id="{8C74BB6D-7C01-4715-8564-10C54987E1E6}"/>
                </a:ext>
              </a:extLst>
            </p:cNvPr>
            <p:cNvSpPr>
              <a:spLocks noChangeShapeType="1"/>
            </p:cNvSpPr>
            <p:nvPr/>
          </p:nvSpPr>
          <p:spPr bwMode="auto">
            <a:xfrm flipH="1">
              <a:off x="1837" y="4020"/>
              <a:ext cx="77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4162" name="Line 82">
              <a:extLst>
                <a:ext uri="{FF2B5EF4-FFF2-40B4-BE49-F238E27FC236}">
                  <a16:creationId xmlns:a16="http://schemas.microsoft.com/office/drawing/2014/main" id="{F8AAC91C-973E-4745-B683-E8BC8230F1A2}"/>
                </a:ext>
              </a:extLst>
            </p:cNvPr>
            <p:cNvSpPr>
              <a:spLocks noChangeShapeType="1"/>
            </p:cNvSpPr>
            <p:nvPr/>
          </p:nvSpPr>
          <p:spPr bwMode="auto">
            <a:xfrm flipH="1">
              <a:off x="1973" y="3838"/>
              <a:ext cx="63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63" name="Line 83">
              <a:extLst>
                <a:ext uri="{FF2B5EF4-FFF2-40B4-BE49-F238E27FC236}">
                  <a16:creationId xmlns:a16="http://schemas.microsoft.com/office/drawing/2014/main" id="{F72431B3-FCF7-4A2D-8E57-53A894717F1A}"/>
                </a:ext>
              </a:extLst>
            </p:cNvPr>
            <p:cNvSpPr>
              <a:spLocks noChangeShapeType="1"/>
            </p:cNvSpPr>
            <p:nvPr/>
          </p:nvSpPr>
          <p:spPr bwMode="auto">
            <a:xfrm flipV="1">
              <a:off x="1973" y="3612"/>
              <a:ext cx="0" cy="2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4164" name="Line 84">
              <a:extLst>
                <a:ext uri="{FF2B5EF4-FFF2-40B4-BE49-F238E27FC236}">
                  <a16:creationId xmlns:a16="http://schemas.microsoft.com/office/drawing/2014/main" id="{5642E051-E1E2-4490-AF32-B3E71E6085F7}"/>
                </a:ext>
              </a:extLst>
            </p:cNvPr>
            <p:cNvSpPr>
              <a:spLocks noChangeShapeType="1"/>
            </p:cNvSpPr>
            <p:nvPr/>
          </p:nvSpPr>
          <p:spPr bwMode="auto">
            <a:xfrm flipH="1">
              <a:off x="1746" y="3612"/>
              <a:ext cx="22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4165" name="AutoShape 85">
              <a:extLst>
                <a:ext uri="{FF2B5EF4-FFF2-40B4-BE49-F238E27FC236}">
                  <a16:creationId xmlns:a16="http://schemas.microsoft.com/office/drawing/2014/main" id="{A2EFEB85-9FAB-4779-B562-2311862B9C09}"/>
                </a:ext>
              </a:extLst>
            </p:cNvPr>
            <p:cNvSpPr>
              <a:spLocks noChangeArrowheads="1"/>
            </p:cNvSpPr>
            <p:nvPr/>
          </p:nvSpPr>
          <p:spPr bwMode="auto">
            <a:xfrm>
              <a:off x="1292" y="1933"/>
              <a:ext cx="91" cy="227"/>
            </a:xfrm>
            <a:prstGeom prst="upDownArrow">
              <a:avLst>
                <a:gd name="adj1" fmla="val 50000"/>
                <a:gd name="adj2" fmla="val 49890"/>
              </a:avLst>
            </a:prstGeom>
            <a:solidFill>
              <a:srgbClr val="FF9900"/>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66" name="AutoShape 86">
              <a:extLst>
                <a:ext uri="{FF2B5EF4-FFF2-40B4-BE49-F238E27FC236}">
                  <a16:creationId xmlns:a16="http://schemas.microsoft.com/office/drawing/2014/main" id="{2BB16281-BFD5-4403-A254-DA39FB93604F}"/>
                </a:ext>
              </a:extLst>
            </p:cNvPr>
            <p:cNvSpPr>
              <a:spLocks noChangeArrowheads="1"/>
            </p:cNvSpPr>
            <p:nvPr/>
          </p:nvSpPr>
          <p:spPr bwMode="auto">
            <a:xfrm>
              <a:off x="3651" y="2024"/>
              <a:ext cx="91" cy="136"/>
            </a:xfrm>
            <a:prstGeom prst="upDownArrow">
              <a:avLst>
                <a:gd name="adj1" fmla="val 50000"/>
                <a:gd name="adj2" fmla="val 29890"/>
              </a:avLst>
            </a:prstGeom>
            <a:gradFill rotWithShape="1">
              <a:gsLst>
                <a:gs pos="0">
                  <a:srgbClr val="FF9900"/>
                </a:gs>
                <a:gs pos="100000">
                  <a:schemeClr val="accent2"/>
                </a:gs>
              </a:gsLst>
              <a:lin ang="5400000" scaled="1"/>
            </a:gra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67" name="AutoShape 87">
              <a:extLst>
                <a:ext uri="{FF2B5EF4-FFF2-40B4-BE49-F238E27FC236}">
                  <a16:creationId xmlns:a16="http://schemas.microsoft.com/office/drawing/2014/main" id="{898AB762-CB74-40CE-8E9D-1879D35098F8}"/>
                </a:ext>
              </a:extLst>
            </p:cNvPr>
            <p:cNvSpPr>
              <a:spLocks noChangeArrowheads="1"/>
            </p:cNvSpPr>
            <p:nvPr/>
          </p:nvSpPr>
          <p:spPr bwMode="auto">
            <a:xfrm>
              <a:off x="2971" y="3294"/>
              <a:ext cx="544" cy="91"/>
            </a:xfrm>
            <a:prstGeom prst="leftArrow">
              <a:avLst>
                <a:gd name="adj1" fmla="val 50000"/>
                <a:gd name="adj2" fmla="val 149451"/>
              </a:avLst>
            </a:prstGeom>
            <a:gradFill rotWithShape="1">
              <a:gsLst>
                <a:gs pos="0">
                  <a:srgbClr val="FF9900"/>
                </a:gs>
                <a:gs pos="100000">
                  <a:schemeClr val="accent2"/>
                </a:gs>
              </a:gsLst>
              <a:lin ang="5400000" scaled="1"/>
            </a:gra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68" name="AutoShape 88">
              <a:extLst>
                <a:ext uri="{FF2B5EF4-FFF2-40B4-BE49-F238E27FC236}">
                  <a16:creationId xmlns:a16="http://schemas.microsoft.com/office/drawing/2014/main" id="{600D0E94-E09A-4F4D-A67C-A39D51CC5090}"/>
                </a:ext>
              </a:extLst>
            </p:cNvPr>
            <p:cNvSpPr>
              <a:spLocks noChangeArrowheads="1"/>
            </p:cNvSpPr>
            <p:nvPr/>
          </p:nvSpPr>
          <p:spPr bwMode="auto">
            <a:xfrm>
              <a:off x="3198" y="2296"/>
              <a:ext cx="181" cy="1043"/>
            </a:xfrm>
            <a:prstGeom prst="upArrow">
              <a:avLst>
                <a:gd name="adj1" fmla="val 31491"/>
                <a:gd name="adj2" fmla="val 96681"/>
              </a:avLst>
            </a:prstGeom>
            <a:gradFill rotWithShape="1">
              <a:gsLst>
                <a:gs pos="0">
                  <a:srgbClr val="FF9900"/>
                </a:gs>
                <a:gs pos="100000">
                  <a:schemeClr val="accent2"/>
                </a:gs>
              </a:gsLst>
              <a:lin ang="5400000" scaled="1"/>
            </a:gra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69" name="AutoShape 89">
              <a:extLst>
                <a:ext uri="{FF2B5EF4-FFF2-40B4-BE49-F238E27FC236}">
                  <a16:creationId xmlns:a16="http://schemas.microsoft.com/office/drawing/2014/main" id="{FECECC8C-8CCC-4E50-A3B8-064D62BBE333}"/>
                </a:ext>
              </a:extLst>
            </p:cNvPr>
            <p:cNvSpPr>
              <a:spLocks noChangeArrowheads="1"/>
            </p:cNvSpPr>
            <p:nvPr/>
          </p:nvSpPr>
          <p:spPr bwMode="auto">
            <a:xfrm rot="16200000" flipH="1">
              <a:off x="4105" y="3021"/>
              <a:ext cx="454" cy="54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8826 h 21600"/>
                <a:gd name="T20" fmla="*/ 16319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259" y="0"/>
                  </a:moveTo>
                  <a:lnTo>
                    <a:pt x="8917" y="5797"/>
                  </a:lnTo>
                  <a:lnTo>
                    <a:pt x="14212" y="5797"/>
                  </a:lnTo>
                  <a:lnTo>
                    <a:pt x="14212" y="18827"/>
                  </a:lnTo>
                  <a:lnTo>
                    <a:pt x="0" y="18827"/>
                  </a:lnTo>
                  <a:lnTo>
                    <a:pt x="0" y="21600"/>
                  </a:lnTo>
                  <a:lnTo>
                    <a:pt x="16305" y="21600"/>
                  </a:lnTo>
                  <a:lnTo>
                    <a:pt x="16305" y="5797"/>
                  </a:lnTo>
                  <a:lnTo>
                    <a:pt x="21600" y="5797"/>
                  </a:lnTo>
                  <a:lnTo>
                    <a:pt x="15259" y="0"/>
                  </a:lnTo>
                  <a:close/>
                </a:path>
              </a:pathLst>
            </a:custGeom>
            <a:gradFill rotWithShape="1">
              <a:gsLst>
                <a:gs pos="0">
                  <a:srgbClr val="FF9900"/>
                </a:gs>
                <a:gs pos="100000">
                  <a:schemeClr val="accent2"/>
                </a:gs>
              </a:gsLst>
              <a:lin ang="5400000" scaled="1"/>
            </a:gradFill>
            <a:ln w="28575">
              <a:solidFill>
                <a:schemeClr val="tx1"/>
              </a:solidFill>
              <a:miter lim="800000"/>
              <a:headEnd/>
              <a:tailEnd/>
            </a:ln>
          </p:spPr>
          <p:txBody>
            <a:bodyPr wrap="none" anchor="ctr"/>
            <a:lstStyle/>
            <a:p>
              <a:endParaRPr lang="en-US"/>
            </a:p>
          </p:txBody>
        </p:sp>
        <p:sp>
          <p:nvSpPr>
            <p:cNvPr id="4170" name="AutoShape 90">
              <a:extLst>
                <a:ext uri="{FF2B5EF4-FFF2-40B4-BE49-F238E27FC236}">
                  <a16:creationId xmlns:a16="http://schemas.microsoft.com/office/drawing/2014/main" id="{45771B3F-9B8B-4325-997E-421F361D84AE}"/>
                </a:ext>
              </a:extLst>
            </p:cNvPr>
            <p:cNvSpPr>
              <a:spLocks noChangeArrowheads="1"/>
            </p:cNvSpPr>
            <p:nvPr/>
          </p:nvSpPr>
          <p:spPr bwMode="auto">
            <a:xfrm>
              <a:off x="476" y="2341"/>
              <a:ext cx="136" cy="1497"/>
            </a:xfrm>
            <a:prstGeom prst="upArrow">
              <a:avLst>
                <a:gd name="adj1" fmla="val 40333"/>
                <a:gd name="adj2" fmla="val 117463"/>
              </a:avLst>
            </a:prstGeom>
            <a:gradFill rotWithShape="1">
              <a:gsLst>
                <a:gs pos="0">
                  <a:srgbClr val="FF9900"/>
                </a:gs>
                <a:gs pos="100000">
                  <a:schemeClr val="accent2"/>
                </a:gs>
              </a:gsLst>
              <a:lin ang="5400000" scaled="1"/>
            </a:gra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71" name="AutoShape 91">
              <a:extLst>
                <a:ext uri="{FF2B5EF4-FFF2-40B4-BE49-F238E27FC236}">
                  <a16:creationId xmlns:a16="http://schemas.microsoft.com/office/drawing/2014/main" id="{DA964A2E-6ACA-4AE6-A455-31DEC245D367}"/>
                </a:ext>
              </a:extLst>
            </p:cNvPr>
            <p:cNvSpPr>
              <a:spLocks noChangeArrowheads="1"/>
            </p:cNvSpPr>
            <p:nvPr/>
          </p:nvSpPr>
          <p:spPr bwMode="auto">
            <a:xfrm>
              <a:off x="340" y="2296"/>
              <a:ext cx="136" cy="2024"/>
            </a:xfrm>
            <a:prstGeom prst="upArrow">
              <a:avLst>
                <a:gd name="adj1" fmla="val 40333"/>
                <a:gd name="adj2" fmla="val 158814"/>
              </a:avLst>
            </a:prstGeom>
            <a:gradFill rotWithShape="1">
              <a:gsLst>
                <a:gs pos="0">
                  <a:srgbClr val="FF9900"/>
                </a:gs>
                <a:gs pos="100000">
                  <a:schemeClr val="accent2"/>
                </a:gs>
              </a:gsLst>
              <a:lin ang="5400000" scaled="1"/>
            </a:gra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72" name="Rectangle 92">
              <a:extLst>
                <a:ext uri="{FF2B5EF4-FFF2-40B4-BE49-F238E27FC236}">
                  <a16:creationId xmlns:a16="http://schemas.microsoft.com/office/drawing/2014/main" id="{735D2A5C-29B4-4E73-98AD-9F4BEE70C69C}"/>
                </a:ext>
              </a:extLst>
            </p:cNvPr>
            <p:cNvSpPr>
              <a:spLocks noChangeArrowheads="1"/>
            </p:cNvSpPr>
            <p:nvPr/>
          </p:nvSpPr>
          <p:spPr bwMode="auto">
            <a:xfrm>
              <a:off x="1111" y="3702"/>
              <a:ext cx="45" cy="136"/>
            </a:xfrm>
            <a:prstGeom prst="rect">
              <a:avLst/>
            </a:prstGeom>
            <a:gradFill rotWithShape="1">
              <a:gsLst>
                <a:gs pos="0">
                  <a:srgbClr val="FF9900"/>
                </a:gs>
                <a:gs pos="100000">
                  <a:schemeClr val="accent2"/>
                </a:gs>
              </a:gsLst>
              <a:lin ang="5400000" scaled="1"/>
            </a:gra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73" name="Rectangle 93">
              <a:extLst>
                <a:ext uri="{FF2B5EF4-FFF2-40B4-BE49-F238E27FC236}">
                  <a16:creationId xmlns:a16="http://schemas.microsoft.com/office/drawing/2014/main" id="{94ECFBB8-BD05-44DD-BCAD-43289EB48C14}"/>
                </a:ext>
              </a:extLst>
            </p:cNvPr>
            <p:cNvSpPr>
              <a:spLocks noChangeArrowheads="1"/>
            </p:cNvSpPr>
            <p:nvPr/>
          </p:nvSpPr>
          <p:spPr bwMode="auto">
            <a:xfrm>
              <a:off x="567" y="3793"/>
              <a:ext cx="544" cy="45"/>
            </a:xfrm>
            <a:prstGeom prst="rect">
              <a:avLst/>
            </a:prstGeom>
            <a:gradFill rotWithShape="1">
              <a:gsLst>
                <a:gs pos="0">
                  <a:srgbClr val="FF9900"/>
                </a:gs>
                <a:gs pos="100000">
                  <a:schemeClr val="accent2"/>
                </a:gs>
              </a:gsLst>
              <a:lin ang="5400000" scaled="1"/>
            </a:gra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74" name="Rectangle 94">
              <a:extLst>
                <a:ext uri="{FF2B5EF4-FFF2-40B4-BE49-F238E27FC236}">
                  <a16:creationId xmlns:a16="http://schemas.microsoft.com/office/drawing/2014/main" id="{722BA8D2-96F8-4E80-8592-A316861EBABD}"/>
                </a:ext>
              </a:extLst>
            </p:cNvPr>
            <p:cNvSpPr>
              <a:spLocks noChangeArrowheads="1"/>
            </p:cNvSpPr>
            <p:nvPr/>
          </p:nvSpPr>
          <p:spPr bwMode="auto">
            <a:xfrm>
              <a:off x="1292" y="4184"/>
              <a:ext cx="45" cy="136"/>
            </a:xfrm>
            <a:prstGeom prst="rect">
              <a:avLst/>
            </a:prstGeom>
            <a:gradFill rotWithShape="1">
              <a:gsLst>
                <a:gs pos="0">
                  <a:srgbClr val="FF9900"/>
                </a:gs>
                <a:gs pos="100000">
                  <a:schemeClr val="accent2"/>
                </a:gs>
              </a:gsLst>
              <a:lin ang="5400000" scaled="1"/>
            </a:gra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75" name="Rectangle 95">
              <a:extLst>
                <a:ext uri="{FF2B5EF4-FFF2-40B4-BE49-F238E27FC236}">
                  <a16:creationId xmlns:a16="http://schemas.microsoft.com/office/drawing/2014/main" id="{C9F03838-165D-43E5-92C8-F94580AED742}"/>
                </a:ext>
              </a:extLst>
            </p:cNvPr>
            <p:cNvSpPr>
              <a:spLocks noChangeArrowheads="1"/>
            </p:cNvSpPr>
            <p:nvPr/>
          </p:nvSpPr>
          <p:spPr bwMode="auto">
            <a:xfrm>
              <a:off x="431" y="4276"/>
              <a:ext cx="861" cy="44"/>
            </a:xfrm>
            <a:prstGeom prst="rect">
              <a:avLst/>
            </a:prstGeom>
            <a:gradFill rotWithShape="1">
              <a:gsLst>
                <a:gs pos="0">
                  <a:srgbClr val="FF9900"/>
                </a:gs>
                <a:gs pos="100000">
                  <a:schemeClr val="accent2"/>
                </a:gs>
              </a:gsLst>
              <a:lin ang="5400000" scaled="1"/>
            </a:gra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76" name="Text Box 96">
              <a:extLst>
                <a:ext uri="{FF2B5EF4-FFF2-40B4-BE49-F238E27FC236}">
                  <a16:creationId xmlns:a16="http://schemas.microsoft.com/office/drawing/2014/main" id="{D64C48A0-E996-4D8E-A7A6-0EFA113DF628}"/>
                </a:ext>
              </a:extLst>
            </p:cNvPr>
            <p:cNvSpPr txBox="1">
              <a:spLocks noChangeArrowheads="1"/>
            </p:cNvSpPr>
            <p:nvPr/>
          </p:nvSpPr>
          <p:spPr bwMode="auto">
            <a:xfrm>
              <a:off x="0" y="810"/>
              <a:ext cx="8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b="1"/>
                <a:t>Các thanh </a:t>
              </a:r>
            </a:p>
            <a:p>
              <a:pPr>
                <a:spcBef>
                  <a:spcPct val="0"/>
                </a:spcBef>
                <a:buClrTx/>
                <a:buSzTx/>
                <a:buFontTx/>
                <a:buNone/>
              </a:pPr>
              <a:r>
                <a:rPr lang="en-US" altLang="en-US" sz="1800" b="1"/>
                <a:t>ghi đa năng</a:t>
              </a:r>
            </a:p>
          </p:txBody>
        </p:sp>
        <p:sp>
          <p:nvSpPr>
            <p:cNvPr id="4177" name="Text Box 97">
              <a:extLst>
                <a:ext uri="{FF2B5EF4-FFF2-40B4-BE49-F238E27FC236}">
                  <a16:creationId xmlns:a16="http://schemas.microsoft.com/office/drawing/2014/main" id="{D03F42F9-4F16-4DB8-8A63-8396A1485CD1}"/>
                </a:ext>
              </a:extLst>
            </p:cNvPr>
            <p:cNvSpPr txBox="1">
              <a:spLocks noChangeArrowheads="1"/>
            </p:cNvSpPr>
            <p:nvPr/>
          </p:nvSpPr>
          <p:spPr bwMode="auto">
            <a:xfrm>
              <a:off x="0" y="1445"/>
              <a:ext cx="1134"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b="1"/>
                <a:t>Các thanh ghi</a:t>
              </a:r>
            </a:p>
            <a:p>
              <a:pPr>
                <a:spcBef>
                  <a:spcPct val="0"/>
                </a:spcBef>
                <a:buClrTx/>
                <a:buSzTx/>
                <a:buFontTx/>
                <a:buNone/>
              </a:pPr>
              <a:r>
                <a:rPr lang="en-US" altLang="en-US" sz="1800" b="1"/>
                <a:t>con trỏ</a:t>
              </a:r>
            </a:p>
            <a:p>
              <a:pPr>
                <a:spcBef>
                  <a:spcPct val="0"/>
                </a:spcBef>
                <a:buClrTx/>
                <a:buSzTx/>
                <a:buFontTx/>
                <a:buNone/>
              </a:pPr>
              <a:r>
                <a:rPr lang="en-US" altLang="en-US" sz="1800" b="1"/>
                <a:t>và chỉ số</a:t>
              </a:r>
            </a:p>
          </p:txBody>
        </p:sp>
        <p:sp>
          <p:nvSpPr>
            <p:cNvPr id="4178" name="Text Box 98">
              <a:extLst>
                <a:ext uri="{FF2B5EF4-FFF2-40B4-BE49-F238E27FC236}">
                  <a16:creationId xmlns:a16="http://schemas.microsoft.com/office/drawing/2014/main" id="{85E574E8-B59B-4DDB-A7E7-901249306AC2}"/>
                </a:ext>
              </a:extLst>
            </p:cNvPr>
            <p:cNvSpPr txBox="1">
              <a:spLocks noChangeArrowheads="1"/>
            </p:cNvSpPr>
            <p:nvPr/>
          </p:nvSpPr>
          <p:spPr bwMode="auto">
            <a:xfrm>
              <a:off x="4635" y="1459"/>
              <a:ext cx="1072"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b="1"/>
                <a:t>Các thanh ghi</a:t>
              </a:r>
            </a:p>
            <a:p>
              <a:pPr>
                <a:spcBef>
                  <a:spcPct val="0"/>
                </a:spcBef>
                <a:buClrTx/>
                <a:buSzTx/>
                <a:buFontTx/>
                <a:buNone/>
              </a:pPr>
              <a:r>
                <a:rPr lang="en-US" altLang="en-US" sz="1800" b="1"/>
                <a:t>đoạn và con trỏ</a:t>
              </a:r>
            </a:p>
            <a:p>
              <a:pPr>
                <a:spcBef>
                  <a:spcPct val="0"/>
                </a:spcBef>
                <a:buClrTx/>
                <a:buSzTx/>
                <a:buFontTx/>
                <a:buNone/>
              </a:pPr>
              <a:r>
                <a:rPr lang="en-US" altLang="en-US" sz="1800" b="1"/>
                <a:t>lệnh</a:t>
              </a:r>
            </a:p>
          </p:txBody>
        </p:sp>
        <p:sp>
          <p:nvSpPr>
            <p:cNvPr id="4179" name="Text Box 99">
              <a:extLst>
                <a:ext uri="{FF2B5EF4-FFF2-40B4-BE49-F238E27FC236}">
                  <a16:creationId xmlns:a16="http://schemas.microsoft.com/office/drawing/2014/main" id="{EA68288E-DA05-4079-BD7A-52AF2245AE1C}"/>
                </a:ext>
              </a:extLst>
            </p:cNvPr>
            <p:cNvSpPr txBox="1">
              <a:spLocks noChangeArrowheads="1"/>
            </p:cNvSpPr>
            <p:nvPr/>
          </p:nvSpPr>
          <p:spPr bwMode="auto">
            <a:xfrm>
              <a:off x="657" y="2735"/>
              <a:ext cx="122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b="1">
                  <a:solidFill>
                    <a:srgbClr val="000099"/>
                  </a:solidFill>
                </a:rPr>
                <a:t>Các thanh ghi tạm thời</a:t>
              </a:r>
            </a:p>
          </p:txBody>
        </p:sp>
        <p:sp>
          <p:nvSpPr>
            <p:cNvPr id="4180" name="Text Box 100">
              <a:extLst>
                <a:ext uri="{FF2B5EF4-FFF2-40B4-BE49-F238E27FC236}">
                  <a16:creationId xmlns:a16="http://schemas.microsoft.com/office/drawing/2014/main" id="{FF0195EE-0B14-49CF-9A43-F569AE1AF4EE}"/>
                </a:ext>
              </a:extLst>
            </p:cNvPr>
            <p:cNvSpPr txBox="1">
              <a:spLocks noChangeArrowheads="1"/>
            </p:cNvSpPr>
            <p:nvPr/>
          </p:nvSpPr>
          <p:spPr bwMode="auto">
            <a:xfrm>
              <a:off x="930" y="3929"/>
              <a:ext cx="84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b="1"/>
                <a:t>Thanh ghi cờ</a:t>
              </a:r>
            </a:p>
          </p:txBody>
        </p:sp>
        <p:sp>
          <p:nvSpPr>
            <p:cNvPr id="4181" name="Text Box 101">
              <a:extLst>
                <a:ext uri="{FF2B5EF4-FFF2-40B4-BE49-F238E27FC236}">
                  <a16:creationId xmlns:a16="http://schemas.microsoft.com/office/drawing/2014/main" id="{D3A2D595-0A6E-4464-8391-C55632A44240}"/>
                </a:ext>
              </a:extLst>
            </p:cNvPr>
            <p:cNvSpPr txBox="1">
              <a:spLocks noChangeArrowheads="1"/>
            </p:cNvSpPr>
            <p:nvPr/>
          </p:nvSpPr>
          <p:spPr bwMode="auto">
            <a:xfrm>
              <a:off x="3334" y="3698"/>
              <a:ext cx="9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b="1"/>
                <a:t>Hàng đợi lệnh</a:t>
              </a:r>
            </a:p>
          </p:txBody>
        </p:sp>
        <p:sp>
          <p:nvSpPr>
            <p:cNvPr id="4182" name="Text Box 102">
              <a:extLst>
                <a:ext uri="{FF2B5EF4-FFF2-40B4-BE49-F238E27FC236}">
                  <a16:creationId xmlns:a16="http://schemas.microsoft.com/office/drawing/2014/main" id="{CB53AD41-1367-4594-96A0-158176AF68EB}"/>
                </a:ext>
              </a:extLst>
            </p:cNvPr>
            <p:cNvSpPr txBox="1">
              <a:spLocks noChangeArrowheads="1"/>
            </p:cNvSpPr>
            <p:nvPr/>
          </p:nvSpPr>
          <p:spPr bwMode="auto">
            <a:xfrm>
              <a:off x="5012" y="2976"/>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b="1"/>
                <a:t>Bus ngoài</a:t>
              </a:r>
            </a:p>
          </p:txBody>
        </p:sp>
        <p:sp>
          <p:nvSpPr>
            <p:cNvPr id="4183" name="Text Box 103">
              <a:extLst>
                <a:ext uri="{FF2B5EF4-FFF2-40B4-BE49-F238E27FC236}">
                  <a16:creationId xmlns:a16="http://schemas.microsoft.com/office/drawing/2014/main" id="{052FE04C-8EC4-4F43-9DD6-1F92AABE8D66}"/>
                </a:ext>
              </a:extLst>
            </p:cNvPr>
            <p:cNvSpPr txBox="1">
              <a:spLocks noChangeArrowheads="1"/>
            </p:cNvSpPr>
            <p:nvPr/>
          </p:nvSpPr>
          <p:spPr bwMode="auto">
            <a:xfrm>
              <a:off x="4589" y="914"/>
              <a:ext cx="1171"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b="1"/>
                <a:t>Bus trong của CPU</a:t>
              </a:r>
            </a:p>
            <a:p>
              <a:pPr>
                <a:spcBef>
                  <a:spcPct val="0"/>
                </a:spcBef>
                <a:buClrTx/>
                <a:buSzTx/>
                <a:buFontTx/>
                <a:buNone/>
              </a:pPr>
              <a:r>
                <a:rPr lang="en-US" altLang="en-US" sz="1600" b="1"/>
                <a:t>16 bit dữ liệu</a:t>
              </a:r>
            </a:p>
            <a:p>
              <a:pPr>
                <a:spcBef>
                  <a:spcPct val="0"/>
                </a:spcBef>
                <a:buClrTx/>
                <a:buSzTx/>
                <a:buFontTx/>
                <a:buNone/>
              </a:pPr>
              <a:r>
                <a:rPr lang="en-US" altLang="en-US" sz="1600" b="1"/>
                <a:t>20 bit địa chỉ</a:t>
              </a:r>
            </a:p>
          </p:txBody>
        </p:sp>
        <p:sp>
          <p:nvSpPr>
            <p:cNvPr id="4184" name="Rectangle 104">
              <a:extLst>
                <a:ext uri="{FF2B5EF4-FFF2-40B4-BE49-F238E27FC236}">
                  <a16:creationId xmlns:a16="http://schemas.microsoft.com/office/drawing/2014/main" id="{68AA7B20-BCF6-4625-845F-CD4C621656EB}"/>
                </a:ext>
              </a:extLst>
            </p:cNvPr>
            <p:cNvSpPr>
              <a:spLocks noChangeArrowheads="1"/>
            </p:cNvSpPr>
            <p:nvPr/>
          </p:nvSpPr>
          <p:spPr bwMode="auto">
            <a:xfrm>
              <a:off x="3742" y="709"/>
              <a:ext cx="815" cy="45"/>
            </a:xfrm>
            <a:prstGeom prst="rect">
              <a:avLst/>
            </a:prstGeom>
            <a:gradFill rotWithShape="1">
              <a:gsLst>
                <a:gs pos="0">
                  <a:srgbClr val="FF9900"/>
                </a:gs>
                <a:gs pos="100000">
                  <a:schemeClr val="accent2"/>
                </a:gs>
              </a:gsLst>
              <a:lin ang="5400000" scaled="1"/>
            </a:gra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85" name="Rectangle 105">
              <a:extLst>
                <a:ext uri="{FF2B5EF4-FFF2-40B4-BE49-F238E27FC236}">
                  <a16:creationId xmlns:a16="http://schemas.microsoft.com/office/drawing/2014/main" id="{BD323BA6-26D0-45B1-B163-6C9DB75EAA80}"/>
                </a:ext>
              </a:extLst>
            </p:cNvPr>
            <p:cNvSpPr>
              <a:spLocks noChangeArrowheads="1"/>
            </p:cNvSpPr>
            <p:nvPr/>
          </p:nvSpPr>
          <p:spPr bwMode="auto">
            <a:xfrm>
              <a:off x="3742" y="709"/>
              <a:ext cx="45" cy="136"/>
            </a:xfrm>
            <a:prstGeom prst="rect">
              <a:avLst/>
            </a:prstGeom>
            <a:gradFill rotWithShape="1">
              <a:gsLst>
                <a:gs pos="0">
                  <a:srgbClr val="FF9900"/>
                </a:gs>
                <a:gs pos="100000">
                  <a:schemeClr val="accent2"/>
                </a:gs>
              </a:gsLst>
              <a:lin ang="5400000" scaled="1"/>
            </a:gra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86" name="Text Box 106">
              <a:extLst>
                <a:ext uri="{FF2B5EF4-FFF2-40B4-BE49-F238E27FC236}">
                  <a16:creationId xmlns:a16="http://schemas.microsoft.com/office/drawing/2014/main" id="{CD857886-3DD4-4196-A8F5-85441682ADFF}"/>
                </a:ext>
              </a:extLst>
            </p:cNvPr>
            <p:cNvSpPr txBox="1">
              <a:spLocks noChangeArrowheads="1"/>
            </p:cNvSpPr>
            <p:nvPr/>
          </p:nvSpPr>
          <p:spPr bwMode="auto">
            <a:xfrm>
              <a:off x="2018" y="709"/>
              <a:ext cx="4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chemeClr val="tx2"/>
                  </a:solidFill>
                  <a:latin typeface="Arial Black" panose="020B0A04020102020204" pitchFamily="34" charset="0"/>
                </a:rPr>
                <a:t>EU</a:t>
              </a:r>
            </a:p>
          </p:txBody>
        </p:sp>
        <p:sp>
          <p:nvSpPr>
            <p:cNvPr id="4187" name="AutoShape 107">
              <a:extLst>
                <a:ext uri="{FF2B5EF4-FFF2-40B4-BE49-F238E27FC236}">
                  <a16:creationId xmlns:a16="http://schemas.microsoft.com/office/drawing/2014/main" id="{CF708472-F810-4A0F-B905-35741F6C7A95}"/>
                </a:ext>
              </a:extLst>
            </p:cNvPr>
            <p:cNvSpPr>
              <a:spLocks noChangeArrowheads="1"/>
            </p:cNvSpPr>
            <p:nvPr/>
          </p:nvSpPr>
          <p:spPr bwMode="auto">
            <a:xfrm>
              <a:off x="4014" y="1207"/>
              <a:ext cx="499" cy="46"/>
            </a:xfrm>
            <a:prstGeom prst="leftRightArrow">
              <a:avLst>
                <a:gd name="adj1" fmla="val 50000"/>
                <a:gd name="adj2" fmla="val 216957"/>
              </a:avLst>
            </a:prstGeom>
            <a:gradFill rotWithShape="1">
              <a:gsLst>
                <a:gs pos="0">
                  <a:srgbClr val="FF9900"/>
                </a:gs>
                <a:gs pos="100000">
                  <a:schemeClr val="accent2"/>
                </a:gs>
              </a:gsLst>
              <a:lin ang="5400000" scaled="1"/>
            </a:gra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88" name="Rectangle 108">
              <a:extLst>
                <a:ext uri="{FF2B5EF4-FFF2-40B4-BE49-F238E27FC236}">
                  <a16:creationId xmlns:a16="http://schemas.microsoft.com/office/drawing/2014/main" id="{42E1183A-F672-4899-BD23-9A1E781B1582}"/>
                </a:ext>
              </a:extLst>
            </p:cNvPr>
            <p:cNvSpPr>
              <a:spLocks noChangeArrowheads="1"/>
            </p:cNvSpPr>
            <p:nvPr/>
          </p:nvSpPr>
          <p:spPr bwMode="auto">
            <a:xfrm>
              <a:off x="1020" y="2341"/>
              <a:ext cx="6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b="1"/>
                <a:t>Bus dữ liệu </a:t>
              </a:r>
            </a:p>
            <a:p>
              <a:pPr>
                <a:spcBef>
                  <a:spcPct val="0"/>
                </a:spcBef>
                <a:buClrTx/>
                <a:buSzTx/>
                <a:buFontTx/>
                <a:buNone/>
              </a:pPr>
              <a:r>
                <a:rPr lang="en-US" altLang="en-US" sz="1400" b="1"/>
                <a:t>ALU 16 bit</a:t>
              </a:r>
            </a:p>
          </p:txBody>
        </p:sp>
      </p:grpSp>
      <p:sp>
        <p:nvSpPr>
          <p:cNvPr id="4100" name="Text Box 109">
            <a:extLst>
              <a:ext uri="{FF2B5EF4-FFF2-40B4-BE49-F238E27FC236}">
                <a16:creationId xmlns:a16="http://schemas.microsoft.com/office/drawing/2014/main" id="{EEEF1EBC-7C47-4074-9561-B67922B8384E}"/>
              </a:ext>
            </a:extLst>
          </p:cNvPr>
          <p:cNvSpPr txBox="1">
            <a:spLocks noChangeArrowheads="1"/>
          </p:cNvSpPr>
          <p:nvPr/>
        </p:nvSpPr>
        <p:spPr bwMode="auto">
          <a:xfrm>
            <a:off x="9336088" y="1052513"/>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chemeClr val="tx2"/>
                </a:solidFill>
                <a:latin typeface="Arial Black" panose="020B0A04020102020204" pitchFamily="34" charset="0"/>
              </a:rPr>
              <a:t>BIU</a:t>
            </a:r>
          </a:p>
        </p:txBody>
      </p:sp>
      <p:sp>
        <p:nvSpPr>
          <p:cNvPr id="4101" name="Text Box 110">
            <a:extLst>
              <a:ext uri="{FF2B5EF4-FFF2-40B4-BE49-F238E27FC236}">
                <a16:creationId xmlns:a16="http://schemas.microsoft.com/office/drawing/2014/main" id="{2B19E601-7C39-43EF-B3A3-B4292CBF6C59}"/>
              </a:ext>
            </a:extLst>
          </p:cNvPr>
          <p:cNvSpPr txBox="1">
            <a:spLocks noChangeArrowheads="1"/>
          </p:cNvSpPr>
          <p:nvPr/>
        </p:nvSpPr>
        <p:spPr bwMode="auto">
          <a:xfrm>
            <a:off x="6516688" y="835025"/>
            <a:ext cx="15541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b="1"/>
              <a:t>Bộ tổng địa chỉ </a:t>
            </a:r>
          </a:p>
          <a:p>
            <a:pPr>
              <a:spcBef>
                <a:spcPct val="0"/>
              </a:spcBef>
              <a:buClrTx/>
              <a:buSzTx/>
              <a:buFontTx/>
              <a:buNone/>
            </a:pPr>
            <a:r>
              <a:rPr lang="en-US" altLang="en-US" sz="1600" b="1"/>
              <a:t>20 bit</a:t>
            </a:r>
          </a:p>
        </p:txBody>
      </p:sp>
      <p:sp>
        <p:nvSpPr>
          <p:cNvPr id="2" name="Rectangle 1">
            <a:extLst>
              <a:ext uri="{FF2B5EF4-FFF2-40B4-BE49-F238E27FC236}">
                <a16:creationId xmlns:a16="http://schemas.microsoft.com/office/drawing/2014/main" id="{A062B0F6-A6B4-447C-B7EE-DF606F2A8A53}"/>
              </a:ext>
            </a:extLst>
          </p:cNvPr>
          <p:cNvSpPr/>
          <p:nvPr/>
        </p:nvSpPr>
        <p:spPr>
          <a:xfrm>
            <a:off x="8372475" y="6196013"/>
            <a:ext cx="2286000" cy="646112"/>
          </a:xfrm>
          <a:prstGeom prst="rect">
            <a:avLst/>
          </a:prstGeom>
          <a:solidFill>
            <a:schemeClr val="accent3">
              <a:lumMod val="65000"/>
            </a:schemeClr>
          </a:solidFill>
        </p:spPr>
        <p:txBody>
          <a:bodyPr>
            <a:spAutoFit/>
          </a:bodyPr>
          <a:lstStyle/>
          <a:p>
            <a:pPr eaLnBrk="1" hangingPunct="1">
              <a:defRPr/>
            </a:pPr>
            <a:r>
              <a:rPr lang="en-US" altLang="en-US" b="1"/>
              <a:t>Vi </a:t>
            </a:r>
            <a:r>
              <a:rPr lang="en-US" altLang="en-US" b="1" err="1"/>
              <a:t>xử</a:t>
            </a:r>
            <a:r>
              <a:rPr lang="en-US" altLang="en-US" b="1"/>
              <a:t> </a:t>
            </a:r>
            <a:r>
              <a:rPr lang="en-US" altLang="en-US" b="1" err="1"/>
              <a:t>lý</a:t>
            </a:r>
            <a:r>
              <a:rPr lang="en-US" altLang="en-US" b="1"/>
              <a:t> 16 bit</a:t>
            </a:r>
          </a:p>
          <a:p>
            <a:pPr eaLnBrk="1" hangingPunct="1">
              <a:defRPr/>
            </a:pPr>
            <a:r>
              <a:rPr lang="en-US" altLang="en-US" b="1"/>
              <a:t>BIU </a:t>
            </a:r>
            <a:r>
              <a:rPr lang="en-US" altLang="en-US" b="1" err="1"/>
              <a:t>và</a:t>
            </a:r>
            <a:r>
              <a:rPr lang="en-US" altLang="en-US" b="1"/>
              <a:t> EU</a:t>
            </a:r>
          </a:p>
        </p:txBody>
      </p:sp>
    </p:spTree>
    <p:extLst>
      <p:ext uri="{BB962C8B-B14F-4D97-AF65-F5344CB8AC3E}">
        <p14:creationId xmlns:p14="http://schemas.microsoft.com/office/powerpoint/2010/main" val="42859168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3020791-5565-40BC-B2DA-948882F03E7C}"/>
              </a:ext>
            </a:extLst>
          </p:cNvPr>
          <p:cNvSpPr>
            <a:spLocks noGrp="1" noChangeArrowheads="1"/>
          </p:cNvSpPr>
          <p:nvPr>
            <p:ph type="title"/>
          </p:nvPr>
        </p:nvSpPr>
        <p:spPr>
          <a:xfrm>
            <a:off x="2203451" y="228600"/>
            <a:ext cx="8442325" cy="623888"/>
          </a:xfrm>
        </p:spPr>
        <p:txBody>
          <a:bodyPr>
            <a:normAutofit/>
          </a:bodyPr>
          <a:lstStyle/>
          <a:p>
            <a:pPr eaLnBrk="1" hangingPunct="1"/>
            <a:r>
              <a:rPr lang="en-US" altLang="en-US"/>
              <a:t>Đơn vị giao tiếp Bus-BIU (Bus Interface Unit)</a:t>
            </a:r>
          </a:p>
        </p:txBody>
      </p:sp>
      <p:sp>
        <p:nvSpPr>
          <p:cNvPr id="5123" name="Rectangle 3">
            <a:extLst>
              <a:ext uri="{FF2B5EF4-FFF2-40B4-BE49-F238E27FC236}">
                <a16:creationId xmlns:a16="http://schemas.microsoft.com/office/drawing/2014/main" id="{125F253C-C853-4597-99A6-1F5A8FDEEED1}"/>
              </a:ext>
            </a:extLst>
          </p:cNvPr>
          <p:cNvSpPr>
            <a:spLocks noGrp="1" noChangeArrowheads="1"/>
          </p:cNvSpPr>
          <p:nvPr>
            <p:ph idx="1"/>
          </p:nvPr>
        </p:nvSpPr>
        <p:spPr>
          <a:xfrm>
            <a:off x="1524001" y="1295400"/>
            <a:ext cx="5643563" cy="5257800"/>
          </a:xfrm>
        </p:spPr>
        <p:txBody>
          <a:bodyPr>
            <a:normAutofit/>
          </a:bodyPr>
          <a:lstStyle/>
          <a:p>
            <a:pPr marL="287338" lvl="1"/>
            <a:r>
              <a:rPr lang="en-US" altLang="en-US" b="1" dirty="0" err="1"/>
              <a:t>Chức</a:t>
            </a:r>
            <a:r>
              <a:rPr lang="en-US" altLang="en-US" b="1" dirty="0"/>
              <a:t> </a:t>
            </a:r>
            <a:r>
              <a:rPr lang="en-US" altLang="en-US" b="1" dirty="0" err="1"/>
              <a:t>năng</a:t>
            </a:r>
            <a:r>
              <a:rPr lang="en-US" altLang="en-US" b="1" dirty="0"/>
              <a:t> : </a:t>
            </a:r>
          </a:p>
          <a:p>
            <a:pPr marL="461963" lvl="2"/>
            <a:r>
              <a:rPr lang="en-US" altLang="en-US" sz="2400" b="1" dirty="0" err="1"/>
              <a:t>lấy</a:t>
            </a:r>
            <a:r>
              <a:rPr lang="en-US" altLang="en-US" sz="2400" b="1" dirty="0"/>
              <a:t> </a:t>
            </a:r>
            <a:r>
              <a:rPr lang="en-US" altLang="en-US" sz="2400" b="1" dirty="0" err="1"/>
              <a:t>lệnh</a:t>
            </a:r>
            <a:r>
              <a:rPr lang="en-US" altLang="en-US" sz="2400" b="1" dirty="0"/>
              <a:t>, </a:t>
            </a:r>
            <a:r>
              <a:rPr lang="en-US" altLang="en-US" sz="2400" b="1" dirty="0" err="1"/>
              <a:t>đọc</a:t>
            </a:r>
            <a:r>
              <a:rPr lang="en-US" altLang="en-US" sz="2400" b="1" dirty="0"/>
              <a:t> </a:t>
            </a:r>
            <a:r>
              <a:rPr lang="en-US" altLang="en-US" sz="2400" b="1" dirty="0" err="1"/>
              <a:t>toán</a:t>
            </a:r>
            <a:r>
              <a:rPr lang="en-US" altLang="en-US" sz="2400" b="1" dirty="0"/>
              <a:t> </a:t>
            </a:r>
            <a:r>
              <a:rPr lang="en-US" altLang="en-US" sz="2400" b="1" dirty="0" err="1"/>
              <a:t>hạng</a:t>
            </a:r>
            <a:r>
              <a:rPr lang="en-US" altLang="en-US" sz="2400" b="1" dirty="0"/>
              <a:t>, </a:t>
            </a:r>
            <a:r>
              <a:rPr lang="en-US" altLang="en-US" sz="2400" b="1" dirty="0" err="1"/>
              <a:t>lưu</a:t>
            </a:r>
            <a:r>
              <a:rPr lang="en-US" altLang="en-US" sz="2400" b="1" dirty="0"/>
              <a:t> </a:t>
            </a:r>
            <a:r>
              <a:rPr lang="en-US" altLang="en-US" sz="2400" b="1" dirty="0" err="1"/>
              <a:t>kết</a:t>
            </a:r>
            <a:r>
              <a:rPr lang="en-US" altLang="en-US" sz="2400" b="1" dirty="0"/>
              <a:t> </a:t>
            </a:r>
            <a:r>
              <a:rPr lang="en-US" altLang="en-US" sz="2400" b="1" dirty="0" err="1"/>
              <a:t>quả</a:t>
            </a:r>
            <a:r>
              <a:rPr lang="en-US" altLang="en-US" sz="2400" b="1" dirty="0"/>
              <a:t>, </a:t>
            </a:r>
            <a:r>
              <a:rPr lang="en-US" altLang="en-US" sz="2400" b="1" dirty="0" err="1"/>
              <a:t>truy</a:t>
            </a:r>
            <a:r>
              <a:rPr lang="en-US" altLang="en-US" sz="2400" b="1" dirty="0"/>
              <a:t> </a:t>
            </a:r>
            <a:r>
              <a:rPr lang="en-US" altLang="en-US" sz="2400" b="1" dirty="0" err="1"/>
              <a:t>xuất</a:t>
            </a:r>
            <a:r>
              <a:rPr lang="en-US" altLang="en-US" sz="2400" b="1" dirty="0"/>
              <a:t> cache</a:t>
            </a:r>
          </a:p>
          <a:p>
            <a:pPr marL="287338" lvl="1"/>
            <a:r>
              <a:rPr lang="en-US" altLang="en-US" b="1" dirty="0" err="1"/>
              <a:t>Thành</a:t>
            </a:r>
            <a:r>
              <a:rPr lang="en-US" altLang="en-US" b="1" dirty="0"/>
              <a:t> </a:t>
            </a:r>
            <a:r>
              <a:rPr lang="en-US" altLang="en-US" b="1" dirty="0" err="1"/>
              <a:t>phần</a:t>
            </a:r>
            <a:r>
              <a:rPr lang="en-US" altLang="en-US" b="1" dirty="0"/>
              <a:t> : </a:t>
            </a:r>
          </a:p>
          <a:p>
            <a:pPr marL="461963" lvl="2"/>
            <a:r>
              <a:rPr lang="en-US" altLang="en-US" sz="2400" b="1" dirty="0" err="1"/>
              <a:t>Các</a:t>
            </a:r>
            <a:r>
              <a:rPr lang="en-US" altLang="en-US" sz="2400" b="1" dirty="0"/>
              <a:t> </a:t>
            </a:r>
            <a:r>
              <a:rPr lang="en-US" altLang="en-US" sz="2400" b="1" dirty="0" err="1"/>
              <a:t>thanh</a:t>
            </a:r>
            <a:r>
              <a:rPr lang="en-US" altLang="en-US" sz="2400" b="1" dirty="0"/>
              <a:t> </a:t>
            </a:r>
            <a:r>
              <a:rPr lang="en-US" altLang="en-US" sz="2400" b="1" dirty="0" err="1"/>
              <a:t>ghi</a:t>
            </a:r>
            <a:r>
              <a:rPr lang="en-US" altLang="en-US" sz="2400" b="1" dirty="0"/>
              <a:t> </a:t>
            </a:r>
            <a:r>
              <a:rPr lang="en-US" altLang="en-US" sz="2400" b="1" dirty="0" err="1"/>
              <a:t>phân</a:t>
            </a:r>
            <a:r>
              <a:rPr lang="en-US" altLang="en-US" sz="2400" b="1" dirty="0"/>
              <a:t> </a:t>
            </a:r>
            <a:r>
              <a:rPr lang="en-US" altLang="en-US" sz="2400" b="1" dirty="0" err="1"/>
              <a:t>đoạn</a:t>
            </a:r>
            <a:r>
              <a:rPr lang="en-US" altLang="en-US" sz="2400" b="1" dirty="0"/>
              <a:t> : CS, DS, ES, SS</a:t>
            </a:r>
          </a:p>
          <a:p>
            <a:pPr marL="461963" lvl="2"/>
            <a:r>
              <a:rPr lang="en-US" altLang="en-US" sz="2400" b="1" dirty="0"/>
              <a:t>Thanh </a:t>
            </a:r>
            <a:r>
              <a:rPr lang="en-US" altLang="en-US" sz="2400" b="1" dirty="0" err="1"/>
              <a:t>ghi</a:t>
            </a:r>
            <a:r>
              <a:rPr lang="en-US" altLang="en-US" sz="2400" b="1" dirty="0"/>
              <a:t> con </a:t>
            </a:r>
            <a:r>
              <a:rPr lang="en-US" altLang="en-US" sz="2400" b="1" dirty="0" err="1"/>
              <a:t>trỏ</a:t>
            </a:r>
            <a:r>
              <a:rPr lang="en-US" altLang="en-US" sz="2400" b="1" dirty="0"/>
              <a:t> </a:t>
            </a:r>
            <a:r>
              <a:rPr lang="en-US" altLang="en-US" sz="2400" b="1" dirty="0" err="1"/>
              <a:t>lệnh</a:t>
            </a:r>
            <a:r>
              <a:rPr lang="en-US" altLang="en-US" sz="2400" b="1" dirty="0"/>
              <a:t> IP</a:t>
            </a:r>
            <a:r>
              <a:rPr lang="vi-VN" altLang="en-US" sz="2400" b="1" dirty="0"/>
              <a:t> : trỏ đến địa chỉ lệnh kế tiếp</a:t>
            </a:r>
            <a:endParaRPr lang="en-US" altLang="en-US" sz="2400" b="1" dirty="0"/>
          </a:p>
          <a:p>
            <a:pPr marL="461963" lvl="2"/>
            <a:r>
              <a:rPr lang="en-US" altLang="en-US" sz="2400" b="1" dirty="0" err="1"/>
              <a:t>Bộ</a:t>
            </a:r>
            <a:r>
              <a:rPr lang="en-US" altLang="en-US" sz="2400" b="1" dirty="0"/>
              <a:t> </a:t>
            </a:r>
            <a:r>
              <a:rPr lang="en-US" altLang="en-US" sz="2400" b="1" dirty="0" err="1"/>
              <a:t>tính</a:t>
            </a:r>
            <a:r>
              <a:rPr lang="en-US" altLang="en-US" sz="2400" b="1" dirty="0"/>
              <a:t> </a:t>
            </a:r>
            <a:r>
              <a:rPr lang="en-US" altLang="en-US" sz="2400" b="1" dirty="0" err="1"/>
              <a:t>tổng</a:t>
            </a:r>
            <a:r>
              <a:rPr lang="en-US" altLang="en-US" sz="2400" b="1" dirty="0"/>
              <a:t> đ/c</a:t>
            </a:r>
            <a:r>
              <a:rPr lang="en-US" altLang="en-US" sz="2400" b="1" dirty="0">
                <a:sym typeface="Symbol" panose="05050102010706020507" pitchFamily="18" charset="2"/>
              </a:rPr>
              <a:t> </a:t>
            </a:r>
            <a:r>
              <a:rPr lang="en-US" altLang="en-US" sz="2400" b="1" dirty="0" err="1">
                <a:sym typeface="Symbol" panose="05050102010706020507" pitchFamily="18" charset="2"/>
              </a:rPr>
              <a:t>để</a:t>
            </a:r>
            <a:r>
              <a:rPr lang="en-US" altLang="en-US" sz="2400" b="1" dirty="0">
                <a:sym typeface="Symbol" panose="05050102010706020507" pitchFamily="18" charset="2"/>
              </a:rPr>
              <a:t> </a:t>
            </a:r>
            <a:r>
              <a:rPr lang="en-US" altLang="en-US" sz="2400" b="1" dirty="0" err="1">
                <a:sym typeface="Symbol" panose="05050102010706020507" pitchFamily="18" charset="2"/>
              </a:rPr>
              <a:t>xác</a:t>
            </a:r>
            <a:r>
              <a:rPr lang="en-US" altLang="en-US" sz="2400" b="1" dirty="0">
                <a:sym typeface="Symbol" panose="05050102010706020507" pitchFamily="18" charset="2"/>
              </a:rPr>
              <a:t> </a:t>
            </a:r>
            <a:r>
              <a:rPr lang="en-US" altLang="en-US" sz="2400" b="1" dirty="0" err="1">
                <a:sym typeface="Symbol" panose="05050102010706020507" pitchFamily="18" charset="2"/>
              </a:rPr>
              <a:t>định</a:t>
            </a:r>
            <a:r>
              <a:rPr lang="en-US" altLang="en-US" sz="2400" b="1" dirty="0">
                <a:sym typeface="Symbol" panose="05050102010706020507" pitchFamily="18" charset="2"/>
              </a:rPr>
              <a:t> </a:t>
            </a:r>
            <a:r>
              <a:rPr lang="en-US" altLang="en-US" sz="2400" b="1" dirty="0" err="1">
                <a:sym typeface="Symbol" panose="05050102010706020507" pitchFamily="18" charset="2"/>
              </a:rPr>
              <a:t>địa</a:t>
            </a:r>
            <a:r>
              <a:rPr lang="en-US" altLang="en-US" sz="2400" b="1" dirty="0">
                <a:sym typeface="Symbol" panose="05050102010706020507" pitchFamily="18" charset="2"/>
              </a:rPr>
              <a:t> </a:t>
            </a:r>
            <a:r>
              <a:rPr lang="en-US" altLang="en-US" sz="2400" b="1" dirty="0" err="1">
                <a:sym typeface="Symbol" panose="05050102010706020507" pitchFamily="18" charset="2"/>
              </a:rPr>
              <a:t>chỉ</a:t>
            </a:r>
            <a:r>
              <a:rPr lang="en-US" altLang="en-US" sz="2400" b="1" dirty="0">
                <a:sym typeface="Symbol" panose="05050102010706020507" pitchFamily="18" charset="2"/>
              </a:rPr>
              <a:t> </a:t>
            </a:r>
            <a:r>
              <a:rPr lang="en-US" altLang="en-US" sz="2400" b="1" dirty="0" err="1">
                <a:sym typeface="Symbol" panose="05050102010706020507" pitchFamily="18" charset="2"/>
              </a:rPr>
              <a:t>vật</a:t>
            </a:r>
            <a:r>
              <a:rPr lang="en-US" altLang="en-US" sz="2400" b="1" dirty="0">
                <a:sym typeface="Symbol" panose="05050102010706020507" pitchFamily="18" charset="2"/>
              </a:rPr>
              <a:t> </a:t>
            </a:r>
            <a:r>
              <a:rPr lang="en-US" altLang="en-US" sz="2400" b="1" dirty="0" err="1">
                <a:sym typeface="Symbol" panose="05050102010706020507" pitchFamily="18" charset="2"/>
              </a:rPr>
              <a:t>lý</a:t>
            </a:r>
            <a:r>
              <a:rPr lang="en-US" altLang="en-US" sz="2400" b="1" dirty="0">
                <a:sym typeface="Symbol" panose="05050102010706020507" pitchFamily="18" charset="2"/>
              </a:rPr>
              <a:t> 20 bit</a:t>
            </a:r>
          </a:p>
          <a:p>
            <a:pPr marL="461963" lvl="2"/>
            <a:r>
              <a:rPr lang="en-US" altLang="en-US" sz="2400" b="1" dirty="0" err="1">
                <a:sym typeface="Symbol" panose="05050102010706020507" pitchFamily="18" charset="2"/>
              </a:rPr>
              <a:t>Hàng</a:t>
            </a:r>
            <a:r>
              <a:rPr lang="en-US" altLang="en-US" sz="2400" b="1" dirty="0">
                <a:sym typeface="Symbol" panose="05050102010706020507" pitchFamily="18" charset="2"/>
              </a:rPr>
              <a:t> </a:t>
            </a:r>
            <a:r>
              <a:rPr lang="en-US" altLang="en-US" sz="2400" b="1" dirty="0" err="1">
                <a:sym typeface="Symbol" panose="05050102010706020507" pitchFamily="18" charset="2"/>
              </a:rPr>
              <a:t>đợi</a:t>
            </a:r>
            <a:r>
              <a:rPr lang="en-US" altLang="en-US" sz="2400" b="1" dirty="0">
                <a:sym typeface="Symbol" panose="05050102010706020507" pitchFamily="18" charset="2"/>
              </a:rPr>
              <a:t> </a:t>
            </a:r>
            <a:r>
              <a:rPr lang="en-US" altLang="en-US" sz="2400" b="1" dirty="0" err="1">
                <a:sym typeface="Symbol" panose="05050102010706020507" pitchFamily="18" charset="2"/>
              </a:rPr>
              <a:t>lệnh</a:t>
            </a:r>
            <a:r>
              <a:rPr lang="en-US" altLang="en-US" sz="2400" b="1" dirty="0">
                <a:sym typeface="Symbol" panose="05050102010706020507" pitchFamily="18" charset="2"/>
              </a:rPr>
              <a:t> (8088 : 4 byte, 8086: 6 byte)</a:t>
            </a:r>
          </a:p>
        </p:txBody>
      </p:sp>
      <p:pic>
        <p:nvPicPr>
          <p:cNvPr id="5124" name="Picture 5">
            <a:extLst>
              <a:ext uri="{FF2B5EF4-FFF2-40B4-BE49-F238E27FC236}">
                <a16:creationId xmlns:a16="http://schemas.microsoft.com/office/drawing/2014/main" id="{4182E0CA-47E5-4516-961C-7BEED571F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7564" y="990601"/>
            <a:ext cx="3500437"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83370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BB20B99-7AF9-48F3-873D-9B12DC3280D1}"/>
              </a:ext>
            </a:extLst>
          </p:cNvPr>
          <p:cNvSpPr>
            <a:spLocks noGrp="1" noChangeArrowheads="1"/>
          </p:cNvSpPr>
          <p:nvPr>
            <p:ph type="title"/>
          </p:nvPr>
        </p:nvSpPr>
        <p:spPr>
          <a:xfrm>
            <a:off x="1116496" y="215347"/>
            <a:ext cx="10515600" cy="775253"/>
          </a:xfrm>
        </p:spPr>
        <p:txBody>
          <a:bodyPr/>
          <a:lstStyle/>
          <a:p>
            <a:pPr eaLnBrk="1" hangingPunct="1"/>
            <a:r>
              <a:rPr lang="en-US" altLang="en-US" dirty="0" err="1"/>
              <a:t>Đơn</a:t>
            </a:r>
            <a:r>
              <a:rPr lang="en-US" altLang="en-US" dirty="0"/>
              <a:t> </a:t>
            </a:r>
            <a:r>
              <a:rPr lang="en-US" altLang="en-US" dirty="0" err="1"/>
              <a:t>vị</a:t>
            </a:r>
            <a:r>
              <a:rPr lang="en-US" altLang="en-US" dirty="0"/>
              <a:t> </a:t>
            </a:r>
            <a:r>
              <a:rPr lang="en-US" altLang="en-US" dirty="0" err="1"/>
              <a:t>thực</a:t>
            </a:r>
            <a:r>
              <a:rPr lang="en-US" altLang="en-US" dirty="0"/>
              <a:t> </a:t>
            </a:r>
            <a:r>
              <a:rPr lang="en-US" altLang="en-US" dirty="0" err="1"/>
              <a:t>thi</a:t>
            </a:r>
            <a:r>
              <a:rPr lang="en-US" altLang="en-US" dirty="0"/>
              <a:t> - EU (Execution unit)</a:t>
            </a:r>
          </a:p>
        </p:txBody>
      </p:sp>
      <p:sp>
        <p:nvSpPr>
          <p:cNvPr id="6147" name="Rectangle 3">
            <a:extLst>
              <a:ext uri="{FF2B5EF4-FFF2-40B4-BE49-F238E27FC236}">
                <a16:creationId xmlns:a16="http://schemas.microsoft.com/office/drawing/2014/main" id="{97381357-3FAD-466C-8B60-8FE3798FB698}"/>
              </a:ext>
            </a:extLst>
          </p:cNvPr>
          <p:cNvSpPr>
            <a:spLocks noGrp="1" noChangeArrowheads="1"/>
          </p:cNvSpPr>
          <p:nvPr>
            <p:ph idx="1"/>
          </p:nvPr>
        </p:nvSpPr>
        <p:spPr>
          <a:xfrm>
            <a:off x="1116496" y="990600"/>
            <a:ext cx="5665304" cy="5562600"/>
          </a:xfrm>
        </p:spPr>
        <p:txBody>
          <a:bodyPr>
            <a:noAutofit/>
          </a:bodyPr>
          <a:lstStyle/>
          <a:p>
            <a:pPr marL="228600" lvl="1"/>
            <a:r>
              <a:rPr lang="en-US" altLang="en-US" b="1" dirty="0" err="1"/>
              <a:t>Chức</a:t>
            </a:r>
            <a:r>
              <a:rPr lang="en-US" altLang="en-US" b="1" dirty="0"/>
              <a:t> </a:t>
            </a:r>
            <a:r>
              <a:rPr lang="en-US" altLang="en-US" b="1" dirty="0" err="1"/>
              <a:t>năng</a:t>
            </a:r>
            <a:r>
              <a:rPr lang="en-US" altLang="en-US" b="1" dirty="0"/>
              <a:t> : </a:t>
            </a:r>
          </a:p>
          <a:p>
            <a:pPr marL="461963" lvl="2"/>
            <a:r>
              <a:rPr lang="en-US" altLang="en-US" sz="2400" b="1" dirty="0" err="1"/>
              <a:t>thi</a:t>
            </a:r>
            <a:r>
              <a:rPr lang="en-US" altLang="en-US" sz="2400" b="1" dirty="0"/>
              <a:t> </a:t>
            </a:r>
            <a:r>
              <a:rPr lang="en-US" altLang="en-US" sz="2400" b="1" dirty="0" err="1"/>
              <a:t>hành</a:t>
            </a:r>
            <a:r>
              <a:rPr lang="en-US" altLang="en-US" sz="2400" b="1" dirty="0"/>
              <a:t> </a:t>
            </a:r>
            <a:r>
              <a:rPr lang="en-US" altLang="en-US" sz="2400" b="1" dirty="0" err="1"/>
              <a:t>lệnh</a:t>
            </a:r>
            <a:r>
              <a:rPr lang="en-US" altLang="en-US" sz="2400" b="1" dirty="0"/>
              <a:t>, </a:t>
            </a:r>
            <a:r>
              <a:rPr lang="en-US" altLang="en-US" sz="2400" b="1" dirty="0" err="1"/>
              <a:t>định</a:t>
            </a:r>
            <a:r>
              <a:rPr lang="en-US" altLang="en-US" sz="2400" b="1" dirty="0"/>
              <a:t> </a:t>
            </a:r>
            <a:r>
              <a:rPr lang="en-US" altLang="en-US" sz="2400" b="1" dirty="0" err="1"/>
              <a:t>thì</a:t>
            </a:r>
            <a:r>
              <a:rPr lang="en-US" altLang="en-US" sz="2400" b="1" dirty="0"/>
              <a:t>, </a:t>
            </a:r>
            <a:r>
              <a:rPr lang="en-US" altLang="en-US" sz="2400" b="1" dirty="0" err="1"/>
              <a:t>kiểm</a:t>
            </a:r>
            <a:r>
              <a:rPr lang="en-US" altLang="en-US" sz="2400" b="1" dirty="0"/>
              <a:t> </a:t>
            </a:r>
            <a:r>
              <a:rPr lang="en-US" altLang="en-US" sz="2400" b="1" dirty="0" err="1"/>
              <a:t>tra</a:t>
            </a:r>
            <a:r>
              <a:rPr lang="en-US" altLang="en-US" sz="2400" b="1" dirty="0"/>
              <a:t> </a:t>
            </a:r>
            <a:r>
              <a:rPr lang="en-US" altLang="en-US" sz="2400" b="1" dirty="0" err="1"/>
              <a:t>các</a:t>
            </a:r>
            <a:r>
              <a:rPr lang="en-US" altLang="en-US" sz="2400" b="1" dirty="0"/>
              <a:t> </a:t>
            </a:r>
            <a:r>
              <a:rPr lang="en-US" altLang="en-US" sz="2400" b="1" dirty="0" err="1"/>
              <a:t>tín</a:t>
            </a:r>
            <a:r>
              <a:rPr lang="en-US" altLang="en-US" sz="2400" b="1" dirty="0"/>
              <a:t> </a:t>
            </a:r>
            <a:r>
              <a:rPr lang="en-US" altLang="en-US" sz="2400" b="1" dirty="0" err="1"/>
              <a:t>hiệu</a:t>
            </a:r>
            <a:r>
              <a:rPr lang="en-US" altLang="en-US" sz="2400" b="1" dirty="0"/>
              <a:t> </a:t>
            </a:r>
            <a:r>
              <a:rPr lang="en-US" altLang="en-US" sz="2400" b="1" dirty="0" err="1"/>
              <a:t>trạng</a:t>
            </a:r>
            <a:r>
              <a:rPr lang="en-US" altLang="en-US" sz="2400" b="1" dirty="0"/>
              <a:t> </a:t>
            </a:r>
            <a:r>
              <a:rPr lang="en-US" altLang="en-US" sz="2400" b="1" dirty="0" err="1"/>
              <a:t>thái</a:t>
            </a:r>
            <a:r>
              <a:rPr lang="en-US" altLang="en-US" sz="2400" b="1" dirty="0"/>
              <a:t>, </a:t>
            </a:r>
            <a:r>
              <a:rPr lang="en-US" altLang="en-US" sz="2400" b="1" dirty="0" err="1"/>
              <a:t>tín</a:t>
            </a:r>
            <a:r>
              <a:rPr lang="en-US" altLang="en-US" sz="2400" b="1" dirty="0"/>
              <a:t> </a:t>
            </a:r>
            <a:r>
              <a:rPr lang="en-US" altLang="en-US" sz="2400" b="1" dirty="0" err="1"/>
              <a:t>hiệu</a:t>
            </a:r>
            <a:r>
              <a:rPr lang="en-US" altLang="en-US" sz="2400" b="1" dirty="0"/>
              <a:t> </a:t>
            </a:r>
            <a:r>
              <a:rPr lang="en-US" altLang="en-US" sz="2400" b="1" dirty="0" err="1"/>
              <a:t>yêu</a:t>
            </a:r>
            <a:r>
              <a:rPr lang="en-US" altLang="en-US" sz="2400" b="1" dirty="0"/>
              <a:t> </a:t>
            </a:r>
            <a:r>
              <a:rPr lang="en-US" altLang="en-US" sz="2400" b="1" dirty="0" err="1"/>
              <a:t>cầu</a:t>
            </a:r>
            <a:r>
              <a:rPr lang="en-US" altLang="en-US" sz="2400" b="1" dirty="0"/>
              <a:t> </a:t>
            </a:r>
            <a:r>
              <a:rPr lang="en-US" altLang="en-US" sz="2400" b="1" dirty="0" err="1"/>
              <a:t>ngắt</a:t>
            </a:r>
            <a:r>
              <a:rPr lang="en-US" altLang="en-US" sz="2400" b="1" dirty="0"/>
              <a:t>, DMA, Ready</a:t>
            </a:r>
          </a:p>
          <a:p>
            <a:pPr marL="228600" lvl="1"/>
            <a:r>
              <a:rPr lang="en-US" altLang="en-US" b="1" dirty="0" err="1"/>
              <a:t>Thành</a:t>
            </a:r>
            <a:r>
              <a:rPr lang="en-US" altLang="en-US" b="1" dirty="0"/>
              <a:t> </a:t>
            </a:r>
            <a:r>
              <a:rPr lang="en-US" altLang="en-US" b="1" dirty="0" err="1"/>
              <a:t>phần</a:t>
            </a:r>
            <a:r>
              <a:rPr lang="en-US" altLang="en-US" b="1" dirty="0"/>
              <a:t> :</a:t>
            </a:r>
          </a:p>
          <a:p>
            <a:pPr marL="461963" lvl="2"/>
            <a:r>
              <a:rPr lang="en-US" altLang="en-US" sz="2400" b="1" dirty="0"/>
              <a:t>ALU (Arithmetic Logic Unit)</a:t>
            </a:r>
          </a:p>
          <a:p>
            <a:pPr marL="461963" lvl="2"/>
            <a:r>
              <a:rPr lang="en-US" altLang="en-US" sz="2400" b="1" dirty="0"/>
              <a:t>Thanh </a:t>
            </a:r>
            <a:r>
              <a:rPr lang="en-US" altLang="en-US" sz="2400" b="1" dirty="0" err="1"/>
              <a:t>ghi</a:t>
            </a:r>
            <a:r>
              <a:rPr lang="en-US" altLang="en-US" sz="2400" b="1" dirty="0"/>
              <a:t> </a:t>
            </a:r>
            <a:r>
              <a:rPr lang="en-US" altLang="en-US" sz="2400" b="1" dirty="0" err="1"/>
              <a:t>cờ</a:t>
            </a:r>
            <a:r>
              <a:rPr lang="en-US" altLang="en-US" sz="2400" b="1" dirty="0"/>
              <a:t> : IF</a:t>
            </a:r>
          </a:p>
          <a:p>
            <a:pPr marL="461963" lvl="2"/>
            <a:r>
              <a:rPr lang="en-US" altLang="en-US" sz="2400" b="1" dirty="0" err="1"/>
              <a:t>Các</a:t>
            </a:r>
            <a:r>
              <a:rPr lang="en-US" altLang="en-US" sz="2400" b="1" dirty="0"/>
              <a:t> </a:t>
            </a:r>
            <a:r>
              <a:rPr lang="en-US" altLang="en-US" sz="2400" b="1" dirty="0" err="1"/>
              <a:t>thanh</a:t>
            </a:r>
            <a:r>
              <a:rPr lang="en-US" altLang="en-US" sz="2400" b="1" dirty="0"/>
              <a:t> </a:t>
            </a:r>
            <a:r>
              <a:rPr lang="en-US" altLang="en-US" sz="2400" b="1" dirty="0" err="1"/>
              <a:t>ghi</a:t>
            </a:r>
            <a:r>
              <a:rPr lang="en-US" altLang="en-US" sz="2400" b="1" dirty="0"/>
              <a:t> </a:t>
            </a:r>
            <a:r>
              <a:rPr lang="en-US" altLang="en-US" sz="2400" b="1" dirty="0" err="1"/>
              <a:t>đa</a:t>
            </a:r>
            <a:r>
              <a:rPr lang="en-US" altLang="en-US" sz="2400" b="1" dirty="0"/>
              <a:t> </a:t>
            </a:r>
            <a:r>
              <a:rPr lang="en-US" altLang="en-US" sz="2400" b="1" dirty="0" err="1"/>
              <a:t>dụng</a:t>
            </a:r>
            <a:r>
              <a:rPr lang="en-US" altLang="en-US" sz="2400" b="1" dirty="0"/>
              <a:t> : AX, BX, CX, DX</a:t>
            </a:r>
          </a:p>
          <a:p>
            <a:pPr marL="461963" lvl="2"/>
            <a:r>
              <a:rPr lang="en-US" altLang="en-US" sz="2400" b="1" dirty="0" err="1"/>
              <a:t>Các</a:t>
            </a:r>
            <a:r>
              <a:rPr lang="en-US" altLang="en-US" sz="2400" b="1" dirty="0"/>
              <a:t> </a:t>
            </a:r>
            <a:r>
              <a:rPr lang="en-US" altLang="en-US" sz="2400" b="1" dirty="0" err="1"/>
              <a:t>thanh</a:t>
            </a:r>
            <a:r>
              <a:rPr lang="en-US" altLang="en-US" sz="2400" b="1" dirty="0"/>
              <a:t> </a:t>
            </a:r>
            <a:r>
              <a:rPr lang="en-US" altLang="en-US" sz="2400" b="1" dirty="0" err="1"/>
              <a:t>ghi</a:t>
            </a:r>
            <a:r>
              <a:rPr lang="en-US" altLang="en-US" sz="2400" b="1" dirty="0"/>
              <a:t> </a:t>
            </a:r>
            <a:r>
              <a:rPr lang="en-US" altLang="en-US" sz="2400" b="1" dirty="0" err="1"/>
              <a:t>chỉ</a:t>
            </a:r>
            <a:r>
              <a:rPr lang="en-US" altLang="en-US" sz="2400" b="1" dirty="0"/>
              <a:t> </a:t>
            </a:r>
            <a:r>
              <a:rPr lang="en-US" altLang="en-US" sz="2400" b="1" dirty="0" err="1"/>
              <a:t>số</a:t>
            </a:r>
            <a:r>
              <a:rPr lang="en-US" altLang="en-US" sz="2400" b="1" dirty="0"/>
              <a:t> : SI, DI</a:t>
            </a:r>
          </a:p>
          <a:p>
            <a:pPr marL="461963" lvl="2"/>
            <a:r>
              <a:rPr lang="en-US" altLang="en-US" sz="2400" b="1" dirty="0" err="1"/>
              <a:t>Các</a:t>
            </a:r>
            <a:r>
              <a:rPr lang="en-US" altLang="en-US" sz="2400" b="1" dirty="0"/>
              <a:t> </a:t>
            </a:r>
            <a:r>
              <a:rPr lang="en-US" altLang="en-US" sz="2400" b="1" dirty="0" err="1"/>
              <a:t>thanh</a:t>
            </a:r>
            <a:r>
              <a:rPr lang="en-US" altLang="en-US" sz="2400" b="1" dirty="0"/>
              <a:t> con </a:t>
            </a:r>
            <a:r>
              <a:rPr lang="en-US" altLang="en-US" sz="2400" b="1" dirty="0" err="1"/>
              <a:t>trỏ</a:t>
            </a:r>
            <a:r>
              <a:rPr lang="en-US" altLang="en-US" sz="2400" b="1" dirty="0"/>
              <a:t> : BP, SP</a:t>
            </a:r>
          </a:p>
          <a:p>
            <a:pPr marL="461963" lvl="2"/>
            <a:r>
              <a:rPr lang="en-US" altLang="en-US" sz="2400" b="1" dirty="0" err="1"/>
              <a:t>Các</a:t>
            </a:r>
            <a:r>
              <a:rPr lang="en-US" altLang="en-US" sz="2400" b="1" dirty="0"/>
              <a:t> </a:t>
            </a:r>
            <a:r>
              <a:rPr lang="en-US" altLang="en-US" sz="2400" b="1" dirty="0" err="1"/>
              <a:t>thanh</a:t>
            </a:r>
            <a:r>
              <a:rPr lang="en-US" altLang="en-US" sz="2400" b="1" dirty="0"/>
              <a:t> </a:t>
            </a:r>
            <a:r>
              <a:rPr lang="en-US" altLang="en-US" sz="2400" b="1" dirty="0" err="1"/>
              <a:t>ghi</a:t>
            </a:r>
            <a:r>
              <a:rPr lang="en-US" altLang="en-US" sz="2400" b="1" dirty="0"/>
              <a:t> </a:t>
            </a:r>
            <a:r>
              <a:rPr lang="en-US" altLang="en-US" sz="2400" b="1" dirty="0" err="1"/>
              <a:t>tạm</a:t>
            </a:r>
            <a:r>
              <a:rPr lang="en-US" altLang="en-US" sz="2400" b="1" dirty="0"/>
              <a:t> </a:t>
            </a:r>
            <a:r>
              <a:rPr lang="en-US" altLang="en-US" sz="2400" b="1" dirty="0" err="1"/>
              <a:t>thời</a:t>
            </a:r>
            <a:r>
              <a:rPr lang="en-US" altLang="en-US" sz="2400" b="1" dirty="0"/>
              <a:t> </a:t>
            </a:r>
            <a:r>
              <a:rPr lang="en-US" altLang="en-US" sz="2400" b="1" dirty="0" err="1"/>
              <a:t>nạp</a:t>
            </a:r>
            <a:r>
              <a:rPr lang="en-US" altLang="en-US" sz="2400" b="1" dirty="0"/>
              <a:t> </a:t>
            </a:r>
            <a:r>
              <a:rPr lang="en-US" altLang="en-US" sz="2400" b="1" dirty="0" err="1"/>
              <a:t>toán</a:t>
            </a:r>
            <a:r>
              <a:rPr lang="en-US" altLang="en-US" sz="2400" b="1" dirty="0"/>
              <a:t> </a:t>
            </a:r>
            <a:r>
              <a:rPr lang="en-US" altLang="en-US" sz="2400" b="1" dirty="0" err="1"/>
              <a:t>hạng</a:t>
            </a:r>
            <a:r>
              <a:rPr lang="en-US" altLang="en-US" sz="2400" b="1" dirty="0"/>
              <a:t> </a:t>
            </a:r>
            <a:r>
              <a:rPr lang="en-US" altLang="en-US" sz="2400" b="1" dirty="0" err="1"/>
              <a:t>tính</a:t>
            </a:r>
            <a:r>
              <a:rPr lang="en-US" altLang="en-US" sz="2400" b="1" dirty="0"/>
              <a:t> </a:t>
            </a:r>
            <a:r>
              <a:rPr lang="en-US" altLang="en-US" sz="2400" b="1" dirty="0" err="1"/>
              <a:t>toán</a:t>
            </a:r>
            <a:r>
              <a:rPr lang="en-US" altLang="en-US" sz="2400" b="1" dirty="0"/>
              <a:t> </a:t>
            </a:r>
            <a:r>
              <a:rPr lang="en-US" altLang="en-US" sz="2400" b="1" dirty="0" err="1"/>
              <a:t>cho</a:t>
            </a:r>
            <a:r>
              <a:rPr lang="en-US" altLang="en-US" sz="2400" b="1" dirty="0"/>
              <a:t> ALU</a:t>
            </a:r>
          </a:p>
          <a:p>
            <a:pPr marL="461963" lvl="2"/>
            <a:r>
              <a:rPr lang="en-US" altLang="en-US" sz="2400" b="1" dirty="0" err="1"/>
              <a:t>Đơn</a:t>
            </a:r>
            <a:r>
              <a:rPr lang="en-US" altLang="en-US" sz="2400" b="1" dirty="0"/>
              <a:t> </a:t>
            </a:r>
            <a:r>
              <a:rPr lang="en-US" altLang="en-US" sz="2400" b="1" dirty="0" err="1"/>
              <a:t>vị</a:t>
            </a:r>
            <a:r>
              <a:rPr lang="en-US" altLang="en-US" sz="2400" b="1" dirty="0"/>
              <a:t> </a:t>
            </a:r>
            <a:r>
              <a:rPr lang="en-US" altLang="en-US" sz="2400" b="1" dirty="0" err="1"/>
              <a:t>điều</a:t>
            </a:r>
            <a:r>
              <a:rPr lang="en-US" altLang="en-US" sz="2400" b="1" dirty="0"/>
              <a:t> </a:t>
            </a:r>
            <a:r>
              <a:rPr lang="en-US" altLang="en-US" sz="2400" b="1" dirty="0" err="1"/>
              <a:t>khiển</a:t>
            </a:r>
            <a:r>
              <a:rPr lang="en-US" altLang="en-US" sz="2400" b="1" dirty="0"/>
              <a:t> (CU) : </a:t>
            </a:r>
            <a:r>
              <a:rPr lang="en-US" altLang="en-US" sz="2400" b="1" dirty="0" err="1"/>
              <a:t>kiểm</a:t>
            </a:r>
            <a:r>
              <a:rPr lang="en-US" altLang="en-US" sz="2400" b="1" dirty="0"/>
              <a:t> </a:t>
            </a:r>
            <a:r>
              <a:rPr lang="en-US" altLang="en-US" sz="2400" b="1" dirty="0" err="1"/>
              <a:t>soát</a:t>
            </a:r>
            <a:r>
              <a:rPr lang="en-US" altLang="en-US" sz="2400" b="1" dirty="0"/>
              <a:t> </a:t>
            </a:r>
            <a:r>
              <a:rPr lang="en-US" altLang="en-US" sz="2400" b="1" dirty="0" err="1"/>
              <a:t>quá</a:t>
            </a:r>
            <a:r>
              <a:rPr lang="en-US" altLang="en-US" sz="2400" b="1" dirty="0"/>
              <a:t> </a:t>
            </a:r>
            <a:r>
              <a:rPr lang="en-US" altLang="en-US" sz="2400" b="1" dirty="0" err="1"/>
              <a:t>trình</a:t>
            </a:r>
            <a:r>
              <a:rPr lang="en-US" altLang="en-US" sz="2400" b="1" dirty="0"/>
              <a:t> </a:t>
            </a:r>
            <a:r>
              <a:rPr lang="en-US" altLang="en-US" sz="2400" b="1" dirty="0" err="1"/>
              <a:t>lấy</a:t>
            </a:r>
            <a:r>
              <a:rPr lang="en-US" altLang="en-US" sz="2400" b="1" dirty="0"/>
              <a:t> </a:t>
            </a:r>
            <a:r>
              <a:rPr lang="en-US" altLang="en-US" sz="2400" b="1" dirty="0" err="1"/>
              <a:t>lệnh</a:t>
            </a:r>
            <a:r>
              <a:rPr lang="en-US" altLang="en-US" sz="2400" b="1" dirty="0"/>
              <a:t>, </a:t>
            </a:r>
            <a:r>
              <a:rPr lang="en-US" altLang="en-US" sz="2400" b="1" dirty="0" err="1"/>
              <a:t>giải</a:t>
            </a:r>
            <a:r>
              <a:rPr lang="en-US" altLang="en-US" sz="2400" b="1" dirty="0"/>
              <a:t> </a:t>
            </a:r>
            <a:r>
              <a:rPr lang="en-US" altLang="en-US" sz="2400" b="1" dirty="0" err="1"/>
              <a:t>mã</a:t>
            </a:r>
            <a:r>
              <a:rPr lang="en-US" altLang="en-US" sz="2400" b="1" dirty="0"/>
              <a:t> </a:t>
            </a:r>
            <a:r>
              <a:rPr lang="en-US" altLang="en-US" sz="2400" b="1" dirty="0" err="1"/>
              <a:t>lệnh</a:t>
            </a:r>
            <a:r>
              <a:rPr lang="en-US" altLang="en-US" sz="2400" b="1" dirty="0"/>
              <a:t>, </a:t>
            </a:r>
            <a:r>
              <a:rPr lang="en-US" altLang="en-US" sz="2400" b="1" dirty="0" err="1"/>
              <a:t>thi</a:t>
            </a:r>
            <a:r>
              <a:rPr lang="en-US" altLang="en-US" sz="2400" b="1" dirty="0"/>
              <a:t> </a:t>
            </a:r>
            <a:r>
              <a:rPr lang="en-US" altLang="en-US" sz="2400" b="1" dirty="0" err="1"/>
              <a:t>hành</a:t>
            </a:r>
            <a:r>
              <a:rPr lang="en-US" altLang="en-US" sz="2400" b="1" dirty="0"/>
              <a:t> </a:t>
            </a:r>
            <a:r>
              <a:rPr lang="en-US" altLang="en-US" sz="2400" b="1" dirty="0" err="1"/>
              <a:t>lệnh</a:t>
            </a:r>
            <a:r>
              <a:rPr lang="en-US" altLang="en-US" sz="2400" b="1" dirty="0"/>
              <a:t> (PC, IR, PSW)</a:t>
            </a:r>
          </a:p>
        </p:txBody>
      </p:sp>
      <p:pic>
        <p:nvPicPr>
          <p:cNvPr id="6148" name="Picture 4">
            <a:extLst>
              <a:ext uri="{FF2B5EF4-FFF2-40B4-BE49-F238E27FC236}">
                <a16:creationId xmlns:a16="http://schemas.microsoft.com/office/drawing/2014/main" id="{D2A4D61A-3A9B-40B3-A438-DCDA15DD42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0051" y="1371601"/>
            <a:ext cx="3929063" cy="4462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a:extLst>
              <a:ext uri="{FF2B5EF4-FFF2-40B4-BE49-F238E27FC236}">
                <a16:creationId xmlns:a16="http://schemas.microsoft.com/office/drawing/2014/main" id="{AA83964A-C9F8-4D0D-A929-81E219025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5562600"/>
            <a:ext cx="914400" cy="126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150" name="Straight Arrow Connector 2">
            <a:extLst>
              <a:ext uri="{FF2B5EF4-FFF2-40B4-BE49-F238E27FC236}">
                <a16:creationId xmlns:a16="http://schemas.microsoft.com/office/drawing/2014/main" id="{12B673D5-EB77-4E52-AB71-18D62E406F8B}"/>
              </a:ext>
            </a:extLst>
          </p:cNvPr>
          <p:cNvCxnSpPr>
            <a:cxnSpLocks noChangeShapeType="1"/>
          </p:cNvCxnSpPr>
          <p:nvPr/>
        </p:nvCxnSpPr>
        <p:spPr bwMode="auto">
          <a:xfrm>
            <a:off x="10210800" y="5105400"/>
            <a:ext cx="0" cy="45720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180843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FB1D4A27-3820-4970-8305-D9970658C42A}"/>
              </a:ext>
            </a:extLst>
          </p:cNvPr>
          <p:cNvSpPr>
            <a:spLocks noGrp="1"/>
          </p:cNvSpPr>
          <p:nvPr>
            <p:ph type="title"/>
          </p:nvPr>
        </p:nvSpPr>
        <p:spPr/>
        <p:txBody>
          <a:bodyPr/>
          <a:lstStyle/>
          <a:p>
            <a:r>
              <a:rPr lang="en-US" altLang="vi-VN"/>
              <a:t>Chuyển từ thập phân sang các hệ khác</a:t>
            </a:r>
          </a:p>
        </p:txBody>
      </p:sp>
      <p:sp>
        <p:nvSpPr>
          <p:cNvPr id="13315" name="Content Placeholder 2">
            <a:extLst>
              <a:ext uri="{FF2B5EF4-FFF2-40B4-BE49-F238E27FC236}">
                <a16:creationId xmlns:a16="http://schemas.microsoft.com/office/drawing/2014/main" id="{250CB46F-0D03-4E40-A5C7-66BDE5E89078}"/>
              </a:ext>
            </a:extLst>
          </p:cNvPr>
          <p:cNvSpPr>
            <a:spLocks noGrp="1"/>
          </p:cNvSpPr>
          <p:nvPr>
            <p:ph idx="1"/>
          </p:nvPr>
        </p:nvSpPr>
        <p:spPr/>
        <p:txBody>
          <a:bodyPr/>
          <a:lstStyle/>
          <a:p>
            <a:r>
              <a:rPr lang="en-AU" altLang="vi-VN"/>
              <a:t>Ví dụ : 13=1101</a:t>
            </a:r>
            <a:r>
              <a:rPr lang="en-AU" altLang="vi-VN" baseline="-25000"/>
              <a:t>2</a:t>
            </a:r>
            <a:endParaRPr lang="en-AU" altLang="vi-VN"/>
          </a:p>
          <a:p>
            <a:endParaRPr lang="en-US" altLang="vi-VN"/>
          </a:p>
        </p:txBody>
      </p:sp>
      <p:graphicFrame>
        <p:nvGraphicFramePr>
          <p:cNvPr id="2" name="Table 1">
            <a:extLst>
              <a:ext uri="{FF2B5EF4-FFF2-40B4-BE49-F238E27FC236}">
                <a16:creationId xmlns:a16="http://schemas.microsoft.com/office/drawing/2014/main" id="{51AC23C7-85A1-4DBB-842C-9317E6E666ED}"/>
              </a:ext>
            </a:extLst>
          </p:cNvPr>
          <p:cNvGraphicFramePr>
            <a:graphicFrameLocks noGrp="1"/>
          </p:cNvGraphicFramePr>
          <p:nvPr/>
        </p:nvGraphicFramePr>
        <p:xfrm>
          <a:off x="4038600" y="2971800"/>
          <a:ext cx="2573337" cy="2743200"/>
        </p:xfrm>
        <a:graphic>
          <a:graphicData uri="http://schemas.openxmlformats.org/drawingml/2006/table">
            <a:tbl>
              <a:tblPr firstRow="1" bandRow="1">
                <a:tableStyleId>{5C22544A-7EE6-4342-B048-85BDC9FD1C3A}</a:tableStyleId>
              </a:tblPr>
              <a:tblGrid>
                <a:gridCol w="857779">
                  <a:extLst>
                    <a:ext uri="{9D8B030D-6E8A-4147-A177-3AD203B41FA5}">
                      <a16:colId xmlns:a16="http://schemas.microsoft.com/office/drawing/2014/main" val="2235110028"/>
                    </a:ext>
                  </a:extLst>
                </a:gridCol>
                <a:gridCol w="857779">
                  <a:extLst>
                    <a:ext uri="{9D8B030D-6E8A-4147-A177-3AD203B41FA5}">
                      <a16:colId xmlns:a16="http://schemas.microsoft.com/office/drawing/2014/main" val="3298467542"/>
                    </a:ext>
                  </a:extLst>
                </a:gridCol>
                <a:gridCol w="857779">
                  <a:extLst>
                    <a:ext uri="{9D8B030D-6E8A-4147-A177-3AD203B41FA5}">
                      <a16:colId xmlns:a16="http://schemas.microsoft.com/office/drawing/2014/main" val="3434912684"/>
                    </a:ext>
                  </a:extLst>
                </a:gridCol>
              </a:tblGrid>
              <a:tr h="307340">
                <a:tc>
                  <a:txBody>
                    <a:bodyPr/>
                    <a:lstStyle/>
                    <a:p>
                      <a:pPr algn="ctr"/>
                      <a:endParaRPr lang="vi-VN" sz="2400" b="1"/>
                    </a:p>
                  </a:txBody>
                  <a:tcPr marL="91468" marR="91468"/>
                </a:tc>
                <a:tc>
                  <a:txBody>
                    <a:bodyPr/>
                    <a:lstStyle/>
                    <a:p>
                      <a:pPr algn="ctr"/>
                      <a:endParaRPr lang="vi-VN" sz="2400" b="1"/>
                    </a:p>
                  </a:txBody>
                  <a:tcPr marL="91468" marR="91468"/>
                </a:tc>
                <a:tc>
                  <a:txBody>
                    <a:bodyPr/>
                    <a:lstStyle/>
                    <a:p>
                      <a:pPr algn="ctr"/>
                      <a:endParaRPr lang="vi-VN" sz="2400" b="1"/>
                    </a:p>
                  </a:txBody>
                  <a:tcPr marL="91468" marR="91468"/>
                </a:tc>
                <a:extLst>
                  <a:ext uri="{0D108BD9-81ED-4DB2-BD59-A6C34878D82A}">
                    <a16:rowId xmlns:a16="http://schemas.microsoft.com/office/drawing/2014/main" val="2140078780"/>
                  </a:ext>
                </a:extLst>
              </a:tr>
              <a:tr h="307340">
                <a:tc>
                  <a:txBody>
                    <a:bodyPr/>
                    <a:lstStyle/>
                    <a:p>
                      <a:pPr algn="ctr"/>
                      <a:r>
                        <a:rPr lang="en-US" sz="2400" b="1"/>
                        <a:t>13</a:t>
                      </a:r>
                      <a:endParaRPr lang="vi-VN" sz="2400" b="1"/>
                    </a:p>
                  </a:txBody>
                  <a:tcPr marL="91468" marR="91468"/>
                </a:tc>
                <a:tc>
                  <a:txBody>
                    <a:bodyPr/>
                    <a:lstStyle/>
                    <a:p>
                      <a:pPr algn="ctr"/>
                      <a:r>
                        <a:rPr lang="en-US" sz="2400" b="1"/>
                        <a:t>2</a:t>
                      </a:r>
                      <a:endParaRPr lang="vi-VN" sz="2400" b="1"/>
                    </a:p>
                  </a:txBody>
                  <a:tcPr marL="91468" marR="91468"/>
                </a:tc>
                <a:tc>
                  <a:txBody>
                    <a:bodyPr/>
                    <a:lstStyle/>
                    <a:p>
                      <a:pPr algn="ctr"/>
                      <a:r>
                        <a:rPr lang="en-US" sz="2400" b="1"/>
                        <a:t>1</a:t>
                      </a:r>
                      <a:endParaRPr lang="vi-VN" sz="2400" b="1"/>
                    </a:p>
                  </a:txBody>
                  <a:tcPr marL="91468" marR="91468"/>
                </a:tc>
                <a:extLst>
                  <a:ext uri="{0D108BD9-81ED-4DB2-BD59-A6C34878D82A}">
                    <a16:rowId xmlns:a16="http://schemas.microsoft.com/office/drawing/2014/main" val="3295104867"/>
                  </a:ext>
                </a:extLst>
              </a:tr>
              <a:tr h="307340">
                <a:tc>
                  <a:txBody>
                    <a:bodyPr/>
                    <a:lstStyle/>
                    <a:p>
                      <a:pPr algn="ctr"/>
                      <a:r>
                        <a:rPr lang="en-US" sz="2400" b="1"/>
                        <a:t>6</a:t>
                      </a:r>
                      <a:endParaRPr lang="vi-VN" sz="2400" b="1"/>
                    </a:p>
                  </a:txBody>
                  <a:tcPr marL="91468" marR="91468"/>
                </a:tc>
                <a:tc>
                  <a:txBody>
                    <a:bodyPr/>
                    <a:lstStyle/>
                    <a:p>
                      <a:pPr algn="ctr"/>
                      <a:r>
                        <a:rPr lang="en-US" sz="2400" b="1"/>
                        <a:t>2</a:t>
                      </a:r>
                      <a:endParaRPr lang="vi-VN" sz="2400" b="1"/>
                    </a:p>
                  </a:txBody>
                  <a:tcPr marL="91468" marR="91468"/>
                </a:tc>
                <a:tc>
                  <a:txBody>
                    <a:bodyPr/>
                    <a:lstStyle/>
                    <a:p>
                      <a:pPr algn="ctr"/>
                      <a:r>
                        <a:rPr lang="en-US" sz="2400" b="1"/>
                        <a:t>0</a:t>
                      </a:r>
                      <a:endParaRPr lang="vi-VN" sz="2400" b="1"/>
                    </a:p>
                  </a:txBody>
                  <a:tcPr marL="91468" marR="91468"/>
                </a:tc>
                <a:extLst>
                  <a:ext uri="{0D108BD9-81ED-4DB2-BD59-A6C34878D82A}">
                    <a16:rowId xmlns:a16="http://schemas.microsoft.com/office/drawing/2014/main" val="3455607656"/>
                  </a:ext>
                </a:extLst>
              </a:tr>
              <a:tr h="307340">
                <a:tc>
                  <a:txBody>
                    <a:bodyPr/>
                    <a:lstStyle/>
                    <a:p>
                      <a:pPr algn="ctr"/>
                      <a:r>
                        <a:rPr lang="en-US" sz="2400" b="1"/>
                        <a:t>3</a:t>
                      </a:r>
                      <a:endParaRPr lang="vi-VN" sz="2400" b="1"/>
                    </a:p>
                  </a:txBody>
                  <a:tcPr marL="91468" marR="91468"/>
                </a:tc>
                <a:tc>
                  <a:txBody>
                    <a:bodyPr/>
                    <a:lstStyle/>
                    <a:p>
                      <a:pPr algn="ctr"/>
                      <a:r>
                        <a:rPr lang="en-US" sz="2400" b="1"/>
                        <a:t>2</a:t>
                      </a:r>
                      <a:endParaRPr lang="vi-VN" sz="2400" b="1"/>
                    </a:p>
                  </a:txBody>
                  <a:tcPr marL="91468" marR="91468"/>
                </a:tc>
                <a:tc>
                  <a:txBody>
                    <a:bodyPr/>
                    <a:lstStyle/>
                    <a:p>
                      <a:pPr algn="ctr"/>
                      <a:r>
                        <a:rPr lang="en-US" sz="2400" b="1"/>
                        <a:t>1</a:t>
                      </a:r>
                      <a:endParaRPr lang="vi-VN" sz="2400" b="1"/>
                    </a:p>
                  </a:txBody>
                  <a:tcPr marL="91468" marR="91468"/>
                </a:tc>
                <a:extLst>
                  <a:ext uri="{0D108BD9-81ED-4DB2-BD59-A6C34878D82A}">
                    <a16:rowId xmlns:a16="http://schemas.microsoft.com/office/drawing/2014/main" val="3548964370"/>
                  </a:ext>
                </a:extLst>
              </a:tr>
              <a:tr h="307340">
                <a:tc>
                  <a:txBody>
                    <a:bodyPr/>
                    <a:lstStyle/>
                    <a:p>
                      <a:pPr algn="ctr"/>
                      <a:r>
                        <a:rPr lang="en-US" sz="2400" b="1"/>
                        <a:t>1</a:t>
                      </a:r>
                      <a:endParaRPr lang="vi-VN" sz="2400" b="1"/>
                    </a:p>
                  </a:txBody>
                  <a:tcPr marL="91468" marR="91468"/>
                </a:tc>
                <a:tc>
                  <a:txBody>
                    <a:bodyPr/>
                    <a:lstStyle/>
                    <a:p>
                      <a:pPr algn="ctr"/>
                      <a:r>
                        <a:rPr lang="en-US" sz="2400" b="1"/>
                        <a:t>2</a:t>
                      </a:r>
                      <a:endParaRPr lang="vi-VN" sz="2400" b="1"/>
                    </a:p>
                  </a:txBody>
                  <a:tcPr marL="91468" marR="91468"/>
                </a:tc>
                <a:tc>
                  <a:txBody>
                    <a:bodyPr/>
                    <a:lstStyle/>
                    <a:p>
                      <a:pPr algn="ctr"/>
                      <a:r>
                        <a:rPr lang="en-US" sz="2400" b="1"/>
                        <a:t>1</a:t>
                      </a:r>
                      <a:endParaRPr lang="vi-VN" sz="2400" b="1"/>
                    </a:p>
                  </a:txBody>
                  <a:tcPr marL="91468" marR="91468"/>
                </a:tc>
                <a:extLst>
                  <a:ext uri="{0D108BD9-81ED-4DB2-BD59-A6C34878D82A}">
                    <a16:rowId xmlns:a16="http://schemas.microsoft.com/office/drawing/2014/main" val="3810744479"/>
                  </a:ext>
                </a:extLst>
              </a:tr>
              <a:tr h="307340">
                <a:tc>
                  <a:txBody>
                    <a:bodyPr/>
                    <a:lstStyle/>
                    <a:p>
                      <a:pPr algn="ctr"/>
                      <a:r>
                        <a:rPr lang="en-US" sz="2400" b="1"/>
                        <a:t>0</a:t>
                      </a:r>
                      <a:endParaRPr lang="vi-VN" sz="2400" b="1"/>
                    </a:p>
                  </a:txBody>
                  <a:tcPr marL="91468" marR="91468"/>
                </a:tc>
                <a:tc>
                  <a:txBody>
                    <a:bodyPr/>
                    <a:lstStyle/>
                    <a:p>
                      <a:pPr algn="ctr"/>
                      <a:endParaRPr lang="vi-VN" sz="2400" b="1"/>
                    </a:p>
                  </a:txBody>
                  <a:tcPr marL="91468" marR="91468"/>
                </a:tc>
                <a:tc>
                  <a:txBody>
                    <a:bodyPr/>
                    <a:lstStyle/>
                    <a:p>
                      <a:pPr algn="ctr"/>
                      <a:endParaRPr lang="vi-VN" sz="2400" b="1"/>
                    </a:p>
                  </a:txBody>
                  <a:tcPr marL="91468" marR="91468"/>
                </a:tc>
                <a:extLst>
                  <a:ext uri="{0D108BD9-81ED-4DB2-BD59-A6C34878D82A}">
                    <a16:rowId xmlns:a16="http://schemas.microsoft.com/office/drawing/2014/main" val="904013322"/>
                  </a:ext>
                </a:extLst>
              </a:tr>
            </a:tbl>
          </a:graphicData>
        </a:graphic>
      </p:graphicFrame>
      <p:cxnSp>
        <p:nvCxnSpPr>
          <p:cNvPr id="13346" name="Straight Arrow Connector 3">
            <a:extLst>
              <a:ext uri="{FF2B5EF4-FFF2-40B4-BE49-F238E27FC236}">
                <a16:creationId xmlns:a16="http://schemas.microsoft.com/office/drawing/2014/main" id="{AC87CB48-724F-44FA-A83C-82B9035EDC5F}"/>
              </a:ext>
            </a:extLst>
          </p:cNvPr>
          <p:cNvCxnSpPr>
            <a:cxnSpLocks noChangeShapeType="1"/>
          </p:cNvCxnSpPr>
          <p:nvPr/>
        </p:nvCxnSpPr>
        <p:spPr bwMode="auto">
          <a:xfrm flipV="1">
            <a:off x="6948488" y="3505200"/>
            <a:ext cx="0" cy="1752600"/>
          </a:xfrm>
          <a:prstGeom prst="straightConnector1">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0492530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398E53EE-C834-40CA-BB56-C9659997A191}"/>
              </a:ext>
            </a:extLst>
          </p:cNvPr>
          <p:cNvSpPr>
            <a:spLocks noGrp="1"/>
          </p:cNvSpPr>
          <p:nvPr>
            <p:ph type="title"/>
          </p:nvPr>
        </p:nvSpPr>
        <p:spPr/>
        <p:txBody>
          <a:bodyPr/>
          <a:lstStyle/>
          <a:p>
            <a:endParaRPr lang="en-US" altLang="en-US"/>
          </a:p>
        </p:txBody>
      </p:sp>
      <p:sp>
        <p:nvSpPr>
          <p:cNvPr id="7171" name="Content Placeholder 2">
            <a:extLst>
              <a:ext uri="{FF2B5EF4-FFF2-40B4-BE49-F238E27FC236}">
                <a16:creationId xmlns:a16="http://schemas.microsoft.com/office/drawing/2014/main" id="{00DDDCC8-51B5-4A59-9C46-B1BE8A390F32}"/>
              </a:ext>
            </a:extLst>
          </p:cNvPr>
          <p:cNvSpPr>
            <a:spLocks noGrp="1"/>
          </p:cNvSpPr>
          <p:nvPr>
            <p:ph idx="1"/>
          </p:nvPr>
        </p:nvSpPr>
        <p:spPr/>
        <p:txBody>
          <a:bodyPr/>
          <a:lstStyle/>
          <a:p>
            <a:r>
              <a:rPr lang="vi-VN" altLang="en-US" dirty="0"/>
              <a:t>Hoạt động của BIU và EU độc lập</a:t>
            </a:r>
            <a:r>
              <a:rPr lang="en-US" altLang="en-US" dirty="0"/>
              <a:t>.</a:t>
            </a:r>
            <a:r>
              <a:rPr lang="vi-VN" altLang="en-US" dirty="0"/>
              <a:t> </a:t>
            </a:r>
            <a:endParaRPr lang="en-US" altLang="en-US" dirty="0"/>
          </a:p>
          <a:p>
            <a:r>
              <a:rPr lang="en-US" altLang="en-US" dirty="0"/>
              <a:t>Chu </a:t>
            </a:r>
            <a:r>
              <a:rPr lang="en-US" altLang="en-US" dirty="0" err="1"/>
              <a:t>kỳ</a:t>
            </a:r>
            <a:r>
              <a:rPr lang="vi-VN" altLang="en-US" dirty="0"/>
              <a:t> thi hành lệnh được thực hiện theo cơ c</a:t>
            </a:r>
            <a:r>
              <a:rPr lang="en-US" altLang="en-US" dirty="0" err="1"/>
              <a:t>hế</a:t>
            </a:r>
            <a:r>
              <a:rPr lang="vi-VN" altLang="en-US" dirty="0"/>
              <a:t> đường ống (pipeline).</a:t>
            </a:r>
            <a:endParaRPr lang="en-US" altLang="en-US" dirty="0"/>
          </a:p>
        </p:txBody>
      </p:sp>
    </p:spTree>
    <p:extLst>
      <p:ext uri="{BB962C8B-B14F-4D97-AF65-F5344CB8AC3E}">
        <p14:creationId xmlns:p14="http://schemas.microsoft.com/office/powerpoint/2010/main" val="10672116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B396EE43-179E-40C8-9D3A-E2B38CFEB7A9}"/>
              </a:ext>
            </a:extLst>
          </p:cNvPr>
          <p:cNvSpPr>
            <a:spLocks noGrp="1" noChangeArrowheads="1"/>
          </p:cNvSpPr>
          <p:nvPr>
            <p:ph type="title"/>
          </p:nvPr>
        </p:nvSpPr>
        <p:spPr/>
        <p:txBody>
          <a:bodyPr/>
          <a:lstStyle/>
          <a:p>
            <a:pPr eaLnBrk="1" hangingPunct="1"/>
            <a:r>
              <a:rPr lang="en-US" altLang="en-US"/>
              <a:t>II. Quy Trình Thi Hành Lệnh</a:t>
            </a:r>
          </a:p>
        </p:txBody>
      </p:sp>
      <p:sp>
        <p:nvSpPr>
          <p:cNvPr id="8195" name="Rectangle 3">
            <a:extLst>
              <a:ext uri="{FF2B5EF4-FFF2-40B4-BE49-F238E27FC236}">
                <a16:creationId xmlns:a16="http://schemas.microsoft.com/office/drawing/2014/main" id="{ED45A73E-9495-49FF-9EEB-1B03399E4CCA}"/>
              </a:ext>
            </a:extLst>
          </p:cNvPr>
          <p:cNvSpPr>
            <a:spLocks noGrp="1" noChangeArrowheads="1"/>
          </p:cNvSpPr>
          <p:nvPr>
            <p:ph idx="1"/>
          </p:nvPr>
        </p:nvSpPr>
        <p:spPr/>
        <p:txBody>
          <a:bodyPr/>
          <a:lstStyle/>
          <a:p>
            <a:pPr eaLnBrk="1" hangingPunct="1"/>
            <a:r>
              <a:rPr lang="en-US" altLang="en-US"/>
              <a:t>Các bước thi hành lệnh</a:t>
            </a:r>
          </a:p>
          <a:p>
            <a:pPr lvl="1" eaLnBrk="1" hangingPunct="1"/>
            <a:r>
              <a:rPr lang="en-US" altLang="en-US"/>
              <a:t>Nạp lệnh từ bộ nhớ vào thanh ghi lệnh IR</a:t>
            </a:r>
          </a:p>
          <a:p>
            <a:pPr lvl="1" eaLnBrk="1" hangingPunct="1"/>
            <a:r>
              <a:rPr lang="en-US" altLang="en-US"/>
              <a:t>Tăng thanh ghi IP (PC) để chỉ tới lệnh tiếp theo</a:t>
            </a:r>
          </a:p>
          <a:p>
            <a:pPr lvl="1" eaLnBrk="1" hangingPunct="1"/>
            <a:r>
              <a:rPr lang="en-US" altLang="en-US"/>
              <a:t>Giải mã lệnh</a:t>
            </a:r>
          </a:p>
          <a:p>
            <a:pPr lvl="1" eaLnBrk="1" hangingPunct="1"/>
            <a:r>
              <a:rPr lang="en-US" altLang="en-US"/>
              <a:t>Định vị toán hạng được dùng bởi lệnh</a:t>
            </a:r>
          </a:p>
          <a:p>
            <a:pPr lvl="1" eaLnBrk="1" hangingPunct="1"/>
            <a:r>
              <a:rPr lang="en-US" altLang="en-US"/>
              <a:t>Nạp toán hạng từ bộ nhớ (nếu cần)</a:t>
            </a:r>
          </a:p>
          <a:p>
            <a:pPr lvl="1" eaLnBrk="1" hangingPunct="1"/>
            <a:r>
              <a:rPr lang="en-US" altLang="en-US"/>
              <a:t>Thi hành lệnh</a:t>
            </a:r>
          </a:p>
          <a:p>
            <a:pPr lvl="1" eaLnBrk="1" hangingPunct="1"/>
            <a:r>
              <a:rPr lang="en-US" altLang="en-US"/>
              <a:t>Lưu kết quả và trạng thái (PSW)</a:t>
            </a:r>
          </a:p>
          <a:p>
            <a:pPr lvl="1" eaLnBrk="1" hangingPunct="1"/>
            <a:r>
              <a:rPr lang="en-US" altLang="en-US"/>
              <a:t>Trở lại bước 1 để nạp lệnh tiếp theo.</a:t>
            </a:r>
          </a:p>
        </p:txBody>
      </p:sp>
    </p:spTree>
    <p:extLst>
      <p:ext uri="{BB962C8B-B14F-4D97-AF65-F5344CB8AC3E}">
        <p14:creationId xmlns:p14="http://schemas.microsoft.com/office/powerpoint/2010/main" val="13556292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D2E1141-AC39-4766-911D-7686B7838913}"/>
              </a:ext>
            </a:extLst>
          </p:cNvPr>
          <p:cNvSpPr>
            <a:spLocks noChangeArrowheads="1"/>
          </p:cNvSpPr>
          <p:nvPr/>
        </p:nvSpPr>
        <p:spPr bwMode="auto">
          <a:xfrm>
            <a:off x="5486400" y="2057400"/>
            <a:ext cx="4267200" cy="1447800"/>
          </a:xfrm>
          <a:prstGeom prst="rect">
            <a:avLst/>
          </a:prstGeom>
          <a:solidFill>
            <a:schemeClr val="accent1"/>
          </a:solidFill>
          <a:ln w="9525" algn="ctr">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219" name="Rectangle 3">
            <a:extLst>
              <a:ext uri="{FF2B5EF4-FFF2-40B4-BE49-F238E27FC236}">
                <a16:creationId xmlns:a16="http://schemas.microsoft.com/office/drawing/2014/main" id="{97B413B7-A67C-4987-A752-833BAFE219A6}"/>
              </a:ext>
            </a:extLst>
          </p:cNvPr>
          <p:cNvSpPr>
            <a:spLocks noChangeArrowheads="1"/>
          </p:cNvSpPr>
          <p:nvPr/>
        </p:nvSpPr>
        <p:spPr bwMode="auto">
          <a:xfrm>
            <a:off x="2438400" y="2057400"/>
            <a:ext cx="2286000" cy="990600"/>
          </a:xfrm>
          <a:prstGeom prst="rect">
            <a:avLst/>
          </a:prstGeom>
          <a:solidFill>
            <a:srgbClr val="DDDDDD"/>
          </a:solidFill>
          <a:ln w="9525" algn="ctr">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en-US" altLang="en-US" sz="1800">
              <a:latin typeface="Arial" panose="020B0604020202020204" pitchFamily="34" charset="0"/>
            </a:endParaRPr>
          </a:p>
        </p:txBody>
      </p:sp>
      <p:sp>
        <p:nvSpPr>
          <p:cNvPr id="9220" name="Rectangle 4">
            <a:extLst>
              <a:ext uri="{FF2B5EF4-FFF2-40B4-BE49-F238E27FC236}">
                <a16:creationId xmlns:a16="http://schemas.microsoft.com/office/drawing/2014/main" id="{FA966767-05AF-4A91-8747-513EED204325}"/>
              </a:ext>
            </a:extLst>
          </p:cNvPr>
          <p:cNvSpPr>
            <a:spLocks noGrp="1" noChangeArrowheads="1"/>
          </p:cNvSpPr>
          <p:nvPr>
            <p:ph type="title"/>
          </p:nvPr>
        </p:nvSpPr>
        <p:spPr/>
        <p:txBody>
          <a:bodyPr/>
          <a:lstStyle/>
          <a:p>
            <a:r>
              <a:rPr lang="en-US" altLang="en-US" dirty="0"/>
              <a:t>CHU KỲ LỆNH THI HÀNH LỆNH</a:t>
            </a:r>
          </a:p>
        </p:txBody>
      </p:sp>
      <p:sp>
        <p:nvSpPr>
          <p:cNvPr id="9221" name="Rectangle 5">
            <a:extLst>
              <a:ext uri="{FF2B5EF4-FFF2-40B4-BE49-F238E27FC236}">
                <a16:creationId xmlns:a16="http://schemas.microsoft.com/office/drawing/2014/main" id="{0C929913-B751-45D2-895C-1FF6E4EA48FC}"/>
              </a:ext>
            </a:extLst>
          </p:cNvPr>
          <p:cNvSpPr>
            <a:spLocks noGrp="1" noChangeArrowheads="1"/>
          </p:cNvSpPr>
          <p:nvPr>
            <p:ph sz="half" idx="1"/>
          </p:nvPr>
        </p:nvSpPr>
        <p:spPr>
          <a:xfrm>
            <a:off x="2438400" y="4495800"/>
            <a:ext cx="2286000" cy="2209800"/>
          </a:xfrm>
          <a:solidFill>
            <a:srgbClr val="FFFF66"/>
          </a:solidFill>
          <a:ln>
            <a:solidFill>
              <a:schemeClr val="bg2"/>
            </a:solidFill>
            <a:miter lim="800000"/>
            <a:headEnd/>
            <a:tailEnd/>
          </a:ln>
        </p:spPr>
        <p:txBody>
          <a:bodyPr>
            <a:normAutofit/>
          </a:bodyPr>
          <a:lstStyle/>
          <a:p>
            <a:pPr marL="0" indent="0">
              <a:lnSpc>
                <a:spcPct val="80000"/>
              </a:lnSpc>
              <a:buNone/>
            </a:pPr>
            <a:r>
              <a:rPr lang="en-US" altLang="en-US" sz="1600" b="1">
                <a:solidFill>
                  <a:srgbClr val="CC3300"/>
                </a:solidFill>
              </a:rPr>
              <a:t>[1064]     </a:t>
            </a:r>
            <a:r>
              <a:rPr lang="en-US" altLang="en-US" sz="1600" b="1">
                <a:solidFill>
                  <a:srgbClr val="3333FF"/>
                </a:solidFill>
              </a:rPr>
              <a:t>5</a:t>
            </a:r>
          </a:p>
          <a:p>
            <a:pPr marL="0" indent="0">
              <a:lnSpc>
                <a:spcPct val="80000"/>
              </a:lnSpc>
              <a:buNone/>
            </a:pPr>
            <a:r>
              <a:rPr lang="en-US" altLang="en-US" sz="1600" b="1">
                <a:solidFill>
                  <a:srgbClr val="CC3300"/>
                </a:solidFill>
              </a:rPr>
              <a:t>[1068]     </a:t>
            </a:r>
            <a:r>
              <a:rPr lang="en-US" altLang="en-US" sz="1600" b="1">
                <a:solidFill>
                  <a:srgbClr val="3333FF"/>
                </a:solidFill>
              </a:rPr>
              <a:t>7</a:t>
            </a:r>
          </a:p>
          <a:p>
            <a:pPr marL="0" indent="0">
              <a:lnSpc>
                <a:spcPct val="80000"/>
              </a:lnSpc>
              <a:buNone/>
            </a:pPr>
            <a:r>
              <a:rPr lang="en-US" altLang="en-US" sz="1600" b="1">
                <a:solidFill>
                  <a:srgbClr val="CC3300"/>
                </a:solidFill>
              </a:rPr>
              <a:t>………</a:t>
            </a:r>
          </a:p>
          <a:p>
            <a:pPr marL="0" indent="0">
              <a:lnSpc>
                <a:spcPct val="80000"/>
              </a:lnSpc>
              <a:buNone/>
            </a:pPr>
            <a:r>
              <a:rPr lang="en-US" altLang="en-US" sz="1600" b="1">
                <a:solidFill>
                  <a:srgbClr val="CC3300"/>
                </a:solidFill>
              </a:rPr>
              <a:t>[2B00] </a:t>
            </a:r>
          </a:p>
          <a:p>
            <a:pPr marL="0" indent="0">
              <a:lnSpc>
                <a:spcPct val="80000"/>
              </a:lnSpc>
              <a:buNone/>
            </a:pPr>
            <a:r>
              <a:rPr lang="en-US" altLang="en-US" sz="1600" b="1">
                <a:solidFill>
                  <a:srgbClr val="CC3300"/>
                </a:solidFill>
              </a:rPr>
              <a:t>………</a:t>
            </a:r>
          </a:p>
          <a:p>
            <a:pPr marL="0" indent="0">
              <a:lnSpc>
                <a:spcPct val="80000"/>
              </a:lnSpc>
              <a:buNone/>
            </a:pPr>
            <a:r>
              <a:rPr lang="en-US" altLang="en-US" sz="1800" b="1">
                <a:solidFill>
                  <a:srgbClr val="CC3300"/>
                </a:solidFill>
              </a:rPr>
              <a:t>[</a:t>
            </a:r>
            <a:r>
              <a:rPr lang="en-US" altLang="en-US" sz="1600" b="1">
                <a:solidFill>
                  <a:srgbClr val="CC3300"/>
                </a:solidFill>
              </a:rPr>
              <a:t>A001</a:t>
            </a:r>
            <a:r>
              <a:rPr lang="en-US" altLang="en-US" sz="1800" b="1">
                <a:solidFill>
                  <a:srgbClr val="CC3300"/>
                </a:solidFill>
              </a:rPr>
              <a:t>]</a:t>
            </a:r>
            <a:r>
              <a:rPr lang="en-US" altLang="en-US" sz="1600" b="1"/>
              <a:t>    A1 64 10 68 10</a:t>
            </a:r>
          </a:p>
          <a:p>
            <a:pPr marL="0" indent="0">
              <a:lnSpc>
                <a:spcPct val="80000"/>
              </a:lnSpc>
              <a:buNone/>
            </a:pPr>
            <a:r>
              <a:rPr lang="en-US" altLang="en-US" sz="1600" b="1">
                <a:solidFill>
                  <a:srgbClr val="CC3300"/>
                </a:solidFill>
              </a:rPr>
              <a:t>[A006]</a:t>
            </a:r>
            <a:r>
              <a:rPr lang="en-US" altLang="en-US" sz="1600" b="1"/>
              <a:t>    A2 70 10 </a:t>
            </a:r>
          </a:p>
          <a:p>
            <a:pPr marL="0" indent="0">
              <a:lnSpc>
                <a:spcPct val="80000"/>
              </a:lnSpc>
              <a:buNone/>
            </a:pPr>
            <a:r>
              <a:rPr lang="en-US" altLang="en-US" sz="1600" b="1">
                <a:solidFill>
                  <a:srgbClr val="CC3300"/>
                </a:solidFill>
              </a:rPr>
              <a:t>[A009]</a:t>
            </a:r>
            <a:r>
              <a:rPr lang="en-US" altLang="en-US" sz="1600" b="1"/>
              <a:t>    A3 74 10</a:t>
            </a:r>
          </a:p>
          <a:p>
            <a:pPr marL="0" indent="0">
              <a:lnSpc>
                <a:spcPct val="80000"/>
              </a:lnSpc>
              <a:buNone/>
            </a:pPr>
            <a:endParaRPr lang="en-US" altLang="en-US" sz="1600" b="1"/>
          </a:p>
        </p:txBody>
      </p:sp>
      <p:sp>
        <p:nvSpPr>
          <p:cNvPr id="9222" name="Text Box 6">
            <a:extLst>
              <a:ext uri="{FF2B5EF4-FFF2-40B4-BE49-F238E27FC236}">
                <a16:creationId xmlns:a16="http://schemas.microsoft.com/office/drawing/2014/main" id="{B9F3FD01-C08E-42AF-8CBA-27E6D86D60DC}"/>
              </a:ext>
            </a:extLst>
          </p:cNvPr>
          <p:cNvSpPr txBox="1">
            <a:spLocks noChangeArrowheads="1"/>
          </p:cNvSpPr>
          <p:nvPr/>
        </p:nvSpPr>
        <p:spPr bwMode="auto">
          <a:xfrm>
            <a:off x="5562600" y="2162176"/>
            <a:ext cx="1981200" cy="346075"/>
          </a:xfrm>
          <a:prstGeom prst="rect">
            <a:avLst/>
          </a:prstGeom>
          <a:solidFill>
            <a:srgbClr val="FFFFCC"/>
          </a:solidFill>
          <a:ln w="9525" algn="ctr">
            <a:solidFill>
              <a:schemeClr val="accent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600" b="1">
                <a:latin typeface="Arial" panose="020B0604020202020204" pitchFamily="34" charset="0"/>
              </a:rPr>
              <a:t>Thanh ghi lệnh PC </a:t>
            </a:r>
          </a:p>
        </p:txBody>
      </p:sp>
      <p:sp>
        <p:nvSpPr>
          <p:cNvPr id="9223" name="Text Box 7">
            <a:extLst>
              <a:ext uri="{FF2B5EF4-FFF2-40B4-BE49-F238E27FC236}">
                <a16:creationId xmlns:a16="http://schemas.microsoft.com/office/drawing/2014/main" id="{D214D98C-5F3B-4441-A97F-32AD1A0458DF}"/>
              </a:ext>
            </a:extLst>
          </p:cNvPr>
          <p:cNvSpPr txBox="1">
            <a:spLocks noChangeArrowheads="1"/>
          </p:cNvSpPr>
          <p:nvPr/>
        </p:nvSpPr>
        <p:spPr bwMode="auto">
          <a:xfrm>
            <a:off x="2514600" y="2590800"/>
            <a:ext cx="914400" cy="336550"/>
          </a:xfrm>
          <a:prstGeom prst="rect">
            <a:avLst/>
          </a:prstGeom>
          <a:solidFill>
            <a:srgbClr val="FF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50000"/>
              </a:spcBef>
              <a:buClrTx/>
              <a:buSzTx/>
              <a:buFontTx/>
              <a:buNone/>
            </a:pPr>
            <a:endParaRPr lang="en-US" altLang="en-US" sz="1600">
              <a:solidFill>
                <a:schemeClr val="bg1"/>
              </a:solidFill>
              <a:latin typeface="Arial" panose="020B0604020202020204" pitchFamily="34" charset="0"/>
            </a:endParaRPr>
          </a:p>
        </p:txBody>
      </p:sp>
      <p:sp>
        <p:nvSpPr>
          <p:cNvPr id="24584" name="Text Box 8">
            <a:extLst>
              <a:ext uri="{FF2B5EF4-FFF2-40B4-BE49-F238E27FC236}">
                <a16:creationId xmlns:a16="http://schemas.microsoft.com/office/drawing/2014/main" id="{F5D64EE7-A16F-4A58-A600-F6C72966861F}"/>
              </a:ext>
            </a:extLst>
          </p:cNvPr>
          <p:cNvSpPr txBox="1">
            <a:spLocks noChangeArrowheads="1"/>
          </p:cNvSpPr>
          <p:nvPr/>
        </p:nvSpPr>
        <p:spPr bwMode="auto">
          <a:xfrm>
            <a:off x="3505200" y="2590800"/>
            <a:ext cx="914400" cy="336550"/>
          </a:xfrm>
          <a:prstGeom prst="rect">
            <a:avLst/>
          </a:prstGeom>
          <a:solidFill>
            <a:srgbClr val="FF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50000"/>
              </a:spcBef>
              <a:buClrTx/>
              <a:buSzTx/>
              <a:buFontTx/>
              <a:buNone/>
            </a:pPr>
            <a:r>
              <a:rPr lang="en-US" altLang="en-US" sz="1600">
                <a:solidFill>
                  <a:schemeClr val="bg1"/>
                </a:solidFill>
                <a:latin typeface="Arial" panose="020B0604020202020204" pitchFamily="34" charset="0"/>
              </a:rPr>
              <a:t>ADD</a:t>
            </a:r>
          </a:p>
        </p:txBody>
      </p:sp>
      <p:sp>
        <p:nvSpPr>
          <p:cNvPr id="9225" name="Text Box 9">
            <a:extLst>
              <a:ext uri="{FF2B5EF4-FFF2-40B4-BE49-F238E27FC236}">
                <a16:creationId xmlns:a16="http://schemas.microsoft.com/office/drawing/2014/main" id="{460134AF-BC71-41FE-BC67-F5CF0FDE5BCB}"/>
              </a:ext>
            </a:extLst>
          </p:cNvPr>
          <p:cNvSpPr txBox="1">
            <a:spLocks noChangeArrowheads="1"/>
          </p:cNvSpPr>
          <p:nvPr/>
        </p:nvSpPr>
        <p:spPr bwMode="auto">
          <a:xfrm>
            <a:off x="5562600" y="2581276"/>
            <a:ext cx="1981200" cy="346075"/>
          </a:xfrm>
          <a:prstGeom prst="rect">
            <a:avLst/>
          </a:prstGeom>
          <a:solidFill>
            <a:srgbClr val="FFFFCC"/>
          </a:solidFill>
          <a:ln w="9525" algn="ctr">
            <a:solidFill>
              <a:schemeClr val="accent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600" b="1">
                <a:latin typeface="Arial" panose="020B0604020202020204" pitchFamily="34" charset="0"/>
              </a:rPr>
              <a:t>Thanh ghi dữ liệu </a:t>
            </a:r>
          </a:p>
        </p:txBody>
      </p:sp>
      <p:sp>
        <p:nvSpPr>
          <p:cNvPr id="9226" name="Text Box 10">
            <a:extLst>
              <a:ext uri="{FF2B5EF4-FFF2-40B4-BE49-F238E27FC236}">
                <a16:creationId xmlns:a16="http://schemas.microsoft.com/office/drawing/2014/main" id="{E21B2F77-6F82-4537-9FF9-2C11C2FB9AAA}"/>
              </a:ext>
            </a:extLst>
          </p:cNvPr>
          <p:cNvSpPr txBox="1">
            <a:spLocks noChangeArrowheads="1"/>
          </p:cNvSpPr>
          <p:nvPr/>
        </p:nvSpPr>
        <p:spPr bwMode="auto">
          <a:xfrm>
            <a:off x="5562600" y="3052764"/>
            <a:ext cx="1981200" cy="346075"/>
          </a:xfrm>
          <a:prstGeom prst="rect">
            <a:avLst/>
          </a:prstGeom>
          <a:solidFill>
            <a:srgbClr val="FFFFCC"/>
          </a:solidFill>
          <a:ln w="9525" algn="ctr">
            <a:solidFill>
              <a:schemeClr val="accent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600" b="1">
                <a:latin typeface="Arial" panose="020B0604020202020204" pitchFamily="34" charset="0"/>
              </a:rPr>
              <a:t>Thanh ghi lệnh IR</a:t>
            </a:r>
            <a:endParaRPr lang="en-US" altLang="en-US">
              <a:latin typeface="Arial" panose="020B0604020202020204" pitchFamily="34" charset="0"/>
            </a:endParaRPr>
          </a:p>
        </p:txBody>
      </p:sp>
      <p:sp>
        <p:nvSpPr>
          <p:cNvPr id="9227" name="Text Box 11">
            <a:extLst>
              <a:ext uri="{FF2B5EF4-FFF2-40B4-BE49-F238E27FC236}">
                <a16:creationId xmlns:a16="http://schemas.microsoft.com/office/drawing/2014/main" id="{E266C4B1-E527-4290-8992-DC878FBD7B49}"/>
              </a:ext>
            </a:extLst>
          </p:cNvPr>
          <p:cNvSpPr txBox="1">
            <a:spLocks noChangeArrowheads="1"/>
          </p:cNvSpPr>
          <p:nvPr/>
        </p:nvSpPr>
        <p:spPr bwMode="auto">
          <a:xfrm>
            <a:off x="2514600" y="2133600"/>
            <a:ext cx="914400" cy="336550"/>
          </a:xfrm>
          <a:prstGeom prst="rect">
            <a:avLst/>
          </a:prstGeom>
          <a:solidFill>
            <a:srgbClr val="FF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50000"/>
              </a:spcBef>
              <a:buClrTx/>
              <a:buSzTx/>
              <a:buFontTx/>
              <a:buNone/>
            </a:pPr>
            <a:endParaRPr lang="en-US" altLang="en-US" sz="1600">
              <a:solidFill>
                <a:schemeClr val="bg1"/>
              </a:solidFill>
              <a:latin typeface="Arial" panose="020B0604020202020204" pitchFamily="34" charset="0"/>
            </a:endParaRPr>
          </a:p>
        </p:txBody>
      </p:sp>
      <p:sp>
        <p:nvSpPr>
          <p:cNvPr id="9228" name="Text Box 12">
            <a:extLst>
              <a:ext uri="{FF2B5EF4-FFF2-40B4-BE49-F238E27FC236}">
                <a16:creationId xmlns:a16="http://schemas.microsoft.com/office/drawing/2014/main" id="{EC4AAC76-EA7A-46A4-ADBA-C03F21E80AAA}"/>
              </a:ext>
            </a:extLst>
          </p:cNvPr>
          <p:cNvSpPr txBox="1">
            <a:spLocks noChangeArrowheads="1"/>
          </p:cNvSpPr>
          <p:nvPr/>
        </p:nvSpPr>
        <p:spPr bwMode="auto">
          <a:xfrm>
            <a:off x="3581400" y="21336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50000"/>
              </a:spcBef>
              <a:buClrTx/>
              <a:buSzTx/>
              <a:buFontTx/>
              <a:buNone/>
            </a:pPr>
            <a:r>
              <a:rPr lang="en-US" altLang="en-US" sz="1800" b="1">
                <a:solidFill>
                  <a:srgbClr val="3333FF"/>
                </a:solidFill>
                <a:latin typeface="Arial" panose="020B0604020202020204" pitchFamily="34" charset="0"/>
              </a:rPr>
              <a:t>ALU</a:t>
            </a:r>
          </a:p>
        </p:txBody>
      </p:sp>
      <p:sp>
        <p:nvSpPr>
          <p:cNvPr id="9229" name="Line 13">
            <a:extLst>
              <a:ext uri="{FF2B5EF4-FFF2-40B4-BE49-F238E27FC236}">
                <a16:creationId xmlns:a16="http://schemas.microsoft.com/office/drawing/2014/main" id="{0B6E9B71-181E-48B0-8877-72C41AC0E442}"/>
              </a:ext>
            </a:extLst>
          </p:cNvPr>
          <p:cNvSpPr>
            <a:spLocks noChangeShapeType="1"/>
          </p:cNvSpPr>
          <p:nvPr/>
        </p:nvSpPr>
        <p:spPr bwMode="auto">
          <a:xfrm>
            <a:off x="2362200" y="3657600"/>
            <a:ext cx="7696200" cy="0"/>
          </a:xfrm>
          <a:prstGeom prst="line">
            <a:avLst/>
          </a:prstGeom>
          <a:noFill/>
          <a:ln w="57150">
            <a:solidFill>
              <a:srgbClr val="CC3300"/>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230" name="Line 14">
            <a:extLst>
              <a:ext uri="{FF2B5EF4-FFF2-40B4-BE49-F238E27FC236}">
                <a16:creationId xmlns:a16="http://schemas.microsoft.com/office/drawing/2014/main" id="{94E76F84-D1F5-4C8C-A7DD-41E8B1621F8A}"/>
              </a:ext>
            </a:extLst>
          </p:cNvPr>
          <p:cNvSpPr>
            <a:spLocks noChangeShapeType="1"/>
          </p:cNvSpPr>
          <p:nvPr/>
        </p:nvSpPr>
        <p:spPr bwMode="auto">
          <a:xfrm>
            <a:off x="2667000" y="4343400"/>
            <a:ext cx="76962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231" name="Line 15">
            <a:extLst>
              <a:ext uri="{FF2B5EF4-FFF2-40B4-BE49-F238E27FC236}">
                <a16:creationId xmlns:a16="http://schemas.microsoft.com/office/drawing/2014/main" id="{B9A49071-281E-4C81-9235-31A73378482F}"/>
              </a:ext>
            </a:extLst>
          </p:cNvPr>
          <p:cNvSpPr>
            <a:spLocks noChangeShapeType="1"/>
          </p:cNvSpPr>
          <p:nvPr/>
        </p:nvSpPr>
        <p:spPr bwMode="auto">
          <a:xfrm flipH="1">
            <a:off x="3124200" y="3048000"/>
            <a:ext cx="0" cy="1447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232" name="Line 16">
            <a:extLst>
              <a:ext uri="{FF2B5EF4-FFF2-40B4-BE49-F238E27FC236}">
                <a16:creationId xmlns:a16="http://schemas.microsoft.com/office/drawing/2014/main" id="{6FDB2372-3749-4EE5-A928-E29547F8DD24}"/>
              </a:ext>
            </a:extLst>
          </p:cNvPr>
          <p:cNvSpPr>
            <a:spLocks noChangeShapeType="1"/>
          </p:cNvSpPr>
          <p:nvPr/>
        </p:nvSpPr>
        <p:spPr bwMode="auto">
          <a:xfrm>
            <a:off x="7239000" y="3486150"/>
            <a:ext cx="0" cy="85725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233" name="Line 17">
            <a:extLst>
              <a:ext uri="{FF2B5EF4-FFF2-40B4-BE49-F238E27FC236}">
                <a16:creationId xmlns:a16="http://schemas.microsoft.com/office/drawing/2014/main" id="{A6E835CC-FBF5-4F55-9DDC-E1DDD68029D8}"/>
              </a:ext>
            </a:extLst>
          </p:cNvPr>
          <p:cNvSpPr>
            <a:spLocks noChangeShapeType="1"/>
          </p:cNvSpPr>
          <p:nvPr/>
        </p:nvSpPr>
        <p:spPr bwMode="auto">
          <a:xfrm>
            <a:off x="2514600" y="4000500"/>
            <a:ext cx="7696200" cy="0"/>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234" name="Text Box 18">
            <a:extLst>
              <a:ext uri="{FF2B5EF4-FFF2-40B4-BE49-F238E27FC236}">
                <a16:creationId xmlns:a16="http://schemas.microsoft.com/office/drawing/2014/main" id="{40624FEC-22A1-4698-8488-18739BCCEC59}"/>
              </a:ext>
            </a:extLst>
          </p:cNvPr>
          <p:cNvSpPr txBox="1">
            <a:spLocks noChangeArrowheads="1"/>
          </p:cNvSpPr>
          <p:nvPr/>
        </p:nvSpPr>
        <p:spPr bwMode="auto">
          <a:xfrm>
            <a:off x="8610600" y="3962401"/>
            <a:ext cx="175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eaLnBrk="1" hangingPunct="1">
              <a:spcBef>
                <a:spcPct val="50000"/>
              </a:spcBef>
              <a:buClrTx/>
              <a:buSzTx/>
              <a:buFontTx/>
              <a:buNone/>
            </a:pPr>
            <a:r>
              <a:rPr lang="en-US" altLang="en-US" sz="1800">
                <a:solidFill>
                  <a:srgbClr val="0066CC"/>
                </a:solidFill>
                <a:latin typeface="Arial" panose="020B0604020202020204" pitchFamily="34" charset="0"/>
              </a:rPr>
              <a:t>Bus điều  khiển</a:t>
            </a:r>
          </a:p>
        </p:txBody>
      </p:sp>
      <p:sp>
        <p:nvSpPr>
          <p:cNvPr id="9235" name="Text Box 19">
            <a:extLst>
              <a:ext uri="{FF2B5EF4-FFF2-40B4-BE49-F238E27FC236}">
                <a16:creationId xmlns:a16="http://schemas.microsoft.com/office/drawing/2014/main" id="{64DF9FED-A57E-4F50-98B4-F2BFE16264FF}"/>
              </a:ext>
            </a:extLst>
          </p:cNvPr>
          <p:cNvSpPr txBox="1">
            <a:spLocks noChangeArrowheads="1"/>
          </p:cNvSpPr>
          <p:nvPr/>
        </p:nvSpPr>
        <p:spPr bwMode="auto">
          <a:xfrm>
            <a:off x="8229600" y="4343401"/>
            <a:ext cx="175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eaLnBrk="1" hangingPunct="1">
              <a:spcBef>
                <a:spcPct val="50000"/>
              </a:spcBef>
              <a:buClrTx/>
              <a:buSzTx/>
              <a:buFontTx/>
              <a:buNone/>
            </a:pPr>
            <a:r>
              <a:rPr lang="en-US" altLang="en-US" sz="1800">
                <a:latin typeface="Arial" panose="020B0604020202020204" pitchFamily="34" charset="0"/>
              </a:rPr>
              <a:t>Bus dữ liệu</a:t>
            </a:r>
          </a:p>
        </p:txBody>
      </p:sp>
      <p:sp>
        <p:nvSpPr>
          <p:cNvPr id="9236" name="Text Box 20">
            <a:extLst>
              <a:ext uri="{FF2B5EF4-FFF2-40B4-BE49-F238E27FC236}">
                <a16:creationId xmlns:a16="http://schemas.microsoft.com/office/drawing/2014/main" id="{BE011D7A-0949-4D52-862E-13D7257ABC10}"/>
              </a:ext>
            </a:extLst>
          </p:cNvPr>
          <p:cNvSpPr txBox="1">
            <a:spLocks noChangeArrowheads="1"/>
          </p:cNvSpPr>
          <p:nvPr/>
        </p:nvSpPr>
        <p:spPr bwMode="auto">
          <a:xfrm>
            <a:off x="8177213" y="3624263"/>
            <a:ext cx="1752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eaLnBrk="1" hangingPunct="1">
              <a:spcBef>
                <a:spcPct val="50000"/>
              </a:spcBef>
              <a:buClrTx/>
              <a:buSzTx/>
              <a:buFontTx/>
              <a:buNone/>
            </a:pPr>
            <a:r>
              <a:rPr lang="en-US" altLang="en-US" sz="1800">
                <a:solidFill>
                  <a:srgbClr val="CC3300"/>
                </a:solidFill>
                <a:latin typeface="Arial" panose="020B0604020202020204" pitchFamily="34" charset="0"/>
              </a:rPr>
              <a:t>Bus địa chỉ</a:t>
            </a:r>
          </a:p>
        </p:txBody>
      </p:sp>
      <p:sp>
        <p:nvSpPr>
          <p:cNvPr id="24597" name="Text Box 21">
            <a:extLst>
              <a:ext uri="{FF2B5EF4-FFF2-40B4-BE49-F238E27FC236}">
                <a16:creationId xmlns:a16="http://schemas.microsoft.com/office/drawing/2014/main" id="{AEE7935D-A765-4250-B296-A5AD6F3470F4}"/>
              </a:ext>
            </a:extLst>
          </p:cNvPr>
          <p:cNvSpPr txBox="1">
            <a:spLocks noChangeArrowheads="1"/>
          </p:cNvSpPr>
          <p:nvPr/>
        </p:nvSpPr>
        <p:spPr bwMode="auto">
          <a:xfrm>
            <a:off x="5486400" y="4708526"/>
            <a:ext cx="2286000" cy="396875"/>
          </a:xfrm>
          <a:prstGeom prst="rect">
            <a:avLst/>
          </a:prstGeom>
          <a:solidFill>
            <a:schemeClr val="fo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50000"/>
              </a:spcBef>
              <a:buClrTx/>
              <a:buSzTx/>
              <a:buFontTx/>
              <a:buNone/>
            </a:pPr>
            <a:r>
              <a:rPr lang="en-US" altLang="en-US" sz="2000">
                <a:latin typeface="Arial" panose="020B0604020202020204" pitchFamily="34" charset="0"/>
              </a:rPr>
              <a:t>Fetch (Instruction) </a:t>
            </a:r>
          </a:p>
        </p:txBody>
      </p:sp>
      <p:sp>
        <p:nvSpPr>
          <p:cNvPr id="24598" name="Rectangle 22">
            <a:extLst>
              <a:ext uri="{FF2B5EF4-FFF2-40B4-BE49-F238E27FC236}">
                <a16:creationId xmlns:a16="http://schemas.microsoft.com/office/drawing/2014/main" id="{78AE655D-477A-4B8C-8D71-39CC7C6D68FB}"/>
              </a:ext>
            </a:extLst>
          </p:cNvPr>
          <p:cNvSpPr>
            <a:spLocks noChangeArrowheads="1"/>
          </p:cNvSpPr>
          <p:nvPr/>
        </p:nvSpPr>
        <p:spPr bwMode="auto">
          <a:xfrm>
            <a:off x="7697789" y="2157414"/>
            <a:ext cx="814387" cy="346075"/>
          </a:xfrm>
          <a:prstGeom prst="rect">
            <a:avLst/>
          </a:prstGeom>
          <a:solidFill>
            <a:srgbClr val="DDDDDD"/>
          </a:solidFill>
          <a:ln w="9525" algn="ctr">
            <a:solidFill>
              <a:schemeClr val="accent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eaLnBrk="1" hangingPunct="1">
              <a:spcBef>
                <a:spcPct val="0"/>
              </a:spcBef>
              <a:buClrTx/>
              <a:buSzTx/>
              <a:buFontTx/>
              <a:buNone/>
            </a:pPr>
            <a:r>
              <a:rPr lang="en-US" altLang="en-US" sz="1600" b="1">
                <a:solidFill>
                  <a:srgbClr val="CC3300"/>
                </a:solidFill>
                <a:latin typeface="Arial" panose="020B0604020202020204" pitchFamily="34" charset="0"/>
              </a:rPr>
              <a:t>[A001]</a:t>
            </a:r>
          </a:p>
        </p:txBody>
      </p:sp>
      <p:sp>
        <p:nvSpPr>
          <p:cNvPr id="24599" name="Text Box 23">
            <a:extLst>
              <a:ext uri="{FF2B5EF4-FFF2-40B4-BE49-F238E27FC236}">
                <a16:creationId xmlns:a16="http://schemas.microsoft.com/office/drawing/2014/main" id="{1BF3773C-2F75-4C44-89EF-BE38C0CFDF70}"/>
              </a:ext>
            </a:extLst>
          </p:cNvPr>
          <p:cNvSpPr txBox="1">
            <a:spLocks noChangeArrowheads="1"/>
          </p:cNvSpPr>
          <p:nvPr/>
        </p:nvSpPr>
        <p:spPr bwMode="auto">
          <a:xfrm>
            <a:off x="1905000" y="609601"/>
            <a:ext cx="1828800" cy="296863"/>
          </a:xfrm>
          <a:prstGeom prst="rect">
            <a:avLst/>
          </a:prstGeom>
          <a:solidFill>
            <a:srgbClr val="DDDDDD"/>
          </a:solidFill>
          <a:ln w="9525" algn="ctr">
            <a:solidFill>
              <a:schemeClr val="accent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eaLnBrk="1" hangingPunct="1">
              <a:lnSpc>
                <a:spcPct val="80000"/>
              </a:lnSpc>
              <a:buClr>
                <a:schemeClr val="tx1"/>
              </a:buClr>
              <a:buSzPct val="75000"/>
              <a:buFont typeface="Wingdings" panose="05000000000000000000" pitchFamily="2" charset="2"/>
              <a:buNone/>
            </a:pPr>
            <a:r>
              <a:rPr lang="en-US" altLang="en-US" sz="1600" b="1">
                <a:latin typeface="Arial" panose="020B0604020202020204" pitchFamily="34" charset="0"/>
              </a:rPr>
              <a:t>A1 64 10 68 10</a:t>
            </a:r>
            <a:endParaRPr lang="en-US" altLang="en-US" sz="1600">
              <a:latin typeface="Arial" panose="020B0604020202020204" pitchFamily="34" charset="0"/>
            </a:endParaRPr>
          </a:p>
        </p:txBody>
      </p:sp>
      <p:sp>
        <p:nvSpPr>
          <p:cNvPr id="24600" name="Text Box 24">
            <a:extLst>
              <a:ext uri="{FF2B5EF4-FFF2-40B4-BE49-F238E27FC236}">
                <a16:creationId xmlns:a16="http://schemas.microsoft.com/office/drawing/2014/main" id="{EDEE1A7A-B234-4F8E-BF48-66AFA7E5E5A0}"/>
              </a:ext>
            </a:extLst>
          </p:cNvPr>
          <p:cNvSpPr txBox="1">
            <a:spLocks noChangeArrowheads="1"/>
          </p:cNvSpPr>
          <p:nvPr/>
        </p:nvSpPr>
        <p:spPr bwMode="auto">
          <a:xfrm>
            <a:off x="7010400" y="304800"/>
            <a:ext cx="304800" cy="376238"/>
          </a:xfrm>
          <a:prstGeom prst="rect">
            <a:avLst/>
          </a:prstGeom>
          <a:noFill/>
          <a:ln w="952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eaLnBrk="1" hangingPunct="1">
              <a:spcBef>
                <a:spcPct val="50000"/>
              </a:spcBef>
              <a:buClrTx/>
              <a:buSzTx/>
              <a:buFontTx/>
              <a:buNone/>
            </a:pPr>
            <a:r>
              <a:rPr lang="en-US" altLang="en-US" sz="1800" b="1">
                <a:solidFill>
                  <a:srgbClr val="3333FF"/>
                </a:solidFill>
                <a:latin typeface="Arial" panose="020B0604020202020204" pitchFamily="34" charset="0"/>
              </a:rPr>
              <a:t>5</a:t>
            </a:r>
          </a:p>
        </p:txBody>
      </p:sp>
      <p:sp>
        <p:nvSpPr>
          <p:cNvPr id="24601" name="Rectangle 25">
            <a:extLst>
              <a:ext uri="{FF2B5EF4-FFF2-40B4-BE49-F238E27FC236}">
                <a16:creationId xmlns:a16="http://schemas.microsoft.com/office/drawing/2014/main" id="{FF77037D-EC08-498C-817B-506801C2E9F4}"/>
              </a:ext>
            </a:extLst>
          </p:cNvPr>
          <p:cNvSpPr>
            <a:spLocks noChangeArrowheads="1"/>
          </p:cNvSpPr>
          <p:nvPr/>
        </p:nvSpPr>
        <p:spPr bwMode="auto">
          <a:xfrm>
            <a:off x="7696200" y="2133601"/>
            <a:ext cx="814388" cy="346075"/>
          </a:xfrm>
          <a:prstGeom prst="rect">
            <a:avLst/>
          </a:prstGeom>
          <a:solidFill>
            <a:srgbClr val="DDDDDD"/>
          </a:solidFill>
          <a:ln w="9525" algn="ctr">
            <a:solidFill>
              <a:schemeClr val="accent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eaLnBrk="1" hangingPunct="1">
              <a:spcBef>
                <a:spcPct val="0"/>
              </a:spcBef>
              <a:buClrTx/>
              <a:buSzTx/>
              <a:buFontTx/>
              <a:buNone/>
            </a:pPr>
            <a:r>
              <a:rPr lang="en-US" altLang="en-US" sz="1600" b="1">
                <a:solidFill>
                  <a:srgbClr val="CC3300"/>
                </a:solidFill>
                <a:latin typeface="Arial" panose="020B0604020202020204" pitchFamily="34" charset="0"/>
              </a:rPr>
              <a:t>[A006]</a:t>
            </a:r>
          </a:p>
        </p:txBody>
      </p:sp>
      <p:sp>
        <p:nvSpPr>
          <p:cNvPr id="24602" name="Text Box 26">
            <a:extLst>
              <a:ext uri="{FF2B5EF4-FFF2-40B4-BE49-F238E27FC236}">
                <a16:creationId xmlns:a16="http://schemas.microsoft.com/office/drawing/2014/main" id="{11796091-0A8C-4792-85E3-4F1F6C34745F}"/>
              </a:ext>
            </a:extLst>
          </p:cNvPr>
          <p:cNvSpPr txBox="1">
            <a:spLocks noChangeArrowheads="1"/>
          </p:cNvSpPr>
          <p:nvPr/>
        </p:nvSpPr>
        <p:spPr bwMode="auto">
          <a:xfrm>
            <a:off x="8458200" y="228600"/>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eaLnBrk="1" hangingPunct="1">
              <a:spcBef>
                <a:spcPct val="50000"/>
              </a:spcBef>
              <a:buClrTx/>
              <a:buSzTx/>
              <a:buFontTx/>
              <a:buNone/>
            </a:pPr>
            <a:r>
              <a:rPr lang="en-US" altLang="en-US" sz="1600" b="1">
                <a:solidFill>
                  <a:srgbClr val="CC3300"/>
                </a:solidFill>
                <a:latin typeface="Arial" panose="020B0604020202020204" pitchFamily="34" charset="0"/>
              </a:rPr>
              <a:t>[1064]</a:t>
            </a:r>
          </a:p>
        </p:txBody>
      </p:sp>
      <p:sp>
        <p:nvSpPr>
          <p:cNvPr id="24603" name="Text Box 27">
            <a:extLst>
              <a:ext uri="{FF2B5EF4-FFF2-40B4-BE49-F238E27FC236}">
                <a16:creationId xmlns:a16="http://schemas.microsoft.com/office/drawing/2014/main" id="{4021B9E2-107A-4989-B1FE-E8FB92980B68}"/>
              </a:ext>
            </a:extLst>
          </p:cNvPr>
          <p:cNvSpPr txBox="1">
            <a:spLocks noChangeArrowheads="1"/>
          </p:cNvSpPr>
          <p:nvPr/>
        </p:nvSpPr>
        <p:spPr bwMode="auto">
          <a:xfrm>
            <a:off x="7391400" y="304800"/>
            <a:ext cx="304800" cy="376238"/>
          </a:xfrm>
          <a:prstGeom prst="rect">
            <a:avLst/>
          </a:prstGeom>
          <a:noFill/>
          <a:ln w="952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eaLnBrk="1" hangingPunct="1">
              <a:spcBef>
                <a:spcPct val="50000"/>
              </a:spcBef>
              <a:buClrTx/>
              <a:buSzTx/>
              <a:buFontTx/>
              <a:buNone/>
            </a:pPr>
            <a:r>
              <a:rPr lang="en-US" altLang="en-US" sz="1800" b="1">
                <a:solidFill>
                  <a:srgbClr val="3333FF"/>
                </a:solidFill>
                <a:latin typeface="Arial" panose="020B0604020202020204" pitchFamily="34" charset="0"/>
              </a:rPr>
              <a:t>7</a:t>
            </a:r>
          </a:p>
        </p:txBody>
      </p:sp>
      <p:sp>
        <p:nvSpPr>
          <p:cNvPr id="24604" name="Text Box 28">
            <a:extLst>
              <a:ext uri="{FF2B5EF4-FFF2-40B4-BE49-F238E27FC236}">
                <a16:creationId xmlns:a16="http://schemas.microsoft.com/office/drawing/2014/main" id="{237C9BB8-16F5-4C5A-8FD0-7566DDEAE149}"/>
              </a:ext>
            </a:extLst>
          </p:cNvPr>
          <p:cNvSpPr txBox="1">
            <a:spLocks noChangeArrowheads="1"/>
          </p:cNvSpPr>
          <p:nvPr/>
        </p:nvSpPr>
        <p:spPr bwMode="auto">
          <a:xfrm>
            <a:off x="7772400" y="304800"/>
            <a:ext cx="457200" cy="376238"/>
          </a:xfrm>
          <a:prstGeom prst="rect">
            <a:avLst/>
          </a:prstGeom>
          <a:noFill/>
          <a:ln w="952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eaLnBrk="1" hangingPunct="1">
              <a:spcBef>
                <a:spcPct val="50000"/>
              </a:spcBef>
              <a:buClrTx/>
              <a:buSzTx/>
              <a:buFontTx/>
              <a:buNone/>
            </a:pPr>
            <a:r>
              <a:rPr lang="en-US" altLang="en-US" sz="1800" b="1">
                <a:solidFill>
                  <a:srgbClr val="3333FF"/>
                </a:solidFill>
                <a:latin typeface="Arial" panose="020B0604020202020204" pitchFamily="34" charset="0"/>
              </a:rPr>
              <a:t>12</a:t>
            </a:r>
          </a:p>
        </p:txBody>
      </p:sp>
      <p:sp>
        <p:nvSpPr>
          <p:cNvPr id="24605" name="Text Box 29">
            <a:extLst>
              <a:ext uri="{FF2B5EF4-FFF2-40B4-BE49-F238E27FC236}">
                <a16:creationId xmlns:a16="http://schemas.microsoft.com/office/drawing/2014/main" id="{FB7A1F09-DC94-4FC5-A587-DA1FE2C47BB8}"/>
              </a:ext>
            </a:extLst>
          </p:cNvPr>
          <p:cNvSpPr txBox="1">
            <a:spLocks noChangeArrowheads="1"/>
          </p:cNvSpPr>
          <p:nvPr/>
        </p:nvSpPr>
        <p:spPr bwMode="auto">
          <a:xfrm>
            <a:off x="1893889" y="171451"/>
            <a:ext cx="1017587" cy="296863"/>
          </a:xfrm>
          <a:prstGeom prst="rect">
            <a:avLst/>
          </a:prstGeom>
          <a:solidFill>
            <a:srgbClr val="DDDDDD"/>
          </a:solidFill>
          <a:ln w="9525" algn="ctr">
            <a:solidFill>
              <a:schemeClr val="accent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eaLnBrk="1" hangingPunct="1">
              <a:lnSpc>
                <a:spcPct val="80000"/>
              </a:lnSpc>
              <a:buClr>
                <a:schemeClr val="tx1"/>
              </a:buClr>
              <a:buSzPct val="75000"/>
              <a:buFont typeface="Wingdings" panose="05000000000000000000" pitchFamily="2" charset="2"/>
              <a:buNone/>
            </a:pPr>
            <a:r>
              <a:rPr lang="en-US" altLang="en-US" sz="1600" b="1">
                <a:latin typeface="Arial" panose="020B0604020202020204" pitchFamily="34" charset="0"/>
              </a:rPr>
              <a:t>A2 70 10</a:t>
            </a:r>
            <a:endParaRPr lang="en-US" altLang="en-US" sz="1600">
              <a:latin typeface="Arial" panose="020B0604020202020204" pitchFamily="34" charset="0"/>
            </a:endParaRPr>
          </a:p>
        </p:txBody>
      </p:sp>
      <p:sp>
        <p:nvSpPr>
          <p:cNvPr id="24606" name="Text Box 30">
            <a:extLst>
              <a:ext uri="{FF2B5EF4-FFF2-40B4-BE49-F238E27FC236}">
                <a16:creationId xmlns:a16="http://schemas.microsoft.com/office/drawing/2014/main" id="{5D92A500-96A7-4A48-B770-FD150478D187}"/>
              </a:ext>
            </a:extLst>
          </p:cNvPr>
          <p:cNvSpPr txBox="1">
            <a:spLocks noChangeArrowheads="1"/>
          </p:cNvSpPr>
          <p:nvPr/>
        </p:nvSpPr>
        <p:spPr bwMode="auto">
          <a:xfrm>
            <a:off x="8458200" y="609600"/>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eaLnBrk="1" hangingPunct="1">
              <a:spcBef>
                <a:spcPct val="50000"/>
              </a:spcBef>
              <a:buClrTx/>
              <a:buSzTx/>
              <a:buFontTx/>
              <a:buNone/>
            </a:pPr>
            <a:r>
              <a:rPr lang="en-US" altLang="en-US" sz="1600" b="1">
                <a:solidFill>
                  <a:srgbClr val="CC3300"/>
                </a:solidFill>
                <a:latin typeface="Arial" panose="020B0604020202020204" pitchFamily="34" charset="0"/>
              </a:rPr>
              <a:t>[1068]</a:t>
            </a:r>
          </a:p>
        </p:txBody>
      </p:sp>
      <p:sp>
        <p:nvSpPr>
          <p:cNvPr id="9247" name="Line 31">
            <a:extLst>
              <a:ext uri="{FF2B5EF4-FFF2-40B4-BE49-F238E27FC236}">
                <a16:creationId xmlns:a16="http://schemas.microsoft.com/office/drawing/2014/main" id="{24E633E0-86AF-464A-A720-91E61FA3B5BF}"/>
              </a:ext>
            </a:extLst>
          </p:cNvPr>
          <p:cNvSpPr>
            <a:spLocks noChangeShapeType="1"/>
          </p:cNvSpPr>
          <p:nvPr/>
        </p:nvSpPr>
        <p:spPr bwMode="auto">
          <a:xfrm>
            <a:off x="3429000" y="3657600"/>
            <a:ext cx="0" cy="838200"/>
          </a:xfrm>
          <a:prstGeom prst="line">
            <a:avLst/>
          </a:prstGeom>
          <a:noFill/>
          <a:ln w="57150">
            <a:solidFill>
              <a:srgbClr val="CC3300"/>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248" name="Line 32">
            <a:extLst>
              <a:ext uri="{FF2B5EF4-FFF2-40B4-BE49-F238E27FC236}">
                <a16:creationId xmlns:a16="http://schemas.microsoft.com/office/drawing/2014/main" id="{6FB7CF95-E9F3-463F-8792-6694B0576297}"/>
              </a:ext>
            </a:extLst>
          </p:cNvPr>
          <p:cNvSpPr>
            <a:spLocks noChangeShapeType="1"/>
          </p:cNvSpPr>
          <p:nvPr/>
        </p:nvSpPr>
        <p:spPr bwMode="auto">
          <a:xfrm>
            <a:off x="7543800" y="3505200"/>
            <a:ext cx="0" cy="152400"/>
          </a:xfrm>
          <a:prstGeom prst="line">
            <a:avLst/>
          </a:prstGeom>
          <a:noFill/>
          <a:ln w="57150">
            <a:solidFill>
              <a:srgbClr val="CC3300"/>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249" name="Rectangle 33">
            <a:extLst>
              <a:ext uri="{FF2B5EF4-FFF2-40B4-BE49-F238E27FC236}">
                <a16:creationId xmlns:a16="http://schemas.microsoft.com/office/drawing/2014/main" id="{AAD038CD-B052-4137-8059-E505C5365329}"/>
              </a:ext>
            </a:extLst>
          </p:cNvPr>
          <p:cNvSpPr>
            <a:spLocks noChangeArrowheads="1"/>
          </p:cNvSpPr>
          <p:nvPr/>
        </p:nvSpPr>
        <p:spPr bwMode="auto">
          <a:xfrm>
            <a:off x="3352800" y="3581400"/>
            <a:ext cx="152400" cy="152400"/>
          </a:xfrm>
          <a:prstGeom prst="rect">
            <a:avLst/>
          </a:prstGeom>
          <a:solidFill>
            <a:srgbClr val="CC3300"/>
          </a:solidFill>
          <a:ln w="9525" algn="ctr">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250" name="Rectangle 34">
            <a:extLst>
              <a:ext uri="{FF2B5EF4-FFF2-40B4-BE49-F238E27FC236}">
                <a16:creationId xmlns:a16="http://schemas.microsoft.com/office/drawing/2014/main" id="{0A3C904A-22D5-4B38-ADF7-EAA17411D7FF}"/>
              </a:ext>
            </a:extLst>
          </p:cNvPr>
          <p:cNvSpPr>
            <a:spLocks noChangeArrowheads="1"/>
          </p:cNvSpPr>
          <p:nvPr/>
        </p:nvSpPr>
        <p:spPr bwMode="auto">
          <a:xfrm>
            <a:off x="7467600" y="3581400"/>
            <a:ext cx="152400" cy="152400"/>
          </a:xfrm>
          <a:prstGeom prst="rect">
            <a:avLst/>
          </a:prstGeom>
          <a:solidFill>
            <a:srgbClr val="CC3300"/>
          </a:solidFill>
          <a:ln w="9525" algn="ctr">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251" name="Rectangle 35">
            <a:extLst>
              <a:ext uri="{FF2B5EF4-FFF2-40B4-BE49-F238E27FC236}">
                <a16:creationId xmlns:a16="http://schemas.microsoft.com/office/drawing/2014/main" id="{CC3FC017-FE21-49F1-89B4-5B884C065FA6}"/>
              </a:ext>
            </a:extLst>
          </p:cNvPr>
          <p:cNvSpPr>
            <a:spLocks noChangeArrowheads="1"/>
          </p:cNvSpPr>
          <p:nvPr/>
        </p:nvSpPr>
        <p:spPr bwMode="auto">
          <a:xfrm>
            <a:off x="7162800" y="4267200"/>
            <a:ext cx="152400" cy="152400"/>
          </a:xfrm>
          <a:prstGeom prst="rect">
            <a:avLst/>
          </a:prstGeom>
          <a:solidFill>
            <a:srgbClr val="3333FF"/>
          </a:solidFill>
          <a:ln w="9525" algn="ctr">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252" name="Rectangle 36">
            <a:extLst>
              <a:ext uri="{FF2B5EF4-FFF2-40B4-BE49-F238E27FC236}">
                <a16:creationId xmlns:a16="http://schemas.microsoft.com/office/drawing/2014/main" id="{8A113EA3-46AB-40A1-93CD-DB96DD34B59A}"/>
              </a:ext>
            </a:extLst>
          </p:cNvPr>
          <p:cNvSpPr>
            <a:spLocks noChangeArrowheads="1"/>
          </p:cNvSpPr>
          <p:nvPr/>
        </p:nvSpPr>
        <p:spPr bwMode="auto">
          <a:xfrm>
            <a:off x="3033713" y="4238625"/>
            <a:ext cx="152400" cy="152400"/>
          </a:xfrm>
          <a:prstGeom prst="rect">
            <a:avLst/>
          </a:prstGeom>
          <a:solidFill>
            <a:srgbClr val="3333FF"/>
          </a:solidFill>
          <a:ln w="9525" algn="ctr">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253" name="Line 37">
            <a:extLst>
              <a:ext uri="{FF2B5EF4-FFF2-40B4-BE49-F238E27FC236}">
                <a16:creationId xmlns:a16="http://schemas.microsoft.com/office/drawing/2014/main" id="{96064F72-A219-4917-B2FF-F6F5D820BE11}"/>
              </a:ext>
            </a:extLst>
          </p:cNvPr>
          <p:cNvSpPr>
            <a:spLocks noChangeShapeType="1"/>
          </p:cNvSpPr>
          <p:nvPr/>
        </p:nvSpPr>
        <p:spPr bwMode="auto">
          <a:xfrm flipH="1">
            <a:off x="3733800" y="3048000"/>
            <a:ext cx="0" cy="1447800"/>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254" name="Line 38">
            <a:extLst>
              <a:ext uri="{FF2B5EF4-FFF2-40B4-BE49-F238E27FC236}">
                <a16:creationId xmlns:a16="http://schemas.microsoft.com/office/drawing/2014/main" id="{F7C0D73F-40C6-485B-9FCE-1B8858F6E276}"/>
              </a:ext>
            </a:extLst>
          </p:cNvPr>
          <p:cNvSpPr>
            <a:spLocks noChangeShapeType="1"/>
          </p:cNvSpPr>
          <p:nvPr/>
        </p:nvSpPr>
        <p:spPr bwMode="auto">
          <a:xfrm>
            <a:off x="7848600" y="3505200"/>
            <a:ext cx="0" cy="533400"/>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255" name="Rectangle 39">
            <a:extLst>
              <a:ext uri="{FF2B5EF4-FFF2-40B4-BE49-F238E27FC236}">
                <a16:creationId xmlns:a16="http://schemas.microsoft.com/office/drawing/2014/main" id="{EC24AA5B-A363-4213-AE92-829F3BB97636}"/>
              </a:ext>
            </a:extLst>
          </p:cNvPr>
          <p:cNvSpPr>
            <a:spLocks noChangeArrowheads="1"/>
          </p:cNvSpPr>
          <p:nvPr/>
        </p:nvSpPr>
        <p:spPr bwMode="auto">
          <a:xfrm>
            <a:off x="3643313" y="3914775"/>
            <a:ext cx="152400" cy="152400"/>
          </a:xfrm>
          <a:prstGeom prst="rect">
            <a:avLst/>
          </a:prstGeom>
          <a:solidFill>
            <a:schemeClr val="accent1"/>
          </a:solidFill>
          <a:ln w="9525" algn="ctr">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256" name="Rectangle 40">
            <a:extLst>
              <a:ext uri="{FF2B5EF4-FFF2-40B4-BE49-F238E27FC236}">
                <a16:creationId xmlns:a16="http://schemas.microsoft.com/office/drawing/2014/main" id="{35B39167-70CE-4D16-B0F4-B8EE0DCAA86F}"/>
              </a:ext>
            </a:extLst>
          </p:cNvPr>
          <p:cNvSpPr>
            <a:spLocks noChangeArrowheads="1"/>
          </p:cNvSpPr>
          <p:nvPr/>
        </p:nvSpPr>
        <p:spPr bwMode="auto">
          <a:xfrm>
            <a:off x="7772400" y="3886200"/>
            <a:ext cx="152400" cy="152400"/>
          </a:xfrm>
          <a:prstGeom prst="rect">
            <a:avLst/>
          </a:prstGeom>
          <a:solidFill>
            <a:schemeClr val="accent1"/>
          </a:solidFill>
          <a:ln w="9525" algn="ctr">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257" name="Text Box 41">
            <a:extLst>
              <a:ext uri="{FF2B5EF4-FFF2-40B4-BE49-F238E27FC236}">
                <a16:creationId xmlns:a16="http://schemas.microsoft.com/office/drawing/2014/main" id="{FAF47051-0CE1-4473-BAC1-571138222D5F}"/>
              </a:ext>
            </a:extLst>
          </p:cNvPr>
          <p:cNvSpPr txBox="1">
            <a:spLocks noChangeArrowheads="1"/>
          </p:cNvSpPr>
          <p:nvPr/>
        </p:nvSpPr>
        <p:spPr bwMode="auto">
          <a:xfrm>
            <a:off x="3505200" y="457200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50000"/>
              </a:spcBef>
              <a:buClrTx/>
              <a:buSzTx/>
              <a:buFontTx/>
              <a:buNone/>
            </a:pPr>
            <a:r>
              <a:rPr lang="en-US" altLang="en-US" sz="1600" b="1">
                <a:solidFill>
                  <a:schemeClr val="tx2"/>
                </a:solidFill>
                <a:latin typeface="Arial" panose="020B0604020202020204" pitchFamily="34" charset="0"/>
              </a:rPr>
              <a:t>MEMORY</a:t>
            </a:r>
          </a:p>
        </p:txBody>
      </p:sp>
      <p:grpSp>
        <p:nvGrpSpPr>
          <p:cNvPr id="2" name="Group 42">
            <a:extLst>
              <a:ext uri="{FF2B5EF4-FFF2-40B4-BE49-F238E27FC236}">
                <a16:creationId xmlns:a16="http://schemas.microsoft.com/office/drawing/2014/main" id="{1A8B3180-7C09-4997-A3C1-6FFC9488E357}"/>
              </a:ext>
            </a:extLst>
          </p:cNvPr>
          <p:cNvGrpSpPr>
            <a:grpSpLocks/>
          </p:cNvGrpSpPr>
          <p:nvPr/>
        </p:nvGrpSpPr>
        <p:grpSpPr bwMode="auto">
          <a:xfrm>
            <a:off x="5486400" y="5060950"/>
            <a:ext cx="2286000" cy="577850"/>
            <a:chOff x="2496" y="3188"/>
            <a:chExt cx="1440" cy="364"/>
          </a:xfrm>
        </p:grpSpPr>
        <p:sp>
          <p:nvSpPr>
            <p:cNvPr id="9271" name="Text Box 43">
              <a:extLst>
                <a:ext uri="{FF2B5EF4-FFF2-40B4-BE49-F238E27FC236}">
                  <a16:creationId xmlns:a16="http://schemas.microsoft.com/office/drawing/2014/main" id="{72234168-7BF8-47ED-BD76-9C3BC7FA7B2B}"/>
                </a:ext>
              </a:extLst>
            </p:cNvPr>
            <p:cNvSpPr txBox="1">
              <a:spLocks noChangeArrowheads="1"/>
            </p:cNvSpPr>
            <p:nvPr/>
          </p:nvSpPr>
          <p:spPr bwMode="auto">
            <a:xfrm>
              <a:off x="2496" y="3302"/>
              <a:ext cx="1440" cy="250"/>
            </a:xfrm>
            <a:prstGeom prst="rect">
              <a:avLst/>
            </a:prstGeom>
            <a:solidFill>
              <a:schemeClr val="fo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50000"/>
                </a:spcBef>
                <a:buClrTx/>
                <a:buSzTx/>
                <a:buFontTx/>
                <a:buNone/>
              </a:pPr>
              <a:r>
                <a:rPr lang="en-US" altLang="en-US" sz="2000">
                  <a:latin typeface="Arial" panose="020B0604020202020204" pitchFamily="34" charset="0"/>
                </a:rPr>
                <a:t>Decode</a:t>
              </a:r>
            </a:p>
          </p:txBody>
        </p:sp>
        <p:sp>
          <p:nvSpPr>
            <p:cNvPr id="9272" name="AutoShape 44">
              <a:extLst>
                <a:ext uri="{FF2B5EF4-FFF2-40B4-BE49-F238E27FC236}">
                  <a16:creationId xmlns:a16="http://schemas.microsoft.com/office/drawing/2014/main" id="{3D638F60-3CC0-407F-A058-103DD4C3EA66}"/>
                </a:ext>
              </a:extLst>
            </p:cNvPr>
            <p:cNvSpPr>
              <a:spLocks noChangeArrowheads="1"/>
            </p:cNvSpPr>
            <p:nvPr/>
          </p:nvSpPr>
          <p:spPr bwMode="auto">
            <a:xfrm>
              <a:off x="3072" y="3188"/>
              <a:ext cx="144" cy="139"/>
            </a:xfrm>
            <a:prstGeom prst="downArrow">
              <a:avLst>
                <a:gd name="adj1" fmla="val 50000"/>
                <a:gd name="adj2" fmla="val 25000"/>
              </a:avLst>
            </a:prstGeom>
            <a:solidFill>
              <a:srgbClr val="CC3300"/>
            </a:solidFill>
            <a:ln w="9525" algn="ctr">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grpSp>
        <p:nvGrpSpPr>
          <p:cNvPr id="3" name="Group 45">
            <a:extLst>
              <a:ext uri="{FF2B5EF4-FFF2-40B4-BE49-F238E27FC236}">
                <a16:creationId xmlns:a16="http://schemas.microsoft.com/office/drawing/2014/main" id="{D1CA7A62-8F9F-452F-8C23-984DF776B590}"/>
              </a:ext>
            </a:extLst>
          </p:cNvPr>
          <p:cNvGrpSpPr>
            <a:grpSpLocks/>
          </p:cNvGrpSpPr>
          <p:nvPr/>
        </p:nvGrpSpPr>
        <p:grpSpPr bwMode="auto">
          <a:xfrm>
            <a:off x="5486400" y="5570538"/>
            <a:ext cx="2286000" cy="601662"/>
            <a:chOff x="2496" y="3509"/>
            <a:chExt cx="1440" cy="379"/>
          </a:xfrm>
        </p:grpSpPr>
        <p:sp>
          <p:nvSpPr>
            <p:cNvPr id="9269" name="Text Box 46">
              <a:extLst>
                <a:ext uri="{FF2B5EF4-FFF2-40B4-BE49-F238E27FC236}">
                  <a16:creationId xmlns:a16="http://schemas.microsoft.com/office/drawing/2014/main" id="{B22ADB4D-DB3D-4277-A962-9845D1B6F295}"/>
                </a:ext>
              </a:extLst>
            </p:cNvPr>
            <p:cNvSpPr txBox="1">
              <a:spLocks noChangeArrowheads="1"/>
            </p:cNvSpPr>
            <p:nvPr/>
          </p:nvSpPr>
          <p:spPr bwMode="auto">
            <a:xfrm>
              <a:off x="2496" y="3638"/>
              <a:ext cx="1440" cy="250"/>
            </a:xfrm>
            <a:prstGeom prst="rect">
              <a:avLst/>
            </a:prstGeom>
            <a:solidFill>
              <a:schemeClr val="fo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50000"/>
                </a:spcBef>
                <a:buClrTx/>
                <a:buSzTx/>
                <a:buFontTx/>
                <a:buNone/>
              </a:pPr>
              <a:r>
                <a:rPr lang="en-US" altLang="en-US" sz="2000">
                  <a:latin typeface="Arial" panose="020B0604020202020204" pitchFamily="34" charset="0"/>
                </a:rPr>
                <a:t>Fetch (Data)</a:t>
              </a:r>
            </a:p>
          </p:txBody>
        </p:sp>
        <p:sp>
          <p:nvSpPr>
            <p:cNvPr id="9270" name="AutoShape 47">
              <a:extLst>
                <a:ext uri="{FF2B5EF4-FFF2-40B4-BE49-F238E27FC236}">
                  <a16:creationId xmlns:a16="http://schemas.microsoft.com/office/drawing/2014/main" id="{757C5030-58AE-412E-8E3A-79AECCBEA628}"/>
                </a:ext>
              </a:extLst>
            </p:cNvPr>
            <p:cNvSpPr>
              <a:spLocks noChangeArrowheads="1"/>
            </p:cNvSpPr>
            <p:nvPr/>
          </p:nvSpPr>
          <p:spPr bwMode="auto">
            <a:xfrm>
              <a:off x="3072" y="3509"/>
              <a:ext cx="144" cy="139"/>
            </a:xfrm>
            <a:prstGeom prst="downArrow">
              <a:avLst>
                <a:gd name="adj1" fmla="val 50000"/>
                <a:gd name="adj2" fmla="val 25000"/>
              </a:avLst>
            </a:prstGeom>
            <a:solidFill>
              <a:srgbClr val="CC3300"/>
            </a:solidFill>
            <a:ln w="9525" algn="ctr">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grpSp>
        <p:nvGrpSpPr>
          <p:cNvPr id="4" name="Group 48">
            <a:extLst>
              <a:ext uri="{FF2B5EF4-FFF2-40B4-BE49-F238E27FC236}">
                <a16:creationId xmlns:a16="http://schemas.microsoft.com/office/drawing/2014/main" id="{74B79BE7-DE96-4A2B-81E9-79AFF92316FC}"/>
              </a:ext>
            </a:extLst>
          </p:cNvPr>
          <p:cNvGrpSpPr>
            <a:grpSpLocks/>
          </p:cNvGrpSpPr>
          <p:nvPr/>
        </p:nvGrpSpPr>
        <p:grpSpPr bwMode="auto">
          <a:xfrm>
            <a:off x="5486400" y="6156325"/>
            <a:ext cx="2286000" cy="554038"/>
            <a:chOff x="2496" y="3878"/>
            <a:chExt cx="1440" cy="349"/>
          </a:xfrm>
        </p:grpSpPr>
        <p:sp>
          <p:nvSpPr>
            <p:cNvPr id="9267" name="Text Box 49">
              <a:extLst>
                <a:ext uri="{FF2B5EF4-FFF2-40B4-BE49-F238E27FC236}">
                  <a16:creationId xmlns:a16="http://schemas.microsoft.com/office/drawing/2014/main" id="{83299A22-0889-4772-B7A3-C360674EB158}"/>
                </a:ext>
              </a:extLst>
            </p:cNvPr>
            <p:cNvSpPr txBox="1">
              <a:spLocks noChangeArrowheads="1"/>
            </p:cNvSpPr>
            <p:nvPr/>
          </p:nvSpPr>
          <p:spPr bwMode="auto">
            <a:xfrm>
              <a:off x="2496" y="3977"/>
              <a:ext cx="1440" cy="250"/>
            </a:xfrm>
            <a:prstGeom prst="rect">
              <a:avLst/>
            </a:prstGeom>
            <a:solidFill>
              <a:schemeClr val="fo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50000"/>
                </a:spcBef>
                <a:buClrTx/>
                <a:buSzTx/>
                <a:buFontTx/>
                <a:buNone/>
              </a:pPr>
              <a:r>
                <a:rPr lang="en-US" altLang="en-US" sz="2000">
                  <a:latin typeface="Arial" panose="020B0604020202020204" pitchFamily="34" charset="0"/>
                </a:rPr>
                <a:t>Execute</a:t>
              </a:r>
            </a:p>
          </p:txBody>
        </p:sp>
        <p:sp>
          <p:nvSpPr>
            <p:cNvPr id="9268" name="AutoShape 50">
              <a:extLst>
                <a:ext uri="{FF2B5EF4-FFF2-40B4-BE49-F238E27FC236}">
                  <a16:creationId xmlns:a16="http://schemas.microsoft.com/office/drawing/2014/main" id="{007EA7FB-B33A-4FBF-8285-EA3F8354E4F7}"/>
                </a:ext>
              </a:extLst>
            </p:cNvPr>
            <p:cNvSpPr>
              <a:spLocks noChangeArrowheads="1"/>
            </p:cNvSpPr>
            <p:nvPr/>
          </p:nvSpPr>
          <p:spPr bwMode="auto">
            <a:xfrm>
              <a:off x="3072" y="3878"/>
              <a:ext cx="144" cy="139"/>
            </a:xfrm>
            <a:prstGeom prst="downArrow">
              <a:avLst>
                <a:gd name="adj1" fmla="val 50000"/>
                <a:gd name="adj2" fmla="val 25000"/>
              </a:avLst>
            </a:prstGeom>
            <a:solidFill>
              <a:srgbClr val="CC3300"/>
            </a:solidFill>
            <a:ln w="9525" algn="ctr">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sp>
        <p:nvSpPr>
          <p:cNvPr id="9261" name="Text Box 51">
            <a:extLst>
              <a:ext uri="{FF2B5EF4-FFF2-40B4-BE49-F238E27FC236}">
                <a16:creationId xmlns:a16="http://schemas.microsoft.com/office/drawing/2014/main" id="{12DF4A5B-E117-493D-89A5-C6D282FE75FE}"/>
              </a:ext>
            </a:extLst>
          </p:cNvPr>
          <p:cNvSpPr txBox="1">
            <a:spLocks noChangeArrowheads="1"/>
          </p:cNvSpPr>
          <p:nvPr/>
        </p:nvSpPr>
        <p:spPr bwMode="auto">
          <a:xfrm>
            <a:off x="3886200" y="3105150"/>
            <a:ext cx="1447800" cy="406400"/>
          </a:xfrm>
          <a:prstGeom prst="rect">
            <a:avLst/>
          </a:prstGeom>
          <a:solidFill>
            <a:srgbClr val="9966FF"/>
          </a:solidFill>
          <a:ln w="9525" algn="ctr">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50000"/>
              </a:spcBef>
              <a:buClrTx/>
              <a:buSzTx/>
              <a:buFontTx/>
              <a:buNone/>
            </a:pPr>
            <a:r>
              <a:rPr lang="en-US" altLang="en-US" sz="2000">
                <a:solidFill>
                  <a:schemeClr val="bg1"/>
                </a:solidFill>
                <a:latin typeface="Arial" panose="020B0604020202020204" pitchFamily="34" charset="0"/>
              </a:rPr>
              <a:t>CU</a:t>
            </a:r>
          </a:p>
        </p:txBody>
      </p:sp>
      <p:sp>
        <p:nvSpPr>
          <p:cNvPr id="9262" name="Line 52">
            <a:extLst>
              <a:ext uri="{FF2B5EF4-FFF2-40B4-BE49-F238E27FC236}">
                <a16:creationId xmlns:a16="http://schemas.microsoft.com/office/drawing/2014/main" id="{93B1CD9E-07F2-45DA-B918-57122704C1E5}"/>
              </a:ext>
            </a:extLst>
          </p:cNvPr>
          <p:cNvSpPr>
            <a:spLocks noChangeShapeType="1"/>
          </p:cNvSpPr>
          <p:nvPr/>
        </p:nvSpPr>
        <p:spPr bwMode="auto">
          <a:xfrm flipH="1">
            <a:off x="5029200" y="3505200"/>
            <a:ext cx="0" cy="457200"/>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263" name="Rectangle 53">
            <a:extLst>
              <a:ext uri="{FF2B5EF4-FFF2-40B4-BE49-F238E27FC236}">
                <a16:creationId xmlns:a16="http://schemas.microsoft.com/office/drawing/2014/main" id="{0170A12F-AC55-4F4C-8C28-EE3B7FF56150}"/>
              </a:ext>
            </a:extLst>
          </p:cNvPr>
          <p:cNvSpPr>
            <a:spLocks noChangeArrowheads="1"/>
          </p:cNvSpPr>
          <p:nvPr/>
        </p:nvSpPr>
        <p:spPr bwMode="auto">
          <a:xfrm>
            <a:off x="4953000" y="3914775"/>
            <a:ext cx="152400" cy="152400"/>
          </a:xfrm>
          <a:prstGeom prst="rect">
            <a:avLst/>
          </a:prstGeom>
          <a:solidFill>
            <a:schemeClr val="accent1"/>
          </a:solidFill>
          <a:ln w="9525" algn="ctr">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264" name="AutoShape 54">
            <a:extLst>
              <a:ext uri="{FF2B5EF4-FFF2-40B4-BE49-F238E27FC236}">
                <a16:creationId xmlns:a16="http://schemas.microsoft.com/office/drawing/2014/main" id="{848EAB99-962B-4FCB-B039-792C4C156B06}"/>
              </a:ext>
            </a:extLst>
          </p:cNvPr>
          <p:cNvSpPr>
            <a:spLocks noChangeArrowheads="1"/>
          </p:cNvSpPr>
          <p:nvPr/>
        </p:nvSpPr>
        <p:spPr bwMode="auto">
          <a:xfrm>
            <a:off x="4343400" y="2667000"/>
            <a:ext cx="1295400" cy="228600"/>
          </a:xfrm>
          <a:prstGeom prst="leftRightArrow">
            <a:avLst>
              <a:gd name="adj1" fmla="val 50000"/>
              <a:gd name="adj2" fmla="val 113333"/>
            </a:avLst>
          </a:prstGeom>
          <a:solidFill>
            <a:srgbClr val="3333FF"/>
          </a:solidFill>
          <a:ln w="9525" algn="ctr">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24631" name="Freeform 55">
            <a:extLst>
              <a:ext uri="{FF2B5EF4-FFF2-40B4-BE49-F238E27FC236}">
                <a16:creationId xmlns:a16="http://schemas.microsoft.com/office/drawing/2014/main" id="{730212D5-9A94-4BFA-9471-E9EDCCD3730E}"/>
              </a:ext>
            </a:extLst>
          </p:cNvPr>
          <p:cNvSpPr>
            <a:spLocks/>
          </p:cNvSpPr>
          <p:nvPr/>
        </p:nvSpPr>
        <p:spPr bwMode="auto">
          <a:xfrm>
            <a:off x="7620000" y="4953000"/>
            <a:ext cx="457200" cy="1600200"/>
          </a:xfrm>
          <a:custGeom>
            <a:avLst/>
            <a:gdLst>
              <a:gd name="T0" fmla="*/ 0 w 288"/>
              <a:gd name="T1" fmla="*/ 2147483647 h 1008"/>
              <a:gd name="T2" fmla="*/ 2147483647 w 288"/>
              <a:gd name="T3" fmla="*/ 2147483647 h 1008"/>
              <a:gd name="T4" fmla="*/ 2147483647 w 288"/>
              <a:gd name="T5" fmla="*/ 0 h 1008"/>
              <a:gd name="T6" fmla="*/ 2147483647 w 288"/>
              <a:gd name="T7" fmla="*/ 0 h 1008"/>
              <a:gd name="T8" fmla="*/ 0 60000 65536"/>
              <a:gd name="T9" fmla="*/ 0 60000 65536"/>
              <a:gd name="T10" fmla="*/ 0 60000 65536"/>
              <a:gd name="T11" fmla="*/ 0 60000 65536"/>
              <a:gd name="T12" fmla="*/ 0 w 288"/>
              <a:gd name="T13" fmla="*/ 0 h 1008"/>
              <a:gd name="T14" fmla="*/ 288 w 288"/>
              <a:gd name="T15" fmla="*/ 1008 h 1008"/>
            </a:gdLst>
            <a:ahLst/>
            <a:cxnLst>
              <a:cxn ang="T8">
                <a:pos x="T0" y="T1"/>
              </a:cxn>
              <a:cxn ang="T9">
                <a:pos x="T2" y="T3"/>
              </a:cxn>
              <a:cxn ang="T10">
                <a:pos x="T4" y="T5"/>
              </a:cxn>
              <a:cxn ang="T11">
                <a:pos x="T6" y="T7"/>
              </a:cxn>
            </a:cxnLst>
            <a:rect l="T12" t="T13" r="T14" b="T15"/>
            <a:pathLst>
              <a:path w="288" h="1008">
                <a:moveTo>
                  <a:pt x="0" y="1008"/>
                </a:moveTo>
                <a:lnTo>
                  <a:pt x="288" y="1008"/>
                </a:lnTo>
                <a:lnTo>
                  <a:pt x="288" y="0"/>
                </a:lnTo>
                <a:lnTo>
                  <a:pt x="96" y="0"/>
                </a:lnTo>
              </a:path>
            </a:pathLst>
          </a:custGeom>
          <a:noFill/>
          <a:ln w="76200">
            <a:solidFill>
              <a:srgbClr val="CC33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632" name="Rectangle 56">
            <a:extLst>
              <a:ext uri="{FF2B5EF4-FFF2-40B4-BE49-F238E27FC236}">
                <a16:creationId xmlns:a16="http://schemas.microsoft.com/office/drawing/2014/main" id="{FB411A65-A715-49DD-A8E3-2CBEC136C13D}"/>
              </a:ext>
            </a:extLst>
          </p:cNvPr>
          <p:cNvSpPr>
            <a:spLocks noChangeArrowheads="1"/>
          </p:cNvSpPr>
          <p:nvPr/>
        </p:nvSpPr>
        <p:spPr bwMode="auto">
          <a:xfrm>
            <a:off x="8405814" y="990601"/>
            <a:ext cx="814387" cy="346075"/>
          </a:xfrm>
          <a:prstGeom prst="rect">
            <a:avLst/>
          </a:prstGeom>
          <a:solidFill>
            <a:srgbClr val="DDDDDD"/>
          </a:solidFill>
          <a:ln w="9525" algn="ctr">
            <a:solidFill>
              <a:schemeClr val="accent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eaLnBrk="1" hangingPunct="1">
              <a:spcBef>
                <a:spcPct val="0"/>
              </a:spcBef>
              <a:buClrTx/>
              <a:buSzTx/>
              <a:buFontTx/>
              <a:buNone/>
            </a:pPr>
            <a:r>
              <a:rPr lang="en-US" altLang="en-US" sz="1600" b="1">
                <a:solidFill>
                  <a:srgbClr val="CC3300"/>
                </a:solidFill>
                <a:latin typeface="Arial" panose="020B0604020202020204" pitchFamily="34" charset="0"/>
              </a:rPr>
              <a:t>[A001]</a:t>
            </a:r>
          </a:p>
        </p:txBody>
      </p:sp>
    </p:spTree>
    <p:extLst>
      <p:ext uri="{BB962C8B-B14F-4D97-AF65-F5344CB8AC3E}">
        <p14:creationId xmlns:p14="http://schemas.microsoft.com/office/powerpoint/2010/main" val="3916198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1" nodeType="afterEffect">
                                  <p:stCondLst>
                                    <p:cond delay="0"/>
                                  </p:stCondLst>
                                  <p:childTnLst>
                                    <p:set>
                                      <p:cBhvr>
                                        <p:cTn id="6" dur="1" fill="hold">
                                          <p:stCondLst>
                                            <p:cond delay="0"/>
                                          </p:stCondLst>
                                        </p:cTn>
                                        <p:tgtEl>
                                          <p:spTgt spid="2463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460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459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460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460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460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4606"/>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460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4631"/>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24598"/>
                                        </p:tgtEl>
                                        <p:attrNameLst>
                                          <p:attrName>style.visibility</p:attrName>
                                        </p:attrNameLst>
                                      </p:cBhvr>
                                      <p:to>
                                        <p:strVal val="visible"/>
                                      </p:to>
                                    </p:set>
                                  </p:childTnLst>
                                </p:cTn>
                              </p:par>
                              <p:par>
                                <p:cTn id="27" presetID="53" presetClass="entr" presetSubtype="0" fill="hold" grpId="0" nodeType="withEffect">
                                  <p:stCondLst>
                                    <p:cond delay="0"/>
                                  </p:stCondLst>
                                  <p:childTnLst>
                                    <p:set>
                                      <p:cBhvr>
                                        <p:cTn id="28" dur="1" fill="hold">
                                          <p:stCondLst>
                                            <p:cond delay="0"/>
                                          </p:stCondLst>
                                        </p:cTn>
                                        <p:tgtEl>
                                          <p:spTgt spid="24598"/>
                                        </p:tgtEl>
                                        <p:attrNameLst>
                                          <p:attrName>style.visibility</p:attrName>
                                        </p:attrNameLst>
                                      </p:cBhvr>
                                      <p:to>
                                        <p:strVal val="visible"/>
                                      </p:to>
                                    </p:set>
                                    <p:anim calcmode="lin" valueType="num">
                                      <p:cBhvr>
                                        <p:cTn id="29" dur="500" fill="hold"/>
                                        <p:tgtEl>
                                          <p:spTgt spid="24598"/>
                                        </p:tgtEl>
                                        <p:attrNameLst>
                                          <p:attrName>ppt_w</p:attrName>
                                        </p:attrNameLst>
                                      </p:cBhvr>
                                      <p:tavLst>
                                        <p:tav tm="0">
                                          <p:val>
                                            <p:fltVal val="0"/>
                                          </p:val>
                                        </p:tav>
                                        <p:tav tm="100000">
                                          <p:val>
                                            <p:strVal val="#ppt_w"/>
                                          </p:val>
                                        </p:tav>
                                      </p:tavLst>
                                    </p:anim>
                                    <p:anim calcmode="lin" valueType="num">
                                      <p:cBhvr>
                                        <p:cTn id="30" dur="500" fill="hold"/>
                                        <p:tgtEl>
                                          <p:spTgt spid="24598"/>
                                        </p:tgtEl>
                                        <p:attrNameLst>
                                          <p:attrName>ppt_h</p:attrName>
                                        </p:attrNameLst>
                                      </p:cBhvr>
                                      <p:tavLst>
                                        <p:tav tm="0">
                                          <p:val>
                                            <p:fltVal val="0"/>
                                          </p:val>
                                        </p:tav>
                                        <p:tav tm="100000">
                                          <p:val>
                                            <p:strVal val="#ppt_h"/>
                                          </p:val>
                                        </p:tav>
                                      </p:tavLst>
                                    </p:anim>
                                    <p:animEffect transition="in" filter="fade">
                                      <p:cBhvr>
                                        <p:cTn id="31" dur="500"/>
                                        <p:tgtEl>
                                          <p:spTgt spid="24598"/>
                                        </p:tgtEl>
                                      </p:cBhvr>
                                    </p:animEffect>
                                  </p:childTnLst>
                                  <p:subTnLst>
                                    <p:set>
                                      <p:cBhvr override="childStyle">
                                        <p:cTn dur="1" fill="hold" display="0" masterRel="nextClick" afterEffect="1"/>
                                        <p:tgtEl>
                                          <p:spTgt spid="24598"/>
                                        </p:tgtEl>
                                        <p:attrNameLst>
                                          <p:attrName>style.visibility</p:attrName>
                                        </p:attrNameLst>
                                      </p:cBhvr>
                                      <p:to>
                                        <p:strVal val="hidden"/>
                                      </p:to>
                                    </p:set>
                                  </p:sub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4597"/>
                                        </p:tgtEl>
                                        <p:attrNameLst>
                                          <p:attrName>style.visibility</p:attrName>
                                        </p:attrNameLst>
                                      </p:cBhvr>
                                      <p:to>
                                        <p:strVal val="visible"/>
                                      </p:to>
                                    </p:set>
                                    <p:animEffect transition="in" filter="wipe(up)">
                                      <p:cBhvr>
                                        <p:cTn id="36" dur="500"/>
                                        <p:tgtEl>
                                          <p:spTgt spid="24597"/>
                                        </p:tgtEl>
                                      </p:cBhvr>
                                    </p:animEffect>
                                  </p:childTnLst>
                                </p:cTn>
                              </p:par>
                            </p:childTnLst>
                          </p:cTn>
                        </p:par>
                        <p:par>
                          <p:cTn id="37" fill="hold" nodeType="afterGroup">
                            <p:stCondLst>
                              <p:cond delay="500"/>
                            </p:stCondLst>
                            <p:childTnLst>
                              <p:par>
                                <p:cTn id="38" presetID="0" presetClass="path" presetSubtype="0" accel="50000" decel="50000" fill="hold" grpId="0" nodeType="afterEffect">
                                  <p:stCondLst>
                                    <p:cond delay="0"/>
                                  </p:stCondLst>
                                  <p:childTnLst>
                                    <p:animMotion origin="layout" path="M -0.07448 0.16347 L -0.07604 0.35584 L -0.65538 0.35584 L -0.65382 0.65595 " pathEditMode="relative" rAng="0" ptsTypes="AAAA">
                                      <p:cBhvr>
                                        <p:cTn id="39" dur="2000" fill="hold"/>
                                        <p:tgtEl>
                                          <p:spTgt spid="24632"/>
                                        </p:tgtEl>
                                        <p:attrNameLst>
                                          <p:attrName>ppt_x</p:attrName>
                                          <p:attrName>ppt_y</p:attrName>
                                        </p:attrNameLst>
                                      </p:cBhvr>
                                      <p:rCtr x="-29045" y="24624"/>
                                    </p:animMotion>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1" nodeType="clickEffect">
                                  <p:stCondLst>
                                    <p:cond delay="0"/>
                                  </p:stCondLst>
                                  <p:childTnLst>
                                    <p:set>
                                      <p:cBhvr>
                                        <p:cTn id="43" dur="1" fill="hold">
                                          <p:stCondLst>
                                            <p:cond delay="0"/>
                                          </p:stCondLst>
                                        </p:cTn>
                                        <p:tgtEl>
                                          <p:spTgt spid="24599"/>
                                        </p:tgtEl>
                                        <p:attrNameLst>
                                          <p:attrName>style.visibility</p:attrName>
                                        </p:attrNameLst>
                                      </p:cBhvr>
                                      <p:to>
                                        <p:strVal val="visible"/>
                                      </p:to>
                                    </p:set>
                                  </p:childTnLst>
                                </p:cTn>
                              </p:par>
                              <p:par>
                                <p:cTn id="44" presetID="0" presetClass="path" presetSubtype="0" accel="50000" decel="50000" fill="hold" grpId="2" nodeType="withEffect">
                                  <p:stCondLst>
                                    <p:cond delay="0"/>
                                  </p:stCondLst>
                                  <p:childTnLst>
                                    <p:animMotion origin="layout" path="M 0.10833 0.72 L 0.10833 0.52347 L 0.64635 0.52347 L 0.64791 0.36694 " pathEditMode="relative" rAng="0" ptsTypes="AAAA">
                                      <p:cBhvr>
                                        <p:cTn id="45" dur="2000" fill="hold"/>
                                        <p:tgtEl>
                                          <p:spTgt spid="24599"/>
                                        </p:tgtEl>
                                        <p:attrNameLst>
                                          <p:attrName>ppt_x</p:attrName>
                                          <p:attrName>ppt_y</p:attrName>
                                        </p:attrNameLst>
                                      </p:cBhvr>
                                      <p:rCtr x="26979" y="-17665"/>
                                    </p:animMotion>
                                  </p:childTnLst>
                                </p:cTn>
                              </p:par>
                            </p:childTnLst>
                          </p:cTn>
                        </p:par>
                        <p:par>
                          <p:cTn id="46" fill="hold" nodeType="afterGroup">
                            <p:stCondLst>
                              <p:cond delay="2000"/>
                            </p:stCondLst>
                            <p:childTnLst>
                              <p:par>
                                <p:cTn id="47" presetID="1" presetClass="entr" presetSubtype="0" fill="hold" grpId="0" nodeType="afterEffect">
                                  <p:stCondLst>
                                    <p:cond delay="0"/>
                                  </p:stCondLst>
                                  <p:childTnLst>
                                    <p:set>
                                      <p:cBhvr>
                                        <p:cTn id="48" dur="1" fill="hold">
                                          <p:stCondLst>
                                            <p:cond delay="0"/>
                                          </p:stCondLst>
                                        </p:cTn>
                                        <p:tgtEl>
                                          <p:spTgt spid="24601"/>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wipe(up)">
                                      <p:cBhvr>
                                        <p:cTn id="53" dur="500"/>
                                        <p:tgtEl>
                                          <p:spTgt spid="2"/>
                                        </p:tgtEl>
                                      </p:cBhvr>
                                    </p:animEffect>
                                  </p:childTnLst>
                                </p:cTn>
                              </p:par>
                            </p:childTnLst>
                          </p:cTn>
                        </p:par>
                        <p:par>
                          <p:cTn id="54" fill="hold" nodeType="afterGroup">
                            <p:stCondLst>
                              <p:cond delay="500"/>
                            </p:stCondLst>
                            <p:childTnLst>
                              <p:par>
                                <p:cTn id="55" presetID="53" presetClass="entr" presetSubtype="0" fill="hold" grpId="0" nodeType="afterEffect">
                                  <p:stCondLst>
                                    <p:cond delay="0"/>
                                  </p:stCondLst>
                                  <p:childTnLst>
                                    <p:set>
                                      <p:cBhvr>
                                        <p:cTn id="56" dur="1" fill="hold">
                                          <p:stCondLst>
                                            <p:cond delay="0"/>
                                          </p:stCondLst>
                                        </p:cTn>
                                        <p:tgtEl>
                                          <p:spTgt spid="24584"/>
                                        </p:tgtEl>
                                        <p:attrNameLst>
                                          <p:attrName>style.visibility</p:attrName>
                                        </p:attrNameLst>
                                      </p:cBhvr>
                                      <p:to>
                                        <p:strVal val="visible"/>
                                      </p:to>
                                    </p:set>
                                    <p:anim calcmode="lin" valueType="num">
                                      <p:cBhvr>
                                        <p:cTn id="57" dur="500" fill="hold"/>
                                        <p:tgtEl>
                                          <p:spTgt spid="24584"/>
                                        </p:tgtEl>
                                        <p:attrNameLst>
                                          <p:attrName>ppt_w</p:attrName>
                                        </p:attrNameLst>
                                      </p:cBhvr>
                                      <p:tavLst>
                                        <p:tav tm="0">
                                          <p:val>
                                            <p:fltVal val="0"/>
                                          </p:val>
                                        </p:tav>
                                        <p:tav tm="100000">
                                          <p:val>
                                            <p:strVal val="#ppt_w"/>
                                          </p:val>
                                        </p:tav>
                                      </p:tavLst>
                                    </p:anim>
                                    <p:anim calcmode="lin" valueType="num">
                                      <p:cBhvr>
                                        <p:cTn id="58" dur="500" fill="hold"/>
                                        <p:tgtEl>
                                          <p:spTgt spid="24584"/>
                                        </p:tgtEl>
                                        <p:attrNameLst>
                                          <p:attrName>ppt_h</p:attrName>
                                        </p:attrNameLst>
                                      </p:cBhvr>
                                      <p:tavLst>
                                        <p:tav tm="0">
                                          <p:val>
                                            <p:fltVal val="0"/>
                                          </p:val>
                                        </p:tav>
                                        <p:tav tm="100000">
                                          <p:val>
                                            <p:strVal val="#ppt_h"/>
                                          </p:val>
                                        </p:tav>
                                      </p:tavLst>
                                    </p:anim>
                                    <p:animEffect transition="in" filter="fade">
                                      <p:cBhvr>
                                        <p:cTn id="59" dur="500"/>
                                        <p:tgtEl>
                                          <p:spTgt spid="2458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1" fill="hold" nodeType="click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wipe(up)">
                                      <p:cBhvr>
                                        <p:cTn id="64" dur="500"/>
                                        <p:tgtEl>
                                          <p:spTgt spid="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1" nodeType="clickEffect">
                                  <p:stCondLst>
                                    <p:cond delay="0"/>
                                  </p:stCondLst>
                                  <p:childTnLst>
                                    <p:set>
                                      <p:cBhvr>
                                        <p:cTn id="68" dur="1" fill="hold">
                                          <p:stCondLst>
                                            <p:cond delay="0"/>
                                          </p:stCondLst>
                                        </p:cTn>
                                        <p:tgtEl>
                                          <p:spTgt spid="24602"/>
                                        </p:tgtEl>
                                        <p:attrNameLst>
                                          <p:attrName>style.visibility</p:attrName>
                                        </p:attrNameLst>
                                      </p:cBhvr>
                                      <p:to>
                                        <p:strVal val="visible"/>
                                      </p:to>
                                    </p:set>
                                  </p:childTnLst>
                                </p:cTn>
                              </p:par>
                              <p:par>
                                <p:cTn id="69" presetID="0" presetClass="path" presetSubtype="0" accel="50000" decel="50000" fill="hold" grpId="2" nodeType="withEffect">
                                  <p:stCondLst>
                                    <p:cond delay="0"/>
                                  </p:stCondLst>
                                  <p:childTnLst>
                                    <p:animMotion origin="layout" path="M -0.01458 0.41943 L -0.01458 0.47862 L -0.66389 0.47654 L -0.66545 0.61596 " pathEditMode="relative" rAng="0" ptsTypes="AAAA">
                                      <p:cBhvr>
                                        <p:cTn id="70" dur="2000" fill="hold"/>
                                        <p:tgtEl>
                                          <p:spTgt spid="24602"/>
                                        </p:tgtEl>
                                        <p:attrNameLst>
                                          <p:attrName>ppt_x</p:attrName>
                                          <p:attrName>ppt_y</p:attrName>
                                        </p:attrNameLst>
                                      </p:cBhvr>
                                      <p:rCtr x="-32552" y="9827"/>
                                    </p:animMotion>
                                  </p:childTnLst>
                                  <p:subTnLst>
                                    <p:set>
                                      <p:cBhvr override="childStyle">
                                        <p:cTn dur="1" fill="hold" display="0" masterRel="sameClick" afterEffect="1">
                                          <p:stCondLst>
                                            <p:cond evt="end" delay="0">
                                              <p:tn val="69"/>
                                            </p:cond>
                                          </p:stCondLst>
                                        </p:cTn>
                                        <p:tgtEl>
                                          <p:spTgt spid="24602"/>
                                        </p:tgtEl>
                                        <p:attrNameLst>
                                          <p:attrName>style.visibility</p:attrName>
                                        </p:attrNameLst>
                                      </p:cBhvr>
                                      <p:to>
                                        <p:strVal val="hidden"/>
                                      </p:to>
                                    </p:set>
                                  </p:sub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1" nodeType="clickEffect">
                                  <p:stCondLst>
                                    <p:cond delay="0"/>
                                  </p:stCondLst>
                                  <p:childTnLst>
                                    <p:set>
                                      <p:cBhvr>
                                        <p:cTn id="74" dur="1" fill="hold">
                                          <p:stCondLst>
                                            <p:cond delay="0"/>
                                          </p:stCondLst>
                                        </p:cTn>
                                        <p:tgtEl>
                                          <p:spTgt spid="24600"/>
                                        </p:tgtEl>
                                        <p:attrNameLst>
                                          <p:attrName>style.visibility</p:attrName>
                                        </p:attrNameLst>
                                      </p:cBhvr>
                                      <p:to>
                                        <p:strVal val="visible"/>
                                      </p:to>
                                    </p:set>
                                  </p:childTnLst>
                                </p:cTn>
                              </p:par>
                              <p:par>
                                <p:cTn id="75" presetID="0" presetClass="path" presetSubtype="0" accel="50000" decel="50000" fill="hold" grpId="2" nodeType="withEffect">
                                  <p:stCondLst>
                                    <p:cond delay="0"/>
                                  </p:stCondLst>
                                  <p:childTnLst>
                                    <p:animMotion origin="layout" path="M -0.41493 0.60901 L -0.41667 0.56462 L 0.07708 0.56231 L 0.07708 0.32786 " pathEditMode="relative" rAng="0" ptsTypes="AAAA">
                                      <p:cBhvr>
                                        <p:cTn id="76" dur="2000" fill="hold"/>
                                        <p:tgtEl>
                                          <p:spTgt spid="24600"/>
                                        </p:tgtEl>
                                        <p:attrNameLst>
                                          <p:attrName>ppt_x</p:attrName>
                                          <p:attrName>ppt_y</p:attrName>
                                        </p:attrNameLst>
                                      </p:cBhvr>
                                      <p:rCtr x="24514" y="-14058"/>
                                    </p:animMotion>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1" nodeType="clickEffect">
                                  <p:stCondLst>
                                    <p:cond delay="0"/>
                                  </p:stCondLst>
                                  <p:childTnLst>
                                    <p:set>
                                      <p:cBhvr>
                                        <p:cTn id="80" dur="1" fill="hold">
                                          <p:stCondLst>
                                            <p:cond delay="0"/>
                                          </p:stCondLst>
                                        </p:cTn>
                                        <p:tgtEl>
                                          <p:spTgt spid="24606"/>
                                        </p:tgtEl>
                                        <p:attrNameLst>
                                          <p:attrName>style.visibility</p:attrName>
                                        </p:attrNameLst>
                                      </p:cBhvr>
                                      <p:to>
                                        <p:strVal val="visible"/>
                                      </p:to>
                                    </p:set>
                                  </p:childTnLst>
                                </p:cTn>
                              </p:par>
                              <p:par>
                                <p:cTn id="81" presetID="0" presetClass="path" presetSubtype="0" accel="50000" decel="50000" fill="hold" grpId="2" nodeType="withEffect">
                                  <p:stCondLst>
                                    <p:cond delay="0"/>
                                  </p:stCondLst>
                                  <p:childTnLst>
                                    <p:animMotion origin="layout" path="M 0.05017 0.36394 L 0.04861 0.41896 L -0.6625 0.42105 L -0.66094 0.59237 " pathEditMode="relative" rAng="0" ptsTypes="AAAA">
                                      <p:cBhvr>
                                        <p:cTn id="82" dur="2000" fill="hold"/>
                                        <p:tgtEl>
                                          <p:spTgt spid="24606"/>
                                        </p:tgtEl>
                                        <p:attrNameLst>
                                          <p:attrName>ppt_x</p:attrName>
                                          <p:attrName>ppt_y</p:attrName>
                                        </p:attrNameLst>
                                      </p:cBhvr>
                                      <p:rCtr x="-35642" y="11422"/>
                                    </p:animMotion>
                                  </p:childTnLst>
                                  <p:subTnLst>
                                    <p:set>
                                      <p:cBhvr override="childStyle">
                                        <p:cTn dur="1" fill="hold" display="0" masterRel="sameClick" afterEffect="1">
                                          <p:stCondLst>
                                            <p:cond evt="end" delay="0">
                                              <p:tn val="81"/>
                                            </p:cond>
                                          </p:stCondLst>
                                        </p:cTn>
                                        <p:tgtEl>
                                          <p:spTgt spid="24606"/>
                                        </p:tgtEl>
                                        <p:attrNameLst>
                                          <p:attrName>style.visibility</p:attrName>
                                        </p:attrNameLst>
                                      </p:cBhvr>
                                      <p:to>
                                        <p:strVal val="hidden"/>
                                      </p:to>
                                    </p:set>
                                  </p:sub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1" nodeType="clickEffect">
                                  <p:stCondLst>
                                    <p:cond delay="0"/>
                                  </p:stCondLst>
                                  <p:childTnLst>
                                    <p:set>
                                      <p:cBhvr>
                                        <p:cTn id="86" dur="1" fill="hold">
                                          <p:stCondLst>
                                            <p:cond delay="0"/>
                                          </p:stCondLst>
                                        </p:cTn>
                                        <p:tgtEl>
                                          <p:spTgt spid="24603"/>
                                        </p:tgtEl>
                                        <p:attrNameLst>
                                          <p:attrName>style.visibility</p:attrName>
                                        </p:attrNameLst>
                                      </p:cBhvr>
                                      <p:to>
                                        <p:strVal val="visible"/>
                                      </p:to>
                                    </p:set>
                                  </p:childTnLst>
                                </p:cTn>
                              </p:par>
                              <p:par>
                                <p:cTn id="87" presetID="0" presetClass="path" presetSubtype="0" accel="50000" decel="50000" fill="hold" grpId="2" nodeType="withEffect">
                                  <p:stCondLst>
                                    <p:cond delay="0"/>
                                  </p:stCondLst>
                                  <p:childTnLst>
                                    <p:animMotion origin="layout" path="M -0.45833 0.63861 L -0.45677 0.56023 L 0.09393 0.56023 L 0.09393 0.32786 " pathEditMode="relative" rAng="0" ptsTypes="AAAA">
                                      <p:cBhvr>
                                        <p:cTn id="88" dur="2000" fill="hold"/>
                                        <p:tgtEl>
                                          <p:spTgt spid="24603"/>
                                        </p:tgtEl>
                                        <p:attrNameLst>
                                          <p:attrName>ppt_x</p:attrName>
                                          <p:attrName>ppt_y</p:attrName>
                                        </p:attrNameLst>
                                      </p:cBhvr>
                                      <p:rCtr x="27604" y="-15538"/>
                                    </p:animMotion>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1" fill="hold" nodeType="click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wipe(up)">
                                      <p:cBhvr>
                                        <p:cTn id="93" dur="500"/>
                                        <p:tgtEl>
                                          <p:spTgt spid="4"/>
                                        </p:tgtEl>
                                      </p:cBhvr>
                                    </p:animEffect>
                                  </p:childTnLst>
                                </p:cTn>
                              </p:par>
                            </p:childTnLst>
                          </p:cTn>
                        </p:par>
                        <p:par>
                          <p:cTn id="94" fill="hold" nodeType="afterGroup">
                            <p:stCondLst>
                              <p:cond delay="500"/>
                            </p:stCondLst>
                            <p:childTnLst>
                              <p:par>
                                <p:cTn id="95" presetID="35" presetClass="path" presetSubtype="0" accel="50000" decel="50000" fill="hold" grpId="3" nodeType="afterEffect">
                                  <p:stCondLst>
                                    <p:cond delay="0"/>
                                  </p:stCondLst>
                                  <p:childTnLst>
                                    <p:animMotion origin="layout" path="M 0.07708 0.32786 L -0.30834 0.33896 " pathEditMode="relative" rAng="0" ptsTypes="AA">
                                      <p:cBhvr>
                                        <p:cTn id="96" dur="2000" fill="hold"/>
                                        <p:tgtEl>
                                          <p:spTgt spid="24600"/>
                                        </p:tgtEl>
                                        <p:attrNameLst>
                                          <p:attrName>ppt_x</p:attrName>
                                          <p:attrName>ppt_y</p:attrName>
                                        </p:attrNameLst>
                                      </p:cBhvr>
                                      <p:rCtr x="-19271" y="555"/>
                                    </p:animMotion>
                                  </p:childTnLst>
                                </p:cTn>
                              </p:par>
                              <p:par>
                                <p:cTn id="97" presetID="35" presetClass="path" presetSubtype="0" accel="50000" decel="50000" fill="hold" grpId="3" nodeType="withEffect">
                                  <p:stCondLst>
                                    <p:cond delay="0"/>
                                  </p:stCondLst>
                                  <p:childTnLst>
                                    <p:animMotion origin="layout" path="M 0.09393 0.32786 L -0.34166 0.32786 " pathEditMode="relative" rAng="0" ptsTypes="AA">
                                      <p:cBhvr>
                                        <p:cTn id="98" dur="2000" fill="hold"/>
                                        <p:tgtEl>
                                          <p:spTgt spid="24603"/>
                                        </p:tgtEl>
                                        <p:attrNameLst>
                                          <p:attrName>ppt_x</p:attrName>
                                          <p:attrName>ppt_y</p:attrName>
                                        </p:attrNameLst>
                                      </p:cBhvr>
                                      <p:rCtr x="-21788" y="0"/>
                                    </p:animMotion>
                                  </p:childTnLst>
                                </p:cTn>
                              </p:par>
                            </p:childTnLst>
                          </p:cTn>
                        </p:par>
                        <p:par>
                          <p:cTn id="99" fill="hold" nodeType="afterGroup">
                            <p:stCondLst>
                              <p:cond delay="2500"/>
                            </p:stCondLst>
                            <p:childTnLst>
                              <p:par>
                                <p:cTn id="100" presetID="8" presetClass="emph" presetSubtype="0" fill="hold" grpId="1" nodeType="afterEffect">
                                  <p:stCondLst>
                                    <p:cond delay="0"/>
                                  </p:stCondLst>
                                  <p:childTnLst>
                                    <p:animRot by="21600000">
                                      <p:cBhvr>
                                        <p:cTn id="101" dur="500" fill="hold"/>
                                        <p:tgtEl>
                                          <p:spTgt spid="24584"/>
                                        </p:tgtEl>
                                        <p:attrNameLst>
                                          <p:attrName>r</p:attrName>
                                        </p:attrNameLst>
                                      </p:cBhvr>
                                    </p:animRot>
                                  </p:childTnLst>
                                </p:cTn>
                              </p:par>
                              <p:par>
                                <p:cTn id="102" presetID="1" presetClass="exit" presetSubtype="0" fill="hold" grpId="4" nodeType="withEffect">
                                  <p:stCondLst>
                                    <p:cond delay="0"/>
                                  </p:stCondLst>
                                  <p:childTnLst>
                                    <p:set>
                                      <p:cBhvr>
                                        <p:cTn id="103" dur="1" fill="hold">
                                          <p:stCondLst>
                                            <p:cond delay="0"/>
                                          </p:stCondLst>
                                        </p:cTn>
                                        <p:tgtEl>
                                          <p:spTgt spid="24600"/>
                                        </p:tgtEl>
                                        <p:attrNameLst>
                                          <p:attrName>style.visibility</p:attrName>
                                        </p:attrNameLst>
                                      </p:cBhvr>
                                      <p:to>
                                        <p:strVal val="hidden"/>
                                      </p:to>
                                    </p:set>
                                  </p:childTnLst>
                                </p:cTn>
                              </p:par>
                              <p:par>
                                <p:cTn id="104" presetID="1" presetClass="exit" presetSubtype="0" fill="hold" grpId="4" nodeType="withEffect">
                                  <p:stCondLst>
                                    <p:cond delay="0"/>
                                  </p:stCondLst>
                                  <p:childTnLst>
                                    <p:set>
                                      <p:cBhvr>
                                        <p:cTn id="105" dur="1" fill="hold">
                                          <p:stCondLst>
                                            <p:cond delay="0"/>
                                          </p:stCondLst>
                                        </p:cTn>
                                        <p:tgtEl>
                                          <p:spTgt spid="24603"/>
                                        </p:tgtEl>
                                        <p:attrNameLst>
                                          <p:attrName>style.visibility</p:attrName>
                                        </p:attrNameLst>
                                      </p:cBhvr>
                                      <p:to>
                                        <p:strVal val="hidden"/>
                                      </p:to>
                                    </p:set>
                                  </p:childTnLst>
                                </p:cTn>
                              </p:par>
                            </p:childTnLst>
                          </p:cTn>
                        </p:par>
                        <p:par>
                          <p:cTn id="106" fill="hold" nodeType="afterGroup">
                            <p:stCondLst>
                              <p:cond delay="3000"/>
                            </p:stCondLst>
                            <p:childTnLst>
                              <p:par>
                                <p:cTn id="107" presetID="1" presetClass="entr" presetSubtype="0" fill="hold" grpId="2" nodeType="afterEffect">
                                  <p:stCondLst>
                                    <p:cond delay="0"/>
                                  </p:stCondLst>
                                  <p:childTnLst>
                                    <p:set>
                                      <p:cBhvr>
                                        <p:cTn id="108" dur="1" fill="hold">
                                          <p:stCondLst>
                                            <p:cond delay="0"/>
                                          </p:stCondLst>
                                        </p:cTn>
                                        <p:tgtEl>
                                          <p:spTgt spid="24604"/>
                                        </p:tgtEl>
                                        <p:attrNameLst>
                                          <p:attrName>style.visibility</p:attrName>
                                        </p:attrNameLst>
                                      </p:cBhvr>
                                      <p:to>
                                        <p:strVal val="visible"/>
                                      </p:to>
                                    </p:set>
                                  </p:childTnLst>
                                </p:cTn>
                              </p:par>
                              <p:par>
                                <p:cTn id="109" presetID="63" presetClass="path" presetSubtype="0" accel="50000" decel="50000" fill="hold" grpId="1" nodeType="withEffect">
                                  <p:stCondLst>
                                    <p:cond delay="0"/>
                                  </p:stCondLst>
                                  <p:childTnLst>
                                    <p:animMotion origin="layout" path="M -0.4 0.33896 L -0.01666 0.32786 " pathEditMode="relative" rAng="0" ptsTypes="AA">
                                      <p:cBhvr>
                                        <p:cTn id="110" dur="2000" fill="hold"/>
                                        <p:tgtEl>
                                          <p:spTgt spid="24604"/>
                                        </p:tgtEl>
                                        <p:attrNameLst>
                                          <p:attrName>ppt_x</p:attrName>
                                          <p:attrName>ppt_y</p:attrName>
                                        </p:attrNameLst>
                                      </p:cBhvr>
                                      <p:rCtr x="19167" y="-555"/>
                                    </p:animMotion>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4" fill="hold" nodeType="clickEffect">
                                  <p:stCondLst>
                                    <p:cond delay="0"/>
                                  </p:stCondLst>
                                  <p:childTnLst>
                                    <p:set>
                                      <p:cBhvr>
                                        <p:cTn id="114" dur="1" fill="hold">
                                          <p:stCondLst>
                                            <p:cond delay="0"/>
                                          </p:stCondLst>
                                        </p:cTn>
                                        <p:tgtEl>
                                          <p:spTgt spid="24631"/>
                                        </p:tgtEl>
                                        <p:attrNameLst>
                                          <p:attrName>style.visibility</p:attrName>
                                        </p:attrNameLst>
                                      </p:cBhvr>
                                      <p:to>
                                        <p:strVal val="visible"/>
                                      </p:to>
                                    </p:set>
                                    <p:animEffect transition="in" filter="wipe(down)">
                                      <p:cBhvr>
                                        <p:cTn id="115" dur="500"/>
                                        <p:tgtEl>
                                          <p:spTgt spid="24631"/>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1" fill="hold" grpId="1" nodeType="clickEffect">
                                  <p:stCondLst>
                                    <p:cond delay="0"/>
                                  </p:stCondLst>
                                  <p:childTnLst>
                                    <p:set>
                                      <p:cBhvr>
                                        <p:cTn id="119" dur="1" fill="hold">
                                          <p:stCondLst>
                                            <p:cond delay="0"/>
                                          </p:stCondLst>
                                        </p:cTn>
                                        <p:tgtEl>
                                          <p:spTgt spid="24597"/>
                                        </p:tgtEl>
                                        <p:attrNameLst>
                                          <p:attrName>style.visibility</p:attrName>
                                        </p:attrNameLst>
                                      </p:cBhvr>
                                      <p:to>
                                        <p:strVal val="visible"/>
                                      </p:to>
                                    </p:set>
                                    <p:animEffect transition="in" filter="wipe(up)">
                                      <p:cBhvr>
                                        <p:cTn id="120" dur="500"/>
                                        <p:tgtEl>
                                          <p:spTgt spid="24597"/>
                                        </p:tgtEl>
                                      </p:cBhvr>
                                    </p:animEffect>
                                  </p:childTnLst>
                                </p:cTn>
                              </p:par>
                            </p:childTnLst>
                          </p:cTn>
                        </p:par>
                        <p:par>
                          <p:cTn id="121" fill="hold" nodeType="afterGroup">
                            <p:stCondLst>
                              <p:cond delay="500"/>
                            </p:stCondLst>
                            <p:childTnLst>
                              <p:par>
                                <p:cTn id="122" presetID="22" presetClass="entr" presetSubtype="1" fill="hold" nodeType="afterEffect">
                                  <p:stCondLst>
                                    <p:cond delay="0"/>
                                  </p:stCondLst>
                                  <p:childTnLst>
                                    <p:set>
                                      <p:cBhvr>
                                        <p:cTn id="123" dur="1" fill="hold">
                                          <p:stCondLst>
                                            <p:cond delay="0"/>
                                          </p:stCondLst>
                                        </p:cTn>
                                        <p:tgtEl>
                                          <p:spTgt spid="2"/>
                                        </p:tgtEl>
                                        <p:attrNameLst>
                                          <p:attrName>style.visibility</p:attrName>
                                        </p:attrNameLst>
                                      </p:cBhvr>
                                      <p:to>
                                        <p:strVal val="visible"/>
                                      </p:to>
                                    </p:set>
                                    <p:animEffect transition="in" filter="wipe(up)">
                                      <p:cBhvr>
                                        <p:cTn id="124" dur="500"/>
                                        <p:tgtEl>
                                          <p:spTgt spid="2"/>
                                        </p:tgtEl>
                                      </p:cBhvr>
                                    </p:animEffect>
                                  </p:childTnLst>
                                </p:cTn>
                              </p:par>
                            </p:childTnLst>
                          </p:cTn>
                        </p:par>
                        <p:par>
                          <p:cTn id="125" fill="hold" nodeType="afterGroup">
                            <p:stCondLst>
                              <p:cond delay="1000"/>
                            </p:stCondLst>
                            <p:childTnLst>
                              <p:par>
                                <p:cTn id="126" presetID="22" presetClass="entr" presetSubtype="1" fill="hold" nodeType="afterEffect">
                                  <p:stCondLst>
                                    <p:cond delay="0"/>
                                  </p:stCondLst>
                                  <p:childTnLst>
                                    <p:set>
                                      <p:cBhvr>
                                        <p:cTn id="127" dur="1" fill="hold">
                                          <p:stCondLst>
                                            <p:cond delay="0"/>
                                          </p:stCondLst>
                                        </p:cTn>
                                        <p:tgtEl>
                                          <p:spTgt spid="3"/>
                                        </p:tgtEl>
                                        <p:attrNameLst>
                                          <p:attrName>style.visibility</p:attrName>
                                        </p:attrNameLst>
                                      </p:cBhvr>
                                      <p:to>
                                        <p:strVal val="visible"/>
                                      </p:to>
                                    </p:set>
                                    <p:animEffect transition="in" filter="wipe(up)">
                                      <p:cBhvr>
                                        <p:cTn id="128" dur="500"/>
                                        <p:tgtEl>
                                          <p:spTgt spid="3"/>
                                        </p:tgtEl>
                                      </p:cBhvr>
                                    </p:animEffect>
                                  </p:childTnLst>
                                </p:cTn>
                              </p:par>
                            </p:childTnLst>
                          </p:cTn>
                        </p:par>
                        <p:par>
                          <p:cTn id="129" fill="hold" nodeType="afterGroup">
                            <p:stCondLst>
                              <p:cond delay="1500"/>
                            </p:stCondLst>
                            <p:childTnLst>
                              <p:par>
                                <p:cTn id="130" presetID="22" presetClass="entr" presetSubtype="1" fill="hold" nodeType="afterEffect">
                                  <p:stCondLst>
                                    <p:cond delay="0"/>
                                  </p:stCondLst>
                                  <p:childTnLst>
                                    <p:set>
                                      <p:cBhvr>
                                        <p:cTn id="131" dur="1" fill="hold">
                                          <p:stCondLst>
                                            <p:cond delay="0"/>
                                          </p:stCondLst>
                                        </p:cTn>
                                        <p:tgtEl>
                                          <p:spTgt spid="4"/>
                                        </p:tgtEl>
                                        <p:attrNameLst>
                                          <p:attrName>style.visibility</p:attrName>
                                        </p:attrNameLst>
                                      </p:cBhvr>
                                      <p:to>
                                        <p:strVal val="visible"/>
                                      </p:to>
                                    </p:set>
                                    <p:animEffect transition="in" filter="wipe(up)">
                                      <p:cBhvr>
                                        <p:cTn id="1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4" grpId="0" animBg="1"/>
      <p:bldP spid="24584" grpId="1" animBg="1"/>
      <p:bldP spid="24597" grpId="0" animBg="1"/>
      <p:bldP spid="24597" grpId="1" animBg="1"/>
      <p:bldP spid="24598" grpId="0" animBg="1"/>
      <p:bldP spid="24598" grpId="1" animBg="1"/>
      <p:bldP spid="24599" grpId="0" animBg="1"/>
      <p:bldP spid="24599" grpId="1" animBg="1"/>
      <p:bldP spid="24599" grpId="2" animBg="1"/>
      <p:bldP spid="24600" grpId="0" animBg="1"/>
      <p:bldP spid="24600" grpId="1" animBg="1"/>
      <p:bldP spid="24600" grpId="2" animBg="1"/>
      <p:bldP spid="24600" grpId="3" animBg="1"/>
      <p:bldP spid="24600" grpId="4" animBg="1"/>
      <p:bldP spid="24601" grpId="0" animBg="1"/>
      <p:bldP spid="24602" grpId="0"/>
      <p:bldP spid="24602" grpId="1"/>
      <p:bldP spid="24602" grpId="2"/>
      <p:bldP spid="24603" grpId="0" animBg="1"/>
      <p:bldP spid="24603" grpId="1" animBg="1"/>
      <p:bldP spid="24603" grpId="2" animBg="1"/>
      <p:bldP spid="24603" grpId="3" animBg="1"/>
      <p:bldP spid="24603" grpId="4" animBg="1"/>
      <p:bldP spid="24604" grpId="0" animBg="1"/>
      <p:bldP spid="24604" grpId="1" animBg="1"/>
      <p:bldP spid="24604" grpId="2" animBg="1"/>
      <p:bldP spid="24605" grpId="0" animBg="1"/>
      <p:bldP spid="24606" grpId="0"/>
      <p:bldP spid="24606" grpId="1"/>
      <p:bldP spid="24606" grpId="2"/>
      <p:bldP spid="24632" grpId="0" animBg="1"/>
      <p:bldP spid="24632" grpId="1"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1FABA449-6312-4BDE-B3C7-C35A7B451C46}"/>
              </a:ext>
            </a:extLst>
          </p:cNvPr>
          <p:cNvSpPr>
            <a:spLocks noGrp="1" noChangeArrowheads="1"/>
          </p:cNvSpPr>
          <p:nvPr>
            <p:ph type="title"/>
          </p:nvPr>
        </p:nvSpPr>
        <p:spPr/>
        <p:txBody>
          <a:bodyPr/>
          <a:lstStyle/>
          <a:p>
            <a:pPr eaLnBrk="1" hangingPunct="1"/>
            <a:r>
              <a:rPr lang="en-US" altLang="en-US"/>
              <a:t>Thi Hành Lệnh Song Song</a:t>
            </a:r>
          </a:p>
        </p:txBody>
      </p:sp>
      <p:sp>
        <p:nvSpPr>
          <p:cNvPr id="10243" name="Rectangle 3">
            <a:extLst>
              <a:ext uri="{FF2B5EF4-FFF2-40B4-BE49-F238E27FC236}">
                <a16:creationId xmlns:a16="http://schemas.microsoft.com/office/drawing/2014/main" id="{F7EC3447-545B-4E76-B878-00EF0EFC731E}"/>
              </a:ext>
            </a:extLst>
          </p:cNvPr>
          <p:cNvSpPr>
            <a:spLocks noGrp="1" noChangeArrowheads="1"/>
          </p:cNvSpPr>
          <p:nvPr>
            <p:ph idx="1"/>
          </p:nvPr>
        </p:nvSpPr>
        <p:spPr/>
        <p:txBody>
          <a:bodyPr/>
          <a:lstStyle/>
          <a:p>
            <a:pPr eaLnBrk="1" hangingPunct="1">
              <a:lnSpc>
                <a:spcPct val="90000"/>
              </a:lnSpc>
            </a:pPr>
            <a:r>
              <a:rPr lang="en-US" altLang="en-US"/>
              <a:t>MT xử lý càng nhanh càng tốt</a:t>
            </a:r>
          </a:p>
          <a:p>
            <a:pPr eaLnBrk="1" hangingPunct="1">
              <a:lnSpc>
                <a:spcPct val="90000"/>
              </a:lnSpc>
            </a:pPr>
            <a:r>
              <a:rPr lang="en-US" altLang="en-US"/>
              <a:t>Giải pháp tăng tốc độ phần cứng </a:t>
            </a:r>
            <a:r>
              <a:rPr lang="en-US" altLang="en-US">
                <a:sym typeface="Symbol" panose="05050102010706020507" pitchFamily="18" charset="2"/>
              </a:rPr>
              <a:t> khó khăn </a:t>
            </a:r>
          </a:p>
          <a:p>
            <a:pPr lvl="1" eaLnBrk="1" hangingPunct="1">
              <a:lnSpc>
                <a:spcPct val="90000"/>
              </a:lnSpc>
            </a:pPr>
            <a:r>
              <a:rPr lang="en-US" altLang="en-US">
                <a:sym typeface="Symbol" panose="05050102010706020507" pitchFamily="18" charset="2"/>
              </a:rPr>
              <a:t>Tốc độ truyền tín hiệu  vận tốc ánh sáng = const = c = 300000 km/s</a:t>
            </a:r>
          </a:p>
          <a:p>
            <a:pPr lvl="1" eaLnBrk="1" hangingPunct="1">
              <a:lnSpc>
                <a:spcPct val="90000"/>
              </a:lnSpc>
            </a:pPr>
            <a:r>
              <a:rPr lang="en-US" altLang="en-US">
                <a:sym typeface="Symbol" panose="05050102010706020507" pitchFamily="18" charset="2"/>
              </a:rPr>
              <a:t>Muốn cho máy tính có thời gian lệnh = 1 ns  khoảng cách giữa các bộ phận phải đủ nhỏ ( 20 cm)</a:t>
            </a:r>
          </a:p>
          <a:p>
            <a:pPr lvl="1" eaLnBrk="1" hangingPunct="1">
              <a:lnSpc>
                <a:spcPct val="90000"/>
              </a:lnSpc>
            </a:pPr>
            <a:r>
              <a:rPr lang="en-US" altLang="en-US">
                <a:sym typeface="Symbol" panose="05050102010706020507" pitchFamily="18" charset="2"/>
              </a:rPr>
              <a:t>Nghĩa là muốn tốc độ càng nhanh thì khoảng cách càng nhỏ    sinh ra nhiễu …</a:t>
            </a:r>
          </a:p>
        </p:txBody>
      </p:sp>
    </p:spTree>
    <p:extLst>
      <p:ext uri="{BB962C8B-B14F-4D97-AF65-F5344CB8AC3E}">
        <p14:creationId xmlns:p14="http://schemas.microsoft.com/office/powerpoint/2010/main" val="994833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C72EEC35-8ED5-4F7C-A001-E2FA06228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5450" y="3851275"/>
            <a:ext cx="3892550"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67" name="Rectangle 2">
            <a:extLst>
              <a:ext uri="{FF2B5EF4-FFF2-40B4-BE49-F238E27FC236}">
                <a16:creationId xmlns:a16="http://schemas.microsoft.com/office/drawing/2014/main" id="{99898461-487F-4992-88B8-D60B14E37286}"/>
              </a:ext>
            </a:extLst>
          </p:cNvPr>
          <p:cNvSpPr>
            <a:spLocks noGrp="1" noChangeArrowheads="1"/>
          </p:cNvSpPr>
          <p:nvPr>
            <p:ph type="title"/>
          </p:nvPr>
        </p:nvSpPr>
        <p:spPr/>
        <p:txBody>
          <a:bodyPr/>
          <a:lstStyle/>
          <a:p>
            <a:pPr eaLnBrk="1" hangingPunct="1"/>
            <a:r>
              <a:rPr lang="en-US" altLang="en-US"/>
              <a:t>Giải pháp tăng tốc xử lý</a:t>
            </a:r>
          </a:p>
        </p:txBody>
      </p:sp>
      <p:sp>
        <p:nvSpPr>
          <p:cNvPr id="11268" name="Rectangle 3">
            <a:extLst>
              <a:ext uri="{FF2B5EF4-FFF2-40B4-BE49-F238E27FC236}">
                <a16:creationId xmlns:a16="http://schemas.microsoft.com/office/drawing/2014/main" id="{141AECAE-741E-4C2F-A35D-0FA16C22038F}"/>
              </a:ext>
            </a:extLst>
          </p:cNvPr>
          <p:cNvSpPr>
            <a:spLocks noGrp="1" noChangeArrowheads="1"/>
          </p:cNvSpPr>
          <p:nvPr>
            <p:ph idx="1"/>
          </p:nvPr>
        </p:nvSpPr>
        <p:spPr>
          <a:xfrm>
            <a:off x="1981200" y="2019300"/>
            <a:ext cx="5334000" cy="4076700"/>
          </a:xfrm>
        </p:spPr>
        <p:txBody>
          <a:bodyPr/>
          <a:lstStyle/>
          <a:p>
            <a:pPr eaLnBrk="1" hangingPunct="1">
              <a:lnSpc>
                <a:spcPct val="90000"/>
              </a:lnSpc>
            </a:pPr>
            <a:r>
              <a:rPr lang="en-US" altLang="en-US">
                <a:sym typeface="Symbol" panose="05050102010706020507" pitchFamily="18" charset="2"/>
              </a:rPr>
              <a:t>Phân loại máy tính song song </a:t>
            </a:r>
          </a:p>
          <a:p>
            <a:pPr lvl="1" eaLnBrk="1" hangingPunct="1">
              <a:lnSpc>
                <a:spcPct val="90000"/>
              </a:lnSpc>
            </a:pPr>
            <a:r>
              <a:rPr lang="en-US" altLang="en-US">
                <a:sym typeface="Symbol" panose="05050102010706020507" pitchFamily="18" charset="2"/>
              </a:rPr>
              <a:t>SISD (single instruction stream, single data stream)</a:t>
            </a:r>
          </a:p>
          <a:p>
            <a:pPr lvl="1" eaLnBrk="1" hangingPunct="1">
              <a:lnSpc>
                <a:spcPct val="90000"/>
              </a:lnSpc>
            </a:pPr>
            <a:r>
              <a:rPr lang="en-US" altLang="en-US">
                <a:sym typeface="Symbol" panose="05050102010706020507" pitchFamily="18" charset="2"/>
              </a:rPr>
              <a:t>SIMD (single instruction stream, multiple data stream)</a:t>
            </a:r>
          </a:p>
          <a:p>
            <a:pPr lvl="1" eaLnBrk="1" hangingPunct="1">
              <a:lnSpc>
                <a:spcPct val="90000"/>
              </a:lnSpc>
            </a:pPr>
            <a:r>
              <a:rPr lang="en-US" altLang="en-US">
                <a:sym typeface="Symbol" panose="05050102010706020507" pitchFamily="18" charset="2"/>
              </a:rPr>
              <a:t>MISD (multiple instruction stream, single data stream)</a:t>
            </a:r>
          </a:p>
          <a:p>
            <a:pPr lvl="1" eaLnBrk="1" hangingPunct="1">
              <a:lnSpc>
                <a:spcPct val="90000"/>
              </a:lnSpc>
            </a:pPr>
            <a:r>
              <a:rPr lang="en-US" altLang="en-US">
                <a:sym typeface="Symbol" panose="05050102010706020507" pitchFamily="18" charset="2"/>
              </a:rPr>
              <a:t>MIMD (multiple instruction stream, multiple data stream)</a:t>
            </a:r>
          </a:p>
        </p:txBody>
      </p:sp>
      <p:sp>
        <p:nvSpPr>
          <p:cNvPr id="2" name="Rectangle 1">
            <a:extLst>
              <a:ext uri="{FF2B5EF4-FFF2-40B4-BE49-F238E27FC236}">
                <a16:creationId xmlns:a16="http://schemas.microsoft.com/office/drawing/2014/main" id="{96ABC7A3-4876-45F9-868A-8849C461AD1B}"/>
              </a:ext>
            </a:extLst>
          </p:cNvPr>
          <p:cNvSpPr/>
          <p:nvPr/>
        </p:nvSpPr>
        <p:spPr>
          <a:xfrm>
            <a:off x="1981200" y="990600"/>
            <a:ext cx="7620000" cy="979488"/>
          </a:xfrm>
          <a:prstGeom prst="rect">
            <a:avLst/>
          </a:prstGeom>
        </p:spPr>
        <p:txBody>
          <a:bodyPr>
            <a:spAutoFit/>
          </a:bodyPr>
          <a:lstStyle/>
          <a:p>
            <a:pPr marL="342900" indent="-342900">
              <a:lnSpc>
                <a:spcPct val="90000"/>
              </a:lnSpc>
              <a:spcBef>
                <a:spcPct val="20000"/>
              </a:spcBef>
              <a:buClr>
                <a:schemeClr val="folHlink"/>
              </a:buClr>
              <a:buSzPct val="60000"/>
              <a:buFont typeface="Wingdings" pitchFamily="2" charset="2"/>
              <a:buChar char="n"/>
              <a:defRPr/>
            </a:pPr>
            <a:r>
              <a:rPr lang="en-US" altLang="en-US" sz="3200" err="1"/>
              <a:t>Giải</a:t>
            </a:r>
            <a:r>
              <a:rPr lang="en-US" altLang="en-US" sz="3200"/>
              <a:t> </a:t>
            </a:r>
            <a:r>
              <a:rPr lang="en-US" altLang="en-US" sz="3200" err="1"/>
              <a:t>pháp</a:t>
            </a:r>
            <a:r>
              <a:rPr lang="en-US" altLang="en-US" sz="3200"/>
              <a:t> </a:t>
            </a:r>
            <a:r>
              <a:rPr lang="en-US" altLang="en-US" sz="3200" err="1"/>
              <a:t>nhiều</a:t>
            </a:r>
            <a:r>
              <a:rPr lang="en-US" altLang="en-US" sz="3200"/>
              <a:t> ALU </a:t>
            </a:r>
            <a:r>
              <a:rPr lang="en-US" altLang="en-US" sz="3200" err="1"/>
              <a:t>hoặc</a:t>
            </a:r>
            <a:r>
              <a:rPr lang="en-US" altLang="en-US" sz="3200"/>
              <a:t> </a:t>
            </a:r>
            <a:r>
              <a:rPr lang="en-US" altLang="en-US" sz="3200" err="1"/>
              <a:t>nhiều</a:t>
            </a:r>
            <a:r>
              <a:rPr lang="en-US" altLang="en-US" sz="3200"/>
              <a:t> CPU </a:t>
            </a:r>
            <a:r>
              <a:rPr lang="en-US" altLang="en-US" sz="3200">
                <a:sym typeface="Symbol" pitchFamily="18" charset="2"/>
              </a:rPr>
              <a:t> </a:t>
            </a:r>
            <a:r>
              <a:rPr lang="en-US" altLang="en-US" sz="3200" err="1">
                <a:sym typeface="Symbol" pitchFamily="18" charset="2"/>
              </a:rPr>
              <a:t>máy</a:t>
            </a:r>
            <a:r>
              <a:rPr lang="en-US" altLang="en-US" sz="3200">
                <a:sym typeface="Symbol" pitchFamily="18" charset="2"/>
              </a:rPr>
              <a:t> </a:t>
            </a:r>
            <a:r>
              <a:rPr lang="en-US" altLang="en-US" sz="3200" err="1">
                <a:sym typeface="Symbol" pitchFamily="18" charset="2"/>
              </a:rPr>
              <a:t>tính</a:t>
            </a:r>
            <a:r>
              <a:rPr lang="en-US" altLang="en-US" sz="3200">
                <a:sym typeface="Symbol" pitchFamily="18" charset="2"/>
              </a:rPr>
              <a:t> song </a:t>
            </a:r>
            <a:r>
              <a:rPr lang="en-US" altLang="en-US" sz="3200" err="1">
                <a:sym typeface="Symbol" pitchFamily="18" charset="2"/>
              </a:rPr>
              <a:t>song</a:t>
            </a:r>
            <a:endParaRPr lang="en-US" altLang="en-US" sz="3200">
              <a:sym typeface="Symbol" pitchFamily="18" charset="2"/>
            </a:endParaRPr>
          </a:p>
        </p:txBody>
      </p:sp>
    </p:spTree>
    <p:extLst>
      <p:ext uri="{BB962C8B-B14F-4D97-AF65-F5344CB8AC3E}">
        <p14:creationId xmlns:p14="http://schemas.microsoft.com/office/powerpoint/2010/main" val="358617530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F87F6BE-29C9-4734-BBA2-DCD22B5133D0}"/>
              </a:ext>
            </a:extLst>
          </p:cNvPr>
          <p:cNvSpPr>
            <a:spLocks noGrp="1" noChangeArrowheads="1"/>
          </p:cNvSpPr>
          <p:nvPr>
            <p:ph type="title"/>
          </p:nvPr>
        </p:nvSpPr>
        <p:spPr/>
        <p:txBody>
          <a:bodyPr/>
          <a:lstStyle/>
          <a:p>
            <a:pPr eaLnBrk="1" hangingPunct="1"/>
            <a:r>
              <a:rPr lang="en-US" altLang="en-US" sz="2800"/>
              <a:t>Giải pháp Pipeline (cơ chế đường ống)</a:t>
            </a:r>
          </a:p>
        </p:txBody>
      </p:sp>
      <p:sp>
        <p:nvSpPr>
          <p:cNvPr id="12291" name="Rectangle 3">
            <a:extLst>
              <a:ext uri="{FF2B5EF4-FFF2-40B4-BE49-F238E27FC236}">
                <a16:creationId xmlns:a16="http://schemas.microsoft.com/office/drawing/2014/main" id="{73ADC90B-A43F-4C7C-84A2-166309D2D9A6}"/>
              </a:ext>
            </a:extLst>
          </p:cNvPr>
          <p:cNvSpPr>
            <a:spLocks noGrp="1" noChangeArrowheads="1"/>
          </p:cNvSpPr>
          <p:nvPr>
            <p:ph idx="1"/>
          </p:nvPr>
        </p:nvSpPr>
        <p:spPr/>
        <p:txBody>
          <a:bodyPr/>
          <a:lstStyle/>
          <a:p>
            <a:pPr eaLnBrk="1" hangingPunct="1"/>
            <a:r>
              <a:rPr lang="en-US" altLang="en-US"/>
              <a:t>Chu kỳ thi hành lệnh của CPU được chia thành nhiều trạng thái độc lập.</a:t>
            </a:r>
          </a:p>
        </p:txBody>
      </p:sp>
      <p:grpSp>
        <p:nvGrpSpPr>
          <p:cNvPr id="12292" name="Group 9">
            <a:extLst>
              <a:ext uri="{FF2B5EF4-FFF2-40B4-BE49-F238E27FC236}">
                <a16:creationId xmlns:a16="http://schemas.microsoft.com/office/drawing/2014/main" id="{704D5A80-5B22-4E60-83D2-01321A3776EA}"/>
              </a:ext>
            </a:extLst>
          </p:cNvPr>
          <p:cNvGrpSpPr>
            <a:grpSpLocks/>
          </p:cNvGrpSpPr>
          <p:nvPr/>
        </p:nvGrpSpPr>
        <p:grpSpPr bwMode="auto">
          <a:xfrm>
            <a:off x="2757488" y="2819401"/>
            <a:ext cx="6629400" cy="849313"/>
            <a:chOff x="1143000" y="2884227"/>
            <a:chExt cx="6629400" cy="849573"/>
          </a:xfrm>
        </p:grpSpPr>
        <p:sp>
          <p:nvSpPr>
            <p:cNvPr id="12298" name="Rectangle 1">
              <a:extLst>
                <a:ext uri="{FF2B5EF4-FFF2-40B4-BE49-F238E27FC236}">
                  <a16:creationId xmlns:a16="http://schemas.microsoft.com/office/drawing/2014/main" id="{46916C51-254E-48B0-8CA0-937AD3F5B6A2}"/>
                </a:ext>
              </a:extLst>
            </p:cNvPr>
            <p:cNvSpPr>
              <a:spLocks noChangeArrowheads="1"/>
            </p:cNvSpPr>
            <p:nvPr/>
          </p:nvSpPr>
          <p:spPr bwMode="auto">
            <a:xfrm>
              <a:off x="11430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Fetch (Intrustion)</a:t>
              </a:r>
            </a:p>
          </p:txBody>
        </p:sp>
        <p:sp>
          <p:nvSpPr>
            <p:cNvPr id="12299" name="Rectangle 6">
              <a:extLst>
                <a:ext uri="{FF2B5EF4-FFF2-40B4-BE49-F238E27FC236}">
                  <a16:creationId xmlns:a16="http://schemas.microsoft.com/office/drawing/2014/main" id="{241A9F91-785F-4E6E-80EA-68FF495C504D}"/>
                </a:ext>
              </a:extLst>
            </p:cNvPr>
            <p:cNvSpPr>
              <a:spLocks noChangeArrowheads="1"/>
            </p:cNvSpPr>
            <p:nvPr/>
          </p:nvSpPr>
          <p:spPr bwMode="auto">
            <a:xfrm>
              <a:off x="28956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Decode</a:t>
              </a:r>
            </a:p>
          </p:txBody>
        </p:sp>
        <p:sp>
          <p:nvSpPr>
            <p:cNvPr id="12300" name="Rectangle 7">
              <a:extLst>
                <a:ext uri="{FF2B5EF4-FFF2-40B4-BE49-F238E27FC236}">
                  <a16:creationId xmlns:a16="http://schemas.microsoft.com/office/drawing/2014/main" id="{D7154C0E-A730-4329-8E0D-1912CC91EDD8}"/>
                </a:ext>
              </a:extLst>
            </p:cNvPr>
            <p:cNvSpPr>
              <a:spLocks noChangeArrowheads="1"/>
            </p:cNvSpPr>
            <p:nvPr/>
          </p:nvSpPr>
          <p:spPr bwMode="auto">
            <a:xfrm>
              <a:off x="46482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Fetch (Data)</a:t>
              </a:r>
            </a:p>
          </p:txBody>
        </p:sp>
        <p:sp>
          <p:nvSpPr>
            <p:cNvPr id="12301" name="Rectangle 8">
              <a:extLst>
                <a:ext uri="{FF2B5EF4-FFF2-40B4-BE49-F238E27FC236}">
                  <a16:creationId xmlns:a16="http://schemas.microsoft.com/office/drawing/2014/main" id="{3E25902F-448C-414E-A738-A3AE973C4D3E}"/>
                </a:ext>
              </a:extLst>
            </p:cNvPr>
            <p:cNvSpPr>
              <a:spLocks noChangeArrowheads="1"/>
            </p:cNvSpPr>
            <p:nvPr/>
          </p:nvSpPr>
          <p:spPr bwMode="auto">
            <a:xfrm>
              <a:off x="6400800" y="2884227"/>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Execute</a:t>
              </a:r>
            </a:p>
          </p:txBody>
        </p:sp>
        <p:cxnSp>
          <p:nvCxnSpPr>
            <p:cNvPr id="12302" name="Straight Arrow Connector 3">
              <a:extLst>
                <a:ext uri="{FF2B5EF4-FFF2-40B4-BE49-F238E27FC236}">
                  <a16:creationId xmlns:a16="http://schemas.microsoft.com/office/drawing/2014/main" id="{46FAB5DE-36B3-4FE7-A0DF-D1C61FCB562A}"/>
                </a:ext>
              </a:extLst>
            </p:cNvPr>
            <p:cNvCxnSpPr>
              <a:cxnSpLocks noChangeShapeType="1"/>
            </p:cNvCxnSpPr>
            <p:nvPr/>
          </p:nvCxnSpPr>
          <p:spPr bwMode="auto">
            <a:xfrm>
              <a:off x="2503796" y="3339721"/>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03" name="Straight Arrow Connector 11">
              <a:extLst>
                <a:ext uri="{FF2B5EF4-FFF2-40B4-BE49-F238E27FC236}">
                  <a16:creationId xmlns:a16="http://schemas.microsoft.com/office/drawing/2014/main" id="{A2CC24D7-6026-44E1-8A1B-FBDECA97AE1B}"/>
                </a:ext>
              </a:extLst>
            </p:cNvPr>
            <p:cNvCxnSpPr>
              <a:cxnSpLocks noChangeShapeType="1"/>
            </p:cNvCxnSpPr>
            <p:nvPr/>
          </p:nvCxnSpPr>
          <p:spPr bwMode="auto">
            <a:xfrm>
              <a:off x="4267200" y="3349388"/>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04" name="Straight Arrow Connector 12">
              <a:extLst>
                <a:ext uri="{FF2B5EF4-FFF2-40B4-BE49-F238E27FC236}">
                  <a16:creationId xmlns:a16="http://schemas.microsoft.com/office/drawing/2014/main" id="{162AD126-6AC4-4EF3-B509-EDB69B22BB18}"/>
                </a:ext>
              </a:extLst>
            </p:cNvPr>
            <p:cNvCxnSpPr>
              <a:cxnSpLocks noChangeShapeType="1"/>
            </p:cNvCxnSpPr>
            <p:nvPr/>
          </p:nvCxnSpPr>
          <p:spPr bwMode="auto">
            <a:xfrm>
              <a:off x="6019800" y="3314700"/>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12293" name="Freeform 5">
            <a:extLst>
              <a:ext uri="{FF2B5EF4-FFF2-40B4-BE49-F238E27FC236}">
                <a16:creationId xmlns:a16="http://schemas.microsoft.com/office/drawing/2014/main" id="{49AADA76-7EE4-4135-898B-5992B4305D3E}"/>
              </a:ext>
            </a:extLst>
          </p:cNvPr>
          <p:cNvSpPr>
            <a:spLocks/>
          </p:cNvSpPr>
          <p:nvPr/>
        </p:nvSpPr>
        <p:spPr bwMode="auto">
          <a:xfrm>
            <a:off x="3579814" y="3675064"/>
            <a:ext cx="5184775" cy="327025"/>
          </a:xfrm>
          <a:custGeom>
            <a:avLst/>
            <a:gdLst>
              <a:gd name="T0" fmla="*/ 5180655 w 5186149"/>
              <a:gd name="T1" fmla="*/ 0 h 327546"/>
              <a:gd name="T2" fmla="*/ 5180655 w 5186149"/>
              <a:gd name="T3" fmla="*/ 325467 h 327546"/>
              <a:gd name="T4" fmla="*/ 0 w 5186149"/>
              <a:gd name="T5" fmla="*/ 325467 h 327546"/>
              <a:gd name="T6" fmla="*/ 0 w 5186149"/>
              <a:gd name="T7" fmla="*/ 13559 h 3275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86149" h="327546">
                <a:moveTo>
                  <a:pt x="5186149" y="0"/>
                </a:moveTo>
                <a:lnTo>
                  <a:pt x="5186149" y="327546"/>
                </a:lnTo>
                <a:lnTo>
                  <a:pt x="0" y="327546"/>
                </a:lnTo>
                <a:lnTo>
                  <a:pt x="0" y="13647"/>
                </a:lnTo>
              </a:path>
            </a:pathLst>
          </a:custGeom>
          <a:noFill/>
          <a:ln w="38100" cap="flat" cmpd="sng" algn="ctr">
            <a:solidFill>
              <a:schemeClr val="tx1"/>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294" name="TextBox 10">
            <a:extLst>
              <a:ext uri="{FF2B5EF4-FFF2-40B4-BE49-F238E27FC236}">
                <a16:creationId xmlns:a16="http://schemas.microsoft.com/office/drawing/2014/main" id="{21772E7E-604D-4B73-A6E0-5C10049352C5}"/>
              </a:ext>
            </a:extLst>
          </p:cNvPr>
          <p:cNvSpPr txBox="1">
            <a:spLocks noChangeArrowheads="1"/>
          </p:cNvSpPr>
          <p:nvPr/>
        </p:nvSpPr>
        <p:spPr bwMode="auto">
          <a:xfrm>
            <a:off x="3219450" y="2463800"/>
            <a:ext cx="484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b="1">
                <a:latin typeface="Tahoma" panose="020B0604030504040204" pitchFamily="34" charset="0"/>
              </a:rPr>
              <a:t>P1</a:t>
            </a:r>
          </a:p>
        </p:txBody>
      </p:sp>
      <p:sp>
        <p:nvSpPr>
          <p:cNvPr id="12295" name="TextBox 17">
            <a:extLst>
              <a:ext uri="{FF2B5EF4-FFF2-40B4-BE49-F238E27FC236}">
                <a16:creationId xmlns:a16="http://schemas.microsoft.com/office/drawing/2014/main" id="{CFD650C7-FD2F-4D60-BD56-A40DFB94B0F4}"/>
              </a:ext>
            </a:extLst>
          </p:cNvPr>
          <p:cNvSpPr txBox="1">
            <a:spLocks noChangeArrowheads="1"/>
          </p:cNvSpPr>
          <p:nvPr/>
        </p:nvSpPr>
        <p:spPr bwMode="auto">
          <a:xfrm>
            <a:off x="4953000" y="2438400"/>
            <a:ext cx="484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b="1">
                <a:latin typeface="Tahoma" panose="020B0604030504040204" pitchFamily="34" charset="0"/>
              </a:rPr>
              <a:t>P2</a:t>
            </a:r>
          </a:p>
        </p:txBody>
      </p:sp>
      <p:sp>
        <p:nvSpPr>
          <p:cNvPr id="12296" name="TextBox 18">
            <a:extLst>
              <a:ext uri="{FF2B5EF4-FFF2-40B4-BE49-F238E27FC236}">
                <a16:creationId xmlns:a16="http://schemas.microsoft.com/office/drawing/2014/main" id="{4287FF24-22F6-4803-AAED-12FD3E48ADE3}"/>
              </a:ext>
            </a:extLst>
          </p:cNvPr>
          <p:cNvSpPr txBox="1">
            <a:spLocks noChangeArrowheads="1"/>
          </p:cNvSpPr>
          <p:nvPr/>
        </p:nvSpPr>
        <p:spPr bwMode="auto">
          <a:xfrm>
            <a:off x="6705600" y="2454275"/>
            <a:ext cx="484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b="1">
                <a:latin typeface="Tahoma" panose="020B0604030504040204" pitchFamily="34" charset="0"/>
              </a:rPr>
              <a:t>P3</a:t>
            </a:r>
          </a:p>
        </p:txBody>
      </p:sp>
      <p:sp>
        <p:nvSpPr>
          <p:cNvPr id="12297" name="TextBox 19">
            <a:extLst>
              <a:ext uri="{FF2B5EF4-FFF2-40B4-BE49-F238E27FC236}">
                <a16:creationId xmlns:a16="http://schemas.microsoft.com/office/drawing/2014/main" id="{F7C8ED44-3B87-491F-8B34-FE958EAE3FBA}"/>
              </a:ext>
            </a:extLst>
          </p:cNvPr>
          <p:cNvSpPr txBox="1">
            <a:spLocks noChangeArrowheads="1"/>
          </p:cNvSpPr>
          <p:nvPr/>
        </p:nvSpPr>
        <p:spPr bwMode="auto">
          <a:xfrm>
            <a:off x="8458200" y="2443163"/>
            <a:ext cx="484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b="1">
                <a:latin typeface="Tahoma" panose="020B0604030504040204" pitchFamily="34" charset="0"/>
              </a:rPr>
              <a:t>P4</a:t>
            </a:r>
          </a:p>
        </p:txBody>
      </p:sp>
    </p:spTree>
    <p:extLst>
      <p:ext uri="{BB962C8B-B14F-4D97-AF65-F5344CB8AC3E}">
        <p14:creationId xmlns:p14="http://schemas.microsoft.com/office/powerpoint/2010/main" val="404579271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D160A264-DC90-402B-88A0-85A5D68BB76F}"/>
              </a:ext>
            </a:extLst>
          </p:cNvPr>
          <p:cNvSpPr>
            <a:spLocks noGrp="1" noChangeArrowheads="1"/>
          </p:cNvSpPr>
          <p:nvPr>
            <p:ph type="title"/>
          </p:nvPr>
        </p:nvSpPr>
        <p:spPr/>
        <p:txBody>
          <a:bodyPr/>
          <a:lstStyle/>
          <a:p>
            <a:pPr eaLnBrk="1" hangingPunct="1"/>
            <a:r>
              <a:rPr lang="en-US" altLang="en-US" sz="2800"/>
              <a:t>Giải pháp Pipeline (cơ chế đường ống)</a:t>
            </a:r>
          </a:p>
        </p:txBody>
      </p:sp>
      <p:sp>
        <p:nvSpPr>
          <p:cNvPr id="15363" name="Rectangle 3">
            <a:extLst>
              <a:ext uri="{FF2B5EF4-FFF2-40B4-BE49-F238E27FC236}">
                <a16:creationId xmlns:a16="http://schemas.microsoft.com/office/drawing/2014/main" id="{9FFE2CF1-049A-408D-91CE-BAE46E2332F3}"/>
              </a:ext>
            </a:extLst>
          </p:cNvPr>
          <p:cNvSpPr>
            <a:spLocks noGrp="1" noChangeArrowheads="1"/>
          </p:cNvSpPr>
          <p:nvPr>
            <p:ph idx="1"/>
          </p:nvPr>
        </p:nvSpPr>
        <p:spPr/>
        <p:txBody>
          <a:bodyPr/>
          <a:lstStyle/>
          <a:p>
            <a:pPr eaLnBrk="1" hangingPunct="1">
              <a:defRPr/>
            </a:pPr>
            <a:r>
              <a:rPr lang="en-US" altLang="en-US"/>
              <a:t>CPU </a:t>
            </a:r>
            <a:r>
              <a:rPr lang="en-US" altLang="en-US" err="1"/>
              <a:t>thi</a:t>
            </a:r>
            <a:r>
              <a:rPr lang="en-US" altLang="en-US"/>
              <a:t> </a:t>
            </a:r>
            <a:r>
              <a:rPr lang="en-US" altLang="en-US" err="1"/>
              <a:t>hành</a:t>
            </a:r>
            <a:r>
              <a:rPr lang="en-US" altLang="en-US"/>
              <a:t> </a:t>
            </a:r>
            <a:r>
              <a:rPr lang="en-US" altLang="en-US" err="1"/>
              <a:t>lệnh</a:t>
            </a:r>
            <a:r>
              <a:rPr lang="en-US" altLang="en-US"/>
              <a:t> </a:t>
            </a:r>
            <a:r>
              <a:rPr lang="en-US" altLang="en-US" err="1"/>
              <a:t>tuần</a:t>
            </a:r>
            <a:r>
              <a:rPr lang="en-US" altLang="en-US"/>
              <a:t> </a:t>
            </a:r>
            <a:r>
              <a:rPr lang="en-US" altLang="en-US" err="1"/>
              <a:t>tự</a:t>
            </a:r>
            <a:r>
              <a:rPr lang="en-US" altLang="en-US"/>
              <a:t> (</a:t>
            </a:r>
            <a:r>
              <a:rPr lang="en-US" altLang="en-US" err="1"/>
              <a:t>Không</a:t>
            </a:r>
            <a:r>
              <a:rPr lang="en-US" altLang="en-US"/>
              <a:t> Pipeline).</a:t>
            </a:r>
          </a:p>
          <a:p>
            <a:pPr eaLnBrk="1" hangingPunct="1">
              <a:defRPr/>
            </a:pPr>
            <a:endParaRPr lang="en-US" altLang="en-US"/>
          </a:p>
          <a:p>
            <a:pPr marL="0" indent="0">
              <a:buNone/>
              <a:defRPr/>
            </a:pPr>
            <a:endParaRPr lang="en-US" altLang="en-US"/>
          </a:p>
          <a:p>
            <a:pPr marL="0" indent="0">
              <a:buNone/>
              <a:defRPr/>
            </a:pPr>
            <a:endParaRPr lang="en-US" altLang="en-US"/>
          </a:p>
          <a:p>
            <a:pPr eaLnBrk="1" hangingPunct="1">
              <a:defRPr/>
            </a:pPr>
            <a:r>
              <a:rPr lang="en-US" altLang="en-US"/>
              <a:t>CPU </a:t>
            </a:r>
            <a:r>
              <a:rPr lang="en-US" altLang="en-US" err="1"/>
              <a:t>thi</a:t>
            </a:r>
            <a:r>
              <a:rPr lang="en-US" altLang="en-US"/>
              <a:t> </a:t>
            </a:r>
            <a:r>
              <a:rPr lang="en-US" altLang="en-US" err="1"/>
              <a:t>hành</a:t>
            </a:r>
            <a:r>
              <a:rPr lang="en-US" altLang="en-US"/>
              <a:t> </a:t>
            </a:r>
            <a:r>
              <a:rPr lang="en-US" altLang="en-US" err="1"/>
              <a:t>lệnh</a:t>
            </a:r>
            <a:r>
              <a:rPr lang="en-US" altLang="en-US"/>
              <a:t> </a:t>
            </a:r>
            <a:r>
              <a:rPr lang="en-US" altLang="en-US" err="1"/>
              <a:t>với</a:t>
            </a:r>
            <a:r>
              <a:rPr lang="en-US" altLang="en-US"/>
              <a:t> </a:t>
            </a:r>
            <a:r>
              <a:rPr lang="en-US" altLang="en-US" err="1"/>
              <a:t>kỹ</a:t>
            </a:r>
            <a:r>
              <a:rPr lang="en-US" altLang="en-US"/>
              <a:t> </a:t>
            </a:r>
            <a:r>
              <a:rPr lang="en-US" altLang="en-US" err="1"/>
              <a:t>thuật</a:t>
            </a:r>
            <a:r>
              <a:rPr lang="en-US" altLang="en-US"/>
              <a:t> Pipeline.</a:t>
            </a:r>
          </a:p>
          <a:p>
            <a:pPr marL="0" indent="0">
              <a:buNone/>
              <a:defRPr/>
            </a:pPr>
            <a:endParaRPr lang="en-US" altLang="en-US"/>
          </a:p>
        </p:txBody>
      </p:sp>
      <p:grpSp>
        <p:nvGrpSpPr>
          <p:cNvPr id="13316" name="Group 9">
            <a:extLst>
              <a:ext uri="{FF2B5EF4-FFF2-40B4-BE49-F238E27FC236}">
                <a16:creationId xmlns:a16="http://schemas.microsoft.com/office/drawing/2014/main" id="{0F331532-4A0B-413B-AD65-58513C0FF48E}"/>
              </a:ext>
            </a:extLst>
          </p:cNvPr>
          <p:cNvGrpSpPr>
            <a:grpSpLocks/>
          </p:cNvGrpSpPr>
          <p:nvPr/>
        </p:nvGrpSpPr>
        <p:grpSpPr bwMode="auto">
          <a:xfrm>
            <a:off x="2520951" y="2138363"/>
            <a:ext cx="3408363" cy="347662"/>
            <a:chOff x="1143000" y="2884227"/>
            <a:chExt cx="6629400" cy="849573"/>
          </a:xfrm>
        </p:grpSpPr>
        <p:sp>
          <p:nvSpPr>
            <p:cNvPr id="13377" name="Rectangle 1">
              <a:extLst>
                <a:ext uri="{FF2B5EF4-FFF2-40B4-BE49-F238E27FC236}">
                  <a16:creationId xmlns:a16="http://schemas.microsoft.com/office/drawing/2014/main" id="{41A00351-61CC-4FAB-8698-E0BE2307E658}"/>
                </a:ext>
              </a:extLst>
            </p:cNvPr>
            <p:cNvSpPr>
              <a:spLocks noChangeArrowheads="1"/>
            </p:cNvSpPr>
            <p:nvPr/>
          </p:nvSpPr>
          <p:spPr bwMode="auto">
            <a:xfrm>
              <a:off x="11430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P1</a:t>
              </a:r>
            </a:p>
          </p:txBody>
        </p:sp>
        <p:sp>
          <p:nvSpPr>
            <p:cNvPr id="13378" name="Rectangle 6">
              <a:extLst>
                <a:ext uri="{FF2B5EF4-FFF2-40B4-BE49-F238E27FC236}">
                  <a16:creationId xmlns:a16="http://schemas.microsoft.com/office/drawing/2014/main" id="{73189D29-A4CE-4C5C-ABE8-4C21BC1A038D}"/>
                </a:ext>
              </a:extLst>
            </p:cNvPr>
            <p:cNvSpPr>
              <a:spLocks noChangeArrowheads="1"/>
            </p:cNvSpPr>
            <p:nvPr/>
          </p:nvSpPr>
          <p:spPr bwMode="auto">
            <a:xfrm>
              <a:off x="28956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P2</a:t>
              </a:r>
            </a:p>
          </p:txBody>
        </p:sp>
        <p:sp>
          <p:nvSpPr>
            <p:cNvPr id="13379" name="Rectangle 7">
              <a:extLst>
                <a:ext uri="{FF2B5EF4-FFF2-40B4-BE49-F238E27FC236}">
                  <a16:creationId xmlns:a16="http://schemas.microsoft.com/office/drawing/2014/main" id="{5354595E-BB74-4F16-8211-05E9382D2164}"/>
                </a:ext>
              </a:extLst>
            </p:cNvPr>
            <p:cNvSpPr>
              <a:spLocks noChangeArrowheads="1"/>
            </p:cNvSpPr>
            <p:nvPr/>
          </p:nvSpPr>
          <p:spPr bwMode="auto">
            <a:xfrm>
              <a:off x="46482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P3</a:t>
              </a:r>
            </a:p>
          </p:txBody>
        </p:sp>
        <p:sp>
          <p:nvSpPr>
            <p:cNvPr id="13380" name="Rectangle 8">
              <a:extLst>
                <a:ext uri="{FF2B5EF4-FFF2-40B4-BE49-F238E27FC236}">
                  <a16:creationId xmlns:a16="http://schemas.microsoft.com/office/drawing/2014/main" id="{A51B51B8-BE34-49DF-B842-F0DD87CC0E1B}"/>
                </a:ext>
              </a:extLst>
            </p:cNvPr>
            <p:cNvSpPr>
              <a:spLocks noChangeArrowheads="1"/>
            </p:cNvSpPr>
            <p:nvPr/>
          </p:nvSpPr>
          <p:spPr bwMode="auto">
            <a:xfrm>
              <a:off x="6400800" y="2884227"/>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P4</a:t>
              </a:r>
            </a:p>
          </p:txBody>
        </p:sp>
        <p:cxnSp>
          <p:nvCxnSpPr>
            <p:cNvPr id="13381" name="Straight Arrow Connector 3">
              <a:extLst>
                <a:ext uri="{FF2B5EF4-FFF2-40B4-BE49-F238E27FC236}">
                  <a16:creationId xmlns:a16="http://schemas.microsoft.com/office/drawing/2014/main" id="{3ECEB371-775B-4C43-8B77-1D31E89DA90C}"/>
                </a:ext>
              </a:extLst>
            </p:cNvPr>
            <p:cNvCxnSpPr>
              <a:cxnSpLocks noChangeShapeType="1"/>
            </p:cNvCxnSpPr>
            <p:nvPr/>
          </p:nvCxnSpPr>
          <p:spPr bwMode="auto">
            <a:xfrm>
              <a:off x="2503796" y="3339721"/>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382" name="Straight Arrow Connector 11">
              <a:extLst>
                <a:ext uri="{FF2B5EF4-FFF2-40B4-BE49-F238E27FC236}">
                  <a16:creationId xmlns:a16="http://schemas.microsoft.com/office/drawing/2014/main" id="{8B9BA74D-37B3-4C36-BAFD-556C09529A4B}"/>
                </a:ext>
              </a:extLst>
            </p:cNvPr>
            <p:cNvCxnSpPr>
              <a:cxnSpLocks noChangeShapeType="1"/>
            </p:cNvCxnSpPr>
            <p:nvPr/>
          </p:nvCxnSpPr>
          <p:spPr bwMode="auto">
            <a:xfrm>
              <a:off x="4267200" y="3349388"/>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383" name="Straight Arrow Connector 12">
              <a:extLst>
                <a:ext uri="{FF2B5EF4-FFF2-40B4-BE49-F238E27FC236}">
                  <a16:creationId xmlns:a16="http://schemas.microsoft.com/office/drawing/2014/main" id="{02F1DC58-85E7-4B42-96EC-BEFE5BB5DA94}"/>
                </a:ext>
              </a:extLst>
            </p:cNvPr>
            <p:cNvCxnSpPr>
              <a:cxnSpLocks noChangeShapeType="1"/>
            </p:cNvCxnSpPr>
            <p:nvPr/>
          </p:nvCxnSpPr>
          <p:spPr bwMode="auto">
            <a:xfrm>
              <a:off x="6019800" y="3314700"/>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13317" name="Group 13">
            <a:extLst>
              <a:ext uri="{FF2B5EF4-FFF2-40B4-BE49-F238E27FC236}">
                <a16:creationId xmlns:a16="http://schemas.microsoft.com/office/drawing/2014/main" id="{6754484E-DFE2-43FF-9A71-2FEE5E7F02FB}"/>
              </a:ext>
            </a:extLst>
          </p:cNvPr>
          <p:cNvGrpSpPr>
            <a:grpSpLocks/>
          </p:cNvGrpSpPr>
          <p:nvPr/>
        </p:nvGrpSpPr>
        <p:grpSpPr bwMode="auto">
          <a:xfrm>
            <a:off x="6115050" y="2133601"/>
            <a:ext cx="3409950" cy="347663"/>
            <a:chOff x="1143000" y="2884227"/>
            <a:chExt cx="6629400" cy="849573"/>
          </a:xfrm>
        </p:grpSpPr>
        <p:sp>
          <p:nvSpPr>
            <p:cNvPr id="13370" name="Rectangle 14">
              <a:extLst>
                <a:ext uri="{FF2B5EF4-FFF2-40B4-BE49-F238E27FC236}">
                  <a16:creationId xmlns:a16="http://schemas.microsoft.com/office/drawing/2014/main" id="{590CCE1D-2D7A-4D5A-9E42-95B6CAD3C565}"/>
                </a:ext>
              </a:extLst>
            </p:cNvPr>
            <p:cNvSpPr>
              <a:spLocks noChangeArrowheads="1"/>
            </p:cNvSpPr>
            <p:nvPr/>
          </p:nvSpPr>
          <p:spPr bwMode="auto">
            <a:xfrm>
              <a:off x="11430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P1</a:t>
              </a:r>
            </a:p>
          </p:txBody>
        </p:sp>
        <p:sp>
          <p:nvSpPr>
            <p:cNvPr id="13371" name="Rectangle 15">
              <a:extLst>
                <a:ext uri="{FF2B5EF4-FFF2-40B4-BE49-F238E27FC236}">
                  <a16:creationId xmlns:a16="http://schemas.microsoft.com/office/drawing/2014/main" id="{8884110C-33F1-4D91-8B23-33C5B54C2C10}"/>
                </a:ext>
              </a:extLst>
            </p:cNvPr>
            <p:cNvSpPr>
              <a:spLocks noChangeArrowheads="1"/>
            </p:cNvSpPr>
            <p:nvPr/>
          </p:nvSpPr>
          <p:spPr bwMode="auto">
            <a:xfrm>
              <a:off x="28956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P2</a:t>
              </a:r>
            </a:p>
          </p:txBody>
        </p:sp>
        <p:sp>
          <p:nvSpPr>
            <p:cNvPr id="13372" name="Rectangle 16">
              <a:extLst>
                <a:ext uri="{FF2B5EF4-FFF2-40B4-BE49-F238E27FC236}">
                  <a16:creationId xmlns:a16="http://schemas.microsoft.com/office/drawing/2014/main" id="{2D795A5B-2C28-4747-AD80-744B19F3587E}"/>
                </a:ext>
              </a:extLst>
            </p:cNvPr>
            <p:cNvSpPr>
              <a:spLocks noChangeArrowheads="1"/>
            </p:cNvSpPr>
            <p:nvPr/>
          </p:nvSpPr>
          <p:spPr bwMode="auto">
            <a:xfrm>
              <a:off x="46482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P3</a:t>
              </a:r>
            </a:p>
          </p:txBody>
        </p:sp>
        <p:sp>
          <p:nvSpPr>
            <p:cNvPr id="13373" name="Rectangle 17">
              <a:extLst>
                <a:ext uri="{FF2B5EF4-FFF2-40B4-BE49-F238E27FC236}">
                  <a16:creationId xmlns:a16="http://schemas.microsoft.com/office/drawing/2014/main" id="{BD10EAA1-33FF-4AA2-8EE9-BDC2375350FE}"/>
                </a:ext>
              </a:extLst>
            </p:cNvPr>
            <p:cNvSpPr>
              <a:spLocks noChangeArrowheads="1"/>
            </p:cNvSpPr>
            <p:nvPr/>
          </p:nvSpPr>
          <p:spPr bwMode="auto">
            <a:xfrm>
              <a:off x="6400800" y="2884227"/>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P4</a:t>
              </a:r>
            </a:p>
          </p:txBody>
        </p:sp>
        <p:cxnSp>
          <p:nvCxnSpPr>
            <p:cNvPr id="13374" name="Straight Arrow Connector 18">
              <a:extLst>
                <a:ext uri="{FF2B5EF4-FFF2-40B4-BE49-F238E27FC236}">
                  <a16:creationId xmlns:a16="http://schemas.microsoft.com/office/drawing/2014/main" id="{4C2C4FCF-CCAE-43ED-B6E4-1BC4B2A2A3A1}"/>
                </a:ext>
              </a:extLst>
            </p:cNvPr>
            <p:cNvCxnSpPr>
              <a:cxnSpLocks noChangeShapeType="1"/>
            </p:cNvCxnSpPr>
            <p:nvPr/>
          </p:nvCxnSpPr>
          <p:spPr bwMode="auto">
            <a:xfrm>
              <a:off x="2503796" y="3339721"/>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375" name="Straight Arrow Connector 19">
              <a:extLst>
                <a:ext uri="{FF2B5EF4-FFF2-40B4-BE49-F238E27FC236}">
                  <a16:creationId xmlns:a16="http://schemas.microsoft.com/office/drawing/2014/main" id="{809D056E-B763-4760-BA5B-4434205D2484}"/>
                </a:ext>
              </a:extLst>
            </p:cNvPr>
            <p:cNvCxnSpPr>
              <a:cxnSpLocks noChangeShapeType="1"/>
            </p:cNvCxnSpPr>
            <p:nvPr/>
          </p:nvCxnSpPr>
          <p:spPr bwMode="auto">
            <a:xfrm>
              <a:off x="4267200" y="3349388"/>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376" name="Straight Arrow Connector 20">
              <a:extLst>
                <a:ext uri="{FF2B5EF4-FFF2-40B4-BE49-F238E27FC236}">
                  <a16:creationId xmlns:a16="http://schemas.microsoft.com/office/drawing/2014/main" id="{19342FDB-07CD-4860-8DCA-A3B4FED48DF1}"/>
                </a:ext>
              </a:extLst>
            </p:cNvPr>
            <p:cNvCxnSpPr>
              <a:cxnSpLocks noChangeShapeType="1"/>
            </p:cNvCxnSpPr>
            <p:nvPr/>
          </p:nvCxnSpPr>
          <p:spPr bwMode="auto">
            <a:xfrm>
              <a:off x="6019800" y="3314700"/>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grpSp>
      <p:cxnSp>
        <p:nvCxnSpPr>
          <p:cNvPr id="13318" name="Straight Arrow Connector 21">
            <a:extLst>
              <a:ext uri="{FF2B5EF4-FFF2-40B4-BE49-F238E27FC236}">
                <a16:creationId xmlns:a16="http://schemas.microsoft.com/office/drawing/2014/main" id="{50DD0C27-204B-41BF-B7DB-3E96325CB4F6}"/>
              </a:ext>
            </a:extLst>
          </p:cNvPr>
          <p:cNvCxnSpPr>
            <a:cxnSpLocks noChangeShapeType="1"/>
          </p:cNvCxnSpPr>
          <p:nvPr/>
        </p:nvCxnSpPr>
        <p:spPr bwMode="auto">
          <a:xfrm>
            <a:off x="5929313" y="2328863"/>
            <a:ext cx="19685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3319" name="Freeform 22">
            <a:extLst>
              <a:ext uri="{FF2B5EF4-FFF2-40B4-BE49-F238E27FC236}">
                <a16:creationId xmlns:a16="http://schemas.microsoft.com/office/drawing/2014/main" id="{38C23212-CDE3-4FCD-9B43-8751511FE6E2}"/>
              </a:ext>
            </a:extLst>
          </p:cNvPr>
          <p:cNvSpPr>
            <a:spLocks/>
          </p:cNvSpPr>
          <p:nvPr/>
        </p:nvSpPr>
        <p:spPr bwMode="auto">
          <a:xfrm>
            <a:off x="6424613" y="2486026"/>
            <a:ext cx="2747962" cy="163513"/>
          </a:xfrm>
          <a:custGeom>
            <a:avLst/>
            <a:gdLst>
              <a:gd name="T0" fmla="*/ 216566 w 5186149"/>
              <a:gd name="T1" fmla="*/ 0 h 327546"/>
              <a:gd name="T2" fmla="*/ 216566 w 5186149"/>
              <a:gd name="T3" fmla="*/ 10171 h 327546"/>
              <a:gd name="T4" fmla="*/ 0 w 5186149"/>
              <a:gd name="T5" fmla="*/ 10171 h 327546"/>
              <a:gd name="T6" fmla="*/ 0 w 5186149"/>
              <a:gd name="T7" fmla="*/ 424 h 3275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86149" h="327546">
                <a:moveTo>
                  <a:pt x="5186149" y="0"/>
                </a:moveTo>
                <a:lnTo>
                  <a:pt x="5186149" y="327546"/>
                </a:lnTo>
                <a:lnTo>
                  <a:pt x="0" y="327546"/>
                </a:lnTo>
                <a:lnTo>
                  <a:pt x="0" y="13647"/>
                </a:lnTo>
              </a:path>
            </a:pathLst>
          </a:custGeom>
          <a:noFill/>
          <a:ln w="381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20" name="Freeform 23">
            <a:extLst>
              <a:ext uri="{FF2B5EF4-FFF2-40B4-BE49-F238E27FC236}">
                <a16:creationId xmlns:a16="http://schemas.microsoft.com/office/drawing/2014/main" id="{E01D83B1-BE56-4296-AA3D-8FB7F1D63CFE}"/>
              </a:ext>
            </a:extLst>
          </p:cNvPr>
          <p:cNvSpPr>
            <a:spLocks/>
          </p:cNvSpPr>
          <p:nvPr/>
        </p:nvSpPr>
        <p:spPr bwMode="auto">
          <a:xfrm>
            <a:off x="2873376" y="2501901"/>
            <a:ext cx="2747963" cy="163513"/>
          </a:xfrm>
          <a:custGeom>
            <a:avLst/>
            <a:gdLst>
              <a:gd name="T0" fmla="*/ 216566 w 5186149"/>
              <a:gd name="T1" fmla="*/ 0 h 327546"/>
              <a:gd name="T2" fmla="*/ 216566 w 5186149"/>
              <a:gd name="T3" fmla="*/ 10171 h 327546"/>
              <a:gd name="T4" fmla="*/ 0 w 5186149"/>
              <a:gd name="T5" fmla="*/ 10171 h 327546"/>
              <a:gd name="T6" fmla="*/ 0 w 5186149"/>
              <a:gd name="T7" fmla="*/ 424 h 3275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86149" h="327546">
                <a:moveTo>
                  <a:pt x="5186149" y="0"/>
                </a:moveTo>
                <a:lnTo>
                  <a:pt x="5186149" y="327546"/>
                </a:lnTo>
                <a:lnTo>
                  <a:pt x="0" y="327546"/>
                </a:lnTo>
                <a:lnTo>
                  <a:pt x="0" y="13647"/>
                </a:lnTo>
              </a:path>
            </a:pathLst>
          </a:custGeom>
          <a:noFill/>
          <a:ln w="3810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21" name="TextBox 2">
            <a:extLst>
              <a:ext uri="{FF2B5EF4-FFF2-40B4-BE49-F238E27FC236}">
                <a16:creationId xmlns:a16="http://schemas.microsoft.com/office/drawing/2014/main" id="{ACEE625F-CF45-4B0E-BCAD-C417C228B89C}"/>
              </a:ext>
            </a:extLst>
          </p:cNvPr>
          <p:cNvSpPr txBox="1">
            <a:spLocks noChangeArrowheads="1"/>
          </p:cNvSpPr>
          <p:nvPr/>
        </p:nvSpPr>
        <p:spPr bwMode="auto">
          <a:xfrm>
            <a:off x="3914775" y="2665414"/>
            <a:ext cx="400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b="1">
                <a:latin typeface="Tahoma" panose="020B0604030504040204" pitchFamily="34" charset="0"/>
              </a:rPr>
              <a:t>L1</a:t>
            </a:r>
          </a:p>
        </p:txBody>
      </p:sp>
      <p:sp>
        <p:nvSpPr>
          <p:cNvPr id="13322" name="TextBox 24">
            <a:extLst>
              <a:ext uri="{FF2B5EF4-FFF2-40B4-BE49-F238E27FC236}">
                <a16:creationId xmlns:a16="http://schemas.microsoft.com/office/drawing/2014/main" id="{A599BEE4-05A4-41E9-9C7C-D7D450F93C9B}"/>
              </a:ext>
            </a:extLst>
          </p:cNvPr>
          <p:cNvSpPr txBox="1">
            <a:spLocks noChangeArrowheads="1"/>
          </p:cNvSpPr>
          <p:nvPr/>
        </p:nvSpPr>
        <p:spPr bwMode="auto">
          <a:xfrm>
            <a:off x="7585075" y="2665414"/>
            <a:ext cx="401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b="1">
                <a:latin typeface="Tahoma" panose="020B0604030504040204" pitchFamily="34" charset="0"/>
              </a:rPr>
              <a:t>L2</a:t>
            </a:r>
          </a:p>
        </p:txBody>
      </p:sp>
      <p:grpSp>
        <p:nvGrpSpPr>
          <p:cNvPr id="13323" name="Group 25">
            <a:extLst>
              <a:ext uri="{FF2B5EF4-FFF2-40B4-BE49-F238E27FC236}">
                <a16:creationId xmlns:a16="http://schemas.microsoft.com/office/drawing/2014/main" id="{0CAEACC2-DE0B-433A-B878-EC34A473C502}"/>
              </a:ext>
            </a:extLst>
          </p:cNvPr>
          <p:cNvGrpSpPr>
            <a:grpSpLocks/>
          </p:cNvGrpSpPr>
          <p:nvPr/>
        </p:nvGrpSpPr>
        <p:grpSpPr bwMode="auto">
          <a:xfrm>
            <a:off x="2619376" y="4191001"/>
            <a:ext cx="3408363" cy="347663"/>
            <a:chOff x="1143000" y="2884227"/>
            <a:chExt cx="6629400" cy="849573"/>
          </a:xfrm>
        </p:grpSpPr>
        <p:sp>
          <p:nvSpPr>
            <p:cNvPr id="13363" name="Rectangle 26">
              <a:extLst>
                <a:ext uri="{FF2B5EF4-FFF2-40B4-BE49-F238E27FC236}">
                  <a16:creationId xmlns:a16="http://schemas.microsoft.com/office/drawing/2014/main" id="{B7E5D9B2-05FD-49A0-B53A-82ECA0612ED2}"/>
                </a:ext>
              </a:extLst>
            </p:cNvPr>
            <p:cNvSpPr>
              <a:spLocks noChangeArrowheads="1"/>
            </p:cNvSpPr>
            <p:nvPr/>
          </p:nvSpPr>
          <p:spPr bwMode="auto">
            <a:xfrm>
              <a:off x="11430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P1</a:t>
              </a:r>
            </a:p>
          </p:txBody>
        </p:sp>
        <p:sp>
          <p:nvSpPr>
            <p:cNvPr id="13364" name="Rectangle 27">
              <a:extLst>
                <a:ext uri="{FF2B5EF4-FFF2-40B4-BE49-F238E27FC236}">
                  <a16:creationId xmlns:a16="http://schemas.microsoft.com/office/drawing/2014/main" id="{27742B60-A2C4-42E8-A7EF-577F921AD42D}"/>
                </a:ext>
              </a:extLst>
            </p:cNvPr>
            <p:cNvSpPr>
              <a:spLocks noChangeArrowheads="1"/>
            </p:cNvSpPr>
            <p:nvPr/>
          </p:nvSpPr>
          <p:spPr bwMode="auto">
            <a:xfrm>
              <a:off x="28956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P2</a:t>
              </a:r>
            </a:p>
          </p:txBody>
        </p:sp>
        <p:sp>
          <p:nvSpPr>
            <p:cNvPr id="13365" name="Rectangle 28">
              <a:extLst>
                <a:ext uri="{FF2B5EF4-FFF2-40B4-BE49-F238E27FC236}">
                  <a16:creationId xmlns:a16="http://schemas.microsoft.com/office/drawing/2014/main" id="{911DAF1A-6C6C-487B-BE8B-5DD223DE57F8}"/>
                </a:ext>
              </a:extLst>
            </p:cNvPr>
            <p:cNvSpPr>
              <a:spLocks noChangeArrowheads="1"/>
            </p:cNvSpPr>
            <p:nvPr/>
          </p:nvSpPr>
          <p:spPr bwMode="auto">
            <a:xfrm>
              <a:off x="46482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P3</a:t>
              </a:r>
            </a:p>
          </p:txBody>
        </p:sp>
        <p:sp>
          <p:nvSpPr>
            <p:cNvPr id="13366" name="Rectangle 29">
              <a:extLst>
                <a:ext uri="{FF2B5EF4-FFF2-40B4-BE49-F238E27FC236}">
                  <a16:creationId xmlns:a16="http://schemas.microsoft.com/office/drawing/2014/main" id="{C008EC0F-F3E8-4025-B056-F54ADB3C3034}"/>
                </a:ext>
              </a:extLst>
            </p:cNvPr>
            <p:cNvSpPr>
              <a:spLocks noChangeArrowheads="1"/>
            </p:cNvSpPr>
            <p:nvPr/>
          </p:nvSpPr>
          <p:spPr bwMode="auto">
            <a:xfrm>
              <a:off x="6400800" y="2884227"/>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P4</a:t>
              </a:r>
            </a:p>
          </p:txBody>
        </p:sp>
        <p:cxnSp>
          <p:nvCxnSpPr>
            <p:cNvPr id="13367" name="Straight Arrow Connector 30">
              <a:extLst>
                <a:ext uri="{FF2B5EF4-FFF2-40B4-BE49-F238E27FC236}">
                  <a16:creationId xmlns:a16="http://schemas.microsoft.com/office/drawing/2014/main" id="{F3E6F24C-77A6-45E4-8E17-E6785F83744D}"/>
                </a:ext>
              </a:extLst>
            </p:cNvPr>
            <p:cNvCxnSpPr>
              <a:cxnSpLocks noChangeShapeType="1"/>
            </p:cNvCxnSpPr>
            <p:nvPr/>
          </p:nvCxnSpPr>
          <p:spPr bwMode="auto">
            <a:xfrm>
              <a:off x="2503796" y="3339721"/>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368" name="Straight Arrow Connector 31">
              <a:extLst>
                <a:ext uri="{FF2B5EF4-FFF2-40B4-BE49-F238E27FC236}">
                  <a16:creationId xmlns:a16="http://schemas.microsoft.com/office/drawing/2014/main" id="{282CED50-5171-4C1C-AE2F-553EE1E66EEF}"/>
                </a:ext>
              </a:extLst>
            </p:cNvPr>
            <p:cNvCxnSpPr>
              <a:cxnSpLocks noChangeShapeType="1"/>
            </p:cNvCxnSpPr>
            <p:nvPr/>
          </p:nvCxnSpPr>
          <p:spPr bwMode="auto">
            <a:xfrm>
              <a:off x="4267200" y="3349388"/>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369" name="Straight Arrow Connector 32">
              <a:extLst>
                <a:ext uri="{FF2B5EF4-FFF2-40B4-BE49-F238E27FC236}">
                  <a16:creationId xmlns:a16="http://schemas.microsoft.com/office/drawing/2014/main" id="{9741CFA9-BC22-4DCB-9694-2EFAFC70D647}"/>
                </a:ext>
              </a:extLst>
            </p:cNvPr>
            <p:cNvCxnSpPr>
              <a:cxnSpLocks noChangeShapeType="1"/>
            </p:cNvCxnSpPr>
            <p:nvPr/>
          </p:nvCxnSpPr>
          <p:spPr bwMode="auto">
            <a:xfrm>
              <a:off x="6019800" y="3314700"/>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13324" name="Group 33">
            <a:extLst>
              <a:ext uri="{FF2B5EF4-FFF2-40B4-BE49-F238E27FC236}">
                <a16:creationId xmlns:a16="http://schemas.microsoft.com/office/drawing/2014/main" id="{EC464B21-B553-4946-9DAE-FA827E025CA4}"/>
              </a:ext>
            </a:extLst>
          </p:cNvPr>
          <p:cNvGrpSpPr>
            <a:grpSpLocks/>
          </p:cNvGrpSpPr>
          <p:nvPr/>
        </p:nvGrpSpPr>
        <p:grpSpPr bwMode="auto">
          <a:xfrm>
            <a:off x="3524250" y="4648201"/>
            <a:ext cx="3409950" cy="347663"/>
            <a:chOff x="1143000" y="2884227"/>
            <a:chExt cx="6629400" cy="849573"/>
          </a:xfrm>
        </p:grpSpPr>
        <p:sp>
          <p:nvSpPr>
            <p:cNvPr id="13356" name="Rectangle 34">
              <a:extLst>
                <a:ext uri="{FF2B5EF4-FFF2-40B4-BE49-F238E27FC236}">
                  <a16:creationId xmlns:a16="http://schemas.microsoft.com/office/drawing/2014/main" id="{58E6EA0C-C837-4657-94F7-089A15938CB1}"/>
                </a:ext>
              </a:extLst>
            </p:cNvPr>
            <p:cNvSpPr>
              <a:spLocks noChangeArrowheads="1"/>
            </p:cNvSpPr>
            <p:nvPr/>
          </p:nvSpPr>
          <p:spPr bwMode="auto">
            <a:xfrm>
              <a:off x="11430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P1</a:t>
              </a:r>
            </a:p>
          </p:txBody>
        </p:sp>
        <p:sp>
          <p:nvSpPr>
            <p:cNvPr id="13357" name="Rectangle 35">
              <a:extLst>
                <a:ext uri="{FF2B5EF4-FFF2-40B4-BE49-F238E27FC236}">
                  <a16:creationId xmlns:a16="http://schemas.microsoft.com/office/drawing/2014/main" id="{9C90F684-AF7F-4B05-9FE7-C7B63DC5E106}"/>
                </a:ext>
              </a:extLst>
            </p:cNvPr>
            <p:cNvSpPr>
              <a:spLocks noChangeArrowheads="1"/>
            </p:cNvSpPr>
            <p:nvPr/>
          </p:nvSpPr>
          <p:spPr bwMode="auto">
            <a:xfrm>
              <a:off x="28956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P2</a:t>
              </a:r>
            </a:p>
          </p:txBody>
        </p:sp>
        <p:sp>
          <p:nvSpPr>
            <p:cNvPr id="13358" name="Rectangle 36">
              <a:extLst>
                <a:ext uri="{FF2B5EF4-FFF2-40B4-BE49-F238E27FC236}">
                  <a16:creationId xmlns:a16="http://schemas.microsoft.com/office/drawing/2014/main" id="{8F6D578D-AF16-4176-8661-2A1F8BAFB8EE}"/>
                </a:ext>
              </a:extLst>
            </p:cNvPr>
            <p:cNvSpPr>
              <a:spLocks noChangeArrowheads="1"/>
            </p:cNvSpPr>
            <p:nvPr/>
          </p:nvSpPr>
          <p:spPr bwMode="auto">
            <a:xfrm>
              <a:off x="46482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P3</a:t>
              </a:r>
            </a:p>
          </p:txBody>
        </p:sp>
        <p:sp>
          <p:nvSpPr>
            <p:cNvPr id="13359" name="Rectangle 37">
              <a:extLst>
                <a:ext uri="{FF2B5EF4-FFF2-40B4-BE49-F238E27FC236}">
                  <a16:creationId xmlns:a16="http://schemas.microsoft.com/office/drawing/2014/main" id="{7ECBF0A5-E748-46B8-94D9-8889FEF9CA8F}"/>
                </a:ext>
              </a:extLst>
            </p:cNvPr>
            <p:cNvSpPr>
              <a:spLocks noChangeArrowheads="1"/>
            </p:cNvSpPr>
            <p:nvPr/>
          </p:nvSpPr>
          <p:spPr bwMode="auto">
            <a:xfrm>
              <a:off x="6400800" y="2884227"/>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P4</a:t>
              </a:r>
            </a:p>
          </p:txBody>
        </p:sp>
        <p:cxnSp>
          <p:nvCxnSpPr>
            <p:cNvPr id="13360" name="Straight Arrow Connector 38">
              <a:extLst>
                <a:ext uri="{FF2B5EF4-FFF2-40B4-BE49-F238E27FC236}">
                  <a16:creationId xmlns:a16="http://schemas.microsoft.com/office/drawing/2014/main" id="{59E70DB2-B3F9-41C5-B860-C42D1B0B9837}"/>
                </a:ext>
              </a:extLst>
            </p:cNvPr>
            <p:cNvCxnSpPr>
              <a:cxnSpLocks noChangeShapeType="1"/>
            </p:cNvCxnSpPr>
            <p:nvPr/>
          </p:nvCxnSpPr>
          <p:spPr bwMode="auto">
            <a:xfrm>
              <a:off x="2503796" y="3339721"/>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361" name="Straight Arrow Connector 39">
              <a:extLst>
                <a:ext uri="{FF2B5EF4-FFF2-40B4-BE49-F238E27FC236}">
                  <a16:creationId xmlns:a16="http://schemas.microsoft.com/office/drawing/2014/main" id="{F20081E0-CA7B-44BE-8303-4C5DAF22929F}"/>
                </a:ext>
              </a:extLst>
            </p:cNvPr>
            <p:cNvCxnSpPr>
              <a:cxnSpLocks noChangeShapeType="1"/>
            </p:cNvCxnSpPr>
            <p:nvPr/>
          </p:nvCxnSpPr>
          <p:spPr bwMode="auto">
            <a:xfrm>
              <a:off x="4267200" y="3349388"/>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362" name="Straight Arrow Connector 40">
              <a:extLst>
                <a:ext uri="{FF2B5EF4-FFF2-40B4-BE49-F238E27FC236}">
                  <a16:creationId xmlns:a16="http://schemas.microsoft.com/office/drawing/2014/main" id="{108EC1CB-F858-4D06-8604-5B16504BB3CB}"/>
                </a:ext>
              </a:extLst>
            </p:cNvPr>
            <p:cNvCxnSpPr>
              <a:cxnSpLocks noChangeShapeType="1"/>
            </p:cNvCxnSpPr>
            <p:nvPr/>
          </p:nvCxnSpPr>
          <p:spPr bwMode="auto">
            <a:xfrm>
              <a:off x="6019800" y="3314700"/>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13325" name="Group 41">
            <a:extLst>
              <a:ext uri="{FF2B5EF4-FFF2-40B4-BE49-F238E27FC236}">
                <a16:creationId xmlns:a16="http://schemas.microsoft.com/office/drawing/2014/main" id="{6208C7B3-9640-4C14-9AB0-BD1427F52DB3}"/>
              </a:ext>
            </a:extLst>
          </p:cNvPr>
          <p:cNvGrpSpPr>
            <a:grpSpLocks/>
          </p:cNvGrpSpPr>
          <p:nvPr/>
        </p:nvGrpSpPr>
        <p:grpSpPr bwMode="auto">
          <a:xfrm>
            <a:off x="4452938" y="5105401"/>
            <a:ext cx="3409950" cy="347663"/>
            <a:chOff x="1143000" y="2884227"/>
            <a:chExt cx="6629400" cy="849573"/>
          </a:xfrm>
        </p:grpSpPr>
        <p:sp>
          <p:nvSpPr>
            <p:cNvPr id="13349" name="Rectangle 42">
              <a:extLst>
                <a:ext uri="{FF2B5EF4-FFF2-40B4-BE49-F238E27FC236}">
                  <a16:creationId xmlns:a16="http://schemas.microsoft.com/office/drawing/2014/main" id="{11DB9957-0567-482D-BFA4-44D62D459044}"/>
                </a:ext>
              </a:extLst>
            </p:cNvPr>
            <p:cNvSpPr>
              <a:spLocks noChangeArrowheads="1"/>
            </p:cNvSpPr>
            <p:nvPr/>
          </p:nvSpPr>
          <p:spPr bwMode="auto">
            <a:xfrm>
              <a:off x="11430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P1</a:t>
              </a:r>
            </a:p>
          </p:txBody>
        </p:sp>
        <p:sp>
          <p:nvSpPr>
            <p:cNvPr id="13350" name="Rectangle 43">
              <a:extLst>
                <a:ext uri="{FF2B5EF4-FFF2-40B4-BE49-F238E27FC236}">
                  <a16:creationId xmlns:a16="http://schemas.microsoft.com/office/drawing/2014/main" id="{530D118C-1828-44E6-BDFF-2CDD90CED2B7}"/>
                </a:ext>
              </a:extLst>
            </p:cNvPr>
            <p:cNvSpPr>
              <a:spLocks noChangeArrowheads="1"/>
            </p:cNvSpPr>
            <p:nvPr/>
          </p:nvSpPr>
          <p:spPr bwMode="auto">
            <a:xfrm>
              <a:off x="28956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P2</a:t>
              </a:r>
            </a:p>
          </p:txBody>
        </p:sp>
        <p:sp>
          <p:nvSpPr>
            <p:cNvPr id="13351" name="Rectangle 44">
              <a:extLst>
                <a:ext uri="{FF2B5EF4-FFF2-40B4-BE49-F238E27FC236}">
                  <a16:creationId xmlns:a16="http://schemas.microsoft.com/office/drawing/2014/main" id="{A53856E0-D3A0-4C0F-B89C-2FD35DA337DF}"/>
                </a:ext>
              </a:extLst>
            </p:cNvPr>
            <p:cNvSpPr>
              <a:spLocks noChangeArrowheads="1"/>
            </p:cNvSpPr>
            <p:nvPr/>
          </p:nvSpPr>
          <p:spPr bwMode="auto">
            <a:xfrm>
              <a:off x="46482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P3</a:t>
              </a:r>
            </a:p>
          </p:txBody>
        </p:sp>
        <p:sp>
          <p:nvSpPr>
            <p:cNvPr id="13352" name="Rectangle 45">
              <a:extLst>
                <a:ext uri="{FF2B5EF4-FFF2-40B4-BE49-F238E27FC236}">
                  <a16:creationId xmlns:a16="http://schemas.microsoft.com/office/drawing/2014/main" id="{1EBB83A0-C8FD-4E24-8957-6FC3B8AD6C81}"/>
                </a:ext>
              </a:extLst>
            </p:cNvPr>
            <p:cNvSpPr>
              <a:spLocks noChangeArrowheads="1"/>
            </p:cNvSpPr>
            <p:nvPr/>
          </p:nvSpPr>
          <p:spPr bwMode="auto">
            <a:xfrm>
              <a:off x="6400800" y="2884227"/>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P4</a:t>
              </a:r>
            </a:p>
          </p:txBody>
        </p:sp>
        <p:cxnSp>
          <p:nvCxnSpPr>
            <p:cNvPr id="13353" name="Straight Arrow Connector 46">
              <a:extLst>
                <a:ext uri="{FF2B5EF4-FFF2-40B4-BE49-F238E27FC236}">
                  <a16:creationId xmlns:a16="http://schemas.microsoft.com/office/drawing/2014/main" id="{E3F4A57A-DEC6-48C9-A5EA-83080DDE2281}"/>
                </a:ext>
              </a:extLst>
            </p:cNvPr>
            <p:cNvCxnSpPr>
              <a:cxnSpLocks noChangeShapeType="1"/>
            </p:cNvCxnSpPr>
            <p:nvPr/>
          </p:nvCxnSpPr>
          <p:spPr bwMode="auto">
            <a:xfrm>
              <a:off x="2503796" y="3339721"/>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354" name="Straight Arrow Connector 47">
              <a:extLst>
                <a:ext uri="{FF2B5EF4-FFF2-40B4-BE49-F238E27FC236}">
                  <a16:creationId xmlns:a16="http://schemas.microsoft.com/office/drawing/2014/main" id="{AECCE3F2-8F56-486A-B1B7-11908F8C070C}"/>
                </a:ext>
              </a:extLst>
            </p:cNvPr>
            <p:cNvCxnSpPr>
              <a:cxnSpLocks noChangeShapeType="1"/>
            </p:cNvCxnSpPr>
            <p:nvPr/>
          </p:nvCxnSpPr>
          <p:spPr bwMode="auto">
            <a:xfrm>
              <a:off x="4267200" y="3349388"/>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355" name="Straight Arrow Connector 48">
              <a:extLst>
                <a:ext uri="{FF2B5EF4-FFF2-40B4-BE49-F238E27FC236}">
                  <a16:creationId xmlns:a16="http://schemas.microsoft.com/office/drawing/2014/main" id="{8D899581-AF08-4984-B134-4F4FA2EDEBDF}"/>
                </a:ext>
              </a:extLst>
            </p:cNvPr>
            <p:cNvCxnSpPr>
              <a:cxnSpLocks noChangeShapeType="1"/>
            </p:cNvCxnSpPr>
            <p:nvPr/>
          </p:nvCxnSpPr>
          <p:spPr bwMode="auto">
            <a:xfrm>
              <a:off x="6019800" y="3314700"/>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13326" name="Group 49">
            <a:extLst>
              <a:ext uri="{FF2B5EF4-FFF2-40B4-BE49-F238E27FC236}">
                <a16:creationId xmlns:a16="http://schemas.microsoft.com/office/drawing/2014/main" id="{4BF14EF7-06F3-4C41-BC11-820575705AB2}"/>
              </a:ext>
            </a:extLst>
          </p:cNvPr>
          <p:cNvGrpSpPr>
            <a:grpSpLocks/>
          </p:cNvGrpSpPr>
          <p:nvPr/>
        </p:nvGrpSpPr>
        <p:grpSpPr bwMode="auto">
          <a:xfrm>
            <a:off x="5410200" y="5562601"/>
            <a:ext cx="3409950" cy="347663"/>
            <a:chOff x="1143000" y="2884227"/>
            <a:chExt cx="6629400" cy="849573"/>
          </a:xfrm>
        </p:grpSpPr>
        <p:sp>
          <p:nvSpPr>
            <p:cNvPr id="13342" name="Rectangle 50">
              <a:extLst>
                <a:ext uri="{FF2B5EF4-FFF2-40B4-BE49-F238E27FC236}">
                  <a16:creationId xmlns:a16="http://schemas.microsoft.com/office/drawing/2014/main" id="{8599089A-5F1C-46B1-B923-27DFE4A06750}"/>
                </a:ext>
              </a:extLst>
            </p:cNvPr>
            <p:cNvSpPr>
              <a:spLocks noChangeArrowheads="1"/>
            </p:cNvSpPr>
            <p:nvPr/>
          </p:nvSpPr>
          <p:spPr bwMode="auto">
            <a:xfrm>
              <a:off x="11430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P1</a:t>
              </a:r>
            </a:p>
          </p:txBody>
        </p:sp>
        <p:sp>
          <p:nvSpPr>
            <p:cNvPr id="13343" name="Rectangle 51">
              <a:extLst>
                <a:ext uri="{FF2B5EF4-FFF2-40B4-BE49-F238E27FC236}">
                  <a16:creationId xmlns:a16="http://schemas.microsoft.com/office/drawing/2014/main" id="{7174764B-DE20-4C59-BC13-657719DA40A0}"/>
                </a:ext>
              </a:extLst>
            </p:cNvPr>
            <p:cNvSpPr>
              <a:spLocks noChangeArrowheads="1"/>
            </p:cNvSpPr>
            <p:nvPr/>
          </p:nvSpPr>
          <p:spPr bwMode="auto">
            <a:xfrm>
              <a:off x="28956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P2</a:t>
              </a:r>
            </a:p>
          </p:txBody>
        </p:sp>
        <p:sp>
          <p:nvSpPr>
            <p:cNvPr id="13344" name="Rectangle 52">
              <a:extLst>
                <a:ext uri="{FF2B5EF4-FFF2-40B4-BE49-F238E27FC236}">
                  <a16:creationId xmlns:a16="http://schemas.microsoft.com/office/drawing/2014/main" id="{AF331862-B2E7-4CB8-8B1A-5A5DBC5C4B22}"/>
                </a:ext>
              </a:extLst>
            </p:cNvPr>
            <p:cNvSpPr>
              <a:spLocks noChangeArrowheads="1"/>
            </p:cNvSpPr>
            <p:nvPr/>
          </p:nvSpPr>
          <p:spPr bwMode="auto">
            <a:xfrm>
              <a:off x="46482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P3</a:t>
              </a:r>
            </a:p>
          </p:txBody>
        </p:sp>
        <p:sp>
          <p:nvSpPr>
            <p:cNvPr id="13345" name="Rectangle 53">
              <a:extLst>
                <a:ext uri="{FF2B5EF4-FFF2-40B4-BE49-F238E27FC236}">
                  <a16:creationId xmlns:a16="http://schemas.microsoft.com/office/drawing/2014/main" id="{F8B82766-FA13-4319-9006-9790BACE6597}"/>
                </a:ext>
              </a:extLst>
            </p:cNvPr>
            <p:cNvSpPr>
              <a:spLocks noChangeArrowheads="1"/>
            </p:cNvSpPr>
            <p:nvPr/>
          </p:nvSpPr>
          <p:spPr bwMode="auto">
            <a:xfrm>
              <a:off x="6400800" y="2884227"/>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P4</a:t>
              </a:r>
            </a:p>
          </p:txBody>
        </p:sp>
        <p:cxnSp>
          <p:nvCxnSpPr>
            <p:cNvPr id="13346" name="Straight Arrow Connector 54">
              <a:extLst>
                <a:ext uri="{FF2B5EF4-FFF2-40B4-BE49-F238E27FC236}">
                  <a16:creationId xmlns:a16="http://schemas.microsoft.com/office/drawing/2014/main" id="{A01C6F6E-FFEA-4AEF-B7BC-C2085BAD6FC7}"/>
                </a:ext>
              </a:extLst>
            </p:cNvPr>
            <p:cNvCxnSpPr>
              <a:cxnSpLocks noChangeShapeType="1"/>
            </p:cNvCxnSpPr>
            <p:nvPr/>
          </p:nvCxnSpPr>
          <p:spPr bwMode="auto">
            <a:xfrm>
              <a:off x="2503796" y="3339721"/>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347" name="Straight Arrow Connector 55">
              <a:extLst>
                <a:ext uri="{FF2B5EF4-FFF2-40B4-BE49-F238E27FC236}">
                  <a16:creationId xmlns:a16="http://schemas.microsoft.com/office/drawing/2014/main" id="{4B7B1DE7-C61A-40EA-9E0C-69A0A9F15C23}"/>
                </a:ext>
              </a:extLst>
            </p:cNvPr>
            <p:cNvCxnSpPr>
              <a:cxnSpLocks noChangeShapeType="1"/>
            </p:cNvCxnSpPr>
            <p:nvPr/>
          </p:nvCxnSpPr>
          <p:spPr bwMode="auto">
            <a:xfrm>
              <a:off x="4267200" y="3349388"/>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348" name="Straight Arrow Connector 56">
              <a:extLst>
                <a:ext uri="{FF2B5EF4-FFF2-40B4-BE49-F238E27FC236}">
                  <a16:creationId xmlns:a16="http://schemas.microsoft.com/office/drawing/2014/main" id="{AF7859F7-6EBD-4881-9390-7DC9D7007346}"/>
                </a:ext>
              </a:extLst>
            </p:cNvPr>
            <p:cNvCxnSpPr>
              <a:cxnSpLocks noChangeShapeType="1"/>
            </p:cNvCxnSpPr>
            <p:nvPr/>
          </p:nvCxnSpPr>
          <p:spPr bwMode="auto">
            <a:xfrm>
              <a:off x="6019800" y="3314700"/>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13327" name="Group 57">
            <a:extLst>
              <a:ext uri="{FF2B5EF4-FFF2-40B4-BE49-F238E27FC236}">
                <a16:creationId xmlns:a16="http://schemas.microsoft.com/office/drawing/2014/main" id="{8D3A1AE2-29CB-4551-A33C-DBB8667D0060}"/>
              </a:ext>
            </a:extLst>
          </p:cNvPr>
          <p:cNvGrpSpPr>
            <a:grpSpLocks/>
          </p:cNvGrpSpPr>
          <p:nvPr/>
        </p:nvGrpSpPr>
        <p:grpSpPr bwMode="auto">
          <a:xfrm>
            <a:off x="6364288" y="6019801"/>
            <a:ext cx="3409950" cy="347663"/>
            <a:chOff x="1143000" y="2884227"/>
            <a:chExt cx="6629400" cy="849573"/>
          </a:xfrm>
        </p:grpSpPr>
        <p:sp>
          <p:nvSpPr>
            <p:cNvPr id="13335" name="Rectangle 58">
              <a:extLst>
                <a:ext uri="{FF2B5EF4-FFF2-40B4-BE49-F238E27FC236}">
                  <a16:creationId xmlns:a16="http://schemas.microsoft.com/office/drawing/2014/main" id="{7A9D9AF8-EC2F-4AD8-BA35-CC0E4CB25EBF}"/>
                </a:ext>
              </a:extLst>
            </p:cNvPr>
            <p:cNvSpPr>
              <a:spLocks noChangeArrowheads="1"/>
            </p:cNvSpPr>
            <p:nvPr/>
          </p:nvSpPr>
          <p:spPr bwMode="auto">
            <a:xfrm>
              <a:off x="11430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P1</a:t>
              </a:r>
            </a:p>
          </p:txBody>
        </p:sp>
        <p:sp>
          <p:nvSpPr>
            <p:cNvPr id="13336" name="Rectangle 59">
              <a:extLst>
                <a:ext uri="{FF2B5EF4-FFF2-40B4-BE49-F238E27FC236}">
                  <a16:creationId xmlns:a16="http://schemas.microsoft.com/office/drawing/2014/main" id="{AC4C3E70-6FC3-46BC-8D0C-994EB1EA3BFB}"/>
                </a:ext>
              </a:extLst>
            </p:cNvPr>
            <p:cNvSpPr>
              <a:spLocks noChangeArrowheads="1"/>
            </p:cNvSpPr>
            <p:nvPr/>
          </p:nvSpPr>
          <p:spPr bwMode="auto">
            <a:xfrm>
              <a:off x="28956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P2</a:t>
              </a:r>
            </a:p>
          </p:txBody>
        </p:sp>
        <p:sp>
          <p:nvSpPr>
            <p:cNvPr id="13337" name="Rectangle 60">
              <a:extLst>
                <a:ext uri="{FF2B5EF4-FFF2-40B4-BE49-F238E27FC236}">
                  <a16:creationId xmlns:a16="http://schemas.microsoft.com/office/drawing/2014/main" id="{997707D1-610B-4B02-8D4E-FBFB97944D44}"/>
                </a:ext>
              </a:extLst>
            </p:cNvPr>
            <p:cNvSpPr>
              <a:spLocks noChangeArrowheads="1"/>
            </p:cNvSpPr>
            <p:nvPr/>
          </p:nvSpPr>
          <p:spPr bwMode="auto">
            <a:xfrm>
              <a:off x="4648200" y="2895600"/>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P3</a:t>
              </a:r>
            </a:p>
          </p:txBody>
        </p:sp>
        <p:sp>
          <p:nvSpPr>
            <p:cNvPr id="13338" name="Rectangle 61">
              <a:extLst>
                <a:ext uri="{FF2B5EF4-FFF2-40B4-BE49-F238E27FC236}">
                  <a16:creationId xmlns:a16="http://schemas.microsoft.com/office/drawing/2014/main" id="{CA19B300-FC53-4C09-854F-4FD321D8E215}"/>
                </a:ext>
              </a:extLst>
            </p:cNvPr>
            <p:cNvSpPr>
              <a:spLocks noChangeArrowheads="1"/>
            </p:cNvSpPr>
            <p:nvPr/>
          </p:nvSpPr>
          <p:spPr bwMode="auto">
            <a:xfrm>
              <a:off x="6400800" y="2884227"/>
              <a:ext cx="1371600" cy="838200"/>
            </a:xfrm>
            <a:prstGeom prst="rect">
              <a:avLst/>
            </a:prstGeom>
            <a:solidFill>
              <a:schemeClr val="accent1"/>
            </a:solidFill>
            <a:ln w="9525" algn="ctr">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100" b="1">
                  <a:latin typeface="Tahoma" panose="020B0604030504040204" pitchFamily="34" charset="0"/>
                </a:rPr>
                <a:t>P4</a:t>
              </a:r>
            </a:p>
          </p:txBody>
        </p:sp>
        <p:cxnSp>
          <p:nvCxnSpPr>
            <p:cNvPr id="13339" name="Straight Arrow Connector 62">
              <a:extLst>
                <a:ext uri="{FF2B5EF4-FFF2-40B4-BE49-F238E27FC236}">
                  <a16:creationId xmlns:a16="http://schemas.microsoft.com/office/drawing/2014/main" id="{57CD00C6-5E00-41A5-A048-C053E5C0B8A9}"/>
                </a:ext>
              </a:extLst>
            </p:cNvPr>
            <p:cNvCxnSpPr>
              <a:cxnSpLocks noChangeShapeType="1"/>
            </p:cNvCxnSpPr>
            <p:nvPr/>
          </p:nvCxnSpPr>
          <p:spPr bwMode="auto">
            <a:xfrm>
              <a:off x="2503796" y="3339721"/>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340" name="Straight Arrow Connector 63">
              <a:extLst>
                <a:ext uri="{FF2B5EF4-FFF2-40B4-BE49-F238E27FC236}">
                  <a16:creationId xmlns:a16="http://schemas.microsoft.com/office/drawing/2014/main" id="{BBB730F2-9E6C-43ED-B1FB-9568DA85CB8D}"/>
                </a:ext>
              </a:extLst>
            </p:cNvPr>
            <p:cNvCxnSpPr>
              <a:cxnSpLocks noChangeShapeType="1"/>
            </p:cNvCxnSpPr>
            <p:nvPr/>
          </p:nvCxnSpPr>
          <p:spPr bwMode="auto">
            <a:xfrm>
              <a:off x="4267200" y="3349388"/>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341" name="Straight Arrow Connector 64">
              <a:extLst>
                <a:ext uri="{FF2B5EF4-FFF2-40B4-BE49-F238E27FC236}">
                  <a16:creationId xmlns:a16="http://schemas.microsoft.com/office/drawing/2014/main" id="{6F3A6E6D-3342-4262-A628-87DF362BBD2C}"/>
                </a:ext>
              </a:extLst>
            </p:cNvPr>
            <p:cNvCxnSpPr>
              <a:cxnSpLocks noChangeShapeType="1"/>
            </p:cNvCxnSpPr>
            <p:nvPr/>
          </p:nvCxnSpPr>
          <p:spPr bwMode="auto">
            <a:xfrm>
              <a:off x="6019800" y="3314700"/>
              <a:ext cx="381000" cy="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13328" name="TextBox 65">
            <a:extLst>
              <a:ext uri="{FF2B5EF4-FFF2-40B4-BE49-F238E27FC236}">
                <a16:creationId xmlns:a16="http://schemas.microsoft.com/office/drawing/2014/main" id="{00703888-D545-4128-8D4D-F1F667DBCA5D}"/>
              </a:ext>
            </a:extLst>
          </p:cNvPr>
          <p:cNvSpPr txBox="1">
            <a:spLocks noChangeArrowheads="1"/>
          </p:cNvSpPr>
          <p:nvPr/>
        </p:nvSpPr>
        <p:spPr bwMode="auto">
          <a:xfrm>
            <a:off x="2039938" y="4222751"/>
            <a:ext cx="400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b="1">
                <a:latin typeface="Tahoma" panose="020B0604030504040204" pitchFamily="34" charset="0"/>
              </a:rPr>
              <a:t>L1</a:t>
            </a:r>
          </a:p>
        </p:txBody>
      </p:sp>
      <p:sp>
        <p:nvSpPr>
          <p:cNvPr id="13329" name="TextBox 66">
            <a:extLst>
              <a:ext uri="{FF2B5EF4-FFF2-40B4-BE49-F238E27FC236}">
                <a16:creationId xmlns:a16="http://schemas.microsoft.com/office/drawing/2014/main" id="{92A08C1B-EF0A-4654-ACC5-A91DC1F12778}"/>
              </a:ext>
            </a:extLst>
          </p:cNvPr>
          <p:cNvSpPr txBox="1">
            <a:spLocks noChangeArrowheads="1"/>
          </p:cNvSpPr>
          <p:nvPr/>
        </p:nvSpPr>
        <p:spPr bwMode="auto">
          <a:xfrm>
            <a:off x="2057400" y="4670426"/>
            <a:ext cx="401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b="1">
                <a:latin typeface="Tahoma" panose="020B0604030504040204" pitchFamily="34" charset="0"/>
              </a:rPr>
              <a:t>L2</a:t>
            </a:r>
          </a:p>
        </p:txBody>
      </p:sp>
      <p:sp>
        <p:nvSpPr>
          <p:cNvPr id="13330" name="TextBox 67">
            <a:extLst>
              <a:ext uri="{FF2B5EF4-FFF2-40B4-BE49-F238E27FC236}">
                <a16:creationId xmlns:a16="http://schemas.microsoft.com/office/drawing/2014/main" id="{344F76BC-4E0C-4066-AD3C-C583699448C8}"/>
              </a:ext>
            </a:extLst>
          </p:cNvPr>
          <p:cNvSpPr txBox="1">
            <a:spLocks noChangeArrowheads="1"/>
          </p:cNvSpPr>
          <p:nvPr/>
        </p:nvSpPr>
        <p:spPr bwMode="auto">
          <a:xfrm>
            <a:off x="2039938" y="5122864"/>
            <a:ext cx="400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b="1">
                <a:latin typeface="Tahoma" panose="020B0604030504040204" pitchFamily="34" charset="0"/>
              </a:rPr>
              <a:t>L3</a:t>
            </a:r>
          </a:p>
        </p:txBody>
      </p:sp>
      <p:sp>
        <p:nvSpPr>
          <p:cNvPr id="13331" name="TextBox 68">
            <a:extLst>
              <a:ext uri="{FF2B5EF4-FFF2-40B4-BE49-F238E27FC236}">
                <a16:creationId xmlns:a16="http://schemas.microsoft.com/office/drawing/2014/main" id="{3236A9C0-E3E5-4647-9F22-CA2BCCD01171}"/>
              </a:ext>
            </a:extLst>
          </p:cNvPr>
          <p:cNvSpPr txBox="1">
            <a:spLocks noChangeArrowheads="1"/>
          </p:cNvSpPr>
          <p:nvPr/>
        </p:nvSpPr>
        <p:spPr bwMode="auto">
          <a:xfrm>
            <a:off x="2057400" y="5599114"/>
            <a:ext cx="401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b="1">
                <a:latin typeface="Tahoma" panose="020B0604030504040204" pitchFamily="34" charset="0"/>
              </a:rPr>
              <a:t>L4</a:t>
            </a:r>
          </a:p>
        </p:txBody>
      </p:sp>
      <p:sp>
        <p:nvSpPr>
          <p:cNvPr id="13332" name="TextBox 69">
            <a:extLst>
              <a:ext uri="{FF2B5EF4-FFF2-40B4-BE49-F238E27FC236}">
                <a16:creationId xmlns:a16="http://schemas.microsoft.com/office/drawing/2014/main" id="{63CF17FE-DEA5-411F-8DF2-A2691C29FE8C}"/>
              </a:ext>
            </a:extLst>
          </p:cNvPr>
          <p:cNvSpPr txBox="1">
            <a:spLocks noChangeArrowheads="1"/>
          </p:cNvSpPr>
          <p:nvPr/>
        </p:nvSpPr>
        <p:spPr bwMode="auto">
          <a:xfrm>
            <a:off x="2057400" y="6037264"/>
            <a:ext cx="401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b="1">
                <a:latin typeface="Tahoma" panose="020B0604030504040204" pitchFamily="34" charset="0"/>
              </a:rPr>
              <a:t>L5</a:t>
            </a:r>
          </a:p>
        </p:txBody>
      </p:sp>
      <p:cxnSp>
        <p:nvCxnSpPr>
          <p:cNvPr id="13333" name="Straight Connector 2">
            <a:extLst>
              <a:ext uri="{FF2B5EF4-FFF2-40B4-BE49-F238E27FC236}">
                <a16:creationId xmlns:a16="http://schemas.microsoft.com/office/drawing/2014/main" id="{D53E8CAE-6623-4AB4-9ABC-566FC1AA23D5}"/>
              </a:ext>
            </a:extLst>
          </p:cNvPr>
          <p:cNvCxnSpPr>
            <a:cxnSpLocks noChangeShapeType="1"/>
          </p:cNvCxnSpPr>
          <p:nvPr/>
        </p:nvCxnSpPr>
        <p:spPr bwMode="auto">
          <a:xfrm>
            <a:off x="2520950" y="3124200"/>
            <a:ext cx="7004050" cy="0"/>
          </a:xfrm>
          <a:prstGeom prst="line">
            <a:avLst/>
          </a:prstGeom>
          <a:noFill/>
          <a:ln w="38100" algn="ctr">
            <a:solidFill>
              <a:srgbClr val="FF0000"/>
            </a:solidFill>
            <a:round/>
            <a:headEnd type="oval" w="med" len="med"/>
            <a:tailEnd type="triangle" w="med" len="med"/>
          </a:ln>
          <a:extLst>
            <a:ext uri="{909E8E84-426E-40DD-AFC4-6F175D3DCCD1}">
              <a14:hiddenFill xmlns:a14="http://schemas.microsoft.com/office/drawing/2010/main">
                <a:noFill/>
              </a14:hiddenFill>
            </a:ext>
          </a:extLst>
        </p:spPr>
      </p:cxnSp>
      <p:sp>
        <p:nvSpPr>
          <p:cNvPr id="13334" name="TextBox 3">
            <a:extLst>
              <a:ext uri="{FF2B5EF4-FFF2-40B4-BE49-F238E27FC236}">
                <a16:creationId xmlns:a16="http://schemas.microsoft.com/office/drawing/2014/main" id="{1CC32198-94B0-4039-B9D5-E06C95E95247}"/>
              </a:ext>
            </a:extLst>
          </p:cNvPr>
          <p:cNvSpPr txBox="1">
            <a:spLocks noChangeArrowheads="1"/>
          </p:cNvSpPr>
          <p:nvPr/>
        </p:nvSpPr>
        <p:spPr bwMode="auto">
          <a:xfrm>
            <a:off x="9590088" y="2940050"/>
            <a:ext cx="279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b="1">
                <a:solidFill>
                  <a:srgbClr val="FF0000"/>
                </a:solidFill>
                <a:latin typeface="Tahoma" panose="020B0604030504040204" pitchFamily="34" charset="0"/>
              </a:rPr>
              <a:t>t</a:t>
            </a:r>
          </a:p>
        </p:txBody>
      </p:sp>
    </p:spTree>
    <p:extLst>
      <p:ext uri="{BB962C8B-B14F-4D97-AF65-F5344CB8AC3E}">
        <p14:creationId xmlns:p14="http://schemas.microsoft.com/office/powerpoint/2010/main" val="25715868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29B02DD7-DAEF-4799-BC4F-FFE84B5577A1}"/>
              </a:ext>
            </a:extLst>
          </p:cNvPr>
          <p:cNvSpPr>
            <a:spLocks noGrp="1" noChangeArrowheads="1"/>
          </p:cNvSpPr>
          <p:nvPr>
            <p:ph type="title"/>
          </p:nvPr>
        </p:nvSpPr>
        <p:spPr/>
        <p:txBody>
          <a:bodyPr/>
          <a:lstStyle/>
          <a:p>
            <a:pPr eaLnBrk="1" hangingPunct="1"/>
            <a:r>
              <a:rPr lang="en-US" altLang="en-US"/>
              <a:t>III. Tổ Chức Các Thanh Ghi</a:t>
            </a:r>
          </a:p>
        </p:txBody>
      </p:sp>
      <p:sp>
        <p:nvSpPr>
          <p:cNvPr id="16388" name="Text Box 4">
            <a:extLst>
              <a:ext uri="{FF2B5EF4-FFF2-40B4-BE49-F238E27FC236}">
                <a16:creationId xmlns:a16="http://schemas.microsoft.com/office/drawing/2014/main" id="{F1E0C946-0A50-4720-B994-B032C9DF9D2F}"/>
              </a:ext>
            </a:extLst>
          </p:cNvPr>
          <p:cNvSpPr>
            <a:spLocks noGrp="1" noChangeArrowheads="1"/>
          </p:cNvSpPr>
          <p:nvPr>
            <p:ph idx="1"/>
          </p:nvPr>
        </p:nvSpPr>
        <p:spPr>
          <a:xfrm>
            <a:off x="1905000" y="1295400"/>
            <a:ext cx="7543800" cy="5486400"/>
          </a:xfrm>
          <a:noFill/>
        </p:spPr>
        <p:txBody>
          <a:bodyPr/>
          <a:lstStyle/>
          <a:p>
            <a:pPr eaLnBrk="1" hangingPunct="1"/>
            <a:r>
              <a:rPr lang="en-US" altLang="en-US"/>
              <a:t>Có tốc độ truy xuất rất nhanh. </a:t>
            </a:r>
          </a:p>
          <a:p>
            <a:pPr eaLnBrk="1" hangingPunct="1"/>
            <a:r>
              <a:rPr lang="en-US" altLang="en-US"/>
              <a:t>Dung lượng : 8, 16 , 32, 64 bit.</a:t>
            </a:r>
          </a:p>
          <a:p>
            <a:pPr eaLnBrk="1" hangingPunct="1"/>
            <a:r>
              <a:rPr lang="en-US" altLang="en-US"/>
              <a:t>Các nhóm :</a:t>
            </a:r>
          </a:p>
          <a:p>
            <a:pPr lvl="1" eaLnBrk="1" hangingPunct="1"/>
            <a:r>
              <a:rPr lang="en-US" altLang="en-US"/>
              <a:t>Thanh ghi đa dụng</a:t>
            </a:r>
          </a:p>
          <a:p>
            <a:pPr lvl="1" eaLnBrk="1" hangingPunct="1"/>
            <a:r>
              <a:rPr lang="en-US" altLang="en-US"/>
              <a:t>Thanh ghi chỉ số </a:t>
            </a:r>
          </a:p>
          <a:p>
            <a:pPr lvl="1" eaLnBrk="1" hangingPunct="1"/>
            <a:r>
              <a:rPr lang="en-US" altLang="en-US"/>
              <a:t>Thanh ghi con trỏ</a:t>
            </a:r>
          </a:p>
          <a:p>
            <a:pPr lvl="1" eaLnBrk="1" hangingPunct="1"/>
            <a:r>
              <a:rPr lang="en-US" altLang="en-US"/>
              <a:t>Thanh ghi phân đoạn</a:t>
            </a:r>
          </a:p>
          <a:p>
            <a:pPr lvl="1" eaLnBrk="1" hangingPunct="1"/>
            <a:r>
              <a:rPr lang="en-US" altLang="en-US"/>
              <a:t>Thanh ghi con trỏ lệnh</a:t>
            </a:r>
          </a:p>
          <a:p>
            <a:pPr lvl="1" eaLnBrk="1" hangingPunct="1"/>
            <a:r>
              <a:rPr lang="en-US" altLang="en-US"/>
              <a:t>Thanh ghi trạng thái</a:t>
            </a:r>
          </a:p>
        </p:txBody>
      </p:sp>
    </p:spTree>
    <p:extLst>
      <p:ext uri="{BB962C8B-B14F-4D97-AF65-F5344CB8AC3E}">
        <p14:creationId xmlns:p14="http://schemas.microsoft.com/office/powerpoint/2010/main" val="5813373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 calcmode="lin" valueType="num">
                                      <p:cBhvr additive="base">
                                        <p:cTn id="7" dur="500" fill="hold"/>
                                        <p:tgtEl>
                                          <p:spTgt spid="16388"/>
                                        </p:tgtEl>
                                        <p:attrNameLst>
                                          <p:attrName>ppt_x</p:attrName>
                                        </p:attrNameLst>
                                      </p:cBhvr>
                                      <p:tavLst>
                                        <p:tav tm="0">
                                          <p:val>
                                            <p:strVal val="0-#ppt_w/2"/>
                                          </p:val>
                                        </p:tav>
                                        <p:tav tm="100000">
                                          <p:val>
                                            <p:strVal val="#ppt_x"/>
                                          </p:val>
                                        </p:tav>
                                      </p:tavLst>
                                    </p:anim>
                                    <p:anim calcmode="lin" valueType="num">
                                      <p:cBhvr additive="base">
                                        <p:cTn id="8" dur="500" fill="hold"/>
                                        <p:tgtEl>
                                          <p:spTgt spid="163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0B8276C-C86F-40C0-A4FA-F0080B16B6D9}"/>
              </a:ext>
            </a:extLst>
          </p:cNvPr>
          <p:cNvSpPr>
            <a:spLocks noGrp="1" noChangeArrowheads="1"/>
          </p:cNvSpPr>
          <p:nvPr>
            <p:ph type="title"/>
          </p:nvPr>
        </p:nvSpPr>
        <p:spPr/>
        <p:txBody>
          <a:bodyPr/>
          <a:lstStyle/>
          <a:p>
            <a:pPr eaLnBrk="1" hangingPunct="1"/>
            <a:r>
              <a:rPr lang="en-US" altLang="en-US"/>
              <a:t>III. Tổ Chức Các Thanh Ghi</a:t>
            </a:r>
          </a:p>
        </p:txBody>
      </p:sp>
      <p:pic>
        <p:nvPicPr>
          <p:cNvPr id="15363" name="Picture 5">
            <a:extLst>
              <a:ext uri="{FF2B5EF4-FFF2-40B4-BE49-F238E27FC236}">
                <a16:creationId xmlns:a16="http://schemas.microsoft.com/office/drawing/2014/main" id="{4A96F3B0-81AC-412A-AC49-528B3CA37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19201"/>
            <a:ext cx="8401050" cy="563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63524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D30CFAD2-8A4A-4C3E-A304-C0DB02C9539D}"/>
              </a:ext>
            </a:extLst>
          </p:cNvPr>
          <p:cNvSpPr>
            <a:spLocks noGrp="1" noChangeArrowheads="1"/>
          </p:cNvSpPr>
          <p:nvPr>
            <p:ph type="title"/>
          </p:nvPr>
        </p:nvSpPr>
        <p:spPr>
          <a:xfrm>
            <a:off x="2722564" y="290514"/>
            <a:ext cx="7793037" cy="623887"/>
          </a:xfrm>
        </p:spPr>
        <p:txBody>
          <a:bodyPr>
            <a:normAutofit/>
          </a:bodyPr>
          <a:lstStyle/>
          <a:p>
            <a:pPr eaLnBrk="1" hangingPunct="1"/>
            <a:r>
              <a:rPr lang="en-US" altLang="en-US"/>
              <a:t>1. Thanh Ghi Đa Dụng (dữ liệu)</a:t>
            </a:r>
          </a:p>
        </p:txBody>
      </p:sp>
      <p:pic>
        <p:nvPicPr>
          <p:cNvPr id="16387" name="Picture 46">
            <a:extLst>
              <a:ext uri="{FF2B5EF4-FFF2-40B4-BE49-F238E27FC236}">
                <a16:creationId xmlns:a16="http://schemas.microsoft.com/office/drawing/2014/main" id="{9BA4F892-5A12-42B7-810D-F61A57A4E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2444" b="50000"/>
          <a:stretch>
            <a:fillRect/>
          </a:stretch>
        </p:blipFill>
        <p:spPr bwMode="auto">
          <a:xfrm>
            <a:off x="2765426" y="1447801"/>
            <a:ext cx="6505575" cy="4652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6718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98B2FC04-E5CF-4E2A-97B6-570A67C5D924}"/>
              </a:ext>
            </a:extLst>
          </p:cNvPr>
          <p:cNvSpPr>
            <a:spLocks noGrp="1"/>
          </p:cNvSpPr>
          <p:nvPr>
            <p:ph type="title"/>
          </p:nvPr>
        </p:nvSpPr>
        <p:spPr/>
        <p:txBody>
          <a:bodyPr/>
          <a:lstStyle/>
          <a:p>
            <a:endParaRPr lang="vi-VN" altLang="vi-VN"/>
          </a:p>
        </p:txBody>
      </p:sp>
      <p:sp>
        <p:nvSpPr>
          <p:cNvPr id="14339" name="Content Placeholder 2">
            <a:extLst>
              <a:ext uri="{FF2B5EF4-FFF2-40B4-BE49-F238E27FC236}">
                <a16:creationId xmlns:a16="http://schemas.microsoft.com/office/drawing/2014/main" id="{0CC4D3D3-7B36-4C30-8F24-97A8D3F395A0}"/>
              </a:ext>
            </a:extLst>
          </p:cNvPr>
          <p:cNvSpPr>
            <a:spLocks noGrp="1"/>
          </p:cNvSpPr>
          <p:nvPr>
            <p:ph idx="1"/>
          </p:nvPr>
        </p:nvSpPr>
        <p:spPr/>
        <p:txBody>
          <a:bodyPr/>
          <a:lstStyle/>
          <a:p>
            <a:pPr eaLnBrk="1" hangingPunct="1"/>
            <a:r>
              <a:rPr lang="en-AU" altLang="vi-VN"/>
              <a:t>Ví dụ 2 : 13.125</a:t>
            </a:r>
          </a:p>
          <a:p>
            <a:pPr lvl="1" eaLnBrk="1" hangingPunct="1"/>
            <a:r>
              <a:rPr lang="en-AU" altLang="vi-VN"/>
              <a:t>Đổi phần nguyên : 13=1101</a:t>
            </a:r>
            <a:r>
              <a:rPr lang="en-AU" altLang="vi-VN" baseline="-25000"/>
              <a:t>2</a:t>
            </a:r>
            <a:endParaRPr lang="en-AU" altLang="vi-VN"/>
          </a:p>
          <a:p>
            <a:pPr lvl="1" eaLnBrk="1" hangingPunct="1"/>
            <a:r>
              <a:rPr lang="en-AU" altLang="vi-VN"/>
              <a:t>Đổi phần thập phân : 0.125</a:t>
            </a:r>
          </a:p>
          <a:p>
            <a:pPr lvl="1" eaLnBrk="1" hangingPunct="1">
              <a:buFont typeface="Wingdings" panose="05000000000000000000" pitchFamily="2" charset="2"/>
              <a:buNone/>
            </a:pPr>
            <a:r>
              <a:rPr lang="en-AU" altLang="vi-VN"/>
              <a:t>                     Kết quả            Nguyên         Thập phân</a:t>
            </a:r>
          </a:p>
          <a:p>
            <a:pPr lvl="1" eaLnBrk="1" hangingPunct="1"/>
            <a:r>
              <a:rPr lang="en-AU" altLang="vi-VN"/>
              <a:t>0.125 x 2 = 0.250		0		0.25</a:t>
            </a:r>
          </a:p>
          <a:p>
            <a:pPr lvl="1" eaLnBrk="1" hangingPunct="1"/>
            <a:r>
              <a:rPr lang="en-AU" altLang="vi-VN"/>
              <a:t>0.25   x 2 = 0.50		0		0.5</a:t>
            </a:r>
          </a:p>
          <a:p>
            <a:pPr lvl="1" eaLnBrk="1" hangingPunct="1"/>
            <a:r>
              <a:rPr lang="en-AU" altLang="vi-VN"/>
              <a:t>0.5     x 2 = 1.0		1		0 (kết thúc)</a:t>
            </a:r>
          </a:p>
          <a:p>
            <a:pPr eaLnBrk="1" hangingPunct="1"/>
            <a:r>
              <a:rPr lang="en-AU" altLang="vi-VN"/>
              <a:t>Kết quả : 0.125 = 001</a:t>
            </a:r>
            <a:r>
              <a:rPr lang="en-AU" altLang="vi-VN" baseline="-25000"/>
              <a:t>2</a:t>
            </a:r>
          </a:p>
          <a:p>
            <a:pPr eaLnBrk="1" hangingPunct="1"/>
            <a:r>
              <a:rPr lang="en-AU" altLang="vi-VN"/>
              <a:t>Kết hợp nguyên – thập phân : 1101.001</a:t>
            </a:r>
            <a:r>
              <a:rPr lang="en-AU" altLang="vi-VN" baseline="-25000"/>
              <a:t>2</a:t>
            </a:r>
            <a:r>
              <a:rPr lang="en-AU" altLang="vi-VN"/>
              <a:t>	</a:t>
            </a:r>
            <a:endParaRPr lang="en-US" altLang="vi-VN"/>
          </a:p>
        </p:txBody>
      </p:sp>
      <p:sp>
        <p:nvSpPr>
          <p:cNvPr id="14340" name="Line 5">
            <a:extLst>
              <a:ext uri="{FF2B5EF4-FFF2-40B4-BE49-F238E27FC236}">
                <a16:creationId xmlns:a16="http://schemas.microsoft.com/office/drawing/2014/main" id="{DAB80977-E40B-4DD5-9AAB-7FED1C06BF8E}"/>
              </a:ext>
            </a:extLst>
          </p:cNvPr>
          <p:cNvSpPr>
            <a:spLocks noChangeShapeType="1"/>
          </p:cNvSpPr>
          <p:nvPr/>
        </p:nvSpPr>
        <p:spPr bwMode="auto">
          <a:xfrm>
            <a:off x="6858000" y="3505200"/>
            <a:ext cx="0" cy="1371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3836489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BB83F5D5-B58D-427C-BFE9-35B2063BF906}"/>
              </a:ext>
            </a:extLst>
          </p:cNvPr>
          <p:cNvSpPr>
            <a:spLocks noGrp="1" noChangeArrowheads="1"/>
          </p:cNvSpPr>
          <p:nvPr>
            <p:ph type="title"/>
          </p:nvPr>
        </p:nvSpPr>
        <p:spPr>
          <a:xfrm>
            <a:off x="2722564" y="290514"/>
            <a:ext cx="7793037" cy="623887"/>
          </a:xfrm>
        </p:spPr>
        <p:txBody>
          <a:bodyPr>
            <a:normAutofit/>
          </a:bodyPr>
          <a:lstStyle/>
          <a:p>
            <a:pPr eaLnBrk="1" hangingPunct="1"/>
            <a:r>
              <a:rPr lang="en-US" altLang="en-US"/>
              <a:t>Thanh ghi AX (Accumulator register) </a:t>
            </a:r>
          </a:p>
        </p:txBody>
      </p:sp>
      <p:graphicFrame>
        <p:nvGraphicFramePr>
          <p:cNvPr id="17412" name="Group 4">
            <a:extLst>
              <a:ext uri="{FF2B5EF4-FFF2-40B4-BE49-F238E27FC236}">
                <a16:creationId xmlns:a16="http://schemas.microsoft.com/office/drawing/2014/main" id="{7CBB5410-709A-46FB-B037-1462E36AE72C}"/>
              </a:ext>
            </a:extLst>
          </p:cNvPr>
          <p:cNvGraphicFramePr>
            <a:graphicFrameLocks noGrp="1"/>
          </p:cNvGraphicFramePr>
          <p:nvPr/>
        </p:nvGraphicFramePr>
        <p:xfrm>
          <a:off x="3040063" y="1539876"/>
          <a:ext cx="6602412" cy="614363"/>
        </p:xfrm>
        <a:graphic>
          <a:graphicData uri="http://schemas.openxmlformats.org/drawingml/2006/table">
            <a:tbl>
              <a:tblPr/>
              <a:tblGrid>
                <a:gridCol w="412750">
                  <a:extLst>
                    <a:ext uri="{9D8B030D-6E8A-4147-A177-3AD203B41FA5}">
                      <a16:colId xmlns:a16="http://schemas.microsoft.com/office/drawing/2014/main" val="20000"/>
                    </a:ext>
                  </a:extLst>
                </a:gridCol>
                <a:gridCol w="412750">
                  <a:extLst>
                    <a:ext uri="{9D8B030D-6E8A-4147-A177-3AD203B41FA5}">
                      <a16:colId xmlns:a16="http://schemas.microsoft.com/office/drawing/2014/main" val="20001"/>
                    </a:ext>
                  </a:extLst>
                </a:gridCol>
                <a:gridCol w="411162">
                  <a:extLst>
                    <a:ext uri="{9D8B030D-6E8A-4147-A177-3AD203B41FA5}">
                      <a16:colId xmlns:a16="http://schemas.microsoft.com/office/drawing/2014/main" val="20002"/>
                    </a:ext>
                  </a:extLst>
                </a:gridCol>
                <a:gridCol w="414338">
                  <a:extLst>
                    <a:ext uri="{9D8B030D-6E8A-4147-A177-3AD203B41FA5}">
                      <a16:colId xmlns:a16="http://schemas.microsoft.com/office/drawing/2014/main" val="20003"/>
                    </a:ext>
                  </a:extLst>
                </a:gridCol>
                <a:gridCol w="412750">
                  <a:extLst>
                    <a:ext uri="{9D8B030D-6E8A-4147-A177-3AD203B41FA5}">
                      <a16:colId xmlns:a16="http://schemas.microsoft.com/office/drawing/2014/main" val="20004"/>
                    </a:ext>
                  </a:extLst>
                </a:gridCol>
                <a:gridCol w="412750">
                  <a:extLst>
                    <a:ext uri="{9D8B030D-6E8A-4147-A177-3AD203B41FA5}">
                      <a16:colId xmlns:a16="http://schemas.microsoft.com/office/drawing/2014/main" val="20005"/>
                    </a:ext>
                  </a:extLst>
                </a:gridCol>
                <a:gridCol w="411162">
                  <a:extLst>
                    <a:ext uri="{9D8B030D-6E8A-4147-A177-3AD203B41FA5}">
                      <a16:colId xmlns:a16="http://schemas.microsoft.com/office/drawing/2014/main" val="20006"/>
                    </a:ext>
                  </a:extLst>
                </a:gridCol>
                <a:gridCol w="414338">
                  <a:extLst>
                    <a:ext uri="{9D8B030D-6E8A-4147-A177-3AD203B41FA5}">
                      <a16:colId xmlns:a16="http://schemas.microsoft.com/office/drawing/2014/main" val="20007"/>
                    </a:ext>
                  </a:extLst>
                </a:gridCol>
                <a:gridCol w="412750">
                  <a:extLst>
                    <a:ext uri="{9D8B030D-6E8A-4147-A177-3AD203B41FA5}">
                      <a16:colId xmlns:a16="http://schemas.microsoft.com/office/drawing/2014/main" val="20008"/>
                    </a:ext>
                  </a:extLst>
                </a:gridCol>
                <a:gridCol w="412750">
                  <a:extLst>
                    <a:ext uri="{9D8B030D-6E8A-4147-A177-3AD203B41FA5}">
                      <a16:colId xmlns:a16="http://schemas.microsoft.com/office/drawing/2014/main" val="20009"/>
                    </a:ext>
                  </a:extLst>
                </a:gridCol>
                <a:gridCol w="411162">
                  <a:extLst>
                    <a:ext uri="{9D8B030D-6E8A-4147-A177-3AD203B41FA5}">
                      <a16:colId xmlns:a16="http://schemas.microsoft.com/office/drawing/2014/main" val="20010"/>
                    </a:ext>
                  </a:extLst>
                </a:gridCol>
                <a:gridCol w="412750">
                  <a:extLst>
                    <a:ext uri="{9D8B030D-6E8A-4147-A177-3AD203B41FA5}">
                      <a16:colId xmlns:a16="http://schemas.microsoft.com/office/drawing/2014/main" val="20011"/>
                    </a:ext>
                  </a:extLst>
                </a:gridCol>
                <a:gridCol w="414338">
                  <a:extLst>
                    <a:ext uri="{9D8B030D-6E8A-4147-A177-3AD203B41FA5}">
                      <a16:colId xmlns:a16="http://schemas.microsoft.com/office/drawing/2014/main" val="20012"/>
                    </a:ext>
                  </a:extLst>
                </a:gridCol>
                <a:gridCol w="411162">
                  <a:extLst>
                    <a:ext uri="{9D8B030D-6E8A-4147-A177-3AD203B41FA5}">
                      <a16:colId xmlns:a16="http://schemas.microsoft.com/office/drawing/2014/main" val="20013"/>
                    </a:ext>
                  </a:extLst>
                </a:gridCol>
                <a:gridCol w="412750">
                  <a:extLst>
                    <a:ext uri="{9D8B030D-6E8A-4147-A177-3AD203B41FA5}">
                      <a16:colId xmlns:a16="http://schemas.microsoft.com/office/drawing/2014/main" val="20014"/>
                    </a:ext>
                  </a:extLst>
                </a:gridCol>
                <a:gridCol w="412750">
                  <a:extLst>
                    <a:ext uri="{9D8B030D-6E8A-4147-A177-3AD203B41FA5}">
                      <a16:colId xmlns:a16="http://schemas.microsoft.com/office/drawing/2014/main" val="20015"/>
                    </a:ext>
                  </a:extLst>
                </a:gridCol>
              </a:tblGrid>
              <a:tr h="6143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extLst>
                  <a:ext uri="{0D108BD9-81ED-4DB2-BD59-A6C34878D82A}">
                    <a16:rowId xmlns:a16="http://schemas.microsoft.com/office/drawing/2014/main" val="10000"/>
                  </a:ext>
                </a:extLst>
              </a:tr>
            </a:tbl>
          </a:graphicData>
        </a:graphic>
      </p:graphicFrame>
      <p:sp>
        <p:nvSpPr>
          <p:cNvPr id="17447" name="Text Box 40">
            <a:extLst>
              <a:ext uri="{FF2B5EF4-FFF2-40B4-BE49-F238E27FC236}">
                <a16:creationId xmlns:a16="http://schemas.microsoft.com/office/drawing/2014/main" id="{164AA152-6789-46AA-8772-DD911F5B57F6}"/>
              </a:ext>
            </a:extLst>
          </p:cNvPr>
          <p:cNvSpPr txBox="1">
            <a:spLocks noChangeArrowheads="1"/>
          </p:cNvSpPr>
          <p:nvPr/>
        </p:nvSpPr>
        <p:spPr bwMode="auto">
          <a:xfrm>
            <a:off x="3784601" y="2382839"/>
            <a:ext cx="197961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50000"/>
              </a:spcBef>
              <a:buClrTx/>
              <a:buSzTx/>
              <a:buFontTx/>
              <a:buNone/>
            </a:pPr>
            <a:r>
              <a:rPr lang="en-US" altLang="en-US" sz="2200" b="1">
                <a:solidFill>
                  <a:schemeClr val="tx2"/>
                </a:solidFill>
              </a:rPr>
              <a:t>AH</a:t>
            </a:r>
          </a:p>
        </p:txBody>
      </p:sp>
      <p:sp>
        <p:nvSpPr>
          <p:cNvPr id="17448" name="Line 41">
            <a:extLst>
              <a:ext uri="{FF2B5EF4-FFF2-40B4-BE49-F238E27FC236}">
                <a16:creationId xmlns:a16="http://schemas.microsoft.com/office/drawing/2014/main" id="{889380D2-4BCF-4203-A949-65F9042B2E76}"/>
              </a:ext>
            </a:extLst>
          </p:cNvPr>
          <p:cNvSpPr>
            <a:spLocks noChangeShapeType="1"/>
          </p:cNvSpPr>
          <p:nvPr/>
        </p:nvSpPr>
        <p:spPr bwMode="auto">
          <a:xfrm>
            <a:off x="2971801" y="2306638"/>
            <a:ext cx="3349625" cy="0"/>
          </a:xfrm>
          <a:prstGeom prst="line">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7449" name="Line 42">
            <a:extLst>
              <a:ext uri="{FF2B5EF4-FFF2-40B4-BE49-F238E27FC236}">
                <a16:creationId xmlns:a16="http://schemas.microsoft.com/office/drawing/2014/main" id="{3FF12B35-EF73-4CC1-9A10-7F18C142FD86}"/>
              </a:ext>
            </a:extLst>
          </p:cNvPr>
          <p:cNvSpPr>
            <a:spLocks noChangeShapeType="1"/>
          </p:cNvSpPr>
          <p:nvPr/>
        </p:nvSpPr>
        <p:spPr bwMode="auto">
          <a:xfrm>
            <a:off x="6342064" y="2306638"/>
            <a:ext cx="3259137" cy="0"/>
          </a:xfrm>
          <a:prstGeom prst="line">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7450" name="Text Box 43">
            <a:extLst>
              <a:ext uri="{FF2B5EF4-FFF2-40B4-BE49-F238E27FC236}">
                <a16:creationId xmlns:a16="http://schemas.microsoft.com/office/drawing/2014/main" id="{F7F9074C-102A-465A-9E9B-4319F096F02F}"/>
              </a:ext>
            </a:extLst>
          </p:cNvPr>
          <p:cNvSpPr txBox="1">
            <a:spLocks noChangeArrowheads="1"/>
          </p:cNvSpPr>
          <p:nvPr/>
        </p:nvSpPr>
        <p:spPr bwMode="auto">
          <a:xfrm>
            <a:off x="3040064" y="1066801"/>
            <a:ext cx="68532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000" b="1"/>
              <a:t>15   14  13  12   11  10   9	   8    7     6     5    4     3    2    1     0</a:t>
            </a:r>
          </a:p>
        </p:txBody>
      </p:sp>
      <p:sp>
        <p:nvSpPr>
          <p:cNvPr id="17451" name="Text Box 44">
            <a:extLst>
              <a:ext uri="{FF2B5EF4-FFF2-40B4-BE49-F238E27FC236}">
                <a16:creationId xmlns:a16="http://schemas.microsoft.com/office/drawing/2014/main" id="{60F3400C-C24C-46EF-896D-49F39E214708}"/>
              </a:ext>
            </a:extLst>
          </p:cNvPr>
          <p:cNvSpPr txBox="1">
            <a:spLocks noChangeArrowheads="1"/>
          </p:cNvSpPr>
          <p:nvPr/>
        </p:nvSpPr>
        <p:spPr bwMode="auto">
          <a:xfrm>
            <a:off x="6934200" y="2382839"/>
            <a:ext cx="19812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50000"/>
              </a:spcBef>
              <a:buClrTx/>
              <a:buSzTx/>
              <a:buFontTx/>
              <a:buNone/>
            </a:pPr>
            <a:r>
              <a:rPr lang="en-US" altLang="en-US" sz="2200" b="1">
                <a:solidFill>
                  <a:schemeClr val="tx2"/>
                </a:solidFill>
              </a:rPr>
              <a:t>AL</a:t>
            </a:r>
          </a:p>
        </p:txBody>
      </p:sp>
      <p:sp>
        <p:nvSpPr>
          <p:cNvPr id="17452" name="Text Box 46">
            <a:extLst>
              <a:ext uri="{FF2B5EF4-FFF2-40B4-BE49-F238E27FC236}">
                <a16:creationId xmlns:a16="http://schemas.microsoft.com/office/drawing/2014/main" id="{1AC3C312-E10C-447C-A235-D3AB304FF52A}"/>
              </a:ext>
            </a:extLst>
          </p:cNvPr>
          <p:cNvSpPr txBox="1">
            <a:spLocks noChangeArrowheads="1"/>
          </p:cNvSpPr>
          <p:nvPr/>
        </p:nvSpPr>
        <p:spPr bwMode="auto">
          <a:xfrm>
            <a:off x="1671638" y="2809876"/>
            <a:ext cx="8996362"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347663">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just" eaLnBrk="1" hangingPunct="1">
              <a:spcBef>
                <a:spcPct val="50000"/>
              </a:spcBef>
              <a:buSzPct val="125000"/>
              <a:buFont typeface="Wingdings" panose="05000000000000000000" pitchFamily="2" charset="2"/>
              <a:buChar char="§"/>
            </a:pPr>
            <a:r>
              <a:rPr lang="en-US" altLang="en-US" sz="2800"/>
              <a:t> Chức năng : </a:t>
            </a:r>
          </a:p>
          <a:p>
            <a:pPr lvl="1" algn="just" eaLnBrk="1" hangingPunct="1">
              <a:spcBef>
                <a:spcPct val="0"/>
              </a:spcBef>
              <a:buSzTx/>
              <a:buFont typeface="Wingdings" panose="05000000000000000000" pitchFamily="2" charset="2"/>
              <a:buChar char="§"/>
            </a:pPr>
            <a:r>
              <a:rPr lang="en-US" altLang="en-US"/>
              <a:t>Lưu trữ dữ liệu. </a:t>
            </a:r>
          </a:p>
          <a:p>
            <a:pPr lvl="1" algn="just" eaLnBrk="1" hangingPunct="1">
              <a:spcBef>
                <a:spcPct val="0"/>
              </a:spcBef>
              <a:buSzTx/>
              <a:buFont typeface="Wingdings" panose="05000000000000000000" pitchFamily="2" charset="2"/>
              <a:buChar char="§"/>
            </a:pPr>
            <a:r>
              <a:rPr lang="en-US" altLang="en-US"/>
              <a:t>Phép toán số học, logic.</a:t>
            </a:r>
          </a:p>
          <a:p>
            <a:pPr lvl="1" algn="just" eaLnBrk="1" hangingPunct="1">
              <a:spcBef>
                <a:spcPct val="0"/>
              </a:spcBef>
              <a:buSzTx/>
              <a:buFont typeface="Wingdings" panose="05000000000000000000" pitchFamily="2" charset="2"/>
              <a:buChar char="§"/>
            </a:pPr>
            <a:r>
              <a:rPr lang="en-US" altLang="en-US"/>
              <a:t>Lệnh ngắt, lệnh xuất nhập.</a:t>
            </a:r>
          </a:p>
          <a:p>
            <a:pPr lvl="1" algn="just" eaLnBrk="1" hangingPunct="1">
              <a:spcBef>
                <a:spcPct val="0"/>
              </a:spcBef>
              <a:buSzTx/>
              <a:buFont typeface="Wingdings" panose="05000000000000000000" pitchFamily="2" charset="2"/>
              <a:buChar char="§"/>
            </a:pPr>
            <a:r>
              <a:rPr lang="en-US" altLang="en-US"/>
              <a:t> Các thanh ghi độc lập : AX, AH, AL</a:t>
            </a:r>
          </a:p>
          <a:p>
            <a:pPr lvl="1" algn="just" eaLnBrk="1" hangingPunct="1">
              <a:spcBef>
                <a:spcPct val="0"/>
              </a:spcBef>
              <a:buSzTx/>
              <a:buFont typeface="Wingdings" panose="05000000000000000000" pitchFamily="2" charset="2"/>
              <a:buChar char="§"/>
            </a:pPr>
            <a:r>
              <a:rPr lang="en-US" altLang="en-US"/>
              <a:t> 80386 : AX </a:t>
            </a:r>
            <a:r>
              <a:rPr lang="en-US" altLang="en-US">
                <a:sym typeface="Symbol" panose="05050102010706020507" pitchFamily="18" charset="2"/>
              </a:rPr>
              <a:t> EAX, 32 bit, EAX, AX, AH, AL</a:t>
            </a:r>
          </a:p>
        </p:txBody>
      </p:sp>
    </p:spTree>
    <p:extLst>
      <p:ext uri="{BB962C8B-B14F-4D97-AF65-F5344CB8AC3E}">
        <p14:creationId xmlns:p14="http://schemas.microsoft.com/office/powerpoint/2010/main" val="18342511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5E7F34FB-1EEE-4E99-908F-1A18EDDAD43C}"/>
              </a:ext>
            </a:extLst>
          </p:cNvPr>
          <p:cNvSpPr>
            <a:spLocks noGrp="1" noChangeArrowheads="1"/>
          </p:cNvSpPr>
          <p:nvPr>
            <p:ph type="title"/>
          </p:nvPr>
        </p:nvSpPr>
        <p:spPr/>
        <p:txBody>
          <a:bodyPr/>
          <a:lstStyle/>
          <a:p>
            <a:pPr eaLnBrk="1" hangingPunct="1"/>
            <a:r>
              <a:rPr lang="en-US" altLang="en-US"/>
              <a:t>Thanh ghi BX (Base Register)</a:t>
            </a:r>
          </a:p>
        </p:txBody>
      </p:sp>
      <p:sp>
        <p:nvSpPr>
          <p:cNvPr id="18476" name="Content Placeholder 1">
            <a:extLst>
              <a:ext uri="{FF2B5EF4-FFF2-40B4-BE49-F238E27FC236}">
                <a16:creationId xmlns:a16="http://schemas.microsoft.com/office/drawing/2014/main" id="{66ED3415-7DC9-4355-8D00-4CB01F748668}"/>
              </a:ext>
            </a:extLst>
          </p:cNvPr>
          <p:cNvSpPr>
            <a:spLocks noGrp="1"/>
          </p:cNvSpPr>
          <p:nvPr>
            <p:ph idx="1"/>
          </p:nvPr>
        </p:nvSpPr>
        <p:spPr/>
        <p:txBody>
          <a:bodyPr/>
          <a:lstStyle/>
          <a:p>
            <a:endParaRPr lang="en-US" altLang="en-US"/>
          </a:p>
        </p:txBody>
      </p:sp>
      <p:sp>
        <p:nvSpPr>
          <p:cNvPr id="18435" name="Text Box 4">
            <a:extLst>
              <a:ext uri="{FF2B5EF4-FFF2-40B4-BE49-F238E27FC236}">
                <a16:creationId xmlns:a16="http://schemas.microsoft.com/office/drawing/2014/main" id="{2FB771E0-DB3E-4889-B7C7-6A5B2B0443D5}"/>
              </a:ext>
            </a:extLst>
          </p:cNvPr>
          <p:cNvSpPr txBox="1">
            <a:spLocks noChangeArrowheads="1"/>
          </p:cNvSpPr>
          <p:nvPr/>
        </p:nvSpPr>
        <p:spPr bwMode="auto">
          <a:xfrm>
            <a:off x="2751138" y="990601"/>
            <a:ext cx="68500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000" b="1"/>
              <a:t>15   14   13  12   11  10    9	    8     7     6    5    4     3    2     1    0</a:t>
            </a:r>
          </a:p>
        </p:txBody>
      </p:sp>
      <p:graphicFrame>
        <p:nvGraphicFramePr>
          <p:cNvPr id="18437" name="Group 5">
            <a:extLst>
              <a:ext uri="{FF2B5EF4-FFF2-40B4-BE49-F238E27FC236}">
                <a16:creationId xmlns:a16="http://schemas.microsoft.com/office/drawing/2014/main" id="{C2277F9F-180D-4063-BE52-30A60A5FCC38}"/>
              </a:ext>
            </a:extLst>
          </p:cNvPr>
          <p:cNvGraphicFramePr>
            <a:graphicFrameLocks noGrp="1"/>
          </p:cNvGraphicFramePr>
          <p:nvPr/>
        </p:nvGraphicFramePr>
        <p:xfrm>
          <a:off x="2843214" y="1517650"/>
          <a:ext cx="6600825" cy="615950"/>
        </p:xfrm>
        <a:graphic>
          <a:graphicData uri="http://schemas.openxmlformats.org/drawingml/2006/table">
            <a:tbl>
              <a:tblPr/>
              <a:tblGrid>
                <a:gridCol w="412750">
                  <a:extLst>
                    <a:ext uri="{9D8B030D-6E8A-4147-A177-3AD203B41FA5}">
                      <a16:colId xmlns:a16="http://schemas.microsoft.com/office/drawing/2014/main" val="20000"/>
                    </a:ext>
                  </a:extLst>
                </a:gridCol>
                <a:gridCol w="411162">
                  <a:extLst>
                    <a:ext uri="{9D8B030D-6E8A-4147-A177-3AD203B41FA5}">
                      <a16:colId xmlns:a16="http://schemas.microsoft.com/office/drawing/2014/main" val="20001"/>
                    </a:ext>
                  </a:extLst>
                </a:gridCol>
                <a:gridCol w="414338">
                  <a:extLst>
                    <a:ext uri="{9D8B030D-6E8A-4147-A177-3AD203B41FA5}">
                      <a16:colId xmlns:a16="http://schemas.microsoft.com/office/drawing/2014/main" val="20002"/>
                    </a:ext>
                  </a:extLst>
                </a:gridCol>
                <a:gridCol w="412750">
                  <a:extLst>
                    <a:ext uri="{9D8B030D-6E8A-4147-A177-3AD203B41FA5}">
                      <a16:colId xmlns:a16="http://schemas.microsoft.com/office/drawing/2014/main" val="20003"/>
                    </a:ext>
                  </a:extLst>
                </a:gridCol>
                <a:gridCol w="412750">
                  <a:extLst>
                    <a:ext uri="{9D8B030D-6E8A-4147-A177-3AD203B41FA5}">
                      <a16:colId xmlns:a16="http://schemas.microsoft.com/office/drawing/2014/main" val="20004"/>
                    </a:ext>
                  </a:extLst>
                </a:gridCol>
                <a:gridCol w="411162">
                  <a:extLst>
                    <a:ext uri="{9D8B030D-6E8A-4147-A177-3AD203B41FA5}">
                      <a16:colId xmlns:a16="http://schemas.microsoft.com/office/drawing/2014/main" val="20005"/>
                    </a:ext>
                  </a:extLst>
                </a:gridCol>
                <a:gridCol w="414338">
                  <a:extLst>
                    <a:ext uri="{9D8B030D-6E8A-4147-A177-3AD203B41FA5}">
                      <a16:colId xmlns:a16="http://schemas.microsoft.com/office/drawing/2014/main" val="20006"/>
                    </a:ext>
                  </a:extLst>
                </a:gridCol>
                <a:gridCol w="412750">
                  <a:extLst>
                    <a:ext uri="{9D8B030D-6E8A-4147-A177-3AD203B41FA5}">
                      <a16:colId xmlns:a16="http://schemas.microsoft.com/office/drawing/2014/main" val="20007"/>
                    </a:ext>
                  </a:extLst>
                </a:gridCol>
                <a:gridCol w="412750">
                  <a:extLst>
                    <a:ext uri="{9D8B030D-6E8A-4147-A177-3AD203B41FA5}">
                      <a16:colId xmlns:a16="http://schemas.microsoft.com/office/drawing/2014/main" val="20008"/>
                    </a:ext>
                  </a:extLst>
                </a:gridCol>
                <a:gridCol w="411162">
                  <a:extLst>
                    <a:ext uri="{9D8B030D-6E8A-4147-A177-3AD203B41FA5}">
                      <a16:colId xmlns:a16="http://schemas.microsoft.com/office/drawing/2014/main" val="20009"/>
                    </a:ext>
                  </a:extLst>
                </a:gridCol>
                <a:gridCol w="412750">
                  <a:extLst>
                    <a:ext uri="{9D8B030D-6E8A-4147-A177-3AD203B41FA5}">
                      <a16:colId xmlns:a16="http://schemas.microsoft.com/office/drawing/2014/main" val="20010"/>
                    </a:ext>
                  </a:extLst>
                </a:gridCol>
                <a:gridCol w="414338">
                  <a:extLst>
                    <a:ext uri="{9D8B030D-6E8A-4147-A177-3AD203B41FA5}">
                      <a16:colId xmlns:a16="http://schemas.microsoft.com/office/drawing/2014/main" val="20011"/>
                    </a:ext>
                  </a:extLst>
                </a:gridCol>
                <a:gridCol w="411162">
                  <a:extLst>
                    <a:ext uri="{9D8B030D-6E8A-4147-A177-3AD203B41FA5}">
                      <a16:colId xmlns:a16="http://schemas.microsoft.com/office/drawing/2014/main" val="20012"/>
                    </a:ext>
                  </a:extLst>
                </a:gridCol>
                <a:gridCol w="412750">
                  <a:extLst>
                    <a:ext uri="{9D8B030D-6E8A-4147-A177-3AD203B41FA5}">
                      <a16:colId xmlns:a16="http://schemas.microsoft.com/office/drawing/2014/main" val="20013"/>
                    </a:ext>
                  </a:extLst>
                </a:gridCol>
                <a:gridCol w="412750">
                  <a:extLst>
                    <a:ext uri="{9D8B030D-6E8A-4147-A177-3AD203B41FA5}">
                      <a16:colId xmlns:a16="http://schemas.microsoft.com/office/drawing/2014/main" val="20014"/>
                    </a:ext>
                  </a:extLst>
                </a:gridCol>
                <a:gridCol w="411163">
                  <a:extLst>
                    <a:ext uri="{9D8B030D-6E8A-4147-A177-3AD203B41FA5}">
                      <a16:colId xmlns:a16="http://schemas.microsoft.com/office/drawing/2014/main" val="20015"/>
                    </a:ext>
                  </a:extLst>
                </a:gridCol>
              </a:tblGrid>
              <a:tr h="6159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extLst>
                  <a:ext uri="{0D108BD9-81ED-4DB2-BD59-A6C34878D82A}">
                    <a16:rowId xmlns:a16="http://schemas.microsoft.com/office/drawing/2014/main" val="10000"/>
                  </a:ext>
                </a:extLst>
              </a:tr>
            </a:tbl>
          </a:graphicData>
        </a:graphic>
      </p:graphicFrame>
      <p:sp>
        <p:nvSpPr>
          <p:cNvPr id="18472" name="Text Box 41">
            <a:extLst>
              <a:ext uri="{FF2B5EF4-FFF2-40B4-BE49-F238E27FC236}">
                <a16:creationId xmlns:a16="http://schemas.microsoft.com/office/drawing/2014/main" id="{56874514-250E-4A02-88DC-3D0410391AB2}"/>
              </a:ext>
            </a:extLst>
          </p:cNvPr>
          <p:cNvSpPr txBox="1">
            <a:spLocks noChangeArrowheads="1"/>
          </p:cNvSpPr>
          <p:nvPr/>
        </p:nvSpPr>
        <p:spPr bwMode="auto">
          <a:xfrm>
            <a:off x="7010400" y="2286000"/>
            <a:ext cx="17335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50000"/>
              </a:spcBef>
              <a:buClrTx/>
              <a:buSzTx/>
              <a:buFontTx/>
              <a:buNone/>
            </a:pPr>
            <a:r>
              <a:rPr lang="en-US" altLang="en-US" sz="2200" b="1">
                <a:solidFill>
                  <a:schemeClr val="tx2"/>
                </a:solidFill>
              </a:rPr>
              <a:t>BL</a:t>
            </a:r>
          </a:p>
        </p:txBody>
      </p:sp>
      <p:sp>
        <p:nvSpPr>
          <p:cNvPr id="18473" name="Line 42">
            <a:extLst>
              <a:ext uri="{FF2B5EF4-FFF2-40B4-BE49-F238E27FC236}">
                <a16:creationId xmlns:a16="http://schemas.microsoft.com/office/drawing/2014/main" id="{C2D9ABCD-5158-4C13-8554-268A71CCD1DF}"/>
              </a:ext>
            </a:extLst>
          </p:cNvPr>
          <p:cNvSpPr>
            <a:spLocks noChangeShapeType="1"/>
          </p:cNvSpPr>
          <p:nvPr/>
        </p:nvSpPr>
        <p:spPr bwMode="auto">
          <a:xfrm>
            <a:off x="2928939" y="2286000"/>
            <a:ext cx="3216275" cy="0"/>
          </a:xfrm>
          <a:prstGeom prst="line">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474" name="Line 43">
            <a:extLst>
              <a:ext uri="{FF2B5EF4-FFF2-40B4-BE49-F238E27FC236}">
                <a16:creationId xmlns:a16="http://schemas.microsoft.com/office/drawing/2014/main" id="{26C5BA45-C5A7-4CFA-812B-A897D042037C}"/>
              </a:ext>
            </a:extLst>
          </p:cNvPr>
          <p:cNvSpPr>
            <a:spLocks noChangeShapeType="1"/>
          </p:cNvSpPr>
          <p:nvPr/>
        </p:nvSpPr>
        <p:spPr bwMode="auto">
          <a:xfrm>
            <a:off x="6165850" y="2286000"/>
            <a:ext cx="3219450" cy="0"/>
          </a:xfrm>
          <a:prstGeom prst="line">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475" name="Text Box 44">
            <a:extLst>
              <a:ext uri="{FF2B5EF4-FFF2-40B4-BE49-F238E27FC236}">
                <a16:creationId xmlns:a16="http://schemas.microsoft.com/office/drawing/2014/main" id="{2B5112C8-0BA8-44FA-98BE-40A119C7AD0C}"/>
              </a:ext>
            </a:extLst>
          </p:cNvPr>
          <p:cNvSpPr txBox="1">
            <a:spLocks noChangeArrowheads="1"/>
          </p:cNvSpPr>
          <p:nvPr/>
        </p:nvSpPr>
        <p:spPr bwMode="auto">
          <a:xfrm>
            <a:off x="3581400" y="2286000"/>
            <a:ext cx="1981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50000"/>
              </a:spcBef>
              <a:buClrTx/>
              <a:buSzTx/>
              <a:buFontTx/>
              <a:buNone/>
            </a:pPr>
            <a:r>
              <a:rPr lang="en-US" altLang="en-US" sz="2200" b="1">
                <a:solidFill>
                  <a:schemeClr val="tx2"/>
                </a:solidFill>
              </a:rPr>
              <a:t>BH</a:t>
            </a:r>
          </a:p>
        </p:txBody>
      </p:sp>
      <p:sp>
        <p:nvSpPr>
          <p:cNvPr id="18477" name="Text Box 46">
            <a:extLst>
              <a:ext uri="{FF2B5EF4-FFF2-40B4-BE49-F238E27FC236}">
                <a16:creationId xmlns:a16="http://schemas.microsoft.com/office/drawing/2014/main" id="{42CC5D03-962E-4EB5-BDF9-93A0C5ADF912}"/>
              </a:ext>
            </a:extLst>
          </p:cNvPr>
          <p:cNvSpPr txBox="1">
            <a:spLocks noChangeArrowheads="1"/>
          </p:cNvSpPr>
          <p:nvPr/>
        </p:nvSpPr>
        <p:spPr bwMode="auto">
          <a:xfrm>
            <a:off x="1671638" y="2809876"/>
            <a:ext cx="8996362"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347663">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just" eaLnBrk="1" hangingPunct="1">
              <a:spcBef>
                <a:spcPct val="50000"/>
              </a:spcBef>
              <a:buSzPct val="125000"/>
              <a:buFont typeface="Wingdings" panose="05000000000000000000" pitchFamily="2" charset="2"/>
              <a:buChar char="§"/>
            </a:pPr>
            <a:r>
              <a:rPr lang="en-US" altLang="en-US" sz="2800"/>
              <a:t> Chức năng : </a:t>
            </a:r>
          </a:p>
          <a:p>
            <a:pPr lvl="1" algn="just" eaLnBrk="1" hangingPunct="1">
              <a:spcBef>
                <a:spcPct val="0"/>
              </a:spcBef>
              <a:buSzTx/>
              <a:buFont typeface="Wingdings" panose="05000000000000000000" pitchFamily="2" charset="2"/>
              <a:buChar char="§"/>
            </a:pPr>
            <a:r>
              <a:rPr lang="en-US" altLang="en-US"/>
              <a:t>Lưu trữ dữ liệu. </a:t>
            </a:r>
          </a:p>
          <a:p>
            <a:pPr lvl="1" algn="just" eaLnBrk="1" hangingPunct="1">
              <a:spcBef>
                <a:spcPct val="0"/>
              </a:spcBef>
              <a:buSzTx/>
              <a:buFont typeface="Wingdings" panose="05000000000000000000" pitchFamily="2" charset="2"/>
              <a:buChar char="§"/>
            </a:pPr>
            <a:r>
              <a:rPr lang="en-US" altLang="en-US"/>
              <a:t>Phép toán số học, logic.</a:t>
            </a:r>
          </a:p>
          <a:p>
            <a:pPr lvl="1" algn="just" eaLnBrk="1" hangingPunct="1">
              <a:spcBef>
                <a:spcPct val="0"/>
              </a:spcBef>
              <a:buSzTx/>
              <a:buFont typeface="Wingdings" panose="05000000000000000000" pitchFamily="2" charset="2"/>
              <a:buChar char="§"/>
            </a:pPr>
            <a:r>
              <a:rPr lang="en-US" altLang="en-US"/>
              <a:t>Con trỏ địa chỉ gián tiếp.</a:t>
            </a:r>
          </a:p>
          <a:p>
            <a:pPr lvl="1" algn="just" eaLnBrk="1" hangingPunct="1">
              <a:spcBef>
                <a:spcPct val="0"/>
              </a:spcBef>
              <a:buSzTx/>
              <a:buFont typeface="Wingdings" panose="05000000000000000000" pitchFamily="2" charset="2"/>
              <a:buChar char="§"/>
            </a:pPr>
            <a:r>
              <a:rPr lang="en-US" altLang="en-US"/>
              <a:t> Các thanh ghi độc lập : BX, BH, BL</a:t>
            </a:r>
          </a:p>
          <a:p>
            <a:pPr lvl="1" algn="just" eaLnBrk="1" hangingPunct="1">
              <a:spcBef>
                <a:spcPct val="0"/>
              </a:spcBef>
              <a:buSzTx/>
              <a:buFont typeface="Wingdings" panose="05000000000000000000" pitchFamily="2" charset="2"/>
              <a:buChar char="§"/>
            </a:pPr>
            <a:r>
              <a:rPr lang="en-US" altLang="en-US"/>
              <a:t> 80386 : BX </a:t>
            </a:r>
            <a:r>
              <a:rPr lang="en-US" altLang="en-US">
                <a:sym typeface="Symbol" panose="05050102010706020507" pitchFamily="18" charset="2"/>
              </a:rPr>
              <a:t> EBX, 32 bit, EBX, BX, BH, BL</a:t>
            </a:r>
          </a:p>
        </p:txBody>
      </p:sp>
    </p:spTree>
    <p:extLst>
      <p:ext uri="{BB962C8B-B14F-4D97-AF65-F5344CB8AC3E}">
        <p14:creationId xmlns:p14="http://schemas.microsoft.com/office/powerpoint/2010/main" val="28725131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D20DE0A2-D4A4-47AC-B0A8-A19A8CF9CDF9}"/>
              </a:ext>
            </a:extLst>
          </p:cNvPr>
          <p:cNvSpPr>
            <a:spLocks noGrp="1" noChangeArrowheads="1"/>
          </p:cNvSpPr>
          <p:nvPr>
            <p:ph type="title"/>
          </p:nvPr>
        </p:nvSpPr>
        <p:spPr/>
        <p:txBody>
          <a:bodyPr/>
          <a:lstStyle/>
          <a:p>
            <a:pPr eaLnBrk="1" hangingPunct="1"/>
            <a:r>
              <a:rPr lang="en-US" altLang="en-US"/>
              <a:t>Thanh ghi CX (Count Register)</a:t>
            </a:r>
          </a:p>
        </p:txBody>
      </p:sp>
      <p:sp>
        <p:nvSpPr>
          <p:cNvPr id="19459" name="Rectangle 3">
            <a:extLst>
              <a:ext uri="{FF2B5EF4-FFF2-40B4-BE49-F238E27FC236}">
                <a16:creationId xmlns:a16="http://schemas.microsoft.com/office/drawing/2014/main" id="{966B7FB0-EC7E-403F-A57E-A562850E0F31}"/>
              </a:ext>
            </a:extLst>
          </p:cNvPr>
          <p:cNvSpPr>
            <a:spLocks noGrp="1" noChangeArrowheads="1"/>
          </p:cNvSpPr>
          <p:nvPr>
            <p:ph idx="1"/>
          </p:nvPr>
        </p:nvSpPr>
        <p:spPr>
          <a:xfrm>
            <a:off x="1905000" y="2743200"/>
            <a:ext cx="8574088" cy="3810000"/>
          </a:xfrm>
        </p:spPr>
        <p:txBody>
          <a:bodyPr/>
          <a:lstStyle/>
          <a:p>
            <a:pPr eaLnBrk="1" hangingPunct="1"/>
            <a:r>
              <a:rPr lang="en-US" altLang="en-US"/>
              <a:t>Chức năng :</a:t>
            </a:r>
          </a:p>
          <a:p>
            <a:pPr lvl="1" eaLnBrk="1" hangingPunct="1"/>
            <a:r>
              <a:rPr lang="en-US" altLang="en-US"/>
              <a:t>Lưu trữ dữ liệu</a:t>
            </a:r>
          </a:p>
          <a:p>
            <a:pPr lvl="1" eaLnBrk="1" hangingPunct="1"/>
            <a:r>
              <a:rPr lang="en-US" altLang="en-US"/>
              <a:t>Phép toán số học, logic</a:t>
            </a:r>
          </a:p>
          <a:p>
            <a:pPr lvl="1" eaLnBrk="1" hangingPunct="1"/>
            <a:r>
              <a:rPr lang="en-US" altLang="en-US"/>
              <a:t>Bộ (biến) đếm trong các vòng lặp (giảm về 0)</a:t>
            </a:r>
          </a:p>
          <a:p>
            <a:pPr lvl="1" eaLnBrk="1" hangingPunct="1"/>
            <a:r>
              <a:rPr lang="en-US" altLang="en-US"/>
              <a:t>CL chứa số lần quay, dịch trong các lệnh dịch, quay</a:t>
            </a:r>
          </a:p>
          <a:p>
            <a:pPr lvl="1" eaLnBrk="1" hangingPunct="1"/>
            <a:r>
              <a:rPr lang="en-US" altLang="en-US"/>
              <a:t>Các thanh ghi độc lập : CX, CH, CL</a:t>
            </a:r>
          </a:p>
          <a:p>
            <a:pPr lvl="1" eaLnBrk="1" hangingPunct="1"/>
            <a:r>
              <a:rPr lang="en-US" altLang="en-US"/>
              <a:t>386 CX </a:t>
            </a:r>
            <a:r>
              <a:rPr lang="en-US" altLang="en-US">
                <a:sym typeface="Symbol" panose="05050102010706020507" pitchFamily="18" charset="2"/>
              </a:rPr>
              <a:t> ECX, 32 bit, ECX, CX, CH, CL</a:t>
            </a:r>
          </a:p>
        </p:txBody>
      </p:sp>
      <p:graphicFrame>
        <p:nvGraphicFramePr>
          <p:cNvPr id="19501" name="Group 45">
            <a:extLst>
              <a:ext uri="{FF2B5EF4-FFF2-40B4-BE49-F238E27FC236}">
                <a16:creationId xmlns:a16="http://schemas.microsoft.com/office/drawing/2014/main" id="{B4FAC034-F719-420B-A753-090DB17E217E}"/>
              </a:ext>
            </a:extLst>
          </p:cNvPr>
          <p:cNvGraphicFramePr>
            <a:graphicFrameLocks noGrp="1"/>
          </p:cNvGraphicFramePr>
          <p:nvPr/>
        </p:nvGraphicFramePr>
        <p:xfrm>
          <a:off x="2970214" y="1497014"/>
          <a:ext cx="6600825" cy="517690"/>
        </p:xfrm>
        <a:graphic>
          <a:graphicData uri="http://schemas.openxmlformats.org/drawingml/2006/table">
            <a:tbl>
              <a:tblPr/>
              <a:tblGrid>
                <a:gridCol w="412750">
                  <a:extLst>
                    <a:ext uri="{9D8B030D-6E8A-4147-A177-3AD203B41FA5}">
                      <a16:colId xmlns:a16="http://schemas.microsoft.com/office/drawing/2014/main" val="20000"/>
                    </a:ext>
                  </a:extLst>
                </a:gridCol>
                <a:gridCol w="411162">
                  <a:extLst>
                    <a:ext uri="{9D8B030D-6E8A-4147-A177-3AD203B41FA5}">
                      <a16:colId xmlns:a16="http://schemas.microsoft.com/office/drawing/2014/main" val="20001"/>
                    </a:ext>
                  </a:extLst>
                </a:gridCol>
                <a:gridCol w="414338">
                  <a:extLst>
                    <a:ext uri="{9D8B030D-6E8A-4147-A177-3AD203B41FA5}">
                      <a16:colId xmlns:a16="http://schemas.microsoft.com/office/drawing/2014/main" val="20002"/>
                    </a:ext>
                  </a:extLst>
                </a:gridCol>
                <a:gridCol w="412750">
                  <a:extLst>
                    <a:ext uri="{9D8B030D-6E8A-4147-A177-3AD203B41FA5}">
                      <a16:colId xmlns:a16="http://schemas.microsoft.com/office/drawing/2014/main" val="20003"/>
                    </a:ext>
                  </a:extLst>
                </a:gridCol>
                <a:gridCol w="412750">
                  <a:extLst>
                    <a:ext uri="{9D8B030D-6E8A-4147-A177-3AD203B41FA5}">
                      <a16:colId xmlns:a16="http://schemas.microsoft.com/office/drawing/2014/main" val="20004"/>
                    </a:ext>
                  </a:extLst>
                </a:gridCol>
                <a:gridCol w="411162">
                  <a:extLst>
                    <a:ext uri="{9D8B030D-6E8A-4147-A177-3AD203B41FA5}">
                      <a16:colId xmlns:a16="http://schemas.microsoft.com/office/drawing/2014/main" val="20005"/>
                    </a:ext>
                  </a:extLst>
                </a:gridCol>
                <a:gridCol w="414338">
                  <a:extLst>
                    <a:ext uri="{9D8B030D-6E8A-4147-A177-3AD203B41FA5}">
                      <a16:colId xmlns:a16="http://schemas.microsoft.com/office/drawing/2014/main" val="20006"/>
                    </a:ext>
                  </a:extLst>
                </a:gridCol>
                <a:gridCol w="412750">
                  <a:extLst>
                    <a:ext uri="{9D8B030D-6E8A-4147-A177-3AD203B41FA5}">
                      <a16:colId xmlns:a16="http://schemas.microsoft.com/office/drawing/2014/main" val="20007"/>
                    </a:ext>
                  </a:extLst>
                </a:gridCol>
                <a:gridCol w="412750">
                  <a:extLst>
                    <a:ext uri="{9D8B030D-6E8A-4147-A177-3AD203B41FA5}">
                      <a16:colId xmlns:a16="http://schemas.microsoft.com/office/drawing/2014/main" val="20008"/>
                    </a:ext>
                  </a:extLst>
                </a:gridCol>
                <a:gridCol w="411162">
                  <a:extLst>
                    <a:ext uri="{9D8B030D-6E8A-4147-A177-3AD203B41FA5}">
                      <a16:colId xmlns:a16="http://schemas.microsoft.com/office/drawing/2014/main" val="20009"/>
                    </a:ext>
                  </a:extLst>
                </a:gridCol>
                <a:gridCol w="412750">
                  <a:extLst>
                    <a:ext uri="{9D8B030D-6E8A-4147-A177-3AD203B41FA5}">
                      <a16:colId xmlns:a16="http://schemas.microsoft.com/office/drawing/2014/main" val="20010"/>
                    </a:ext>
                  </a:extLst>
                </a:gridCol>
                <a:gridCol w="414338">
                  <a:extLst>
                    <a:ext uri="{9D8B030D-6E8A-4147-A177-3AD203B41FA5}">
                      <a16:colId xmlns:a16="http://schemas.microsoft.com/office/drawing/2014/main" val="20011"/>
                    </a:ext>
                  </a:extLst>
                </a:gridCol>
                <a:gridCol w="411162">
                  <a:extLst>
                    <a:ext uri="{9D8B030D-6E8A-4147-A177-3AD203B41FA5}">
                      <a16:colId xmlns:a16="http://schemas.microsoft.com/office/drawing/2014/main" val="20012"/>
                    </a:ext>
                  </a:extLst>
                </a:gridCol>
                <a:gridCol w="412750">
                  <a:extLst>
                    <a:ext uri="{9D8B030D-6E8A-4147-A177-3AD203B41FA5}">
                      <a16:colId xmlns:a16="http://schemas.microsoft.com/office/drawing/2014/main" val="20013"/>
                    </a:ext>
                  </a:extLst>
                </a:gridCol>
                <a:gridCol w="412750">
                  <a:extLst>
                    <a:ext uri="{9D8B030D-6E8A-4147-A177-3AD203B41FA5}">
                      <a16:colId xmlns:a16="http://schemas.microsoft.com/office/drawing/2014/main" val="20014"/>
                    </a:ext>
                  </a:extLst>
                </a:gridCol>
                <a:gridCol w="411163">
                  <a:extLst>
                    <a:ext uri="{9D8B030D-6E8A-4147-A177-3AD203B41FA5}">
                      <a16:colId xmlns:a16="http://schemas.microsoft.com/office/drawing/2014/main" val="20015"/>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extLst>
                  <a:ext uri="{0D108BD9-81ED-4DB2-BD59-A6C34878D82A}">
                    <a16:rowId xmlns:a16="http://schemas.microsoft.com/office/drawing/2014/main" val="10000"/>
                  </a:ext>
                </a:extLst>
              </a:tr>
            </a:tbl>
          </a:graphicData>
        </a:graphic>
      </p:graphicFrame>
      <p:sp>
        <p:nvSpPr>
          <p:cNvPr id="19496" name="Text Box 40">
            <a:extLst>
              <a:ext uri="{FF2B5EF4-FFF2-40B4-BE49-F238E27FC236}">
                <a16:creationId xmlns:a16="http://schemas.microsoft.com/office/drawing/2014/main" id="{8CE2B916-9EC6-4784-A006-2F2F00EA432D}"/>
              </a:ext>
            </a:extLst>
          </p:cNvPr>
          <p:cNvSpPr txBox="1">
            <a:spLocks noChangeArrowheads="1"/>
          </p:cNvSpPr>
          <p:nvPr/>
        </p:nvSpPr>
        <p:spPr bwMode="auto">
          <a:xfrm>
            <a:off x="2889251" y="990601"/>
            <a:ext cx="6848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000" b="1"/>
              <a:t> 15  14   13   12  11   10   9    8    7      6     5    4    3     2    1    0</a:t>
            </a:r>
          </a:p>
        </p:txBody>
      </p:sp>
      <p:sp>
        <p:nvSpPr>
          <p:cNvPr id="19497" name="Line 41">
            <a:extLst>
              <a:ext uri="{FF2B5EF4-FFF2-40B4-BE49-F238E27FC236}">
                <a16:creationId xmlns:a16="http://schemas.microsoft.com/office/drawing/2014/main" id="{C4A86F4D-C984-453F-8C7E-29F9A2BE6495}"/>
              </a:ext>
            </a:extLst>
          </p:cNvPr>
          <p:cNvSpPr>
            <a:spLocks noChangeShapeType="1"/>
          </p:cNvSpPr>
          <p:nvPr/>
        </p:nvSpPr>
        <p:spPr bwMode="auto">
          <a:xfrm>
            <a:off x="2970213" y="2146300"/>
            <a:ext cx="3219450" cy="0"/>
          </a:xfrm>
          <a:prstGeom prst="line">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9498" name="Line 42">
            <a:extLst>
              <a:ext uri="{FF2B5EF4-FFF2-40B4-BE49-F238E27FC236}">
                <a16:creationId xmlns:a16="http://schemas.microsoft.com/office/drawing/2014/main" id="{CF038D8F-96C5-4C9F-A38A-9AC98F822656}"/>
              </a:ext>
            </a:extLst>
          </p:cNvPr>
          <p:cNvSpPr>
            <a:spLocks noChangeShapeType="1"/>
          </p:cNvSpPr>
          <p:nvPr/>
        </p:nvSpPr>
        <p:spPr bwMode="auto">
          <a:xfrm>
            <a:off x="6272213" y="2146300"/>
            <a:ext cx="3217862" cy="0"/>
          </a:xfrm>
          <a:prstGeom prst="line">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9499" name="Text Box 43">
            <a:extLst>
              <a:ext uri="{FF2B5EF4-FFF2-40B4-BE49-F238E27FC236}">
                <a16:creationId xmlns:a16="http://schemas.microsoft.com/office/drawing/2014/main" id="{8119D5CC-A703-4117-8743-5286305F9A37}"/>
              </a:ext>
            </a:extLst>
          </p:cNvPr>
          <p:cNvSpPr txBox="1">
            <a:spLocks noChangeArrowheads="1"/>
          </p:cNvSpPr>
          <p:nvPr/>
        </p:nvSpPr>
        <p:spPr bwMode="auto">
          <a:xfrm>
            <a:off x="3732213" y="2133600"/>
            <a:ext cx="1981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50000"/>
              </a:spcBef>
              <a:buClrTx/>
              <a:buSzTx/>
              <a:buFontTx/>
              <a:buNone/>
            </a:pPr>
            <a:r>
              <a:rPr lang="en-US" altLang="en-US" sz="2200" b="1">
                <a:solidFill>
                  <a:schemeClr val="tx2"/>
                </a:solidFill>
              </a:rPr>
              <a:t>CH</a:t>
            </a:r>
          </a:p>
        </p:txBody>
      </p:sp>
      <p:sp>
        <p:nvSpPr>
          <p:cNvPr id="19500" name="Text Box 44">
            <a:extLst>
              <a:ext uri="{FF2B5EF4-FFF2-40B4-BE49-F238E27FC236}">
                <a16:creationId xmlns:a16="http://schemas.microsoft.com/office/drawing/2014/main" id="{881C76EF-B33C-48C7-B450-1DEC8910B1DA}"/>
              </a:ext>
            </a:extLst>
          </p:cNvPr>
          <p:cNvSpPr txBox="1">
            <a:spLocks noChangeArrowheads="1"/>
          </p:cNvSpPr>
          <p:nvPr/>
        </p:nvSpPr>
        <p:spPr bwMode="auto">
          <a:xfrm>
            <a:off x="6704013" y="2133600"/>
            <a:ext cx="1981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50000"/>
              </a:spcBef>
              <a:buClrTx/>
              <a:buSzTx/>
              <a:buFontTx/>
              <a:buNone/>
            </a:pPr>
            <a:r>
              <a:rPr lang="en-US" altLang="en-US" sz="2200" b="1">
                <a:solidFill>
                  <a:schemeClr val="tx2"/>
                </a:solidFill>
              </a:rPr>
              <a:t>CL</a:t>
            </a:r>
          </a:p>
        </p:txBody>
      </p:sp>
    </p:spTree>
    <p:extLst>
      <p:ext uri="{BB962C8B-B14F-4D97-AF65-F5344CB8AC3E}">
        <p14:creationId xmlns:p14="http://schemas.microsoft.com/office/powerpoint/2010/main" val="16737954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5B907DB4-2FFF-4544-B541-3EFBD093A413}"/>
              </a:ext>
            </a:extLst>
          </p:cNvPr>
          <p:cNvSpPr>
            <a:spLocks noGrp="1" noChangeArrowheads="1"/>
          </p:cNvSpPr>
          <p:nvPr>
            <p:ph type="title"/>
          </p:nvPr>
        </p:nvSpPr>
        <p:spPr/>
        <p:txBody>
          <a:bodyPr/>
          <a:lstStyle/>
          <a:p>
            <a:pPr eaLnBrk="1" hangingPunct="1"/>
            <a:r>
              <a:rPr lang="en-US" altLang="en-US"/>
              <a:t>Thanh ghi DX (Data Register)</a:t>
            </a:r>
          </a:p>
        </p:txBody>
      </p:sp>
      <p:sp>
        <p:nvSpPr>
          <p:cNvPr id="20483" name="Rectangle 3">
            <a:extLst>
              <a:ext uri="{FF2B5EF4-FFF2-40B4-BE49-F238E27FC236}">
                <a16:creationId xmlns:a16="http://schemas.microsoft.com/office/drawing/2014/main" id="{C9EED3A7-ECA9-4CEE-AD71-10060C9B3C7A}"/>
              </a:ext>
            </a:extLst>
          </p:cNvPr>
          <p:cNvSpPr>
            <a:spLocks noGrp="1" noChangeArrowheads="1"/>
          </p:cNvSpPr>
          <p:nvPr>
            <p:ph idx="1"/>
          </p:nvPr>
        </p:nvSpPr>
        <p:spPr>
          <a:xfrm>
            <a:off x="1905000" y="3048000"/>
            <a:ext cx="8763000" cy="3581400"/>
          </a:xfrm>
        </p:spPr>
        <p:txBody>
          <a:bodyPr/>
          <a:lstStyle/>
          <a:p>
            <a:pPr eaLnBrk="1" hangingPunct="1">
              <a:lnSpc>
                <a:spcPct val="90000"/>
              </a:lnSpc>
            </a:pPr>
            <a:r>
              <a:rPr lang="en-US" altLang="en-US"/>
              <a:t>Chức năng :</a:t>
            </a:r>
          </a:p>
          <a:p>
            <a:pPr lvl="1" eaLnBrk="1" hangingPunct="1">
              <a:lnSpc>
                <a:spcPct val="90000"/>
              </a:lnSpc>
            </a:pPr>
            <a:r>
              <a:rPr lang="en-US" altLang="en-US"/>
              <a:t>Lưu trữ dữ liệu</a:t>
            </a:r>
          </a:p>
          <a:p>
            <a:pPr lvl="1" eaLnBrk="1" hangingPunct="1">
              <a:lnSpc>
                <a:spcPct val="90000"/>
              </a:lnSpc>
            </a:pPr>
            <a:r>
              <a:rPr lang="en-US" altLang="en-US"/>
              <a:t>Phép toán số học, logic</a:t>
            </a:r>
          </a:p>
          <a:p>
            <a:pPr lvl="1" eaLnBrk="1" hangingPunct="1">
              <a:lnSpc>
                <a:spcPct val="90000"/>
              </a:lnSpc>
            </a:pPr>
            <a:r>
              <a:rPr lang="en-US" altLang="en-US"/>
              <a:t>Chứa dữ liệu tạm thời trong các phép nhân, chia</a:t>
            </a:r>
          </a:p>
          <a:p>
            <a:pPr lvl="1" eaLnBrk="1" hangingPunct="1">
              <a:lnSpc>
                <a:spcPct val="90000"/>
              </a:lnSpc>
            </a:pPr>
            <a:r>
              <a:rPr lang="en-US" altLang="en-US"/>
              <a:t>Chứa địa chỉ port trong lệnh xuất nhập</a:t>
            </a:r>
          </a:p>
          <a:p>
            <a:pPr lvl="1" eaLnBrk="1" hangingPunct="1">
              <a:lnSpc>
                <a:spcPct val="90000"/>
              </a:lnSpc>
            </a:pPr>
            <a:r>
              <a:rPr lang="en-US" altLang="en-US"/>
              <a:t>Các thanh ghi độc lập : DX, DH, DL</a:t>
            </a:r>
          </a:p>
          <a:p>
            <a:pPr lvl="1" eaLnBrk="1" hangingPunct="1">
              <a:lnSpc>
                <a:spcPct val="90000"/>
              </a:lnSpc>
            </a:pPr>
            <a:r>
              <a:rPr lang="en-US" altLang="en-US"/>
              <a:t>386 DX </a:t>
            </a:r>
            <a:r>
              <a:rPr lang="en-US" altLang="en-US">
                <a:sym typeface="Symbol" panose="05050102010706020507" pitchFamily="18" charset="2"/>
              </a:rPr>
              <a:t> EDX, 32 bit, EDX, DX, DH, DL</a:t>
            </a:r>
          </a:p>
        </p:txBody>
      </p:sp>
      <p:graphicFrame>
        <p:nvGraphicFramePr>
          <p:cNvPr id="20525" name="Group 45">
            <a:extLst>
              <a:ext uri="{FF2B5EF4-FFF2-40B4-BE49-F238E27FC236}">
                <a16:creationId xmlns:a16="http://schemas.microsoft.com/office/drawing/2014/main" id="{AD4C97E0-6772-4DAF-A4F8-9904062B9D7F}"/>
              </a:ext>
            </a:extLst>
          </p:cNvPr>
          <p:cNvGraphicFramePr>
            <a:graphicFrameLocks noGrp="1"/>
          </p:cNvGraphicFramePr>
          <p:nvPr/>
        </p:nvGraphicFramePr>
        <p:xfrm>
          <a:off x="2819401" y="1579564"/>
          <a:ext cx="6600825" cy="517690"/>
        </p:xfrm>
        <a:graphic>
          <a:graphicData uri="http://schemas.openxmlformats.org/drawingml/2006/table">
            <a:tbl>
              <a:tblPr/>
              <a:tblGrid>
                <a:gridCol w="412750">
                  <a:extLst>
                    <a:ext uri="{9D8B030D-6E8A-4147-A177-3AD203B41FA5}">
                      <a16:colId xmlns:a16="http://schemas.microsoft.com/office/drawing/2014/main" val="20000"/>
                    </a:ext>
                  </a:extLst>
                </a:gridCol>
                <a:gridCol w="411163">
                  <a:extLst>
                    <a:ext uri="{9D8B030D-6E8A-4147-A177-3AD203B41FA5}">
                      <a16:colId xmlns:a16="http://schemas.microsoft.com/office/drawing/2014/main" val="20001"/>
                    </a:ext>
                  </a:extLst>
                </a:gridCol>
                <a:gridCol w="412750">
                  <a:extLst>
                    <a:ext uri="{9D8B030D-6E8A-4147-A177-3AD203B41FA5}">
                      <a16:colId xmlns:a16="http://schemas.microsoft.com/office/drawing/2014/main" val="20002"/>
                    </a:ext>
                  </a:extLst>
                </a:gridCol>
                <a:gridCol w="414337">
                  <a:extLst>
                    <a:ext uri="{9D8B030D-6E8A-4147-A177-3AD203B41FA5}">
                      <a16:colId xmlns:a16="http://schemas.microsoft.com/office/drawing/2014/main" val="20003"/>
                    </a:ext>
                  </a:extLst>
                </a:gridCol>
                <a:gridCol w="411163">
                  <a:extLst>
                    <a:ext uri="{9D8B030D-6E8A-4147-A177-3AD203B41FA5}">
                      <a16:colId xmlns:a16="http://schemas.microsoft.com/office/drawing/2014/main" val="20004"/>
                    </a:ext>
                  </a:extLst>
                </a:gridCol>
                <a:gridCol w="412750">
                  <a:extLst>
                    <a:ext uri="{9D8B030D-6E8A-4147-A177-3AD203B41FA5}">
                      <a16:colId xmlns:a16="http://schemas.microsoft.com/office/drawing/2014/main" val="20005"/>
                    </a:ext>
                  </a:extLst>
                </a:gridCol>
                <a:gridCol w="412750">
                  <a:extLst>
                    <a:ext uri="{9D8B030D-6E8A-4147-A177-3AD203B41FA5}">
                      <a16:colId xmlns:a16="http://schemas.microsoft.com/office/drawing/2014/main" val="20006"/>
                    </a:ext>
                  </a:extLst>
                </a:gridCol>
                <a:gridCol w="414337">
                  <a:extLst>
                    <a:ext uri="{9D8B030D-6E8A-4147-A177-3AD203B41FA5}">
                      <a16:colId xmlns:a16="http://schemas.microsoft.com/office/drawing/2014/main" val="20007"/>
                    </a:ext>
                  </a:extLst>
                </a:gridCol>
                <a:gridCol w="411163">
                  <a:extLst>
                    <a:ext uri="{9D8B030D-6E8A-4147-A177-3AD203B41FA5}">
                      <a16:colId xmlns:a16="http://schemas.microsoft.com/office/drawing/2014/main" val="20008"/>
                    </a:ext>
                  </a:extLst>
                </a:gridCol>
                <a:gridCol w="412750">
                  <a:extLst>
                    <a:ext uri="{9D8B030D-6E8A-4147-A177-3AD203B41FA5}">
                      <a16:colId xmlns:a16="http://schemas.microsoft.com/office/drawing/2014/main" val="20009"/>
                    </a:ext>
                  </a:extLst>
                </a:gridCol>
                <a:gridCol w="412750">
                  <a:extLst>
                    <a:ext uri="{9D8B030D-6E8A-4147-A177-3AD203B41FA5}">
                      <a16:colId xmlns:a16="http://schemas.microsoft.com/office/drawing/2014/main" val="20010"/>
                    </a:ext>
                  </a:extLst>
                </a:gridCol>
                <a:gridCol w="411162">
                  <a:extLst>
                    <a:ext uri="{9D8B030D-6E8A-4147-A177-3AD203B41FA5}">
                      <a16:colId xmlns:a16="http://schemas.microsoft.com/office/drawing/2014/main" val="20011"/>
                    </a:ext>
                  </a:extLst>
                </a:gridCol>
                <a:gridCol w="414338">
                  <a:extLst>
                    <a:ext uri="{9D8B030D-6E8A-4147-A177-3AD203B41FA5}">
                      <a16:colId xmlns:a16="http://schemas.microsoft.com/office/drawing/2014/main" val="20012"/>
                    </a:ext>
                  </a:extLst>
                </a:gridCol>
                <a:gridCol w="412750">
                  <a:extLst>
                    <a:ext uri="{9D8B030D-6E8A-4147-A177-3AD203B41FA5}">
                      <a16:colId xmlns:a16="http://schemas.microsoft.com/office/drawing/2014/main" val="20013"/>
                    </a:ext>
                  </a:extLst>
                </a:gridCol>
                <a:gridCol w="411162">
                  <a:extLst>
                    <a:ext uri="{9D8B030D-6E8A-4147-A177-3AD203B41FA5}">
                      <a16:colId xmlns:a16="http://schemas.microsoft.com/office/drawing/2014/main" val="20014"/>
                    </a:ext>
                  </a:extLst>
                </a:gridCol>
                <a:gridCol w="412750">
                  <a:extLst>
                    <a:ext uri="{9D8B030D-6E8A-4147-A177-3AD203B41FA5}">
                      <a16:colId xmlns:a16="http://schemas.microsoft.com/office/drawing/2014/main" val="20015"/>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800" b="0" i="0" u="none" strike="noStrike" cap="none" normalizeH="0" baseline="0">
                        <a:ln>
                          <a:noFill/>
                        </a:ln>
                        <a:solidFill>
                          <a:schemeClr val="folHlink"/>
                        </a:solidFill>
                        <a:effectLst/>
                        <a:latin typeface="Times New Roman" pitchFamily="18" charset="0"/>
                      </a:endParaRPr>
                    </a:p>
                  </a:txBody>
                  <a:tcPr marT="45485" marB="4548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FF"/>
                    </a:solidFill>
                  </a:tcPr>
                </a:tc>
                <a:extLst>
                  <a:ext uri="{0D108BD9-81ED-4DB2-BD59-A6C34878D82A}">
                    <a16:rowId xmlns:a16="http://schemas.microsoft.com/office/drawing/2014/main" val="10000"/>
                  </a:ext>
                </a:extLst>
              </a:tr>
            </a:tbl>
          </a:graphicData>
        </a:graphic>
      </p:graphicFrame>
      <p:sp>
        <p:nvSpPr>
          <p:cNvPr id="20520" name="Text Box 40">
            <a:extLst>
              <a:ext uri="{FF2B5EF4-FFF2-40B4-BE49-F238E27FC236}">
                <a16:creationId xmlns:a16="http://schemas.microsoft.com/office/drawing/2014/main" id="{BDD046A5-7691-48CC-B62B-116442C0A987}"/>
              </a:ext>
            </a:extLst>
          </p:cNvPr>
          <p:cNvSpPr txBox="1">
            <a:spLocks noChangeArrowheads="1"/>
          </p:cNvSpPr>
          <p:nvPr/>
        </p:nvSpPr>
        <p:spPr bwMode="auto">
          <a:xfrm>
            <a:off x="2819400" y="990601"/>
            <a:ext cx="6846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000" b="1"/>
              <a:t>15  14   13   12  11  10   9	  8      7     6    5    4     3     2    1    0</a:t>
            </a:r>
          </a:p>
        </p:txBody>
      </p:sp>
      <p:sp>
        <p:nvSpPr>
          <p:cNvPr id="20521" name="Text Box 41">
            <a:extLst>
              <a:ext uri="{FF2B5EF4-FFF2-40B4-BE49-F238E27FC236}">
                <a16:creationId xmlns:a16="http://schemas.microsoft.com/office/drawing/2014/main" id="{A9BF6BF6-7B4E-4226-9DA0-BE999962ECD3}"/>
              </a:ext>
            </a:extLst>
          </p:cNvPr>
          <p:cNvSpPr txBox="1">
            <a:spLocks noChangeArrowheads="1"/>
          </p:cNvSpPr>
          <p:nvPr/>
        </p:nvSpPr>
        <p:spPr bwMode="auto">
          <a:xfrm>
            <a:off x="6780213" y="2293939"/>
            <a:ext cx="19812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50000"/>
              </a:spcBef>
              <a:buClrTx/>
              <a:buSzTx/>
              <a:buFontTx/>
              <a:buNone/>
            </a:pPr>
            <a:r>
              <a:rPr lang="en-US" altLang="en-US" sz="2200" b="1">
                <a:solidFill>
                  <a:schemeClr val="tx2"/>
                </a:solidFill>
              </a:rPr>
              <a:t>DL</a:t>
            </a:r>
          </a:p>
        </p:txBody>
      </p:sp>
      <p:sp>
        <p:nvSpPr>
          <p:cNvPr id="20522" name="Line 42">
            <a:extLst>
              <a:ext uri="{FF2B5EF4-FFF2-40B4-BE49-F238E27FC236}">
                <a16:creationId xmlns:a16="http://schemas.microsoft.com/office/drawing/2014/main" id="{029A4202-2ACB-4CA5-8B58-1F2BADCCE513}"/>
              </a:ext>
            </a:extLst>
          </p:cNvPr>
          <p:cNvSpPr>
            <a:spLocks noChangeShapeType="1"/>
          </p:cNvSpPr>
          <p:nvPr/>
        </p:nvSpPr>
        <p:spPr bwMode="auto">
          <a:xfrm>
            <a:off x="2819401" y="2209800"/>
            <a:ext cx="3217863" cy="0"/>
          </a:xfrm>
          <a:prstGeom prst="line">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523" name="Line 43">
            <a:extLst>
              <a:ext uri="{FF2B5EF4-FFF2-40B4-BE49-F238E27FC236}">
                <a16:creationId xmlns:a16="http://schemas.microsoft.com/office/drawing/2014/main" id="{9FC5C7D2-9BB8-4C4D-A6CF-19865BF62C74}"/>
              </a:ext>
            </a:extLst>
          </p:cNvPr>
          <p:cNvSpPr>
            <a:spLocks noChangeShapeType="1"/>
          </p:cNvSpPr>
          <p:nvPr/>
        </p:nvSpPr>
        <p:spPr bwMode="auto">
          <a:xfrm>
            <a:off x="6121401" y="2209800"/>
            <a:ext cx="3217863" cy="0"/>
          </a:xfrm>
          <a:prstGeom prst="line">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0524" name="Text Box 44">
            <a:extLst>
              <a:ext uri="{FF2B5EF4-FFF2-40B4-BE49-F238E27FC236}">
                <a16:creationId xmlns:a16="http://schemas.microsoft.com/office/drawing/2014/main" id="{B9A0AA33-33DD-47C4-BEBC-8E3B42350400}"/>
              </a:ext>
            </a:extLst>
          </p:cNvPr>
          <p:cNvSpPr txBox="1">
            <a:spLocks noChangeArrowheads="1"/>
          </p:cNvSpPr>
          <p:nvPr/>
        </p:nvSpPr>
        <p:spPr bwMode="auto">
          <a:xfrm>
            <a:off x="3562351" y="2293939"/>
            <a:ext cx="19780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50000"/>
              </a:spcBef>
              <a:buClrTx/>
              <a:buSzTx/>
              <a:buFontTx/>
              <a:buNone/>
            </a:pPr>
            <a:r>
              <a:rPr lang="en-US" altLang="en-US" sz="2200" b="1">
                <a:solidFill>
                  <a:schemeClr val="tx2"/>
                </a:solidFill>
              </a:rPr>
              <a:t>DH</a:t>
            </a:r>
          </a:p>
        </p:txBody>
      </p:sp>
    </p:spTree>
    <p:extLst>
      <p:ext uri="{BB962C8B-B14F-4D97-AF65-F5344CB8AC3E}">
        <p14:creationId xmlns:p14="http://schemas.microsoft.com/office/powerpoint/2010/main" val="25158872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8">
            <a:extLst>
              <a:ext uri="{FF2B5EF4-FFF2-40B4-BE49-F238E27FC236}">
                <a16:creationId xmlns:a16="http://schemas.microsoft.com/office/drawing/2014/main" id="{14B42678-D2AA-4C24-9C72-611F478377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676" y="457200"/>
            <a:ext cx="463232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507" name="Rectangle 2">
            <a:extLst>
              <a:ext uri="{FF2B5EF4-FFF2-40B4-BE49-F238E27FC236}">
                <a16:creationId xmlns:a16="http://schemas.microsoft.com/office/drawing/2014/main" id="{3DF35510-BAE6-4242-9333-FC537CF24117}"/>
              </a:ext>
            </a:extLst>
          </p:cNvPr>
          <p:cNvSpPr>
            <a:spLocks noGrp="1" noChangeArrowheads="1"/>
          </p:cNvSpPr>
          <p:nvPr>
            <p:ph type="title"/>
          </p:nvPr>
        </p:nvSpPr>
        <p:spPr/>
        <p:txBody>
          <a:bodyPr/>
          <a:lstStyle/>
          <a:p>
            <a:pPr eaLnBrk="1" hangingPunct="1"/>
            <a:r>
              <a:rPr lang="en-US" altLang="en-US"/>
              <a:t>2. Thanh Ghi Chỉ Số </a:t>
            </a:r>
          </a:p>
        </p:txBody>
      </p:sp>
      <p:sp>
        <p:nvSpPr>
          <p:cNvPr id="21508" name="Rectangle 3">
            <a:extLst>
              <a:ext uri="{FF2B5EF4-FFF2-40B4-BE49-F238E27FC236}">
                <a16:creationId xmlns:a16="http://schemas.microsoft.com/office/drawing/2014/main" id="{1982B6F7-E301-450F-BDB4-DBB0050B54D0}"/>
              </a:ext>
            </a:extLst>
          </p:cNvPr>
          <p:cNvSpPr>
            <a:spLocks noGrp="1" noChangeArrowheads="1"/>
          </p:cNvSpPr>
          <p:nvPr>
            <p:ph idx="1"/>
          </p:nvPr>
        </p:nvSpPr>
        <p:spPr>
          <a:xfrm>
            <a:off x="1882776" y="1473200"/>
            <a:ext cx="4670425" cy="1301750"/>
          </a:xfrm>
        </p:spPr>
        <p:txBody>
          <a:bodyPr/>
          <a:lstStyle/>
          <a:p>
            <a:pPr eaLnBrk="1" hangingPunct="1"/>
            <a:r>
              <a:rPr lang="en-US" altLang="en-US"/>
              <a:t>16 bit (8086) : SI, DI</a:t>
            </a:r>
          </a:p>
          <a:p>
            <a:pPr eaLnBrk="1" hangingPunct="1"/>
            <a:r>
              <a:rPr lang="en-US" altLang="en-US"/>
              <a:t>32 bit (386) : ESI, EDI</a:t>
            </a:r>
          </a:p>
          <a:p>
            <a:pPr eaLnBrk="1" hangingPunct="1"/>
            <a:endParaRPr lang="en-US" altLang="en-US"/>
          </a:p>
        </p:txBody>
      </p:sp>
      <p:sp>
        <p:nvSpPr>
          <p:cNvPr id="23557" name="Rectangle 16">
            <a:extLst>
              <a:ext uri="{FF2B5EF4-FFF2-40B4-BE49-F238E27FC236}">
                <a16:creationId xmlns:a16="http://schemas.microsoft.com/office/drawing/2014/main" id="{5ECBDDC3-D0A5-4B5E-8D2B-5EF26F3441E4}"/>
              </a:ext>
            </a:extLst>
          </p:cNvPr>
          <p:cNvSpPr>
            <a:spLocks noChangeArrowheads="1"/>
          </p:cNvSpPr>
          <p:nvPr/>
        </p:nvSpPr>
        <p:spPr bwMode="auto">
          <a:xfrm>
            <a:off x="1882776" y="2590800"/>
            <a:ext cx="855662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sz="3200">
                <a:solidFill>
                  <a:schemeClr val="tx1"/>
                </a:solidFill>
                <a:latin typeface="Times New Roman" pitchFamily="18" charset="0"/>
              </a:defRPr>
            </a:lvl1pPr>
            <a:lvl2pPr marL="742950" indent="-285750">
              <a:spcBef>
                <a:spcPct val="20000"/>
              </a:spcBef>
              <a:buClr>
                <a:schemeClr val="hlink"/>
              </a:buClr>
              <a:buSzPct val="55000"/>
              <a:buFont typeface="Wingdings" pitchFamily="2" charset="2"/>
              <a:buChar char="n"/>
              <a:defRPr sz="2800">
                <a:solidFill>
                  <a:schemeClr val="tx1"/>
                </a:solidFill>
                <a:latin typeface="Times New Roman" pitchFamily="18"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imes New Roman" pitchFamily="18"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imes New Roman" pitchFamily="18"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9pPr>
          </a:lstStyle>
          <a:p>
            <a:pPr eaLnBrk="1" hangingPunct="1">
              <a:defRPr/>
            </a:pPr>
            <a:r>
              <a:rPr lang="en-US" altLang="en-US" sz="2800"/>
              <a:t>SI (source index = </a:t>
            </a:r>
            <a:r>
              <a:rPr lang="en-US" altLang="en-US" sz="2800" err="1"/>
              <a:t>chỉ</a:t>
            </a:r>
            <a:r>
              <a:rPr lang="en-US" altLang="en-US" sz="2800"/>
              <a:t> </a:t>
            </a:r>
            <a:r>
              <a:rPr lang="en-US" altLang="en-US" sz="2800" err="1"/>
              <a:t>số</a:t>
            </a:r>
            <a:r>
              <a:rPr lang="en-US" altLang="en-US" sz="2800"/>
              <a:t> </a:t>
            </a:r>
            <a:r>
              <a:rPr lang="en-US" altLang="en-US" sz="2800" err="1"/>
              <a:t>nguồn</a:t>
            </a:r>
            <a:r>
              <a:rPr lang="en-US" altLang="en-US" sz="2800"/>
              <a:t>). </a:t>
            </a:r>
          </a:p>
          <a:p>
            <a:pPr lvl="1" eaLnBrk="1" hangingPunct="1">
              <a:defRPr/>
            </a:pPr>
            <a:r>
              <a:rPr lang="en-US" altLang="en-US" err="1">
                <a:latin typeface="+mn-lt"/>
              </a:rPr>
              <a:t>Đa</a:t>
            </a:r>
            <a:r>
              <a:rPr lang="en-US" altLang="en-US">
                <a:latin typeface="+mn-lt"/>
              </a:rPr>
              <a:t> </a:t>
            </a:r>
            <a:r>
              <a:rPr lang="en-US" altLang="en-US" err="1">
                <a:latin typeface="+mn-lt"/>
              </a:rPr>
              <a:t>dụng</a:t>
            </a:r>
            <a:endParaRPr lang="en-US" altLang="en-US">
              <a:latin typeface="+mn-lt"/>
            </a:endParaRPr>
          </a:p>
          <a:p>
            <a:pPr lvl="1" eaLnBrk="1" hangingPunct="1">
              <a:defRPr/>
            </a:pPr>
            <a:r>
              <a:rPr lang="en-US" altLang="en-US">
                <a:latin typeface="+mn-lt"/>
              </a:rPr>
              <a:t>DS:SI </a:t>
            </a:r>
            <a:r>
              <a:rPr lang="en-US" altLang="en-US" err="1">
                <a:latin typeface="+mn-lt"/>
              </a:rPr>
              <a:t>chứa</a:t>
            </a:r>
            <a:r>
              <a:rPr lang="en-US" altLang="en-US">
                <a:latin typeface="+mn-lt"/>
              </a:rPr>
              <a:t> </a:t>
            </a:r>
            <a:r>
              <a:rPr lang="en-US" altLang="en-US" err="1">
                <a:latin typeface="+mn-lt"/>
              </a:rPr>
              <a:t>địa</a:t>
            </a:r>
            <a:r>
              <a:rPr lang="en-US" altLang="en-US">
                <a:latin typeface="+mn-lt"/>
              </a:rPr>
              <a:t> </a:t>
            </a:r>
            <a:r>
              <a:rPr lang="en-US" altLang="en-US" err="1">
                <a:latin typeface="+mn-lt"/>
              </a:rPr>
              <a:t>chỉ</a:t>
            </a:r>
            <a:r>
              <a:rPr lang="en-US" altLang="en-US">
                <a:latin typeface="+mn-lt"/>
              </a:rPr>
              <a:t> </a:t>
            </a:r>
            <a:r>
              <a:rPr lang="en-US" altLang="en-US" err="1">
                <a:latin typeface="+mn-lt"/>
              </a:rPr>
              <a:t>dữ</a:t>
            </a:r>
            <a:r>
              <a:rPr lang="en-US" altLang="en-US">
                <a:latin typeface="+mn-lt"/>
              </a:rPr>
              <a:t> </a:t>
            </a:r>
            <a:r>
              <a:rPr lang="en-US" altLang="en-US" err="1">
                <a:latin typeface="+mn-lt"/>
              </a:rPr>
              <a:t>liệu</a:t>
            </a:r>
            <a:r>
              <a:rPr lang="en-US" altLang="en-US">
                <a:latin typeface="+mn-lt"/>
              </a:rPr>
              <a:t> </a:t>
            </a:r>
            <a:r>
              <a:rPr lang="en-US" altLang="en-US" err="1">
                <a:latin typeface="+mn-lt"/>
              </a:rPr>
              <a:t>nguồn</a:t>
            </a:r>
            <a:endParaRPr lang="en-US" altLang="en-US"/>
          </a:p>
          <a:p>
            <a:pPr eaLnBrk="1" hangingPunct="1">
              <a:defRPr/>
            </a:pPr>
            <a:r>
              <a:rPr lang="en-US" altLang="en-US" sz="2800"/>
              <a:t>DI (destination index = </a:t>
            </a:r>
            <a:r>
              <a:rPr lang="en-US" altLang="en-US" sz="2800" err="1"/>
              <a:t>chỉ</a:t>
            </a:r>
            <a:r>
              <a:rPr lang="en-US" altLang="en-US" sz="2800"/>
              <a:t> </a:t>
            </a:r>
            <a:r>
              <a:rPr lang="en-US" altLang="en-US" sz="2800" err="1"/>
              <a:t>số</a:t>
            </a:r>
            <a:r>
              <a:rPr lang="en-US" altLang="en-US" sz="2800"/>
              <a:t> </a:t>
            </a:r>
            <a:r>
              <a:rPr lang="en-US" altLang="en-US" sz="2800" err="1"/>
              <a:t>đích</a:t>
            </a:r>
            <a:r>
              <a:rPr lang="en-US" altLang="en-US" sz="2800"/>
              <a:t>). </a:t>
            </a:r>
          </a:p>
          <a:p>
            <a:pPr lvl="1" eaLnBrk="1" hangingPunct="1">
              <a:defRPr/>
            </a:pPr>
            <a:r>
              <a:rPr lang="en-US" altLang="en-US" err="1"/>
              <a:t>Đa</a:t>
            </a:r>
            <a:r>
              <a:rPr lang="en-US" altLang="en-US"/>
              <a:t> </a:t>
            </a:r>
            <a:r>
              <a:rPr lang="en-US" altLang="en-US" err="1"/>
              <a:t>dụng</a:t>
            </a:r>
            <a:endParaRPr lang="en-US" altLang="en-US"/>
          </a:p>
          <a:p>
            <a:pPr lvl="1" eaLnBrk="1" hangingPunct="1">
              <a:defRPr/>
            </a:pPr>
            <a:r>
              <a:rPr lang="en-US" altLang="en-US"/>
              <a:t>ES:DI </a:t>
            </a:r>
            <a:r>
              <a:rPr lang="en-US" altLang="en-US" err="1"/>
              <a:t>chứa</a:t>
            </a:r>
            <a:r>
              <a:rPr lang="en-US" altLang="en-US"/>
              <a:t> </a:t>
            </a:r>
            <a:r>
              <a:rPr lang="en-US" altLang="en-US" err="1"/>
              <a:t>địa</a:t>
            </a:r>
            <a:r>
              <a:rPr lang="en-US" altLang="en-US"/>
              <a:t> </a:t>
            </a:r>
            <a:r>
              <a:rPr lang="en-US" altLang="en-US" err="1"/>
              <a:t>chỉ</a:t>
            </a:r>
            <a:r>
              <a:rPr lang="en-US" altLang="en-US"/>
              <a:t> </a:t>
            </a:r>
            <a:r>
              <a:rPr lang="en-US" altLang="en-US" err="1"/>
              <a:t>dữ</a:t>
            </a:r>
            <a:r>
              <a:rPr lang="en-US" altLang="en-US"/>
              <a:t> </a:t>
            </a:r>
            <a:r>
              <a:rPr lang="en-US" altLang="en-US" err="1"/>
              <a:t>liệu</a:t>
            </a:r>
            <a:r>
              <a:rPr lang="en-US" altLang="en-US"/>
              <a:t> </a:t>
            </a:r>
            <a:r>
              <a:rPr lang="en-US" altLang="en-US" err="1"/>
              <a:t>đích</a:t>
            </a:r>
            <a:endParaRPr lang="en-US" altLang="en-US"/>
          </a:p>
        </p:txBody>
      </p:sp>
      <p:graphicFrame>
        <p:nvGraphicFramePr>
          <p:cNvPr id="6" name="Table 5">
            <a:extLst>
              <a:ext uri="{FF2B5EF4-FFF2-40B4-BE49-F238E27FC236}">
                <a16:creationId xmlns:a16="http://schemas.microsoft.com/office/drawing/2014/main" id="{17673122-3AD4-46B0-9511-971C42263694}"/>
              </a:ext>
            </a:extLst>
          </p:cNvPr>
          <p:cNvGraphicFramePr>
            <a:graphicFrameLocks noGrp="1"/>
          </p:cNvGraphicFramePr>
          <p:nvPr/>
        </p:nvGraphicFramePr>
        <p:xfrm>
          <a:off x="8756650" y="2895600"/>
          <a:ext cx="1066800" cy="3657600"/>
        </p:xfrm>
        <a:graphic>
          <a:graphicData uri="http://schemas.openxmlformats.org/drawingml/2006/table">
            <a:tbl>
              <a:tblPr firstRow="1" bandRow="1">
                <a:tableStyleId>{073A0DAA-6AF3-43AB-8588-CEC1D06C72B9}</a:tableStyleId>
              </a:tblPr>
              <a:tblGrid>
                <a:gridCol w="1066800">
                  <a:extLst>
                    <a:ext uri="{9D8B030D-6E8A-4147-A177-3AD203B41FA5}">
                      <a16:colId xmlns:a16="http://schemas.microsoft.com/office/drawing/2014/main" val="20000"/>
                    </a:ext>
                  </a:extLst>
                </a:gridCol>
              </a:tblGrid>
              <a:tr h="250190">
                <a:tc>
                  <a:txBody>
                    <a:bodyPr/>
                    <a:lstStyle/>
                    <a:p>
                      <a:pPr marL="0" algn="l" defTabSz="914400" rtl="0" eaLnBrk="1" latinLnBrk="0" hangingPunct="1"/>
                      <a:endParaRPr lang="en-US" sz="1400" kern="1200" baseline="0">
                        <a:solidFill>
                          <a:schemeClr val="dk1"/>
                        </a:solidFill>
                        <a:latin typeface="Times New Roman" panose="02020603050405020304" pitchFamily="18"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50190">
                <a:tc>
                  <a:txBody>
                    <a:bodyPr/>
                    <a:lstStyle/>
                    <a:p>
                      <a:pPr algn="ctr"/>
                      <a:r>
                        <a:rPr lang="en-US" sz="1400" b="1" baseline="0">
                          <a:latin typeface="Times New Roman" panose="02020603050405020304" pitchFamily="18" charset="0"/>
                        </a:rPr>
                        <a:t>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1"/>
                  </a:ext>
                </a:extLst>
              </a:tr>
              <a:tr h="250190">
                <a:tc>
                  <a:txBody>
                    <a:bodyPr/>
                    <a:lstStyle/>
                    <a:p>
                      <a:endParaRPr lang="en-US" sz="1400" baseline="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2"/>
                  </a:ext>
                </a:extLst>
              </a:tr>
              <a:tr h="250190">
                <a:tc>
                  <a:txBody>
                    <a:bodyPr/>
                    <a:lstStyle/>
                    <a:p>
                      <a:endParaRPr lang="en-US" sz="1400" baseline="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3"/>
                  </a:ext>
                </a:extLst>
              </a:tr>
              <a:tr h="250190">
                <a:tc>
                  <a:txBody>
                    <a:bodyPr/>
                    <a:lstStyle/>
                    <a:p>
                      <a:endParaRPr lang="en-US" sz="1400" baseline="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4"/>
                  </a:ext>
                </a:extLst>
              </a:tr>
              <a:tr h="250190">
                <a:tc>
                  <a:txBody>
                    <a:bodyPr/>
                    <a:lstStyle/>
                    <a:p>
                      <a:endParaRPr lang="en-US" sz="1400" baseline="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50190">
                <a:tc>
                  <a:txBody>
                    <a:bodyPr/>
                    <a:lstStyle/>
                    <a:p>
                      <a:endParaRPr lang="en-US" sz="1400" baseline="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50190">
                <a:tc>
                  <a:txBody>
                    <a:bodyPr/>
                    <a:lstStyle/>
                    <a:p>
                      <a:pPr algn="ctr"/>
                      <a:r>
                        <a:rPr lang="en-US" sz="1400" b="1" baseline="0" err="1">
                          <a:latin typeface="Times New Roman" panose="02020603050405020304" pitchFamily="18" charset="0"/>
                        </a:rPr>
                        <a:t>Dest</a:t>
                      </a:r>
                      <a:endParaRPr lang="en-US" sz="1400" b="1" baseline="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7"/>
                  </a:ext>
                </a:extLst>
              </a:tr>
              <a:tr h="250190">
                <a:tc>
                  <a:txBody>
                    <a:bodyPr/>
                    <a:lstStyle/>
                    <a:p>
                      <a:endParaRPr lang="en-US" sz="1400" baseline="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8"/>
                  </a:ext>
                </a:extLst>
              </a:tr>
              <a:tr h="250190">
                <a:tc>
                  <a:txBody>
                    <a:bodyPr/>
                    <a:lstStyle/>
                    <a:p>
                      <a:endParaRPr lang="en-US" sz="1400" baseline="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9"/>
                  </a:ext>
                </a:extLst>
              </a:tr>
              <a:tr h="250190">
                <a:tc>
                  <a:txBody>
                    <a:bodyPr/>
                    <a:lstStyle/>
                    <a:p>
                      <a:endParaRPr lang="en-US" sz="1400" baseline="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10"/>
                  </a:ext>
                </a:extLst>
              </a:tr>
              <a:tr h="250190">
                <a:tc>
                  <a:txBody>
                    <a:bodyPr/>
                    <a:lstStyle/>
                    <a:p>
                      <a:endParaRPr lang="en-US" sz="1400" baseline="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bl>
          </a:graphicData>
        </a:graphic>
      </p:graphicFrame>
      <p:cxnSp>
        <p:nvCxnSpPr>
          <p:cNvPr id="21536" name="Straight Arrow Connector 6">
            <a:extLst>
              <a:ext uri="{FF2B5EF4-FFF2-40B4-BE49-F238E27FC236}">
                <a16:creationId xmlns:a16="http://schemas.microsoft.com/office/drawing/2014/main" id="{4E05AB6F-8FD0-4060-844B-FD22F90E8073}"/>
              </a:ext>
            </a:extLst>
          </p:cNvPr>
          <p:cNvCxnSpPr>
            <a:cxnSpLocks noChangeShapeType="1"/>
          </p:cNvCxnSpPr>
          <p:nvPr/>
        </p:nvCxnSpPr>
        <p:spPr bwMode="auto">
          <a:xfrm>
            <a:off x="8343900" y="5029200"/>
            <a:ext cx="381000" cy="0"/>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537" name="TextBox 7">
            <a:extLst>
              <a:ext uri="{FF2B5EF4-FFF2-40B4-BE49-F238E27FC236}">
                <a16:creationId xmlns:a16="http://schemas.microsoft.com/office/drawing/2014/main" id="{1653E21A-D213-4946-980F-26D31FC4E731}"/>
              </a:ext>
            </a:extLst>
          </p:cNvPr>
          <p:cNvSpPr txBox="1">
            <a:spLocks noChangeArrowheads="1"/>
          </p:cNvSpPr>
          <p:nvPr/>
        </p:nvSpPr>
        <p:spPr bwMode="auto">
          <a:xfrm>
            <a:off x="7721601" y="4875214"/>
            <a:ext cx="6969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b="1">
                <a:latin typeface="Tahoma" panose="020B0604030504040204" pitchFamily="34" charset="0"/>
              </a:rPr>
              <a:t>ES:DI</a:t>
            </a:r>
          </a:p>
        </p:txBody>
      </p:sp>
      <p:cxnSp>
        <p:nvCxnSpPr>
          <p:cNvPr id="21538" name="Straight Arrow Connector 8">
            <a:extLst>
              <a:ext uri="{FF2B5EF4-FFF2-40B4-BE49-F238E27FC236}">
                <a16:creationId xmlns:a16="http://schemas.microsoft.com/office/drawing/2014/main" id="{43A9F9FD-5BBA-48EF-B14A-E332EB7C1D9B}"/>
              </a:ext>
            </a:extLst>
          </p:cNvPr>
          <p:cNvCxnSpPr>
            <a:cxnSpLocks noChangeShapeType="1"/>
          </p:cNvCxnSpPr>
          <p:nvPr/>
        </p:nvCxnSpPr>
        <p:spPr bwMode="auto">
          <a:xfrm>
            <a:off x="8318500" y="3201988"/>
            <a:ext cx="381000" cy="0"/>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539" name="TextBox 9">
            <a:extLst>
              <a:ext uri="{FF2B5EF4-FFF2-40B4-BE49-F238E27FC236}">
                <a16:creationId xmlns:a16="http://schemas.microsoft.com/office/drawing/2014/main" id="{76E69A38-5B44-40BC-887D-DB86E1A84CE3}"/>
              </a:ext>
            </a:extLst>
          </p:cNvPr>
          <p:cNvSpPr txBox="1">
            <a:spLocks noChangeArrowheads="1"/>
          </p:cNvSpPr>
          <p:nvPr/>
        </p:nvSpPr>
        <p:spPr bwMode="auto">
          <a:xfrm>
            <a:off x="7696200" y="3048001"/>
            <a:ext cx="700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b="1">
                <a:latin typeface="Tahoma" panose="020B0604030504040204" pitchFamily="34" charset="0"/>
              </a:rPr>
              <a:t>DS:SI</a:t>
            </a:r>
          </a:p>
        </p:txBody>
      </p:sp>
      <p:sp>
        <p:nvSpPr>
          <p:cNvPr id="21540" name="Curved Left Arrow 1">
            <a:extLst>
              <a:ext uri="{FF2B5EF4-FFF2-40B4-BE49-F238E27FC236}">
                <a16:creationId xmlns:a16="http://schemas.microsoft.com/office/drawing/2014/main" id="{A7FC7892-C7BE-43B7-9868-9C07898C7657}"/>
              </a:ext>
            </a:extLst>
          </p:cNvPr>
          <p:cNvSpPr>
            <a:spLocks noChangeArrowheads="1"/>
          </p:cNvSpPr>
          <p:nvPr/>
        </p:nvSpPr>
        <p:spPr bwMode="auto">
          <a:xfrm>
            <a:off x="9906000" y="3355976"/>
            <a:ext cx="381000" cy="1827213"/>
          </a:xfrm>
          <a:prstGeom prst="curvedLeftArrow">
            <a:avLst>
              <a:gd name="adj1" fmla="val 25001"/>
              <a:gd name="adj2" fmla="val 50001"/>
              <a:gd name="adj3" fmla="val 25000"/>
            </a:avLst>
          </a:prstGeom>
          <a:solidFill>
            <a:srgbClr val="FF000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21541" name="TextBox 11">
            <a:extLst>
              <a:ext uri="{FF2B5EF4-FFF2-40B4-BE49-F238E27FC236}">
                <a16:creationId xmlns:a16="http://schemas.microsoft.com/office/drawing/2014/main" id="{17B0F242-E762-4798-8B9F-690F991148B3}"/>
              </a:ext>
            </a:extLst>
          </p:cNvPr>
          <p:cNvSpPr txBox="1">
            <a:spLocks noChangeArrowheads="1"/>
          </p:cNvSpPr>
          <p:nvPr/>
        </p:nvSpPr>
        <p:spPr bwMode="auto">
          <a:xfrm>
            <a:off x="9872664" y="4114801"/>
            <a:ext cx="6302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b="1">
                <a:latin typeface="Tahoma" panose="020B0604030504040204" pitchFamily="34" charset="0"/>
              </a:rPr>
              <a:t>Copy</a:t>
            </a:r>
          </a:p>
        </p:txBody>
      </p:sp>
      <p:sp>
        <p:nvSpPr>
          <p:cNvPr id="21542" name="TextBox 12">
            <a:extLst>
              <a:ext uri="{FF2B5EF4-FFF2-40B4-BE49-F238E27FC236}">
                <a16:creationId xmlns:a16="http://schemas.microsoft.com/office/drawing/2014/main" id="{CD176BF0-6270-4158-B53B-1A95D4F6934B}"/>
              </a:ext>
            </a:extLst>
          </p:cNvPr>
          <p:cNvSpPr txBox="1">
            <a:spLocks noChangeArrowheads="1"/>
          </p:cNvSpPr>
          <p:nvPr/>
        </p:nvSpPr>
        <p:spPr bwMode="auto">
          <a:xfrm>
            <a:off x="8839200" y="2667001"/>
            <a:ext cx="9159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b="1">
                <a:latin typeface="Tahoma" panose="020B0604030504040204" pitchFamily="34" charset="0"/>
              </a:rPr>
              <a:t>Memory</a:t>
            </a:r>
          </a:p>
        </p:txBody>
      </p:sp>
    </p:spTree>
    <p:extLst>
      <p:ext uri="{BB962C8B-B14F-4D97-AF65-F5344CB8AC3E}">
        <p14:creationId xmlns:p14="http://schemas.microsoft.com/office/powerpoint/2010/main" val="6257453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a:extLst>
              <a:ext uri="{FF2B5EF4-FFF2-40B4-BE49-F238E27FC236}">
                <a16:creationId xmlns:a16="http://schemas.microsoft.com/office/drawing/2014/main" id="{C909D39B-05AE-4CCC-B263-23FAAD3369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609601"/>
            <a:ext cx="5130800" cy="1935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531" name="Rectangle 2">
            <a:extLst>
              <a:ext uri="{FF2B5EF4-FFF2-40B4-BE49-F238E27FC236}">
                <a16:creationId xmlns:a16="http://schemas.microsoft.com/office/drawing/2014/main" id="{9809E288-8BCC-4B6D-BC05-12DC93716623}"/>
              </a:ext>
            </a:extLst>
          </p:cNvPr>
          <p:cNvSpPr>
            <a:spLocks noGrp="1" noChangeArrowheads="1"/>
          </p:cNvSpPr>
          <p:nvPr>
            <p:ph type="title"/>
          </p:nvPr>
        </p:nvSpPr>
        <p:spPr/>
        <p:txBody>
          <a:bodyPr/>
          <a:lstStyle/>
          <a:p>
            <a:pPr eaLnBrk="1" hangingPunct="1"/>
            <a:r>
              <a:rPr lang="en-US" altLang="en-US"/>
              <a:t>Thanh ghi con trỏ</a:t>
            </a:r>
          </a:p>
        </p:txBody>
      </p:sp>
      <p:sp>
        <p:nvSpPr>
          <p:cNvPr id="22532" name="Rectangle 3">
            <a:extLst>
              <a:ext uri="{FF2B5EF4-FFF2-40B4-BE49-F238E27FC236}">
                <a16:creationId xmlns:a16="http://schemas.microsoft.com/office/drawing/2014/main" id="{21CB8FFF-FFE7-48B5-A998-47FFCDF3B400}"/>
              </a:ext>
            </a:extLst>
          </p:cNvPr>
          <p:cNvSpPr>
            <a:spLocks noGrp="1" noChangeArrowheads="1"/>
          </p:cNvSpPr>
          <p:nvPr>
            <p:ph idx="1"/>
          </p:nvPr>
        </p:nvSpPr>
        <p:spPr>
          <a:xfrm>
            <a:off x="1890714" y="2552700"/>
            <a:ext cx="8574087" cy="2971800"/>
          </a:xfrm>
        </p:spPr>
        <p:txBody>
          <a:bodyPr>
            <a:normAutofit fontScale="85000" lnSpcReduction="20000"/>
          </a:bodyPr>
          <a:lstStyle/>
          <a:p>
            <a:pPr eaLnBrk="1" hangingPunct="1"/>
            <a:r>
              <a:rPr lang="en-US" altLang="en-US"/>
              <a:t>16 bit (8086) : SP, BP</a:t>
            </a:r>
          </a:p>
          <a:p>
            <a:pPr eaLnBrk="1" hangingPunct="1"/>
            <a:r>
              <a:rPr lang="en-US" altLang="en-US"/>
              <a:t>32 bit (386) : ESP, EBP</a:t>
            </a:r>
          </a:p>
          <a:p>
            <a:pPr eaLnBrk="1" hangingPunct="1"/>
            <a:r>
              <a:rPr lang="en-US" altLang="en-US"/>
              <a:t>BP (Base pointer = con trỏ nền) </a:t>
            </a:r>
          </a:p>
          <a:p>
            <a:pPr lvl="1" eaLnBrk="1" hangingPunct="1"/>
            <a:r>
              <a:rPr lang="en-US" altLang="en-US"/>
              <a:t>Vai trò như BX</a:t>
            </a:r>
          </a:p>
          <a:p>
            <a:pPr lvl="1" eaLnBrk="1" hangingPunct="1"/>
            <a:r>
              <a:rPr lang="en-US" altLang="en-US"/>
              <a:t>SS:BP truy xuất trực tiếp stack</a:t>
            </a:r>
          </a:p>
          <a:p>
            <a:pPr eaLnBrk="1" hangingPunct="1"/>
            <a:r>
              <a:rPr lang="en-US" altLang="en-US"/>
              <a:t>SP (stack pointer = con trỏ stack)</a:t>
            </a:r>
          </a:p>
          <a:p>
            <a:pPr lvl="1" eaLnBrk="1" hangingPunct="1"/>
            <a:r>
              <a:rPr lang="en-US" altLang="en-US"/>
              <a:t>SS:SP chứa địa chỉ đỉnh stack </a:t>
            </a:r>
          </a:p>
          <a:p>
            <a:pPr lvl="1" eaLnBrk="1" hangingPunct="1"/>
            <a:endParaRPr lang="en-US" altLang="en-US"/>
          </a:p>
        </p:txBody>
      </p:sp>
      <p:graphicFrame>
        <p:nvGraphicFramePr>
          <p:cNvPr id="2" name="Table 1">
            <a:extLst>
              <a:ext uri="{FF2B5EF4-FFF2-40B4-BE49-F238E27FC236}">
                <a16:creationId xmlns:a16="http://schemas.microsoft.com/office/drawing/2014/main" id="{E4DB536B-5B29-4515-90E3-EF901CBD1E94}"/>
              </a:ext>
            </a:extLst>
          </p:cNvPr>
          <p:cNvGraphicFramePr>
            <a:graphicFrameLocks noGrp="1"/>
          </p:cNvGraphicFramePr>
          <p:nvPr/>
        </p:nvGraphicFramePr>
        <p:xfrm>
          <a:off x="8991600" y="3657600"/>
          <a:ext cx="1066800" cy="2438400"/>
        </p:xfrm>
        <a:graphic>
          <a:graphicData uri="http://schemas.openxmlformats.org/drawingml/2006/table">
            <a:tbl>
              <a:tblPr firstRow="1" bandRow="1">
                <a:tableStyleId>{073A0DAA-6AF3-43AB-8588-CEC1D06C72B9}</a:tableStyleId>
              </a:tblPr>
              <a:tblGrid>
                <a:gridCol w="1066800">
                  <a:extLst>
                    <a:ext uri="{9D8B030D-6E8A-4147-A177-3AD203B41FA5}">
                      <a16:colId xmlns:a16="http://schemas.microsoft.com/office/drawing/2014/main" val="20000"/>
                    </a:ext>
                  </a:extLst>
                </a:gridCol>
              </a:tblGrid>
              <a:tr h="250190">
                <a:tc>
                  <a:txBody>
                    <a:bodyPr/>
                    <a:lstStyle/>
                    <a:p>
                      <a:pPr marL="0" algn="l" defTabSz="914400" rtl="0" eaLnBrk="1" latinLnBrk="0" hangingPunct="1"/>
                      <a:endParaRPr lang="en-US" sz="1400" kern="1200" baseline="0">
                        <a:solidFill>
                          <a:schemeClr val="dk1"/>
                        </a:solidFill>
                        <a:latin typeface="Times New Roman" panose="02020603050405020304" pitchFamily="18"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50190">
                <a:tc>
                  <a:txBody>
                    <a:bodyPr/>
                    <a:lstStyle/>
                    <a:p>
                      <a:pPr algn="r"/>
                      <a:r>
                        <a:rPr lang="en-US" sz="1400" baseline="0">
                          <a:latin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0190">
                <a:tc>
                  <a:txBody>
                    <a:bodyPr/>
                    <a:lstStyle/>
                    <a:p>
                      <a:pPr algn="r"/>
                      <a:r>
                        <a:rPr lang="en-US" sz="1400" baseline="0">
                          <a:latin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5000"/>
                        <a:lumOff val="75000"/>
                      </a:schemeClr>
                    </a:solidFill>
                  </a:tcPr>
                </a:tc>
                <a:extLst>
                  <a:ext uri="{0D108BD9-81ED-4DB2-BD59-A6C34878D82A}">
                    <a16:rowId xmlns:a16="http://schemas.microsoft.com/office/drawing/2014/main" val="10002"/>
                  </a:ext>
                </a:extLst>
              </a:tr>
              <a:tr h="250190">
                <a:tc>
                  <a:txBody>
                    <a:bodyPr/>
                    <a:lstStyle/>
                    <a:p>
                      <a:pPr algn="r"/>
                      <a:r>
                        <a:rPr lang="en-US" sz="1400" baseline="0">
                          <a:latin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5000"/>
                        <a:lumOff val="75000"/>
                      </a:schemeClr>
                    </a:solidFill>
                  </a:tcPr>
                </a:tc>
                <a:extLst>
                  <a:ext uri="{0D108BD9-81ED-4DB2-BD59-A6C34878D82A}">
                    <a16:rowId xmlns:a16="http://schemas.microsoft.com/office/drawing/2014/main" val="10003"/>
                  </a:ext>
                </a:extLst>
              </a:tr>
              <a:tr h="250190">
                <a:tc>
                  <a:txBody>
                    <a:bodyPr/>
                    <a:lstStyle/>
                    <a:p>
                      <a:pPr algn="r"/>
                      <a:r>
                        <a:rPr lang="en-US" sz="1400" baseline="0">
                          <a:latin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5000"/>
                        <a:lumOff val="75000"/>
                      </a:schemeClr>
                    </a:solidFill>
                  </a:tcPr>
                </a:tc>
                <a:extLst>
                  <a:ext uri="{0D108BD9-81ED-4DB2-BD59-A6C34878D82A}">
                    <a16:rowId xmlns:a16="http://schemas.microsoft.com/office/drawing/2014/main" val="10004"/>
                  </a:ext>
                </a:extLst>
              </a:tr>
              <a:tr h="250190">
                <a:tc>
                  <a:txBody>
                    <a:bodyPr/>
                    <a:lstStyle/>
                    <a:p>
                      <a:pPr algn="r"/>
                      <a:r>
                        <a:rPr lang="en-US" sz="1400" baseline="0">
                          <a:latin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5000"/>
                        <a:lumOff val="75000"/>
                      </a:schemeClr>
                    </a:solidFill>
                  </a:tcPr>
                </a:tc>
                <a:extLst>
                  <a:ext uri="{0D108BD9-81ED-4DB2-BD59-A6C34878D82A}">
                    <a16:rowId xmlns:a16="http://schemas.microsoft.com/office/drawing/2014/main" val="10005"/>
                  </a:ext>
                </a:extLst>
              </a:tr>
              <a:tr h="250190">
                <a:tc>
                  <a:txBody>
                    <a:bodyPr/>
                    <a:lstStyle/>
                    <a:p>
                      <a:pPr algn="r"/>
                      <a:r>
                        <a:rPr lang="en-US" sz="1400" baseline="0">
                          <a:latin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5000"/>
                        <a:lumOff val="75000"/>
                      </a:schemeClr>
                    </a:solidFill>
                  </a:tcPr>
                </a:tc>
                <a:extLst>
                  <a:ext uri="{0D108BD9-81ED-4DB2-BD59-A6C34878D82A}">
                    <a16:rowId xmlns:a16="http://schemas.microsoft.com/office/drawing/2014/main" val="10006"/>
                  </a:ext>
                </a:extLst>
              </a:tr>
              <a:tr h="250190">
                <a:tc>
                  <a:txBody>
                    <a:bodyPr/>
                    <a:lstStyle/>
                    <a:p>
                      <a:endParaRPr lang="en-US" sz="1400" baseline="0">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22551" name="TextBox 2">
            <a:extLst>
              <a:ext uri="{FF2B5EF4-FFF2-40B4-BE49-F238E27FC236}">
                <a16:creationId xmlns:a16="http://schemas.microsoft.com/office/drawing/2014/main" id="{F36FF7CC-A363-446A-8C17-0BF2E346A995}"/>
              </a:ext>
            </a:extLst>
          </p:cNvPr>
          <p:cNvSpPr txBox="1">
            <a:spLocks noChangeArrowheads="1"/>
          </p:cNvSpPr>
          <p:nvPr/>
        </p:nvSpPr>
        <p:spPr bwMode="auto">
          <a:xfrm>
            <a:off x="9078914" y="3175001"/>
            <a:ext cx="915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b="1">
                <a:latin typeface="Tahoma" panose="020B0604030504040204" pitchFamily="34" charset="0"/>
              </a:rPr>
              <a:t>Memory</a:t>
            </a:r>
          </a:p>
        </p:txBody>
      </p:sp>
      <p:sp>
        <p:nvSpPr>
          <p:cNvPr id="22552" name="TextBox 6">
            <a:extLst>
              <a:ext uri="{FF2B5EF4-FFF2-40B4-BE49-F238E27FC236}">
                <a16:creationId xmlns:a16="http://schemas.microsoft.com/office/drawing/2014/main" id="{B05B2ABA-AED0-4EBD-9354-F972D91EFBFB}"/>
              </a:ext>
            </a:extLst>
          </p:cNvPr>
          <p:cNvSpPr txBox="1">
            <a:spLocks noChangeArrowheads="1"/>
          </p:cNvSpPr>
          <p:nvPr/>
        </p:nvSpPr>
        <p:spPr bwMode="auto">
          <a:xfrm>
            <a:off x="9182101" y="5889626"/>
            <a:ext cx="684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b="1">
                <a:latin typeface="Tahoma" panose="020B0604030504040204" pitchFamily="34" charset="0"/>
              </a:rPr>
              <a:t>Stack</a:t>
            </a:r>
          </a:p>
        </p:txBody>
      </p:sp>
      <p:cxnSp>
        <p:nvCxnSpPr>
          <p:cNvPr id="22553" name="Straight Arrow Connector 4">
            <a:extLst>
              <a:ext uri="{FF2B5EF4-FFF2-40B4-BE49-F238E27FC236}">
                <a16:creationId xmlns:a16="http://schemas.microsoft.com/office/drawing/2014/main" id="{956068C1-AE3C-4CFB-A164-371AC5568974}"/>
              </a:ext>
            </a:extLst>
          </p:cNvPr>
          <p:cNvCxnSpPr>
            <a:cxnSpLocks noChangeShapeType="1"/>
          </p:cNvCxnSpPr>
          <p:nvPr/>
        </p:nvCxnSpPr>
        <p:spPr bwMode="auto">
          <a:xfrm>
            <a:off x="8628063" y="4552950"/>
            <a:ext cx="381000" cy="0"/>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2554" name="TextBox 9">
            <a:extLst>
              <a:ext uri="{FF2B5EF4-FFF2-40B4-BE49-F238E27FC236}">
                <a16:creationId xmlns:a16="http://schemas.microsoft.com/office/drawing/2014/main" id="{98B939D1-4FBD-4996-9492-8E21823450EA}"/>
              </a:ext>
            </a:extLst>
          </p:cNvPr>
          <p:cNvSpPr txBox="1">
            <a:spLocks noChangeArrowheads="1"/>
          </p:cNvSpPr>
          <p:nvPr/>
        </p:nvSpPr>
        <p:spPr bwMode="auto">
          <a:xfrm>
            <a:off x="8004175" y="4398964"/>
            <a:ext cx="71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b="1">
                <a:latin typeface="Tahoma" panose="020B0604030504040204" pitchFamily="34" charset="0"/>
              </a:rPr>
              <a:t>SS:SP</a:t>
            </a:r>
          </a:p>
        </p:txBody>
      </p:sp>
      <p:cxnSp>
        <p:nvCxnSpPr>
          <p:cNvPr id="22555" name="Straight Arrow Connector 11">
            <a:extLst>
              <a:ext uri="{FF2B5EF4-FFF2-40B4-BE49-F238E27FC236}">
                <a16:creationId xmlns:a16="http://schemas.microsoft.com/office/drawing/2014/main" id="{23590333-D2F7-4940-BC75-A255FA839486}"/>
              </a:ext>
            </a:extLst>
          </p:cNvPr>
          <p:cNvCxnSpPr>
            <a:cxnSpLocks noChangeShapeType="1"/>
          </p:cNvCxnSpPr>
          <p:nvPr/>
        </p:nvCxnSpPr>
        <p:spPr bwMode="auto">
          <a:xfrm>
            <a:off x="8607425" y="5146675"/>
            <a:ext cx="381000" cy="0"/>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2556" name="TextBox 12">
            <a:extLst>
              <a:ext uri="{FF2B5EF4-FFF2-40B4-BE49-F238E27FC236}">
                <a16:creationId xmlns:a16="http://schemas.microsoft.com/office/drawing/2014/main" id="{D9707C1C-55AB-4881-96FE-AB9D229B3ACD}"/>
              </a:ext>
            </a:extLst>
          </p:cNvPr>
          <p:cNvSpPr txBox="1">
            <a:spLocks noChangeArrowheads="1"/>
          </p:cNvSpPr>
          <p:nvPr/>
        </p:nvSpPr>
        <p:spPr bwMode="auto">
          <a:xfrm>
            <a:off x="7985125" y="4994275"/>
            <a:ext cx="7191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b="1">
                <a:latin typeface="Tahoma" panose="020B0604030504040204" pitchFamily="34" charset="0"/>
              </a:rPr>
              <a:t>SS:BP</a:t>
            </a:r>
          </a:p>
        </p:txBody>
      </p:sp>
      <p:cxnSp>
        <p:nvCxnSpPr>
          <p:cNvPr id="22557" name="Straight Arrow Connector 7">
            <a:extLst>
              <a:ext uri="{FF2B5EF4-FFF2-40B4-BE49-F238E27FC236}">
                <a16:creationId xmlns:a16="http://schemas.microsoft.com/office/drawing/2014/main" id="{4C32888F-5B51-4F60-956B-229E2E044A21}"/>
              </a:ext>
            </a:extLst>
          </p:cNvPr>
          <p:cNvCxnSpPr>
            <a:cxnSpLocks noChangeShapeType="1"/>
          </p:cNvCxnSpPr>
          <p:nvPr/>
        </p:nvCxnSpPr>
        <p:spPr bwMode="auto">
          <a:xfrm>
            <a:off x="10287000" y="3733801"/>
            <a:ext cx="0" cy="1903413"/>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2558" name="TextBox 15">
            <a:extLst>
              <a:ext uri="{FF2B5EF4-FFF2-40B4-BE49-F238E27FC236}">
                <a16:creationId xmlns:a16="http://schemas.microsoft.com/office/drawing/2014/main" id="{C5F8DA2C-75B1-421D-AAB6-5AA21CE329F3}"/>
              </a:ext>
            </a:extLst>
          </p:cNvPr>
          <p:cNvSpPr txBox="1">
            <a:spLocks noChangeArrowheads="1"/>
          </p:cNvSpPr>
          <p:nvPr/>
        </p:nvSpPr>
        <p:spPr bwMode="auto">
          <a:xfrm>
            <a:off x="9982200" y="3502026"/>
            <a:ext cx="611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b="1">
                <a:latin typeface="Tahoma" panose="020B0604030504040204" pitchFamily="34" charset="0"/>
              </a:rPr>
              <a:t>Data</a:t>
            </a:r>
          </a:p>
        </p:txBody>
      </p:sp>
    </p:spTree>
    <p:extLst>
      <p:ext uri="{BB962C8B-B14F-4D97-AF65-F5344CB8AC3E}">
        <p14:creationId xmlns:p14="http://schemas.microsoft.com/office/powerpoint/2010/main" val="147355630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84E97F48-C58A-4C11-9675-8C95D9D5B4CD}"/>
              </a:ext>
            </a:extLst>
          </p:cNvPr>
          <p:cNvSpPr>
            <a:spLocks noGrp="1" noChangeArrowheads="1"/>
          </p:cNvSpPr>
          <p:nvPr>
            <p:ph type="title"/>
          </p:nvPr>
        </p:nvSpPr>
        <p:spPr/>
        <p:txBody>
          <a:bodyPr/>
          <a:lstStyle/>
          <a:p>
            <a:pPr eaLnBrk="1" hangingPunct="1"/>
            <a:r>
              <a:rPr lang="en-US" altLang="en-US"/>
              <a:t>3. Thanh Ghi Phân Đoạn (segment register)</a:t>
            </a:r>
          </a:p>
        </p:txBody>
      </p:sp>
      <p:sp>
        <p:nvSpPr>
          <p:cNvPr id="22531" name="Rectangle 3">
            <a:extLst>
              <a:ext uri="{FF2B5EF4-FFF2-40B4-BE49-F238E27FC236}">
                <a16:creationId xmlns:a16="http://schemas.microsoft.com/office/drawing/2014/main" id="{F85636EA-D647-49F4-9629-CC074222C80B}"/>
              </a:ext>
            </a:extLst>
          </p:cNvPr>
          <p:cNvSpPr>
            <a:spLocks noGrp="1" noChangeArrowheads="1"/>
          </p:cNvSpPr>
          <p:nvPr>
            <p:ph idx="1"/>
          </p:nvPr>
        </p:nvSpPr>
        <p:spPr>
          <a:xfrm>
            <a:off x="1905001" y="1295400"/>
            <a:ext cx="8272463" cy="5410200"/>
          </a:xfrm>
        </p:spPr>
        <p:txBody>
          <a:bodyPr/>
          <a:lstStyle/>
          <a:p>
            <a:pPr eaLnBrk="1" hangingPunct="1">
              <a:lnSpc>
                <a:spcPct val="90000"/>
              </a:lnSpc>
              <a:defRPr/>
            </a:pPr>
            <a:r>
              <a:rPr lang="en-US" altLang="en-US"/>
              <a:t>CS, DS, ES, SS 16 bit (</a:t>
            </a:r>
            <a:r>
              <a:rPr lang="en-US" altLang="en-US" err="1"/>
              <a:t>độ</a:t>
            </a:r>
            <a:r>
              <a:rPr lang="en-US" altLang="en-US"/>
              <a:t> </a:t>
            </a:r>
            <a:r>
              <a:rPr lang="en-US" altLang="en-US" err="1"/>
              <a:t>dài</a:t>
            </a:r>
            <a:r>
              <a:rPr lang="en-US" altLang="en-US"/>
              <a:t> </a:t>
            </a:r>
            <a:r>
              <a:rPr lang="en-US" altLang="en-US" err="1"/>
              <a:t>mỗi</a:t>
            </a:r>
            <a:r>
              <a:rPr lang="en-US" altLang="en-US"/>
              <a:t> </a:t>
            </a:r>
            <a:r>
              <a:rPr lang="en-US" altLang="en-US" err="1"/>
              <a:t>phân</a:t>
            </a:r>
            <a:r>
              <a:rPr lang="en-US" altLang="en-US"/>
              <a:t> </a:t>
            </a:r>
            <a:r>
              <a:rPr lang="en-US" altLang="en-US" err="1"/>
              <a:t>đoạn</a:t>
            </a:r>
            <a:r>
              <a:rPr lang="en-US" altLang="en-US"/>
              <a:t> 64KB)</a:t>
            </a:r>
          </a:p>
          <a:p>
            <a:pPr eaLnBrk="1" hangingPunct="1">
              <a:lnSpc>
                <a:spcPct val="90000"/>
              </a:lnSpc>
              <a:defRPr/>
            </a:pPr>
            <a:endParaRPr lang="en-US" altLang="en-US"/>
          </a:p>
          <a:p>
            <a:pPr eaLnBrk="1" hangingPunct="1">
              <a:lnSpc>
                <a:spcPct val="90000"/>
              </a:lnSpc>
              <a:defRPr/>
            </a:pPr>
            <a:endParaRPr lang="en-US" altLang="en-US"/>
          </a:p>
          <a:p>
            <a:pPr marL="0" indent="0">
              <a:buNone/>
              <a:defRPr/>
            </a:pPr>
            <a:r>
              <a:rPr lang="en-US" altLang="en-US"/>
              <a:t>CS : Code Segment</a:t>
            </a:r>
          </a:p>
          <a:p>
            <a:pPr marL="0" indent="0">
              <a:buNone/>
              <a:defRPr/>
            </a:pPr>
            <a:r>
              <a:rPr lang="en-US" altLang="en-US"/>
              <a:t>DS : Data Segment</a:t>
            </a:r>
          </a:p>
          <a:p>
            <a:pPr marL="0" indent="0">
              <a:buNone/>
              <a:defRPr/>
            </a:pPr>
            <a:r>
              <a:rPr lang="en-US" altLang="en-US"/>
              <a:t>ES : Extra Segment</a:t>
            </a:r>
          </a:p>
          <a:p>
            <a:pPr marL="0" indent="0">
              <a:buNone/>
              <a:defRPr/>
            </a:pPr>
            <a:r>
              <a:rPr lang="en-US" altLang="en-US"/>
              <a:t>SS : Stack Segment</a:t>
            </a:r>
          </a:p>
        </p:txBody>
      </p:sp>
      <p:pic>
        <p:nvPicPr>
          <p:cNvPr id="23556" name="Picture 22" descr="http://3.bp.blogspot.com/-TZZD0lvDbuI/TWEY0tJpf_I/AAAAAAAAAGo/etQnBqZOd0w/s1600/8086-segment+registers.JPG">
            <a:extLst>
              <a:ext uri="{FF2B5EF4-FFF2-40B4-BE49-F238E27FC236}">
                <a16:creationId xmlns:a16="http://schemas.microsoft.com/office/drawing/2014/main" id="{5210F05D-EEFA-469B-9EB3-5FF088D61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2209800"/>
            <a:ext cx="4724400" cy="459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03648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7DCC7856-EFB5-4E94-B679-A857DC2AF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1" y="2976564"/>
            <a:ext cx="3471863" cy="3881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579" name="Rectangle 2">
            <a:extLst>
              <a:ext uri="{FF2B5EF4-FFF2-40B4-BE49-F238E27FC236}">
                <a16:creationId xmlns:a16="http://schemas.microsoft.com/office/drawing/2014/main" id="{E08C22CB-FB75-4BFD-A277-0F003105F22F}"/>
              </a:ext>
            </a:extLst>
          </p:cNvPr>
          <p:cNvSpPr>
            <a:spLocks noGrp="1" noChangeArrowheads="1"/>
          </p:cNvSpPr>
          <p:nvPr>
            <p:ph type="title"/>
          </p:nvPr>
        </p:nvSpPr>
        <p:spPr/>
        <p:txBody>
          <a:bodyPr/>
          <a:lstStyle/>
          <a:p>
            <a:pPr eaLnBrk="1" hangingPunct="1"/>
            <a:r>
              <a:rPr lang="en-US" altLang="en-US"/>
              <a:t>4. Thanh ghi con trỏ lệnh - IP</a:t>
            </a:r>
          </a:p>
        </p:txBody>
      </p:sp>
      <p:sp>
        <p:nvSpPr>
          <p:cNvPr id="3" name="Rectangle 3">
            <a:extLst>
              <a:ext uri="{FF2B5EF4-FFF2-40B4-BE49-F238E27FC236}">
                <a16:creationId xmlns:a16="http://schemas.microsoft.com/office/drawing/2014/main" id="{A49F55A0-770A-4D58-B11C-DAB8B1885A6A}"/>
              </a:ext>
            </a:extLst>
          </p:cNvPr>
          <p:cNvSpPr>
            <a:spLocks noGrp="1" noChangeArrowheads="1"/>
          </p:cNvSpPr>
          <p:nvPr>
            <p:ph idx="1"/>
          </p:nvPr>
        </p:nvSpPr>
        <p:spPr>
          <a:xfrm>
            <a:off x="1905000" y="1295401"/>
            <a:ext cx="8610600" cy="1681163"/>
          </a:xfrm>
        </p:spPr>
        <p:txBody>
          <a:bodyPr/>
          <a:lstStyle/>
          <a:p>
            <a:pPr eaLnBrk="1" hangingPunct="1">
              <a:defRPr/>
            </a:pPr>
            <a:r>
              <a:rPr lang="en-US" altLang="en-US" err="1"/>
              <a:t>Thanh</a:t>
            </a:r>
            <a:r>
              <a:rPr lang="en-US" altLang="en-US"/>
              <a:t> </a:t>
            </a:r>
            <a:r>
              <a:rPr lang="en-US" altLang="en-US" err="1"/>
              <a:t>ghi</a:t>
            </a:r>
            <a:r>
              <a:rPr lang="en-US" altLang="en-US"/>
              <a:t> IP (instruction pointer-con </a:t>
            </a:r>
            <a:r>
              <a:rPr lang="en-US" altLang="en-US" err="1"/>
              <a:t>trỏ</a:t>
            </a:r>
            <a:r>
              <a:rPr lang="en-US" altLang="en-US"/>
              <a:t> </a:t>
            </a:r>
            <a:r>
              <a:rPr lang="en-US" altLang="en-US" err="1"/>
              <a:t>lệnh</a:t>
            </a:r>
            <a:r>
              <a:rPr lang="en-US" altLang="en-US"/>
              <a:t>) </a:t>
            </a:r>
          </a:p>
          <a:p>
            <a:pPr marL="0" indent="406400">
              <a:buNone/>
              <a:defRPr/>
            </a:pPr>
            <a:r>
              <a:rPr lang="en-US" altLang="en-US"/>
              <a:t>IP </a:t>
            </a:r>
            <a:r>
              <a:rPr lang="en-US" altLang="en-US" err="1"/>
              <a:t>lưu</a:t>
            </a:r>
            <a:r>
              <a:rPr lang="en-US" altLang="en-US"/>
              <a:t> </a:t>
            </a:r>
            <a:r>
              <a:rPr lang="en-US" altLang="en-US" err="1"/>
              <a:t>địa</a:t>
            </a:r>
            <a:r>
              <a:rPr lang="en-US" altLang="en-US"/>
              <a:t> </a:t>
            </a:r>
            <a:r>
              <a:rPr lang="en-US" altLang="en-US" err="1"/>
              <a:t>chỉ</a:t>
            </a:r>
            <a:r>
              <a:rPr lang="en-US" altLang="en-US"/>
              <a:t> </a:t>
            </a:r>
            <a:r>
              <a:rPr lang="en-US" altLang="en-US" err="1"/>
              <a:t>lệnh</a:t>
            </a:r>
            <a:r>
              <a:rPr lang="en-US" altLang="en-US"/>
              <a:t> </a:t>
            </a:r>
            <a:r>
              <a:rPr lang="en-US" altLang="en-US" err="1"/>
              <a:t>kế</a:t>
            </a:r>
            <a:r>
              <a:rPr lang="en-US" altLang="en-US"/>
              <a:t> </a:t>
            </a:r>
            <a:r>
              <a:rPr lang="en-US" altLang="en-US" err="1"/>
              <a:t>tiếp</a:t>
            </a:r>
            <a:r>
              <a:rPr lang="en-US" altLang="en-US"/>
              <a:t> </a:t>
            </a:r>
            <a:r>
              <a:rPr lang="en-US" altLang="en-US" err="1"/>
              <a:t>trong</a:t>
            </a:r>
            <a:r>
              <a:rPr lang="en-US" altLang="en-US"/>
              <a:t> </a:t>
            </a:r>
            <a:r>
              <a:rPr lang="en-US" altLang="en-US" err="1"/>
              <a:t>của</a:t>
            </a:r>
            <a:r>
              <a:rPr lang="en-US" altLang="en-US"/>
              <a:t> </a:t>
            </a:r>
            <a:r>
              <a:rPr lang="en-US" altLang="en-US" err="1"/>
              <a:t>chương</a:t>
            </a:r>
            <a:r>
              <a:rPr lang="en-US" altLang="en-US"/>
              <a:t> </a:t>
            </a:r>
            <a:r>
              <a:rPr lang="en-US" altLang="en-US" err="1"/>
              <a:t>trình</a:t>
            </a:r>
            <a:endParaRPr lang="en-US" altLang="en-US"/>
          </a:p>
          <a:p>
            <a:pPr marL="0" indent="406400">
              <a:buNone/>
              <a:defRPr/>
            </a:pPr>
            <a:r>
              <a:rPr lang="en-US" altLang="en-US"/>
              <a:t>CS:IP </a:t>
            </a:r>
            <a:r>
              <a:rPr lang="en-US" altLang="en-US" err="1"/>
              <a:t>lưu</a:t>
            </a:r>
            <a:r>
              <a:rPr lang="en-US" altLang="en-US"/>
              <a:t> </a:t>
            </a:r>
            <a:r>
              <a:rPr lang="en-US" altLang="en-US" err="1"/>
              <a:t>địa</a:t>
            </a:r>
            <a:r>
              <a:rPr lang="en-US" altLang="en-US"/>
              <a:t> </a:t>
            </a:r>
            <a:r>
              <a:rPr lang="en-US" altLang="en-US" err="1"/>
              <a:t>chỉ</a:t>
            </a:r>
            <a:r>
              <a:rPr lang="en-US" altLang="en-US"/>
              <a:t> </a:t>
            </a:r>
            <a:r>
              <a:rPr lang="en-US" altLang="en-US" err="1"/>
              <a:t>lệnh</a:t>
            </a:r>
            <a:r>
              <a:rPr lang="en-US" altLang="en-US"/>
              <a:t> </a:t>
            </a:r>
            <a:r>
              <a:rPr lang="en-US" altLang="en-US" err="1"/>
              <a:t>kế</a:t>
            </a:r>
            <a:r>
              <a:rPr lang="en-US" altLang="en-US"/>
              <a:t> </a:t>
            </a:r>
            <a:r>
              <a:rPr lang="en-US" altLang="en-US" err="1"/>
              <a:t>tiếp</a:t>
            </a:r>
            <a:r>
              <a:rPr lang="en-US" altLang="en-US"/>
              <a:t> </a:t>
            </a:r>
            <a:r>
              <a:rPr lang="en-US" altLang="en-US" err="1"/>
              <a:t>trong</a:t>
            </a:r>
            <a:r>
              <a:rPr lang="en-US" altLang="en-US"/>
              <a:t> </a:t>
            </a:r>
            <a:r>
              <a:rPr lang="en-US" altLang="en-US" err="1"/>
              <a:t>bộ</a:t>
            </a:r>
            <a:r>
              <a:rPr lang="en-US" altLang="en-US"/>
              <a:t> </a:t>
            </a:r>
            <a:r>
              <a:rPr lang="en-US" altLang="en-US" err="1"/>
              <a:t>nhớ</a:t>
            </a:r>
            <a:endParaRPr lang="en-US" altLang="en-US"/>
          </a:p>
        </p:txBody>
      </p:sp>
      <p:sp>
        <p:nvSpPr>
          <p:cNvPr id="2" name="Right Arrow Callout 1">
            <a:extLst>
              <a:ext uri="{FF2B5EF4-FFF2-40B4-BE49-F238E27FC236}">
                <a16:creationId xmlns:a16="http://schemas.microsoft.com/office/drawing/2014/main" id="{3EA1EAB7-0CC5-4EB3-81FB-1F368F72BEF1}"/>
              </a:ext>
            </a:extLst>
          </p:cNvPr>
          <p:cNvSpPr/>
          <p:nvPr/>
        </p:nvSpPr>
        <p:spPr bwMode="auto">
          <a:xfrm>
            <a:off x="6030913" y="3124200"/>
            <a:ext cx="1397000" cy="304800"/>
          </a:xfrm>
          <a:prstGeom prst="rightArrowCallout">
            <a:avLst>
              <a:gd name="adj1" fmla="val 34524"/>
              <a:gd name="adj2" fmla="val 29762"/>
              <a:gd name="adj3" fmla="val 63095"/>
              <a:gd name="adj4" fmla="val 67055"/>
            </a:avLst>
          </a:prstGeom>
          <a:solidFill>
            <a:schemeClr val="bg1"/>
          </a:solidFill>
          <a:ln w="9525" cap="flat" cmpd="sng" algn="ctr">
            <a:solidFill>
              <a:schemeClr val="tx1"/>
            </a:solidFill>
            <a:prstDash val="solid"/>
            <a:round/>
            <a:headEnd type="none" w="med" len="med"/>
            <a:tailEnd type="none" w="med" len="med"/>
          </a:ln>
          <a:effectLst/>
        </p:spPr>
        <p:txBody>
          <a:bodyPr/>
          <a:lstStyle/>
          <a:p>
            <a:pPr algn="ctr">
              <a:defRPr/>
            </a:pPr>
            <a:r>
              <a:rPr lang="en-US" sz="1600"/>
              <a:t>CS</a:t>
            </a:r>
          </a:p>
        </p:txBody>
      </p:sp>
    </p:spTree>
    <p:extLst>
      <p:ext uri="{BB962C8B-B14F-4D97-AF65-F5344CB8AC3E}">
        <p14:creationId xmlns:p14="http://schemas.microsoft.com/office/powerpoint/2010/main" val="279608331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id="{0380CD56-F3FB-42F5-8AD2-B3894447027E}"/>
              </a:ext>
            </a:extLst>
          </p:cNvPr>
          <p:cNvSpPr>
            <a:spLocks noGrp="1" noChangeArrowheads="1"/>
          </p:cNvSpPr>
          <p:nvPr>
            <p:ph idx="1"/>
          </p:nvPr>
        </p:nvSpPr>
        <p:spPr>
          <a:xfrm>
            <a:off x="1905000" y="1295400"/>
            <a:ext cx="8574088" cy="685800"/>
          </a:xfrm>
        </p:spPr>
        <p:txBody>
          <a:bodyPr/>
          <a:lstStyle/>
          <a:p>
            <a:pPr eaLnBrk="1" hangingPunct="1"/>
            <a:r>
              <a:rPr lang="en-US" altLang="en-US"/>
              <a:t>Thanh ghi cờ IF (instruction flag) : </a:t>
            </a:r>
          </a:p>
        </p:txBody>
      </p:sp>
      <p:sp>
        <p:nvSpPr>
          <p:cNvPr id="45" name="Rectangle 2">
            <a:extLst>
              <a:ext uri="{FF2B5EF4-FFF2-40B4-BE49-F238E27FC236}">
                <a16:creationId xmlns:a16="http://schemas.microsoft.com/office/drawing/2014/main" id="{D25ACA71-461C-4B43-BCBF-4B47F8B8DF59}"/>
              </a:ext>
            </a:extLst>
          </p:cNvPr>
          <p:cNvSpPr txBox="1">
            <a:spLocks noChangeArrowheads="1"/>
          </p:cNvSpPr>
          <p:nvPr/>
        </p:nvSpPr>
        <p:spPr bwMode="auto">
          <a:xfrm>
            <a:off x="2741614" y="228600"/>
            <a:ext cx="7793037"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sz="3200" b="1">
                <a:solidFill>
                  <a:schemeClr val="hlink"/>
                </a:solidFill>
                <a:latin typeface="+mj-lt"/>
                <a:ea typeface="+mj-ea"/>
                <a:cs typeface="+mj-cs"/>
              </a:defRPr>
            </a:lvl1pPr>
            <a:lvl2pPr algn="l" rtl="0" eaLnBrk="0" fontAlgn="base" hangingPunct="0">
              <a:spcBef>
                <a:spcPct val="0"/>
              </a:spcBef>
              <a:spcAft>
                <a:spcPct val="0"/>
              </a:spcAft>
              <a:defRPr sz="3200" b="1">
                <a:solidFill>
                  <a:schemeClr val="hlink"/>
                </a:solidFill>
                <a:latin typeface="Times New Roman" pitchFamily="18" charset="0"/>
              </a:defRPr>
            </a:lvl2pPr>
            <a:lvl3pPr algn="l" rtl="0" eaLnBrk="0" fontAlgn="base" hangingPunct="0">
              <a:spcBef>
                <a:spcPct val="0"/>
              </a:spcBef>
              <a:spcAft>
                <a:spcPct val="0"/>
              </a:spcAft>
              <a:defRPr sz="3200" b="1">
                <a:solidFill>
                  <a:schemeClr val="hlink"/>
                </a:solidFill>
                <a:latin typeface="Times New Roman" pitchFamily="18" charset="0"/>
              </a:defRPr>
            </a:lvl3pPr>
            <a:lvl4pPr algn="l" rtl="0" eaLnBrk="0" fontAlgn="base" hangingPunct="0">
              <a:spcBef>
                <a:spcPct val="0"/>
              </a:spcBef>
              <a:spcAft>
                <a:spcPct val="0"/>
              </a:spcAft>
              <a:defRPr sz="3200" b="1">
                <a:solidFill>
                  <a:schemeClr val="hlink"/>
                </a:solidFill>
                <a:latin typeface="Times New Roman" pitchFamily="18" charset="0"/>
              </a:defRPr>
            </a:lvl4pPr>
            <a:lvl5pPr algn="l" rtl="0" eaLnBrk="0" fontAlgn="base" hangingPunct="0">
              <a:spcBef>
                <a:spcPct val="0"/>
              </a:spcBef>
              <a:spcAft>
                <a:spcPct val="0"/>
              </a:spcAft>
              <a:defRPr sz="3200" b="1">
                <a:solidFill>
                  <a:schemeClr val="hlink"/>
                </a:solidFill>
                <a:latin typeface="Times New Roman" pitchFamily="18" charset="0"/>
              </a:defRPr>
            </a:lvl5pPr>
            <a:lvl6pPr marL="457200" algn="l" rtl="0" fontAlgn="base">
              <a:spcBef>
                <a:spcPct val="0"/>
              </a:spcBef>
              <a:spcAft>
                <a:spcPct val="0"/>
              </a:spcAft>
              <a:defRPr sz="3200" b="1">
                <a:solidFill>
                  <a:schemeClr val="hlink"/>
                </a:solidFill>
                <a:latin typeface="Times New Roman" pitchFamily="18" charset="0"/>
              </a:defRPr>
            </a:lvl6pPr>
            <a:lvl7pPr marL="914400" algn="l" rtl="0" fontAlgn="base">
              <a:spcBef>
                <a:spcPct val="0"/>
              </a:spcBef>
              <a:spcAft>
                <a:spcPct val="0"/>
              </a:spcAft>
              <a:defRPr sz="3200" b="1">
                <a:solidFill>
                  <a:schemeClr val="hlink"/>
                </a:solidFill>
                <a:latin typeface="Times New Roman" pitchFamily="18" charset="0"/>
              </a:defRPr>
            </a:lvl7pPr>
            <a:lvl8pPr marL="1371600" algn="l" rtl="0" fontAlgn="base">
              <a:spcBef>
                <a:spcPct val="0"/>
              </a:spcBef>
              <a:spcAft>
                <a:spcPct val="0"/>
              </a:spcAft>
              <a:defRPr sz="3200" b="1">
                <a:solidFill>
                  <a:schemeClr val="hlink"/>
                </a:solidFill>
                <a:latin typeface="Times New Roman" pitchFamily="18" charset="0"/>
              </a:defRPr>
            </a:lvl8pPr>
            <a:lvl9pPr marL="1828800" algn="l" rtl="0" fontAlgn="base">
              <a:spcBef>
                <a:spcPct val="0"/>
              </a:spcBef>
              <a:spcAft>
                <a:spcPct val="0"/>
              </a:spcAft>
              <a:defRPr sz="3200" b="1">
                <a:solidFill>
                  <a:schemeClr val="hlink"/>
                </a:solidFill>
                <a:latin typeface="Times New Roman" pitchFamily="18" charset="0"/>
              </a:defRPr>
            </a:lvl9pPr>
          </a:lstStyle>
          <a:p>
            <a:pPr eaLnBrk="1" hangingPunct="1">
              <a:defRPr/>
            </a:pPr>
            <a:r>
              <a:rPr lang="en-US" altLang="en-US" kern="0" err="1"/>
              <a:t>Thanh</a:t>
            </a:r>
            <a:r>
              <a:rPr lang="en-US" altLang="en-US" kern="0"/>
              <a:t> </a:t>
            </a:r>
            <a:r>
              <a:rPr lang="en-US" altLang="en-US" kern="0" err="1"/>
              <a:t>ghi</a:t>
            </a:r>
            <a:r>
              <a:rPr lang="en-US" altLang="en-US" kern="0"/>
              <a:t> </a:t>
            </a:r>
            <a:r>
              <a:rPr lang="en-US" altLang="en-US" kern="0" err="1"/>
              <a:t>cờ</a:t>
            </a:r>
            <a:r>
              <a:rPr lang="en-US" altLang="en-US" kern="0"/>
              <a:t> - IF </a:t>
            </a:r>
          </a:p>
        </p:txBody>
      </p:sp>
      <p:pic>
        <p:nvPicPr>
          <p:cNvPr id="25604" name="Picture 44">
            <a:extLst>
              <a:ext uri="{FF2B5EF4-FFF2-40B4-BE49-F238E27FC236}">
                <a16:creationId xmlns:a16="http://schemas.microsoft.com/office/drawing/2014/main" id="{E2DC12D0-22C8-4EDA-B089-D905CC1EB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984375"/>
            <a:ext cx="8153400" cy="436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94123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7C8C8C3-3B9C-4BDC-9D78-5DA78E57A6F2}"/>
              </a:ext>
            </a:extLst>
          </p:cNvPr>
          <p:cNvSpPr>
            <a:spLocks noGrp="1" noChangeArrowheads="1"/>
          </p:cNvSpPr>
          <p:nvPr>
            <p:ph type="title"/>
          </p:nvPr>
        </p:nvSpPr>
        <p:spPr/>
        <p:txBody>
          <a:bodyPr/>
          <a:lstStyle/>
          <a:p>
            <a:pPr eaLnBrk="1" hangingPunct="1"/>
            <a:r>
              <a:rPr lang="en-US" altLang="en-US"/>
              <a:t>Tràn số (overflow - OF)</a:t>
            </a:r>
          </a:p>
        </p:txBody>
      </p:sp>
      <p:sp>
        <p:nvSpPr>
          <p:cNvPr id="26627" name="Rectangle 3">
            <a:extLst>
              <a:ext uri="{FF2B5EF4-FFF2-40B4-BE49-F238E27FC236}">
                <a16:creationId xmlns:a16="http://schemas.microsoft.com/office/drawing/2014/main" id="{E8D1E69E-7593-4FC7-BE38-EE72E3AEA364}"/>
              </a:ext>
            </a:extLst>
          </p:cNvPr>
          <p:cNvSpPr>
            <a:spLocks noGrp="1" noChangeArrowheads="1"/>
          </p:cNvSpPr>
          <p:nvPr>
            <p:ph idx="1"/>
          </p:nvPr>
        </p:nvSpPr>
        <p:spPr/>
        <p:txBody>
          <a:bodyPr/>
          <a:lstStyle/>
          <a:p>
            <a:pPr eaLnBrk="1" hangingPunct="1"/>
            <a:r>
              <a:rPr lang="en-US" altLang="en-US"/>
              <a:t>Được phát hiện khi nhớ vào MSB không bằng nhớ ra khỏi MSB</a:t>
            </a:r>
          </a:p>
          <a:p>
            <a:pPr eaLnBrk="1" hangingPunct="1"/>
            <a:r>
              <a:rPr lang="en-US" altLang="en-US"/>
              <a:t>Chỉ có thể xảy ra khi cộng các số cùng dấu (hoặc trừ số khác dấu)</a:t>
            </a:r>
          </a:p>
          <a:p>
            <a:pPr eaLnBrk="1" hangingPunct="1"/>
            <a:r>
              <a:rPr lang="en-US" altLang="en-US"/>
              <a:t>Khi tràn xảy ra OF=1</a:t>
            </a:r>
          </a:p>
        </p:txBody>
      </p:sp>
    </p:spTree>
    <p:extLst>
      <p:ext uri="{BB962C8B-B14F-4D97-AF65-F5344CB8AC3E}">
        <p14:creationId xmlns:p14="http://schemas.microsoft.com/office/powerpoint/2010/main" val="2942780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97194F05-3992-4A6B-9AA1-62E09CAF12C4}"/>
              </a:ext>
            </a:extLst>
          </p:cNvPr>
          <p:cNvSpPr>
            <a:spLocks noGrp="1"/>
          </p:cNvSpPr>
          <p:nvPr>
            <p:ph type="title"/>
          </p:nvPr>
        </p:nvSpPr>
        <p:spPr/>
        <p:txBody>
          <a:bodyPr/>
          <a:lstStyle/>
          <a:p>
            <a:endParaRPr lang="vi-VN" altLang="vi-VN"/>
          </a:p>
        </p:txBody>
      </p:sp>
      <p:sp>
        <p:nvSpPr>
          <p:cNvPr id="15363" name="Content Placeholder 2">
            <a:extLst>
              <a:ext uri="{FF2B5EF4-FFF2-40B4-BE49-F238E27FC236}">
                <a16:creationId xmlns:a16="http://schemas.microsoft.com/office/drawing/2014/main" id="{A99506B0-C80D-495C-92D6-5B12B731F48A}"/>
              </a:ext>
            </a:extLst>
          </p:cNvPr>
          <p:cNvSpPr>
            <a:spLocks noGrp="1"/>
          </p:cNvSpPr>
          <p:nvPr>
            <p:ph idx="1"/>
          </p:nvPr>
        </p:nvSpPr>
        <p:spPr>
          <a:xfrm>
            <a:off x="1905000" y="1066800"/>
            <a:ext cx="8574088" cy="5562600"/>
          </a:xfrm>
        </p:spPr>
        <p:txBody>
          <a:bodyPr/>
          <a:lstStyle/>
          <a:p>
            <a:pPr eaLnBrk="1" hangingPunct="1"/>
            <a:r>
              <a:rPr lang="en-AU" altLang="vi-VN"/>
              <a:t>Chuyển từ thập phân sang bát phân (D – O)</a:t>
            </a:r>
          </a:p>
          <a:p>
            <a:pPr eaLnBrk="1" hangingPunct="1">
              <a:spcBef>
                <a:spcPct val="0"/>
              </a:spcBef>
            </a:pPr>
            <a:r>
              <a:rPr lang="en-AU" altLang="vi-VN"/>
              <a:t>Ví dụ : 153.513</a:t>
            </a:r>
          </a:p>
          <a:p>
            <a:pPr lvl="1" eaLnBrk="1" hangingPunct="1">
              <a:spcBef>
                <a:spcPct val="0"/>
              </a:spcBef>
            </a:pPr>
            <a:r>
              <a:rPr lang="en-AU" altLang="vi-VN" b="1"/>
              <a:t>Phần nguyên : 153=231</a:t>
            </a:r>
            <a:r>
              <a:rPr lang="en-AU" altLang="vi-VN" b="1" baseline="-25000"/>
              <a:t>8</a:t>
            </a:r>
          </a:p>
          <a:p>
            <a:pPr lvl="1" eaLnBrk="1" hangingPunct="1">
              <a:spcBef>
                <a:spcPct val="0"/>
              </a:spcBef>
            </a:pPr>
            <a:r>
              <a:rPr lang="en-AU" altLang="vi-VN"/>
              <a:t>Phần thập phân : 0.513</a:t>
            </a:r>
          </a:p>
          <a:p>
            <a:pPr lvl="1" eaLnBrk="1" hangingPunct="1">
              <a:spcBef>
                <a:spcPct val="0"/>
              </a:spcBef>
            </a:pPr>
            <a:r>
              <a:rPr lang="en-AU" altLang="vi-VN"/>
              <a:t>Nhân	     Kết quả	   Nguyên 	  Thập phân</a:t>
            </a:r>
          </a:p>
          <a:p>
            <a:pPr lvl="1" eaLnBrk="1" hangingPunct="1">
              <a:spcBef>
                <a:spcPct val="0"/>
              </a:spcBef>
            </a:pPr>
            <a:r>
              <a:rPr lang="en-US" altLang="vi-VN"/>
              <a:t>0.513x 8 = 4.104		4		0.104</a:t>
            </a:r>
          </a:p>
          <a:p>
            <a:pPr lvl="1" eaLnBrk="1" hangingPunct="1">
              <a:spcBef>
                <a:spcPct val="0"/>
              </a:spcBef>
            </a:pPr>
            <a:r>
              <a:rPr lang="en-US" altLang="vi-VN"/>
              <a:t>0.104x 8 = 0.832		0		0.832</a:t>
            </a:r>
          </a:p>
          <a:p>
            <a:pPr lvl="1" eaLnBrk="1" hangingPunct="1">
              <a:spcBef>
                <a:spcPct val="0"/>
              </a:spcBef>
            </a:pPr>
            <a:r>
              <a:rPr lang="en-US" altLang="vi-VN"/>
              <a:t>0.832x 8 = 6.656		6		0.656</a:t>
            </a:r>
          </a:p>
          <a:p>
            <a:pPr lvl="1" eaLnBrk="1" hangingPunct="1">
              <a:spcBef>
                <a:spcPct val="0"/>
              </a:spcBef>
            </a:pPr>
            <a:r>
              <a:rPr lang="en-US" altLang="vi-VN"/>
              <a:t>0.656x8  = 5.248		5		0.28</a:t>
            </a:r>
          </a:p>
          <a:p>
            <a:pPr lvl="1" eaLnBrk="1" hangingPunct="1">
              <a:spcBef>
                <a:spcPct val="0"/>
              </a:spcBef>
            </a:pPr>
            <a:r>
              <a:rPr lang="en-US" altLang="vi-VN"/>
              <a:t>0.248x8  = 1.984		1		0.984…</a:t>
            </a:r>
          </a:p>
          <a:p>
            <a:pPr eaLnBrk="1" hangingPunct="1">
              <a:spcBef>
                <a:spcPct val="0"/>
              </a:spcBef>
            </a:pPr>
            <a:r>
              <a:rPr lang="en-AU" altLang="vi-VN"/>
              <a:t>Kết quả :0.513 = 40651</a:t>
            </a:r>
            <a:r>
              <a:rPr lang="en-AU" altLang="vi-VN" baseline="-25000"/>
              <a:t>8</a:t>
            </a:r>
            <a:endParaRPr lang="en-AU" altLang="vi-VN"/>
          </a:p>
          <a:p>
            <a:pPr eaLnBrk="1" hangingPunct="1">
              <a:spcBef>
                <a:spcPct val="0"/>
              </a:spcBef>
            </a:pPr>
            <a:r>
              <a:rPr lang="en-AU" altLang="vi-VN"/>
              <a:t>Kết hợp Nguyên – thập phân : 231.40651</a:t>
            </a:r>
            <a:r>
              <a:rPr lang="en-AU" altLang="vi-VN" baseline="-25000"/>
              <a:t>8</a:t>
            </a:r>
            <a:endParaRPr lang="en-AU" altLang="vi-VN" b="1"/>
          </a:p>
          <a:p>
            <a:endParaRPr lang="en-US" altLang="vi-VN"/>
          </a:p>
        </p:txBody>
      </p:sp>
      <p:graphicFrame>
        <p:nvGraphicFramePr>
          <p:cNvPr id="5" name="Table 4">
            <a:extLst>
              <a:ext uri="{FF2B5EF4-FFF2-40B4-BE49-F238E27FC236}">
                <a16:creationId xmlns:a16="http://schemas.microsoft.com/office/drawing/2014/main" id="{A0134D9A-E621-4C6A-9C55-FD575B51961C}"/>
              </a:ext>
            </a:extLst>
          </p:cNvPr>
          <p:cNvGraphicFramePr>
            <a:graphicFrameLocks noGrp="1"/>
          </p:cNvGraphicFramePr>
          <p:nvPr/>
        </p:nvGraphicFramePr>
        <p:xfrm>
          <a:off x="7961314" y="1524001"/>
          <a:ext cx="1868487" cy="1463676"/>
        </p:xfrm>
        <a:graphic>
          <a:graphicData uri="http://schemas.openxmlformats.org/drawingml/2006/table">
            <a:tbl>
              <a:tblPr firstRow="1" bandRow="1">
                <a:tableStyleId>{5C22544A-7EE6-4342-B048-85BDC9FD1C3A}</a:tableStyleId>
              </a:tblPr>
              <a:tblGrid>
                <a:gridCol w="622829">
                  <a:extLst>
                    <a:ext uri="{9D8B030D-6E8A-4147-A177-3AD203B41FA5}">
                      <a16:colId xmlns:a16="http://schemas.microsoft.com/office/drawing/2014/main" val="2235110028"/>
                    </a:ext>
                  </a:extLst>
                </a:gridCol>
                <a:gridCol w="622829">
                  <a:extLst>
                    <a:ext uri="{9D8B030D-6E8A-4147-A177-3AD203B41FA5}">
                      <a16:colId xmlns:a16="http://schemas.microsoft.com/office/drawing/2014/main" val="3298467542"/>
                    </a:ext>
                  </a:extLst>
                </a:gridCol>
                <a:gridCol w="622829">
                  <a:extLst>
                    <a:ext uri="{9D8B030D-6E8A-4147-A177-3AD203B41FA5}">
                      <a16:colId xmlns:a16="http://schemas.microsoft.com/office/drawing/2014/main" val="3434912684"/>
                    </a:ext>
                  </a:extLst>
                </a:gridCol>
              </a:tblGrid>
              <a:tr h="365919">
                <a:tc>
                  <a:txBody>
                    <a:bodyPr/>
                    <a:lstStyle/>
                    <a:p>
                      <a:pPr marL="0" algn="ctr" defTabSz="914400" rtl="0" eaLnBrk="1" latinLnBrk="0" hangingPunct="1"/>
                      <a:r>
                        <a:rPr lang="en-US" sz="1800" b="1" kern="1200">
                          <a:solidFill>
                            <a:schemeClr val="dk1"/>
                          </a:solidFill>
                          <a:latin typeface="+mn-lt"/>
                          <a:ea typeface="+mn-ea"/>
                          <a:cs typeface="+mn-cs"/>
                        </a:rPr>
                        <a:t>153</a:t>
                      </a:r>
                      <a:endParaRPr lang="vi-VN" sz="1800" b="1" kern="1200">
                        <a:solidFill>
                          <a:schemeClr val="dk1"/>
                        </a:solidFill>
                        <a:latin typeface="+mn-lt"/>
                        <a:ea typeface="+mn-ea"/>
                        <a:cs typeface="+mn-cs"/>
                      </a:endParaRPr>
                    </a:p>
                  </a:txBody>
                  <a:tcPr marL="91443" marR="91443" marT="45740" marB="45740"/>
                </a:tc>
                <a:tc>
                  <a:txBody>
                    <a:bodyPr/>
                    <a:lstStyle/>
                    <a:p>
                      <a:pPr marL="0" algn="ctr" defTabSz="914400" rtl="0" eaLnBrk="1" latinLnBrk="0" hangingPunct="1"/>
                      <a:r>
                        <a:rPr lang="en-US" sz="1800" b="1" kern="1200">
                          <a:solidFill>
                            <a:schemeClr val="dk1"/>
                          </a:solidFill>
                          <a:latin typeface="+mn-lt"/>
                          <a:ea typeface="+mn-ea"/>
                          <a:cs typeface="+mn-cs"/>
                        </a:rPr>
                        <a:t>8</a:t>
                      </a:r>
                      <a:endParaRPr lang="vi-VN" sz="1800" b="1" kern="1200">
                        <a:solidFill>
                          <a:schemeClr val="dk1"/>
                        </a:solidFill>
                        <a:latin typeface="+mn-lt"/>
                        <a:ea typeface="+mn-ea"/>
                        <a:cs typeface="+mn-cs"/>
                      </a:endParaRPr>
                    </a:p>
                  </a:txBody>
                  <a:tcPr marL="91443" marR="91443" marT="45740" marB="45740"/>
                </a:tc>
                <a:tc>
                  <a:txBody>
                    <a:bodyPr/>
                    <a:lstStyle/>
                    <a:p>
                      <a:pPr marL="0" algn="ctr" defTabSz="914400" rtl="0" eaLnBrk="1" latinLnBrk="0" hangingPunct="1"/>
                      <a:r>
                        <a:rPr lang="en-US" sz="1800" b="1" kern="1200">
                          <a:solidFill>
                            <a:schemeClr val="dk1"/>
                          </a:solidFill>
                          <a:latin typeface="+mn-lt"/>
                          <a:ea typeface="+mn-ea"/>
                          <a:cs typeface="+mn-cs"/>
                        </a:rPr>
                        <a:t>1</a:t>
                      </a:r>
                      <a:endParaRPr lang="vi-VN" sz="1800" b="1" kern="1200">
                        <a:solidFill>
                          <a:schemeClr val="dk1"/>
                        </a:solidFill>
                        <a:latin typeface="+mn-lt"/>
                        <a:ea typeface="+mn-ea"/>
                        <a:cs typeface="+mn-cs"/>
                      </a:endParaRPr>
                    </a:p>
                  </a:txBody>
                  <a:tcPr marL="91443" marR="91443" marT="45740" marB="45740"/>
                </a:tc>
                <a:extLst>
                  <a:ext uri="{0D108BD9-81ED-4DB2-BD59-A6C34878D82A}">
                    <a16:rowId xmlns:a16="http://schemas.microsoft.com/office/drawing/2014/main" val="3295104867"/>
                  </a:ext>
                </a:extLst>
              </a:tr>
              <a:tr h="365919">
                <a:tc>
                  <a:txBody>
                    <a:bodyPr/>
                    <a:lstStyle/>
                    <a:p>
                      <a:pPr algn="ctr"/>
                      <a:r>
                        <a:rPr lang="en-US" sz="1800" b="1"/>
                        <a:t>19</a:t>
                      </a:r>
                      <a:endParaRPr lang="vi-VN" sz="1800" b="1"/>
                    </a:p>
                  </a:txBody>
                  <a:tcPr marL="91443" marR="91443" marT="45740" marB="45740"/>
                </a:tc>
                <a:tc>
                  <a:txBody>
                    <a:bodyPr/>
                    <a:lstStyle/>
                    <a:p>
                      <a:pPr algn="ctr"/>
                      <a:r>
                        <a:rPr lang="en-US" sz="1800" b="1"/>
                        <a:t>8</a:t>
                      </a:r>
                      <a:endParaRPr lang="vi-VN" sz="1800" b="1"/>
                    </a:p>
                  </a:txBody>
                  <a:tcPr marL="91443" marR="91443" marT="45740" marB="45740"/>
                </a:tc>
                <a:tc>
                  <a:txBody>
                    <a:bodyPr/>
                    <a:lstStyle/>
                    <a:p>
                      <a:pPr algn="ctr"/>
                      <a:r>
                        <a:rPr lang="en-US" sz="1800" b="1"/>
                        <a:t>3</a:t>
                      </a:r>
                      <a:endParaRPr lang="vi-VN" sz="1800" b="1"/>
                    </a:p>
                  </a:txBody>
                  <a:tcPr marL="91443" marR="91443" marT="45740" marB="45740"/>
                </a:tc>
                <a:extLst>
                  <a:ext uri="{0D108BD9-81ED-4DB2-BD59-A6C34878D82A}">
                    <a16:rowId xmlns:a16="http://schemas.microsoft.com/office/drawing/2014/main" val="3455607656"/>
                  </a:ext>
                </a:extLst>
              </a:tr>
              <a:tr h="365919">
                <a:tc>
                  <a:txBody>
                    <a:bodyPr/>
                    <a:lstStyle/>
                    <a:p>
                      <a:pPr algn="ctr"/>
                      <a:r>
                        <a:rPr lang="en-US" sz="1800" b="1"/>
                        <a:t>2</a:t>
                      </a:r>
                      <a:endParaRPr lang="vi-VN" sz="1800" b="1"/>
                    </a:p>
                  </a:txBody>
                  <a:tcPr marL="91443" marR="91443" marT="45740" marB="45740"/>
                </a:tc>
                <a:tc>
                  <a:txBody>
                    <a:bodyPr/>
                    <a:lstStyle/>
                    <a:p>
                      <a:pPr algn="ctr"/>
                      <a:r>
                        <a:rPr lang="en-US" sz="1800" b="1"/>
                        <a:t>8</a:t>
                      </a:r>
                      <a:endParaRPr lang="vi-VN" sz="1800" b="1"/>
                    </a:p>
                  </a:txBody>
                  <a:tcPr marL="91443" marR="91443" marT="45740" marB="45740"/>
                </a:tc>
                <a:tc>
                  <a:txBody>
                    <a:bodyPr/>
                    <a:lstStyle/>
                    <a:p>
                      <a:pPr algn="ctr"/>
                      <a:r>
                        <a:rPr lang="en-US" sz="1800" b="1"/>
                        <a:t>2</a:t>
                      </a:r>
                      <a:endParaRPr lang="vi-VN" sz="1800" b="1"/>
                    </a:p>
                  </a:txBody>
                  <a:tcPr marL="91443" marR="91443" marT="45740" marB="45740"/>
                </a:tc>
                <a:extLst>
                  <a:ext uri="{0D108BD9-81ED-4DB2-BD59-A6C34878D82A}">
                    <a16:rowId xmlns:a16="http://schemas.microsoft.com/office/drawing/2014/main" val="3548964370"/>
                  </a:ext>
                </a:extLst>
              </a:tr>
              <a:tr h="365919">
                <a:tc>
                  <a:txBody>
                    <a:bodyPr/>
                    <a:lstStyle/>
                    <a:p>
                      <a:pPr algn="ctr"/>
                      <a:r>
                        <a:rPr lang="en-US" sz="1800" b="1"/>
                        <a:t>0</a:t>
                      </a:r>
                      <a:endParaRPr lang="vi-VN" sz="1800" b="1"/>
                    </a:p>
                  </a:txBody>
                  <a:tcPr marL="91443" marR="91443" marT="45740" marB="45740"/>
                </a:tc>
                <a:tc>
                  <a:txBody>
                    <a:bodyPr/>
                    <a:lstStyle/>
                    <a:p>
                      <a:pPr algn="ctr"/>
                      <a:endParaRPr lang="vi-VN" sz="1800" b="1"/>
                    </a:p>
                  </a:txBody>
                  <a:tcPr marL="91443" marR="91443" marT="45740" marB="45740"/>
                </a:tc>
                <a:tc>
                  <a:txBody>
                    <a:bodyPr/>
                    <a:lstStyle/>
                    <a:p>
                      <a:pPr algn="ctr"/>
                      <a:endParaRPr lang="vi-VN" sz="1800" b="1"/>
                    </a:p>
                  </a:txBody>
                  <a:tcPr marL="91443" marR="91443" marT="45740" marB="45740"/>
                </a:tc>
                <a:extLst>
                  <a:ext uri="{0D108BD9-81ED-4DB2-BD59-A6C34878D82A}">
                    <a16:rowId xmlns:a16="http://schemas.microsoft.com/office/drawing/2014/main" val="904013322"/>
                  </a:ext>
                </a:extLst>
              </a:tr>
            </a:tbl>
          </a:graphicData>
        </a:graphic>
      </p:graphicFrame>
      <p:cxnSp>
        <p:nvCxnSpPr>
          <p:cNvPr id="15386" name="Straight Arrow Connector 5">
            <a:extLst>
              <a:ext uri="{FF2B5EF4-FFF2-40B4-BE49-F238E27FC236}">
                <a16:creationId xmlns:a16="http://schemas.microsoft.com/office/drawing/2014/main" id="{CBE4226B-5EA7-4B17-9406-ABAEE6EC9260}"/>
              </a:ext>
            </a:extLst>
          </p:cNvPr>
          <p:cNvCxnSpPr>
            <a:cxnSpLocks noChangeShapeType="1"/>
          </p:cNvCxnSpPr>
          <p:nvPr/>
        </p:nvCxnSpPr>
        <p:spPr bwMode="auto">
          <a:xfrm flipH="1" flipV="1">
            <a:off x="9982200" y="1524001"/>
            <a:ext cx="14288" cy="1173163"/>
          </a:xfrm>
          <a:prstGeom prst="straightConnector1">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7631083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757AB3B-3689-4055-A30B-813B37D8EA6B}"/>
              </a:ext>
            </a:extLst>
          </p:cNvPr>
          <p:cNvSpPr>
            <a:spLocks noGrp="1" noChangeArrowheads="1"/>
          </p:cNvSpPr>
          <p:nvPr>
            <p:ph type="title"/>
          </p:nvPr>
        </p:nvSpPr>
        <p:spPr/>
        <p:txBody>
          <a:bodyPr/>
          <a:lstStyle/>
          <a:p>
            <a:pPr eaLnBrk="1" hangingPunct="1"/>
            <a:r>
              <a:rPr lang="en-US" altLang="en-US"/>
              <a:t>Ví dụ về tràn số có dấu</a:t>
            </a:r>
          </a:p>
        </p:txBody>
      </p:sp>
      <p:sp>
        <p:nvSpPr>
          <p:cNvPr id="27651" name="Rectangle 4">
            <a:extLst>
              <a:ext uri="{FF2B5EF4-FFF2-40B4-BE49-F238E27FC236}">
                <a16:creationId xmlns:a16="http://schemas.microsoft.com/office/drawing/2014/main" id="{878CAE84-49FB-4AF6-89B0-FFEDD5BF77C7}"/>
              </a:ext>
            </a:extLst>
          </p:cNvPr>
          <p:cNvSpPr>
            <a:spLocks noGrp="1" noChangeArrowheads="1"/>
          </p:cNvSpPr>
          <p:nvPr>
            <p:ph idx="1"/>
          </p:nvPr>
        </p:nvSpPr>
        <p:spPr>
          <a:xfrm>
            <a:off x="1828800" y="1295400"/>
            <a:ext cx="4114800" cy="4114800"/>
          </a:xfrm>
          <a:noFill/>
        </p:spPr>
        <p:txBody>
          <a:bodyPr/>
          <a:lstStyle/>
          <a:p>
            <a:pPr eaLnBrk="1" hangingPunct="1">
              <a:buFont typeface="Wingdings" panose="05000000000000000000" pitchFamily="2" charset="2"/>
              <a:buNone/>
            </a:pPr>
            <a:r>
              <a:rPr lang="en-US" altLang="en-US"/>
              <a:t>  </a:t>
            </a:r>
            <a:r>
              <a:rPr lang="en-US" altLang="en-US" b="1"/>
              <a:t>10010110</a:t>
            </a:r>
          </a:p>
          <a:p>
            <a:pPr eaLnBrk="1" hangingPunct="1">
              <a:buFont typeface="Wingdings" panose="05000000000000000000" pitchFamily="2" charset="2"/>
              <a:buNone/>
            </a:pPr>
            <a:r>
              <a:rPr lang="en-US" altLang="en-US" b="1" u="sng"/>
              <a:t>+10100011</a:t>
            </a:r>
          </a:p>
          <a:p>
            <a:pPr eaLnBrk="1" hangingPunct="1">
              <a:buFont typeface="Wingdings" panose="05000000000000000000" pitchFamily="2" charset="2"/>
              <a:buNone/>
            </a:pPr>
            <a:r>
              <a:rPr lang="en-US" altLang="en-US" b="1"/>
              <a:t>  00111001</a:t>
            </a:r>
            <a:endParaRPr lang="en-US" altLang="en-US"/>
          </a:p>
          <a:p>
            <a:pPr eaLnBrk="1" hangingPunct="1"/>
            <a:r>
              <a:rPr lang="en-US" altLang="en-US" sz="2400" i="1"/>
              <a:t>Carry in = 0, Carry out = 1</a:t>
            </a:r>
          </a:p>
          <a:p>
            <a:pPr eaLnBrk="1" hangingPunct="1"/>
            <a:r>
              <a:rPr lang="en-US" altLang="en-US" sz="2400" i="1"/>
              <a:t>Neg+Neg=Pos</a:t>
            </a:r>
          </a:p>
          <a:p>
            <a:pPr eaLnBrk="1" hangingPunct="1"/>
            <a:r>
              <a:rPr lang="en-US" altLang="en-US" sz="2400" i="1"/>
              <a:t>Signed overflow occurred</a:t>
            </a:r>
          </a:p>
          <a:p>
            <a:pPr eaLnBrk="1" hangingPunct="1"/>
            <a:r>
              <a:rPr lang="en-US" altLang="en-US" sz="2400" i="1"/>
              <a:t>OF = 1 (set</a:t>
            </a:r>
            <a:r>
              <a:rPr lang="en-US" altLang="en-US" i="1"/>
              <a:t>)</a:t>
            </a:r>
          </a:p>
        </p:txBody>
      </p:sp>
      <p:sp>
        <p:nvSpPr>
          <p:cNvPr id="27652" name="Rectangle 5">
            <a:extLst>
              <a:ext uri="{FF2B5EF4-FFF2-40B4-BE49-F238E27FC236}">
                <a16:creationId xmlns:a16="http://schemas.microsoft.com/office/drawing/2014/main" id="{A072573C-E74F-406C-A3D2-60389BFE62D2}"/>
              </a:ext>
            </a:extLst>
          </p:cNvPr>
          <p:cNvSpPr>
            <a:spLocks noChangeArrowheads="1"/>
          </p:cNvSpPr>
          <p:nvPr/>
        </p:nvSpPr>
        <p:spPr bwMode="auto">
          <a:xfrm>
            <a:off x="6324600" y="1295400"/>
            <a:ext cx="4114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eaLnBrk="1" hangingPunct="1">
              <a:buFont typeface="Wingdings" panose="05000000000000000000" pitchFamily="2" charset="2"/>
              <a:buNone/>
            </a:pPr>
            <a:r>
              <a:rPr lang="en-US" altLang="en-US" sz="2400" b="1">
                <a:latin typeface="Courier New" panose="02070309020205020404" pitchFamily="49" charset="0"/>
              </a:rPr>
              <a:t>  </a:t>
            </a:r>
            <a:r>
              <a:rPr lang="en-US" altLang="en-US" sz="2800" b="1"/>
              <a:t>00110110</a:t>
            </a:r>
          </a:p>
          <a:p>
            <a:pPr eaLnBrk="1" hangingPunct="1">
              <a:buFont typeface="Wingdings" panose="05000000000000000000" pitchFamily="2" charset="2"/>
              <a:buNone/>
            </a:pPr>
            <a:r>
              <a:rPr lang="en-US" altLang="en-US" sz="2800" b="1" u="sng"/>
              <a:t>+  01100011</a:t>
            </a:r>
          </a:p>
          <a:p>
            <a:pPr eaLnBrk="1" hangingPunct="1">
              <a:buFont typeface="Wingdings" panose="05000000000000000000" pitchFamily="2" charset="2"/>
              <a:buNone/>
            </a:pPr>
            <a:r>
              <a:rPr lang="en-US" altLang="en-US" sz="2800" b="1"/>
              <a:t>    10011001</a:t>
            </a:r>
            <a:endParaRPr lang="en-US" altLang="en-US" sz="2400"/>
          </a:p>
          <a:p>
            <a:pPr eaLnBrk="1" hangingPunct="1">
              <a:buSzPct val="120000"/>
              <a:buFont typeface="Wingdings" panose="05000000000000000000" pitchFamily="2" charset="2"/>
              <a:buChar char="§"/>
            </a:pPr>
            <a:r>
              <a:rPr lang="en-US" altLang="en-US" sz="2400" i="1"/>
              <a:t>Carry in = 1, Carry out = 0</a:t>
            </a:r>
          </a:p>
          <a:p>
            <a:pPr eaLnBrk="1" hangingPunct="1">
              <a:buSzPct val="120000"/>
              <a:buFont typeface="Wingdings" panose="05000000000000000000" pitchFamily="2" charset="2"/>
              <a:buChar char="§"/>
            </a:pPr>
            <a:r>
              <a:rPr lang="en-US" altLang="en-US" sz="2400" i="1"/>
              <a:t>Pos+Pos=Neg</a:t>
            </a:r>
          </a:p>
          <a:p>
            <a:pPr eaLnBrk="1" hangingPunct="1">
              <a:buSzPct val="120000"/>
              <a:buFont typeface="Wingdings" panose="05000000000000000000" pitchFamily="2" charset="2"/>
              <a:buChar char="§"/>
            </a:pPr>
            <a:r>
              <a:rPr lang="en-US" altLang="en-US" sz="2400" i="1"/>
              <a:t>Signed overflow occurred</a:t>
            </a:r>
          </a:p>
          <a:p>
            <a:pPr eaLnBrk="1" hangingPunct="1">
              <a:buSzPct val="120000"/>
              <a:buFont typeface="Wingdings" panose="05000000000000000000" pitchFamily="2" charset="2"/>
              <a:buChar char="§"/>
            </a:pPr>
            <a:r>
              <a:rPr lang="en-US" altLang="en-US" sz="2400" i="1"/>
              <a:t>OF = 1 (set)</a:t>
            </a:r>
            <a:endParaRPr lang="en-US" altLang="en-US" sz="2400" b="1" i="1">
              <a:latin typeface="Courier New" panose="02070309020205020404" pitchFamily="49" charset="0"/>
            </a:endParaRPr>
          </a:p>
          <a:p>
            <a:pPr eaLnBrk="1" hangingPunct="1">
              <a:buSzPct val="120000"/>
              <a:buFont typeface="Wingdings" panose="05000000000000000000" pitchFamily="2" charset="2"/>
              <a:buChar char="§"/>
            </a:pPr>
            <a:endParaRPr lang="en-US" altLang="en-US" sz="2800"/>
          </a:p>
        </p:txBody>
      </p:sp>
      <p:sp>
        <p:nvSpPr>
          <p:cNvPr id="27653" name="Rectangle 1">
            <a:extLst>
              <a:ext uri="{FF2B5EF4-FFF2-40B4-BE49-F238E27FC236}">
                <a16:creationId xmlns:a16="http://schemas.microsoft.com/office/drawing/2014/main" id="{1F0768EC-88C5-4215-A752-29783E70D701}"/>
              </a:ext>
            </a:extLst>
          </p:cNvPr>
          <p:cNvSpPr>
            <a:spLocks noChangeArrowheads="1"/>
          </p:cNvSpPr>
          <p:nvPr/>
        </p:nvSpPr>
        <p:spPr bwMode="auto">
          <a:xfrm>
            <a:off x="2057400" y="1371600"/>
            <a:ext cx="228600" cy="9144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27654" name="Rectangle 7">
            <a:extLst>
              <a:ext uri="{FF2B5EF4-FFF2-40B4-BE49-F238E27FC236}">
                <a16:creationId xmlns:a16="http://schemas.microsoft.com/office/drawing/2014/main" id="{D2AE7143-80D2-4EDE-B190-BC1F7ECCEF64}"/>
              </a:ext>
            </a:extLst>
          </p:cNvPr>
          <p:cNvSpPr>
            <a:spLocks noChangeArrowheads="1"/>
          </p:cNvSpPr>
          <p:nvPr/>
        </p:nvSpPr>
        <p:spPr bwMode="auto">
          <a:xfrm>
            <a:off x="6767513" y="1374775"/>
            <a:ext cx="228600" cy="9144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Tree>
    <p:extLst>
      <p:ext uri="{BB962C8B-B14F-4D97-AF65-F5344CB8AC3E}">
        <p14:creationId xmlns:p14="http://schemas.microsoft.com/office/powerpoint/2010/main" val="222246039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20C0FFB-4291-4610-B74E-3868CE290A33}"/>
              </a:ext>
            </a:extLst>
          </p:cNvPr>
          <p:cNvSpPr>
            <a:spLocks noGrp="1" noChangeArrowheads="1"/>
          </p:cNvSpPr>
          <p:nvPr>
            <p:ph type="title"/>
          </p:nvPr>
        </p:nvSpPr>
        <p:spPr/>
        <p:txBody>
          <a:bodyPr/>
          <a:lstStyle/>
          <a:p>
            <a:pPr eaLnBrk="1" hangingPunct="1"/>
            <a:r>
              <a:rPr lang="en-US" altLang="en-US"/>
              <a:t>Ví dụ về không tràn số có dấu</a:t>
            </a:r>
          </a:p>
        </p:txBody>
      </p:sp>
      <p:sp>
        <p:nvSpPr>
          <p:cNvPr id="28675" name="Rectangle 4">
            <a:extLst>
              <a:ext uri="{FF2B5EF4-FFF2-40B4-BE49-F238E27FC236}">
                <a16:creationId xmlns:a16="http://schemas.microsoft.com/office/drawing/2014/main" id="{51378215-F6FE-4486-9CCD-B771477C921C}"/>
              </a:ext>
            </a:extLst>
          </p:cNvPr>
          <p:cNvSpPr>
            <a:spLocks noGrp="1" noChangeArrowheads="1"/>
          </p:cNvSpPr>
          <p:nvPr>
            <p:ph idx="1"/>
          </p:nvPr>
        </p:nvSpPr>
        <p:spPr>
          <a:xfrm>
            <a:off x="1828800" y="1447800"/>
            <a:ext cx="4191000" cy="4495800"/>
          </a:xfrm>
          <a:noFill/>
        </p:spPr>
        <p:txBody>
          <a:bodyPr/>
          <a:lstStyle/>
          <a:p>
            <a:pPr eaLnBrk="1" hangingPunct="1">
              <a:buFont typeface="Wingdings" panose="05000000000000000000" pitchFamily="2" charset="2"/>
              <a:buNone/>
            </a:pPr>
            <a:r>
              <a:rPr lang="en-US" altLang="en-US"/>
              <a:t>   </a:t>
            </a:r>
            <a:r>
              <a:rPr lang="en-US" altLang="en-US" b="1"/>
              <a:t>10010110</a:t>
            </a:r>
          </a:p>
          <a:p>
            <a:pPr eaLnBrk="1" hangingPunct="1">
              <a:buFont typeface="Wingdings" panose="05000000000000000000" pitchFamily="2" charset="2"/>
              <a:buNone/>
            </a:pPr>
            <a:r>
              <a:rPr lang="en-US" altLang="en-US" b="1" u="sng"/>
              <a:t>+ 01100011</a:t>
            </a:r>
          </a:p>
          <a:p>
            <a:pPr eaLnBrk="1" hangingPunct="1">
              <a:buFont typeface="Wingdings" panose="05000000000000000000" pitchFamily="2" charset="2"/>
              <a:buNone/>
            </a:pPr>
            <a:r>
              <a:rPr lang="en-US" altLang="en-US" b="1"/>
              <a:t>   11111001</a:t>
            </a:r>
          </a:p>
          <a:p>
            <a:pPr eaLnBrk="1" hangingPunct="1">
              <a:buFont typeface="Wingdings" panose="05000000000000000000" pitchFamily="2" charset="2"/>
              <a:buNone/>
            </a:pPr>
            <a:endParaRPr lang="en-US" altLang="en-US"/>
          </a:p>
          <a:p>
            <a:pPr eaLnBrk="1" hangingPunct="1"/>
            <a:r>
              <a:rPr lang="en-US" altLang="en-US" sz="2400" i="1"/>
              <a:t>Carry in = 0, Carry out = 0</a:t>
            </a:r>
          </a:p>
          <a:p>
            <a:pPr eaLnBrk="1" hangingPunct="1"/>
            <a:r>
              <a:rPr lang="en-US" altLang="en-US" sz="2400" i="1"/>
              <a:t>Neg+Pos=Neg</a:t>
            </a:r>
          </a:p>
          <a:p>
            <a:pPr eaLnBrk="1" hangingPunct="1"/>
            <a:r>
              <a:rPr lang="en-US" altLang="en-US" sz="2400" i="1"/>
              <a:t>No Signed overflow occurred</a:t>
            </a:r>
          </a:p>
          <a:p>
            <a:pPr eaLnBrk="1" hangingPunct="1"/>
            <a:r>
              <a:rPr lang="en-US" altLang="en-US" sz="2400" i="1"/>
              <a:t>OF = 0 (clear</a:t>
            </a:r>
            <a:r>
              <a:rPr lang="en-US" altLang="en-US" i="1"/>
              <a:t>)</a:t>
            </a:r>
            <a:endParaRPr lang="en-US" altLang="en-US" b="1" i="1"/>
          </a:p>
          <a:p>
            <a:pPr eaLnBrk="1" hangingPunct="1"/>
            <a:endParaRPr lang="en-US" altLang="en-US"/>
          </a:p>
        </p:txBody>
      </p:sp>
      <p:sp>
        <p:nvSpPr>
          <p:cNvPr id="28676" name="Rectangle 5">
            <a:extLst>
              <a:ext uri="{FF2B5EF4-FFF2-40B4-BE49-F238E27FC236}">
                <a16:creationId xmlns:a16="http://schemas.microsoft.com/office/drawing/2014/main" id="{3CF5B020-50CD-46A6-8D74-10CA1493B4F4}"/>
              </a:ext>
            </a:extLst>
          </p:cNvPr>
          <p:cNvSpPr>
            <a:spLocks noChangeArrowheads="1"/>
          </p:cNvSpPr>
          <p:nvPr/>
        </p:nvSpPr>
        <p:spPr bwMode="auto">
          <a:xfrm>
            <a:off x="6172200" y="1371600"/>
            <a:ext cx="4267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eaLnBrk="1" hangingPunct="1">
              <a:buFont typeface="Wingdings" panose="05000000000000000000" pitchFamily="2" charset="2"/>
              <a:buNone/>
            </a:pPr>
            <a:r>
              <a:rPr lang="en-US" altLang="en-US" sz="2400" b="1">
                <a:latin typeface="Courier New" panose="02070309020205020404" pitchFamily="49" charset="0"/>
              </a:rPr>
              <a:t>  </a:t>
            </a:r>
            <a:r>
              <a:rPr lang="en-US" altLang="en-US" sz="2800" b="1"/>
              <a:t>10010110</a:t>
            </a:r>
          </a:p>
          <a:p>
            <a:pPr eaLnBrk="1" hangingPunct="1">
              <a:buFont typeface="Wingdings" panose="05000000000000000000" pitchFamily="2" charset="2"/>
              <a:buNone/>
            </a:pPr>
            <a:r>
              <a:rPr lang="en-US" altLang="en-US" sz="2800" b="1" u="sng"/>
              <a:t>+  11110011</a:t>
            </a:r>
          </a:p>
          <a:p>
            <a:pPr eaLnBrk="1" hangingPunct="1">
              <a:buFont typeface="Wingdings" panose="05000000000000000000" pitchFamily="2" charset="2"/>
              <a:buNone/>
            </a:pPr>
            <a:r>
              <a:rPr lang="en-US" altLang="en-US" sz="2800" b="1"/>
              <a:t>    10001001</a:t>
            </a:r>
          </a:p>
          <a:p>
            <a:pPr eaLnBrk="1" hangingPunct="1">
              <a:buFont typeface="Wingdings" panose="05000000000000000000" pitchFamily="2" charset="2"/>
              <a:buNone/>
            </a:pPr>
            <a:endParaRPr lang="en-US" altLang="en-US" sz="2800" b="1"/>
          </a:p>
          <a:p>
            <a:pPr eaLnBrk="1" hangingPunct="1">
              <a:buSzPct val="125000"/>
              <a:buFont typeface="Wingdings" panose="05000000000000000000" pitchFamily="2" charset="2"/>
              <a:buChar char="§"/>
            </a:pPr>
            <a:r>
              <a:rPr lang="en-US" altLang="en-US" sz="2400" i="1"/>
              <a:t>Carry in = 1, Carry out = 1</a:t>
            </a:r>
          </a:p>
          <a:p>
            <a:pPr eaLnBrk="1" hangingPunct="1">
              <a:buSzPct val="125000"/>
              <a:buFont typeface="Wingdings" panose="05000000000000000000" pitchFamily="2" charset="2"/>
              <a:buChar char="§"/>
            </a:pPr>
            <a:r>
              <a:rPr lang="en-US" altLang="en-US" sz="2400" i="1"/>
              <a:t>Neg+Neg=Neg</a:t>
            </a:r>
          </a:p>
          <a:p>
            <a:pPr eaLnBrk="1" hangingPunct="1">
              <a:buSzPct val="125000"/>
              <a:buFont typeface="Wingdings" panose="05000000000000000000" pitchFamily="2" charset="2"/>
              <a:buChar char="§"/>
            </a:pPr>
            <a:r>
              <a:rPr lang="en-US" altLang="en-US" sz="2400" i="1"/>
              <a:t>No Signed overflow occurred</a:t>
            </a:r>
          </a:p>
          <a:p>
            <a:pPr eaLnBrk="1" hangingPunct="1">
              <a:buSzPct val="125000"/>
              <a:buFont typeface="Wingdings" panose="05000000000000000000" pitchFamily="2" charset="2"/>
              <a:buChar char="§"/>
            </a:pPr>
            <a:r>
              <a:rPr lang="en-US" altLang="en-US" sz="2400" i="1"/>
              <a:t>OF = 0 (clear)</a:t>
            </a:r>
          </a:p>
        </p:txBody>
      </p:sp>
    </p:spTree>
    <p:extLst>
      <p:ext uri="{BB962C8B-B14F-4D97-AF65-F5344CB8AC3E}">
        <p14:creationId xmlns:p14="http://schemas.microsoft.com/office/powerpoint/2010/main" val="16670748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2B3B1F80-8FA5-4613-8630-3137B4E7FD83}"/>
              </a:ext>
            </a:extLst>
          </p:cNvPr>
          <p:cNvSpPr>
            <a:spLocks noGrp="1" noChangeArrowheads="1"/>
          </p:cNvSpPr>
          <p:nvPr>
            <p:ph type="title"/>
          </p:nvPr>
        </p:nvSpPr>
        <p:spPr/>
        <p:txBody>
          <a:bodyPr/>
          <a:lstStyle/>
          <a:p>
            <a:pPr eaLnBrk="1" hangingPunct="1"/>
            <a:r>
              <a:rPr lang="en-US" altLang="en-US"/>
              <a:t>Tràn số không dấu (Carry - CF)</a:t>
            </a:r>
          </a:p>
        </p:txBody>
      </p:sp>
      <p:sp>
        <p:nvSpPr>
          <p:cNvPr id="29699" name="Rectangle 3">
            <a:extLst>
              <a:ext uri="{FF2B5EF4-FFF2-40B4-BE49-F238E27FC236}">
                <a16:creationId xmlns:a16="http://schemas.microsoft.com/office/drawing/2014/main" id="{AB4070D1-BFE1-4618-AAAD-F81472FD80AC}"/>
              </a:ext>
            </a:extLst>
          </p:cNvPr>
          <p:cNvSpPr>
            <a:spLocks noGrp="1" noChangeArrowheads="1"/>
          </p:cNvSpPr>
          <p:nvPr>
            <p:ph idx="1"/>
          </p:nvPr>
        </p:nvSpPr>
        <p:spPr>
          <a:xfrm>
            <a:off x="1905000" y="1295401"/>
            <a:ext cx="4191000" cy="4837113"/>
          </a:xfrm>
        </p:spPr>
        <p:txBody>
          <a:bodyPr/>
          <a:lstStyle/>
          <a:p>
            <a:pPr eaLnBrk="1" hangingPunct="1"/>
            <a:r>
              <a:rPr lang="en-US" altLang="en-US"/>
              <a:t>Cờ nhớ được dùng để chỉ ra nếu một thao tác trên số không dấu tràn</a:t>
            </a:r>
          </a:p>
        </p:txBody>
      </p:sp>
      <p:sp>
        <p:nvSpPr>
          <p:cNvPr id="29700" name="Rectangle 4">
            <a:extLst>
              <a:ext uri="{FF2B5EF4-FFF2-40B4-BE49-F238E27FC236}">
                <a16:creationId xmlns:a16="http://schemas.microsoft.com/office/drawing/2014/main" id="{D159A091-645C-4C76-87DB-650F09E11887}"/>
              </a:ext>
            </a:extLst>
          </p:cNvPr>
          <p:cNvSpPr>
            <a:spLocks noChangeArrowheads="1"/>
          </p:cNvSpPr>
          <p:nvPr/>
        </p:nvSpPr>
        <p:spPr bwMode="auto">
          <a:xfrm>
            <a:off x="6629400" y="1447800"/>
            <a:ext cx="3810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eaLnBrk="1" hangingPunct="1">
              <a:buFont typeface="Wingdings" panose="05000000000000000000" pitchFamily="2" charset="2"/>
              <a:buNone/>
            </a:pPr>
            <a:r>
              <a:rPr lang="en-US" altLang="en-US" sz="2400" b="1">
                <a:latin typeface="Courier New" panose="02070309020205020404" pitchFamily="49" charset="0"/>
              </a:rPr>
              <a:t>  </a:t>
            </a:r>
            <a:r>
              <a:rPr lang="en-US" altLang="en-US" sz="2400" b="1"/>
              <a:t>10010110</a:t>
            </a:r>
          </a:p>
          <a:p>
            <a:pPr eaLnBrk="1" hangingPunct="1">
              <a:buFont typeface="Wingdings" panose="05000000000000000000" pitchFamily="2" charset="2"/>
              <a:buNone/>
            </a:pPr>
            <a:r>
              <a:rPr lang="en-US" altLang="en-US" sz="2400" b="1" u="sng"/>
              <a:t>+   11110011</a:t>
            </a:r>
          </a:p>
          <a:p>
            <a:pPr eaLnBrk="1" hangingPunct="1">
              <a:buFont typeface="Wingdings" panose="05000000000000000000" pitchFamily="2" charset="2"/>
              <a:buNone/>
            </a:pPr>
            <a:r>
              <a:rPr lang="en-US" altLang="en-US" sz="2400" b="1"/>
              <a:t>     10001001</a:t>
            </a:r>
          </a:p>
          <a:p>
            <a:pPr eaLnBrk="1" hangingPunct="1">
              <a:buFont typeface="Wingdings" panose="05000000000000000000" pitchFamily="2" charset="2"/>
              <a:buNone/>
            </a:pPr>
            <a:endParaRPr lang="en-US" altLang="en-US" sz="2400"/>
          </a:p>
          <a:p>
            <a:pPr eaLnBrk="1" hangingPunct="1">
              <a:buSzPct val="125000"/>
              <a:buFont typeface="Wingdings" panose="05000000000000000000" pitchFamily="2" charset="2"/>
              <a:buChar char="§"/>
            </a:pPr>
            <a:r>
              <a:rPr lang="en-US" altLang="en-US" sz="2400" i="1"/>
              <a:t>Carry out = 1</a:t>
            </a:r>
          </a:p>
          <a:p>
            <a:pPr eaLnBrk="1" hangingPunct="1">
              <a:buSzPct val="125000"/>
              <a:buFont typeface="Wingdings" panose="05000000000000000000" pitchFamily="2" charset="2"/>
              <a:buChar char="§"/>
            </a:pPr>
            <a:r>
              <a:rPr lang="en-US" altLang="en-US" sz="2400" i="1"/>
              <a:t>Unsigned overflow occurred</a:t>
            </a:r>
          </a:p>
          <a:p>
            <a:pPr eaLnBrk="1" hangingPunct="1">
              <a:buSzPct val="125000"/>
              <a:buFont typeface="Wingdings" panose="05000000000000000000" pitchFamily="2" charset="2"/>
              <a:buChar char="§"/>
            </a:pPr>
            <a:r>
              <a:rPr lang="en-US" altLang="en-US" sz="2400" i="1"/>
              <a:t>CF = 1 (set)</a:t>
            </a:r>
          </a:p>
        </p:txBody>
      </p:sp>
    </p:spTree>
    <p:extLst>
      <p:ext uri="{BB962C8B-B14F-4D97-AF65-F5344CB8AC3E}">
        <p14:creationId xmlns:p14="http://schemas.microsoft.com/office/powerpoint/2010/main" val="42507844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a:extLst>
              <a:ext uri="{FF2B5EF4-FFF2-40B4-BE49-F238E27FC236}">
                <a16:creationId xmlns:a16="http://schemas.microsoft.com/office/drawing/2014/main" id="{6F8CF85F-9577-42D4-B3D2-3FD7FBF1BF6C}"/>
              </a:ext>
            </a:extLst>
          </p:cNvPr>
          <p:cNvSpPr>
            <a:spLocks noGrp="1" noChangeArrowheads="1"/>
          </p:cNvSpPr>
          <p:nvPr>
            <p:ph type="title"/>
          </p:nvPr>
        </p:nvSpPr>
        <p:spPr/>
        <p:txBody>
          <a:bodyPr/>
          <a:lstStyle/>
          <a:p>
            <a:pPr eaLnBrk="1" hangingPunct="1"/>
            <a:r>
              <a:rPr lang="en-US" altLang="en-US"/>
              <a:t>Chú ý</a:t>
            </a:r>
          </a:p>
        </p:txBody>
      </p:sp>
      <p:sp>
        <p:nvSpPr>
          <p:cNvPr id="30722" name="Rectangle 3">
            <a:extLst>
              <a:ext uri="{FF2B5EF4-FFF2-40B4-BE49-F238E27FC236}">
                <a16:creationId xmlns:a16="http://schemas.microsoft.com/office/drawing/2014/main" id="{3613EC85-4994-4CB7-9BC7-74D0D645E47D}"/>
              </a:ext>
            </a:extLst>
          </p:cNvPr>
          <p:cNvSpPr>
            <a:spLocks noGrp="1" noChangeArrowheads="1"/>
          </p:cNvSpPr>
          <p:nvPr>
            <p:ph idx="1"/>
          </p:nvPr>
        </p:nvSpPr>
        <p:spPr>
          <a:xfrm>
            <a:off x="1905000" y="1295400"/>
            <a:ext cx="8534400" cy="1447800"/>
          </a:xfrm>
        </p:spPr>
        <p:txBody>
          <a:bodyPr/>
          <a:lstStyle/>
          <a:p>
            <a:pPr eaLnBrk="1" hangingPunct="1"/>
            <a:r>
              <a:rPr lang="en-US" altLang="en-US"/>
              <a:t>Bộ xử lý chỉ cộng hoặc trừ không quan tâm dữ liệu có dấu hay không dấu.</a:t>
            </a:r>
          </a:p>
        </p:txBody>
      </p:sp>
    </p:spTree>
    <p:extLst>
      <p:ext uri="{BB962C8B-B14F-4D97-AF65-F5344CB8AC3E}">
        <p14:creationId xmlns:p14="http://schemas.microsoft.com/office/powerpoint/2010/main" val="404795847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DDA2F07A-ED7B-43D1-81F0-04DAAAC5B75A}"/>
              </a:ext>
            </a:extLst>
          </p:cNvPr>
          <p:cNvSpPr>
            <a:spLocks noGrp="1" noChangeArrowheads="1"/>
          </p:cNvSpPr>
          <p:nvPr>
            <p:ph type="title"/>
          </p:nvPr>
        </p:nvSpPr>
        <p:spPr/>
        <p:txBody>
          <a:bodyPr/>
          <a:lstStyle/>
          <a:p>
            <a:pPr eaLnBrk="1" hangingPunct="1"/>
            <a:r>
              <a:rPr lang="en-US" altLang="en-US"/>
              <a:t>VD : xác định giá trị cờ </a:t>
            </a:r>
          </a:p>
        </p:txBody>
      </p:sp>
      <p:pic>
        <p:nvPicPr>
          <p:cNvPr id="31747" name="Picture 2">
            <a:extLst>
              <a:ext uri="{FF2B5EF4-FFF2-40B4-BE49-F238E27FC236}">
                <a16:creationId xmlns:a16="http://schemas.microsoft.com/office/drawing/2014/main" id="{3233B85D-852F-497D-B0EE-2CED022A84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19200"/>
            <a:ext cx="8205788"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748" name="TextBox 2">
            <a:extLst>
              <a:ext uri="{FF2B5EF4-FFF2-40B4-BE49-F238E27FC236}">
                <a16:creationId xmlns:a16="http://schemas.microsoft.com/office/drawing/2014/main" id="{A0F5DB57-2530-4198-AD59-A518AE9ACA1C}"/>
              </a:ext>
            </a:extLst>
          </p:cNvPr>
          <p:cNvSpPr txBox="1">
            <a:spLocks noChangeArrowheads="1"/>
          </p:cNvSpPr>
          <p:nvPr/>
        </p:nvSpPr>
        <p:spPr bwMode="auto">
          <a:xfrm>
            <a:off x="2049464" y="5330826"/>
            <a:ext cx="12033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2600">
                <a:latin typeface="Tahoma" panose="020B0604030504040204" pitchFamily="34" charset="0"/>
              </a:rPr>
              <a:t>OF = ?</a:t>
            </a:r>
          </a:p>
        </p:txBody>
      </p:sp>
    </p:spTree>
    <p:extLst>
      <p:ext uri="{BB962C8B-B14F-4D97-AF65-F5344CB8AC3E}">
        <p14:creationId xmlns:p14="http://schemas.microsoft.com/office/powerpoint/2010/main" val="30571898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54AE24D6-2AF1-4C50-BEB6-BCE650B55E4A}"/>
              </a:ext>
            </a:extLst>
          </p:cNvPr>
          <p:cNvSpPr>
            <a:spLocks noGrp="1" noChangeArrowheads="1"/>
          </p:cNvSpPr>
          <p:nvPr>
            <p:ph type="title"/>
          </p:nvPr>
        </p:nvSpPr>
        <p:spPr/>
        <p:txBody>
          <a:bodyPr/>
          <a:lstStyle/>
          <a:p>
            <a:pPr eaLnBrk="1" hangingPunct="1"/>
            <a:r>
              <a:rPr lang="en-US" altLang="en-US"/>
              <a:t>VD : xác định giá trị cờ </a:t>
            </a:r>
          </a:p>
        </p:txBody>
      </p:sp>
      <p:sp>
        <p:nvSpPr>
          <p:cNvPr id="5" name="Rectangle 2">
            <a:extLst>
              <a:ext uri="{FF2B5EF4-FFF2-40B4-BE49-F238E27FC236}">
                <a16:creationId xmlns:a16="http://schemas.microsoft.com/office/drawing/2014/main" id="{E7D62454-4F70-4994-A76E-18D32B3B0B9C}"/>
              </a:ext>
            </a:extLst>
          </p:cNvPr>
          <p:cNvSpPr txBox="1">
            <a:spLocks noChangeArrowheads="1"/>
          </p:cNvSpPr>
          <p:nvPr/>
        </p:nvSpPr>
        <p:spPr bwMode="auto">
          <a:xfrm>
            <a:off x="2651125" y="1219200"/>
            <a:ext cx="7793038" cy="43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sz="3200" b="1">
                <a:solidFill>
                  <a:schemeClr val="hlink"/>
                </a:solidFill>
                <a:latin typeface="+mj-lt"/>
                <a:ea typeface="+mj-ea"/>
                <a:cs typeface="+mj-cs"/>
              </a:defRPr>
            </a:lvl1pPr>
            <a:lvl2pPr algn="l" rtl="0" eaLnBrk="0" fontAlgn="base" hangingPunct="0">
              <a:spcBef>
                <a:spcPct val="0"/>
              </a:spcBef>
              <a:spcAft>
                <a:spcPct val="0"/>
              </a:spcAft>
              <a:defRPr sz="3200" b="1">
                <a:solidFill>
                  <a:schemeClr val="hlink"/>
                </a:solidFill>
                <a:latin typeface="Times New Roman" pitchFamily="18" charset="0"/>
              </a:defRPr>
            </a:lvl2pPr>
            <a:lvl3pPr algn="l" rtl="0" eaLnBrk="0" fontAlgn="base" hangingPunct="0">
              <a:spcBef>
                <a:spcPct val="0"/>
              </a:spcBef>
              <a:spcAft>
                <a:spcPct val="0"/>
              </a:spcAft>
              <a:defRPr sz="3200" b="1">
                <a:solidFill>
                  <a:schemeClr val="hlink"/>
                </a:solidFill>
                <a:latin typeface="Times New Roman" pitchFamily="18" charset="0"/>
              </a:defRPr>
            </a:lvl3pPr>
            <a:lvl4pPr algn="l" rtl="0" eaLnBrk="0" fontAlgn="base" hangingPunct="0">
              <a:spcBef>
                <a:spcPct val="0"/>
              </a:spcBef>
              <a:spcAft>
                <a:spcPct val="0"/>
              </a:spcAft>
              <a:defRPr sz="3200" b="1">
                <a:solidFill>
                  <a:schemeClr val="hlink"/>
                </a:solidFill>
                <a:latin typeface="Times New Roman" pitchFamily="18" charset="0"/>
              </a:defRPr>
            </a:lvl4pPr>
            <a:lvl5pPr algn="l" rtl="0" eaLnBrk="0" fontAlgn="base" hangingPunct="0">
              <a:spcBef>
                <a:spcPct val="0"/>
              </a:spcBef>
              <a:spcAft>
                <a:spcPct val="0"/>
              </a:spcAft>
              <a:defRPr sz="3200" b="1">
                <a:solidFill>
                  <a:schemeClr val="hlink"/>
                </a:solidFill>
                <a:latin typeface="Times New Roman" pitchFamily="18" charset="0"/>
              </a:defRPr>
            </a:lvl5pPr>
            <a:lvl6pPr marL="457200" algn="l" rtl="0" fontAlgn="base">
              <a:spcBef>
                <a:spcPct val="0"/>
              </a:spcBef>
              <a:spcAft>
                <a:spcPct val="0"/>
              </a:spcAft>
              <a:defRPr sz="3200" b="1">
                <a:solidFill>
                  <a:schemeClr val="hlink"/>
                </a:solidFill>
                <a:latin typeface="Times New Roman" pitchFamily="18" charset="0"/>
              </a:defRPr>
            </a:lvl6pPr>
            <a:lvl7pPr marL="914400" algn="l" rtl="0" fontAlgn="base">
              <a:spcBef>
                <a:spcPct val="0"/>
              </a:spcBef>
              <a:spcAft>
                <a:spcPct val="0"/>
              </a:spcAft>
              <a:defRPr sz="3200" b="1">
                <a:solidFill>
                  <a:schemeClr val="hlink"/>
                </a:solidFill>
                <a:latin typeface="Times New Roman" pitchFamily="18" charset="0"/>
              </a:defRPr>
            </a:lvl7pPr>
            <a:lvl8pPr marL="1371600" algn="l" rtl="0" fontAlgn="base">
              <a:spcBef>
                <a:spcPct val="0"/>
              </a:spcBef>
              <a:spcAft>
                <a:spcPct val="0"/>
              </a:spcAft>
              <a:defRPr sz="3200" b="1">
                <a:solidFill>
                  <a:schemeClr val="hlink"/>
                </a:solidFill>
                <a:latin typeface="Times New Roman" pitchFamily="18" charset="0"/>
              </a:defRPr>
            </a:lvl8pPr>
            <a:lvl9pPr marL="1828800" algn="l" rtl="0" fontAlgn="base">
              <a:spcBef>
                <a:spcPct val="0"/>
              </a:spcBef>
              <a:spcAft>
                <a:spcPct val="0"/>
              </a:spcAft>
              <a:defRPr sz="3200" b="1">
                <a:solidFill>
                  <a:schemeClr val="hlink"/>
                </a:solidFill>
                <a:latin typeface="Times New Roman" pitchFamily="18" charset="0"/>
              </a:defRPr>
            </a:lvl9pPr>
          </a:lstStyle>
          <a:p>
            <a:pPr eaLnBrk="1" hangingPunct="1">
              <a:defRPr/>
            </a:pPr>
            <a:r>
              <a:rPr lang="en-US" altLang="en-US" kern="0">
                <a:solidFill>
                  <a:schemeClr val="tx1"/>
                </a:solidFill>
              </a:rPr>
              <a:t>10110111</a:t>
            </a:r>
          </a:p>
          <a:p>
            <a:pPr eaLnBrk="1" hangingPunct="1">
              <a:defRPr/>
            </a:pPr>
            <a:r>
              <a:rPr lang="en-US" altLang="en-US" kern="0">
                <a:solidFill>
                  <a:schemeClr val="tx1"/>
                </a:solidFill>
              </a:rPr>
              <a:t>11011001</a:t>
            </a:r>
          </a:p>
          <a:p>
            <a:pPr eaLnBrk="1" hangingPunct="1">
              <a:defRPr/>
            </a:pPr>
            <a:endParaRPr lang="en-US" altLang="en-US" kern="0">
              <a:solidFill>
                <a:schemeClr val="tx1"/>
              </a:solidFill>
            </a:endParaRPr>
          </a:p>
          <a:p>
            <a:pPr eaLnBrk="1" hangingPunct="1">
              <a:defRPr/>
            </a:pPr>
            <a:endParaRPr lang="en-US" altLang="en-US" kern="0">
              <a:solidFill>
                <a:schemeClr val="tx1"/>
              </a:solidFill>
            </a:endParaRPr>
          </a:p>
          <a:p>
            <a:pPr eaLnBrk="1" hangingPunct="1">
              <a:defRPr/>
            </a:pPr>
            <a:r>
              <a:rPr lang="en-US" altLang="en-US" kern="0">
                <a:solidFill>
                  <a:schemeClr val="tx1"/>
                </a:solidFill>
              </a:rPr>
              <a:t>CF =       ZF =</a:t>
            </a:r>
          </a:p>
          <a:p>
            <a:pPr eaLnBrk="1" hangingPunct="1">
              <a:defRPr/>
            </a:pPr>
            <a:r>
              <a:rPr lang="en-US" altLang="en-US" kern="0">
                <a:solidFill>
                  <a:schemeClr val="tx1"/>
                </a:solidFill>
              </a:rPr>
              <a:t>PF =        SF =</a:t>
            </a:r>
          </a:p>
          <a:p>
            <a:pPr eaLnBrk="1" hangingPunct="1">
              <a:defRPr/>
            </a:pPr>
            <a:r>
              <a:rPr lang="en-US" altLang="en-US" kern="0">
                <a:solidFill>
                  <a:schemeClr val="tx1"/>
                </a:solidFill>
              </a:rPr>
              <a:t>AF =        OF =</a:t>
            </a:r>
          </a:p>
          <a:p>
            <a:pPr eaLnBrk="1" hangingPunct="1">
              <a:defRPr/>
            </a:pPr>
            <a:r>
              <a:rPr lang="en-US" altLang="en-US" kern="0">
                <a:solidFill>
                  <a:schemeClr val="tx1"/>
                </a:solidFill>
              </a:rPr>
              <a:t> </a:t>
            </a:r>
          </a:p>
        </p:txBody>
      </p:sp>
      <p:cxnSp>
        <p:nvCxnSpPr>
          <p:cNvPr id="32772" name="Straight Connector 2">
            <a:extLst>
              <a:ext uri="{FF2B5EF4-FFF2-40B4-BE49-F238E27FC236}">
                <a16:creationId xmlns:a16="http://schemas.microsoft.com/office/drawing/2014/main" id="{5787A864-69EE-4257-90F8-2146786B53B2}"/>
              </a:ext>
            </a:extLst>
          </p:cNvPr>
          <p:cNvCxnSpPr>
            <a:cxnSpLocks noChangeShapeType="1"/>
          </p:cNvCxnSpPr>
          <p:nvPr/>
        </p:nvCxnSpPr>
        <p:spPr bwMode="auto">
          <a:xfrm>
            <a:off x="2743200" y="2819400"/>
            <a:ext cx="1600200" cy="0"/>
          </a:xfrm>
          <a:prstGeom prst="line">
            <a:avLst/>
          </a:prstGeom>
          <a:noFill/>
          <a:ln w="9525" algn="ctr">
            <a:solidFill>
              <a:schemeClr val="tx1"/>
            </a:solidFill>
            <a:round/>
            <a:headEnd/>
            <a:tailEnd/>
          </a:ln>
        </p:spPr>
      </p:cxnSp>
    </p:spTree>
    <p:extLst>
      <p:ext uri="{BB962C8B-B14F-4D97-AF65-F5344CB8AC3E}">
        <p14:creationId xmlns:p14="http://schemas.microsoft.com/office/powerpoint/2010/main" val="262683111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0F6FBE6E-D4C5-4F29-8EC1-54F0FA31AE5A}"/>
              </a:ext>
            </a:extLst>
          </p:cNvPr>
          <p:cNvSpPr>
            <a:spLocks noGrp="1" noChangeArrowheads="1"/>
          </p:cNvSpPr>
          <p:nvPr>
            <p:ph type="title"/>
          </p:nvPr>
        </p:nvSpPr>
        <p:spPr>
          <a:xfrm>
            <a:off x="2667000" y="381000"/>
            <a:ext cx="7793038" cy="623888"/>
          </a:xfrm>
        </p:spPr>
        <p:txBody>
          <a:bodyPr>
            <a:normAutofit fontScale="90000"/>
          </a:bodyPr>
          <a:lstStyle/>
          <a:p>
            <a:pPr eaLnBrk="1" hangingPunct="1"/>
            <a:r>
              <a:rPr lang="en-US" altLang="en-US"/>
              <a:t>IV. Tổ Chức Bộ Nhớ </a:t>
            </a:r>
            <a:br>
              <a:rPr lang="en-US" altLang="en-US"/>
            </a:br>
            <a:r>
              <a:rPr lang="en-US" altLang="en-US"/>
              <a:t>Tổ Chức Bộ Nhớ 8088/8086</a:t>
            </a:r>
          </a:p>
        </p:txBody>
      </p:sp>
      <p:sp>
        <p:nvSpPr>
          <p:cNvPr id="33795" name="Rectangle 3">
            <a:extLst>
              <a:ext uri="{FF2B5EF4-FFF2-40B4-BE49-F238E27FC236}">
                <a16:creationId xmlns:a16="http://schemas.microsoft.com/office/drawing/2014/main" id="{DBEFCF5B-CDD1-4DA9-A941-EFAC3039DFB6}"/>
              </a:ext>
            </a:extLst>
          </p:cNvPr>
          <p:cNvSpPr>
            <a:spLocks noGrp="1" noChangeArrowheads="1"/>
          </p:cNvSpPr>
          <p:nvPr>
            <p:ph idx="1"/>
          </p:nvPr>
        </p:nvSpPr>
        <p:spPr>
          <a:xfrm>
            <a:off x="1891748" y="1004888"/>
            <a:ext cx="5562600" cy="4953000"/>
          </a:xfrm>
        </p:spPr>
        <p:txBody>
          <a:bodyPr/>
          <a:lstStyle/>
          <a:p>
            <a:pPr eaLnBrk="1" hangingPunct="1">
              <a:lnSpc>
                <a:spcPct val="90000"/>
              </a:lnSpc>
            </a:pPr>
            <a:r>
              <a:rPr lang="en-US" altLang="en-US" sz="2400" dirty="0" err="1"/>
              <a:t>Chế</a:t>
            </a:r>
            <a:r>
              <a:rPr lang="en-US" altLang="en-US" sz="2400" dirty="0"/>
              <a:t> </a:t>
            </a:r>
            <a:r>
              <a:rPr lang="en-US" altLang="en-US" sz="2400" dirty="0" err="1"/>
              <a:t>độ</a:t>
            </a:r>
            <a:r>
              <a:rPr lang="en-US" altLang="en-US" sz="2400" dirty="0"/>
              <a:t> real – mode </a:t>
            </a:r>
          </a:p>
          <a:p>
            <a:pPr eaLnBrk="1" hangingPunct="1">
              <a:lnSpc>
                <a:spcPct val="90000"/>
              </a:lnSpc>
            </a:pPr>
            <a:r>
              <a:rPr lang="en-US" altLang="en-US" sz="2400" dirty="0" err="1">
                <a:sym typeface="Symbol" panose="05050102010706020507" pitchFamily="18" charset="2"/>
              </a:rPr>
              <a:t>Không</a:t>
            </a:r>
            <a:r>
              <a:rPr lang="en-US" altLang="en-US" sz="2400" dirty="0">
                <a:sym typeface="Symbol" panose="05050102010706020507" pitchFamily="18" charset="2"/>
              </a:rPr>
              <a:t> </a:t>
            </a:r>
            <a:r>
              <a:rPr lang="en-US" altLang="en-US" sz="2400" dirty="0" err="1">
                <a:sym typeface="Symbol" panose="05050102010706020507" pitchFamily="18" charset="2"/>
              </a:rPr>
              <a:t>gian</a:t>
            </a:r>
            <a:r>
              <a:rPr lang="en-US" altLang="en-US" sz="2400" dirty="0">
                <a:sym typeface="Symbol" panose="05050102010706020507" pitchFamily="18" charset="2"/>
              </a:rPr>
              <a:t> </a:t>
            </a:r>
            <a:r>
              <a:rPr lang="en-US" altLang="en-US" sz="2400" dirty="0" err="1">
                <a:sym typeface="Symbol" panose="05050102010706020507" pitchFamily="18" charset="2"/>
              </a:rPr>
              <a:t>bộ</a:t>
            </a:r>
            <a:r>
              <a:rPr lang="en-US" altLang="en-US" sz="2400" dirty="0">
                <a:sym typeface="Symbol" panose="05050102010706020507" pitchFamily="18" charset="2"/>
              </a:rPr>
              <a:t> </a:t>
            </a:r>
            <a:r>
              <a:rPr lang="en-US" altLang="en-US" sz="2400" dirty="0" err="1">
                <a:sym typeface="Symbol" panose="05050102010706020507" pitchFamily="18" charset="2"/>
              </a:rPr>
              <a:t>nhớ</a:t>
            </a:r>
            <a:r>
              <a:rPr lang="en-US" altLang="en-US" sz="2400" dirty="0">
                <a:sym typeface="Symbol" panose="05050102010706020507" pitchFamily="18" charset="2"/>
              </a:rPr>
              <a:t> </a:t>
            </a:r>
            <a:r>
              <a:rPr lang="en-US" altLang="en-US" sz="2400" dirty="0" err="1">
                <a:sym typeface="Symbol" panose="05050102010706020507" pitchFamily="18" charset="2"/>
              </a:rPr>
              <a:t>vật</a:t>
            </a:r>
            <a:r>
              <a:rPr lang="en-US" altLang="en-US" sz="2400" dirty="0">
                <a:sym typeface="Symbol" panose="05050102010706020507" pitchFamily="18" charset="2"/>
              </a:rPr>
              <a:t> </a:t>
            </a:r>
            <a:r>
              <a:rPr lang="en-US" altLang="en-US" sz="2400" dirty="0" err="1">
                <a:sym typeface="Symbol" panose="05050102010706020507" pitchFamily="18" charset="2"/>
              </a:rPr>
              <a:t>lý</a:t>
            </a:r>
            <a:r>
              <a:rPr lang="en-US" altLang="en-US" sz="2400" dirty="0">
                <a:sym typeface="Symbol" panose="05050102010706020507" pitchFamily="18" charset="2"/>
              </a:rPr>
              <a:t> : </a:t>
            </a:r>
          </a:p>
          <a:p>
            <a:pPr marL="627063" lvl="1"/>
            <a:r>
              <a:rPr lang="en-US" altLang="en-US" dirty="0" err="1"/>
              <a:t>Tập</a:t>
            </a:r>
            <a:r>
              <a:rPr lang="en-US" altLang="en-US" dirty="0"/>
              <a:t> </a:t>
            </a:r>
            <a:r>
              <a:rPr lang="en-US" altLang="en-US" dirty="0" err="1"/>
              <a:t>hợp</a:t>
            </a:r>
            <a:r>
              <a:rPr lang="en-US" altLang="en-US" dirty="0"/>
              <a:t> </a:t>
            </a:r>
            <a:r>
              <a:rPr lang="en-US" altLang="en-US" dirty="0" err="1"/>
              <a:t>các</a:t>
            </a:r>
            <a:r>
              <a:rPr lang="en-US" altLang="en-US" dirty="0"/>
              <a:t> ô </a:t>
            </a:r>
            <a:r>
              <a:rPr lang="en-US" altLang="en-US" dirty="0" err="1"/>
              <a:t>nhớ</a:t>
            </a:r>
            <a:r>
              <a:rPr lang="en-US" altLang="en-US" dirty="0"/>
              <a:t> CPU </a:t>
            </a:r>
            <a:r>
              <a:rPr lang="en-US" altLang="en-US" dirty="0" err="1"/>
              <a:t>quản</a:t>
            </a:r>
            <a:r>
              <a:rPr lang="en-US" altLang="en-US" dirty="0"/>
              <a:t> </a:t>
            </a:r>
            <a:r>
              <a:rPr lang="en-US" altLang="en-US" dirty="0" err="1"/>
              <a:t>lý</a:t>
            </a:r>
            <a:r>
              <a:rPr lang="en-US" altLang="en-US" dirty="0"/>
              <a:t>.</a:t>
            </a:r>
          </a:p>
          <a:p>
            <a:pPr marL="627063" lvl="1"/>
            <a:r>
              <a:rPr lang="en-US" altLang="en-US" dirty="0"/>
              <a:t>Bus </a:t>
            </a:r>
            <a:r>
              <a:rPr lang="en-US" altLang="en-US" dirty="0" err="1"/>
              <a:t>địa</a:t>
            </a:r>
            <a:r>
              <a:rPr lang="en-US" altLang="en-US" dirty="0"/>
              <a:t> </a:t>
            </a:r>
            <a:r>
              <a:rPr lang="en-US" altLang="en-US" dirty="0" err="1"/>
              <a:t>chỉ</a:t>
            </a:r>
            <a:r>
              <a:rPr lang="en-US" altLang="en-US" dirty="0"/>
              <a:t> 20 bit </a:t>
            </a:r>
            <a:r>
              <a:rPr lang="en-US" altLang="en-US" dirty="0">
                <a:sym typeface="Symbol" panose="05050102010706020507" pitchFamily="18" charset="2"/>
              </a:rPr>
              <a:t> </a:t>
            </a:r>
            <a:r>
              <a:rPr lang="en-US" altLang="en-US" dirty="0" err="1">
                <a:sym typeface="Symbol" panose="05050102010706020507" pitchFamily="18" charset="2"/>
              </a:rPr>
              <a:t>không</a:t>
            </a:r>
            <a:r>
              <a:rPr lang="en-US" altLang="en-US" dirty="0">
                <a:sym typeface="Symbol" panose="05050102010706020507" pitchFamily="18" charset="2"/>
              </a:rPr>
              <a:t> </a:t>
            </a:r>
            <a:r>
              <a:rPr lang="en-US" altLang="en-US" dirty="0" err="1">
                <a:sym typeface="Symbol" panose="05050102010706020507" pitchFamily="18" charset="2"/>
              </a:rPr>
              <a:t>gian</a:t>
            </a:r>
            <a:r>
              <a:rPr lang="en-US" altLang="en-US" dirty="0">
                <a:sym typeface="Symbol" panose="05050102010706020507" pitchFamily="18" charset="2"/>
              </a:rPr>
              <a:t> </a:t>
            </a:r>
            <a:r>
              <a:rPr lang="en-US" altLang="en-US" dirty="0" err="1">
                <a:sym typeface="Symbol" panose="05050102010706020507" pitchFamily="18" charset="2"/>
              </a:rPr>
              <a:t>bộ</a:t>
            </a:r>
            <a:r>
              <a:rPr lang="en-US" altLang="en-US" dirty="0">
                <a:sym typeface="Symbol" panose="05050102010706020507" pitchFamily="18" charset="2"/>
              </a:rPr>
              <a:t> </a:t>
            </a:r>
            <a:r>
              <a:rPr lang="en-US" altLang="en-US" dirty="0" err="1">
                <a:sym typeface="Symbol" panose="05050102010706020507" pitchFamily="18" charset="2"/>
              </a:rPr>
              <a:t>nhớ</a:t>
            </a:r>
            <a:r>
              <a:rPr lang="en-US" altLang="en-US" dirty="0">
                <a:sym typeface="Symbol" panose="05050102010706020507" pitchFamily="18" charset="2"/>
              </a:rPr>
              <a:t> </a:t>
            </a:r>
            <a:r>
              <a:rPr lang="en-US" altLang="en-US" dirty="0" err="1">
                <a:sym typeface="Symbol" panose="05050102010706020507" pitchFamily="18" charset="2"/>
              </a:rPr>
              <a:t>là</a:t>
            </a:r>
            <a:r>
              <a:rPr lang="en-US" altLang="en-US" dirty="0">
                <a:sym typeface="Symbol" panose="05050102010706020507" pitchFamily="18" charset="2"/>
              </a:rPr>
              <a:t> 2</a:t>
            </a:r>
            <a:r>
              <a:rPr lang="en-US" altLang="en-US" baseline="30000" dirty="0">
                <a:sym typeface="Symbol" panose="05050102010706020507" pitchFamily="18" charset="2"/>
              </a:rPr>
              <a:t>20</a:t>
            </a:r>
            <a:r>
              <a:rPr lang="en-US" altLang="en-US" dirty="0">
                <a:sym typeface="Symbol" panose="05050102010706020507" pitchFamily="18" charset="2"/>
              </a:rPr>
              <a:t> ô </a:t>
            </a:r>
            <a:r>
              <a:rPr lang="en-US" altLang="en-US" dirty="0" err="1">
                <a:sym typeface="Symbol" panose="05050102010706020507" pitchFamily="18" charset="2"/>
              </a:rPr>
              <a:t>nhớ</a:t>
            </a:r>
            <a:r>
              <a:rPr lang="en-US" altLang="en-US" dirty="0">
                <a:sym typeface="Symbol" panose="05050102010706020507" pitchFamily="18" charset="2"/>
              </a:rPr>
              <a:t> = 1 MB.</a:t>
            </a:r>
          </a:p>
          <a:p>
            <a:pPr eaLnBrk="1" hangingPunct="1">
              <a:lnSpc>
                <a:spcPct val="90000"/>
              </a:lnSpc>
            </a:pPr>
            <a:r>
              <a:rPr lang="en-US" altLang="en-US" sz="2400" dirty="0" err="1">
                <a:sym typeface="Symbol" panose="05050102010706020507" pitchFamily="18" charset="2"/>
              </a:rPr>
              <a:t>Địa</a:t>
            </a:r>
            <a:r>
              <a:rPr lang="en-US" altLang="en-US" sz="2400" dirty="0">
                <a:sym typeface="Symbol" panose="05050102010706020507" pitchFamily="18" charset="2"/>
              </a:rPr>
              <a:t> </a:t>
            </a:r>
            <a:r>
              <a:rPr lang="en-US" altLang="en-US" sz="2400" dirty="0" err="1">
                <a:sym typeface="Symbol" panose="05050102010706020507" pitchFamily="18" charset="2"/>
              </a:rPr>
              <a:t>chỉ</a:t>
            </a:r>
            <a:r>
              <a:rPr lang="en-US" altLang="en-US" sz="2400" dirty="0">
                <a:sym typeface="Symbol" panose="05050102010706020507" pitchFamily="18" charset="2"/>
              </a:rPr>
              <a:t> </a:t>
            </a:r>
            <a:r>
              <a:rPr lang="en-US" altLang="en-US" sz="2400" dirty="0" err="1">
                <a:sym typeface="Symbol" panose="05050102010706020507" pitchFamily="18" charset="2"/>
              </a:rPr>
              <a:t>vật</a:t>
            </a:r>
            <a:r>
              <a:rPr lang="en-US" altLang="en-US" sz="2400" dirty="0">
                <a:sym typeface="Symbol" panose="05050102010706020507" pitchFamily="18" charset="2"/>
              </a:rPr>
              <a:t> </a:t>
            </a:r>
            <a:r>
              <a:rPr lang="en-US" altLang="en-US" sz="2400" dirty="0" err="1">
                <a:sym typeface="Symbol" panose="05050102010706020507" pitchFamily="18" charset="2"/>
              </a:rPr>
              <a:t>lý</a:t>
            </a:r>
            <a:r>
              <a:rPr lang="en-US" altLang="en-US" sz="2400" dirty="0">
                <a:sym typeface="Symbol" panose="05050102010706020507" pitchFamily="18" charset="2"/>
              </a:rPr>
              <a:t> : </a:t>
            </a:r>
          </a:p>
          <a:p>
            <a:pPr marL="627063" lvl="1"/>
            <a:r>
              <a:rPr lang="en-US" altLang="en-US" dirty="0" err="1">
                <a:sym typeface="Symbol" panose="05050102010706020507" pitchFamily="18" charset="2"/>
              </a:rPr>
              <a:t>Các</a:t>
            </a:r>
            <a:r>
              <a:rPr lang="en-US" altLang="en-US" dirty="0">
                <a:sym typeface="Symbol" panose="05050102010706020507" pitchFamily="18" charset="2"/>
              </a:rPr>
              <a:t> ô </a:t>
            </a:r>
            <a:r>
              <a:rPr lang="en-US" altLang="en-US" dirty="0" err="1">
                <a:sym typeface="Symbol" panose="05050102010706020507" pitchFamily="18" charset="2"/>
              </a:rPr>
              <a:t>nhớ</a:t>
            </a:r>
            <a:r>
              <a:rPr lang="en-US" altLang="en-US" dirty="0">
                <a:sym typeface="Symbol" panose="05050102010706020507" pitchFamily="18" charset="2"/>
              </a:rPr>
              <a:t> </a:t>
            </a:r>
            <a:r>
              <a:rPr lang="en-US" altLang="en-US" dirty="0" err="1">
                <a:sym typeface="Symbol" panose="05050102010706020507" pitchFamily="18" charset="2"/>
              </a:rPr>
              <a:t>trong</a:t>
            </a:r>
            <a:r>
              <a:rPr lang="en-US" altLang="en-US" dirty="0">
                <a:sym typeface="Symbol" panose="05050102010706020507" pitchFamily="18" charset="2"/>
              </a:rPr>
              <a:t> </a:t>
            </a:r>
            <a:r>
              <a:rPr lang="en-US" altLang="en-US" dirty="0" err="1">
                <a:sym typeface="Symbol" panose="05050102010706020507" pitchFamily="18" charset="2"/>
              </a:rPr>
              <a:t>không</a:t>
            </a:r>
            <a:r>
              <a:rPr lang="en-US" altLang="en-US" dirty="0">
                <a:sym typeface="Symbol" panose="05050102010706020507" pitchFamily="18" charset="2"/>
              </a:rPr>
              <a:t> </a:t>
            </a:r>
            <a:r>
              <a:rPr lang="en-US" altLang="en-US" dirty="0" err="1">
                <a:sym typeface="Symbol" panose="05050102010706020507" pitchFamily="18" charset="2"/>
              </a:rPr>
              <a:t>gian</a:t>
            </a:r>
            <a:r>
              <a:rPr lang="en-US" altLang="en-US" dirty="0">
                <a:sym typeface="Symbol" panose="05050102010706020507" pitchFamily="18" charset="2"/>
              </a:rPr>
              <a:t> </a:t>
            </a:r>
            <a:r>
              <a:rPr lang="en-US" altLang="en-US" dirty="0" err="1">
                <a:sym typeface="Symbol" panose="05050102010706020507" pitchFamily="18" charset="2"/>
              </a:rPr>
              <a:t>bộ</a:t>
            </a:r>
            <a:r>
              <a:rPr lang="en-US" altLang="en-US" dirty="0">
                <a:sym typeface="Symbol" panose="05050102010706020507" pitchFamily="18" charset="2"/>
              </a:rPr>
              <a:t> </a:t>
            </a:r>
            <a:r>
              <a:rPr lang="en-US" altLang="en-US" dirty="0" err="1">
                <a:sym typeface="Symbol" panose="05050102010706020507" pitchFamily="18" charset="2"/>
              </a:rPr>
              <a:t>nhớ</a:t>
            </a:r>
            <a:r>
              <a:rPr lang="en-US" altLang="en-US" dirty="0">
                <a:sym typeface="Symbol" panose="05050102010706020507" pitchFamily="18" charset="2"/>
              </a:rPr>
              <a:t> </a:t>
            </a:r>
            <a:r>
              <a:rPr lang="en-US" altLang="en-US" dirty="0" err="1">
                <a:sym typeface="Symbol" panose="05050102010706020507" pitchFamily="18" charset="2"/>
              </a:rPr>
              <a:t>vật</a:t>
            </a:r>
            <a:r>
              <a:rPr lang="en-US" altLang="en-US" dirty="0">
                <a:sym typeface="Symbol" panose="05050102010706020507" pitchFamily="18" charset="2"/>
              </a:rPr>
              <a:t> </a:t>
            </a:r>
            <a:r>
              <a:rPr lang="en-US" altLang="en-US" dirty="0" err="1">
                <a:sym typeface="Symbol" panose="05050102010706020507" pitchFamily="18" charset="2"/>
              </a:rPr>
              <a:t>lý</a:t>
            </a:r>
            <a:r>
              <a:rPr lang="en-US" altLang="en-US" dirty="0">
                <a:sym typeface="Symbol" panose="05050102010706020507" pitchFamily="18" charset="2"/>
              </a:rPr>
              <a:t> </a:t>
            </a:r>
            <a:r>
              <a:rPr lang="en-US" altLang="en-US" dirty="0" err="1">
                <a:sym typeface="Symbol" panose="05050102010706020507" pitchFamily="18" charset="2"/>
              </a:rPr>
              <a:t>được</a:t>
            </a:r>
            <a:r>
              <a:rPr lang="en-US" altLang="en-US" dirty="0">
                <a:sym typeface="Symbol" panose="05050102010706020507" pitchFamily="18" charset="2"/>
              </a:rPr>
              <a:t> </a:t>
            </a:r>
            <a:r>
              <a:rPr lang="en-US" altLang="en-US" dirty="0" err="1">
                <a:sym typeface="Symbol" panose="05050102010706020507" pitchFamily="18" charset="2"/>
              </a:rPr>
              <a:t>đánh</a:t>
            </a:r>
            <a:r>
              <a:rPr lang="en-US" altLang="en-US" dirty="0">
                <a:sym typeface="Symbol" panose="05050102010706020507" pitchFamily="18" charset="2"/>
              </a:rPr>
              <a:t> </a:t>
            </a:r>
            <a:r>
              <a:rPr lang="en-US" altLang="en-US" dirty="0" err="1">
                <a:sym typeface="Symbol" panose="05050102010706020507" pitchFamily="18" charset="2"/>
              </a:rPr>
              <a:t>số</a:t>
            </a:r>
            <a:r>
              <a:rPr lang="en-US" altLang="en-US" dirty="0">
                <a:sym typeface="Symbol" panose="05050102010706020507" pitchFamily="18" charset="2"/>
              </a:rPr>
              <a:t> </a:t>
            </a:r>
            <a:r>
              <a:rPr lang="en-US" altLang="en-US" dirty="0" err="1">
                <a:sym typeface="Symbol" panose="05050102010706020507" pitchFamily="18" charset="2"/>
              </a:rPr>
              <a:t>thứ</a:t>
            </a:r>
            <a:r>
              <a:rPr lang="en-US" altLang="en-US" dirty="0">
                <a:sym typeface="Symbol" panose="05050102010706020507" pitchFamily="18" charset="2"/>
              </a:rPr>
              <a:t> </a:t>
            </a:r>
            <a:r>
              <a:rPr lang="en-US" altLang="en-US" dirty="0" err="1">
                <a:sym typeface="Symbol" panose="05050102010706020507" pitchFamily="18" charset="2"/>
              </a:rPr>
              <a:t>tự</a:t>
            </a:r>
            <a:r>
              <a:rPr lang="en-US" altLang="en-US" dirty="0">
                <a:sym typeface="Symbol" panose="05050102010706020507" pitchFamily="18" charset="2"/>
              </a:rPr>
              <a:t> 00000H – FFFFFH . </a:t>
            </a:r>
          </a:p>
          <a:p>
            <a:pPr marL="627063" lvl="1"/>
            <a:r>
              <a:rPr lang="en-US" altLang="en-US" dirty="0" err="1">
                <a:sym typeface="Symbol" panose="05050102010706020507" pitchFamily="18" charset="2"/>
              </a:rPr>
              <a:t>Số</a:t>
            </a:r>
            <a:r>
              <a:rPr lang="en-US" altLang="en-US" dirty="0">
                <a:sym typeface="Symbol" panose="05050102010706020507" pitchFamily="18" charset="2"/>
              </a:rPr>
              <a:t> </a:t>
            </a:r>
            <a:r>
              <a:rPr lang="en-US" altLang="en-US" dirty="0" err="1">
                <a:sym typeface="Symbol" panose="05050102010706020507" pitchFamily="18" charset="2"/>
              </a:rPr>
              <a:t>thứ</a:t>
            </a:r>
            <a:r>
              <a:rPr lang="en-US" altLang="en-US" dirty="0">
                <a:sym typeface="Symbol" panose="05050102010706020507" pitchFamily="18" charset="2"/>
              </a:rPr>
              <a:t> </a:t>
            </a:r>
            <a:r>
              <a:rPr lang="en-US" altLang="en-US" dirty="0" err="1">
                <a:sym typeface="Symbol" panose="05050102010706020507" pitchFamily="18" charset="2"/>
              </a:rPr>
              <a:t>tự</a:t>
            </a:r>
            <a:r>
              <a:rPr lang="en-US" altLang="en-US" dirty="0">
                <a:sym typeface="Symbol" panose="05050102010706020507" pitchFamily="18" charset="2"/>
              </a:rPr>
              <a:t> </a:t>
            </a:r>
            <a:r>
              <a:rPr lang="en-US" altLang="en-US" dirty="0" err="1">
                <a:sym typeface="Symbol" panose="05050102010706020507" pitchFamily="18" charset="2"/>
              </a:rPr>
              <a:t>này</a:t>
            </a:r>
            <a:r>
              <a:rPr lang="en-US" altLang="en-US" dirty="0">
                <a:sym typeface="Symbol" panose="05050102010706020507" pitchFamily="18" charset="2"/>
              </a:rPr>
              <a:t> </a:t>
            </a:r>
            <a:r>
              <a:rPr lang="en-US" altLang="en-US" dirty="0" err="1">
                <a:sym typeface="Symbol" panose="05050102010706020507" pitchFamily="18" charset="2"/>
              </a:rPr>
              <a:t>gọi</a:t>
            </a:r>
            <a:r>
              <a:rPr lang="en-US" altLang="en-US" dirty="0">
                <a:sym typeface="Symbol" panose="05050102010706020507" pitchFamily="18" charset="2"/>
              </a:rPr>
              <a:t> </a:t>
            </a:r>
            <a:r>
              <a:rPr lang="en-US" altLang="en-US" dirty="0" err="1">
                <a:sym typeface="Symbol" panose="05050102010706020507" pitchFamily="18" charset="2"/>
              </a:rPr>
              <a:t>là</a:t>
            </a:r>
            <a:r>
              <a:rPr lang="en-US" altLang="en-US" dirty="0">
                <a:sym typeface="Symbol" panose="05050102010706020507" pitchFamily="18" charset="2"/>
              </a:rPr>
              <a:t> </a:t>
            </a:r>
            <a:r>
              <a:rPr lang="en-US" altLang="en-US" dirty="0" err="1">
                <a:sym typeface="Symbol" panose="05050102010706020507" pitchFamily="18" charset="2"/>
              </a:rPr>
              <a:t>địa</a:t>
            </a:r>
            <a:r>
              <a:rPr lang="en-US" altLang="en-US" dirty="0">
                <a:sym typeface="Symbol" panose="05050102010706020507" pitchFamily="18" charset="2"/>
              </a:rPr>
              <a:t> </a:t>
            </a:r>
            <a:r>
              <a:rPr lang="en-US" altLang="en-US" dirty="0" err="1">
                <a:sym typeface="Symbol" panose="05050102010706020507" pitchFamily="18" charset="2"/>
              </a:rPr>
              <a:t>chỉ</a:t>
            </a:r>
            <a:r>
              <a:rPr lang="en-US" altLang="en-US" dirty="0">
                <a:sym typeface="Symbol" panose="05050102010706020507" pitchFamily="18" charset="2"/>
              </a:rPr>
              <a:t> </a:t>
            </a:r>
            <a:r>
              <a:rPr lang="en-US" altLang="en-US" dirty="0" err="1">
                <a:sym typeface="Symbol" panose="05050102010706020507" pitchFamily="18" charset="2"/>
              </a:rPr>
              <a:t>vật</a:t>
            </a:r>
            <a:r>
              <a:rPr lang="en-US" altLang="en-US" dirty="0">
                <a:sym typeface="Symbol" panose="05050102010706020507" pitchFamily="18" charset="2"/>
              </a:rPr>
              <a:t> </a:t>
            </a:r>
            <a:r>
              <a:rPr lang="en-US" altLang="en-US" dirty="0" err="1">
                <a:sym typeface="Symbol" panose="05050102010706020507" pitchFamily="18" charset="2"/>
              </a:rPr>
              <a:t>lý</a:t>
            </a:r>
            <a:r>
              <a:rPr lang="en-US" altLang="en-US" dirty="0">
                <a:sym typeface="Symbol" panose="05050102010706020507" pitchFamily="18" charset="2"/>
              </a:rPr>
              <a:t> </a:t>
            </a:r>
            <a:r>
              <a:rPr lang="en-US" altLang="en-US" dirty="0" err="1">
                <a:sym typeface="Symbol" panose="05050102010706020507" pitchFamily="18" charset="2"/>
              </a:rPr>
              <a:t>của</a:t>
            </a:r>
            <a:r>
              <a:rPr lang="en-US" altLang="en-US" dirty="0">
                <a:sym typeface="Symbol" panose="05050102010706020507" pitchFamily="18" charset="2"/>
              </a:rPr>
              <a:t> ô </a:t>
            </a:r>
            <a:r>
              <a:rPr lang="en-US" altLang="en-US" dirty="0" err="1">
                <a:sym typeface="Symbol" panose="05050102010706020507" pitchFamily="18" charset="2"/>
              </a:rPr>
              <a:t>nhớ</a:t>
            </a:r>
            <a:r>
              <a:rPr lang="en-US" altLang="en-US" dirty="0">
                <a:sym typeface="Symbol" panose="05050102010706020507" pitchFamily="18" charset="2"/>
              </a:rPr>
              <a:t> (PA), </a:t>
            </a:r>
            <a:r>
              <a:rPr lang="en-US" altLang="en-US" dirty="0" err="1">
                <a:sym typeface="Symbol" panose="05050102010706020507" pitchFamily="18" charset="2"/>
              </a:rPr>
              <a:t>có</a:t>
            </a:r>
            <a:r>
              <a:rPr lang="en-US" altLang="en-US" dirty="0">
                <a:sym typeface="Symbol" panose="05050102010706020507" pitchFamily="18" charset="2"/>
              </a:rPr>
              <a:t> </a:t>
            </a:r>
            <a:r>
              <a:rPr lang="en-US" altLang="en-US" dirty="0" err="1">
                <a:sym typeface="Symbol" panose="05050102010706020507" pitchFamily="18" charset="2"/>
              </a:rPr>
              <a:t>dạng</a:t>
            </a:r>
            <a:r>
              <a:rPr lang="en-US" altLang="en-US" dirty="0">
                <a:sym typeface="Symbol" panose="05050102010706020507" pitchFamily="18" charset="2"/>
              </a:rPr>
              <a:t> XXXXXH</a:t>
            </a:r>
          </a:p>
        </p:txBody>
      </p:sp>
      <p:graphicFrame>
        <p:nvGraphicFramePr>
          <p:cNvPr id="2" name="Table 1">
            <a:extLst>
              <a:ext uri="{FF2B5EF4-FFF2-40B4-BE49-F238E27FC236}">
                <a16:creationId xmlns:a16="http://schemas.microsoft.com/office/drawing/2014/main" id="{B8B7B23F-103A-4F07-9416-A2BDD5D56098}"/>
              </a:ext>
            </a:extLst>
          </p:cNvPr>
          <p:cNvGraphicFramePr>
            <a:graphicFrameLocks noGrp="1"/>
          </p:cNvGraphicFramePr>
          <p:nvPr>
            <p:extLst>
              <p:ext uri="{D42A27DB-BD31-4B8C-83A1-F6EECF244321}">
                <p14:modId xmlns:p14="http://schemas.microsoft.com/office/powerpoint/2010/main" val="4258674751"/>
              </p:ext>
            </p:extLst>
          </p:nvPr>
        </p:nvGraphicFramePr>
        <p:xfrm>
          <a:off x="7669695" y="1070772"/>
          <a:ext cx="2362200" cy="4821232"/>
        </p:xfrm>
        <a:graphic>
          <a:graphicData uri="http://schemas.openxmlformats.org/drawingml/2006/table">
            <a:tbl>
              <a:tblPr firstRow="1" bandRow="1">
                <a:tableStyleId>{5C22544A-7EE6-4342-B048-85BDC9FD1C3A}</a:tableStyleId>
              </a:tblPr>
              <a:tblGrid>
                <a:gridCol w="1181100">
                  <a:extLst>
                    <a:ext uri="{9D8B030D-6E8A-4147-A177-3AD203B41FA5}">
                      <a16:colId xmlns:a16="http://schemas.microsoft.com/office/drawing/2014/main" val="20000"/>
                    </a:ext>
                  </a:extLst>
                </a:gridCol>
                <a:gridCol w="1181100">
                  <a:extLst>
                    <a:ext uri="{9D8B030D-6E8A-4147-A177-3AD203B41FA5}">
                      <a16:colId xmlns:a16="http://schemas.microsoft.com/office/drawing/2014/main" val="20001"/>
                    </a:ext>
                  </a:extLst>
                </a:gridCol>
              </a:tblGrid>
              <a:tr h="370864">
                <a:tc>
                  <a:txBody>
                    <a:bodyPr/>
                    <a:lstStyle/>
                    <a:p>
                      <a:endParaRPr lang="en-US" sz="180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a:solidFill>
                            <a:srgbClr val="FF0000"/>
                          </a:solidFill>
                        </a:rPr>
                        <a:t>FFFFFH</a:t>
                      </a:r>
                    </a:p>
                  </a:txBody>
                  <a:tcPr marT="45723" marB="4572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64">
                <a:tc>
                  <a:txBody>
                    <a:bodyPr/>
                    <a:lstStyle/>
                    <a:p>
                      <a:endParaRPr lang="en-US" sz="180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b="1">
                        <a:solidFill>
                          <a:srgbClr val="FF0000"/>
                        </a:solidFill>
                      </a:endParaRPr>
                    </a:p>
                  </a:txBody>
                  <a:tcPr marT="45723" marB="4572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64">
                <a:tc>
                  <a:txBody>
                    <a:bodyPr/>
                    <a:lstStyle/>
                    <a:p>
                      <a:endParaRPr lang="en-US" sz="180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b="1">
                        <a:solidFill>
                          <a:srgbClr val="FF0000"/>
                        </a:solidFill>
                      </a:endParaRPr>
                    </a:p>
                  </a:txBody>
                  <a:tcPr marT="45723" marB="4572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64">
                <a:tc>
                  <a:txBody>
                    <a:bodyPr/>
                    <a:lstStyle/>
                    <a:p>
                      <a:endParaRPr lang="en-US" sz="180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b="1">
                        <a:solidFill>
                          <a:srgbClr val="FF0000"/>
                        </a:solidFill>
                      </a:endParaRPr>
                    </a:p>
                  </a:txBody>
                  <a:tcPr marT="45723" marB="4572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64">
                <a:tc>
                  <a:txBody>
                    <a:bodyPr/>
                    <a:lstStyle/>
                    <a:p>
                      <a:endParaRPr lang="en-US" sz="1800" dirty="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b="1">
                        <a:solidFill>
                          <a:srgbClr val="FF0000"/>
                        </a:solidFill>
                      </a:endParaRPr>
                    </a:p>
                  </a:txBody>
                  <a:tcPr marT="45723" marB="4572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64">
                <a:tc>
                  <a:txBody>
                    <a:bodyPr/>
                    <a:lstStyle/>
                    <a:p>
                      <a:endParaRPr lang="en-US" sz="180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b="1">
                        <a:solidFill>
                          <a:srgbClr val="FF0000"/>
                        </a:solidFill>
                      </a:endParaRPr>
                    </a:p>
                  </a:txBody>
                  <a:tcPr marT="45723" marB="4572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0864">
                <a:tc>
                  <a:txBody>
                    <a:bodyPr/>
                    <a:lstStyle/>
                    <a:p>
                      <a:endParaRPr lang="en-US" sz="180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b="1">
                        <a:solidFill>
                          <a:srgbClr val="FF0000"/>
                        </a:solidFill>
                      </a:endParaRPr>
                    </a:p>
                  </a:txBody>
                  <a:tcPr marT="45723" marB="4572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64">
                <a:tc>
                  <a:txBody>
                    <a:bodyPr/>
                    <a:lstStyle/>
                    <a:p>
                      <a:endParaRPr lang="en-US" sz="180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b="1">
                        <a:solidFill>
                          <a:srgbClr val="FF0000"/>
                        </a:solidFill>
                      </a:endParaRPr>
                    </a:p>
                  </a:txBody>
                  <a:tcPr marT="45723" marB="4572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70864">
                <a:tc>
                  <a:txBody>
                    <a:bodyPr/>
                    <a:lstStyle/>
                    <a:p>
                      <a:endParaRPr lang="en-US" sz="180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b="1">
                        <a:solidFill>
                          <a:srgbClr val="FF0000"/>
                        </a:solidFill>
                      </a:endParaRPr>
                    </a:p>
                  </a:txBody>
                  <a:tcPr marT="45723" marB="4572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70864">
                <a:tc>
                  <a:txBody>
                    <a:bodyPr/>
                    <a:lstStyle/>
                    <a:p>
                      <a:endParaRPr lang="en-US" sz="180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b="1">
                        <a:solidFill>
                          <a:srgbClr val="FF0000"/>
                        </a:solidFill>
                      </a:endParaRPr>
                    </a:p>
                  </a:txBody>
                  <a:tcPr marT="45723" marB="4572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70864">
                <a:tc>
                  <a:txBody>
                    <a:bodyPr/>
                    <a:lstStyle/>
                    <a:p>
                      <a:endParaRPr lang="en-US" sz="180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b="1">
                        <a:solidFill>
                          <a:srgbClr val="FF0000"/>
                        </a:solidFill>
                      </a:endParaRPr>
                    </a:p>
                  </a:txBody>
                  <a:tcPr marT="45723" marB="4572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70864">
                <a:tc>
                  <a:txBody>
                    <a:bodyPr/>
                    <a:lstStyle/>
                    <a:p>
                      <a:endParaRPr lang="en-US" sz="180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a:solidFill>
                            <a:srgbClr val="FF0000"/>
                          </a:solidFill>
                        </a:rPr>
                        <a:t>00001H</a:t>
                      </a:r>
                    </a:p>
                  </a:txBody>
                  <a:tcPr marT="45723" marB="4572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70864">
                <a:tc>
                  <a:txBody>
                    <a:bodyPr/>
                    <a:lstStyle/>
                    <a:p>
                      <a:endParaRPr lang="en-US" sz="1800"/>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a:solidFill>
                            <a:srgbClr val="FF0000"/>
                          </a:solidFill>
                        </a:rPr>
                        <a:t>00000H</a:t>
                      </a:r>
                    </a:p>
                  </a:txBody>
                  <a:tcPr marT="45723" marB="4572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70381927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5">
            <a:extLst>
              <a:ext uri="{FF2B5EF4-FFF2-40B4-BE49-F238E27FC236}">
                <a16:creationId xmlns:a16="http://schemas.microsoft.com/office/drawing/2014/main" id="{39831122-14B1-40E7-8DDF-948D364B8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1" y="3068638"/>
            <a:ext cx="4716463" cy="377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819" name="Rectangle 2">
            <a:extLst>
              <a:ext uri="{FF2B5EF4-FFF2-40B4-BE49-F238E27FC236}">
                <a16:creationId xmlns:a16="http://schemas.microsoft.com/office/drawing/2014/main" id="{4198A0C2-582E-4236-A169-02B654CB2320}"/>
              </a:ext>
            </a:extLst>
          </p:cNvPr>
          <p:cNvSpPr>
            <a:spLocks noGrp="1" noChangeArrowheads="1"/>
          </p:cNvSpPr>
          <p:nvPr>
            <p:ph type="title"/>
          </p:nvPr>
        </p:nvSpPr>
        <p:spPr/>
        <p:txBody>
          <a:bodyPr/>
          <a:lstStyle/>
          <a:p>
            <a:pPr eaLnBrk="1" hangingPunct="1"/>
            <a:r>
              <a:rPr lang="en-US" altLang="en-US"/>
              <a:t>Tổ Chức Bộ Nhớ 8088/8086</a:t>
            </a:r>
          </a:p>
        </p:txBody>
      </p:sp>
      <p:sp>
        <p:nvSpPr>
          <p:cNvPr id="34820" name="Rectangle 3">
            <a:extLst>
              <a:ext uri="{FF2B5EF4-FFF2-40B4-BE49-F238E27FC236}">
                <a16:creationId xmlns:a16="http://schemas.microsoft.com/office/drawing/2014/main" id="{A2236A76-ADF3-4D9A-8C2B-C5C220AA73E9}"/>
              </a:ext>
            </a:extLst>
          </p:cNvPr>
          <p:cNvSpPr>
            <a:spLocks noGrp="1" noChangeArrowheads="1"/>
          </p:cNvSpPr>
          <p:nvPr>
            <p:ph idx="1"/>
          </p:nvPr>
        </p:nvSpPr>
        <p:spPr>
          <a:xfrm>
            <a:off x="1733550" y="1295400"/>
            <a:ext cx="4495800" cy="5562600"/>
          </a:xfrm>
        </p:spPr>
        <p:txBody>
          <a:bodyPr/>
          <a:lstStyle/>
          <a:p>
            <a:pPr eaLnBrk="1" hangingPunct="1">
              <a:lnSpc>
                <a:spcPct val="90000"/>
              </a:lnSpc>
            </a:pPr>
            <a:r>
              <a:rPr lang="en-US" altLang="en-US" sz="2400">
                <a:sym typeface="Symbol" panose="05050102010706020507" pitchFamily="18" charset="2"/>
              </a:rPr>
              <a:t>Segment .</a:t>
            </a:r>
          </a:p>
          <a:p>
            <a:pPr marL="627063" lvl="1"/>
            <a:r>
              <a:rPr lang="en-US" altLang="en-US">
                <a:sym typeface="Symbol" panose="05050102010706020507" pitchFamily="18" charset="2"/>
              </a:rPr>
              <a:t>Không gian địa chỉ vật lý chia thành nhiều khối 64KB gọi là segment.</a:t>
            </a:r>
          </a:p>
          <a:p>
            <a:pPr marL="627063" lvl="1"/>
            <a:r>
              <a:rPr lang="en-US" altLang="en-US">
                <a:sym typeface="Symbol" panose="05050102010706020507" pitchFamily="18" charset="2"/>
              </a:rPr>
              <a:t>Segment có địa chỉ bắt đầu dạng XXXXH</a:t>
            </a:r>
          </a:p>
          <a:p>
            <a:pPr marL="627063" lvl="1"/>
            <a:r>
              <a:rPr lang="en-US" altLang="en-US"/>
              <a:t>Các segment có thể tách rời hoặc chồng lấp 1 phần, nhưng phải cách nhau tối thiểu 16 byte (gọi là 1 paragraph)</a:t>
            </a:r>
          </a:p>
          <a:p>
            <a:pPr marL="627063" lvl="1"/>
            <a:r>
              <a:rPr lang="en-US" altLang="en-US"/>
              <a:t>Đ/c segment chứa trong thanh ghi phân đoạn (CS, DS, SS, ES).</a:t>
            </a:r>
          </a:p>
        </p:txBody>
      </p:sp>
      <p:pic>
        <p:nvPicPr>
          <p:cNvPr id="34821" name="Picture 4">
            <a:extLst>
              <a:ext uri="{FF2B5EF4-FFF2-40B4-BE49-F238E27FC236}">
                <a16:creationId xmlns:a16="http://schemas.microsoft.com/office/drawing/2014/main" id="{7992A552-4587-462E-9236-DA08427428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9989" y="990600"/>
            <a:ext cx="4410075"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900639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a:extLst>
              <a:ext uri="{FF2B5EF4-FFF2-40B4-BE49-F238E27FC236}">
                <a16:creationId xmlns:a16="http://schemas.microsoft.com/office/drawing/2014/main" id="{3ADF477D-3A08-4D38-B2CC-F84DAD6371DC}"/>
              </a:ext>
            </a:extLst>
          </p:cNvPr>
          <p:cNvSpPr>
            <a:spLocks noGrp="1" noChangeArrowheads="1"/>
          </p:cNvSpPr>
          <p:nvPr>
            <p:ph idx="1"/>
          </p:nvPr>
        </p:nvSpPr>
        <p:spPr>
          <a:xfrm>
            <a:off x="1895475" y="452437"/>
            <a:ext cx="4495800" cy="4837113"/>
          </a:xfrm>
        </p:spPr>
        <p:txBody>
          <a:bodyPr/>
          <a:lstStyle/>
          <a:p>
            <a:pPr eaLnBrk="1" hangingPunct="1">
              <a:defRPr/>
            </a:pPr>
            <a:r>
              <a:rPr lang="en-US" altLang="en-US" sz="2400" dirty="0">
                <a:sym typeface="Symbol" pitchFamily="18" charset="2"/>
              </a:rPr>
              <a:t>Offset.</a:t>
            </a:r>
          </a:p>
          <a:p>
            <a:pPr marL="627063" lvl="1">
              <a:defRPr/>
            </a:pPr>
            <a:r>
              <a:rPr lang="en-US" altLang="en-US" dirty="0" err="1"/>
              <a:t>Mỗi</a:t>
            </a:r>
            <a:r>
              <a:rPr lang="en-US" altLang="en-US" dirty="0"/>
              <a:t> ô </a:t>
            </a:r>
            <a:r>
              <a:rPr lang="en-US" altLang="en-US" dirty="0" err="1"/>
              <a:t>nhớ</a:t>
            </a:r>
            <a:r>
              <a:rPr lang="en-US" altLang="en-US" dirty="0"/>
              <a:t> </a:t>
            </a:r>
            <a:r>
              <a:rPr lang="en-US" altLang="en-US" dirty="0" err="1"/>
              <a:t>trong</a:t>
            </a:r>
            <a:r>
              <a:rPr lang="en-US" altLang="en-US" dirty="0"/>
              <a:t> segment </a:t>
            </a:r>
            <a:r>
              <a:rPr lang="en-US" altLang="en-US" dirty="0" err="1"/>
              <a:t>có</a:t>
            </a:r>
            <a:r>
              <a:rPr lang="en-US" altLang="en-US" dirty="0"/>
              <a:t> 1 </a:t>
            </a:r>
            <a:r>
              <a:rPr lang="en-US" altLang="en-US" dirty="0" err="1"/>
              <a:t>địa</a:t>
            </a:r>
            <a:r>
              <a:rPr lang="en-US" altLang="en-US" dirty="0"/>
              <a:t> </a:t>
            </a:r>
            <a:r>
              <a:rPr lang="en-US" altLang="en-US" dirty="0" err="1"/>
              <a:t>chỉ</a:t>
            </a:r>
            <a:r>
              <a:rPr lang="en-US" altLang="en-US" dirty="0"/>
              <a:t> so </a:t>
            </a:r>
            <a:r>
              <a:rPr lang="en-US" altLang="en-US" dirty="0" err="1"/>
              <a:t>với</a:t>
            </a:r>
            <a:r>
              <a:rPr lang="en-US" altLang="en-US" dirty="0"/>
              <a:t> </a:t>
            </a:r>
            <a:r>
              <a:rPr lang="en-US" altLang="en-US" dirty="0" err="1"/>
              <a:t>đầu</a:t>
            </a:r>
            <a:r>
              <a:rPr lang="en-US" altLang="en-US" dirty="0"/>
              <a:t> segment, </a:t>
            </a:r>
            <a:r>
              <a:rPr lang="en-US" altLang="en-US" dirty="0" err="1"/>
              <a:t>có</a:t>
            </a:r>
            <a:r>
              <a:rPr lang="en-US" altLang="en-US" dirty="0"/>
              <a:t> </a:t>
            </a:r>
            <a:r>
              <a:rPr lang="en-US" altLang="en-US" dirty="0" err="1"/>
              <a:t>giá</a:t>
            </a:r>
            <a:r>
              <a:rPr lang="en-US" altLang="en-US" dirty="0"/>
              <a:t> </a:t>
            </a:r>
            <a:r>
              <a:rPr lang="en-US" altLang="en-US" dirty="0" err="1"/>
              <a:t>trị</a:t>
            </a:r>
            <a:r>
              <a:rPr lang="en-US" altLang="en-US" dirty="0"/>
              <a:t> </a:t>
            </a:r>
            <a:r>
              <a:rPr lang="en-US" altLang="en-US" dirty="0" err="1"/>
              <a:t>từ</a:t>
            </a:r>
            <a:r>
              <a:rPr lang="en-US" altLang="en-US" dirty="0"/>
              <a:t> 0000H – FFFFH </a:t>
            </a:r>
            <a:r>
              <a:rPr lang="en-US" altLang="en-US" dirty="0" err="1"/>
              <a:t>gọi</a:t>
            </a:r>
            <a:r>
              <a:rPr lang="en-US" altLang="en-US" dirty="0"/>
              <a:t> </a:t>
            </a:r>
            <a:r>
              <a:rPr lang="en-US" altLang="en-US" dirty="0" err="1"/>
              <a:t>là</a:t>
            </a:r>
            <a:r>
              <a:rPr lang="en-US" altLang="en-US" dirty="0"/>
              <a:t> </a:t>
            </a:r>
            <a:r>
              <a:rPr lang="en-US" altLang="en-US" dirty="0" err="1"/>
              <a:t>địa</a:t>
            </a:r>
            <a:r>
              <a:rPr lang="en-US" altLang="en-US" dirty="0"/>
              <a:t> </a:t>
            </a:r>
            <a:r>
              <a:rPr lang="en-US" altLang="en-US" dirty="0" err="1"/>
              <a:t>chỉ</a:t>
            </a:r>
            <a:r>
              <a:rPr lang="en-US" altLang="en-US" dirty="0"/>
              <a:t> offset.</a:t>
            </a:r>
          </a:p>
          <a:p>
            <a:pPr marL="627063" lvl="1">
              <a:defRPr/>
            </a:pPr>
            <a:r>
              <a:rPr lang="en-US" altLang="en-US" dirty="0"/>
              <a:t>Đ/c offset </a:t>
            </a:r>
            <a:r>
              <a:rPr lang="en-US" altLang="en-US" dirty="0" err="1"/>
              <a:t>chứa</a:t>
            </a:r>
            <a:r>
              <a:rPr lang="en-US" altLang="en-US" dirty="0"/>
              <a:t> </a:t>
            </a:r>
            <a:r>
              <a:rPr lang="en-US" altLang="en-US" dirty="0" err="1"/>
              <a:t>trong</a:t>
            </a:r>
            <a:r>
              <a:rPr lang="en-US" altLang="en-US" dirty="0"/>
              <a:t> </a:t>
            </a:r>
            <a:r>
              <a:rPr lang="en-US" altLang="en-US" dirty="0" err="1"/>
              <a:t>các</a:t>
            </a:r>
            <a:r>
              <a:rPr lang="en-US" altLang="en-US" dirty="0"/>
              <a:t> </a:t>
            </a:r>
            <a:r>
              <a:rPr lang="en-US" altLang="en-US" dirty="0" err="1"/>
              <a:t>thanh</a:t>
            </a:r>
            <a:r>
              <a:rPr lang="en-US" altLang="en-US" dirty="0"/>
              <a:t> </a:t>
            </a:r>
            <a:r>
              <a:rPr lang="en-US" altLang="en-US" dirty="0" err="1"/>
              <a:t>ghi</a:t>
            </a:r>
            <a:r>
              <a:rPr lang="en-US" altLang="en-US" dirty="0"/>
              <a:t> </a:t>
            </a:r>
            <a:r>
              <a:rPr lang="en-US" altLang="en-US" dirty="0" err="1"/>
              <a:t>đa</a:t>
            </a:r>
            <a:r>
              <a:rPr lang="en-US" altLang="en-US" dirty="0"/>
              <a:t> </a:t>
            </a:r>
            <a:r>
              <a:rPr lang="en-US" altLang="en-US" dirty="0" err="1"/>
              <a:t>dụng</a:t>
            </a:r>
            <a:r>
              <a:rPr lang="en-US" altLang="en-US" dirty="0"/>
              <a:t>, </a:t>
            </a:r>
            <a:r>
              <a:rPr lang="en-US" altLang="en-US" dirty="0" err="1"/>
              <a:t>chỉ</a:t>
            </a:r>
            <a:r>
              <a:rPr lang="en-US" altLang="en-US" dirty="0"/>
              <a:t> </a:t>
            </a:r>
            <a:r>
              <a:rPr lang="en-US" altLang="en-US" dirty="0" err="1"/>
              <a:t>số</a:t>
            </a:r>
            <a:r>
              <a:rPr lang="en-US" altLang="en-US" dirty="0"/>
              <a:t>, con </a:t>
            </a:r>
            <a:r>
              <a:rPr lang="en-US" altLang="en-US" dirty="0" err="1"/>
              <a:t>trỏ</a:t>
            </a:r>
            <a:endParaRPr lang="en-US" altLang="en-US" dirty="0"/>
          </a:p>
          <a:p>
            <a:pPr eaLnBrk="1" hangingPunct="1">
              <a:defRPr/>
            </a:pPr>
            <a:r>
              <a:rPr lang="en-US" altLang="en-US" sz="2400" dirty="0" err="1"/>
              <a:t>Địa</a:t>
            </a:r>
            <a:r>
              <a:rPr lang="en-US" altLang="en-US" sz="2400" dirty="0"/>
              <a:t> </a:t>
            </a:r>
            <a:r>
              <a:rPr lang="en-US" altLang="en-US" sz="2400" dirty="0" err="1"/>
              <a:t>chỉ</a:t>
            </a:r>
            <a:r>
              <a:rPr lang="en-US" altLang="en-US" sz="2400" dirty="0"/>
              <a:t> </a:t>
            </a:r>
            <a:r>
              <a:rPr lang="en-US" altLang="en-US" sz="2400" dirty="0" err="1"/>
              <a:t>luận</a:t>
            </a:r>
            <a:r>
              <a:rPr lang="en-US" altLang="en-US" sz="2400" dirty="0"/>
              <a:t> </a:t>
            </a:r>
            <a:r>
              <a:rPr lang="en-US" altLang="en-US" sz="2400" dirty="0" err="1"/>
              <a:t>lý</a:t>
            </a:r>
            <a:r>
              <a:rPr lang="en-US" altLang="en-US" sz="2400" dirty="0"/>
              <a:t> (logic)  </a:t>
            </a:r>
            <a:br>
              <a:rPr lang="en-US" altLang="en-US" sz="2400" dirty="0"/>
            </a:br>
            <a:r>
              <a:rPr lang="en-US" altLang="en-US" sz="2400" dirty="0"/>
              <a:t>	</a:t>
            </a:r>
            <a:r>
              <a:rPr lang="en-US" altLang="en-US" sz="2400" dirty="0" err="1"/>
              <a:t>segment:offset</a:t>
            </a:r>
            <a:endParaRPr lang="en-US" altLang="en-US" sz="2400" dirty="0"/>
          </a:p>
          <a:p>
            <a:pPr eaLnBrk="1" hangingPunct="1">
              <a:defRPr/>
            </a:pPr>
            <a:r>
              <a:rPr lang="en-US" altLang="en-US" sz="2400" dirty="0"/>
              <a:t>Quan </a:t>
            </a:r>
            <a:r>
              <a:rPr lang="en-US" altLang="en-US" sz="2400" dirty="0" err="1"/>
              <a:t>hệ</a:t>
            </a:r>
            <a:r>
              <a:rPr lang="en-US" altLang="en-US" sz="2400" dirty="0"/>
              <a:t> </a:t>
            </a:r>
            <a:r>
              <a:rPr lang="en-US" altLang="en-US" sz="2400" dirty="0" err="1"/>
              <a:t>giữa</a:t>
            </a:r>
            <a:r>
              <a:rPr lang="en-US" altLang="en-US" sz="2400" dirty="0"/>
              <a:t> đ/c </a:t>
            </a:r>
            <a:r>
              <a:rPr lang="en-US" altLang="en-US" sz="2400" dirty="0" err="1"/>
              <a:t>vật</a:t>
            </a:r>
            <a:r>
              <a:rPr lang="en-US" altLang="en-US" sz="2400" dirty="0"/>
              <a:t> </a:t>
            </a:r>
            <a:r>
              <a:rPr lang="en-US" altLang="en-US" sz="2400" dirty="0" err="1"/>
              <a:t>lý</a:t>
            </a:r>
            <a:r>
              <a:rPr lang="en-US" altLang="en-US" sz="2400" dirty="0"/>
              <a:t> </a:t>
            </a:r>
            <a:r>
              <a:rPr lang="en-US" altLang="en-US" sz="2400" dirty="0" err="1"/>
              <a:t>và</a:t>
            </a:r>
            <a:r>
              <a:rPr lang="en-US" altLang="en-US" sz="2400" dirty="0"/>
              <a:t> logic</a:t>
            </a:r>
          </a:p>
          <a:p>
            <a:pPr marL="341313" lvl="1" indent="0">
              <a:buNone/>
              <a:defRPr/>
            </a:pPr>
            <a:r>
              <a:rPr lang="en-US" altLang="en-US" dirty="0" err="1"/>
              <a:t>Địa</a:t>
            </a:r>
            <a:r>
              <a:rPr lang="en-US" altLang="en-US" dirty="0"/>
              <a:t> </a:t>
            </a:r>
            <a:r>
              <a:rPr lang="en-US" altLang="en-US" dirty="0" err="1"/>
              <a:t>chỉ</a:t>
            </a:r>
            <a:r>
              <a:rPr lang="en-US" altLang="en-US" dirty="0"/>
              <a:t> </a:t>
            </a:r>
            <a:r>
              <a:rPr lang="en-US" altLang="en-US" dirty="0" err="1"/>
              <a:t>vật</a:t>
            </a:r>
            <a:r>
              <a:rPr lang="en-US" altLang="en-US" dirty="0"/>
              <a:t> </a:t>
            </a:r>
            <a:r>
              <a:rPr lang="en-US" altLang="en-US" dirty="0" err="1"/>
              <a:t>lý</a:t>
            </a:r>
            <a:r>
              <a:rPr lang="en-US" altLang="en-US" dirty="0"/>
              <a:t>= segment*16 + offset</a:t>
            </a:r>
          </a:p>
        </p:txBody>
      </p:sp>
      <p:sp>
        <p:nvSpPr>
          <p:cNvPr id="35843" name="Rectangle 2" descr="Wide upward diagonal">
            <a:extLst>
              <a:ext uri="{FF2B5EF4-FFF2-40B4-BE49-F238E27FC236}">
                <a16:creationId xmlns:a16="http://schemas.microsoft.com/office/drawing/2014/main" id="{7BF6E162-B4BC-4544-90D7-957DA33D2B3F}"/>
              </a:ext>
            </a:extLst>
          </p:cNvPr>
          <p:cNvSpPr>
            <a:spLocks noChangeArrowheads="1"/>
          </p:cNvSpPr>
          <p:nvPr/>
        </p:nvSpPr>
        <p:spPr bwMode="auto">
          <a:xfrm>
            <a:off x="7235825" y="2713038"/>
            <a:ext cx="1512888" cy="158750"/>
          </a:xfrm>
          <a:prstGeom prst="rect">
            <a:avLst/>
          </a:prstGeom>
          <a:pattFill prst="wdUpDiag">
            <a:fgClr>
              <a:srgbClr val="C0C0C0"/>
            </a:fgClr>
            <a:bgClr>
              <a:srgbClr val="FFFFFF"/>
            </a:bgClr>
          </a:pattFill>
          <a:ln w="9525">
            <a:solidFill>
              <a:srgbClr val="00FFFF"/>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35844" name="Line 3">
            <a:extLst>
              <a:ext uri="{FF2B5EF4-FFF2-40B4-BE49-F238E27FC236}">
                <a16:creationId xmlns:a16="http://schemas.microsoft.com/office/drawing/2014/main" id="{8F6076BF-9C2C-40CA-9F5C-E2B63B6FB371}"/>
              </a:ext>
            </a:extLst>
          </p:cNvPr>
          <p:cNvSpPr>
            <a:spLocks noChangeShapeType="1"/>
          </p:cNvSpPr>
          <p:nvPr/>
        </p:nvSpPr>
        <p:spPr bwMode="auto">
          <a:xfrm>
            <a:off x="8904289" y="1684338"/>
            <a:ext cx="1587" cy="1028700"/>
          </a:xfrm>
          <a:prstGeom prst="line">
            <a:avLst/>
          </a:prstGeom>
          <a:noFill/>
          <a:ln w="28575">
            <a:solidFill>
              <a:schemeClr val="hlink"/>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35845" name="Line 4">
            <a:extLst>
              <a:ext uri="{FF2B5EF4-FFF2-40B4-BE49-F238E27FC236}">
                <a16:creationId xmlns:a16="http://schemas.microsoft.com/office/drawing/2014/main" id="{D524B64A-F042-4B01-AF11-DAD342615AD4}"/>
              </a:ext>
            </a:extLst>
          </p:cNvPr>
          <p:cNvSpPr>
            <a:spLocks noChangeShapeType="1"/>
          </p:cNvSpPr>
          <p:nvPr/>
        </p:nvSpPr>
        <p:spPr bwMode="auto">
          <a:xfrm>
            <a:off x="7235825" y="1209675"/>
            <a:ext cx="1588" cy="332263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6" name="Line 5">
            <a:extLst>
              <a:ext uri="{FF2B5EF4-FFF2-40B4-BE49-F238E27FC236}">
                <a16:creationId xmlns:a16="http://schemas.microsoft.com/office/drawing/2014/main" id="{86A75020-5DB6-4AF1-B51B-0A1023097D78}"/>
              </a:ext>
            </a:extLst>
          </p:cNvPr>
          <p:cNvSpPr>
            <a:spLocks noChangeShapeType="1"/>
          </p:cNvSpPr>
          <p:nvPr/>
        </p:nvSpPr>
        <p:spPr bwMode="auto">
          <a:xfrm>
            <a:off x="8748714" y="1209675"/>
            <a:ext cx="1587" cy="332263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7" name="Line 6">
            <a:extLst>
              <a:ext uri="{FF2B5EF4-FFF2-40B4-BE49-F238E27FC236}">
                <a16:creationId xmlns:a16="http://schemas.microsoft.com/office/drawing/2014/main" id="{68CCBBEF-F413-4FBE-BB65-A6BDE687D3B6}"/>
              </a:ext>
            </a:extLst>
          </p:cNvPr>
          <p:cNvSpPr>
            <a:spLocks noChangeShapeType="1"/>
          </p:cNvSpPr>
          <p:nvPr/>
        </p:nvSpPr>
        <p:spPr bwMode="auto">
          <a:xfrm>
            <a:off x="7235825" y="1684339"/>
            <a:ext cx="1512888" cy="1587"/>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8" name="Line 7">
            <a:extLst>
              <a:ext uri="{FF2B5EF4-FFF2-40B4-BE49-F238E27FC236}">
                <a16:creationId xmlns:a16="http://schemas.microsoft.com/office/drawing/2014/main" id="{F4EC82FC-E3FB-47BF-BA72-8E39C4204F2A}"/>
              </a:ext>
            </a:extLst>
          </p:cNvPr>
          <p:cNvSpPr>
            <a:spLocks noChangeShapeType="1"/>
          </p:cNvSpPr>
          <p:nvPr/>
        </p:nvSpPr>
        <p:spPr bwMode="auto">
          <a:xfrm>
            <a:off x="7235825" y="3898900"/>
            <a:ext cx="1512888" cy="158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9" name="Line 8">
            <a:extLst>
              <a:ext uri="{FF2B5EF4-FFF2-40B4-BE49-F238E27FC236}">
                <a16:creationId xmlns:a16="http://schemas.microsoft.com/office/drawing/2014/main" id="{F8F1C1B5-2B17-4E89-BB6D-E292BDC864C6}"/>
              </a:ext>
            </a:extLst>
          </p:cNvPr>
          <p:cNvSpPr>
            <a:spLocks noChangeShapeType="1"/>
          </p:cNvSpPr>
          <p:nvPr/>
        </p:nvSpPr>
        <p:spPr bwMode="auto">
          <a:xfrm>
            <a:off x="6856413" y="1676400"/>
            <a:ext cx="379412" cy="1588"/>
          </a:xfrm>
          <a:prstGeom prst="line">
            <a:avLst/>
          </a:prstGeom>
          <a:noFill/>
          <a:ln w="25400">
            <a:solidFill>
              <a:schemeClr val="hlink"/>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35850" name="Text Box 9">
            <a:extLst>
              <a:ext uri="{FF2B5EF4-FFF2-40B4-BE49-F238E27FC236}">
                <a16:creationId xmlns:a16="http://schemas.microsoft.com/office/drawing/2014/main" id="{B35A8175-20CD-4611-BC82-0DA3609C48BA}"/>
              </a:ext>
            </a:extLst>
          </p:cNvPr>
          <p:cNvSpPr txBox="1">
            <a:spLocks noChangeArrowheads="1"/>
          </p:cNvSpPr>
          <p:nvPr/>
        </p:nvSpPr>
        <p:spPr bwMode="auto">
          <a:xfrm>
            <a:off x="5976938" y="1604963"/>
            <a:ext cx="8382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400" b="1">
                <a:latin typeface="Arial" panose="020B0604020202020204" pitchFamily="34" charset="0"/>
              </a:rPr>
              <a:t>segment</a:t>
            </a:r>
            <a:endParaRPr lang="en-US" altLang="en-US" sz="1800" b="1">
              <a:latin typeface="Arial" panose="020B0604020202020204" pitchFamily="34" charset="0"/>
            </a:endParaRPr>
          </a:p>
        </p:txBody>
      </p:sp>
      <p:sp>
        <p:nvSpPr>
          <p:cNvPr id="35851" name="Text Box 10">
            <a:extLst>
              <a:ext uri="{FF2B5EF4-FFF2-40B4-BE49-F238E27FC236}">
                <a16:creationId xmlns:a16="http://schemas.microsoft.com/office/drawing/2014/main" id="{492D4377-33A6-4930-A237-4D4042256056}"/>
              </a:ext>
            </a:extLst>
          </p:cNvPr>
          <p:cNvSpPr txBox="1">
            <a:spLocks noChangeArrowheads="1"/>
          </p:cNvSpPr>
          <p:nvPr/>
        </p:nvSpPr>
        <p:spPr bwMode="auto">
          <a:xfrm>
            <a:off x="8929689" y="2032001"/>
            <a:ext cx="50482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400" b="1">
                <a:latin typeface="Arial" panose="020B0604020202020204" pitchFamily="34" charset="0"/>
              </a:rPr>
              <a:t>offset</a:t>
            </a:r>
            <a:endParaRPr lang="en-US" altLang="en-US" sz="1800" b="1">
              <a:latin typeface="Arial" panose="020B0604020202020204" pitchFamily="34" charset="0"/>
            </a:endParaRPr>
          </a:p>
        </p:txBody>
      </p:sp>
      <p:sp>
        <p:nvSpPr>
          <p:cNvPr id="35852" name="Line 11">
            <a:extLst>
              <a:ext uri="{FF2B5EF4-FFF2-40B4-BE49-F238E27FC236}">
                <a16:creationId xmlns:a16="http://schemas.microsoft.com/office/drawing/2014/main" id="{420AC2FF-4FF7-48B9-AA42-0F71EE048264}"/>
              </a:ext>
            </a:extLst>
          </p:cNvPr>
          <p:cNvSpPr>
            <a:spLocks noChangeShapeType="1"/>
          </p:cNvSpPr>
          <p:nvPr/>
        </p:nvSpPr>
        <p:spPr bwMode="auto">
          <a:xfrm>
            <a:off x="8748714" y="3898900"/>
            <a:ext cx="879475" cy="1588"/>
          </a:xfrm>
          <a:prstGeom prst="line">
            <a:avLst/>
          </a:prstGeom>
          <a:noFill/>
          <a:ln w="28575">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5853" name="Line 12">
            <a:extLst>
              <a:ext uri="{FF2B5EF4-FFF2-40B4-BE49-F238E27FC236}">
                <a16:creationId xmlns:a16="http://schemas.microsoft.com/office/drawing/2014/main" id="{18C42C7F-2F56-48A0-BB84-61BD3D700C79}"/>
              </a:ext>
            </a:extLst>
          </p:cNvPr>
          <p:cNvSpPr>
            <a:spLocks noChangeShapeType="1"/>
          </p:cNvSpPr>
          <p:nvPr/>
        </p:nvSpPr>
        <p:spPr bwMode="auto">
          <a:xfrm>
            <a:off x="8748714" y="1684339"/>
            <a:ext cx="879475" cy="1587"/>
          </a:xfrm>
          <a:prstGeom prst="line">
            <a:avLst/>
          </a:prstGeom>
          <a:noFill/>
          <a:ln w="28575">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5854" name="Line 13">
            <a:extLst>
              <a:ext uri="{FF2B5EF4-FFF2-40B4-BE49-F238E27FC236}">
                <a16:creationId xmlns:a16="http://schemas.microsoft.com/office/drawing/2014/main" id="{99DE7631-72B2-4A03-9C1A-3B9C42BD5576}"/>
              </a:ext>
            </a:extLst>
          </p:cNvPr>
          <p:cNvSpPr>
            <a:spLocks noChangeShapeType="1"/>
          </p:cNvSpPr>
          <p:nvPr/>
        </p:nvSpPr>
        <p:spPr bwMode="auto">
          <a:xfrm>
            <a:off x="8748714" y="2713039"/>
            <a:ext cx="377825" cy="1587"/>
          </a:xfrm>
          <a:prstGeom prst="line">
            <a:avLst/>
          </a:prstGeom>
          <a:noFill/>
          <a:ln w="28575">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5855" name="Line 14">
            <a:extLst>
              <a:ext uri="{FF2B5EF4-FFF2-40B4-BE49-F238E27FC236}">
                <a16:creationId xmlns:a16="http://schemas.microsoft.com/office/drawing/2014/main" id="{80DEB909-1D0A-4B33-9CB8-9DD2ACCC8883}"/>
              </a:ext>
            </a:extLst>
          </p:cNvPr>
          <p:cNvSpPr>
            <a:spLocks noChangeShapeType="1"/>
          </p:cNvSpPr>
          <p:nvPr/>
        </p:nvSpPr>
        <p:spPr bwMode="auto">
          <a:xfrm>
            <a:off x="9510714" y="1684338"/>
            <a:ext cx="1587" cy="2214562"/>
          </a:xfrm>
          <a:prstGeom prst="line">
            <a:avLst/>
          </a:prstGeom>
          <a:noFill/>
          <a:ln w="28575">
            <a:solidFill>
              <a:schemeClr val="hlink"/>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18" name="Text Box 15">
            <a:extLst>
              <a:ext uri="{FF2B5EF4-FFF2-40B4-BE49-F238E27FC236}">
                <a16:creationId xmlns:a16="http://schemas.microsoft.com/office/drawing/2014/main" id="{B9AC88E9-B4EB-497A-9814-13E904EED562}"/>
              </a:ext>
            </a:extLst>
          </p:cNvPr>
          <p:cNvSpPr txBox="1">
            <a:spLocks noChangeArrowheads="1"/>
          </p:cNvSpPr>
          <p:nvPr/>
        </p:nvSpPr>
        <p:spPr bwMode="auto">
          <a:xfrm>
            <a:off x="9258300" y="3108326"/>
            <a:ext cx="503238" cy="257175"/>
          </a:xfrm>
          <a:prstGeom prst="rect">
            <a:avLst/>
          </a:prstGeom>
          <a:solidFill>
            <a:schemeClr val="bg2">
              <a:lumMod val="10000"/>
              <a:lumOff val="90000"/>
            </a:schemeClr>
          </a:solidFill>
          <a:ln>
            <a:noFill/>
          </a:ln>
        </p:spPr>
        <p:txBody>
          <a:bodyPr lIns="0" tIns="0" rIns="0" bIns="0"/>
          <a:lstStyle>
            <a:lvl1pPr>
              <a:spcBef>
                <a:spcPct val="20000"/>
              </a:spcBef>
              <a:buClr>
                <a:schemeClr val="folHlink"/>
              </a:buClr>
              <a:buSzPct val="60000"/>
              <a:buFont typeface="Wingdings" pitchFamily="2" charset="2"/>
              <a:buChar char="n"/>
              <a:defRPr sz="3200">
                <a:solidFill>
                  <a:schemeClr val="tx1"/>
                </a:solidFill>
                <a:latin typeface="Times New Roman" pitchFamily="18" charset="0"/>
              </a:defRPr>
            </a:lvl1pPr>
            <a:lvl2pPr marL="742950" indent="-285750">
              <a:spcBef>
                <a:spcPct val="20000"/>
              </a:spcBef>
              <a:buClr>
                <a:schemeClr val="hlink"/>
              </a:buClr>
              <a:buSzPct val="55000"/>
              <a:buFont typeface="Wingdings" pitchFamily="2" charset="2"/>
              <a:buChar char="n"/>
              <a:defRPr sz="2800">
                <a:solidFill>
                  <a:schemeClr val="tx1"/>
                </a:solidFill>
                <a:latin typeface="Times New Roman" pitchFamily="18"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imes New Roman" pitchFamily="18"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imes New Roman" pitchFamily="18"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9pPr>
          </a:lstStyle>
          <a:p>
            <a:pPr algn="ctr">
              <a:spcBef>
                <a:spcPct val="0"/>
              </a:spcBef>
              <a:buClrTx/>
              <a:buSzTx/>
              <a:buFontTx/>
              <a:buNone/>
              <a:defRPr/>
            </a:pPr>
            <a:r>
              <a:rPr lang="en-US" altLang="en-US" sz="1400" b="1">
                <a:latin typeface="Arial" charset="0"/>
              </a:rPr>
              <a:t>64KB</a:t>
            </a:r>
            <a:endParaRPr lang="en-US" altLang="en-US" sz="1800" b="1">
              <a:latin typeface="Arial" charset="0"/>
            </a:endParaRPr>
          </a:p>
        </p:txBody>
      </p:sp>
      <p:sp>
        <p:nvSpPr>
          <p:cNvPr id="35857" name="Text Box 16">
            <a:extLst>
              <a:ext uri="{FF2B5EF4-FFF2-40B4-BE49-F238E27FC236}">
                <a16:creationId xmlns:a16="http://schemas.microsoft.com/office/drawing/2014/main" id="{187C284D-E7B3-429F-9141-9E5690B082C9}"/>
              </a:ext>
            </a:extLst>
          </p:cNvPr>
          <p:cNvSpPr txBox="1">
            <a:spLocks noChangeArrowheads="1"/>
          </p:cNvSpPr>
          <p:nvPr/>
        </p:nvSpPr>
        <p:spPr bwMode="auto">
          <a:xfrm>
            <a:off x="9753601" y="1585914"/>
            <a:ext cx="6445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400" b="1">
                <a:latin typeface="Arial" panose="020B0604020202020204" pitchFamily="34" charset="0"/>
              </a:rPr>
              <a:t>0000H</a:t>
            </a:r>
            <a:endParaRPr lang="en-US" altLang="en-US" sz="1800" b="1">
              <a:latin typeface="Arial" panose="020B0604020202020204" pitchFamily="34" charset="0"/>
            </a:endParaRPr>
          </a:p>
        </p:txBody>
      </p:sp>
      <p:sp>
        <p:nvSpPr>
          <p:cNvPr id="35858" name="Text Box 17">
            <a:extLst>
              <a:ext uri="{FF2B5EF4-FFF2-40B4-BE49-F238E27FC236}">
                <a16:creationId xmlns:a16="http://schemas.microsoft.com/office/drawing/2014/main" id="{9FD7C106-4B7E-4216-AAB3-543D062759C8}"/>
              </a:ext>
            </a:extLst>
          </p:cNvPr>
          <p:cNvSpPr txBox="1">
            <a:spLocks noChangeArrowheads="1"/>
          </p:cNvSpPr>
          <p:nvPr/>
        </p:nvSpPr>
        <p:spPr bwMode="auto">
          <a:xfrm>
            <a:off x="9753601" y="3741739"/>
            <a:ext cx="6445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400" b="1">
                <a:latin typeface="Arial" panose="020B0604020202020204" pitchFamily="34" charset="0"/>
              </a:rPr>
              <a:t>FFFFH</a:t>
            </a:r>
            <a:endParaRPr lang="en-US" altLang="en-US" sz="1800" b="1">
              <a:latin typeface="Arial" panose="020B0604020202020204" pitchFamily="34" charset="0"/>
            </a:endParaRPr>
          </a:p>
        </p:txBody>
      </p:sp>
      <p:sp>
        <p:nvSpPr>
          <p:cNvPr id="35859" name="Text Box 18">
            <a:extLst>
              <a:ext uri="{FF2B5EF4-FFF2-40B4-BE49-F238E27FC236}">
                <a16:creationId xmlns:a16="http://schemas.microsoft.com/office/drawing/2014/main" id="{C5D9CE48-C999-489B-BC63-E7FC3033035A}"/>
              </a:ext>
            </a:extLst>
          </p:cNvPr>
          <p:cNvSpPr txBox="1">
            <a:spLocks noChangeArrowheads="1"/>
          </p:cNvSpPr>
          <p:nvPr/>
        </p:nvSpPr>
        <p:spPr bwMode="auto">
          <a:xfrm>
            <a:off x="7702551" y="1243014"/>
            <a:ext cx="703263"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400" b="1">
                <a:latin typeface="Arial" panose="020B0604020202020204" pitchFamily="34" charset="0"/>
              </a:rPr>
              <a:t>Bộ nhớ</a:t>
            </a:r>
            <a:endParaRPr lang="en-US" altLang="en-US" sz="1800" b="1">
              <a:latin typeface="Arial" panose="020B0604020202020204" pitchFamily="34" charset="0"/>
            </a:endParaRPr>
          </a:p>
        </p:txBody>
      </p:sp>
      <p:sp>
        <p:nvSpPr>
          <p:cNvPr id="35860" name="Line 19">
            <a:extLst>
              <a:ext uri="{FF2B5EF4-FFF2-40B4-BE49-F238E27FC236}">
                <a16:creationId xmlns:a16="http://schemas.microsoft.com/office/drawing/2014/main" id="{451CC23D-8791-4D9A-993C-1D0EBE64C5CD}"/>
              </a:ext>
            </a:extLst>
          </p:cNvPr>
          <p:cNvSpPr>
            <a:spLocks noChangeShapeType="1"/>
          </p:cNvSpPr>
          <p:nvPr/>
        </p:nvSpPr>
        <p:spPr bwMode="auto">
          <a:xfrm flipH="1">
            <a:off x="7235825" y="2713039"/>
            <a:ext cx="1512888" cy="1587"/>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1" name="Line 20">
            <a:extLst>
              <a:ext uri="{FF2B5EF4-FFF2-40B4-BE49-F238E27FC236}">
                <a16:creationId xmlns:a16="http://schemas.microsoft.com/office/drawing/2014/main" id="{F270B9A4-3254-4997-8D13-6C6136819E2E}"/>
              </a:ext>
            </a:extLst>
          </p:cNvPr>
          <p:cNvSpPr>
            <a:spLocks noChangeShapeType="1"/>
          </p:cNvSpPr>
          <p:nvPr/>
        </p:nvSpPr>
        <p:spPr bwMode="auto">
          <a:xfrm flipH="1">
            <a:off x="7235825" y="2871789"/>
            <a:ext cx="1512888" cy="1587"/>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AutoShape 21">
            <a:extLst>
              <a:ext uri="{FF2B5EF4-FFF2-40B4-BE49-F238E27FC236}">
                <a16:creationId xmlns:a16="http://schemas.microsoft.com/office/drawing/2014/main" id="{F51AAF9C-0701-44CA-B9DC-ECDA5F331242}"/>
              </a:ext>
            </a:extLst>
          </p:cNvPr>
          <p:cNvSpPr>
            <a:spLocks/>
          </p:cNvSpPr>
          <p:nvPr/>
        </p:nvSpPr>
        <p:spPr bwMode="auto">
          <a:xfrm>
            <a:off x="6856413" y="4822826"/>
            <a:ext cx="2233612" cy="557213"/>
          </a:xfrm>
          <a:prstGeom prst="callout1">
            <a:avLst>
              <a:gd name="adj1" fmla="val -325"/>
              <a:gd name="adj2" fmla="val 34096"/>
              <a:gd name="adj3" fmla="val -351241"/>
              <a:gd name="adj4" fmla="val 34564"/>
            </a:avLst>
          </a:prstGeom>
          <a:solidFill>
            <a:schemeClr val="bg2">
              <a:lumMod val="10000"/>
              <a:lumOff val="90000"/>
            </a:schemeClr>
          </a:solidFill>
          <a:ln w="28575">
            <a:solidFill>
              <a:schemeClr val="tx2">
                <a:lumMod val="75000"/>
              </a:schemeClr>
            </a:solidFill>
            <a:miter lim="800000"/>
            <a:headEnd/>
            <a:tailEnd type="triangle" w="lg" len="lg"/>
          </a:ln>
        </p:spPr>
        <p:txBody>
          <a:bodyPr lIns="0" tIns="0" rIns="0" bIns="0"/>
          <a:lstStyle>
            <a:lvl1pPr>
              <a:spcBef>
                <a:spcPct val="20000"/>
              </a:spcBef>
              <a:buClr>
                <a:schemeClr val="folHlink"/>
              </a:buClr>
              <a:buSzPct val="60000"/>
              <a:buFont typeface="Wingdings" pitchFamily="2" charset="2"/>
              <a:buChar char="n"/>
              <a:defRPr sz="3200">
                <a:solidFill>
                  <a:schemeClr val="tx1"/>
                </a:solidFill>
                <a:latin typeface="Times New Roman" pitchFamily="18" charset="0"/>
              </a:defRPr>
            </a:lvl1pPr>
            <a:lvl2pPr marL="742950" indent="-285750">
              <a:spcBef>
                <a:spcPct val="20000"/>
              </a:spcBef>
              <a:buClr>
                <a:schemeClr val="hlink"/>
              </a:buClr>
              <a:buSzPct val="55000"/>
              <a:buFont typeface="Wingdings" pitchFamily="2" charset="2"/>
              <a:buChar char="n"/>
              <a:defRPr sz="2800">
                <a:solidFill>
                  <a:schemeClr val="tx1"/>
                </a:solidFill>
                <a:latin typeface="Times New Roman" pitchFamily="18"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imes New Roman" pitchFamily="18"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imes New Roman" pitchFamily="18"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9pPr>
          </a:lstStyle>
          <a:p>
            <a:pPr algn="ctr">
              <a:spcBef>
                <a:spcPct val="0"/>
              </a:spcBef>
              <a:buClrTx/>
              <a:buSzTx/>
              <a:buFontTx/>
              <a:buNone/>
              <a:defRPr/>
            </a:pPr>
            <a:r>
              <a:rPr lang="en-US" altLang="en-US" sz="1600" b="1">
                <a:latin typeface="Arial" charset="0"/>
              </a:rPr>
              <a:t>Ô nhớ có địa chỉ logic</a:t>
            </a:r>
          </a:p>
          <a:p>
            <a:pPr algn="ctr">
              <a:spcBef>
                <a:spcPct val="0"/>
              </a:spcBef>
              <a:buClrTx/>
              <a:buSzTx/>
              <a:buFontTx/>
              <a:buNone/>
              <a:defRPr/>
            </a:pPr>
            <a:r>
              <a:rPr lang="en-US" altLang="en-US" sz="1600" b="1">
                <a:latin typeface="Arial" charset="0"/>
              </a:rPr>
              <a:t>segment : offset</a:t>
            </a:r>
            <a:endParaRPr lang="en-US" altLang="en-US" sz="2000" b="1">
              <a:latin typeface="Arial" charset="0"/>
            </a:endParaRPr>
          </a:p>
        </p:txBody>
      </p:sp>
    </p:spTree>
    <p:extLst>
      <p:ext uri="{BB962C8B-B14F-4D97-AF65-F5344CB8AC3E}">
        <p14:creationId xmlns:p14="http://schemas.microsoft.com/office/powerpoint/2010/main" val="134099686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2">
            <a:extLst>
              <a:ext uri="{FF2B5EF4-FFF2-40B4-BE49-F238E27FC236}">
                <a16:creationId xmlns:a16="http://schemas.microsoft.com/office/drawing/2014/main" id="{82226A0B-9C50-4FF6-8343-861DFBBD2783}"/>
              </a:ext>
            </a:extLst>
          </p:cNvPr>
          <p:cNvGrpSpPr>
            <a:grpSpLocks/>
          </p:cNvGrpSpPr>
          <p:nvPr/>
        </p:nvGrpSpPr>
        <p:grpSpPr bwMode="auto">
          <a:xfrm>
            <a:off x="6227764" y="1319213"/>
            <a:ext cx="4287837" cy="1687512"/>
            <a:chOff x="8699" y="2078"/>
            <a:chExt cx="6440" cy="2657"/>
          </a:xfrm>
        </p:grpSpPr>
        <p:sp>
          <p:nvSpPr>
            <p:cNvPr id="36895" name="Text Box 3">
              <a:extLst>
                <a:ext uri="{FF2B5EF4-FFF2-40B4-BE49-F238E27FC236}">
                  <a16:creationId xmlns:a16="http://schemas.microsoft.com/office/drawing/2014/main" id="{915A0750-4CAA-4AF5-92D0-BED39DD5A2A3}"/>
                </a:ext>
              </a:extLst>
            </p:cNvPr>
            <p:cNvSpPr txBox="1">
              <a:spLocks noChangeArrowheads="1"/>
            </p:cNvSpPr>
            <p:nvPr/>
          </p:nvSpPr>
          <p:spPr bwMode="auto">
            <a:xfrm>
              <a:off x="8699" y="2708"/>
              <a:ext cx="27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400">
                  <a:solidFill>
                    <a:schemeClr val="hlink"/>
                  </a:solidFill>
                  <a:latin typeface="Arial" panose="020B0604020202020204" pitchFamily="34" charset="0"/>
                </a:rPr>
                <a:t>+</a:t>
              </a:r>
              <a:endParaRPr lang="en-US" altLang="en-US" sz="1800">
                <a:solidFill>
                  <a:schemeClr val="hlink"/>
                </a:solidFill>
                <a:latin typeface="Arial" panose="020B0604020202020204" pitchFamily="34" charset="0"/>
              </a:endParaRPr>
            </a:p>
          </p:txBody>
        </p:sp>
        <p:sp>
          <p:nvSpPr>
            <p:cNvPr id="36896" name="Rectangle 4">
              <a:extLst>
                <a:ext uri="{FF2B5EF4-FFF2-40B4-BE49-F238E27FC236}">
                  <a16:creationId xmlns:a16="http://schemas.microsoft.com/office/drawing/2014/main" id="{CC749DA5-1314-49D8-A569-A50E3FBB42FD}"/>
                </a:ext>
              </a:extLst>
            </p:cNvPr>
            <p:cNvSpPr>
              <a:spLocks noChangeArrowheads="1"/>
            </p:cNvSpPr>
            <p:nvPr/>
          </p:nvSpPr>
          <p:spPr bwMode="auto">
            <a:xfrm>
              <a:off x="9162" y="4145"/>
              <a:ext cx="2765" cy="590"/>
            </a:xfrm>
            <a:prstGeom prst="rect">
              <a:avLst/>
            </a:prstGeom>
            <a:noFill/>
            <a:ln w="952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36897" name="Line 5">
              <a:extLst>
                <a:ext uri="{FF2B5EF4-FFF2-40B4-BE49-F238E27FC236}">
                  <a16:creationId xmlns:a16="http://schemas.microsoft.com/office/drawing/2014/main" id="{0CFBFB75-7B4D-436C-9638-2CE550C24BEB}"/>
                </a:ext>
              </a:extLst>
            </p:cNvPr>
            <p:cNvSpPr>
              <a:spLocks noChangeShapeType="1"/>
            </p:cNvSpPr>
            <p:nvPr/>
          </p:nvSpPr>
          <p:spPr bwMode="auto">
            <a:xfrm>
              <a:off x="10268" y="4145"/>
              <a:ext cx="0" cy="590"/>
            </a:xfrm>
            <a:prstGeom prst="line">
              <a:avLst/>
            </a:prstGeom>
            <a:noFill/>
            <a:ln w="635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98" name="Line 6">
              <a:extLst>
                <a:ext uri="{FF2B5EF4-FFF2-40B4-BE49-F238E27FC236}">
                  <a16:creationId xmlns:a16="http://schemas.microsoft.com/office/drawing/2014/main" id="{FE0B9781-809E-4992-B03A-0872201BF27E}"/>
                </a:ext>
              </a:extLst>
            </p:cNvPr>
            <p:cNvSpPr>
              <a:spLocks noChangeShapeType="1"/>
            </p:cNvSpPr>
            <p:nvPr/>
          </p:nvSpPr>
          <p:spPr bwMode="auto">
            <a:xfrm>
              <a:off x="10821" y="4145"/>
              <a:ext cx="0" cy="590"/>
            </a:xfrm>
            <a:prstGeom prst="line">
              <a:avLst/>
            </a:prstGeom>
            <a:noFill/>
            <a:ln w="635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99" name="Line 7">
              <a:extLst>
                <a:ext uri="{FF2B5EF4-FFF2-40B4-BE49-F238E27FC236}">
                  <a16:creationId xmlns:a16="http://schemas.microsoft.com/office/drawing/2014/main" id="{FAB368CF-5A2D-482C-8AC5-E3F4BEDBC980}"/>
                </a:ext>
              </a:extLst>
            </p:cNvPr>
            <p:cNvSpPr>
              <a:spLocks noChangeShapeType="1"/>
            </p:cNvSpPr>
            <p:nvPr/>
          </p:nvSpPr>
          <p:spPr bwMode="auto">
            <a:xfrm>
              <a:off x="11374" y="4145"/>
              <a:ext cx="0" cy="590"/>
            </a:xfrm>
            <a:prstGeom prst="line">
              <a:avLst/>
            </a:prstGeom>
            <a:noFill/>
            <a:ln w="635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00" name="Line 8">
              <a:extLst>
                <a:ext uri="{FF2B5EF4-FFF2-40B4-BE49-F238E27FC236}">
                  <a16:creationId xmlns:a16="http://schemas.microsoft.com/office/drawing/2014/main" id="{5AB16675-A943-4075-9B60-2E3CA6992BC5}"/>
                </a:ext>
              </a:extLst>
            </p:cNvPr>
            <p:cNvSpPr>
              <a:spLocks noChangeShapeType="1"/>
            </p:cNvSpPr>
            <p:nvPr/>
          </p:nvSpPr>
          <p:spPr bwMode="auto">
            <a:xfrm>
              <a:off x="9715" y="4145"/>
              <a:ext cx="0" cy="590"/>
            </a:xfrm>
            <a:prstGeom prst="line">
              <a:avLst/>
            </a:prstGeom>
            <a:noFill/>
            <a:ln w="635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01" name="Rectangle 9">
              <a:extLst>
                <a:ext uri="{FF2B5EF4-FFF2-40B4-BE49-F238E27FC236}">
                  <a16:creationId xmlns:a16="http://schemas.microsoft.com/office/drawing/2014/main" id="{6BE1EB86-239A-4D80-BFC1-83C7C6FDA244}"/>
                </a:ext>
              </a:extLst>
            </p:cNvPr>
            <p:cNvSpPr>
              <a:spLocks noChangeArrowheads="1"/>
            </p:cNvSpPr>
            <p:nvPr/>
          </p:nvSpPr>
          <p:spPr bwMode="auto">
            <a:xfrm>
              <a:off x="9715" y="2964"/>
              <a:ext cx="2212" cy="591"/>
            </a:xfrm>
            <a:prstGeom prst="rect">
              <a:avLst/>
            </a:prstGeom>
            <a:noFill/>
            <a:ln w="952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36902" name="Line 10">
              <a:extLst>
                <a:ext uri="{FF2B5EF4-FFF2-40B4-BE49-F238E27FC236}">
                  <a16:creationId xmlns:a16="http://schemas.microsoft.com/office/drawing/2014/main" id="{A7F15841-0334-41D1-97BE-284546148E19}"/>
                </a:ext>
              </a:extLst>
            </p:cNvPr>
            <p:cNvSpPr>
              <a:spLocks noChangeShapeType="1"/>
            </p:cNvSpPr>
            <p:nvPr/>
          </p:nvSpPr>
          <p:spPr bwMode="auto">
            <a:xfrm>
              <a:off x="10268" y="2964"/>
              <a:ext cx="0" cy="591"/>
            </a:xfrm>
            <a:prstGeom prst="line">
              <a:avLst/>
            </a:prstGeom>
            <a:noFill/>
            <a:ln w="635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03" name="Line 11">
              <a:extLst>
                <a:ext uri="{FF2B5EF4-FFF2-40B4-BE49-F238E27FC236}">
                  <a16:creationId xmlns:a16="http://schemas.microsoft.com/office/drawing/2014/main" id="{461559AD-AB79-4F10-94F6-7E4C59B417AE}"/>
                </a:ext>
              </a:extLst>
            </p:cNvPr>
            <p:cNvSpPr>
              <a:spLocks noChangeShapeType="1"/>
            </p:cNvSpPr>
            <p:nvPr/>
          </p:nvSpPr>
          <p:spPr bwMode="auto">
            <a:xfrm>
              <a:off x="10821" y="2964"/>
              <a:ext cx="0" cy="591"/>
            </a:xfrm>
            <a:prstGeom prst="line">
              <a:avLst/>
            </a:prstGeom>
            <a:noFill/>
            <a:ln w="635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04" name="Line 12">
              <a:extLst>
                <a:ext uri="{FF2B5EF4-FFF2-40B4-BE49-F238E27FC236}">
                  <a16:creationId xmlns:a16="http://schemas.microsoft.com/office/drawing/2014/main" id="{2234A70D-1CEE-4DAA-9271-1B2861186DF4}"/>
                </a:ext>
              </a:extLst>
            </p:cNvPr>
            <p:cNvSpPr>
              <a:spLocks noChangeShapeType="1"/>
            </p:cNvSpPr>
            <p:nvPr/>
          </p:nvSpPr>
          <p:spPr bwMode="auto">
            <a:xfrm>
              <a:off x="11374" y="2964"/>
              <a:ext cx="0" cy="591"/>
            </a:xfrm>
            <a:prstGeom prst="line">
              <a:avLst/>
            </a:prstGeom>
            <a:noFill/>
            <a:ln w="635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05" name="Rectangle 13">
              <a:extLst>
                <a:ext uri="{FF2B5EF4-FFF2-40B4-BE49-F238E27FC236}">
                  <a16:creationId xmlns:a16="http://schemas.microsoft.com/office/drawing/2014/main" id="{EE79A042-9999-4BBB-8B29-CEF84AF3A028}"/>
                </a:ext>
              </a:extLst>
            </p:cNvPr>
            <p:cNvSpPr>
              <a:spLocks noChangeArrowheads="1"/>
            </p:cNvSpPr>
            <p:nvPr/>
          </p:nvSpPr>
          <p:spPr bwMode="auto">
            <a:xfrm>
              <a:off x="11374" y="2078"/>
              <a:ext cx="553" cy="590"/>
            </a:xfrm>
            <a:prstGeom prst="rect">
              <a:avLst/>
            </a:prstGeom>
            <a:noFill/>
            <a:ln w="9525">
              <a:solidFill>
                <a:srgbClr val="00FFFF"/>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36906" name="Rectangle 14">
              <a:extLst>
                <a:ext uri="{FF2B5EF4-FFF2-40B4-BE49-F238E27FC236}">
                  <a16:creationId xmlns:a16="http://schemas.microsoft.com/office/drawing/2014/main" id="{F661FDD7-794E-4317-9DC6-65C427656CEA}"/>
                </a:ext>
              </a:extLst>
            </p:cNvPr>
            <p:cNvSpPr>
              <a:spLocks noChangeArrowheads="1"/>
            </p:cNvSpPr>
            <p:nvPr/>
          </p:nvSpPr>
          <p:spPr bwMode="auto">
            <a:xfrm>
              <a:off x="9162" y="2078"/>
              <a:ext cx="2212" cy="590"/>
            </a:xfrm>
            <a:prstGeom prst="rect">
              <a:avLst/>
            </a:prstGeom>
            <a:noFill/>
            <a:ln w="952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36907" name="Line 15">
              <a:extLst>
                <a:ext uri="{FF2B5EF4-FFF2-40B4-BE49-F238E27FC236}">
                  <a16:creationId xmlns:a16="http://schemas.microsoft.com/office/drawing/2014/main" id="{C54F49D3-30B1-435F-ADCD-E9567299546D}"/>
                </a:ext>
              </a:extLst>
            </p:cNvPr>
            <p:cNvSpPr>
              <a:spLocks noChangeShapeType="1"/>
            </p:cNvSpPr>
            <p:nvPr/>
          </p:nvSpPr>
          <p:spPr bwMode="auto">
            <a:xfrm>
              <a:off x="9715" y="2078"/>
              <a:ext cx="0" cy="590"/>
            </a:xfrm>
            <a:prstGeom prst="line">
              <a:avLst/>
            </a:prstGeom>
            <a:noFill/>
            <a:ln w="635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08" name="Line 16">
              <a:extLst>
                <a:ext uri="{FF2B5EF4-FFF2-40B4-BE49-F238E27FC236}">
                  <a16:creationId xmlns:a16="http://schemas.microsoft.com/office/drawing/2014/main" id="{E6ADD80D-0194-44AB-A842-3F5DDADB2649}"/>
                </a:ext>
              </a:extLst>
            </p:cNvPr>
            <p:cNvSpPr>
              <a:spLocks noChangeShapeType="1"/>
            </p:cNvSpPr>
            <p:nvPr/>
          </p:nvSpPr>
          <p:spPr bwMode="auto">
            <a:xfrm>
              <a:off x="10268" y="2078"/>
              <a:ext cx="0" cy="590"/>
            </a:xfrm>
            <a:prstGeom prst="line">
              <a:avLst/>
            </a:prstGeom>
            <a:noFill/>
            <a:ln w="635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09" name="Line 17">
              <a:extLst>
                <a:ext uri="{FF2B5EF4-FFF2-40B4-BE49-F238E27FC236}">
                  <a16:creationId xmlns:a16="http://schemas.microsoft.com/office/drawing/2014/main" id="{729C6E29-025B-49BF-AFDF-AC0083E56883}"/>
                </a:ext>
              </a:extLst>
            </p:cNvPr>
            <p:cNvSpPr>
              <a:spLocks noChangeShapeType="1"/>
            </p:cNvSpPr>
            <p:nvPr/>
          </p:nvSpPr>
          <p:spPr bwMode="auto">
            <a:xfrm>
              <a:off x="10821" y="2078"/>
              <a:ext cx="0" cy="590"/>
            </a:xfrm>
            <a:prstGeom prst="line">
              <a:avLst/>
            </a:prstGeom>
            <a:noFill/>
            <a:ln w="6350">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10" name="Text Box 18">
              <a:extLst>
                <a:ext uri="{FF2B5EF4-FFF2-40B4-BE49-F238E27FC236}">
                  <a16:creationId xmlns:a16="http://schemas.microsoft.com/office/drawing/2014/main" id="{8932660B-3FA3-46D5-A0B1-0CE727C6F6A3}"/>
                </a:ext>
              </a:extLst>
            </p:cNvPr>
            <p:cNvSpPr txBox="1">
              <a:spLocks noChangeArrowheads="1"/>
            </p:cNvSpPr>
            <p:nvPr/>
          </p:nvSpPr>
          <p:spPr bwMode="auto">
            <a:xfrm>
              <a:off x="9507" y="2139"/>
              <a:ext cx="1540" cy="46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400" b="1">
                  <a:solidFill>
                    <a:srgbClr val="FF6600"/>
                  </a:solidFill>
                  <a:latin typeface="Arial" panose="020B0604020202020204" pitchFamily="34" charset="0"/>
                </a:rPr>
                <a:t>SEGMENT</a:t>
              </a:r>
              <a:endParaRPr lang="en-US" altLang="en-US" sz="1800" b="1">
                <a:solidFill>
                  <a:srgbClr val="FF6600"/>
                </a:solidFill>
                <a:latin typeface="Arial" panose="020B0604020202020204" pitchFamily="34" charset="0"/>
              </a:endParaRPr>
            </a:p>
          </p:txBody>
        </p:sp>
        <p:sp>
          <p:nvSpPr>
            <p:cNvPr id="36911" name="Line 19">
              <a:extLst>
                <a:ext uri="{FF2B5EF4-FFF2-40B4-BE49-F238E27FC236}">
                  <a16:creationId xmlns:a16="http://schemas.microsoft.com/office/drawing/2014/main" id="{EA84366D-84CF-49EB-9676-D9B29C7FC8DA}"/>
                </a:ext>
              </a:extLst>
            </p:cNvPr>
            <p:cNvSpPr>
              <a:spLocks noChangeShapeType="1"/>
            </p:cNvSpPr>
            <p:nvPr/>
          </p:nvSpPr>
          <p:spPr bwMode="auto">
            <a:xfrm>
              <a:off x="8885" y="3849"/>
              <a:ext cx="3318" cy="0"/>
            </a:xfrm>
            <a:prstGeom prst="line">
              <a:avLst/>
            </a:prstGeom>
            <a:noFill/>
            <a:ln w="9525">
              <a:solidFill>
                <a:srgbClr val="00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12" name="Text Box 20">
              <a:extLst>
                <a:ext uri="{FF2B5EF4-FFF2-40B4-BE49-F238E27FC236}">
                  <a16:creationId xmlns:a16="http://schemas.microsoft.com/office/drawing/2014/main" id="{75FEC53D-BE14-4D3D-8832-07356F515B86}"/>
                </a:ext>
              </a:extLst>
            </p:cNvPr>
            <p:cNvSpPr txBox="1">
              <a:spLocks noChangeArrowheads="1"/>
            </p:cNvSpPr>
            <p:nvPr/>
          </p:nvSpPr>
          <p:spPr bwMode="auto">
            <a:xfrm>
              <a:off x="10026" y="3042"/>
              <a:ext cx="1540" cy="43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400" b="1">
                  <a:solidFill>
                    <a:srgbClr val="FF6600"/>
                  </a:solidFill>
                  <a:latin typeface="Arial" panose="020B0604020202020204" pitchFamily="34" charset="0"/>
                </a:rPr>
                <a:t>OFFSET</a:t>
              </a:r>
              <a:endParaRPr lang="en-US" altLang="en-US" sz="1800" b="1">
                <a:solidFill>
                  <a:srgbClr val="FF6600"/>
                </a:solidFill>
                <a:latin typeface="Arial" panose="020B0604020202020204" pitchFamily="34" charset="0"/>
              </a:endParaRPr>
            </a:p>
          </p:txBody>
        </p:sp>
        <p:sp>
          <p:nvSpPr>
            <p:cNvPr id="36913" name="Text Box 21">
              <a:extLst>
                <a:ext uri="{FF2B5EF4-FFF2-40B4-BE49-F238E27FC236}">
                  <a16:creationId xmlns:a16="http://schemas.microsoft.com/office/drawing/2014/main" id="{19B17A71-A12D-4CD0-A569-C3A252266A2C}"/>
                </a:ext>
              </a:extLst>
            </p:cNvPr>
            <p:cNvSpPr txBox="1">
              <a:spLocks noChangeArrowheads="1"/>
            </p:cNvSpPr>
            <p:nvPr/>
          </p:nvSpPr>
          <p:spPr bwMode="auto">
            <a:xfrm>
              <a:off x="11466" y="2139"/>
              <a:ext cx="38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400">
                  <a:solidFill>
                    <a:schemeClr val="hlink"/>
                  </a:solidFill>
                  <a:latin typeface="Arial" panose="020B0604020202020204" pitchFamily="34" charset="0"/>
                </a:rPr>
                <a:t>0</a:t>
              </a:r>
              <a:endParaRPr lang="en-US" altLang="en-US" sz="1800">
                <a:solidFill>
                  <a:schemeClr val="hlink"/>
                </a:solidFill>
                <a:latin typeface="Arial" panose="020B0604020202020204" pitchFamily="34" charset="0"/>
              </a:endParaRPr>
            </a:p>
          </p:txBody>
        </p:sp>
        <p:sp>
          <p:nvSpPr>
            <p:cNvPr id="36914" name="Text Box 22">
              <a:extLst>
                <a:ext uri="{FF2B5EF4-FFF2-40B4-BE49-F238E27FC236}">
                  <a16:creationId xmlns:a16="http://schemas.microsoft.com/office/drawing/2014/main" id="{41E49C69-EDCB-4DEE-86DC-27D76E7FAEB7}"/>
                </a:ext>
              </a:extLst>
            </p:cNvPr>
            <p:cNvSpPr txBox="1">
              <a:spLocks noChangeArrowheads="1"/>
            </p:cNvSpPr>
            <p:nvPr/>
          </p:nvSpPr>
          <p:spPr bwMode="auto">
            <a:xfrm>
              <a:off x="9507" y="4214"/>
              <a:ext cx="2059" cy="44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b="1">
                  <a:solidFill>
                    <a:srgbClr val="99FF33"/>
                  </a:solidFill>
                  <a:latin typeface="Arial" panose="020B0604020202020204" pitchFamily="34" charset="0"/>
                </a:rPr>
                <a:t>Địa chỉ vật lý</a:t>
              </a:r>
              <a:endParaRPr lang="en-US" altLang="en-US" sz="2000" b="1">
                <a:solidFill>
                  <a:srgbClr val="99FF33"/>
                </a:solidFill>
                <a:latin typeface="Arial" panose="020B0604020202020204" pitchFamily="34" charset="0"/>
              </a:endParaRPr>
            </a:p>
          </p:txBody>
        </p:sp>
        <p:sp>
          <p:nvSpPr>
            <p:cNvPr id="36915" name="Text Box 23">
              <a:extLst>
                <a:ext uri="{FF2B5EF4-FFF2-40B4-BE49-F238E27FC236}">
                  <a16:creationId xmlns:a16="http://schemas.microsoft.com/office/drawing/2014/main" id="{770D388D-4D84-4E36-BFFF-D3F4FCEDA7FF}"/>
                </a:ext>
              </a:extLst>
            </p:cNvPr>
            <p:cNvSpPr txBox="1">
              <a:spLocks noChangeArrowheads="1"/>
            </p:cNvSpPr>
            <p:nvPr/>
          </p:nvSpPr>
          <p:spPr bwMode="auto">
            <a:xfrm>
              <a:off x="12349" y="2148"/>
              <a:ext cx="2118"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b="1">
                  <a:latin typeface="Arial" panose="020B0604020202020204" pitchFamily="34" charset="0"/>
                </a:rPr>
                <a:t>(dịch trái 4 bit)</a:t>
              </a:r>
              <a:endParaRPr lang="en-US" altLang="en-US" sz="1800" b="1">
                <a:latin typeface="Arial" panose="020B0604020202020204" pitchFamily="34" charset="0"/>
              </a:endParaRPr>
            </a:p>
          </p:txBody>
        </p:sp>
        <p:sp>
          <p:nvSpPr>
            <p:cNvPr id="36916" name="Text Box 24">
              <a:extLst>
                <a:ext uri="{FF2B5EF4-FFF2-40B4-BE49-F238E27FC236}">
                  <a16:creationId xmlns:a16="http://schemas.microsoft.com/office/drawing/2014/main" id="{4AB39E59-984D-4D6B-8993-90368FB9A495}"/>
                </a:ext>
              </a:extLst>
            </p:cNvPr>
            <p:cNvSpPr txBox="1">
              <a:spLocks noChangeArrowheads="1"/>
            </p:cNvSpPr>
            <p:nvPr/>
          </p:nvSpPr>
          <p:spPr bwMode="auto">
            <a:xfrm>
              <a:off x="12289" y="3029"/>
              <a:ext cx="2536"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b="1">
                  <a:latin typeface="Arial" panose="020B0604020202020204" pitchFamily="34" charset="0"/>
                </a:rPr>
                <a:t>(offset giữ nguyên)</a:t>
              </a:r>
              <a:endParaRPr lang="en-US" altLang="en-US" sz="1800" b="1">
                <a:latin typeface="Arial" panose="020B0604020202020204" pitchFamily="34" charset="0"/>
              </a:endParaRPr>
            </a:p>
          </p:txBody>
        </p:sp>
        <p:sp>
          <p:nvSpPr>
            <p:cNvPr id="36917" name="Text Box 25">
              <a:extLst>
                <a:ext uri="{FF2B5EF4-FFF2-40B4-BE49-F238E27FC236}">
                  <a16:creationId xmlns:a16="http://schemas.microsoft.com/office/drawing/2014/main" id="{92928AD5-6D24-432E-8312-0B0FC9858174}"/>
                </a:ext>
              </a:extLst>
            </p:cNvPr>
            <p:cNvSpPr txBox="1">
              <a:spLocks noChangeArrowheads="1"/>
            </p:cNvSpPr>
            <p:nvPr/>
          </p:nvSpPr>
          <p:spPr bwMode="auto">
            <a:xfrm>
              <a:off x="12349" y="4209"/>
              <a:ext cx="2790"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b="1">
                  <a:latin typeface="Arial" panose="020B0604020202020204" pitchFamily="34" charset="0"/>
                </a:rPr>
                <a:t>(Địa chỉ vật lý 20 bit)</a:t>
              </a:r>
              <a:endParaRPr lang="en-US" altLang="en-US" sz="1800" b="1">
                <a:latin typeface="Arial" panose="020B0604020202020204" pitchFamily="34" charset="0"/>
              </a:endParaRPr>
            </a:p>
          </p:txBody>
        </p:sp>
      </p:grpSp>
      <p:sp>
        <p:nvSpPr>
          <p:cNvPr id="36867" name="Text Box 26">
            <a:extLst>
              <a:ext uri="{FF2B5EF4-FFF2-40B4-BE49-F238E27FC236}">
                <a16:creationId xmlns:a16="http://schemas.microsoft.com/office/drawing/2014/main" id="{82A1CFAF-A5D8-411E-8167-EE89874F5A77}"/>
              </a:ext>
            </a:extLst>
          </p:cNvPr>
          <p:cNvSpPr txBox="1">
            <a:spLocks noChangeArrowheads="1"/>
          </p:cNvSpPr>
          <p:nvPr/>
        </p:nvSpPr>
        <p:spPr bwMode="auto">
          <a:xfrm>
            <a:off x="6430963" y="3355975"/>
            <a:ext cx="3708400"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lvl="1" algn="just">
              <a:spcBef>
                <a:spcPct val="0"/>
              </a:spcBef>
              <a:buClrTx/>
              <a:buSzTx/>
              <a:buFontTx/>
              <a:buNone/>
            </a:pPr>
            <a:r>
              <a:rPr lang="en-US" altLang="en-US" sz="1800">
                <a:latin typeface="Arial" panose="020B0604020202020204" pitchFamily="34" charset="0"/>
                <a:sym typeface="Symbol" panose="05050102010706020507" pitchFamily="18" charset="2"/>
              </a:rPr>
              <a:t></a:t>
            </a:r>
            <a:r>
              <a:rPr lang="en-US" altLang="en-US" sz="1800">
                <a:latin typeface="Arial" panose="020B0604020202020204" pitchFamily="34" charset="0"/>
              </a:rPr>
              <a:t>	1 paragraph = 16 byte</a:t>
            </a:r>
          </a:p>
          <a:p>
            <a:pPr lvl="1" algn="just">
              <a:spcBef>
                <a:spcPct val="0"/>
              </a:spcBef>
              <a:buClrTx/>
              <a:buSzTx/>
              <a:buFontTx/>
              <a:buNone/>
            </a:pPr>
            <a:endParaRPr lang="en-US" altLang="en-US" sz="1800">
              <a:latin typeface="Arial" panose="020B0604020202020204" pitchFamily="34" charset="0"/>
            </a:endParaRPr>
          </a:p>
          <a:p>
            <a:pPr lvl="1" algn="just">
              <a:spcBef>
                <a:spcPct val="0"/>
              </a:spcBef>
              <a:buClrTx/>
              <a:buSzTx/>
              <a:buFontTx/>
              <a:buNone/>
            </a:pPr>
            <a:r>
              <a:rPr lang="en-US" altLang="en-US" sz="1800">
                <a:solidFill>
                  <a:schemeClr val="hlink"/>
                </a:solidFill>
                <a:latin typeface="Arial" panose="020B0604020202020204" pitchFamily="34" charset="0"/>
                <a:sym typeface="Symbol" panose="05050102010706020507" pitchFamily="18" charset="2"/>
              </a:rPr>
              <a:t></a:t>
            </a:r>
            <a:r>
              <a:rPr lang="en-US" altLang="en-US" sz="1800">
                <a:solidFill>
                  <a:schemeClr val="hlink"/>
                </a:solidFill>
                <a:latin typeface="Arial" panose="020B0604020202020204" pitchFamily="34" charset="0"/>
              </a:rPr>
              <a:t>	Khi segment thay đổi 1 đơn vị (paragraph) thì địa chỉ vật lý thay đổi 16 byte. </a:t>
            </a:r>
          </a:p>
          <a:p>
            <a:pPr lvl="1" algn="just">
              <a:spcBef>
                <a:spcPct val="0"/>
              </a:spcBef>
              <a:buClrTx/>
              <a:buSzTx/>
              <a:buFontTx/>
              <a:buNone/>
            </a:pPr>
            <a:endParaRPr lang="en-US" altLang="en-US" sz="1800">
              <a:solidFill>
                <a:schemeClr val="hlink"/>
              </a:solidFill>
              <a:latin typeface="Arial" panose="020B0604020202020204" pitchFamily="34" charset="0"/>
            </a:endParaRPr>
          </a:p>
          <a:p>
            <a:pPr lvl="1" algn="just">
              <a:spcBef>
                <a:spcPct val="0"/>
              </a:spcBef>
              <a:buClrTx/>
              <a:buSzTx/>
              <a:buFontTx/>
              <a:buNone/>
            </a:pPr>
            <a:r>
              <a:rPr lang="en-US" altLang="en-US" sz="1800">
                <a:solidFill>
                  <a:schemeClr val="hlink"/>
                </a:solidFill>
                <a:latin typeface="Arial" panose="020B0604020202020204" pitchFamily="34" charset="0"/>
                <a:sym typeface="Symbol" panose="05050102010706020507" pitchFamily="18" charset="2"/>
              </a:rPr>
              <a:t></a:t>
            </a:r>
            <a:r>
              <a:rPr lang="en-US" altLang="en-US" sz="1800">
                <a:solidFill>
                  <a:schemeClr val="hlink"/>
                </a:solidFill>
                <a:latin typeface="Arial" panose="020B0604020202020204" pitchFamily="34" charset="0"/>
              </a:rPr>
              <a:t>	Một địa chỉ vật lý có thể được biểu diễn bằng nhiều địa chỉ luận lý khác nhau.</a:t>
            </a:r>
          </a:p>
        </p:txBody>
      </p:sp>
      <p:sp>
        <p:nvSpPr>
          <p:cNvPr id="36868" name="Text Box 29">
            <a:extLst>
              <a:ext uri="{FF2B5EF4-FFF2-40B4-BE49-F238E27FC236}">
                <a16:creationId xmlns:a16="http://schemas.microsoft.com/office/drawing/2014/main" id="{7321C060-0A83-45A9-BF59-CFB9977B36AA}"/>
              </a:ext>
            </a:extLst>
          </p:cNvPr>
          <p:cNvSpPr txBox="1">
            <a:spLocks noChangeArrowheads="1"/>
          </p:cNvSpPr>
          <p:nvPr/>
        </p:nvSpPr>
        <p:spPr bwMode="auto">
          <a:xfrm>
            <a:off x="1949450" y="1543050"/>
            <a:ext cx="4070350" cy="471488"/>
          </a:xfrm>
          <a:prstGeom prst="rect">
            <a:avLst/>
          </a:prstGeom>
          <a:noFill/>
          <a:ln w="285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tIns="109728" bIns="109728"/>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400" b="1" i="1">
                <a:latin typeface="Arial" panose="020B0604020202020204" pitchFamily="34" charset="0"/>
              </a:rPr>
              <a:t>Địa chỉ vật lý</a:t>
            </a:r>
            <a:r>
              <a:rPr lang="en-US" altLang="en-US" sz="1400" b="1" i="1">
                <a:solidFill>
                  <a:srgbClr val="00FFFF"/>
                </a:solidFill>
                <a:latin typeface="Arial" panose="020B0604020202020204" pitchFamily="34" charset="0"/>
              </a:rPr>
              <a:t> </a:t>
            </a:r>
            <a:r>
              <a:rPr lang="en-US" altLang="en-US" sz="1400" b="1" i="1">
                <a:latin typeface="Arial" panose="020B0604020202020204" pitchFamily="34" charset="0"/>
              </a:rPr>
              <a:t>= (</a:t>
            </a:r>
            <a:r>
              <a:rPr lang="en-US" altLang="en-US" sz="1400" b="1" i="1">
                <a:solidFill>
                  <a:srgbClr val="00FFFF"/>
                </a:solidFill>
                <a:latin typeface="Arial" panose="020B0604020202020204" pitchFamily="34" charset="0"/>
              </a:rPr>
              <a:t> </a:t>
            </a:r>
            <a:r>
              <a:rPr lang="en-US" altLang="en-US" sz="1400" b="1" i="1">
                <a:latin typeface="Arial" panose="020B0604020202020204" pitchFamily="34" charset="0"/>
              </a:rPr>
              <a:t>SEGMENT * 16 ) + OFFSET</a:t>
            </a:r>
            <a:endParaRPr lang="en-US" altLang="en-US" sz="1400">
              <a:latin typeface="Arial" panose="020B0604020202020204" pitchFamily="34" charset="0"/>
            </a:endParaRPr>
          </a:p>
        </p:txBody>
      </p:sp>
      <p:sp>
        <p:nvSpPr>
          <p:cNvPr id="36869" name="Text Box 32">
            <a:extLst>
              <a:ext uri="{FF2B5EF4-FFF2-40B4-BE49-F238E27FC236}">
                <a16:creationId xmlns:a16="http://schemas.microsoft.com/office/drawing/2014/main" id="{1CF8528F-B11C-414D-80E6-1ECB2C8CD940}"/>
              </a:ext>
            </a:extLst>
          </p:cNvPr>
          <p:cNvSpPr txBox="1">
            <a:spLocks noChangeArrowheads="1"/>
          </p:cNvSpPr>
          <p:nvPr/>
        </p:nvSpPr>
        <p:spPr bwMode="auto">
          <a:xfrm>
            <a:off x="5173663" y="3530600"/>
            <a:ext cx="5588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200" b="1">
                <a:latin typeface="Arial" panose="020B0604020202020204" pitchFamily="34" charset="0"/>
              </a:rPr>
              <a:t>00000</a:t>
            </a:r>
            <a:endParaRPr lang="en-US" altLang="en-US" sz="1800">
              <a:latin typeface="Arial" panose="020B0604020202020204" pitchFamily="34" charset="0"/>
            </a:endParaRPr>
          </a:p>
        </p:txBody>
      </p:sp>
      <p:sp>
        <p:nvSpPr>
          <p:cNvPr id="36870" name="Rectangle 33">
            <a:extLst>
              <a:ext uri="{FF2B5EF4-FFF2-40B4-BE49-F238E27FC236}">
                <a16:creationId xmlns:a16="http://schemas.microsoft.com/office/drawing/2014/main" id="{DFD631EA-53BE-47EB-A94C-73A4758B9B63}"/>
              </a:ext>
            </a:extLst>
          </p:cNvPr>
          <p:cNvSpPr>
            <a:spLocks noChangeArrowheads="1"/>
          </p:cNvSpPr>
          <p:nvPr/>
        </p:nvSpPr>
        <p:spPr bwMode="auto">
          <a:xfrm>
            <a:off x="3430589" y="3578225"/>
            <a:ext cx="1266825" cy="2217738"/>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36871" name="Rectangle 34">
            <a:extLst>
              <a:ext uri="{FF2B5EF4-FFF2-40B4-BE49-F238E27FC236}">
                <a16:creationId xmlns:a16="http://schemas.microsoft.com/office/drawing/2014/main" id="{C52E7642-7DA9-43CA-8289-EBC81AD24D65}"/>
              </a:ext>
            </a:extLst>
          </p:cNvPr>
          <p:cNvSpPr>
            <a:spLocks noChangeArrowheads="1"/>
          </p:cNvSpPr>
          <p:nvPr/>
        </p:nvSpPr>
        <p:spPr bwMode="auto">
          <a:xfrm>
            <a:off x="3527426" y="3848100"/>
            <a:ext cx="1266825" cy="221615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36872" name="Rectangle 35">
            <a:extLst>
              <a:ext uri="{FF2B5EF4-FFF2-40B4-BE49-F238E27FC236}">
                <a16:creationId xmlns:a16="http://schemas.microsoft.com/office/drawing/2014/main" id="{E4EA7227-3261-41A5-95EA-4563A99D1F0E}"/>
              </a:ext>
            </a:extLst>
          </p:cNvPr>
          <p:cNvSpPr>
            <a:spLocks noChangeArrowheads="1"/>
          </p:cNvSpPr>
          <p:nvPr/>
        </p:nvSpPr>
        <p:spPr bwMode="auto">
          <a:xfrm>
            <a:off x="3624264" y="4116389"/>
            <a:ext cx="1266825" cy="2217737"/>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36873" name="Line 36">
            <a:extLst>
              <a:ext uri="{FF2B5EF4-FFF2-40B4-BE49-F238E27FC236}">
                <a16:creationId xmlns:a16="http://schemas.microsoft.com/office/drawing/2014/main" id="{FD5F3F9D-6ADE-4A75-925F-871306A92D7B}"/>
              </a:ext>
            </a:extLst>
          </p:cNvPr>
          <p:cNvSpPr>
            <a:spLocks noChangeShapeType="1"/>
          </p:cNvSpPr>
          <p:nvPr/>
        </p:nvSpPr>
        <p:spPr bwMode="auto">
          <a:xfrm>
            <a:off x="2941638" y="3646488"/>
            <a:ext cx="488950" cy="0"/>
          </a:xfrm>
          <a:prstGeom prst="line">
            <a:avLst/>
          </a:prstGeom>
          <a:noFill/>
          <a:ln w="15875">
            <a:solidFill>
              <a:srgbClr val="FF6600"/>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36874" name="Line 37">
            <a:extLst>
              <a:ext uri="{FF2B5EF4-FFF2-40B4-BE49-F238E27FC236}">
                <a16:creationId xmlns:a16="http://schemas.microsoft.com/office/drawing/2014/main" id="{FB4B39C8-9210-4C52-94D5-2B06A63A4652}"/>
              </a:ext>
            </a:extLst>
          </p:cNvPr>
          <p:cNvSpPr>
            <a:spLocks noChangeShapeType="1"/>
          </p:cNvSpPr>
          <p:nvPr/>
        </p:nvSpPr>
        <p:spPr bwMode="auto">
          <a:xfrm>
            <a:off x="3040063" y="3914775"/>
            <a:ext cx="487362" cy="0"/>
          </a:xfrm>
          <a:prstGeom prst="line">
            <a:avLst/>
          </a:prstGeom>
          <a:noFill/>
          <a:ln w="15875">
            <a:solidFill>
              <a:srgbClr val="FF6600"/>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36875" name="Line 38">
            <a:extLst>
              <a:ext uri="{FF2B5EF4-FFF2-40B4-BE49-F238E27FC236}">
                <a16:creationId xmlns:a16="http://schemas.microsoft.com/office/drawing/2014/main" id="{07669278-A590-4719-A538-03B48907FC53}"/>
              </a:ext>
            </a:extLst>
          </p:cNvPr>
          <p:cNvSpPr>
            <a:spLocks noChangeShapeType="1"/>
          </p:cNvSpPr>
          <p:nvPr/>
        </p:nvSpPr>
        <p:spPr bwMode="auto">
          <a:xfrm>
            <a:off x="3136901" y="4184650"/>
            <a:ext cx="487363" cy="0"/>
          </a:xfrm>
          <a:prstGeom prst="line">
            <a:avLst/>
          </a:prstGeom>
          <a:noFill/>
          <a:ln w="15875">
            <a:solidFill>
              <a:srgbClr val="FF6600"/>
            </a:solidFill>
            <a:round/>
            <a:headEnd/>
            <a:tailEnd type="triangle" w="med" len="lg"/>
          </a:ln>
          <a:extLst>
            <a:ext uri="{909E8E84-426E-40DD-AFC4-6F175D3DCCD1}">
              <a14:hiddenFill xmlns:a14="http://schemas.microsoft.com/office/drawing/2010/main">
                <a:noFill/>
              </a14:hiddenFill>
            </a:ext>
          </a:extLst>
        </p:spPr>
        <p:txBody>
          <a:bodyPr/>
          <a:lstStyle/>
          <a:p>
            <a:endParaRPr lang="en-US"/>
          </a:p>
        </p:txBody>
      </p:sp>
      <p:sp>
        <p:nvSpPr>
          <p:cNvPr id="36876" name="Text Box 39">
            <a:extLst>
              <a:ext uri="{FF2B5EF4-FFF2-40B4-BE49-F238E27FC236}">
                <a16:creationId xmlns:a16="http://schemas.microsoft.com/office/drawing/2014/main" id="{4975651D-27B3-4EA3-8CAC-4018D0B986FA}"/>
              </a:ext>
            </a:extLst>
          </p:cNvPr>
          <p:cNvSpPr txBox="1">
            <a:spLocks noChangeArrowheads="1"/>
          </p:cNvSpPr>
          <p:nvPr/>
        </p:nvSpPr>
        <p:spPr bwMode="auto">
          <a:xfrm>
            <a:off x="1878013" y="3517900"/>
            <a:ext cx="10541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200" b="1">
                <a:latin typeface="Arial" panose="020B0604020202020204" pitchFamily="34" charset="0"/>
              </a:rPr>
              <a:t>segment 0000</a:t>
            </a:r>
            <a:endParaRPr lang="en-US" altLang="en-US" sz="1800">
              <a:latin typeface="Arial" panose="020B0604020202020204" pitchFamily="34" charset="0"/>
            </a:endParaRPr>
          </a:p>
        </p:txBody>
      </p:sp>
      <p:sp>
        <p:nvSpPr>
          <p:cNvPr id="36877" name="Line 40">
            <a:extLst>
              <a:ext uri="{FF2B5EF4-FFF2-40B4-BE49-F238E27FC236}">
                <a16:creationId xmlns:a16="http://schemas.microsoft.com/office/drawing/2014/main" id="{4D8442A4-42F6-4612-B9CD-4434D9F5F41B}"/>
              </a:ext>
            </a:extLst>
          </p:cNvPr>
          <p:cNvSpPr>
            <a:spLocks noChangeShapeType="1"/>
          </p:cNvSpPr>
          <p:nvPr/>
        </p:nvSpPr>
        <p:spPr bwMode="auto">
          <a:xfrm>
            <a:off x="4697413" y="3578225"/>
            <a:ext cx="457200" cy="0"/>
          </a:xfrm>
          <a:prstGeom prst="line">
            <a:avLst/>
          </a:prstGeom>
          <a:noFill/>
          <a:ln w="28575">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6878" name="Line 41">
            <a:extLst>
              <a:ext uri="{FF2B5EF4-FFF2-40B4-BE49-F238E27FC236}">
                <a16:creationId xmlns:a16="http://schemas.microsoft.com/office/drawing/2014/main" id="{F3106A42-D058-45D9-97C5-1CD0825E6F11}"/>
              </a:ext>
            </a:extLst>
          </p:cNvPr>
          <p:cNvSpPr>
            <a:spLocks noChangeShapeType="1"/>
          </p:cNvSpPr>
          <p:nvPr/>
        </p:nvSpPr>
        <p:spPr bwMode="auto">
          <a:xfrm>
            <a:off x="4794250" y="3848100"/>
            <a:ext cx="439738" cy="0"/>
          </a:xfrm>
          <a:prstGeom prst="line">
            <a:avLst/>
          </a:prstGeom>
          <a:noFill/>
          <a:ln w="28575">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6879" name="Line 42">
            <a:extLst>
              <a:ext uri="{FF2B5EF4-FFF2-40B4-BE49-F238E27FC236}">
                <a16:creationId xmlns:a16="http://schemas.microsoft.com/office/drawing/2014/main" id="{F5010029-6409-4800-8C73-A0F4B74B5B11}"/>
              </a:ext>
            </a:extLst>
          </p:cNvPr>
          <p:cNvSpPr>
            <a:spLocks noChangeShapeType="1"/>
          </p:cNvSpPr>
          <p:nvPr/>
        </p:nvSpPr>
        <p:spPr bwMode="auto">
          <a:xfrm>
            <a:off x="4891089" y="4116388"/>
            <a:ext cx="439737" cy="0"/>
          </a:xfrm>
          <a:prstGeom prst="line">
            <a:avLst/>
          </a:prstGeom>
          <a:noFill/>
          <a:ln w="28575">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6880" name="Rectangle 43" descr="Wide upward diagonal">
            <a:extLst>
              <a:ext uri="{FF2B5EF4-FFF2-40B4-BE49-F238E27FC236}">
                <a16:creationId xmlns:a16="http://schemas.microsoft.com/office/drawing/2014/main" id="{BBF6B775-F5BC-46F1-8038-64778CEA6307}"/>
              </a:ext>
            </a:extLst>
          </p:cNvPr>
          <p:cNvSpPr>
            <a:spLocks noChangeArrowheads="1"/>
          </p:cNvSpPr>
          <p:nvPr/>
        </p:nvSpPr>
        <p:spPr bwMode="auto">
          <a:xfrm>
            <a:off x="3660775" y="4167189"/>
            <a:ext cx="1189038" cy="1595437"/>
          </a:xfrm>
          <a:prstGeom prst="rect">
            <a:avLst/>
          </a:prstGeom>
          <a:pattFill prst="wdUpDiag">
            <a:fgClr>
              <a:srgbClr val="C0C0C0"/>
            </a:fgClr>
            <a:bgClr>
              <a:srgbClr val="FFFFFF"/>
            </a:bgClr>
          </a:pattFill>
          <a:ln>
            <a:noFill/>
          </a:ln>
          <a:extLst>
            <a:ext uri="{91240B29-F687-4F45-9708-019B960494DF}">
              <a14:hiddenLine xmlns:a14="http://schemas.microsoft.com/office/drawing/2010/main" w="6350">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36881" name="AutoShape 44">
            <a:extLst>
              <a:ext uri="{FF2B5EF4-FFF2-40B4-BE49-F238E27FC236}">
                <a16:creationId xmlns:a16="http://schemas.microsoft.com/office/drawing/2014/main" id="{6C744BED-37E8-4D57-9E45-A5A8A2CF476C}"/>
              </a:ext>
            </a:extLst>
          </p:cNvPr>
          <p:cNvSpPr>
            <a:spLocks/>
          </p:cNvSpPr>
          <p:nvPr/>
        </p:nvSpPr>
        <p:spPr bwMode="auto">
          <a:xfrm>
            <a:off x="1925639" y="4852989"/>
            <a:ext cx="1296987" cy="915987"/>
          </a:xfrm>
          <a:prstGeom prst="callout1">
            <a:avLst>
              <a:gd name="adj1" fmla="val 12477"/>
              <a:gd name="adj2" fmla="val 105426"/>
              <a:gd name="adj3" fmla="val -19931"/>
              <a:gd name="adj4" fmla="val 146440"/>
            </a:avLst>
          </a:prstGeom>
          <a:noFill/>
          <a:ln w="19050">
            <a:solidFill>
              <a:srgbClr val="FF0000"/>
            </a:solidFill>
            <a:miter lim="800000"/>
            <a:headEnd/>
            <a:tailEnd type="triangle" w="lg" len="lg"/>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nSpc>
                <a:spcPct val="120000"/>
              </a:lnSpc>
              <a:spcBef>
                <a:spcPct val="0"/>
              </a:spcBef>
              <a:buClrTx/>
              <a:buSzTx/>
              <a:buFontTx/>
              <a:buNone/>
            </a:pPr>
            <a:r>
              <a:rPr lang="en-US" altLang="en-US" sz="1200" b="1">
                <a:latin typeface="Arial" panose="020B0604020202020204" pitchFamily="34" charset="0"/>
              </a:rPr>
              <a:t>Phần </a:t>
            </a:r>
            <a:r>
              <a:rPr lang="en-US" altLang="en-US" sz="1200" b="1">
                <a:solidFill>
                  <a:schemeClr val="hlink"/>
                </a:solidFill>
                <a:latin typeface="Arial" panose="020B0604020202020204" pitchFamily="34" charset="0"/>
              </a:rPr>
              <a:t>chồng chập</a:t>
            </a:r>
            <a:r>
              <a:rPr lang="en-US" altLang="en-US" sz="1200" b="1">
                <a:latin typeface="Arial" panose="020B0604020202020204" pitchFamily="34" charset="0"/>
              </a:rPr>
              <a:t> của 3 segment 0000, 0001, 0002.</a:t>
            </a:r>
            <a:endParaRPr lang="en-US" altLang="en-US" sz="1800">
              <a:latin typeface="Arial" panose="020B0604020202020204" pitchFamily="34" charset="0"/>
            </a:endParaRPr>
          </a:p>
        </p:txBody>
      </p:sp>
      <p:sp>
        <p:nvSpPr>
          <p:cNvPr id="36882" name="Line 45">
            <a:extLst>
              <a:ext uri="{FF2B5EF4-FFF2-40B4-BE49-F238E27FC236}">
                <a16:creationId xmlns:a16="http://schemas.microsoft.com/office/drawing/2014/main" id="{BBC18ABF-682B-4C66-8E49-2C8E3D0ABD2C}"/>
              </a:ext>
            </a:extLst>
          </p:cNvPr>
          <p:cNvSpPr>
            <a:spLocks noChangeShapeType="1"/>
          </p:cNvSpPr>
          <p:nvPr/>
        </p:nvSpPr>
        <p:spPr bwMode="auto">
          <a:xfrm>
            <a:off x="4919664" y="5795963"/>
            <a:ext cx="274637" cy="0"/>
          </a:xfrm>
          <a:prstGeom prst="line">
            <a:avLst/>
          </a:prstGeom>
          <a:noFill/>
          <a:ln w="28575">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6883" name="Line 46">
            <a:extLst>
              <a:ext uri="{FF2B5EF4-FFF2-40B4-BE49-F238E27FC236}">
                <a16:creationId xmlns:a16="http://schemas.microsoft.com/office/drawing/2014/main" id="{79F232B0-A7BB-4B76-A616-D0FB865A7687}"/>
              </a:ext>
            </a:extLst>
          </p:cNvPr>
          <p:cNvSpPr>
            <a:spLocks noChangeShapeType="1"/>
          </p:cNvSpPr>
          <p:nvPr/>
        </p:nvSpPr>
        <p:spPr bwMode="auto">
          <a:xfrm>
            <a:off x="4919664" y="6064250"/>
            <a:ext cx="388937" cy="0"/>
          </a:xfrm>
          <a:prstGeom prst="line">
            <a:avLst/>
          </a:prstGeom>
          <a:noFill/>
          <a:ln w="28575">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6884" name="Line 47">
            <a:extLst>
              <a:ext uri="{FF2B5EF4-FFF2-40B4-BE49-F238E27FC236}">
                <a16:creationId xmlns:a16="http://schemas.microsoft.com/office/drawing/2014/main" id="{D340FECB-2D6B-43DE-8031-C8FCC9996B8F}"/>
              </a:ext>
            </a:extLst>
          </p:cNvPr>
          <p:cNvSpPr>
            <a:spLocks noChangeShapeType="1"/>
          </p:cNvSpPr>
          <p:nvPr/>
        </p:nvSpPr>
        <p:spPr bwMode="auto">
          <a:xfrm>
            <a:off x="4919663" y="6334125"/>
            <a:ext cx="474662" cy="0"/>
          </a:xfrm>
          <a:prstGeom prst="line">
            <a:avLst/>
          </a:prstGeom>
          <a:noFill/>
          <a:ln w="28575">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6885" name="Text Box 48">
            <a:extLst>
              <a:ext uri="{FF2B5EF4-FFF2-40B4-BE49-F238E27FC236}">
                <a16:creationId xmlns:a16="http://schemas.microsoft.com/office/drawing/2014/main" id="{83EAB398-6B1D-4A01-93B2-6CA8B3D28FB9}"/>
              </a:ext>
            </a:extLst>
          </p:cNvPr>
          <p:cNvSpPr txBox="1">
            <a:spLocks noChangeArrowheads="1"/>
          </p:cNvSpPr>
          <p:nvPr/>
        </p:nvSpPr>
        <p:spPr bwMode="auto">
          <a:xfrm>
            <a:off x="1973263" y="3797300"/>
            <a:ext cx="10541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200" b="1">
                <a:latin typeface="Arial" panose="020B0604020202020204" pitchFamily="34" charset="0"/>
              </a:rPr>
              <a:t>segment 0001</a:t>
            </a:r>
            <a:endParaRPr lang="en-US" altLang="en-US" sz="1800">
              <a:latin typeface="Arial" panose="020B0604020202020204" pitchFamily="34" charset="0"/>
            </a:endParaRPr>
          </a:p>
        </p:txBody>
      </p:sp>
      <p:sp>
        <p:nvSpPr>
          <p:cNvPr id="36886" name="Text Box 49">
            <a:extLst>
              <a:ext uri="{FF2B5EF4-FFF2-40B4-BE49-F238E27FC236}">
                <a16:creationId xmlns:a16="http://schemas.microsoft.com/office/drawing/2014/main" id="{155A78D8-80E7-4C92-A0A1-27DC01492DB7}"/>
              </a:ext>
            </a:extLst>
          </p:cNvPr>
          <p:cNvSpPr txBox="1">
            <a:spLocks noChangeArrowheads="1"/>
          </p:cNvSpPr>
          <p:nvPr/>
        </p:nvSpPr>
        <p:spPr bwMode="auto">
          <a:xfrm>
            <a:off x="2068513" y="4070350"/>
            <a:ext cx="10541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200" b="1">
                <a:latin typeface="Arial" panose="020B0604020202020204" pitchFamily="34" charset="0"/>
              </a:rPr>
              <a:t>segment 0002</a:t>
            </a:r>
            <a:endParaRPr lang="en-US" altLang="en-US" sz="1800">
              <a:latin typeface="Arial" panose="020B0604020202020204" pitchFamily="34" charset="0"/>
            </a:endParaRPr>
          </a:p>
        </p:txBody>
      </p:sp>
      <p:sp>
        <p:nvSpPr>
          <p:cNvPr id="36887" name="Text Box 50">
            <a:extLst>
              <a:ext uri="{FF2B5EF4-FFF2-40B4-BE49-F238E27FC236}">
                <a16:creationId xmlns:a16="http://schemas.microsoft.com/office/drawing/2014/main" id="{F389DFED-E19C-4C85-85DF-7123E1243129}"/>
              </a:ext>
            </a:extLst>
          </p:cNvPr>
          <p:cNvSpPr txBox="1">
            <a:spLocks noChangeArrowheads="1"/>
          </p:cNvSpPr>
          <p:nvPr/>
        </p:nvSpPr>
        <p:spPr bwMode="auto">
          <a:xfrm>
            <a:off x="5256213" y="3816350"/>
            <a:ext cx="5588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200" b="1">
                <a:latin typeface="Arial" panose="020B0604020202020204" pitchFamily="34" charset="0"/>
              </a:rPr>
              <a:t>00010</a:t>
            </a:r>
            <a:endParaRPr lang="en-US" altLang="en-US" sz="1800">
              <a:latin typeface="Arial" panose="020B0604020202020204" pitchFamily="34" charset="0"/>
            </a:endParaRPr>
          </a:p>
        </p:txBody>
      </p:sp>
      <p:sp>
        <p:nvSpPr>
          <p:cNvPr id="36888" name="Text Box 51">
            <a:extLst>
              <a:ext uri="{FF2B5EF4-FFF2-40B4-BE49-F238E27FC236}">
                <a16:creationId xmlns:a16="http://schemas.microsoft.com/office/drawing/2014/main" id="{29FC6B24-478C-4DE2-84D3-2B01218F6B54}"/>
              </a:ext>
            </a:extLst>
          </p:cNvPr>
          <p:cNvSpPr txBox="1">
            <a:spLocks noChangeArrowheads="1"/>
          </p:cNvSpPr>
          <p:nvPr/>
        </p:nvSpPr>
        <p:spPr bwMode="auto">
          <a:xfrm>
            <a:off x="5357813" y="4064000"/>
            <a:ext cx="5588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200" b="1">
                <a:latin typeface="Arial" panose="020B0604020202020204" pitchFamily="34" charset="0"/>
              </a:rPr>
              <a:t>00020</a:t>
            </a:r>
            <a:endParaRPr lang="en-US" altLang="en-US" sz="1800">
              <a:latin typeface="Arial" panose="020B0604020202020204" pitchFamily="34" charset="0"/>
            </a:endParaRPr>
          </a:p>
        </p:txBody>
      </p:sp>
      <p:sp>
        <p:nvSpPr>
          <p:cNvPr id="36889" name="Text Box 52">
            <a:extLst>
              <a:ext uri="{FF2B5EF4-FFF2-40B4-BE49-F238E27FC236}">
                <a16:creationId xmlns:a16="http://schemas.microsoft.com/office/drawing/2014/main" id="{FD1FB5D5-950B-4189-B4E7-0AFAA9B9AE4E}"/>
              </a:ext>
            </a:extLst>
          </p:cNvPr>
          <p:cNvSpPr txBox="1">
            <a:spLocks noChangeArrowheads="1"/>
          </p:cNvSpPr>
          <p:nvPr/>
        </p:nvSpPr>
        <p:spPr bwMode="auto">
          <a:xfrm>
            <a:off x="5059363" y="4565650"/>
            <a:ext cx="9842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200" b="1">
                <a:latin typeface="Arial" panose="020B0604020202020204" pitchFamily="34" charset="0"/>
              </a:rPr>
              <a:t>Địa chỉ vật lý</a:t>
            </a:r>
            <a:endParaRPr lang="en-US" altLang="en-US" sz="1800">
              <a:latin typeface="Arial" panose="020B0604020202020204" pitchFamily="34" charset="0"/>
            </a:endParaRPr>
          </a:p>
        </p:txBody>
      </p:sp>
      <p:sp>
        <p:nvSpPr>
          <p:cNvPr id="36890" name="Line 53">
            <a:extLst>
              <a:ext uri="{FF2B5EF4-FFF2-40B4-BE49-F238E27FC236}">
                <a16:creationId xmlns:a16="http://schemas.microsoft.com/office/drawing/2014/main" id="{93E72DD0-0E56-44F1-A2C3-DCF9988D3550}"/>
              </a:ext>
            </a:extLst>
          </p:cNvPr>
          <p:cNvSpPr>
            <a:spLocks noChangeShapeType="1"/>
          </p:cNvSpPr>
          <p:nvPr/>
        </p:nvSpPr>
        <p:spPr bwMode="auto">
          <a:xfrm flipV="1">
            <a:off x="5407025" y="4310063"/>
            <a:ext cx="82550" cy="241300"/>
          </a:xfrm>
          <a:prstGeom prst="line">
            <a:avLst/>
          </a:prstGeom>
          <a:noFill/>
          <a:ln w="28575">
            <a:solidFill>
              <a:schemeClr val="hlink"/>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36891" name="Text Box 54">
            <a:extLst>
              <a:ext uri="{FF2B5EF4-FFF2-40B4-BE49-F238E27FC236}">
                <a16:creationId xmlns:a16="http://schemas.microsoft.com/office/drawing/2014/main" id="{8BE05C33-5C43-49BE-AE26-1285ABA6DA83}"/>
              </a:ext>
            </a:extLst>
          </p:cNvPr>
          <p:cNvSpPr txBox="1">
            <a:spLocks noChangeArrowheads="1"/>
          </p:cNvSpPr>
          <p:nvPr/>
        </p:nvSpPr>
        <p:spPr bwMode="auto">
          <a:xfrm>
            <a:off x="5230813" y="5600700"/>
            <a:ext cx="5588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200" b="1">
                <a:latin typeface="Arial" panose="020B0604020202020204" pitchFamily="34" charset="0"/>
              </a:rPr>
              <a:t>0FFFF</a:t>
            </a:r>
            <a:endParaRPr lang="en-US" altLang="en-US" sz="1800">
              <a:latin typeface="Arial" panose="020B0604020202020204" pitchFamily="34" charset="0"/>
            </a:endParaRPr>
          </a:p>
        </p:txBody>
      </p:sp>
      <p:sp>
        <p:nvSpPr>
          <p:cNvPr id="36892" name="Text Box 55">
            <a:extLst>
              <a:ext uri="{FF2B5EF4-FFF2-40B4-BE49-F238E27FC236}">
                <a16:creationId xmlns:a16="http://schemas.microsoft.com/office/drawing/2014/main" id="{0B276DD4-A99C-48E6-B610-68BD49BBD4B3}"/>
              </a:ext>
            </a:extLst>
          </p:cNvPr>
          <p:cNvSpPr txBox="1">
            <a:spLocks noChangeArrowheads="1"/>
          </p:cNvSpPr>
          <p:nvPr/>
        </p:nvSpPr>
        <p:spPr bwMode="auto">
          <a:xfrm>
            <a:off x="5348288" y="5899150"/>
            <a:ext cx="5588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200" b="1">
                <a:latin typeface="Arial" panose="020B0604020202020204" pitchFamily="34" charset="0"/>
              </a:rPr>
              <a:t>1000F</a:t>
            </a:r>
            <a:endParaRPr lang="en-US" altLang="en-US" sz="1800">
              <a:latin typeface="Arial" panose="020B0604020202020204" pitchFamily="34" charset="0"/>
            </a:endParaRPr>
          </a:p>
        </p:txBody>
      </p:sp>
      <p:sp>
        <p:nvSpPr>
          <p:cNvPr id="36893" name="Text Box 56">
            <a:extLst>
              <a:ext uri="{FF2B5EF4-FFF2-40B4-BE49-F238E27FC236}">
                <a16:creationId xmlns:a16="http://schemas.microsoft.com/office/drawing/2014/main" id="{0BEC4C58-E349-4859-8CDF-DCB71BFAA36E}"/>
              </a:ext>
            </a:extLst>
          </p:cNvPr>
          <p:cNvSpPr txBox="1">
            <a:spLocks noChangeArrowheads="1"/>
          </p:cNvSpPr>
          <p:nvPr/>
        </p:nvSpPr>
        <p:spPr bwMode="auto">
          <a:xfrm>
            <a:off x="5456238" y="6165850"/>
            <a:ext cx="5588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200" b="1">
                <a:latin typeface="Arial" panose="020B0604020202020204" pitchFamily="34" charset="0"/>
              </a:rPr>
              <a:t>1001F</a:t>
            </a:r>
            <a:endParaRPr lang="en-US" altLang="en-US" sz="1800">
              <a:latin typeface="Arial" panose="020B0604020202020204" pitchFamily="34" charset="0"/>
            </a:endParaRPr>
          </a:p>
        </p:txBody>
      </p:sp>
      <p:sp>
        <p:nvSpPr>
          <p:cNvPr id="36894" name="Rectangle 57">
            <a:extLst>
              <a:ext uri="{FF2B5EF4-FFF2-40B4-BE49-F238E27FC236}">
                <a16:creationId xmlns:a16="http://schemas.microsoft.com/office/drawing/2014/main" id="{3C550989-2A01-475B-9F2B-F152EBC78DBA}"/>
              </a:ext>
            </a:extLst>
          </p:cNvPr>
          <p:cNvSpPr>
            <a:spLocks noGrp="1" noChangeArrowheads="1"/>
          </p:cNvSpPr>
          <p:nvPr>
            <p:ph type="title"/>
          </p:nvPr>
        </p:nvSpPr>
        <p:spPr/>
        <p:txBody>
          <a:bodyPr/>
          <a:lstStyle/>
          <a:p>
            <a:pPr eaLnBrk="1" hangingPunct="1"/>
            <a:r>
              <a:rPr lang="en-US" altLang="en-US"/>
              <a:t>Quan hệ giữa đ/c vật lý và logic</a:t>
            </a:r>
          </a:p>
        </p:txBody>
      </p:sp>
    </p:spTree>
    <p:extLst>
      <p:ext uri="{BB962C8B-B14F-4D97-AF65-F5344CB8AC3E}">
        <p14:creationId xmlns:p14="http://schemas.microsoft.com/office/powerpoint/2010/main" val="1488491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63A5D854-6676-4ABD-A3B8-21E6EA86D04C}"/>
              </a:ext>
            </a:extLst>
          </p:cNvPr>
          <p:cNvSpPr>
            <a:spLocks noGrp="1"/>
          </p:cNvSpPr>
          <p:nvPr>
            <p:ph type="title"/>
          </p:nvPr>
        </p:nvSpPr>
        <p:spPr/>
        <p:txBody>
          <a:bodyPr/>
          <a:lstStyle/>
          <a:p>
            <a:endParaRPr lang="vi-VN" altLang="vi-VN"/>
          </a:p>
        </p:txBody>
      </p:sp>
      <p:sp>
        <p:nvSpPr>
          <p:cNvPr id="16387" name="Content Placeholder 2">
            <a:extLst>
              <a:ext uri="{FF2B5EF4-FFF2-40B4-BE49-F238E27FC236}">
                <a16:creationId xmlns:a16="http://schemas.microsoft.com/office/drawing/2014/main" id="{66C3A4BF-4147-43E3-8EA5-96DFCA2CE12F}"/>
              </a:ext>
            </a:extLst>
          </p:cNvPr>
          <p:cNvSpPr>
            <a:spLocks noGrp="1"/>
          </p:cNvSpPr>
          <p:nvPr>
            <p:ph idx="1"/>
          </p:nvPr>
        </p:nvSpPr>
        <p:spPr/>
        <p:txBody>
          <a:bodyPr/>
          <a:lstStyle/>
          <a:p>
            <a:pPr eaLnBrk="1" hangingPunct="1"/>
            <a:r>
              <a:rPr lang="en-AU" altLang="vi-VN"/>
              <a:t>Chuyển từ thập phân sang thập lục phân (D – H)</a:t>
            </a:r>
          </a:p>
          <a:p>
            <a:pPr eaLnBrk="1" hangingPunct="1"/>
            <a:r>
              <a:rPr lang="en-AU" altLang="vi-VN"/>
              <a:t>Ví dụ : 1023 = 3FFH</a:t>
            </a:r>
          </a:p>
          <a:p>
            <a:endParaRPr lang="en-US" altLang="vi-VN"/>
          </a:p>
        </p:txBody>
      </p:sp>
      <p:graphicFrame>
        <p:nvGraphicFramePr>
          <p:cNvPr id="5" name="Table 4">
            <a:extLst>
              <a:ext uri="{FF2B5EF4-FFF2-40B4-BE49-F238E27FC236}">
                <a16:creationId xmlns:a16="http://schemas.microsoft.com/office/drawing/2014/main" id="{64C09323-5A32-4FE8-800B-12D4CB590160}"/>
              </a:ext>
            </a:extLst>
          </p:cNvPr>
          <p:cNvGraphicFramePr>
            <a:graphicFrameLocks noGrp="1"/>
          </p:cNvGraphicFramePr>
          <p:nvPr/>
        </p:nvGraphicFramePr>
        <p:xfrm>
          <a:off x="3733800" y="3048000"/>
          <a:ext cx="3505200" cy="1905000"/>
        </p:xfrm>
        <a:graphic>
          <a:graphicData uri="http://schemas.openxmlformats.org/drawingml/2006/table">
            <a:tbl>
              <a:tblPr firstRow="1" bandRow="1">
                <a:tableStyleId>{5C22544A-7EE6-4342-B048-85BDC9FD1C3A}</a:tableStyleId>
              </a:tblPr>
              <a:tblGrid>
                <a:gridCol w="1168400">
                  <a:extLst>
                    <a:ext uri="{9D8B030D-6E8A-4147-A177-3AD203B41FA5}">
                      <a16:colId xmlns:a16="http://schemas.microsoft.com/office/drawing/2014/main" val="2235110028"/>
                    </a:ext>
                  </a:extLst>
                </a:gridCol>
                <a:gridCol w="1168400">
                  <a:extLst>
                    <a:ext uri="{9D8B030D-6E8A-4147-A177-3AD203B41FA5}">
                      <a16:colId xmlns:a16="http://schemas.microsoft.com/office/drawing/2014/main" val="3298467542"/>
                    </a:ext>
                  </a:extLst>
                </a:gridCol>
                <a:gridCol w="1168400">
                  <a:extLst>
                    <a:ext uri="{9D8B030D-6E8A-4147-A177-3AD203B41FA5}">
                      <a16:colId xmlns:a16="http://schemas.microsoft.com/office/drawing/2014/main" val="3434912684"/>
                    </a:ext>
                  </a:extLst>
                </a:gridCol>
              </a:tblGrid>
              <a:tr h="533400">
                <a:tc>
                  <a:txBody>
                    <a:bodyPr/>
                    <a:lstStyle/>
                    <a:p>
                      <a:pPr marL="0" algn="ctr" defTabSz="914400" rtl="0" eaLnBrk="1" latinLnBrk="0" hangingPunct="1"/>
                      <a:r>
                        <a:rPr lang="en-US" sz="2400" b="1" kern="1200">
                          <a:solidFill>
                            <a:schemeClr val="dk1"/>
                          </a:solidFill>
                          <a:latin typeface="+mn-lt"/>
                          <a:ea typeface="+mn-ea"/>
                          <a:cs typeface="+mn-cs"/>
                        </a:rPr>
                        <a:t>1023</a:t>
                      </a:r>
                      <a:endParaRPr lang="vi-VN" sz="2400" b="1" kern="1200">
                        <a:solidFill>
                          <a:schemeClr val="dk1"/>
                        </a:solidFill>
                        <a:latin typeface="+mn-lt"/>
                        <a:ea typeface="+mn-ea"/>
                        <a:cs typeface="+mn-cs"/>
                      </a:endParaRPr>
                    </a:p>
                  </a:txBody>
                  <a:tcPr/>
                </a:tc>
                <a:tc>
                  <a:txBody>
                    <a:bodyPr/>
                    <a:lstStyle/>
                    <a:p>
                      <a:pPr marL="0" algn="ctr" defTabSz="914400" rtl="0" eaLnBrk="1" latinLnBrk="0" hangingPunct="1"/>
                      <a:r>
                        <a:rPr lang="en-US" sz="2400" b="1" kern="1200">
                          <a:solidFill>
                            <a:schemeClr val="dk1"/>
                          </a:solidFill>
                          <a:latin typeface="+mn-lt"/>
                          <a:ea typeface="+mn-ea"/>
                          <a:cs typeface="+mn-cs"/>
                        </a:rPr>
                        <a:t>16</a:t>
                      </a:r>
                      <a:endParaRPr lang="vi-VN" sz="2400" b="1" kern="1200">
                        <a:solidFill>
                          <a:schemeClr val="dk1"/>
                        </a:solidFill>
                        <a:latin typeface="+mn-lt"/>
                        <a:ea typeface="+mn-ea"/>
                        <a:cs typeface="+mn-cs"/>
                      </a:endParaRPr>
                    </a:p>
                  </a:txBody>
                  <a:tcPr/>
                </a:tc>
                <a:tc>
                  <a:txBody>
                    <a:bodyPr/>
                    <a:lstStyle/>
                    <a:p>
                      <a:pPr marL="0" algn="ctr" defTabSz="914400" rtl="0" eaLnBrk="1" latinLnBrk="0" hangingPunct="1"/>
                      <a:r>
                        <a:rPr lang="en-US" sz="2400" b="1" kern="1200">
                          <a:solidFill>
                            <a:schemeClr val="dk1"/>
                          </a:solidFill>
                          <a:latin typeface="+mn-lt"/>
                          <a:ea typeface="+mn-ea"/>
                          <a:cs typeface="+mn-cs"/>
                        </a:rPr>
                        <a:t>15 </a:t>
                      </a:r>
                      <a:r>
                        <a:rPr lang="en-US" sz="2400" b="1" kern="1200">
                          <a:solidFill>
                            <a:schemeClr val="dk1"/>
                          </a:solidFill>
                          <a:latin typeface="+mn-lt"/>
                          <a:ea typeface="+mn-ea"/>
                          <a:cs typeface="+mn-cs"/>
                          <a:sym typeface="Symbol" panose="05050102010706020507" pitchFamily="18" charset="2"/>
                        </a:rPr>
                        <a:t> F</a:t>
                      </a:r>
                      <a:endParaRPr lang="vi-VN" sz="2400" b="1" kern="1200">
                        <a:solidFill>
                          <a:schemeClr val="dk1"/>
                        </a:solidFill>
                        <a:latin typeface="+mn-lt"/>
                        <a:ea typeface="+mn-ea"/>
                        <a:cs typeface="+mn-cs"/>
                      </a:endParaRPr>
                    </a:p>
                  </a:txBody>
                  <a:tcPr/>
                </a:tc>
                <a:extLst>
                  <a:ext uri="{0D108BD9-81ED-4DB2-BD59-A6C34878D82A}">
                    <a16:rowId xmlns:a16="http://schemas.microsoft.com/office/drawing/2014/main" val="3295104867"/>
                  </a:ext>
                </a:extLst>
              </a:tr>
              <a:tr h="304800">
                <a:tc>
                  <a:txBody>
                    <a:bodyPr/>
                    <a:lstStyle/>
                    <a:p>
                      <a:pPr algn="ctr"/>
                      <a:r>
                        <a:rPr lang="en-US" sz="2400" b="1"/>
                        <a:t>63</a:t>
                      </a:r>
                      <a:endParaRPr lang="vi-VN" sz="2400" b="1"/>
                    </a:p>
                  </a:txBody>
                  <a:tcPr/>
                </a:tc>
                <a:tc>
                  <a:txBody>
                    <a:bodyPr/>
                    <a:lstStyle/>
                    <a:p>
                      <a:pPr algn="ctr"/>
                      <a:r>
                        <a:rPr lang="en-US" sz="2400" b="1"/>
                        <a:t>16</a:t>
                      </a:r>
                      <a:endParaRPr lang="vi-VN" sz="2400" b="1"/>
                    </a:p>
                  </a:txBody>
                  <a:tcPr/>
                </a:tc>
                <a:tc>
                  <a:txBody>
                    <a:bodyPr/>
                    <a:lstStyle/>
                    <a:p>
                      <a:pPr algn="ctr"/>
                      <a:r>
                        <a:rPr lang="en-US" sz="2400" b="1"/>
                        <a:t>15 </a:t>
                      </a:r>
                      <a:r>
                        <a:rPr lang="en-US" sz="2400" b="1" kern="1200">
                          <a:solidFill>
                            <a:schemeClr val="dk1"/>
                          </a:solidFill>
                          <a:latin typeface="+mn-lt"/>
                          <a:ea typeface="+mn-ea"/>
                          <a:cs typeface="+mn-cs"/>
                          <a:sym typeface="Symbol" panose="05050102010706020507" pitchFamily="18" charset="2"/>
                        </a:rPr>
                        <a:t> F</a:t>
                      </a:r>
                      <a:endParaRPr lang="vi-VN" sz="2400" b="1"/>
                    </a:p>
                  </a:txBody>
                  <a:tcPr/>
                </a:tc>
                <a:extLst>
                  <a:ext uri="{0D108BD9-81ED-4DB2-BD59-A6C34878D82A}">
                    <a16:rowId xmlns:a16="http://schemas.microsoft.com/office/drawing/2014/main" val="3455607656"/>
                  </a:ext>
                </a:extLst>
              </a:tr>
              <a:tr h="304800">
                <a:tc>
                  <a:txBody>
                    <a:bodyPr/>
                    <a:lstStyle/>
                    <a:p>
                      <a:pPr algn="ctr"/>
                      <a:r>
                        <a:rPr lang="en-US" sz="2400" b="1"/>
                        <a:t>3</a:t>
                      </a:r>
                      <a:endParaRPr lang="vi-VN" sz="2400" b="1"/>
                    </a:p>
                  </a:txBody>
                  <a:tcPr/>
                </a:tc>
                <a:tc>
                  <a:txBody>
                    <a:bodyPr/>
                    <a:lstStyle/>
                    <a:p>
                      <a:pPr algn="ctr"/>
                      <a:r>
                        <a:rPr lang="en-US" sz="2400" b="1"/>
                        <a:t>16</a:t>
                      </a:r>
                      <a:endParaRPr lang="vi-VN" sz="2400" b="1"/>
                    </a:p>
                  </a:txBody>
                  <a:tcPr/>
                </a:tc>
                <a:tc>
                  <a:txBody>
                    <a:bodyPr/>
                    <a:lstStyle/>
                    <a:p>
                      <a:pPr algn="ctr"/>
                      <a:r>
                        <a:rPr lang="en-US" sz="2400" b="1"/>
                        <a:t>3</a:t>
                      </a:r>
                      <a:endParaRPr lang="vi-VN" sz="2400" b="1"/>
                    </a:p>
                  </a:txBody>
                  <a:tcPr/>
                </a:tc>
                <a:extLst>
                  <a:ext uri="{0D108BD9-81ED-4DB2-BD59-A6C34878D82A}">
                    <a16:rowId xmlns:a16="http://schemas.microsoft.com/office/drawing/2014/main" val="3548964370"/>
                  </a:ext>
                </a:extLst>
              </a:tr>
              <a:tr h="304800">
                <a:tc>
                  <a:txBody>
                    <a:bodyPr/>
                    <a:lstStyle/>
                    <a:p>
                      <a:pPr algn="ctr"/>
                      <a:r>
                        <a:rPr lang="en-US" sz="2400" b="1"/>
                        <a:t>0</a:t>
                      </a:r>
                      <a:endParaRPr lang="vi-VN" sz="2400" b="1"/>
                    </a:p>
                  </a:txBody>
                  <a:tcPr/>
                </a:tc>
                <a:tc>
                  <a:txBody>
                    <a:bodyPr/>
                    <a:lstStyle/>
                    <a:p>
                      <a:pPr algn="ctr"/>
                      <a:endParaRPr lang="vi-VN" sz="2400" b="1"/>
                    </a:p>
                  </a:txBody>
                  <a:tcPr/>
                </a:tc>
                <a:tc>
                  <a:txBody>
                    <a:bodyPr/>
                    <a:lstStyle/>
                    <a:p>
                      <a:pPr algn="ctr"/>
                      <a:endParaRPr lang="vi-VN" sz="2400" b="1"/>
                    </a:p>
                  </a:txBody>
                  <a:tcPr/>
                </a:tc>
                <a:extLst>
                  <a:ext uri="{0D108BD9-81ED-4DB2-BD59-A6C34878D82A}">
                    <a16:rowId xmlns:a16="http://schemas.microsoft.com/office/drawing/2014/main" val="904013322"/>
                  </a:ext>
                </a:extLst>
              </a:tr>
            </a:tbl>
          </a:graphicData>
        </a:graphic>
      </p:graphicFrame>
      <p:cxnSp>
        <p:nvCxnSpPr>
          <p:cNvPr id="16410" name="Straight Arrow Connector 5">
            <a:extLst>
              <a:ext uri="{FF2B5EF4-FFF2-40B4-BE49-F238E27FC236}">
                <a16:creationId xmlns:a16="http://schemas.microsoft.com/office/drawing/2014/main" id="{EEE16CC5-42C9-4BE3-A3F0-CF951698ACC7}"/>
              </a:ext>
            </a:extLst>
          </p:cNvPr>
          <p:cNvCxnSpPr>
            <a:cxnSpLocks noChangeShapeType="1"/>
          </p:cNvCxnSpPr>
          <p:nvPr/>
        </p:nvCxnSpPr>
        <p:spPr bwMode="auto">
          <a:xfrm flipH="1" flipV="1">
            <a:off x="7696200" y="3127376"/>
            <a:ext cx="14288" cy="1173163"/>
          </a:xfrm>
          <a:prstGeom prst="straightConnector1">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78632205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5E29926B-D1EA-4102-8426-D84BDF3FE82A}"/>
              </a:ext>
            </a:extLst>
          </p:cNvPr>
          <p:cNvSpPr>
            <a:spLocks noGrp="1" noChangeArrowheads="1"/>
          </p:cNvSpPr>
          <p:nvPr>
            <p:ph type="title"/>
          </p:nvPr>
        </p:nvSpPr>
        <p:spPr/>
        <p:txBody>
          <a:bodyPr/>
          <a:lstStyle/>
          <a:p>
            <a:pPr eaLnBrk="1" hangingPunct="1"/>
            <a:r>
              <a:rPr lang="en-US" altLang="en-US"/>
              <a:t>Ví dụ : </a:t>
            </a:r>
          </a:p>
        </p:txBody>
      </p:sp>
      <p:sp>
        <p:nvSpPr>
          <p:cNvPr id="37891" name="Rectangle 3">
            <a:extLst>
              <a:ext uri="{FF2B5EF4-FFF2-40B4-BE49-F238E27FC236}">
                <a16:creationId xmlns:a16="http://schemas.microsoft.com/office/drawing/2014/main" id="{5173ACA4-B2CA-40A7-8677-513D2F01118D}"/>
              </a:ext>
            </a:extLst>
          </p:cNvPr>
          <p:cNvSpPr>
            <a:spLocks noGrp="1" noChangeArrowheads="1"/>
          </p:cNvSpPr>
          <p:nvPr>
            <p:ph idx="1"/>
          </p:nvPr>
        </p:nvSpPr>
        <p:spPr>
          <a:xfrm>
            <a:off x="1828800" y="1295400"/>
            <a:ext cx="8574088" cy="5257800"/>
          </a:xfrm>
        </p:spPr>
        <p:txBody>
          <a:bodyPr/>
          <a:lstStyle/>
          <a:p>
            <a:pPr algn="just" eaLnBrk="1" hangingPunct="1">
              <a:lnSpc>
                <a:spcPct val="80000"/>
              </a:lnSpc>
            </a:pPr>
            <a:r>
              <a:rPr lang="en-US" altLang="en-US" b="1"/>
              <a:t>Ví dụ 1 :</a:t>
            </a:r>
            <a:r>
              <a:rPr lang="en-US" altLang="en-US"/>
              <a:t> Thanh ghi CS chứa trị B3FF H, địa chỉ vật lý của code segment ? </a:t>
            </a:r>
            <a:endParaRPr lang="en-US" altLang="en-US" b="1"/>
          </a:p>
          <a:p>
            <a:pPr algn="just" eaLnBrk="1" hangingPunct="1">
              <a:lnSpc>
                <a:spcPct val="80000"/>
              </a:lnSpc>
              <a:buFont typeface="Wingdings" panose="05000000000000000000" pitchFamily="2" charset="2"/>
              <a:buNone/>
            </a:pPr>
            <a:endParaRPr lang="en-US" altLang="en-US" b="1"/>
          </a:p>
          <a:p>
            <a:pPr algn="just" eaLnBrk="1" hangingPunct="1">
              <a:lnSpc>
                <a:spcPct val="80000"/>
              </a:lnSpc>
            </a:pPr>
            <a:r>
              <a:rPr lang="en-US" altLang="en-US" b="1"/>
              <a:t>Ví dụ 2 :</a:t>
            </a:r>
            <a:r>
              <a:rPr lang="en-US" altLang="en-US"/>
              <a:t> Tính địa chỉ bắt đầu và kết thúc cho đoạn dữ liệu, giả sử thanh ghi DS=E000 H</a:t>
            </a:r>
            <a:endParaRPr lang="en-US" altLang="en-US" b="1"/>
          </a:p>
          <a:p>
            <a:pPr algn="just" eaLnBrk="1" hangingPunct="1">
              <a:lnSpc>
                <a:spcPct val="80000"/>
              </a:lnSpc>
              <a:buFont typeface="Wingdings" panose="05000000000000000000" pitchFamily="2" charset="2"/>
              <a:buNone/>
            </a:pPr>
            <a:endParaRPr lang="en-US" altLang="en-US" b="1"/>
          </a:p>
          <a:p>
            <a:pPr algn="just" eaLnBrk="1" hangingPunct="1">
              <a:lnSpc>
                <a:spcPct val="80000"/>
              </a:lnSpc>
            </a:pPr>
            <a:r>
              <a:rPr lang="en-US" altLang="en-US" b="1"/>
              <a:t>Ví dụ 3 :</a:t>
            </a:r>
            <a:r>
              <a:rPr lang="en-US" altLang="en-US"/>
              <a:t> Tính địa chỉ vật lý tương ứng với địa chỉ offset D470H trong đoạn phụ ES=52B9H</a:t>
            </a:r>
            <a:endParaRPr lang="en-US" altLang="en-US" b="1"/>
          </a:p>
          <a:p>
            <a:pPr algn="just" eaLnBrk="1" hangingPunct="1">
              <a:lnSpc>
                <a:spcPct val="80000"/>
              </a:lnSpc>
              <a:buFont typeface="Wingdings" panose="05000000000000000000" pitchFamily="2" charset="2"/>
              <a:buNone/>
            </a:pPr>
            <a:endParaRPr lang="en-US" altLang="en-US" b="1"/>
          </a:p>
          <a:p>
            <a:pPr algn="just" eaLnBrk="1" hangingPunct="1">
              <a:lnSpc>
                <a:spcPct val="80000"/>
              </a:lnSpc>
            </a:pPr>
            <a:r>
              <a:rPr lang="en-US" altLang="en-US" b="1"/>
              <a:t>Ví dụ 4 :</a:t>
            </a:r>
            <a:r>
              <a:rPr lang="en-US" altLang="en-US"/>
              <a:t> Tính địa chỉ vật lý cho ô nhớ có địa chỉ offset = 2D90H trong đoạn stack SS = 5D27H.</a:t>
            </a:r>
          </a:p>
        </p:txBody>
      </p:sp>
    </p:spTree>
    <p:extLst>
      <p:ext uri="{BB962C8B-B14F-4D97-AF65-F5344CB8AC3E}">
        <p14:creationId xmlns:p14="http://schemas.microsoft.com/office/powerpoint/2010/main" val="9379911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2">
            <a:extLst>
              <a:ext uri="{FF2B5EF4-FFF2-40B4-BE49-F238E27FC236}">
                <a16:creationId xmlns:a16="http://schemas.microsoft.com/office/drawing/2014/main" id="{F2A7D4B4-8726-48AF-A802-56518B1346D1}"/>
              </a:ext>
            </a:extLst>
          </p:cNvPr>
          <p:cNvSpPr txBox="1">
            <a:spLocks noChangeArrowheads="1"/>
          </p:cNvSpPr>
          <p:nvPr/>
        </p:nvSpPr>
        <p:spPr bwMode="auto">
          <a:xfrm>
            <a:off x="2255839" y="1143001"/>
            <a:ext cx="7908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endParaRPr lang="en-US" altLang="en-US" sz="1800">
              <a:latin typeface="Arial" panose="020B0604020202020204" pitchFamily="34" charset="0"/>
            </a:endParaRPr>
          </a:p>
        </p:txBody>
      </p:sp>
      <p:sp>
        <p:nvSpPr>
          <p:cNvPr id="38915" name="Text Box 23">
            <a:extLst>
              <a:ext uri="{FF2B5EF4-FFF2-40B4-BE49-F238E27FC236}">
                <a16:creationId xmlns:a16="http://schemas.microsoft.com/office/drawing/2014/main" id="{E3E81DB0-5140-4158-9434-70FB4A7D6F25}"/>
              </a:ext>
            </a:extLst>
          </p:cNvPr>
          <p:cNvSpPr txBox="1">
            <a:spLocks noChangeArrowheads="1"/>
          </p:cNvSpPr>
          <p:nvPr/>
        </p:nvSpPr>
        <p:spPr bwMode="auto">
          <a:xfrm>
            <a:off x="2105026" y="1201738"/>
            <a:ext cx="72374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defTabSz="45720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defTabSz="4572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defTabSz="4572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defTabSz="4572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b="1">
                <a:solidFill>
                  <a:srgbClr val="3366FF"/>
                </a:solidFill>
                <a:latin typeface="Arial" panose="020B0604020202020204" pitchFamily="34" charset="0"/>
              </a:rPr>
              <a:t>Địa chỉ vật lý </a:t>
            </a:r>
            <a:r>
              <a:rPr lang="en-US" altLang="en-US" sz="1800" b="1">
                <a:latin typeface="Arial" panose="020B0604020202020204" pitchFamily="34" charset="0"/>
              </a:rPr>
              <a:t>:	dùng để thiết kế mạch</a:t>
            </a:r>
          </a:p>
          <a:p>
            <a:pPr>
              <a:spcBef>
                <a:spcPct val="50000"/>
              </a:spcBef>
              <a:buClrTx/>
              <a:buSzTx/>
              <a:buFontTx/>
              <a:buNone/>
            </a:pPr>
            <a:r>
              <a:rPr lang="en-US" altLang="en-US" sz="1800" b="1">
                <a:latin typeface="Arial" panose="020B0604020202020204" pitchFamily="34" charset="0"/>
              </a:rPr>
              <a:t>	số 20 bit	A</a:t>
            </a:r>
            <a:r>
              <a:rPr lang="en-US" altLang="en-US" sz="1800" b="1" baseline="-25000">
                <a:latin typeface="Arial" panose="020B0604020202020204" pitchFamily="34" charset="0"/>
              </a:rPr>
              <a:t>19</a:t>
            </a:r>
            <a:r>
              <a:rPr lang="en-US" altLang="en-US" sz="1800" b="1">
                <a:latin typeface="Arial" panose="020B0604020202020204" pitchFamily="34" charset="0"/>
              </a:rPr>
              <a:t>A</a:t>
            </a:r>
            <a:r>
              <a:rPr lang="en-US" altLang="en-US" sz="1800" b="1" baseline="-25000">
                <a:latin typeface="Arial" panose="020B0604020202020204" pitchFamily="34" charset="0"/>
              </a:rPr>
              <a:t>18</a:t>
            </a:r>
            <a:r>
              <a:rPr lang="en-US" altLang="en-US" sz="1800" b="1">
                <a:latin typeface="Arial" panose="020B0604020202020204" pitchFamily="34" charset="0"/>
              </a:rPr>
              <a:t>A</a:t>
            </a:r>
            <a:r>
              <a:rPr lang="en-US" altLang="en-US" sz="1800" b="1" baseline="-25000">
                <a:latin typeface="Arial" panose="020B0604020202020204" pitchFamily="34" charset="0"/>
              </a:rPr>
              <a:t>17</a:t>
            </a:r>
            <a:r>
              <a:rPr lang="en-US" altLang="en-US" sz="1800" b="1">
                <a:latin typeface="Arial" panose="020B0604020202020204" pitchFamily="34" charset="0"/>
              </a:rPr>
              <a:t> . . . A</a:t>
            </a:r>
            <a:r>
              <a:rPr lang="en-US" altLang="en-US" sz="1800" b="1" baseline="-25000">
                <a:latin typeface="Arial" panose="020B0604020202020204" pitchFamily="34" charset="0"/>
              </a:rPr>
              <a:t>1</a:t>
            </a:r>
            <a:r>
              <a:rPr lang="en-US" altLang="en-US" sz="1800" b="1">
                <a:latin typeface="Arial" panose="020B0604020202020204" pitchFamily="34" charset="0"/>
              </a:rPr>
              <a:t>A</a:t>
            </a:r>
            <a:r>
              <a:rPr lang="en-US" altLang="en-US" sz="1800" b="1" baseline="-25000">
                <a:latin typeface="Arial" panose="020B0604020202020204" pitchFamily="34" charset="0"/>
              </a:rPr>
              <a:t>0</a:t>
            </a:r>
            <a:r>
              <a:rPr lang="en-US" altLang="en-US" sz="1800" b="1">
                <a:latin typeface="Arial" panose="020B0604020202020204" pitchFamily="34" charset="0"/>
              </a:rPr>
              <a:t> 	(00000H </a:t>
            </a:r>
            <a:r>
              <a:rPr lang="en-US" altLang="en-US" sz="1800" b="1">
                <a:latin typeface="Arial" panose="020B0604020202020204" pitchFamily="34" charset="0"/>
                <a:sym typeface="Symbol" panose="05050102010706020507" pitchFamily="18" charset="2"/>
              </a:rPr>
              <a:t></a:t>
            </a:r>
            <a:r>
              <a:rPr lang="en-US" altLang="en-US" sz="1800" b="1">
                <a:latin typeface="Arial" panose="020B0604020202020204" pitchFamily="34" charset="0"/>
              </a:rPr>
              <a:t> FFFFFH) </a:t>
            </a:r>
          </a:p>
        </p:txBody>
      </p:sp>
      <p:sp>
        <p:nvSpPr>
          <p:cNvPr id="38916" name="Line 24">
            <a:extLst>
              <a:ext uri="{FF2B5EF4-FFF2-40B4-BE49-F238E27FC236}">
                <a16:creationId xmlns:a16="http://schemas.microsoft.com/office/drawing/2014/main" id="{22B9905E-1031-4074-95D6-F6BDC7608879}"/>
              </a:ext>
            </a:extLst>
          </p:cNvPr>
          <p:cNvSpPr>
            <a:spLocks noChangeShapeType="1"/>
          </p:cNvSpPr>
          <p:nvPr/>
        </p:nvSpPr>
        <p:spPr bwMode="auto">
          <a:xfrm>
            <a:off x="4076700" y="1600200"/>
            <a:ext cx="1790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7" name="Text Box 25">
            <a:extLst>
              <a:ext uri="{FF2B5EF4-FFF2-40B4-BE49-F238E27FC236}">
                <a16:creationId xmlns:a16="http://schemas.microsoft.com/office/drawing/2014/main" id="{17EC9221-C537-41FF-BF9D-ABB3F87B47F8}"/>
              </a:ext>
            </a:extLst>
          </p:cNvPr>
          <p:cNvSpPr txBox="1">
            <a:spLocks noChangeArrowheads="1"/>
          </p:cNvSpPr>
          <p:nvPr/>
        </p:nvSpPr>
        <p:spPr bwMode="auto">
          <a:xfrm>
            <a:off x="2105025" y="2103438"/>
            <a:ext cx="41290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b="1">
                <a:solidFill>
                  <a:schemeClr val="hlink"/>
                </a:solidFill>
                <a:latin typeface="Arial" panose="020B0604020202020204" pitchFamily="34" charset="0"/>
              </a:rPr>
              <a:t>Địa chỉ logic</a:t>
            </a:r>
            <a:r>
              <a:rPr lang="en-US" altLang="en-US" sz="1800" b="1">
                <a:latin typeface="Arial" panose="020B0604020202020204" pitchFamily="34" charset="0"/>
              </a:rPr>
              <a:t> :	dùng cho lập trình </a:t>
            </a:r>
          </a:p>
        </p:txBody>
      </p:sp>
      <p:sp>
        <p:nvSpPr>
          <p:cNvPr id="38918" name="Rectangle 26">
            <a:extLst>
              <a:ext uri="{FF2B5EF4-FFF2-40B4-BE49-F238E27FC236}">
                <a16:creationId xmlns:a16="http://schemas.microsoft.com/office/drawing/2014/main" id="{3D72534E-A09B-4B09-938E-4504CF446A32}"/>
              </a:ext>
            </a:extLst>
          </p:cNvPr>
          <p:cNvSpPr>
            <a:spLocks noChangeArrowheads="1"/>
          </p:cNvSpPr>
          <p:nvPr/>
        </p:nvSpPr>
        <p:spPr bwMode="auto">
          <a:xfrm>
            <a:off x="2316163" y="2743200"/>
            <a:ext cx="3001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panose="020B0604020202020204" pitchFamily="34" charset="0"/>
              </a:rPr>
              <a:t>	   segment : offset</a:t>
            </a:r>
            <a:r>
              <a:rPr lang="en-US" altLang="en-US" sz="1800" b="1">
                <a:latin typeface="Arial" panose="020B0604020202020204" pitchFamily="34" charset="0"/>
              </a:rPr>
              <a:t> </a:t>
            </a:r>
          </a:p>
        </p:txBody>
      </p:sp>
      <p:sp>
        <p:nvSpPr>
          <p:cNvPr id="38919" name="Line 28">
            <a:extLst>
              <a:ext uri="{FF2B5EF4-FFF2-40B4-BE49-F238E27FC236}">
                <a16:creationId xmlns:a16="http://schemas.microsoft.com/office/drawing/2014/main" id="{F1C7FE2F-B6F4-460A-97E4-3954EF066F6C}"/>
              </a:ext>
            </a:extLst>
          </p:cNvPr>
          <p:cNvSpPr>
            <a:spLocks noChangeShapeType="1"/>
          </p:cNvSpPr>
          <p:nvPr/>
        </p:nvSpPr>
        <p:spPr bwMode="auto">
          <a:xfrm>
            <a:off x="3417889" y="3048000"/>
            <a:ext cx="820737" cy="0"/>
          </a:xfrm>
          <a:prstGeom prst="line">
            <a:avLst/>
          </a:prstGeom>
          <a:noFill/>
          <a:ln w="15875">
            <a:solidFill>
              <a:schemeClr val="hlink"/>
            </a:solidFill>
            <a:round/>
            <a:headEnd/>
            <a:tailEnd type="none" w="med" len="lg"/>
          </a:ln>
          <a:extLst>
            <a:ext uri="{909E8E84-426E-40DD-AFC4-6F175D3DCCD1}">
              <a14:hiddenFill xmlns:a14="http://schemas.microsoft.com/office/drawing/2010/main">
                <a:noFill/>
              </a14:hiddenFill>
            </a:ext>
          </a:extLst>
        </p:spPr>
        <p:txBody>
          <a:bodyPr/>
          <a:lstStyle/>
          <a:p>
            <a:endParaRPr lang="en-US"/>
          </a:p>
        </p:txBody>
      </p:sp>
      <p:sp>
        <p:nvSpPr>
          <p:cNvPr id="38920" name="Line 29">
            <a:extLst>
              <a:ext uri="{FF2B5EF4-FFF2-40B4-BE49-F238E27FC236}">
                <a16:creationId xmlns:a16="http://schemas.microsoft.com/office/drawing/2014/main" id="{D7213978-B9BD-48CC-A0AE-1F27EB6C7130}"/>
              </a:ext>
            </a:extLst>
          </p:cNvPr>
          <p:cNvSpPr>
            <a:spLocks noChangeShapeType="1"/>
          </p:cNvSpPr>
          <p:nvPr/>
        </p:nvSpPr>
        <p:spPr bwMode="auto">
          <a:xfrm>
            <a:off x="4579938" y="3048000"/>
            <a:ext cx="525462" cy="0"/>
          </a:xfrm>
          <a:prstGeom prst="line">
            <a:avLst/>
          </a:prstGeom>
          <a:noFill/>
          <a:ln w="15875">
            <a:solidFill>
              <a:schemeClr val="hlink"/>
            </a:solidFill>
            <a:round/>
            <a:headEnd/>
            <a:tailEnd type="none" w="med" len="lg"/>
          </a:ln>
          <a:extLst>
            <a:ext uri="{909E8E84-426E-40DD-AFC4-6F175D3DCCD1}">
              <a14:hiddenFill xmlns:a14="http://schemas.microsoft.com/office/drawing/2010/main">
                <a:noFill/>
              </a14:hiddenFill>
            </a:ext>
          </a:extLst>
        </p:spPr>
        <p:txBody>
          <a:bodyPr/>
          <a:lstStyle/>
          <a:p>
            <a:endParaRPr lang="en-US"/>
          </a:p>
        </p:txBody>
      </p:sp>
      <p:sp>
        <p:nvSpPr>
          <p:cNvPr id="38921" name="Text Box 32">
            <a:extLst>
              <a:ext uri="{FF2B5EF4-FFF2-40B4-BE49-F238E27FC236}">
                <a16:creationId xmlns:a16="http://schemas.microsoft.com/office/drawing/2014/main" id="{4744C20A-BB2F-483F-8B29-CA24A2C5ADC5}"/>
              </a:ext>
            </a:extLst>
          </p:cNvPr>
          <p:cNvSpPr txBox="1">
            <a:spLocks noChangeArrowheads="1"/>
          </p:cNvSpPr>
          <p:nvPr/>
        </p:nvSpPr>
        <p:spPr bwMode="auto">
          <a:xfrm>
            <a:off x="3394075" y="3081338"/>
            <a:ext cx="8445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b="1" noProof="1">
                <a:latin typeface="Arial" panose="020B0604020202020204" pitchFamily="34" charset="0"/>
              </a:rPr>
              <a:t>16 bit</a:t>
            </a:r>
            <a:endParaRPr lang="en-US" altLang="en-US" sz="1800">
              <a:latin typeface="Arial" panose="020B0604020202020204" pitchFamily="34" charset="0"/>
            </a:endParaRPr>
          </a:p>
        </p:txBody>
      </p:sp>
      <p:sp>
        <p:nvSpPr>
          <p:cNvPr id="38922" name="Text Box 33">
            <a:extLst>
              <a:ext uri="{FF2B5EF4-FFF2-40B4-BE49-F238E27FC236}">
                <a16:creationId xmlns:a16="http://schemas.microsoft.com/office/drawing/2014/main" id="{7A074E1A-781E-4128-92CA-2BB5A81FDF74}"/>
              </a:ext>
            </a:extLst>
          </p:cNvPr>
          <p:cNvSpPr txBox="1">
            <a:spLocks noChangeArrowheads="1"/>
          </p:cNvSpPr>
          <p:nvPr/>
        </p:nvSpPr>
        <p:spPr bwMode="auto">
          <a:xfrm>
            <a:off x="4400551" y="3100388"/>
            <a:ext cx="9747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b="1" noProof="1">
                <a:latin typeface="Arial" panose="020B0604020202020204" pitchFamily="34" charset="0"/>
              </a:rPr>
              <a:t>16 bit</a:t>
            </a:r>
            <a:endParaRPr lang="en-US" altLang="en-US" sz="1800">
              <a:latin typeface="Arial" panose="020B0604020202020204" pitchFamily="34" charset="0"/>
            </a:endParaRPr>
          </a:p>
        </p:txBody>
      </p:sp>
      <p:sp>
        <p:nvSpPr>
          <p:cNvPr id="38923" name="Rectangle 34">
            <a:extLst>
              <a:ext uri="{FF2B5EF4-FFF2-40B4-BE49-F238E27FC236}">
                <a16:creationId xmlns:a16="http://schemas.microsoft.com/office/drawing/2014/main" id="{15E3BEE3-28C6-4CA1-BC70-174AAD46255B}"/>
              </a:ext>
            </a:extLst>
          </p:cNvPr>
          <p:cNvSpPr>
            <a:spLocks noGrp="1" noChangeArrowheads="1"/>
          </p:cNvSpPr>
          <p:nvPr>
            <p:ph type="title"/>
          </p:nvPr>
        </p:nvSpPr>
        <p:spPr/>
        <p:txBody>
          <a:bodyPr/>
          <a:lstStyle/>
          <a:p>
            <a:pPr eaLnBrk="1" hangingPunct="1"/>
            <a:r>
              <a:rPr lang="en-US" altLang="en-US"/>
              <a:t>Tóm tắt : tổ chức bộ nhớ</a:t>
            </a:r>
          </a:p>
        </p:txBody>
      </p:sp>
      <p:sp>
        <p:nvSpPr>
          <p:cNvPr id="38924" name="Rectangle 2">
            <a:extLst>
              <a:ext uri="{FF2B5EF4-FFF2-40B4-BE49-F238E27FC236}">
                <a16:creationId xmlns:a16="http://schemas.microsoft.com/office/drawing/2014/main" id="{AE13A16F-00BE-463E-BEE4-EAA36167E1DC}"/>
              </a:ext>
            </a:extLst>
          </p:cNvPr>
          <p:cNvSpPr>
            <a:spLocks noChangeArrowheads="1"/>
          </p:cNvSpPr>
          <p:nvPr/>
        </p:nvSpPr>
        <p:spPr bwMode="auto">
          <a:xfrm>
            <a:off x="2255839" y="5018089"/>
            <a:ext cx="25542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b="1">
                <a:solidFill>
                  <a:srgbClr val="002060"/>
                </a:solidFill>
                <a:latin typeface="Arial" panose="020B0604020202020204" pitchFamily="34" charset="0"/>
              </a:rPr>
              <a:t>Địa chỉ vật lý </a:t>
            </a:r>
            <a:r>
              <a:rPr lang="en-US" altLang="en-US" sz="1800" b="1">
                <a:solidFill>
                  <a:srgbClr val="002060"/>
                </a:solidFill>
                <a:latin typeface="Arial" panose="020B0604020202020204" pitchFamily="34" charset="0"/>
                <a:sym typeface="Symbol" panose="05050102010706020507" pitchFamily="18" charset="2"/>
              </a:rPr>
              <a:t> logic</a:t>
            </a:r>
            <a:r>
              <a:rPr lang="en-US" altLang="en-US" sz="1800" b="1">
                <a:solidFill>
                  <a:srgbClr val="002060"/>
                </a:solidFill>
                <a:latin typeface="Arial" panose="020B0604020202020204" pitchFamily="34" charset="0"/>
              </a:rPr>
              <a:t> </a:t>
            </a:r>
            <a:endParaRPr lang="en-US" altLang="en-US" sz="1800">
              <a:solidFill>
                <a:srgbClr val="002060"/>
              </a:solidFill>
              <a:latin typeface="Tahoma" panose="020B0604030504040204" pitchFamily="34" charset="0"/>
            </a:endParaRPr>
          </a:p>
        </p:txBody>
      </p:sp>
      <p:sp>
        <p:nvSpPr>
          <p:cNvPr id="38925" name="Text Box 29">
            <a:extLst>
              <a:ext uri="{FF2B5EF4-FFF2-40B4-BE49-F238E27FC236}">
                <a16:creationId xmlns:a16="http://schemas.microsoft.com/office/drawing/2014/main" id="{D36AC1DD-CD24-4047-A073-AB595C4BCAD9}"/>
              </a:ext>
            </a:extLst>
          </p:cNvPr>
          <p:cNvSpPr txBox="1">
            <a:spLocks noChangeArrowheads="1"/>
          </p:cNvSpPr>
          <p:nvPr/>
        </p:nvSpPr>
        <p:spPr bwMode="auto">
          <a:xfrm>
            <a:off x="2203450" y="4191000"/>
            <a:ext cx="4070350" cy="685800"/>
          </a:xfrm>
          <a:prstGeom prst="rect">
            <a:avLst/>
          </a:prstGeom>
          <a:noFill/>
          <a:ln w="285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tIns="109728" bIns="109728"/>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 typeface="Wingdings" panose="05000000000000000000" pitchFamily="2" charset="2"/>
              <a:buNone/>
            </a:pPr>
            <a:r>
              <a:rPr lang="en-US" altLang="en-US" sz="1400" b="1" i="1">
                <a:latin typeface="Arial" panose="020B0604020202020204" pitchFamily="34" charset="0"/>
              </a:rPr>
              <a:t>SEGMENT:OFFSET</a:t>
            </a:r>
          </a:p>
          <a:p>
            <a:pPr>
              <a:spcBef>
                <a:spcPct val="0"/>
              </a:spcBef>
              <a:buClrTx/>
              <a:buSzTx/>
              <a:buFontTx/>
              <a:buNone/>
            </a:pPr>
            <a:r>
              <a:rPr lang="en-US" altLang="en-US" sz="1400" b="1" i="1">
                <a:latin typeface="Arial" panose="020B0604020202020204" pitchFamily="34" charset="0"/>
              </a:rPr>
              <a:t>Địa chỉ vật lý</a:t>
            </a:r>
            <a:r>
              <a:rPr lang="en-US" altLang="en-US" sz="1400" b="1" i="1">
                <a:solidFill>
                  <a:srgbClr val="00FFFF"/>
                </a:solidFill>
                <a:latin typeface="Arial" panose="020B0604020202020204" pitchFamily="34" charset="0"/>
              </a:rPr>
              <a:t> </a:t>
            </a:r>
            <a:r>
              <a:rPr lang="en-US" altLang="en-US" sz="1400" b="1" i="1">
                <a:latin typeface="Arial" panose="020B0604020202020204" pitchFamily="34" charset="0"/>
              </a:rPr>
              <a:t>= (</a:t>
            </a:r>
            <a:r>
              <a:rPr lang="en-US" altLang="en-US" sz="1400" b="1" i="1">
                <a:solidFill>
                  <a:srgbClr val="00FFFF"/>
                </a:solidFill>
                <a:latin typeface="Arial" panose="020B0604020202020204" pitchFamily="34" charset="0"/>
              </a:rPr>
              <a:t> </a:t>
            </a:r>
            <a:r>
              <a:rPr lang="en-US" altLang="en-US" sz="1400" b="1" i="1">
                <a:latin typeface="Arial" panose="020B0604020202020204" pitchFamily="34" charset="0"/>
              </a:rPr>
              <a:t>SEGMENT * 16 ) + OFFSET</a:t>
            </a:r>
            <a:endParaRPr lang="en-US" altLang="en-US" sz="1400">
              <a:latin typeface="Arial" panose="020B0604020202020204" pitchFamily="34" charset="0"/>
            </a:endParaRPr>
          </a:p>
        </p:txBody>
      </p:sp>
      <p:sp>
        <p:nvSpPr>
          <p:cNvPr id="38926" name="Rectangle 60">
            <a:extLst>
              <a:ext uri="{FF2B5EF4-FFF2-40B4-BE49-F238E27FC236}">
                <a16:creationId xmlns:a16="http://schemas.microsoft.com/office/drawing/2014/main" id="{311B1386-2A52-4E0C-A1D6-B78C6C1A157D}"/>
              </a:ext>
            </a:extLst>
          </p:cNvPr>
          <p:cNvSpPr>
            <a:spLocks noChangeArrowheads="1"/>
          </p:cNvSpPr>
          <p:nvPr/>
        </p:nvSpPr>
        <p:spPr bwMode="auto">
          <a:xfrm>
            <a:off x="2203450" y="3821114"/>
            <a:ext cx="2554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b="1">
                <a:solidFill>
                  <a:srgbClr val="002060"/>
                </a:solidFill>
                <a:latin typeface="Arial" panose="020B0604020202020204" pitchFamily="34" charset="0"/>
              </a:rPr>
              <a:t>Địa chỉ logic </a:t>
            </a:r>
            <a:r>
              <a:rPr lang="en-US" altLang="en-US" sz="1800" b="1">
                <a:solidFill>
                  <a:srgbClr val="002060"/>
                </a:solidFill>
                <a:latin typeface="Arial" panose="020B0604020202020204" pitchFamily="34" charset="0"/>
                <a:sym typeface="Symbol" panose="05050102010706020507" pitchFamily="18" charset="2"/>
              </a:rPr>
              <a:t> vật lý</a:t>
            </a:r>
            <a:r>
              <a:rPr lang="en-US" altLang="en-US" sz="1800" b="1">
                <a:solidFill>
                  <a:srgbClr val="002060"/>
                </a:solidFill>
                <a:latin typeface="Arial" panose="020B0604020202020204" pitchFamily="34" charset="0"/>
              </a:rPr>
              <a:t> </a:t>
            </a:r>
            <a:endParaRPr lang="en-US" altLang="en-US" sz="1800">
              <a:solidFill>
                <a:srgbClr val="002060"/>
              </a:solidFill>
              <a:latin typeface="Tahoma" panose="020B0604030504040204" pitchFamily="34" charset="0"/>
            </a:endParaRPr>
          </a:p>
        </p:txBody>
      </p:sp>
      <p:sp>
        <p:nvSpPr>
          <p:cNvPr id="38927" name="Text Box 29">
            <a:extLst>
              <a:ext uri="{FF2B5EF4-FFF2-40B4-BE49-F238E27FC236}">
                <a16:creationId xmlns:a16="http://schemas.microsoft.com/office/drawing/2014/main" id="{BD0551EA-0243-4E4D-8DA2-91C43FA0A88C}"/>
              </a:ext>
            </a:extLst>
          </p:cNvPr>
          <p:cNvSpPr txBox="1">
            <a:spLocks noChangeArrowheads="1"/>
          </p:cNvSpPr>
          <p:nvPr/>
        </p:nvSpPr>
        <p:spPr bwMode="auto">
          <a:xfrm>
            <a:off x="2255838" y="5410200"/>
            <a:ext cx="4070350" cy="990600"/>
          </a:xfrm>
          <a:prstGeom prst="rect">
            <a:avLst/>
          </a:prstGeom>
          <a:noFill/>
          <a:ln w="285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tIns="109728" bIns="109728"/>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b="1" i="1">
                <a:latin typeface="Arial" panose="020B0604020202020204" pitchFamily="34" charset="0"/>
              </a:rPr>
              <a:t>Địa chỉ vật lý</a:t>
            </a:r>
          </a:p>
          <a:p>
            <a:pPr>
              <a:spcBef>
                <a:spcPct val="0"/>
              </a:spcBef>
              <a:buClrTx/>
              <a:buSzTx/>
              <a:buFontTx/>
              <a:buNone/>
            </a:pPr>
            <a:r>
              <a:rPr lang="en-US" altLang="en-US" sz="1400" b="1" i="1">
                <a:latin typeface="Arial" panose="020B0604020202020204" pitchFamily="34" charset="0"/>
              </a:rPr>
              <a:t>Biết trước SEGMENT</a:t>
            </a:r>
          </a:p>
          <a:p>
            <a:pPr>
              <a:spcBef>
                <a:spcPct val="0"/>
              </a:spcBef>
              <a:buClrTx/>
              <a:buSzTx/>
              <a:buFontTx/>
              <a:buNone/>
            </a:pPr>
            <a:r>
              <a:rPr lang="en-US" altLang="en-US" sz="1400" b="1" i="1">
                <a:latin typeface="Arial" panose="020B0604020202020204" pitchFamily="34" charset="0"/>
              </a:rPr>
              <a:t>OFFSET = Địa chỉ vật lý - (</a:t>
            </a:r>
            <a:r>
              <a:rPr lang="en-US" altLang="en-US" sz="1400" b="1" i="1">
                <a:solidFill>
                  <a:srgbClr val="00FFFF"/>
                </a:solidFill>
                <a:latin typeface="Arial" panose="020B0604020202020204" pitchFamily="34" charset="0"/>
              </a:rPr>
              <a:t> </a:t>
            </a:r>
            <a:r>
              <a:rPr lang="en-US" altLang="en-US" sz="1400" b="1" i="1">
                <a:latin typeface="Arial" panose="020B0604020202020204" pitchFamily="34" charset="0"/>
              </a:rPr>
              <a:t>SEGMENT * 16 )</a:t>
            </a:r>
          </a:p>
          <a:p>
            <a:pPr>
              <a:spcBef>
                <a:spcPct val="0"/>
              </a:spcBef>
              <a:buClrTx/>
              <a:buSzTx/>
              <a:buFontTx/>
              <a:buNone/>
            </a:pPr>
            <a:r>
              <a:rPr lang="en-US" altLang="en-US" sz="1400" b="1" i="1">
                <a:latin typeface="Arial" panose="020B0604020202020204" pitchFamily="34" charset="0"/>
              </a:rPr>
              <a:t>SEGMENT:OFFSET</a:t>
            </a:r>
            <a:endParaRPr lang="en-US" altLang="en-US" sz="1400">
              <a:latin typeface="Arial" panose="020B0604020202020204" pitchFamily="34" charset="0"/>
            </a:endParaRPr>
          </a:p>
        </p:txBody>
      </p:sp>
    </p:spTree>
    <p:extLst>
      <p:ext uri="{BB962C8B-B14F-4D97-AF65-F5344CB8AC3E}">
        <p14:creationId xmlns:p14="http://schemas.microsoft.com/office/powerpoint/2010/main" val="24929216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C40A4A-953D-4605-BB83-85517CC12525}"/>
              </a:ext>
            </a:extLst>
          </p:cNvPr>
          <p:cNvSpPr>
            <a:spLocks noGrp="1" noChangeArrowheads="1"/>
          </p:cNvSpPr>
          <p:nvPr>
            <p:ph type="title"/>
          </p:nvPr>
        </p:nvSpPr>
        <p:spPr>
          <a:xfrm>
            <a:off x="2667000" y="228600"/>
            <a:ext cx="7793038" cy="623888"/>
          </a:xfrm>
        </p:spPr>
        <p:txBody>
          <a:bodyPr>
            <a:normAutofit/>
          </a:bodyPr>
          <a:lstStyle/>
          <a:p>
            <a:pPr eaLnBrk="1" hangingPunct="1"/>
            <a:r>
              <a:rPr lang="en-US" altLang="en-US"/>
              <a:t>Cấu trúc lệnh</a:t>
            </a:r>
          </a:p>
        </p:txBody>
      </p:sp>
      <p:sp>
        <p:nvSpPr>
          <p:cNvPr id="4" name="Rectangle 3">
            <a:extLst>
              <a:ext uri="{FF2B5EF4-FFF2-40B4-BE49-F238E27FC236}">
                <a16:creationId xmlns:a16="http://schemas.microsoft.com/office/drawing/2014/main" id="{A3BA6C66-ED4D-4679-9209-1FE9D9C2B4C2}"/>
              </a:ext>
            </a:extLst>
          </p:cNvPr>
          <p:cNvSpPr/>
          <p:nvPr/>
        </p:nvSpPr>
        <p:spPr>
          <a:xfrm>
            <a:off x="2438400" y="1295401"/>
            <a:ext cx="7848600" cy="2049463"/>
          </a:xfrm>
          <a:prstGeom prst="rect">
            <a:avLst/>
          </a:prstGeom>
        </p:spPr>
        <p:txBody>
          <a:bodyPr>
            <a:spAutoFit/>
          </a:bodyPr>
          <a:lstStyle/>
          <a:p>
            <a:pPr marL="342900" indent="-342900">
              <a:spcBef>
                <a:spcPct val="20000"/>
              </a:spcBef>
              <a:buClr>
                <a:srgbClr val="3333CC"/>
              </a:buClr>
              <a:buSzPct val="60000"/>
              <a:buFont typeface="Wingdings" pitchFamily="2" charset="2"/>
              <a:buChar char="n"/>
              <a:defRPr/>
            </a:pPr>
            <a:r>
              <a:rPr lang="en-US" altLang="en-US" sz="3200" kern="0">
                <a:solidFill>
                  <a:srgbClr val="000000"/>
                </a:solidFill>
                <a:latin typeface="Times New Roman"/>
              </a:rPr>
              <a:t>Cấu trúc lệnh : </a:t>
            </a:r>
          </a:p>
          <a:p>
            <a:pPr marL="742950" lvl="1" indent="-285750">
              <a:spcBef>
                <a:spcPct val="20000"/>
              </a:spcBef>
              <a:buClr>
                <a:srgbClr val="FF0000"/>
              </a:buClr>
              <a:buSzPct val="55000"/>
              <a:buFont typeface="Wingdings" pitchFamily="2" charset="2"/>
              <a:buChar char="n"/>
              <a:defRPr/>
            </a:pPr>
            <a:r>
              <a:rPr lang="en-US" altLang="en-US" sz="2800" kern="0">
                <a:solidFill>
                  <a:srgbClr val="000000"/>
                </a:solidFill>
                <a:latin typeface="Times New Roman"/>
              </a:rPr>
              <a:t>Opcode : hoạt động (thao tác)</a:t>
            </a:r>
          </a:p>
          <a:p>
            <a:pPr marL="742950" lvl="1" indent="-285750">
              <a:spcBef>
                <a:spcPct val="20000"/>
              </a:spcBef>
              <a:buClr>
                <a:srgbClr val="FF0000"/>
              </a:buClr>
              <a:buSzPct val="55000"/>
              <a:buFont typeface="Wingdings" pitchFamily="2" charset="2"/>
              <a:buChar char="n"/>
              <a:defRPr/>
            </a:pPr>
            <a:r>
              <a:rPr lang="en-US" altLang="en-US" sz="2800" kern="0">
                <a:solidFill>
                  <a:srgbClr val="000000"/>
                </a:solidFill>
                <a:latin typeface="Times New Roman"/>
              </a:rPr>
              <a:t>Operand : có thể có hoặc không có. Định hướng hoạt động</a:t>
            </a:r>
          </a:p>
        </p:txBody>
      </p:sp>
      <p:graphicFrame>
        <p:nvGraphicFramePr>
          <p:cNvPr id="8" name="Table 7">
            <a:extLst>
              <a:ext uri="{FF2B5EF4-FFF2-40B4-BE49-F238E27FC236}">
                <a16:creationId xmlns:a16="http://schemas.microsoft.com/office/drawing/2014/main" id="{B313BDA5-0083-4CCB-9B80-BA3DAF47B086}"/>
              </a:ext>
            </a:extLst>
          </p:cNvPr>
          <p:cNvGraphicFramePr>
            <a:graphicFrameLocks noGrp="1"/>
          </p:cNvGraphicFramePr>
          <p:nvPr/>
        </p:nvGraphicFramePr>
        <p:xfrm>
          <a:off x="5181600" y="1371600"/>
          <a:ext cx="2971800" cy="457200"/>
        </p:xfrm>
        <a:graphic>
          <a:graphicData uri="http://schemas.openxmlformats.org/drawingml/2006/table">
            <a:tbl>
              <a:tblPr firstRow="1" bandRow="1">
                <a:tableStyleId>{5C22544A-7EE6-4342-B048-85BDC9FD1C3A}</a:tableStyleId>
              </a:tblPr>
              <a:tblGrid>
                <a:gridCol w="14859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tblGrid>
              <a:tr h="370840">
                <a:tc>
                  <a:txBody>
                    <a:bodyPr/>
                    <a:lstStyle/>
                    <a:p>
                      <a:r>
                        <a:rPr lang="en-US" sz="2400">
                          <a:solidFill>
                            <a:srgbClr val="002060"/>
                          </a:solidFill>
                        </a:rPr>
                        <a:t>Opcode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400">
                          <a:solidFill>
                            <a:srgbClr val="002060"/>
                          </a:solidFill>
                        </a:rPr>
                        <a:t>Operand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0718734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BA7B70D9-0D1F-4E31-8E4C-5C5190071550}"/>
              </a:ext>
            </a:extLst>
          </p:cNvPr>
          <p:cNvSpPr>
            <a:spLocks noGrp="1" noChangeArrowheads="1"/>
          </p:cNvSpPr>
          <p:nvPr>
            <p:ph type="title"/>
          </p:nvPr>
        </p:nvSpPr>
        <p:spPr>
          <a:xfrm>
            <a:off x="2667000" y="228600"/>
            <a:ext cx="7793038" cy="623888"/>
          </a:xfrm>
        </p:spPr>
        <p:txBody>
          <a:bodyPr>
            <a:normAutofit/>
          </a:bodyPr>
          <a:lstStyle/>
          <a:p>
            <a:pPr eaLnBrk="1" hangingPunct="1"/>
            <a:r>
              <a:rPr lang="en-US" altLang="en-US"/>
              <a:t>Cấu trúc chương trình</a:t>
            </a:r>
          </a:p>
        </p:txBody>
      </p:sp>
      <p:sp>
        <p:nvSpPr>
          <p:cNvPr id="40963" name="Rectangle 3">
            <a:extLst>
              <a:ext uri="{FF2B5EF4-FFF2-40B4-BE49-F238E27FC236}">
                <a16:creationId xmlns:a16="http://schemas.microsoft.com/office/drawing/2014/main" id="{FB8D3555-98D8-4268-9750-4D088063C42C}"/>
              </a:ext>
            </a:extLst>
          </p:cNvPr>
          <p:cNvSpPr>
            <a:spLocks noGrp="1" noChangeArrowheads="1"/>
          </p:cNvSpPr>
          <p:nvPr>
            <p:ph idx="1"/>
          </p:nvPr>
        </p:nvSpPr>
        <p:spPr>
          <a:xfrm>
            <a:off x="1219200" y="892246"/>
            <a:ext cx="6934200" cy="4837112"/>
          </a:xfrm>
        </p:spPr>
        <p:txBody>
          <a:bodyPr/>
          <a:lstStyle/>
          <a:p>
            <a:pPr eaLnBrk="1" hangingPunct="1">
              <a:lnSpc>
                <a:spcPct val="90000"/>
              </a:lnSpc>
            </a:pPr>
            <a:r>
              <a:rPr lang="en-US" altLang="en-US" sz="2400" dirty="0" err="1"/>
              <a:t>Chương</a:t>
            </a:r>
            <a:r>
              <a:rPr lang="en-US" altLang="en-US" sz="2400" dirty="0"/>
              <a:t> </a:t>
            </a:r>
            <a:r>
              <a:rPr lang="en-US" altLang="en-US" sz="2400" dirty="0" err="1"/>
              <a:t>trình</a:t>
            </a:r>
            <a:r>
              <a:rPr lang="en-US" altLang="en-US" sz="2400" dirty="0"/>
              <a:t> </a:t>
            </a:r>
            <a:r>
              <a:rPr lang="en-US" altLang="en-US" sz="2400" dirty="0" err="1"/>
              <a:t>gồm</a:t>
            </a:r>
            <a:r>
              <a:rPr lang="en-US" altLang="en-US" sz="2400" dirty="0"/>
              <a:t> </a:t>
            </a:r>
            <a:r>
              <a:rPr lang="en-US" altLang="en-US" sz="2400" dirty="0" err="1"/>
              <a:t>nhiều</a:t>
            </a:r>
            <a:r>
              <a:rPr lang="en-US" altLang="en-US" sz="2400" dirty="0"/>
              <a:t> </a:t>
            </a:r>
            <a:r>
              <a:rPr lang="en-US" altLang="en-US" sz="2400" dirty="0" err="1"/>
              <a:t>lệnh</a:t>
            </a:r>
            <a:r>
              <a:rPr lang="en-US" altLang="en-US" sz="2400" dirty="0"/>
              <a:t>.</a:t>
            </a:r>
          </a:p>
          <a:p>
            <a:pPr eaLnBrk="1" hangingPunct="1">
              <a:lnSpc>
                <a:spcPct val="90000"/>
              </a:lnSpc>
            </a:pPr>
            <a:r>
              <a:rPr lang="en-US" altLang="en-US" sz="2400" dirty="0" err="1"/>
              <a:t>Cấu</a:t>
            </a:r>
            <a:r>
              <a:rPr lang="en-US" altLang="en-US" sz="2400" dirty="0"/>
              <a:t> </a:t>
            </a:r>
            <a:r>
              <a:rPr lang="en-US" altLang="en-US" sz="2400" dirty="0" err="1"/>
              <a:t>trúc</a:t>
            </a:r>
            <a:r>
              <a:rPr lang="en-US" altLang="en-US" sz="2400" dirty="0"/>
              <a:t> </a:t>
            </a:r>
            <a:r>
              <a:rPr lang="en-US" altLang="en-US" sz="2400" dirty="0" err="1"/>
              <a:t>tổng</a:t>
            </a:r>
            <a:r>
              <a:rPr lang="en-US" altLang="en-US" sz="2400" dirty="0"/>
              <a:t> </a:t>
            </a:r>
            <a:r>
              <a:rPr lang="en-US" altLang="en-US" sz="2400" dirty="0" err="1"/>
              <a:t>quát</a:t>
            </a:r>
            <a:r>
              <a:rPr lang="en-US" altLang="en-US" sz="2400" dirty="0"/>
              <a:t> </a:t>
            </a:r>
            <a:r>
              <a:rPr lang="en-US" altLang="en-US" sz="2400" dirty="0" err="1"/>
              <a:t>của</a:t>
            </a:r>
            <a:r>
              <a:rPr lang="en-US" altLang="en-US" sz="2400" dirty="0"/>
              <a:t> 1 </a:t>
            </a:r>
            <a:r>
              <a:rPr lang="en-US" altLang="en-US" sz="2400" dirty="0" err="1"/>
              <a:t>chương</a:t>
            </a:r>
            <a:r>
              <a:rPr lang="en-US" altLang="en-US" sz="2400" dirty="0"/>
              <a:t> </a:t>
            </a:r>
            <a:r>
              <a:rPr lang="en-US" altLang="en-US" sz="2400" dirty="0" err="1"/>
              <a:t>trình</a:t>
            </a:r>
            <a:r>
              <a:rPr lang="en-US" altLang="en-US" sz="2400" dirty="0"/>
              <a:t> : </a:t>
            </a:r>
          </a:p>
          <a:p>
            <a:pPr lvl="1" eaLnBrk="1" hangingPunct="1">
              <a:lnSpc>
                <a:spcPct val="90000"/>
              </a:lnSpc>
            </a:pPr>
            <a:r>
              <a:rPr lang="en-US" altLang="en-US" dirty="0"/>
              <a:t>Code : </a:t>
            </a:r>
            <a:r>
              <a:rPr lang="en-US" altLang="en-US" dirty="0" err="1"/>
              <a:t>phần</a:t>
            </a:r>
            <a:r>
              <a:rPr lang="en-US" altLang="en-US" dirty="0"/>
              <a:t> </a:t>
            </a:r>
            <a:r>
              <a:rPr lang="en-US" altLang="en-US" dirty="0" err="1"/>
              <a:t>bộ</a:t>
            </a:r>
            <a:r>
              <a:rPr lang="en-US" altLang="en-US" dirty="0"/>
              <a:t> </a:t>
            </a:r>
            <a:r>
              <a:rPr lang="en-US" altLang="en-US" dirty="0" err="1"/>
              <a:t>nhớ</a:t>
            </a:r>
            <a:r>
              <a:rPr lang="en-US" altLang="en-US" dirty="0"/>
              <a:t> </a:t>
            </a:r>
            <a:r>
              <a:rPr lang="en-US" altLang="en-US" dirty="0" err="1"/>
              <a:t>chứa</a:t>
            </a:r>
            <a:r>
              <a:rPr lang="en-US" altLang="en-US" dirty="0"/>
              <a:t> </a:t>
            </a:r>
            <a:r>
              <a:rPr lang="en-US" altLang="en-US" dirty="0" err="1"/>
              <a:t>mã</a:t>
            </a:r>
            <a:r>
              <a:rPr lang="en-US" altLang="en-US" dirty="0"/>
              <a:t> </a:t>
            </a:r>
            <a:r>
              <a:rPr lang="en-US" altLang="en-US" dirty="0" err="1"/>
              <a:t>lệnh</a:t>
            </a:r>
            <a:r>
              <a:rPr lang="en-US" altLang="en-US" dirty="0"/>
              <a:t> </a:t>
            </a:r>
            <a:r>
              <a:rPr lang="en-US" altLang="en-US" dirty="0" err="1"/>
              <a:t>chương</a:t>
            </a:r>
            <a:r>
              <a:rPr lang="en-US" altLang="en-US" dirty="0"/>
              <a:t> </a:t>
            </a:r>
            <a:r>
              <a:rPr lang="en-US" altLang="en-US" dirty="0" err="1"/>
              <a:t>trình</a:t>
            </a:r>
            <a:r>
              <a:rPr lang="en-US" altLang="en-US" dirty="0"/>
              <a:t> - code segment (CS)</a:t>
            </a:r>
          </a:p>
          <a:p>
            <a:pPr lvl="1" eaLnBrk="1" hangingPunct="1">
              <a:lnSpc>
                <a:spcPct val="90000"/>
              </a:lnSpc>
            </a:pPr>
            <a:r>
              <a:rPr lang="en-US" altLang="en-US" dirty="0"/>
              <a:t>Data : </a:t>
            </a:r>
            <a:r>
              <a:rPr lang="en-US" altLang="en-US" dirty="0" err="1"/>
              <a:t>phần</a:t>
            </a:r>
            <a:r>
              <a:rPr lang="en-US" altLang="en-US" dirty="0"/>
              <a:t> </a:t>
            </a:r>
            <a:r>
              <a:rPr lang="en-US" altLang="en-US" dirty="0" err="1"/>
              <a:t>bộ</a:t>
            </a:r>
            <a:r>
              <a:rPr lang="en-US" altLang="en-US" dirty="0"/>
              <a:t> </a:t>
            </a:r>
            <a:r>
              <a:rPr lang="en-US" altLang="en-US" dirty="0" err="1"/>
              <a:t>nhớ</a:t>
            </a:r>
            <a:r>
              <a:rPr lang="en-US" altLang="en-US" dirty="0"/>
              <a:t> </a:t>
            </a:r>
            <a:r>
              <a:rPr lang="en-US" altLang="en-US" dirty="0" err="1"/>
              <a:t>chứa</a:t>
            </a:r>
            <a:r>
              <a:rPr lang="en-US" altLang="en-US" dirty="0"/>
              <a:t> </a:t>
            </a:r>
            <a:r>
              <a:rPr lang="en-US" altLang="en-US" dirty="0" err="1"/>
              <a:t>dữ</a:t>
            </a:r>
            <a:r>
              <a:rPr lang="en-US" altLang="en-US" dirty="0"/>
              <a:t> </a:t>
            </a:r>
            <a:r>
              <a:rPr lang="en-US" altLang="en-US" dirty="0" err="1"/>
              <a:t>liệu</a:t>
            </a:r>
            <a:r>
              <a:rPr lang="en-US" altLang="en-US" dirty="0"/>
              <a:t> </a:t>
            </a:r>
            <a:r>
              <a:rPr lang="en-US" altLang="en-US" dirty="0" err="1"/>
              <a:t>của</a:t>
            </a:r>
            <a:r>
              <a:rPr lang="en-US" altLang="en-US" dirty="0"/>
              <a:t> </a:t>
            </a:r>
            <a:r>
              <a:rPr lang="en-US" altLang="en-US" dirty="0" err="1"/>
              <a:t>chương</a:t>
            </a:r>
            <a:r>
              <a:rPr lang="en-US" altLang="en-US" dirty="0"/>
              <a:t> </a:t>
            </a:r>
            <a:r>
              <a:rPr lang="en-US" altLang="en-US" dirty="0" err="1"/>
              <a:t>trình</a:t>
            </a:r>
            <a:r>
              <a:rPr lang="en-US" altLang="en-US" dirty="0"/>
              <a:t> </a:t>
            </a:r>
            <a:r>
              <a:rPr lang="en-US" altLang="en-US" dirty="0" err="1"/>
              <a:t>và</a:t>
            </a:r>
            <a:r>
              <a:rPr lang="en-US" altLang="en-US" dirty="0"/>
              <a:t> </a:t>
            </a:r>
            <a:r>
              <a:rPr lang="en-US" altLang="en-US" dirty="0" err="1"/>
              <a:t>dữ</a:t>
            </a:r>
            <a:r>
              <a:rPr lang="en-US" altLang="en-US" dirty="0"/>
              <a:t> </a:t>
            </a:r>
            <a:r>
              <a:rPr lang="en-US" altLang="en-US" dirty="0" err="1"/>
              <a:t>liệu</a:t>
            </a:r>
            <a:r>
              <a:rPr lang="en-US" altLang="en-US" dirty="0"/>
              <a:t> </a:t>
            </a:r>
            <a:r>
              <a:rPr lang="en-US" altLang="en-US" dirty="0" err="1"/>
              <a:t>có</a:t>
            </a:r>
            <a:r>
              <a:rPr lang="en-US" altLang="en-US" dirty="0"/>
              <a:t> </a:t>
            </a:r>
            <a:r>
              <a:rPr lang="en-US" altLang="en-US" dirty="0" err="1"/>
              <a:t>thể</a:t>
            </a:r>
            <a:r>
              <a:rPr lang="en-US" altLang="en-US" dirty="0"/>
              <a:t> </a:t>
            </a:r>
            <a:r>
              <a:rPr lang="en-US" altLang="en-US" dirty="0" err="1"/>
              <a:t>phát</a:t>
            </a:r>
            <a:r>
              <a:rPr lang="en-US" altLang="en-US" dirty="0"/>
              <a:t> </a:t>
            </a:r>
            <a:r>
              <a:rPr lang="en-US" altLang="en-US" dirty="0" err="1"/>
              <a:t>sinh</a:t>
            </a:r>
            <a:r>
              <a:rPr lang="en-US" altLang="en-US" dirty="0"/>
              <a:t> - data segment (DS)</a:t>
            </a:r>
          </a:p>
          <a:p>
            <a:pPr lvl="1" eaLnBrk="1" hangingPunct="1">
              <a:lnSpc>
                <a:spcPct val="90000"/>
              </a:lnSpc>
            </a:pPr>
            <a:r>
              <a:rPr lang="en-US" altLang="en-US" dirty="0"/>
              <a:t>Stack : </a:t>
            </a:r>
            <a:r>
              <a:rPr lang="en-US" altLang="en-US" dirty="0" err="1"/>
              <a:t>phần</a:t>
            </a:r>
            <a:r>
              <a:rPr lang="en-US" altLang="en-US" dirty="0"/>
              <a:t> </a:t>
            </a:r>
            <a:r>
              <a:rPr lang="en-US" altLang="en-US" dirty="0" err="1"/>
              <a:t>bộ</a:t>
            </a:r>
            <a:r>
              <a:rPr lang="en-US" altLang="en-US" dirty="0"/>
              <a:t> </a:t>
            </a:r>
            <a:r>
              <a:rPr lang="en-US" altLang="en-US" dirty="0" err="1"/>
              <a:t>nhớ</a:t>
            </a:r>
            <a:r>
              <a:rPr lang="en-US" altLang="en-US" dirty="0"/>
              <a:t> </a:t>
            </a:r>
            <a:r>
              <a:rPr lang="en-US" altLang="en-US" dirty="0" err="1"/>
              <a:t>chứa</a:t>
            </a:r>
            <a:r>
              <a:rPr lang="en-US" altLang="en-US" dirty="0"/>
              <a:t> data, </a:t>
            </a:r>
            <a:r>
              <a:rPr lang="en-US" altLang="en-US" dirty="0" err="1"/>
              <a:t>địa</a:t>
            </a:r>
            <a:r>
              <a:rPr lang="en-US" altLang="en-US" dirty="0"/>
              <a:t> </a:t>
            </a:r>
            <a:r>
              <a:rPr lang="en-US" altLang="en-US" dirty="0" err="1"/>
              <a:t>chỉ</a:t>
            </a:r>
            <a:r>
              <a:rPr lang="en-US" altLang="en-US" dirty="0"/>
              <a:t> </a:t>
            </a:r>
            <a:r>
              <a:rPr lang="en-US" altLang="en-US" dirty="0" err="1"/>
              <a:t>mà</a:t>
            </a:r>
            <a:r>
              <a:rPr lang="en-US" altLang="en-US" dirty="0"/>
              <a:t> </a:t>
            </a:r>
            <a:r>
              <a:rPr lang="en-US" altLang="en-US" dirty="0" err="1"/>
              <a:t>trong</a:t>
            </a:r>
            <a:r>
              <a:rPr lang="en-US" altLang="en-US" dirty="0"/>
              <a:t> </a:t>
            </a:r>
            <a:r>
              <a:rPr lang="en-US" altLang="en-US" dirty="0" err="1"/>
              <a:t>quá</a:t>
            </a:r>
            <a:r>
              <a:rPr lang="en-US" altLang="en-US" dirty="0"/>
              <a:t> </a:t>
            </a:r>
            <a:r>
              <a:rPr lang="en-US" altLang="en-US" dirty="0" err="1"/>
              <a:t>trình</a:t>
            </a:r>
            <a:r>
              <a:rPr lang="en-US" altLang="en-US" dirty="0"/>
              <a:t> </a:t>
            </a:r>
            <a:r>
              <a:rPr lang="en-US" altLang="en-US" dirty="0" err="1"/>
              <a:t>hoạt</a:t>
            </a:r>
            <a:r>
              <a:rPr lang="en-US" altLang="en-US" dirty="0"/>
              <a:t> </a:t>
            </a:r>
            <a:r>
              <a:rPr lang="en-US" altLang="en-US" dirty="0" err="1"/>
              <a:t>động</a:t>
            </a:r>
            <a:r>
              <a:rPr lang="en-US" altLang="en-US" dirty="0"/>
              <a:t> </a:t>
            </a:r>
            <a:r>
              <a:rPr lang="en-US" altLang="en-US" dirty="0" err="1"/>
              <a:t>chương</a:t>
            </a:r>
            <a:r>
              <a:rPr lang="en-US" altLang="en-US" dirty="0"/>
              <a:t> </a:t>
            </a:r>
            <a:r>
              <a:rPr lang="en-US" altLang="en-US" dirty="0" err="1"/>
              <a:t>trình</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đẩy</a:t>
            </a:r>
            <a:r>
              <a:rPr lang="en-US" altLang="en-US" dirty="0"/>
              <a:t> </a:t>
            </a:r>
            <a:r>
              <a:rPr lang="en-US" altLang="en-US" dirty="0" err="1"/>
              <a:t>vào</a:t>
            </a:r>
            <a:r>
              <a:rPr lang="en-US" altLang="en-US" dirty="0"/>
              <a:t> (PUSH) </a:t>
            </a:r>
            <a:r>
              <a:rPr lang="en-US" altLang="en-US" dirty="0" err="1"/>
              <a:t>hoặc</a:t>
            </a:r>
            <a:r>
              <a:rPr lang="en-US" altLang="en-US" dirty="0"/>
              <a:t> </a:t>
            </a:r>
            <a:r>
              <a:rPr lang="en-US" altLang="en-US" dirty="0" err="1"/>
              <a:t>lấy</a:t>
            </a:r>
            <a:r>
              <a:rPr lang="en-US" altLang="en-US" dirty="0"/>
              <a:t> </a:t>
            </a:r>
            <a:r>
              <a:rPr lang="en-US" altLang="en-US" dirty="0" err="1"/>
              <a:t>ra</a:t>
            </a:r>
            <a:r>
              <a:rPr lang="en-US" altLang="en-US" dirty="0"/>
              <a:t> (POP)  - stack segment (SS).</a:t>
            </a:r>
          </a:p>
          <a:p>
            <a:pPr lvl="1" eaLnBrk="1" hangingPunct="1">
              <a:lnSpc>
                <a:spcPct val="90000"/>
              </a:lnSpc>
            </a:pPr>
            <a:r>
              <a:rPr lang="en-US" altLang="en-US" dirty="0"/>
              <a:t>Extra : </a:t>
            </a:r>
            <a:r>
              <a:rPr lang="en-US" altLang="en-US" dirty="0" err="1"/>
              <a:t>phần</a:t>
            </a:r>
            <a:r>
              <a:rPr lang="en-US" altLang="en-US" dirty="0"/>
              <a:t> </a:t>
            </a:r>
            <a:r>
              <a:rPr lang="en-US" altLang="en-US" dirty="0" err="1"/>
              <a:t>bộ</a:t>
            </a:r>
            <a:r>
              <a:rPr lang="en-US" altLang="en-US" dirty="0"/>
              <a:t> </a:t>
            </a:r>
            <a:r>
              <a:rPr lang="en-US" altLang="en-US" dirty="0" err="1"/>
              <a:t>nhớ</a:t>
            </a:r>
            <a:r>
              <a:rPr lang="en-US" altLang="en-US" dirty="0"/>
              <a:t> </a:t>
            </a:r>
            <a:r>
              <a:rPr lang="en-US" altLang="en-US" dirty="0" err="1"/>
              <a:t>tương</a:t>
            </a:r>
            <a:r>
              <a:rPr lang="en-US" altLang="en-US" dirty="0"/>
              <a:t> </a:t>
            </a:r>
            <a:r>
              <a:rPr lang="en-US" altLang="en-US" dirty="0" err="1"/>
              <a:t>tự</a:t>
            </a:r>
            <a:r>
              <a:rPr lang="en-US" altLang="en-US" dirty="0"/>
              <a:t> Data </a:t>
            </a:r>
            <a:r>
              <a:rPr lang="en-US" altLang="en-US" dirty="0" err="1"/>
              <a:t>khi</a:t>
            </a:r>
            <a:r>
              <a:rPr lang="en-US" altLang="en-US" dirty="0"/>
              <a:t> Data </a:t>
            </a:r>
            <a:r>
              <a:rPr lang="en-US" altLang="en-US" dirty="0" err="1"/>
              <a:t>lớn</a:t>
            </a:r>
            <a:r>
              <a:rPr lang="en-US" altLang="en-US" dirty="0"/>
              <a:t> – Extra segment (ES)</a:t>
            </a:r>
          </a:p>
        </p:txBody>
      </p:sp>
      <p:pic>
        <p:nvPicPr>
          <p:cNvPr id="40964" name="Picture 2">
            <a:extLst>
              <a:ext uri="{FF2B5EF4-FFF2-40B4-BE49-F238E27FC236}">
                <a16:creationId xmlns:a16="http://schemas.microsoft.com/office/drawing/2014/main" id="{E41A74E1-74F3-499B-8BBE-4C07C7E33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1219201"/>
            <a:ext cx="2514600" cy="525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961015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73143BD8-0D18-4900-9C47-E41668414E99}"/>
              </a:ext>
            </a:extLst>
          </p:cNvPr>
          <p:cNvSpPr>
            <a:spLocks noGrp="1"/>
          </p:cNvSpPr>
          <p:nvPr>
            <p:ph type="title"/>
          </p:nvPr>
        </p:nvSpPr>
        <p:spPr/>
        <p:txBody>
          <a:bodyPr/>
          <a:lstStyle/>
          <a:p>
            <a:endParaRPr lang="en-US" altLang="en-US"/>
          </a:p>
        </p:txBody>
      </p:sp>
      <p:pic>
        <p:nvPicPr>
          <p:cNvPr id="67586" name="Picture 2">
            <a:extLst>
              <a:ext uri="{FF2B5EF4-FFF2-40B4-BE49-F238E27FC236}">
                <a16:creationId xmlns:a16="http://schemas.microsoft.com/office/drawing/2014/main" id="{92C35EC3-43C2-4359-8063-CF225B4DF3FB}"/>
              </a:ext>
            </a:extLst>
          </p:cNvPr>
          <p:cNvPicPr>
            <a:picLocks noGrp="1" noChangeAspect="1" noChangeArrowheads="1"/>
          </p:cNvPicPr>
          <p:nvPr>
            <p:ph idx="1"/>
          </p:nvPr>
        </p:nvPicPr>
        <p:blipFill>
          <a:blip r:embed="rId2"/>
          <a:srcRect/>
          <a:stretch>
            <a:fillRect/>
          </a:stretch>
        </p:blipFill>
        <p:spPr>
          <a:xfrm>
            <a:off x="3299791" y="990600"/>
            <a:ext cx="6987209" cy="5867400"/>
          </a:xfrm>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126566801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1EAB466-3C02-4110-8254-DC93E491CD8A}"/>
              </a:ext>
            </a:extLst>
          </p:cNvPr>
          <p:cNvSpPr>
            <a:spLocks noGrp="1" noChangeArrowheads="1"/>
          </p:cNvSpPr>
          <p:nvPr>
            <p:ph type="title"/>
          </p:nvPr>
        </p:nvSpPr>
        <p:spPr/>
        <p:txBody>
          <a:bodyPr/>
          <a:lstStyle/>
          <a:p>
            <a:pPr eaLnBrk="1" hangingPunct="1"/>
            <a:r>
              <a:rPr lang="en-US" altLang="en-US" sz="2800"/>
              <a:t>Kết hợp mặc định thanh ghi segment + offset</a:t>
            </a:r>
          </a:p>
        </p:txBody>
      </p:sp>
      <p:graphicFrame>
        <p:nvGraphicFramePr>
          <p:cNvPr id="37919" name="Group 31">
            <a:extLst>
              <a:ext uri="{FF2B5EF4-FFF2-40B4-BE49-F238E27FC236}">
                <a16:creationId xmlns:a16="http://schemas.microsoft.com/office/drawing/2014/main" id="{D17B8407-3FC3-418B-AEF1-6C71C3CE7725}"/>
              </a:ext>
            </a:extLst>
          </p:cNvPr>
          <p:cNvGraphicFramePr>
            <a:graphicFrameLocks noGrp="1"/>
          </p:cNvGraphicFramePr>
          <p:nvPr>
            <p:ph type="tbl" idx="1"/>
          </p:nvPr>
        </p:nvGraphicFramePr>
        <p:xfrm>
          <a:off x="2435226" y="1563688"/>
          <a:ext cx="7470775" cy="4837114"/>
        </p:xfrm>
        <a:graphic>
          <a:graphicData uri="http://schemas.openxmlformats.org/drawingml/2006/table">
            <a:tbl>
              <a:tblPr/>
              <a:tblGrid>
                <a:gridCol w="1427163">
                  <a:extLst>
                    <a:ext uri="{9D8B030D-6E8A-4147-A177-3AD203B41FA5}">
                      <a16:colId xmlns:a16="http://schemas.microsoft.com/office/drawing/2014/main" val="20000"/>
                    </a:ext>
                  </a:extLst>
                </a:gridCol>
                <a:gridCol w="3184525">
                  <a:extLst>
                    <a:ext uri="{9D8B030D-6E8A-4147-A177-3AD203B41FA5}">
                      <a16:colId xmlns:a16="http://schemas.microsoft.com/office/drawing/2014/main" val="20001"/>
                    </a:ext>
                  </a:extLst>
                </a:gridCol>
                <a:gridCol w="2859087">
                  <a:extLst>
                    <a:ext uri="{9D8B030D-6E8A-4147-A177-3AD203B41FA5}">
                      <a16:colId xmlns:a16="http://schemas.microsoft.com/office/drawing/2014/main" val="20002"/>
                    </a:ext>
                  </a:extLst>
                </a:gridCol>
              </a:tblGrid>
              <a:tr h="9683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Segment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Offset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Chú thích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667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CS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IP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Địa chỉ lệnh kế</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667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SP hoặc BP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Địa chỉ ngăn xếp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667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DS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BX, DI, SI, số 8 bit hoặc số 16 bit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Địa chỉ dữ liệu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68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DI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Địa chỉ chuỗi đích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0621162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EEA2374E-B285-495C-9F07-4ED19213317C}"/>
              </a:ext>
            </a:extLst>
          </p:cNvPr>
          <p:cNvSpPr>
            <a:spLocks noGrp="1" noChangeArrowheads="1"/>
          </p:cNvSpPr>
          <p:nvPr>
            <p:ph type="title"/>
          </p:nvPr>
        </p:nvSpPr>
        <p:spPr/>
        <p:txBody>
          <a:bodyPr/>
          <a:lstStyle/>
          <a:p>
            <a:pPr eaLnBrk="1" hangingPunct="1"/>
            <a:r>
              <a:rPr lang="en-US" altLang="en-US"/>
              <a:t>V. Các Chế Độ Định Địa Chỉ</a:t>
            </a:r>
          </a:p>
        </p:txBody>
      </p:sp>
      <p:sp>
        <p:nvSpPr>
          <p:cNvPr id="5" name="Rectangle 4">
            <a:extLst>
              <a:ext uri="{FF2B5EF4-FFF2-40B4-BE49-F238E27FC236}">
                <a16:creationId xmlns:a16="http://schemas.microsoft.com/office/drawing/2014/main" id="{20F0D150-D3D6-4A2B-97FA-724DC5726036}"/>
              </a:ext>
            </a:extLst>
          </p:cNvPr>
          <p:cNvSpPr/>
          <p:nvPr/>
        </p:nvSpPr>
        <p:spPr>
          <a:xfrm>
            <a:off x="1916113" y="1524001"/>
            <a:ext cx="8001000" cy="3908425"/>
          </a:xfrm>
          <a:prstGeom prst="rect">
            <a:avLst/>
          </a:prstGeom>
        </p:spPr>
        <p:txBody>
          <a:bodyPr>
            <a:spAutoFit/>
          </a:bodyPr>
          <a:lstStyle/>
          <a:p>
            <a:pPr marL="342900" indent="-342900">
              <a:spcBef>
                <a:spcPct val="20000"/>
              </a:spcBef>
              <a:buClr>
                <a:srgbClr val="3333CC"/>
              </a:buClr>
              <a:buSzPct val="60000"/>
              <a:buFont typeface="Wingdings" pitchFamily="2" charset="2"/>
              <a:buChar char="n"/>
              <a:defRPr/>
            </a:pPr>
            <a:r>
              <a:rPr lang="en-US" altLang="en-US" sz="3200" kern="0">
                <a:solidFill>
                  <a:srgbClr val="000000"/>
                </a:solidFill>
                <a:latin typeface="Times New Roman"/>
              </a:rPr>
              <a:t>Chế độ ngầm định</a:t>
            </a:r>
          </a:p>
          <a:p>
            <a:pPr marL="342900" indent="-342900">
              <a:spcBef>
                <a:spcPct val="20000"/>
              </a:spcBef>
              <a:buClr>
                <a:srgbClr val="3333CC"/>
              </a:buClr>
              <a:buSzPct val="60000"/>
              <a:buFont typeface="Wingdings" pitchFamily="2" charset="2"/>
              <a:buChar char="n"/>
              <a:defRPr/>
            </a:pPr>
            <a:r>
              <a:rPr lang="en-US" altLang="en-US" sz="3200" kern="0">
                <a:solidFill>
                  <a:srgbClr val="000000"/>
                </a:solidFill>
                <a:latin typeface="Times New Roman"/>
              </a:rPr>
              <a:t>Chế độ định vị tức thời</a:t>
            </a:r>
          </a:p>
          <a:p>
            <a:pPr marL="342900" indent="-342900">
              <a:spcBef>
                <a:spcPct val="20000"/>
              </a:spcBef>
              <a:buClr>
                <a:srgbClr val="3333CC"/>
              </a:buClr>
              <a:buSzPct val="60000"/>
              <a:buFont typeface="Wingdings" pitchFamily="2" charset="2"/>
              <a:buChar char="n"/>
              <a:defRPr/>
            </a:pPr>
            <a:r>
              <a:rPr lang="en-US" altLang="en-US" sz="3200" kern="0">
                <a:solidFill>
                  <a:srgbClr val="000000"/>
                </a:solidFill>
                <a:latin typeface="Times New Roman"/>
              </a:rPr>
              <a:t>Chế độ định vị thanh ghi</a:t>
            </a:r>
          </a:p>
          <a:p>
            <a:pPr marL="342900" indent="-342900">
              <a:spcBef>
                <a:spcPct val="20000"/>
              </a:spcBef>
              <a:buClr>
                <a:srgbClr val="3333CC"/>
              </a:buClr>
              <a:buSzPct val="60000"/>
              <a:buFont typeface="Wingdings" pitchFamily="2" charset="2"/>
              <a:buChar char="n"/>
              <a:defRPr/>
            </a:pPr>
            <a:r>
              <a:rPr lang="en-US" altLang="en-US" sz="3200" kern="0">
                <a:solidFill>
                  <a:srgbClr val="000000"/>
                </a:solidFill>
                <a:latin typeface="Times New Roman"/>
              </a:rPr>
              <a:t>Chế độ định vị bộ nhớ</a:t>
            </a:r>
          </a:p>
          <a:p>
            <a:pPr marL="742950" lvl="1" indent="-285750">
              <a:spcBef>
                <a:spcPct val="20000"/>
              </a:spcBef>
              <a:buClr>
                <a:srgbClr val="FF0000"/>
              </a:buClr>
              <a:buSzPct val="55000"/>
              <a:buFont typeface="Wingdings" pitchFamily="2" charset="2"/>
              <a:buChar char="n"/>
              <a:defRPr/>
            </a:pPr>
            <a:r>
              <a:rPr lang="en-US" altLang="en-US" sz="2800" kern="0">
                <a:solidFill>
                  <a:srgbClr val="000000"/>
                </a:solidFill>
                <a:latin typeface="Times New Roman"/>
              </a:rPr>
              <a:t>Định vị gián tiếp thanh ghi</a:t>
            </a:r>
          </a:p>
          <a:p>
            <a:pPr marL="742950" lvl="1" indent="-285750">
              <a:spcBef>
                <a:spcPct val="20000"/>
              </a:spcBef>
              <a:buClr>
                <a:srgbClr val="FF0000"/>
              </a:buClr>
              <a:buSzPct val="55000"/>
              <a:buFont typeface="Wingdings" pitchFamily="2" charset="2"/>
              <a:buChar char="n"/>
              <a:defRPr/>
            </a:pPr>
            <a:r>
              <a:rPr lang="en-US" altLang="en-US" sz="2800" kern="0">
                <a:solidFill>
                  <a:srgbClr val="000000"/>
                </a:solidFill>
                <a:latin typeface="Times New Roman"/>
              </a:rPr>
              <a:t>Định vị chỉ số nền </a:t>
            </a:r>
          </a:p>
          <a:p>
            <a:pPr marL="742950" lvl="1" indent="-285750">
              <a:spcBef>
                <a:spcPct val="20000"/>
              </a:spcBef>
              <a:buClr>
                <a:srgbClr val="FF0000"/>
              </a:buClr>
              <a:buSzPct val="55000"/>
              <a:buFont typeface="Wingdings" pitchFamily="2" charset="2"/>
              <a:buChar char="n"/>
              <a:defRPr/>
            </a:pPr>
            <a:r>
              <a:rPr lang="en-US" altLang="en-US" sz="2800" kern="0">
                <a:solidFill>
                  <a:srgbClr val="000000"/>
                </a:solidFill>
                <a:latin typeface="Times New Roman"/>
              </a:rPr>
              <a:t>…</a:t>
            </a:r>
          </a:p>
        </p:txBody>
      </p:sp>
    </p:spTree>
    <p:extLst>
      <p:ext uri="{BB962C8B-B14F-4D97-AF65-F5344CB8AC3E}">
        <p14:creationId xmlns:p14="http://schemas.microsoft.com/office/powerpoint/2010/main" val="16269457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6CF4F5FE-E3E7-4B02-87ED-0502768C5DAF}"/>
              </a:ext>
            </a:extLst>
          </p:cNvPr>
          <p:cNvSpPr>
            <a:spLocks noGrp="1" noChangeArrowheads="1"/>
          </p:cNvSpPr>
          <p:nvPr>
            <p:ph type="title"/>
          </p:nvPr>
        </p:nvSpPr>
        <p:spPr>
          <a:xfrm>
            <a:off x="1731963" y="321468"/>
            <a:ext cx="7793037" cy="623888"/>
          </a:xfrm>
        </p:spPr>
        <p:txBody>
          <a:bodyPr>
            <a:normAutofit/>
          </a:bodyPr>
          <a:lstStyle/>
          <a:p>
            <a:pPr eaLnBrk="1" hangingPunct="1"/>
            <a:r>
              <a:rPr lang="en-US" altLang="en-US" dirty="0" err="1"/>
              <a:t>Chế</a:t>
            </a:r>
            <a:r>
              <a:rPr lang="en-US" altLang="en-US" dirty="0"/>
              <a:t> </a:t>
            </a:r>
            <a:r>
              <a:rPr lang="en-US" altLang="en-US" dirty="0" err="1"/>
              <a:t>độ</a:t>
            </a:r>
            <a:r>
              <a:rPr lang="en-US" altLang="en-US" dirty="0"/>
              <a:t> </a:t>
            </a:r>
            <a:r>
              <a:rPr lang="en-US" altLang="en-US" dirty="0" err="1"/>
              <a:t>thanh</a:t>
            </a:r>
            <a:r>
              <a:rPr lang="en-US" altLang="en-US" dirty="0"/>
              <a:t> </a:t>
            </a:r>
            <a:r>
              <a:rPr lang="en-US" altLang="en-US" dirty="0" err="1"/>
              <a:t>ghi</a:t>
            </a:r>
            <a:endParaRPr lang="en-US" altLang="en-US" dirty="0"/>
          </a:p>
        </p:txBody>
      </p:sp>
      <p:sp>
        <p:nvSpPr>
          <p:cNvPr id="45059" name="Rectangle 3">
            <a:extLst>
              <a:ext uri="{FF2B5EF4-FFF2-40B4-BE49-F238E27FC236}">
                <a16:creationId xmlns:a16="http://schemas.microsoft.com/office/drawing/2014/main" id="{A010CC8B-B09B-40FD-BF5A-FD4AA3CF6A28}"/>
              </a:ext>
            </a:extLst>
          </p:cNvPr>
          <p:cNvSpPr>
            <a:spLocks noGrp="1" noChangeArrowheads="1"/>
          </p:cNvSpPr>
          <p:nvPr>
            <p:ph idx="1"/>
          </p:nvPr>
        </p:nvSpPr>
        <p:spPr>
          <a:xfrm>
            <a:off x="1905000" y="1295400"/>
            <a:ext cx="8574088" cy="1524000"/>
          </a:xfrm>
        </p:spPr>
        <p:txBody>
          <a:bodyPr/>
          <a:lstStyle/>
          <a:p>
            <a:pPr eaLnBrk="1" hangingPunct="1"/>
            <a:r>
              <a:rPr lang="en-US" altLang="en-US" dirty="0" err="1"/>
              <a:t>Địa</a:t>
            </a:r>
            <a:r>
              <a:rPr lang="en-US" altLang="en-US" dirty="0"/>
              <a:t> </a:t>
            </a:r>
            <a:r>
              <a:rPr lang="en-US" altLang="en-US" dirty="0" err="1"/>
              <a:t>chỉ</a:t>
            </a:r>
            <a:r>
              <a:rPr lang="en-US" altLang="en-US" dirty="0"/>
              <a:t> </a:t>
            </a:r>
            <a:r>
              <a:rPr lang="en-US" altLang="en-US" dirty="0" err="1"/>
              <a:t>chứa</a:t>
            </a:r>
            <a:r>
              <a:rPr lang="en-US" altLang="en-US" dirty="0"/>
              <a:t> </a:t>
            </a:r>
            <a:r>
              <a:rPr lang="en-US" altLang="en-US" dirty="0" err="1"/>
              <a:t>trong</a:t>
            </a:r>
            <a:r>
              <a:rPr lang="en-US" altLang="en-US" dirty="0"/>
              <a:t> </a:t>
            </a:r>
            <a:r>
              <a:rPr lang="en-US" altLang="en-US" dirty="0" err="1"/>
              <a:t>thanh</a:t>
            </a:r>
            <a:r>
              <a:rPr lang="en-US" altLang="en-US" dirty="0"/>
              <a:t> </a:t>
            </a:r>
            <a:r>
              <a:rPr lang="en-US" altLang="en-US" dirty="0" err="1"/>
              <a:t>ghi</a:t>
            </a:r>
            <a:endParaRPr lang="en-US" altLang="en-US" dirty="0"/>
          </a:p>
          <a:p>
            <a:pPr eaLnBrk="1" hangingPunct="1"/>
            <a:r>
              <a:rPr lang="en-US" altLang="en-US" dirty="0" err="1"/>
              <a:t>Ví</a:t>
            </a:r>
            <a:r>
              <a:rPr lang="en-US" altLang="en-US" dirty="0"/>
              <a:t> </a:t>
            </a:r>
            <a:r>
              <a:rPr lang="en-US" altLang="en-US" dirty="0" err="1"/>
              <a:t>dụ</a:t>
            </a:r>
            <a:r>
              <a:rPr lang="en-US" altLang="en-US" dirty="0"/>
              <a:t> : </a:t>
            </a:r>
            <a:r>
              <a:rPr lang="en-US" altLang="en-US" dirty="0" err="1"/>
              <a:t>Mov</a:t>
            </a:r>
            <a:r>
              <a:rPr lang="en-US" altLang="en-US" dirty="0"/>
              <a:t> AX, BX</a:t>
            </a:r>
          </a:p>
        </p:txBody>
      </p:sp>
      <p:grpSp>
        <p:nvGrpSpPr>
          <p:cNvPr id="45060" name="Group 59">
            <a:extLst>
              <a:ext uri="{FF2B5EF4-FFF2-40B4-BE49-F238E27FC236}">
                <a16:creationId xmlns:a16="http://schemas.microsoft.com/office/drawing/2014/main" id="{3977097E-65FF-400C-9078-16DA4DC0D033}"/>
              </a:ext>
            </a:extLst>
          </p:cNvPr>
          <p:cNvGrpSpPr>
            <a:grpSpLocks/>
          </p:cNvGrpSpPr>
          <p:nvPr/>
        </p:nvGrpSpPr>
        <p:grpSpPr bwMode="auto">
          <a:xfrm>
            <a:off x="6324600" y="2514600"/>
            <a:ext cx="1981200" cy="3276600"/>
            <a:chOff x="1488" y="1680"/>
            <a:chExt cx="1248" cy="2064"/>
          </a:xfrm>
        </p:grpSpPr>
        <p:grpSp>
          <p:nvGrpSpPr>
            <p:cNvPr id="45097" name="Group 6">
              <a:extLst>
                <a:ext uri="{FF2B5EF4-FFF2-40B4-BE49-F238E27FC236}">
                  <a16:creationId xmlns:a16="http://schemas.microsoft.com/office/drawing/2014/main" id="{1854CAB3-996A-4099-90EE-A72177A63587}"/>
                </a:ext>
              </a:extLst>
            </p:cNvPr>
            <p:cNvGrpSpPr>
              <a:grpSpLocks/>
            </p:cNvGrpSpPr>
            <p:nvPr/>
          </p:nvGrpSpPr>
          <p:grpSpPr bwMode="auto">
            <a:xfrm>
              <a:off x="1488" y="1680"/>
              <a:ext cx="1248" cy="240"/>
              <a:chOff x="1488" y="1680"/>
              <a:chExt cx="1392" cy="240"/>
            </a:xfrm>
          </p:grpSpPr>
          <p:sp>
            <p:nvSpPr>
              <p:cNvPr id="45119" name="Rectangle 4">
                <a:extLst>
                  <a:ext uri="{FF2B5EF4-FFF2-40B4-BE49-F238E27FC236}">
                    <a16:creationId xmlns:a16="http://schemas.microsoft.com/office/drawing/2014/main" id="{0072BAF7-7C41-4670-8D33-A69B89D454E2}"/>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0000</a:t>
                </a:r>
              </a:p>
            </p:txBody>
          </p:sp>
          <p:sp>
            <p:nvSpPr>
              <p:cNvPr id="45120" name="Text Box 5">
                <a:extLst>
                  <a:ext uri="{FF2B5EF4-FFF2-40B4-BE49-F238E27FC236}">
                    <a16:creationId xmlns:a16="http://schemas.microsoft.com/office/drawing/2014/main" id="{936ACFBA-3787-45CD-B824-C752126EE10A}"/>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AX</a:t>
                </a:r>
              </a:p>
            </p:txBody>
          </p:sp>
        </p:grpSp>
        <p:grpSp>
          <p:nvGrpSpPr>
            <p:cNvPr id="45098" name="Group 7">
              <a:extLst>
                <a:ext uri="{FF2B5EF4-FFF2-40B4-BE49-F238E27FC236}">
                  <a16:creationId xmlns:a16="http://schemas.microsoft.com/office/drawing/2014/main" id="{0C2EB5B6-37AA-458B-AE02-79DBC288A48C}"/>
                </a:ext>
              </a:extLst>
            </p:cNvPr>
            <p:cNvGrpSpPr>
              <a:grpSpLocks/>
            </p:cNvGrpSpPr>
            <p:nvPr/>
          </p:nvGrpSpPr>
          <p:grpSpPr bwMode="auto">
            <a:xfrm>
              <a:off x="1488" y="1920"/>
              <a:ext cx="1248" cy="240"/>
              <a:chOff x="1488" y="1680"/>
              <a:chExt cx="1392" cy="240"/>
            </a:xfrm>
          </p:grpSpPr>
          <p:sp>
            <p:nvSpPr>
              <p:cNvPr id="45117" name="Rectangle 8">
                <a:extLst>
                  <a:ext uri="{FF2B5EF4-FFF2-40B4-BE49-F238E27FC236}">
                    <a16:creationId xmlns:a16="http://schemas.microsoft.com/office/drawing/2014/main" id="{FA96EB14-C42D-4AB5-9B29-283B60ECD958}"/>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1B69</a:t>
                </a:r>
              </a:p>
            </p:txBody>
          </p:sp>
          <p:sp>
            <p:nvSpPr>
              <p:cNvPr id="45118" name="Text Box 9">
                <a:extLst>
                  <a:ext uri="{FF2B5EF4-FFF2-40B4-BE49-F238E27FC236}">
                    <a16:creationId xmlns:a16="http://schemas.microsoft.com/office/drawing/2014/main" id="{B961BB21-F3A2-43B5-B374-46C537764BCD}"/>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BX</a:t>
                </a:r>
              </a:p>
            </p:txBody>
          </p:sp>
        </p:grpSp>
        <p:grpSp>
          <p:nvGrpSpPr>
            <p:cNvPr id="45099" name="Group 10">
              <a:extLst>
                <a:ext uri="{FF2B5EF4-FFF2-40B4-BE49-F238E27FC236}">
                  <a16:creationId xmlns:a16="http://schemas.microsoft.com/office/drawing/2014/main" id="{C8AB93EC-A979-48F9-8F5D-588B52E1D3EA}"/>
                </a:ext>
              </a:extLst>
            </p:cNvPr>
            <p:cNvGrpSpPr>
              <a:grpSpLocks/>
            </p:cNvGrpSpPr>
            <p:nvPr/>
          </p:nvGrpSpPr>
          <p:grpSpPr bwMode="auto">
            <a:xfrm>
              <a:off x="1488" y="2160"/>
              <a:ext cx="1248" cy="240"/>
              <a:chOff x="1488" y="1680"/>
              <a:chExt cx="1392" cy="240"/>
            </a:xfrm>
          </p:grpSpPr>
          <p:sp>
            <p:nvSpPr>
              <p:cNvPr id="45115" name="Rectangle 11">
                <a:extLst>
                  <a:ext uri="{FF2B5EF4-FFF2-40B4-BE49-F238E27FC236}">
                    <a16:creationId xmlns:a16="http://schemas.microsoft.com/office/drawing/2014/main" id="{E29E1C93-B9E6-4C1D-AC98-80494AB16482}"/>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1643</a:t>
                </a:r>
              </a:p>
            </p:txBody>
          </p:sp>
          <p:sp>
            <p:nvSpPr>
              <p:cNvPr id="45116" name="Text Box 12">
                <a:extLst>
                  <a:ext uri="{FF2B5EF4-FFF2-40B4-BE49-F238E27FC236}">
                    <a16:creationId xmlns:a16="http://schemas.microsoft.com/office/drawing/2014/main" id="{EB728725-444F-4509-A500-0D4481AE9522}"/>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CX</a:t>
                </a:r>
              </a:p>
            </p:txBody>
          </p:sp>
        </p:grpSp>
        <p:grpSp>
          <p:nvGrpSpPr>
            <p:cNvPr id="45100" name="Group 13">
              <a:extLst>
                <a:ext uri="{FF2B5EF4-FFF2-40B4-BE49-F238E27FC236}">
                  <a16:creationId xmlns:a16="http://schemas.microsoft.com/office/drawing/2014/main" id="{ABA03391-69EE-43C6-9D08-54CABFFA7B88}"/>
                </a:ext>
              </a:extLst>
            </p:cNvPr>
            <p:cNvGrpSpPr>
              <a:grpSpLocks/>
            </p:cNvGrpSpPr>
            <p:nvPr/>
          </p:nvGrpSpPr>
          <p:grpSpPr bwMode="auto">
            <a:xfrm>
              <a:off x="1488" y="2400"/>
              <a:ext cx="1248" cy="240"/>
              <a:chOff x="1488" y="1680"/>
              <a:chExt cx="1392" cy="240"/>
            </a:xfrm>
          </p:grpSpPr>
          <p:sp>
            <p:nvSpPr>
              <p:cNvPr id="45113" name="Rectangle 14">
                <a:extLst>
                  <a:ext uri="{FF2B5EF4-FFF2-40B4-BE49-F238E27FC236}">
                    <a16:creationId xmlns:a16="http://schemas.microsoft.com/office/drawing/2014/main" id="{5C497B9F-A68A-4119-BB68-CBDE34DBC81E}"/>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29A2</a:t>
                </a:r>
              </a:p>
            </p:txBody>
          </p:sp>
          <p:sp>
            <p:nvSpPr>
              <p:cNvPr id="45114" name="Text Box 15">
                <a:extLst>
                  <a:ext uri="{FF2B5EF4-FFF2-40B4-BE49-F238E27FC236}">
                    <a16:creationId xmlns:a16="http://schemas.microsoft.com/office/drawing/2014/main" id="{87A02EC7-84CC-4380-A082-83C98402CD87}"/>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DX</a:t>
                </a:r>
              </a:p>
            </p:txBody>
          </p:sp>
        </p:grpSp>
        <p:grpSp>
          <p:nvGrpSpPr>
            <p:cNvPr id="45101" name="Group 16">
              <a:extLst>
                <a:ext uri="{FF2B5EF4-FFF2-40B4-BE49-F238E27FC236}">
                  <a16:creationId xmlns:a16="http://schemas.microsoft.com/office/drawing/2014/main" id="{0E35F498-15BE-4DDB-A736-92C4E0461149}"/>
                </a:ext>
              </a:extLst>
            </p:cNvPr>
            <p:cNvGrpSpPr>
              <a:grpSpLocks/>
            </p:cNvGrpSpPr>
            <p:nvPr/>
          </p:nvGrpSpPr>
          <p:grpSpPr bwMode="auto">
            <a:xfrm>
              <a:off x="1488" y="2784"/>
              <a:ext cx="1248" cy="240"/>
              <a:chOff x="1488" y="1680"/>
              <a:chExt cx="1392" cy="240"/>
            </a:xfrm>
          </p:grpSpPr>
          <p:sp>
            <p:nvSpPr>
              <p:cNvPr id="45111" name="Rectangle 17">
                <a:extLst>
                  <a:ext uri="{FF2B5EF4-FFF2-40B4-BE49-F238E27FC236}">
                    <a16:creationId xmlns:a16="http://schemas.microsoft.com/office/drawing/2014/main" id="{63FDC5CE-594C-4107-9C8C-68A8AB5B62A7}"/>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FF03</a:t>
                </a:r>
              </a:p>
            </p:txBody>
          </p:sp>
          <p:sp>
            <p:nvSpPr>
              <p:cNvPr id="45112" name="Text Box 18">
                <a:extLst>
                  <a:ext uri="{FF2B5EF4-FFF2-40B4-BE49-F238E27FC236}">
                    <a16:creationId xmlns:a16="http://schemas.microsoft.com/office/drawing/2014/main" id="{C938C468-12CF-4190-B36B-61AE0D84A362}"/>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SP</a:t>
                </a:r>
              </a:p>
            </p:txBody>
          </p:sp>
        </p:grpSp>
        <p:grpSp>
          <p:nvGrpSpPr>
            <p:cNvPr id="45102" name="Group 19">
              <a:extLst>
                <a:ext uri="{FF2B5EF4-FFF2-40B4-BE49-F238E27FC236}">
                  <a16:creationId xmlns:a16="http://schemas.microsoft.com/office/drawing/2014/main" id="{38BEC591-D027-4D04-88C6-FCF4E9ECBBAA}"/>
                </a:ext>
              </a:extLst>
            </p:cNvPr>
            <p:cNvGrpSpPr>
              <a:grpSpLocks/>
            </p:cNvGrpSpPr>
            <p:nvPr/>
          </p:nvGrpSpPr>
          <p:grpSpPr bwMode="auto">
            <a:xfrm>
              <a:off x="1488" y="3024"/>
              <a:ext cx="1248" cy="240"/>
              <a:chOff x="1488" y="1680"/>
              <a:chExt cx="1392" cy="240"/>
            </a:xfrm>
          </p:grpSpPr>
          <p:sp>
            <p:nvSpPr>
              <p:cNvPr id="45109" name="Rectangle 20">
                <a:extLst>
                  <a:ext uri="{FF2B5EF4-FFF2-40B4-BE49-F238E27FC236}">
                    <a16:creationId xmlns:a16="http://schemas.microsoft.com/office/drawing/2014/main" id="{6672E226-5ED6-4586-8BC3-3AF07DCD3AFD}"/>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1B03</a:t>
                </a:r>
              </a:p>
            </p:txBody>
          </p:sp>
          <p:sp>
            <p:nvSpPr>
              <p:cNvPr id="45110" name="Text Box 21">
                <a:extLst>
                  <a:ext uri="{FF2B5EF4-FFF2-40B4-BE49-F238E27FC236}">
                    <a16:creationId xmlns:a16="http://schemas.microsoft.com/office/drawing/2014/main" id="{8B1FEA76-1499-412F-85AA-E317A6D80599}"/>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BP</a:t>
                </a:r>
              </a:p>
            </p:txBody>
          </p:sp>
        </p:grpSp>
        <p:grpSp>
          <p:nvGrpSpPr>
            <p:cNvPr id="45103" name="Group 22">
              <a:extLst>
                <a:ext uri="{FF2B5EF4-FFF2-40B4-BE49-F238E27FC236}">
                  <a16:creationId xmlns:a16="http://schemas.microsoft.com/office/drawing/2014/main" id="{407758ED-647D-4120-8A94-EB5ABD9A8515}"/>
                </a:ext>
              </a:extLst>
            </p:cNvPr>
            <p:cNvGrpSpPr>
              <a:grpSpLocks/>
            </p:cNvGrpSpPr>
            <p:nvPr/>
          </p:nvGrpSpPr>
          <p:grpSpPr bwMode="auto">
            <a:xfrm>
              <a:off x="1488" y="3264"/>
              <a:ext cx="1248" cy="240"/>
              <a:chOff x="1488" y="1680"/>
              <a:chExt cx="1392" cy="240"/>
            </a:xfrm>
          </p:grpSpPr>
          <p:sp>
            <p:nvSpPr>
              <p:cNvPr id="45107" name="Rectangle 23">
                <a:extLst>
                  <a:ext uri="{FF2B5EF4-FFF2-40B4-BE49-F238E27FC236}">
                    <a16:creationId xmlns:a16="http://schemas.microsoft.com/office/drawing/2014/main" id="{D4B9B362-BD80-434D-8288-601A8DF3BA07}"/>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0001</a:t>
                </a:r>
              </a:p>
            </p:txBody>
          </p:sp>
          <p:sp>
            <p:nvSpPr>
              <p:cNvPr id="45108" name="Text Box 24">
                <a:extLst>
                  <a:ext uri="{FF2B5EF4-FFF2-40B4-BE49-F238E27FC236}">
                    <a16:creationId xmlns:a16="http://schemas.microsoft.com/office/drawing/2014/main" id="{961829A7-2970-42F9-9632-26A9105B8045}"/>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SI</a:t>
                </a:r>
              </a:p>
            </p:txBody>
          </p:sp>
        </p:grpSp>
        <p:grpSp>
          <p:nvGrpSpPr>
            <p:cNvPr id="45104" name="Group 25">
              <a:extLst>
                <a:ext uri="{FF2B5EF4-FFF2-40B4-BE49-F238E27FC236}">
                  <a16:creationId xmlns:a16="http://schemas.microsoft.com/office/drawing/2014/main" id="{77BD9E83-C50C-4908-BBDC-0FAFBF8F4EC7}"/>
                </a:ext>
              </a:extLst>
            </p:cNvPr>
            <p:cNvGrpSpPr>
              <a:grpSpLocks/>
            </p:cNvGrpSpPr>
            <p:nvPr/>
          </p:nvGrpSpPr>
          <p:grpSpPr bwMode="auto">
            <a:xfrm>
              <a:off x="1488" y="3504"/>
              <a:ext cx="1248" cy="240"/>
              <a:chOff x="1488" y="1680"/>
              <a:chExt cx="1392" cy="240"/>
            </a:xfrm>
          </p:grpSpPr>
          <p:sp>
            <p:nvSpPr>
              <p:cNvPr id="45105" name="Rectangle 26">
                <a:extLst>
                  <a:ext uri="{FF2B5EF4-FFF2-40B4-BE49-F238E27FC236}">
                    <a16:creationId xmlns:a16="http://schemas.microsoft.com/office/drawing/2014/main" id="{57D90734-529E-45D8-9D1F-683A5062E09A}"/>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0004</a:t>
                </a:r>
              </a:p>
            </p:txBody>
          </p:sp>
          <p:sp>
            <p:nvSpPr>
              <p:cNvPr id="45106" name="Text Box 27">
                <a:extLst>
                  <a:ext uri="{FF2B5EF4-FFF2-40B4-BE49-F238E27FC236}">
                    <a16:creationId xmlns:a16="http://schemas.microsoft.com/office/drawing/2014/main" id="{D111B71C-CAA9-40D8-AD78-4E75C768CD44}"/>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DI</a:t>
                </a:r>
              </a:p>
            </p:txBody>
          </p:sp>
        </p:grpSp>
      </p:grpSp>
      <p:grpSp>
        <p:nvGrpSpPr>
          <p:cNvPr id="45061" name="Group 58">
            <a:extLst>
              <a:ext uri="{FF2B5EF4-FFF2-40B4-BE49-F238E27FC236}">
                <a16:creationId xmlns:a16="http://schemas.microsoft.com/office/drawing/2014/main" id="{5E62409D-77FE-4698-84D4-906B8555843F}"/>
              </a:ext>
            </a:extLst>
          </p:cNvPr>
          <p:cNvGrpSpPr>
            <a:grpSpLocks/>
          </p:cNvGrpSpPr>
          <p:nvPr/>
        </p:nvGrpSpPr>
        <p:grpSpPr bwMode="auto">
          <a:xfrm>
            <a:off x="8610600" y="2362200"/>
            <a:ext cx="2057400" cy="3594100"/>
            <a:chOff x="3648" y="1632"/>
            <a:chExt cx="1296" cy="2264"/>
          </a:xfrm>
        </p:grpSpPr>
        <p:grpSp>
          <p:nvGrpSpPr>
            <p:cNvPr id="45068" name="Group 56">
              <a:extLst>
                <a:ext uri="{FF2B5EF4-FFF2-40B4-BE49-F238E27FC236}">
                  <a16:creationId xmlns:a16="http://schemas.microsoft.com/office/drawing/2014/main" id="{55E0789C-9C07-4907-9DA8-F57380D17E32}"/>
                </a:ext>
              </a:extLst>
            </p:cNvPr>
            <p:cNvGrpSpPr>
              <a:grpSpLocks/>
            </p:cNvGrpSpPr>
            <p:nvPr/>
          </p:nvGrpSpPr>
          <p:grpSpPr bwMode="auto">
            <a:xfrm>
              <a:off x="3696" y="1632"/>
              <a:ext cx="1248" cy="2264"/>
              <a:chOff x="3696" y="1632"/>
              <a:chExt cx="1248" cy="2264"/>
            </a:xfrm>
          </p:grpSpPr>
          <p:grpSp>
            <p:nvGrpSpPr>
              <p:cNvPr id="45070" name="Group 31">
                <a:extLst>
                  <a:ext uri="{FF2B5EF4-FFF2-40B4-BE49-F238E27FC236}">
                    <a16:creationId xmlns:a16="http://schemas.microsoft.com/office/drawing/2014/main" id="{F6B1F5A5-7BE2-4ACC-B4AD-9D0DFBB204C5}"/>
                  </a:ext>
                </a:extLst>
              </p:cNvPr>
              <p:cNvGrpSpPr>
                <a:grpSpLocks/>
              </p:cNvGrpSpPr>
              <p:nvPr/>
            </p:nvGrpSpPr>
            <p:grpSpPr bwMode="auto">
              <a:xfrm>
                <a:off x="3696" y="1920"/>
                <a:ext cx="1248" cy="240"/>
                <a:chOff x="3696" y="1680"/>
                <a:chExt cx="1248" cy="240"/>
              </a:xfrm>
            </p:grpSpPr>
            <p:sp>
              <p:nvSpPr>
                <p:cNvPr id="45095" name="Rectangle 29">
                  <a:extLst>
                    <a:ext uri="{FF2B5EF4-FFF2-40B4-BE49-F238E27FC236}">
                      <a16:creationId xmlns:a16="http://schemas.microsoft.com/office/drawing/2014/main" id="{BE7B9EB8-D2E7-4A93-A179-ABDB36E44DBC}"/>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35</a:t>
                  </a:r>
                </a:p>
              </p:txBody>
            </p:sp>
            <p:sp>
              <p:nvSpPr>
                <p:cNvPr id="45096" name="Text Box 30">
                  <a:extLst>
                    <a:ext uri="{FF2B5EF4-FFF2-40B4-BE49-F238E27FC236}">
                      <a16:creationId xmlns:a16="http://schemas.microsoft.com/office/drawing/2014/main" id="{472D65C0-0F1A-4A42-ABF0-20171A4682EA}"/>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1B66</a:t>
                  </a:r>
                </a:p>
              </p:txBody>
            </p:sp>
          </p:grpSp>
          <p:grpSp>
            <p:nvGrpSpPr>
              <p:cNvPr id="45071" name="Group 32">
                <a:extLst>
                  <a:ext uri="{FF2B5EF4-FFF2-40B4-BE49-F238E27FC236}">
                    <a16:creationId xmlns:a16="http://schemas.microsoft.com/office/drawing/2014/main" id="{2C4A6FE6-E7E9-4E83-A6CE-298D4000213C}"/>
                  </a:ext>
                </a:extLst>
              </p:cNvPr>
              <p:cNvGrpSpPr>
                <a:grpSpLocks/>
              </p:cNvGrpSpPr>
              <p:nvPr/>
            </p:nvGrpSpPr>
            <p:grpSpPr bwMode="auto">
              <a:xfrm>
                <a:off x="3696" y="2160"/>
                <a:ext cx="1248" cy="240"/>
                <a:chOff x="3696" y="1680"/>
                <a:chExt cx="1248" cy="240"/>
              </a:xfrm>
            </p:grpSpPr>
            <p:sp>
              <p:nvSpPr>
                <p:cNvPr id="45093" name="Rectangle 33">
                  <a:extLst>
                    <a:ext uri="{FF2B5EF4-FFF2-40B4-BE49-F238E27FC236}">
                      <a16:creationId xmlns:a16="http://schemas.microsoft.com/office/drawing/2014/main" id="{11BBC35C-E921-45B4-B723-A1FE49F88682}"/>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69</a:t>
                  </a:r>
                </a:p>
              </p:txBody>
            </p:sp>
            <p:sp>
              <p:nvSpPr>
                <p:cNvPr id="45094" name="Text Box 34">
                  <a:extLst>
                    <a:ext uri="{FF2B5EF4-FFF2-40B4-BE49-F238E27FC236}">
                      <a16:creationId xmlns:a16="http://schemas.microsoft.com/office/drawing/2014/main" id="{A4257A57-9D14-4004-BDE2-53BDB26684D2}"/>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1B67</a:t>
                  </a:r>
                </a:p>
              </p:txBody>
            </p:sp>
          </p:grpSp>
          <p:grpSp>
            <p:nvGrpSpPr>
              <p:cNvPr id="45072" name="Group 35">
                <a:extLst>
                  <a:ext uri="{FF2B5EF4-FFF2-40B4-BE49-F238E27FC236}">
                    <a16:creationId xmlns:a16="http://schemas.microsoft.com/office/drawing/2014/main" id="{9BE106FF-93A3-4EC3-8296-7BAC21D9DB4D}"/>
                  </a:ext>
                </a:extLst>
              </p:cNvPr>
              <p:cNvGrpSpPr>
                <a:grpSpLocks/>
              </p:cNvGrpSpPr>
              <p:nvPr/>
            </p:nvGrpSpPr>
            <p:grpSpPr bwMode="auto">
              <a:xfrm>
                <a:off x="3696" y="2400"/>
                <a:ext cx="1248" cy="240"/>
                <a:chOff x="3696" y="1680"/>
                <a:chExt cx="1248" cy="240"/>
              </a:xfrm>
            </p:grpSpPr>
            <p:sp>
              <p:nvSpPr>
                <p:cNvPr id="45091" name="Rectangle 36">
                  <a:extLst>
                    <a:ext uri="{FF2B5EF4-FFF2-40B4-BE49-F238E27FC236}">
                      <a16:creationId xmlns:a16="http://schemas.microsoft.com/office/drawing/2014/main" id="{13872A23-9720-4AFF-986D-8D6E7EAF122B}"/>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1B</a:t>
                  </a:r>
                </a:p>
              </p:txBody>
            </p:sp>
            <p:sp>
              <p:nvSpPr>
                <p:cNvPr id="45092" name="Text Box 37">
                  <a:extLst>
                    <a:ext uri="{FF2B5EF4-FFF2-40B4-BE49-F238E27FC236}">
                      <a16:creationId xmlns:a16="http://schemas.microsoft.com/office/drawing/2014/main" id="{460DEAAF-14EC-4C54-8EDF-BB67A71E342F}"/>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1B68</a:t>
                  </a:r>
                </a:p>
              </p:txBody>
            </p:sp>
          </p:grpSp>
          <p:grpSp>
            <p:nvGrpSpPr>
              <p:cNvPr id="45073" name="Group 38">
                <a:extLst>
                  <a:ext uri="{FF2B5EF4-FFF2-40B4-BE49-F238E27FC236}">
                    <a16:creationId xmlns:a16="http://schemas.microsoft.com/office/drawing/2014/main" id="{90AF9EAF-2C11-407B-86B9-5B4546326313}"/>
                  </a:ext>
                </a:extLst>
              </p:cNvPr>
              <p:cNvGrpSpPr>
                <a:grpSpLocks/>
              </p:cNvGrpSpPr>
              <p:nvPr/>
            </p:nvGrpSpPr>
            <p:grpSpPr bwMode="auto">
              <a:xfrm>
                <a:off x="3696" y="2640"/>
                <a:ext cx="1248" cy="240"/>
                <a:chOff x="3696" y="1680"/>
                <a:chExt cx="1248" cy="240"/>
              </a:xfrm>
            </p:grpSpPr>
            <p:sp>
              <p:nvSpPr>
                <p:cNvPr id="45089" name="Rectangle 39">
                  <a:extLst>
                    <a:ext uri="{FF2B5EF4-FFF2-40B4-BE49-F238E27FC236}">
                      <a16:creationId xmlns:a16="http://schemas.microsoft.com/office/drawing/2014/main" id="{EEF82FE8-8606-4406-BE21-4CD2EE3806CA}"/>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24</a:t>
                  </a:r>
                </a:p>
              </p:txBody>
            </p:sp>
            <p:sp>
              <p:nvSpPr>
                <p:cNvPr id="45090" name="Text Box 40">
                  <a:extLst>
                    <a:ext uri="{FF2B5EF4-FFF2-40B4-BE49-F238E27FC236}">
                      <a16:creationId xmlns:a16="http://schemas.microsoft.com/office/drawing/2014/main" id="{A758C2AD-86FF-40A0-8A74-538258EFEB95}"/>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1B69</a:t>
                  </a:r>
                </a:p>
              </p:txBody>
            </p:sp>
          </p:grpSp>
          <p:grpSp>
            <p:nvGrpSpPr>
              <p:cNvPr id="45074" name="Group 41">
                <a:extLst>
                  <a:ext uri="{FF2B5EF4-FFF2-40B4-BE49-F238E27FC236}">
                    <a16:creationId xmlns:a16="http://schemas.microsoft.com/office/drawing/2014/main" id="{D7735BAC-B9EA-40BC-A712-060866D116EC}"/>
                  </a:ext>
                </a:extLst>
              </p:cNvPr>
              <p:cNvGrpSpPr>
                <a:grpSpLocks/>
              </p:cNvGrpSpPr>
              <p:nvPr/>
            </p:nvGrpSpPr>
            <p:grpSpPr bwMode="auto">
              <a:xfrm>
                <a:off x="3696" y="2880"/>
                <a:ext cx="1248" cy="240"/>
                <a:chOff x="3696" y="1680"/>
                <a:chExt cx="1248" cy="240"/>
              </a:xfrm>
            </p:grpSpPr>
            <p:sp>
              <p:nvSpPr>
                <p:cNvPr id="45087" name="Rectangle 42">
                  <a:extLst>
                    <a:ext uri="{FF2B5EF4-FFF2-40B4-BE49-F238E27FC236}">
                      <a16:creationId xmlns:a16="http://schemas.microsoft.com/office/drawing/2014/main" id="{EAFCA67E-5DB6-4208-8339-C429107467C3}"/>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01</a:t>
                  </a:r>
                </a:p>
              </p:txBody>
            </p:sp>
            <p:sp>
              <p:nvSpPr>
                <p:cNvPr id="45088" name="Text Box 43">
                  <a:extLst>
                    <a:ext uri="{FF2B5EF4-FFF2-40B4-BE49-F238E27FC236}">
                      <a16:creationId xmlns:a16="http://schemas.microsoft.com/office/drawing/2014/main" id="{BFC1EC5C-0896-4E35-8944-2CD6EF58D9BA}"/>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1B6A</a:t>
                  </a:r>
                </a:p>
              </p:txBody>
            </p:sp>
          </p:grpSp>
          <p:grpSp>
            <p:nvGrpSpPr>
              <p:cNvPr id="45075" name="Group 44">
                <a:extLst>
                  <a:ext uri="{FF2B5EF4-FFF2-40B4-BE49-F238E27FC236}">
                    <a16:creationId xmlns:a16="http://schemas.microsoft.com/office/drawing/2014/main" id="{F99B0201-64F1-44AA-A1D7-4F30E969178B}"/>
                  </a:ext>
                </a:extLst>
              </p:cNvPr>
              <p:cNvGrpSpPr>
                <a:grpSpLocks/>
              </p:cNvGrpSpPr>
              <p:nvPr/>
            </p:nvGrpSpPr>
            <p:grpSpPr bwMode="auto">
              <a:xfrm>
                <a:off x="3696" y="3120"/>
                <a:ext cx="1248" cy="240"/>
                <a:chOff x="3696" y="1680"/>
                <a:chExt cx="1248" cy="240"/>
              </a:xfrm>
            </p:grpSpPr>
            <p:sp>
              <p:nvSpPr>
                <p:cNvPr id="45085" name="Rectangle 45">
                  <a:extLst>
                    <a:ext uri="{FF2B5EF4-FFF2-40B4-BE49-F238E27FC236}">
                      <a16:creationId xmlns:a16="http://schemas.microsoft.com/office/drawing/2014/main" id="{71B1EC47-8B23-4AAB-8FD9-C3C5C6E62491}"/>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800">
                    <a:latin typeface="Tahoma" panose="020B0604030504040204" pitchFamily="34" charset="0"/>
                  </a:endParaRPr>
                </a:p>
              </p:txBody>
            </p:sp>
            <p:sp>
              <p:nvSpPr>
                <p:cNvPr id="45086" name="Text Box 46">
                  <a:extLst>
                    <a:ext uri="{FF2B5EF4-FFF2-40B4-BE49-F238E27FC236}">
                      <a16:creationId xmlns:a16="http://schemas.microsoft.com/office/drawing/2014/main" id="{94E64071-3F34-4345-BECA-1052667DD036}"/>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1B6B</a:t>
                  </a:r>
                </a:p>
              </p:txBody>
            </p:sp>
          </p:grpSp>
          <p:grpSp>
            <p:nvGrpSpPr>
              <p:cNvPr id="45076" name="Group 47">
                <a:extLst>
                  <a:ext uri="{FF2B5EF4-FFF2-40B4-BE49-F238E27FC236}">
                    <a16:creationId xmlns:a16="http://schemas.microsoft.com/office/drawing/2014/main" id="{1E4FE833-471D-4F77-BAD0-2737BA38E8A4}"/>
                  </a:ext>
                </a:extLst>
              </p:cNvPr>
              <p:cNvGrpSpPr>
                <a:grpSpLocks/>
              </p:cNvGrpSpPr>
              <p:nvPr/>
            </p:nvGrpSpPr>
            <p:grpSpPr bwMode="auto">
              <a:xfrm>
                <a:off x="3696" y="3360"/>
                <a:ext cx="1248" cy="240"/>
                <a:chOff x="3696" y="1680"/>
                <a:chExt cx="1248" cy="240"/>
              </a:xfrm>
            </p:grpSpPr>
            <p:sp>
              <p:nvSpPr>
                <p:cNvPr id="45083" name="Rectangle 48">
                  <a:extLst>
                    <a:ext uri="{FF2B5EF4-FFF2-40B4-BE49-F238E27FC236}">
                      <a16:creationId xmlns:a16="http://schemas.microsoft.com/office/drawing/2014/main" id="{4090829D-8F19-4FA6-B6BC-5E7629460C7F}"/>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800">
                    <a:latin typeface="Tahoma" panose="020B0604030504040204" pitchFamily="34" charset="0"/>
                  </a:endParaRPr>
                </a:p>
              </p:txBody>
            </p:sp>
            <p:sp>
              <p:nvSpPr>
                <p:cNvPr id="45084" name="Text Box 49">
                  <a:extLst>
                    <a:ext uri="{FF2B5EF4-FFF2-40B4-BE49-F238E27FC236}">
                      <a16:creationId xmlns:a16="http://schemas.microsoft.com/office/drawing/2014/main" id="{4157E264-51E1-4D30-8828-259C2B33185D}"/>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endParaRPr lang="en-US" altLang="en-US" sz="1800">
                    <a:latin typeface="Tahoma" panose="020B0604030504040204" pitchFamily="34" charset="0"/>
                  </a:endParaRPr>
                </a:p>
              </p:txBody>
            </p:sp>
          </p:grpSp>
          <p:sp>
            <p:nvSpPr>
              <p:cNvPr id="45077" name="Line 50">
                <a:extLst>
                  <a:ext uri="{FF2B5EF4-FFF2-40B4-BE49-F238E27FC236}">
                    <a16:creationId xmlns:a16="http://schemas.microsoft.com/office/drawing/2014/main" id="{C7C812B0-BDAF-4FB9-AB35-0E832F3FF97F}"/>
                  </a:ext>
                </a:extLst>
              </p:cNvPr>
              <p:cNvSpPr>
                <a:spLocks noChangeShapeType="1"/>
              </p:cNvSpPr>
              <p:nvPr/>
            </p:nvSpPr>
            <p:spPr bwMode="auto">
              <a:xfrm>
                <a:off x="4176" y="172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8" name="Line 51">
                <a:extLst>
                  <a:ext uri="{FF2B5EF4-FFF2-40B4-BE49-F238E27FC236}">
                    <a16:creationId xmlns:a16="http://schemas.microsoft.com/office/drawing/2014/main" id="{9050FF66-F622-4990-A8A4-0A99B7B56A57}"/>
                  </a:ext>
                </a:extLst>
              </p:cNvPr>
              <p:cNvSpPr>
                <a:spLocks noChangeShapeType="1"/>
              </p:cNvSpPr>
              <p:nvPr/>
            </p:nvSpPr>
            <p:spPr bwMode="auto">
              <a:xfrm>
                <a:off x="4944" y="172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9" name="Line 52">
                <a:extLst>
                  <a:ext uri="{FF2B5EF4-FFF2-40B4-BE49-F238E27FC236}">
                    <a16:creationId xmlns:a16="http://schemas.microsoft.com/office/drawing/2014/main" id="{55CE9598-1C8D-45F2-B178-D3607DD1C66C}"/>
                  </a:ext>
                </a:extLst>
              </p:cNvPr>
              <p:cNvSpPr>
                <a:spLocks noChangeShapeType="1"/>
              </p:cNvSpPr>
              <p:nvPr/>
            </p:nvSpPr>
            <p:spPr bwMode="auto">
              <a:xfrm>
                <a:off x="4176" y="3600"/>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80" name="Line 53">
                <a:extLst>
                  <a:ext uri="{FF2B5EF4-FFF2-40B4-BE49-F238E27FC236}">
                    <a16:creationId xmlns:a16="http://schemas.microsoft.com/office/drawing/2014/main" id="{2A0C4975-D54F-4275-9066-D2E4C87F18D1}"/>
                  </a:ext>
                </a:extLst>
              </p:cNvPr>
              <p:cNvSpPr>
                <a:spLocks noChangeShapeType="1"/>
              </p:cNvSpPr>
              <p:nvPr/>
            </p:nvSpPr>
            <p:spPr bwMode="auto">
              <a:xfrm>
                <a:off x="4944" y="3600"/>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81" name="Freeform 54">
                <a:extLst>
                  <a:ext uri="{FF2B5EF4-FFF2-40B4-BE49-F238E27FC236}">
                    <a16:creationId xmlns:a16="http://schemas.microsoft.com/office/drawing/2014/main" id="{8D5FFE2B-6619-42F0-A1D8-153353709CE8}"/>
                  </a:ext>
                </a:extLst>
              </p:cNvPr>
              <p:cNvSpPr>
                <a:spLocks/>
              </p:cNvSpPr>
              <p:nvPr/>
            </p:nvSpPr>
            <p:spPr bwMode="auto">
              <a:xfrm>
                <a:off x="4176" y="1632"/>
                <a:ext cx="768" cy="112"/>
              </a:xfrm>
              <a:custGeom>
                <a:avLst/>
                <a:gdLst>
                  <a:gd name="T0" fmla="*/ 0 w 768"/>
                  <a:gd name="T1" fmla="*/ 96 h 112"/>
                  <a:gd name="T2" fmla="*/ 192 w 768"/>
                  <a:gd name="T3" fmla="*/ 0 h 112"/>
                  <a:gd name="T4" fmla="*/ 480 w 768"/>
                  <a:gd name="T5" fmla="*/ 96 h 112"/>
                  <a:gd name="T6" fmla="*/ 768 w 768"/>
                  <a:gd name="T7" fmla="*/ 96 h 112"/>
                  <a:gd name="T8" fmla="*/ 0 60000 65536"/>
                  <a:gd name="T9" fmla="*/ 0 60000 65536"/>
                  <a:gd name="T10" fmla="*/ 0 60000 65536"/>
                  <a:gd name="T11" fmla="*/ 0 60000 65536"/>
                  <a:gd name="T12" fmla="*/ 0 w 768"/>
                  <a:gd name="T13" fmla="*/ 0 h 112"/>
                  <a:gd name="T14" fmla="*/ 768 w 768"/>
                  <a:gd name="T15" fmla="*/ 112 h 112"/>
                </a:gdLst>
                <a:ahLst/>
                <a:cxnLst>
                  <a:cxn ang="T8">
                    <a:pos x="T0" y="T1"/>
                  </a:cxn>
                  <a:cxn ang="T9">
                    <a:pos x="T2" y="T3"/>
                  </a:cxn>
                  <a:cxn ang="T10">
                    <a:pos x="T4" y="T5"/>
                  </a:cxn>
                  <a:cxn ang="T11">
                    <a:pos x="T6" y="T7"/>
                  </a:cxn>
                </a:cxnLst>
                <a:rect l="T12" t="T13" r="T14" b="T15"/>
                <a:pathLst>
                  <a:path w="768" h="112">
                    <a:moveTo>
                      <a:pt x="0" y="96"/>
                    </a:moveTo>
                    <a:cubicBezTo>
                      <a:pt x="56" y="48"/>
                      <a:pt x="112" y="0"/>
                      <a:pt x="192" y="0"/>
                    </a:cubicBezTo>
                    <a:cubicBezTo>
                      <a:pt x="272" y="0"/>
                      <a:pt x="384" y="80"/>
                      <a:pt x="480" y="96"/>
                    </a:cubicBezTo>
                    <a:cubicBezTo>
                      <a:pt x="576" y="112"/>
                      <a:pt x="672" y="104"/>
                      <a:pt x="768" y="9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082" name="Freeform 55">
                <a:extLst>
                  <a:ext uri="{FF2B5EF4-FFF2-40B4-BE49-F238E27FC236}">
                    <a16:creationId xmlns:a16="http://schemas.microsoft.com/office/drawing/2014/main" id="{DEE037BC-0C5A-4910-A534-64B989C88848}"/>
                  </a:ext>
                </a:extLst>
              </p:cNvPr>
              <p:cNvSpPr>
                <a:spLocks/>
              </p:cNvSpPr>
              <p:nvPr/>
            </p:nvSpPr>
            <p:spPr bwMode="auto">
              <a:xfrm>
                <a:off x="4176" y="3728"/>
                <a:ext cx="768" cy="168"/>
              </a:xfrm>
              <a:custGeom>
                <a:avLst/>
                <a:gdLst>
                  <a:gd name="T0" fmla="*/ 0 w 768"/>
                  <a:gd name="T1" fmla="*/ 64 h 168"/>
                  <a:gd name="T2" fmla="*/ 144 w 768"/>
                  <a:gd name="T3" fmla="*/ 16 h 168"/>
                  <a:gd name="T4" fmla="*/ 432 w 768"/>
                  <a:gd name="T5" fmla="*/ 160 h 168"/>
                  <a:gd name="T6" fmla="*/ 768 w 768"/>
                  <a:gd name="T7" fmla="*/ 64 h 168"/>
                  <a:gd name="T8" fmla="*/ 0 60000 65536"/>
                  <a:gd name="T9" fmla="*/ 0 60000 65536"/>
                  <a:gd name="T10" fmla="*/ 0 60000 65536"/>
                  <a:gd name="T11" fmla="*/ 0 60000 65536"/>
                  <a:gd name="T12" fmla="*/ 0 w 768"/>
                  <a:gd name="T13" fmla="*/ 0 h 168"/>
                  <a:gd name="T14" fmla="*/ 768 w 768"/>
                  <a:gd name="T15" fmla="*/ 168 h 168"/>
                </a:gdLst>
                <a:ahLst/>
                <a:cxnLst>
                  <a:cxn ang="T8">
                    <a:pos x="T0" y="T1"/>
                  </a:cxn>
                  <a:cxn ang="T9">
                    <a:pos x="T2" y="T3"/>
                  </a:cxn>
                  <a:cxn ang="T10">
                    <a:pos x="T4" y="T5"/>
                  </a:cxn>
                  <a:cxn ang="T11">
                    <a:pos x="T6" y="T7"/>
                  </a:cxn>
                </a:cxnLst>
                <a:rect l="T12" t="T13" r="T14" b="T15"/>
                <a:pathLst>
                  <a:path w="768" h="168">
                    <a:moveTo>
                      <a:pt x="0" y="64"/>
                    </a:moveTo>
                    <a:cubicBezTo>
                      <a:pt x="36" y="32"/>
                      <a:pt x="72" y="0"/>
                      <a:pt x="144" y="16"/>
                    </a:cubicBezTo>
                    <a:cubicBezTo>
                      <a:pt x="216" y="32"/>
                      <a:pt x="328" y="152"/>
                      <a:pt x="432" y="160"/>
                    </a:cubicBezTo>
                    <a:cubicBezTo>
                      <a:pt x="536" y="168"/>
                      <a:pt x="720" y="72"/>
                      <a:pt x="768" y="6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069" name="Text Box 57">
              <a:extLst>
                <a:ext uri="{FF2B5EF4-FFF2-40B4-BE49-F238E27FC236}">
                  <a16:creationId xmlns:a16="http://schemas.microsoft.com/office/drawing/2014/main" id="{C03273FE-0A57-441A-8CBA-295CD8CF125D}"/>
                </a:ext>
              </a:extLst>
            </p:cNvPr>
            <p:cNvSpPr txBox="1">
              <a:spLocks noChangeArrowheads="1"/>
            </p:cNvSpPr>
            <p:nvPr/>
          </p:nvSpPr>
          <p:spPr bwMode="auto">
            <a:xfrm>
              <a:off x="3648" y="1728"/>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Địa chỉ</a:t>
              </a:r>
            </a:p>
          </p:txBody>
        </p:sp>
      </p:grpSp>
      <p:grpSp>
        <p:nvGrpSpPr>
          <p:cNvPr id="45062" name="Group 67">
            <a:extLst>
              <a:ext uri="{FF2B5EF4-FFF2-40B4-BE49-F238E27FC236}">
                <a16:creationId xmlns:a16="http://schemas.microsoft.com/office/drawing/2014/main" id="{4EC7D1A5-1B7A-4ABF-A41D-EE9F3260F6A3}"/>
              </a:ext>
            </a:extLst>
          </p:cNvPr>
          <p:cNvGrpSpPr>
            <a:grpSpLocks/>
          </p:cNvGrpSpPr>
          <p:nvPr/>
        </p:nvGrpSpPr>
        <p:grpSpPr bwMode="auto">
          <a:xfrm>
            <a:off x="5181600" y="1981200"/>
            <a:ext cx="3543300" cy="1295400"/>
            <a:chOff x="2304" y="1248"/>
            <a:chExt cx="2232" cy="816"/>
          </a:xfrm>
        </p:grpSpPr>
        <p:sp>
          <p:nvSpPr>
            <p:cNvPr id="45064" name="Oval 60">
              <a:extLst>
                <a:ext uri="{FF2B5EF4-FFF2-40B4-BE49-F238E27FC236}">
                  <a16:creationId xmlns:a16="http://schemas.microsoft.com/office/drawing/2014/main" id="{0EE61CD4-ECD6-4943-9C10-1A4FEC06ABE4}"/>
                </a:ext>
              </a:extLst>
            </p:cNvPr>
            <p:cNvSpPr>
              <a:spLocks noChangeArrowheads="1"/>
            </p:cNvSpPr>
            <p:nvPr/>
          </p:nvSpPr>
          <p:spPr bwMode="auto">
            <a:xfrm>
              <a:off x="2304" y="1248"/>
              <a:ext cx="432" cy="288"/>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5065" name="Oval 61">
              <a:extLst>
                <a:ext uri="{FF2B5EF4-FFF2-40B4-BE49-F238E27FC236}">
                  <a16:creationId xmlns:a16="http://schemas.microsoft.com/office/drawing/2014/main" id="{0F9564AF-9256-4720-A18E-CBE315E473A3}"/>
                </a:ext>
              </a:extLst>
            </p:cNvPr>
            <p:cNvSpPr>
              <a:spLocks noChangeArrowheads="1"/>
            </p:cNvSpPr>
            <p:nvPr/>
          </p:nvSpPr>
          <p:spPr bwMode="auto">
            <a:xfrm>
              <a:off x="3600" y="1824"/>
              <a:ext cx="432" cy="24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5066" name="Line 62">
              <a:extLst>
                <a:ext uri="{FF2B5EF4-FFF2-40B4-BE49-F238E27FC236}">
                  <a16:creationId xmlns:a16="http://schemas.microsoft.com/office/drawing/2014/main" id="{6E4E1B0F-3B1B-463B-86A6-C0F2A7A74327}"/>
                </a:ext>
              </a:extLst>
            </p:cNvPr>
            <p:cNvSpPr>
              <a:spLocks noChangeShapeType="1"/>
            </p:cNvSpPr>
            <p:nvPr/>
          </p:nvSpPr>
          <p:spPr bwMode="auto">
            <a:xfrm>
              <a:off x="2736" y="1392"/>
              <a:ext cx="864" cy="528"/>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5067" name="Freeform 63">
              <a:extLst>
                <a:ext uri="{FF2B5EF4-FFF2-40B4-BE49-F238E27FC236}">
                  <a16:creationId xmlns:a16="http://schemas.microsoft.com/office/drawing/2014/main" id="{82FAA1D7-B955-4BC2-9C0A-7C675E11492C}"/>
                </a:ext>
              </a:extLst>
            </p:cNvPr>
            <p:cNvSpPr>
              <a:spLocks/>
            </p:cNvSpPr>
            <p:nvPr/>
          </p:nvSpPr>
          <p:spPr bwMode="auto">
            <a:xfrm>
              <a:off x="4032" y="1344"/>
              <a:ext cx="504" cy="720"/>
            </a:xfrm>
            <a:custGeom>
              <a:avLst/>
              <a:gdLst>
                <a:gd name="T0" fmla="*/ 0 w 504"/>
                <a:gd name="T1" fmla="*/ 624 h 720"/>
                <a:gd name="T2" fmla="*/ 432 w 504"/>
                <a:gd name="T3" fmla="*/ 624 h 720"/>
                <a:gd name="T4" fmla="*/ 432 w 504"/>
                <a:gd name="T5" fmla="*/ 48 h 720"/>
                <a:gd name="T6" fmla="*/ 0 w 504"/>
                <a:gd name="T7" fmla="*/ 336 h 720"/>
                <a:gd name="T8" fmla="*/ 0 60000 65536"/>
                <a:gd name="T9" fmla="*/ 0 60000 65536"/>
                <a:gd name="T10" fmla="*/ 0 60000 65536"/>
                <a:gd name="T11" fmla="*/ 0 60000 65536"/>
                <a:gd name="T12" fmla="*/ 0 w 504"/>
                <a:gd name="T13" fmla="*/ 0 h 720"/>
                <a:gd name="T14" fmla="*/ 504 w 504"/>
                <a:gd name="T15" fmla="*/ 720 h 720"/>
              </a:gdLst>
              <a:ahLst/>
              <a:cxnLst>
                <a:cxn ang="T8">
                  <a:pos x="T0" y="T1"/>
                </a:cxn>
                <a:cxn ang="T9">
                  <a:pos x="T2" y="T3"/>
                </a:cxn>
                <a:cxn ang="T10">
                  <a:pos x="T4" y="T5"/>
                </a:cxn>
                <a:cxn ang="T11">
                  <a:pos x="T6" y="T7"/>
                </a:cxn>
              </a:cxnLst>
              <a:rect l="T12" t="T13" r="T14" b="T15"/>
              <a:pathLst>
                <a:path w="504" h="720">
                  <a:moveTo>
                    <a:pt x="0" y="624"/>
                  </a:moveTo>
                  <a:cubicBezTo>
                    <a:pt x="180" y="672"/>
                    <a:pt x="360" y="720"/>
                    <a:pt x="432" y="624"/>
                  </a:cubicBezTo>
                  <a:cubicBezTo>
                    <a:pt x="504" y="528"/>
                    <a:pt x="504" y="96"/>
                    <a:pt x="432" y="48"/>
                  </a:cubicBezTo>
                  <a:cubicBezTo>
                    <a:pt x="360" y="0"/>
                    <a:pt x="72" y="304"/>
                    <a:pt x="0" y="336"/>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087" name="Rectangle 65">
            <a:extLst>
              <a:ext uri="{FF2B5EF4-FFF2-40B4-BE49-F238E27FC236}">
                <a16:creationId xmlns:a16="http://schemas.microsoft.com/office/drawing/2014/main" id="{B88A7065-FF05-47D4-B7D7-D38F2809AB3E}"/>
              </a:ext>
            </a:extLst>
          </p:cNvPr>
          <p:cNvSpPr>
            <a:spLocks noChangeArrowheads="1"/>
          </p:cNvSpPr>
          <p:nvPr/>
        </p:nvSpPr>
        <p:spPr bwMode="auto">
          <a:xfrm>
            <a:off x="1981200" y="3771900"/>
            <a:ext cx="4191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lr>
                <a:schemeClr val="folHlink"/>
              </a:buClr>
              <a:buSzPct val="60000"/>
              <a:buFont typeface="Wingdings" pitchFamily="2" charset="2"/>
              <a:buChar char="n"/>
              <a:defRPr sz="3200">
                <a:solidFill>
                  <a:schemeClr val="tx1"/>
                </a:solidFill>
                <a:latin typeface="Times New Roman" pitchFamily="18" charset="0"/>
              </a:defRPr>
            </a:lvl1pPr>
            <a:lvl2pPr marL="990600" indent="-533400">
              <a:spcBef>
                <a:spcPct val="20000"/>
              </a:spcBef>
              <a:buClr>
                <a:schemeClr val="hlink"/>
              </a:buClr>
              <a:buSzPct val="55000"/>
              <a:buFont typeface="Wingdings" pitchFamily="2" charset="2"/>
              <a:buChar char="n"/>
              <a:defRPr sz="2800">
                <a:solidFill>
                  <a:schemeClr val="tx1"/>
                </a:solidFill>
                <a:latin typeface="Times New Roman" pitchFamily="18"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imes New Roman" pitchFamily="18"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imes New Roman" pitchFamily="18"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9pPr>
          </a:lstStyle>
          <a:p>
            <a:pPr marL="0" indent="0">
              <a:spcBef>
                <a:spcPct val="0"/>
              </a:spcBef>
              <a:buClr>
                <a:schemeClr val="hlink"/>
              </a:buClr>
              <a:buSzPct val="120000"/>
              <a:buNone/>
              <a:defRPr/>
            </a:pPr>
            <a:r>
              <a:rPr lang="en-US" altLang="en-US" b="1">
                <a:solidFill>
                  <a:schemeClr val="hlink"/>
                </a:solidFill>
                <a:latin typeface="+mj-lt"/>
                <a:ea typeface="+mj-ea"/>
                <a:cs typeface="+mj-cs"/>
              </a:rPr>
              <a:t>Định vị tức thời</a:t>
            </a:r>
          </a:p>
          <a:p>
            <a:pPr lvl="1" eaLnBrk="1" hangingPunct="1">
              <a:defRPr/>
            </a:pPr>
            <a:r>
              <a:rPr lang="en-US" altLang="en-US"/>
              <a:t>Địa chỉ nằm trực tiếp trong lệnh</a:t>
            </a:r>
          </a:p>
          <a:p>
            <a:pPr lvl="1" eaLnBrk="1" hangingPunct="1">
              <a:defRPr/>
            </a:pPr>
            <a:r>
              <a:rPr lang="en-US" altLang="en-US"/>
              <a:t>Ví dụ : </a:t>
            </a:r>
          </a:p>
          <a:p>
            <a:pPr lvl="1" eaLnBrk="1" hangingPunct="1">
              <a:buFont typeface="Wingdings" pitchFamily="2" charset="2"/>
              <a:buNone/>
              <a:defRPr/>
            </a:pPr>
            <a:r>
              <a:rPr lang="en-US" altLang="en-US"/>
              <a:t>	Mov AX, 1B67H</a:t>
            </a:r>
          </a:p>
        </p:txBody>
      </p:sp>
    </p:spTree>
    <p:extLst>
      <p:ext uri="{BB962C8B-B14F-4D97-AF65-F5344CB8AC3E}">
        <p14:creationId xmlns:p14="http://schemas.microsoft.com/office/powerpoint/2010/main" val="107921183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912EB71-92C5-4F03-A265-A577E13E98E8}"/>
              </a:ext>
            </a:extLst>
          </p:cNvPr>
          <p:cNvSpPr>
            <a:spLocks noGrp="1" noChangeArrowheads="1"/>
          </p:cNvSpPr>
          <p:nvPr>
            <p:ph type="title"/>
          </p:nvPr>
        </p:nvSpPr>
        <p:spPr/>
        <p:txBody>
          <a:bodyPr/>
          <a:lstStyle/>
          <a:p>
            <a:pPr eaLnBrk="1" hangingPunct="1"/>
            <a:r>
              <a:rPr lang="en-US" altLang="en-US"/>
              <a:t>c. Định Vị Bộ Nhớ</a:t>
            </a:r>
          </a:p>
        </p:txBody>
      </p:sp>
      <p:sp>
        <p:nvSpPr>
          <p:cNvPr id="46083" name="Rectangle 3">
            <a:extLst>
              <a:ext uri="{FF2B5EF4-FFF2-40B4-BE49-F238E27FC236}">
                <a16:creationId xmlns:a16="http://schemas.microsoft.com/office/drawing/2014/main" id="{E1AE982B-9380-4F1F-894E-FD9C09953920}"/>
              </a:ext>
            </a:extLst>
          </p:cNvPr>
          <p:cNvSpPr>
            <a:spLocks noGrp="1" noChangeArrowheads="1"/>
          </p:cNvSpPr>
          <p:nvPr>
            <p:ph idx="1"/>
          </p:nvPr>
        </p:nvSpPr>
        <p:spPr/>
        <p:txBody>
          <a:bodyPr/>
          <a:lstStyle/>
          <a:p>
            <a:pPr eaLnBrk="1" hangingPunct="1">
              <a:lnSpc>
                <a:spcPct val="90000"/>
              </a:lnSpc>
            </a:pPr>
            <a:r>
              <a:rPr lang="en-US" altLang="en-US"/>
              <a:t>Toán hạng nằm trong 1 ô nhớ</a:t>
            </a:r>
          </a:p>
          <a:p>
            <a:pPr eaLnBrk="1" hangingPunct="1">
              <a:lnSpc>
                <a:spcPct val="90000"/>
              </a:lnSpc>
            </a:pPr>
            <a:r>
              <a:rPr lang="en-US" altLang="en-US"/>
              <a:t>Cần tính được địa chỉ vật lý của ô nhớ (PA=Physial address)</a:t>
            </a:r>
          </a:p>
          <a:p>
            <a:pPr eaLnBrk="1" hangingPunct="1">
              <a:lnSpc>
                <a:spcPct val="90000"/>
              </a:lnSpc>
            </a:pPr>
            <a:r>
              <a:rPr lang="en-US" altLang="en-US"/>
              <a:t>Nhìn chung</a:t>
            </a:r>
            <a:br>
              <a:rPr lang="en-US" altLang="en-US"/>
            </a:br>
            <a:r>
              <a:rPr lang="en-US" altLang="en-US"/>
              <a:t>PA = segment base address + effective address</a:t>
            </a:r>
            <a:br>
              <a:rPr lang="en-US" altLang="en-US"/>
            </a:br>
            <a:r>
              <a:rPr lang="en-US" altLang="en-US"/>
              <a:t>		(SBA)			(EA)</a:t>
            </a:r>
            <a:br>
              <a:rPr lang="en-US" altLang="en-US"/>
            </a:br>
            <a:r>
              <a:rPr lang="en-US" altLang="en-US"/>
              <a:t>PA = SBA : EA</a:t>
            </a:r>
          </a:p>
          <a:p>
            <a:pPr lvl="1" eaLnBrk="1" hangingPunct="1">
              <a:lnSpc>
                <a:spcPct val="90000"/>
              </a:lnSpc>
            </a:pPr>
            <a:r>
              <a:rPr lang="en-US" altLang="en-US"/>
              <a:t>SBA = xác định vị trí đầu của segment trong bộ nhớ = địa chỉ segment của ô nhớ</a:t>
            </a:r>
          </a:p>
          <a:p>
            <a:pPr lvl="1" eaLnBrk="1" hangingPunct="1">
              <a:lnSpc>
                <a:spcPct val="90000"/>
              </a:lnSpc>
            </a:pPr>
            <a:r>
              <a:rPr lang="en-US" altLang="en-US"/>
              <a:t>EA = địa chỉ offset của ô nhớ trong segment</a:t>
            </a:r>
          </a:p>
        </p:txBody>
      </p:sp>
    </p:spTree>
    <p:extLst>
      <p:ext uri="{BB962C8B-B14F-4D97-AF65-F5344CB8AC3E}">
        <p14:creationId xmlns:p14="http://schemas.microsoft.com/office/powerpoint/2010/main" val="428839002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16D0CA8C-C620-47C0-9A02-25DBD27551A5}"/>
              </a:ext>
            </a:extLst>
          </p:cNvPr>
          <p:cNvSpPr>
            <a:spLocks noGrp="1" noChangeArrowheads="1"/>
          </p:cNvSpPr>
          <p:nvPr>
            <p:ph type="title"/>
          </p:nvPr>
        </p:nvSpPr>
        <p:spPr/>
        <p:txBody>
          <a:bodyPr/>
          <a:lstStyle/>
          <a:p>
            <a:pPr eaLnBrk="1" hangingPunct="1"/>
            <a:r>
              <a:rPr lang="en-US" altLang="en-US"/>
              <a:t>Chế độ định địa chỉ</a:t>
            </a:r>
          </a:p>
        </p:txBody>
      </p:sp>
      <p:sp>
        <p:nvSpPr>
          <p:cNvPr id="47107" name="Rectangle 3">
            <a:extLst>
              <a:ext uri="{FF2B5EF4-FFF2-40B4-BE49-F238E27FC236}">
                <a16:creationId xmlns:a16="http://schemas.microsoft.com/office/drawing/2014/main" id="{AECD846E-B768-4E37-AD2F-020E3EA24C9C}"/>
              </a:ext>
            </a:extLst>
          </p:cNvPr>
          <p:cNvSpPr>
            <a:spLocks noGrp="1" noChangeArrowheads="1"/>
          </p:cNvSpPr>
          <p:nvPr>
            <p:ph idx="1"/>
          </p:nvPr>
        </p:nvSpPr>
        <p:spPr>
          <a:xfrm>
            <a:off x="1905000" y="1295400"/>
            <a:ext cx="8574088" cy="1295400"/>
          </a:xfrm>
        </p:spPr>
        <p:txBody>
          <a:bodyPr/>
          <a:lstStyle/>
          <a:p>
            <a:pPr eaLnBrk="1" hangingPunct="1"/>
            <a:r>
              <a:rPr lang="en-US" altLang="en-US"/>
              <a:t>Trong đó EA có thể có 3 thành phần</a:t>
            </a:r>
            <a:br>
              <a:rPr lang="en-US" altLang="en-US"/>
            </a:br>
            <a:r>
              <a:rPr lang="en-US" altLang="en-US"/>
              <a:t>	EA = Base + Index  + Displacement</a:t>
            </a:r>
          </a:p>
        </p:txBody>
      </p:sp>
      <p:sp>
        <p:nvSpPr>
          <p:cNvPr id="47108" name="Line 4">
            <a:extLst>
              <a:ext uri="{FF2B5EF4-FFF2-40B4-BE49-F238E27FC236}">
                <a16:creationId xmlns:a16="http://schemas.microsoft.com/office/drawing/2014/main" id="{3924ECF3-60FD-4DF4-8D33-14E9F18A1D09}"/>
              </a:ext>
            </a:extLst>
          </p:cNvPr>
          <p:cNvSpPr>
            <a:spLocks noChangeShapeType="1"/>
          </p:cNvSpPr>
          <p:nvPr/>
        </p:nvSpPr>
        <p:spPr bwMode="auto">
          <a:xfrm>
            <a:off x="4267200" y="2286000"/>
            <a:ext cx="0" cy="3810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09" name="Line 5">
            <a:extLst>
              <a:ext uri="{FF2B5EF4-FFF2-40B4-BE49-F238E27FC236}">
                <a16:creationId xmlns:a16="http://schemas.microsoft.com/office/drawing/2014/main" id="{A3E96971-2252-423A-96E8-6ECEBA171077}"/>
              </a:ext>
            </a:extLst>
          </p:cNvPr>
          <p:cNvSpPr>
            <a:spLocks noChangeShapeType="1"/>
          </p:cNvSpPr>
          <p:nvPr/>
        </p:nvSpPr>
        <p:spPr bwMode="auto">
          <a:xfrm>
            <a:off x="5486400" y="2286000"/>
            <a:ext cx="0" cy="3810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10" name="Line 6">
            <a:extLst>
              <a:ext uri="{FF2B5EF4-FFF2-40B4-BE49-F238E27FC236}">
                <a16:creationId xmlns:a16="http://schemas.microsoft.com/office/drawing/2014/main" id="{CAF57153-2D57-4660-BA1D-AE6ABAF90055}"/>
              </a:ext>
            </a:extLst>
          </p:cNvPr>
          <p:cNvSpPr>
            <a:spLocks noChangeShapeType="1"/>
          </p:cNvSpPr>
          <p:nvPr/>
        </p:nvSpPr>
        <p:spPr bwMode="auto">
          <a:xfrm>
            <a:off x="7391400" y="2286000"/>
            <a:ext cx="0" cy="3810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11" name="Text Box 7">
            <a:extLst>
              <a:ext uri="{FF2B5EF4-FFF2-40B4-BE49-F238E27FC236}">
                <a16:creationId xmlns:a16="http://schemas.microsoft.com/office/drawing/2014/main" id="{AAD0C13E-7400-47C0-ABB4-DCF4868442C8}"/>
              </a:ext>
            </a:extLst>
          </p:cNvPr>
          <p:cNvSpPr txBox="1">
            <a:spLocks noChangeArrowheads="1"/>
          </p:cNvSpPr>
          <p:nvPr/>
        </p:nvSpPr>
        <p:spPr bwMode="auto">
          <a:xfrm>
            <a:off x="4038600" y="2667001"/>
            <a:ext cx="6096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2000" b="1"/>
              <a:t>BX</a:t>
            </a:r>
          </a:p>
          <a:p>
            <a:pPr>
              <a:spcBef>
                <a:spcPct val="50000"/>
              </a:spcBef>
              <a:buClrTx/>
              <a:buSzTx/>
              <a:buFontTx/>
              <a:buNone/>
            </a:pPr>
            <a:r>
              <a:rPr lang="en-US" altLang="en-US" sz="2000" b="1"/>
              <a:t>BP</a:t>
            </a:r>
          </a:p>
        </p:txBody>
      </p:sp>
      <p:sp>
        <p:nvSpPr>
          <p:cNvPr id="47112" name="Text Box 8">
            <a:extLst>
              <a:ext uri="{FF2B5EF4-FFF2-40B4-BE49-F238E27FC236}">
                <a16:creationId xmlns:a16="http://schemas.microsoft.com/office/drawing/2014/main" id="{E1CF0521-9A0B-49F0-9C8B-847ADC99FE52}"/>
              </a:ext>
            </a:extLst>
          </p:cNvPr>
          <p:cNvSpPr txBox="1">
            <a:spLocks noChangeArrowheads="1"/>
          </p:cNvSpPr>
          <p:nvPr/>
        </p:nvSpPr>
        <p:spPr bwMode="auto">
          <a:xfrm>
            <a:off x="5257800" y="2667001"/>
            <a:ext cx="6096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2000" b="1"/>
              <a:t>DI</a:t>
            </a:r>
          </a:p>
          <a:p>
            <a:pPr>
              <a:spcBef>
                <a:spcPct val="50000"/>
              </a:spcBef>
              <a:buClrTx/>
              <a:buSzTx/>
              <a:buFontTx/>
              <a:buNone/>
            </a:pPr>
            <a:r>
              <a:rPr lang="en-US" altLang="en-US" sz="2000" b="1"/>
              <a:t>SI</a:t>
            </a:r>
          </a:p>
        </p:txBody>
      </p:sp>
      <p:sp>
        <p:nvSpPr>
          <p:cNvPr id="47113" name="Text Box 9">
            <a:extLst>
              <a:ext uri="{FF2B5EF4-FFF2-40B4-BE49-F238E27FC236}">
                <a16:creationId xmlns:a16="http://schemas.microsoft.com/office/drawing/2014/main" id="{C876F849-2E5C-4CD3-AC39-D90002607264}"/>
              </a:ext>
            </a:extLst>
          </p:cNvPr>
          <p:cNvSpPr txBox="1">
            <a:spLocks noChangeArrowheads="1"/>
          </p:cNvSpPr>
          <p:nvPr/>
        </p:nvSpPr>
        <p:spPr bwMode="auto">
          <a:xfrm>
            <a:off x="7010400" y="2667001"/>
            <a:ext cx="12192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2000" b="1"/>
              <a:t>8 bit</a:t>
            </a:r>
          </a:p>
          <a:p>
            <a:pPr>
              <a:spcBef>
                <a:spcPct val="50000"/>
              </a:spcBef>
              <a:buClrTx/>
              <a:buSzTx/>
              <a:buFontTx/>
              <a:buNone/>
            </a:pPr>
            <a:r>
              <a:rPr lang="en-US" altLang="en-US" sz="2000" b="1"/>
              <a:t>16 bit</a:t>
            </a:r>
          </a:p>
        </p:txBody>
      </p:sp>
      <p:sp>
        <p:nvSpPr>
          <p:cNvPr id="47114" name="Rectangle 10">
            <a:extLst>
              <a:ext uri="{FF2B5EF4-FFF2-40B4-BE49-F238E27FC236}">
                <a16:creationId xmlns:a16="http://schemas.microsoft.com/office/drawing/2014/main" id="{C788AEFA-2223-4197-AF1E-0FB6E9078E4C}"/>
              </a:ext>
            </a:extLst>
          </p:cNvPr>
          <p:cNvSpPr>
            <a:spLocks noChangeArrowheads="1"/>
          </p:cNvSpPr>
          <p:nvPr/>
        </p:nvSpPr>
        <p:spPr bwMode="auto">
          <a:xfrm>
            <a:off x="1905000" y="3733800"/>
            <a:ext cx="857408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eaLnBrk="1" hangingPunct="1"/>
            <a:r>
              <a:rPr lang="en-US" altLang="en-US"/>
              <a:t>Vậy PA 	= SBA :  EA</a:t>
            </a:r>
            <a:br>
              <a:rPr lang="en-US" altLang="en-US"/>
            </a:br>
            <a:r>
              <a:rPr lang="en-US" altLang="en-US"/>
              <a:t>		= Segment : Base + Index + Disp</a:t>
            </a:r>
            <a:br>
              <a:rPr lang="en-US" altLang="en-US"/>
            </a:br>
            <a:r>
              <a:rPr lang="en-US" altLang="en-US"/>
              <a:t>		=</a:t>
            </a:r>
          </a:p>
        </p:txBody>
      </p:sp>
      <p:sp>
        <p:nvSpPr>
          <p:cNvPr id="47115" name="AutoShape 11">
            <a:extLst>
              <a:ext uri="{FF2B5EF4-FFF2-40B4-BE49-F238E27FC236}">
                <a16:creationId xmlns:a16="http://schemas.microsoft.com/office/drawing/2014/main" id="{221D72D7-2428-42E0-B7C3-FB972761FD48}"/>
              </a:ext>
            </a:extLst>
          </p:cNvPr>
          <p:cNvSpPr>
            <a:spLocks/>
          </p:cNvSpPr>
          <p:nvPr/>
        </p:nvSpPr>
        <p:spPr bwMode="auto">
          <a:xfrm>
            <a:off x="4191000" y="4876800"/>
            <a:ext cx="152400" cy="1752600"/>
          </a:xfrm>
          <a:prstGeom prst="leftBrace">
            <a:avLst>
              <a:gd name="adj1" fmla="val 958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7116" name="Text Box 12">
            <a:extLst>
              <a:ext uri="{FF2B5EF4-FFF2-40B4-BE49-F238E27FC236}">
                <a16:creationId xmlns:a16="http://schemas.microsoft.com/office/drawing/2014/main" id="{952E4E59-548C-47EA-A706-928B7FA58B68}"/>
              </a:ext>
            </a:extLst>
          </p:cNvPr>
          <p:cNvSpPr txBox="1">
            <a:spLocks noChangeArrowheads="1"/>
          </p:cNvSpPr>
          <p:nvPr/>
        </p:nvSpPr>
        <p:spPr bwMode="auto">
          <a:xfrm>
            <a:off x="4267200" y="4953001"/>
            <a:ext cx="609600"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2000" b="1"/>
              <a:t>CS</a:t>
            </a:r>
          </a:p>
          <a:p>
            <a:pPr>
              <a:spcBef>
                <a:spcPct val="50000"/>
              </a:spcBef>
              <a:buClrTx/>
              <a:buSzTx/>
              <a:buFontTx/>
              <a:buNone/>
            </a:pPr>
            <a:r>
              <a:rPr lang="en-US" altLang="en-US" sz="2000" b="1"/>
              <a:t>DS</a:t>
            </a:r>
          </a:p>
          <a:p>
            <a:pPr>
              <a:spcBef>
                <a:spcPct val="50000"/>
              </a:spcBef>
              <a:buClrTx/>
              <a:buSzTx/>
              <a:buFontTx/>
              <a:buNone/>
            </a:pPr>
            <a:r>
              <a:rPr lang="en-US" altLang="en-US" sz="2000" b="1"/>
              <a:t>SS</a:t>
            </a:r>
          </a:p>
          <a:p>
            <a:pPr>
              <a:spcBef>
                <a:spcPct val="50000"/>
              </a:spcBef>
              <a:buClrTx/>
              <a:buSzTx/>
              <a:buFontTx/>
              <a:buNone/>
            </a:pPr>
            <a:r>
              <a:rPr lang="en-US" altLang="en-US" sz="2000" b="1"/>
              <a:t>ES</a:t>
            </a:r>
          </a:p>
        </p:txBody>
      </p:sp>
      <p:sp>
        <p:nvSpPr>
          <p:cNvPr id="47117" name="AutoShape 13">
            <a:extLst>
              <a:ext uri="{FF2B5EF4-FFF2-40B4-BE49-F238E27FC236}">
                <a16:creationId xmlns:a16="http://schemas.microsoft.com/office/drawing/2014/main" id="{0EA62A8C-E7FC-4C63-9C20-40D181C4920F}"/>
              </a:ext>
            </a:extLst>
          </p:cNvPr>
          <p:cNvSpPr>
            <a:spLocks/>
          </p:cNvSpPr>
          <p:nvPr/>
        </p:nvSpPr>
        <p:spPr bwMode="auto">
          <a:xfrm flipH="1">
            <a:off x="4724400" y="4876800"/>
            <a:ext cx="152400" cy="1752600"/>
          </a:xfrm>
          <a:prstGeom prst="leftBrace">
            <a:avLst>
              <a:gd name="adj1" fmla="val 958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7118" name="Text Box 14">
            <a:extLst>
              <a:ext uri="{FF2B5EF4-FFF2-40B4-BE49-F238E27FC236}">
                <a16:creationId xmlns:a16="http://schemas.microsoft.com/office/drawing/2014/main" id="{DF5F287A-D209-4D17-9798-8E5FB9D9680D}"/>
              </a:ext>
            </a:extLst>
          </p:cNvPr>
          <p:cNvSpPr txBox="1">
            <a:spLocks noChangeArrowheads="1"/>
          </p:cNvSpPr>
          <p:nvPr/>
        </p:nvSpPr>
        <p:spPr bwMode="auto">
          <a:xfrm>
            <a:off x="5105400" y="54864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t>:</a:t>
            </a:r>
          </a:p>
        </p:txBody>
      </p:sp>
      <p:sp>
        <p:nvSpPr>
          <p:cNvPr id="47119" name="Text Box 15">
            <a:extLst>
              <a:ext uri="{FF2B5EF4-FFF2-40B4-BE49-F238E27FC236}">
                <a16:creationId xmlns:a16="http://schemas.microsoft.com/office/drawing/2014/main" id="{EA7B9ECA-9B9E-4FBC-A4A5-FAFB4B899E6E}"/>
              </a:ext>
            </a:extLst>
          </p:cNvPr>
          <p:cNvSpPr txBox="1">
            <a:spLocks noChangeArrowheads="1"/>
          </p:cNvSpPr>
          <p:nvPr/>
        </p:nvSpPr>
        <p:spPr bwMode="auto">
          <a:xfrm>
            <a:off x="5562600" y="5318126"/>
            <a:ext cx="6096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2000" b="1"/>
              <a:t>BX</a:t>
            </a:r>
          </a:p>
          <a:p>
            <a:pPr>
              <a:spcBef>
                <a:spcPct val="50000"/>
              </a:spcBef>
              <a:buClrTx/>
              <a:buSzTx/>
              <a:buFontTx/>
              <a:buNone/>
            </a:pPr>
            <a:r>
              <a:rPr lang="en-US" altLang="en-US" sz="2000" b="1"/>
              <a:t>BP</a:t>
            </a:r>
          </a:p>
        </p:txBody>
      </p:sp>
      <p:sp>
        <p:nvSpPr>
          <p:cNvPr id="47120" name="AutoShape 16">
            <a:extLst>
              <a:ext uri="{FF2B5EF4-FFF2-40B4-BE49-F238E27FC236}">
                <a16:creationId xmlns:a16="http://schemas.microsoft.com/office/drawing/2014/main" id="{0577B059-F14E-4832-AC26-0E73D4D1ACB2}"/>
              </a:ext>
            </a:extLst>
          </p:cNvPr>
          <p:cNvSpPr>
            <a:spLocks/>
          </p:cNvSpPr>
          <p:nvPr/>
        </p:nvSpPr>
        <p:spPr bwMode="auto">
          <a:xfrm flipH="1">
            <a:off x="6019800" y="5410200"/>
            <a:ext cx="152400" cy="685800"/>
          </a:xfrm>
          <a:prstGeom prst="leftBrace">
            <a:avLst>
              <a:gd name="adj1" fmla="val 375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7121" name="AutoShape 17">
            <a:extLst>
              <a:ext uri="{FF2B5EF4-FFF2-40B4-BE49-F238E27FC236}">
                <a16:creationId xmlns:a16="http://schemas.microsoft.com/office/drawing/2014/main" id="{2903E6F2-2C22-40A9-A9CF-6BC9C6528652}"/>
              </a:ext>
            </a:extLst>
          </p:cNvPr>
          <p:cNvSpPr>
            <a:spLocks/>
          </p:cNvSpPr>
          <p:nvPr/>
        </p:nvSpPr>
        <p:spPr bwMode="auto">
          <a:xfrm>
            <a:off x="5486400" y="5410200"/>
            <a:ext cx="152400" cy="685800"/>
          </a:xfrm>
          <a:prstGeom prst="leftBrace">
            <a:avLst>
              <a:gd name="adj1" fmla="val 375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7122" name="Text Box 18">
            <a:extLst>
              <a:ext uri="{FF2B5EF4-FFF2-40B4-BE49-F238E27FC236}">
                <a16:creationId xmlns:a16="http://schemas.microsoft.com/office/drawing/2014/main" id="{DA68A560-2025-40AB-AFCD-9351FD234482}"/>
              </a:ext>
            </a:extLst>
          </p:cNvPr>
          <p:cNvSpPr txBox="1">
            <a:spLocks noChangeArrowheads="1"/>
          </p:cNvSpPr>
          <p:nvPr/>
        </p:nvSpPr>
        <p:spPr bwMode="auto">
          <a:xfrm>
            <a:off x="6400800" y="5502275"/>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t>+</a:t>
            </a:r>
          </a:p>
        </p:txBody>
      </p:sp>
      <p:sp>
        <p:nvSpPr>
          <p:cNvPr id="47123" name="Text Box 19">
            <a:extLst>
              <a:ext uri="{FF2B5EF4-FFF2-40B4-BE49-F238E27FC236}">
                <a16:creationId xmlns:a16="http://schemas.microsoft.com/office/drawing/2014/main" id="{6A78C994-5AA7-452B-A4D1-8C7B4647D087}"/>
              </a:ext>
            </a:extLst>
          </p:cNvPr>
          <p:cNvSpPr txBox="1">
            <a:spLocks noChangeArrowheads="1"/>
          </p:cNvSpPr>
          <p:nvPr/>
        </p:nvSpPr>
        <p:spPr bwMode="auto">
          <a:xfrm>
            <a:off x="6858000" y="5334001"/>
            <a:ext cx="6096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2000" b="1"/>
              <a:t>SI</a:t>
            </a:r>
          </a:p>
          <a:p>
            <a:pPr>
              <a:spcBef>
                <a:spcPct val="50000"/>
              </a:spcBef>
              <a:buClrTx/>
              <a:buSzTx/>
              <a:buFontTx/>
              <a:buNone/>
            </a:pPr>
            <a:r>
              <a:rPr lang="en-US" altLang="en-US" sz="2000" b="1"/>
              <a:t>DI</a:t>
            </a:r>
          </a:p>
        </p:txBody>
      </p:sp>
      <p:sp>
        <p:nvSpPr>
          <p:cNvPr id="47124" name="AutoShape 20">
            <a:extLst>
              <a:ext uri="{FF2B5EF4-FFF2-40B4-BE49-F238E27FC236}">
                <a16:creationId xmlns:a16="http://schemas.microsoft.com/office/drawing/2014/main" id="{23227F1C-B184-4F06-8774-A48194207FA7}"/>
              </a:ext>
            </a:extLst>
          </p:cNvPr>
          <p:cNvSpPr>
            <a:spLocks/>
          </p:cNvSpPr>
          <p:nvPr/>
        </p:nvSpPr>
        <p:spPr bwMode="auto">
          <a:xfrm flipH="1">
            <a:off x="7315200" y="5426075"/>
            <a:ext cx="152400" cy="685800"/>
          </a:xfrm>
          <a:prstGeom prst="leftBrace">
            <a:avLst>
              <a:gd name="adj1" fmla="val 375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7125" name="AutoShape 21">
            <a:extLst>
              <a:ext uri="{FF2B5EF4-FFF2-40B4-BE49-F238E27FC236}">
                <a16:creationId xmlns:a16="http://schemas.microsoft.com/office/drawing/2014/main" id="{519FB02E-C3D3-4D4F-880B-CD62E22E0EA8}"/>
              </a:ext>
            </a:extLst>
          </p:cNvPr>
          <p:cNvSpPr>
            <a:spLocks/>
          </p:cNvSpPr>
          <p:nvPr/>
        </p:nvSpPr>
        <p:spPr bwMode="auto">
          <a:xfrm>
            <a:off x="6781800" y="5426075"/>
            <a:ext cx="152400" cy="685800"/>
          </a:xfrm>
          <a:prstGeom prst="leftBrace">
            <a:avLst>
              <a:gd name="adj1" fmla="val 375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7126" name="Text Box 22">
            <a:extLst>
              <a:ext uri="{FF2B5EF4-FFF2-40B4-BE49-F238E27FC236}">
                <a16:creationId xmlns:a16="http://schemas.microsoft.com/office/drawing/2014/main" id="{9366250C-4816-4DC0-A743-CC5E391849FB}"/>
              </a:ext>
            </a:extLst>
          </p:cNvPr>
          <p:cNvSpPr txBox="1">
            <a:spLocks noChangeArrowheads="1"/>
          </p:cNvSpPr>
          <p:nvPr/>
        </p:nvSpPr>
        <p:spPr bwMode="auto">
          <a:xfrm>
            <a:off x="7467600" y="5502275"/>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t>+</a:t>
            </a:r>
          </a:p>
        </p:txBody>
      </p:sp>
      <p:sp>
        <p:nvSpPr>
          <p:cNvPr id="47127" name="Text Box 23">
            <a:extLst>
              <a:ext uri="{FF2B5EF4-FFF2-40B4-BE49-F238E27FC236}">
                <a16:creationId xmlns:a16="http://schemas.microsoft.com/office/drawing/2014/main" id="{35875D64-14AB-4689-9D28-0B47B419AA00}"/>
              </a:ext>
            </a:extLst>
          </p:cNvPr>
          <p:cNvSpPr txBox="1">
            <a:spLocks noChangeArrowheads="1"/>
          </p:cNvSpPr>
          <p:nvPr/>
        </p:nvSpPr>
        <p:spPr bwMode="auto">
          <a:xfrm>
            <a:off x="7924800" y="5334001"/>
            <a:ext cx="1524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2000" b="1"/>
              <a:t>8 bit – disp</a:t>
            </a:r>
          </a:p>
          <a:p>
            <a:pPr>
              <a:spcBef>
                <a:spcPct val="50000"/>
              </a:spcBef>
              <a:buClrTx/>
              <a:buSzTx/>
              <a:buFontTx/>
              <a:buNone/>
            </a:pPr>
            <a:r>
              <a:rPr lang="en-US" altLang="en-US" sz="2000" b="1"/>
              <a:t>16 bit - disp</a:t>
            </a:r>
          </a:p>
        </p:txBody>
      </p:sp>
      <p:sp>
        <p:nvSpPr>
          <p:cNvPr id="47128" name="AutoShape 24">
            <a:extLst>
              <a:ext uri="{FF2B5EF4-FFF2-40B4-BE49-F238E27FC236}">
                <a16:creationId xmlns:a16="http://schemas.microsoft.com/office/drawing/2014/main" id="{3DA4CA0F-0696-4637-B7DF-746CBCA770A8}"/>
              </a:ext>
            </a:extLst>
          </p:cNvPr>
          <p:cNvSpPr>
            <a:spLocks/>
          </p:cNvSpPr>
          <p:nvPr/>
        </p:nvSpPr>
        <p:spPr bwMode="auto">
          <a:xfrm flipH="1">
            <a:off x="9372600" y="5426075"/>
            <a:ext cx="152400" cy="685800"/>
          </a:xfrm>
          <a:prstGeom prst="leftBrace">
            <a:avLst>
              <a:gd name="adj1" fmla="val 375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7129" name="AutoShape 25">
            <a:extLst>
              <a:ext uri="{FF2B5EF4-FFF2-40B4-BE49-F238E27FC236}">
                <a16:creationId xmlns:a16="http://schemas.microsoft.com/office/drawing/2014/main" id="{B93E2EA1-E758-423D-9484-AB53664FE361}"/>
              </a:ext>
            </a:extLst>
          </p:cNvPr>
          <p:cNvSpPr>
            <a:spLocks/>
          </p:cNvSpPr>
          <p:nvPr/>
        </p:nvSpPr>
        <p:spPr bwMode="auto">
          <a:xfrm>
            <a:off x="7848600" y="5426075"/>
            <a:ext cx="152400" cy="685800"/>
          </a:xfrm>
          <a:prstGeom prst="leftBrace">
            <a:avLst>
              <a:gd name="adj1" fmla="val 375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Tree>
    <p:extLst>
      <p:ext uri="{BB962C8B-B14F-4D97-AF65-F5344CB8AC3E}">
        <p14:creationId xmlns:p14="http://schemas.microsoft.com/office/powerpoint/2010/main" val="1397249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270B7603-C1CC-492B-A43F-F4E06E5FFD8E}"/>
              </a:ext>
            </a:extLst>
          </p:cNvPr>
          <p:cNvSpPr>
            <a:spLocks noGrp="1"/>
          </p:cNvSpPr>
          <p:nvPr>
            <p:ph type="title"/>
          </p:nvPr>
        </p:nvSpPr>
        <p:spPr/>
        <p:txBody>
          <a:bodyPr/>
          <a:lstStyle/>
          <a:p>
            <a:endParaRPr lang="vi-VN" altLang="vi-VN"/>
          </a:p>
        </p:txBody>
      </p:sp>
      <p:sp>
        <p:nvSpPr>
          <p:cNvPr id="17411" name="Content Placeholder 2">
            <a:extLst>
              <a:ext uri="{FF2B5EF4-FFF2-40B4-BE49-F238E27FC236}">
                <a16:creationId xmlns:a16="http://schemas.microsoft.com/office/drawing/2014/main" id="{E12796A8-8EB5-4575-8943-098E6B75C97E}"/>
              </a:ext>
            </a:extLst>
          </p:cNvPr>
          <p:cNvSpPr>
            <a:spLocks noGrp="1"/>
          </p:cNvSpPr>
          <p:nvPr>
            <p:ph idx="1"/>
          </p:nvPr>
        </p:nvSpPr>
        <p:spPr>
          <a:xfrm>
            <a:off x="1905000" y="1143000"/>
            <a:ext cx="8574088" cy="5486400"/>
          </a:xfrm>
        </p:spPr>
        <p:txBody>
          <a:bodyPr/>
          <a:lstStyle/>
          <a:p>
            <a:pPr eaLnBrk="1" hangingPunct="1">
              <a:defRPr/>
            </a:pPr>
            <a:r>
              <a:rPr lang="en-AU" altLang="vi-VN" b="1"/>
              <a:t>Chuyển từ B – O</a:t>
            </a:r>
          </a:p>
          <a:p>
            <a:pPr eaLnBrk="1" hangingPunct="1">
              <a:defRPr/>
            </a:pPr>
            <a:r>
              <a:rPr lang="en-AU" altLang="vi-VN" b="1"/>
              <a:t>Chuyển từ B – H</a:t>
            </a:r>
          </a:p>
          <a:p>
            <a:pPr eaLnBrk="1" hangingPunct="1">
              <a:defRPr/>
            </a:pPr>
            <a:r>
              <a:rPr lang="en-AU" altLang="vi-VN" b="1"/>
              <a:t>Chuyển từ O – B</a:t>
            </a:r>
          </a:p>
          <a:p>
            <a:pPr eaLnBrk="1" hangingPunct="1">
              <a:defRPr/>
            </a:pPr>
            <a:r>
              <a:rPr lang="en-AU" altLang="vi-VN" b="1"/>
              <a:t>Chuyển từ H – B</a:t>
            </a:r>
          </a:p>
          <a:p>
            <a:pPr marL="0" indent="0">
              <a:buNone/>
              <a:defRPr/>
            </a:pPr>
            <a:r>
              <a:rPr lang="en-AU" altLang="vi-VN" b="1"/>
              <a:t>Cách 1 : Lấy D làm trung gian</a:t>
            </a:r>
          </a:p>
          <a:p>
            <a:pPr lvl="1" eaLnBrk="1" hangingPunct="1">
              <a:defRPr/>
            </a:pPr>
            <a:r>
              <a:rPr lang="en-AU" altLang="vi-VN" b="1"/>
              <a:t>B – D – O</a:t>
            </a:r>
          </a:p>
          <a:p>
            <a:pPr lvl="1" eaLnBrk="1" hangingPunct="1">
              <a:defRPr/>
            </a:pPr>
            <a:r>
              <a:rPr lang="en-AU" altLang="vi-VN" b="1"/>
              <a:t>B – D – H</a:t>
            </a:r>
          </a:p>
          <a:p>
            <a:pPr lvl="1" eaLnBrk="1" hangingPunct="1">
              <a:defRPr/>
            </a:pPr>
            <a:r>
              <a:rPr lang="en-AU" altLang="vi-VN" b="1"/>
              <a:t>O – D – B </a:t>
            </a:r>
          </a:p>
          <a:p>
            <a:pPr lvl="1" eaLnBrk="1" hangingPunct="1">
              <a:defRPr/>
            </a:pPr>
            <a:r>
              <a:rPr lang="en-AU" altLang="vi-VN" b="1"/>
              <a:t>H – D – B </a:t>
            </a:r>
          </a:p>
          <a:p>
            <a:pPr marL="0" indent="0">
              <a:buNone/>
              <a:defRPr/>
            </a:pPr>
            <a:r>
              <a:rPr lang="en-AU" altLang="vi-VN" b="1"/>
              <a:t>Ví dụ : 1011111011111110</a:t>
            </a:r>
            <a:r>
              <a:rPr lang="en-AU" altLang="vi-VN" b="1" baseline="-25000"/>
              <a:t>2</a:t>
            </a:r>
            <a:r>
              <a:rPr lang="en-AU" altLang="vi-VN" b="1"/>
              <a:t> </a:t>
            </a:r>
          </a:p>
          <a:p>
            <a:pPr>
              <a:defRPr/>
            </a:pPr>
            <a:endParaRPr lang="en-US" altLang="vi-VN"/>
          </a:p>
        </p:txBody>
      </p:sp>
    </p:spTree>
    <p:extLst>
      <p:ext uri="{BB962C8B-B14F-4D97-AF65-F5344CB8AC3E}">
        <p14:creationId xmlns:p14="http://schemas.microsoft.com/office/powerpoint/2010/main" val="75380023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7CA8BE82-6ACB-4D68-BAFC-EE05DC9ADA59}"/>
              </a:ext>
            </a:extLst>
          </p:cNvPr>
          <p:cNvSpPr>
            <a:spLocks noGrp="1" noChangeArrowheads="1"/>
          </p:cNvSpPr>
          <p:nvPr>
            <p:ph type="title"/>
          </p:nvPr>
        </p:nvSpPr>
        <p:spPr/>
        <p:txBody>
          <a:bodyPr/>
          <a:lstStyle/>
          <a:p>
            <a:pPr eaLnBrk="1" hangingPunct="1"/>
            <a:r>
              <a:rPr lang="en-US" altLang="en-US"/>
              <a:t>Chế độ định địa chỉ</a:t>
            </a:r>
          </a:p>
        </p:txBody>
      </p:sp>
      <p:sp>
        <p:nvSpPr>
          <p:cNvPr id="48131" name="Rectangle 3">
            <a:extLst>
              <a:ext uri="{FF2B5EF4-FFF2-40B4-BE49-F238E27FC236}">
                <a16:creationId xmlns:a16="http://schemas.microsoft.com/office/drawing/2014/main" id="{81DD7503-1277-4470-9F93-5ECC38770B13}"/>
              </a:ext>
            </a:extLst>
          </p:cNvPr>
          <p:cNvSpPr>
            <a:spLocks noGrp="1" noChangeArrowheads="1"/>
          </p:cNvSpPr>
          <p:nvPr>
            <p:ph idx="1"/>
          </p:nvPr>
        </p:nvSpPr>
        <p:spPr/>
        <p:txBody>
          <a:bodyPr/>
          <a:lstStyle/>
          <a:p>
            <a:pPr eaLnBrk="1" hangingPunct="1"/>
            <a:r>
              <a:rPr lang="en-US" altLang="en-US"/>
              <a:t>Tùy vào sự có mặt của Base, Index, Disp </a:t>
            </a:r>
            <a:r>
              <a:rPr lang="en-US" altLang="en-US">
                <a:sym typeface="Symbol" panose="05050102010706020507" pitchFamily="18" charset="2"/>
              </a:rPr>
              <a:t> có phân loại khác nhau :</a:t>
            </a:r>
          </a:p>
          <a:p>
            <a:pPr lvl="1" eaLnBrk="1" hangingPunct="1"/>
            <a:r>
              <a:rPr lang="en-US" altLang="en-US">
                <a:sym typeface="Symbol" panose="05050102010706020507" pitchFamily="18" charset="2"/>
              </a:rPr>
              <a:t>Định vị trực tiếp (địa chỉ ô nhớ nằm trong lệnh)</a:t>
            </a:r>
          </a:p>
          <a:p>
            <a:pPr lvl="1" eaLnBrk="1" hangingPunct="1"/>
            <a:r>
              <a:rPr lang="en-US" altLang="en-US">
                <a:sym typeface="Symbol" panose="05050102010706020507" pitchFamily="18" charset="2"/>
              </a:rPr>
              <a:t>Định vị gián tiếp thanh ghi (địa chỉ ô nhớ nằm trong thanh ghi, EA chỉ có disp)</a:t>
            </a:r>
          </a:p>
          <a:p>
            <a:pPr lvl="1" eaLnBrk="1" hangingPunct="1"/>
            <a:r>
              <a:rPr lang="en-US" altLang="en-US">
                <a:sym typeface="Symbol" panose="05050102010706020507" pitchFamily="18" charset="2"/>
              </a:rPr>
              <a:t>Định vị chỉ số nền (EA có base và index)</a:t>
            </a:r>
          </a:p>
          <a:p>
            <a:pPr lvl="1" eaLnBrk="1" hangingPunct="1"/>
            <a:r>
              <a:rPr lang="en-US" altLang="en-US">
                <a:sym typeface="Symbol" panose="05050102010706020507" pitchFamily="18" charset="2"/>
              </a:rPr>
              <a:t>Định vị tương đối thanh ghi (EA có base và disp)</a:t>
            </a:r>
          </a:p>
          <a:p>
            <a:pPr lvl="1" eaLnBrk="1" hangingPunct="1"/>
            <a:r>
              <a:rPr lang="en-US" altLang="en-US">
                <a:sym typeface="Symbol" panose="05050102010706020507" pitchFamily="18" charset="2"/>
              </a:rPr>
              <a:t>…</a:t>
            </a:r>
          </a:p>
        </p:txBody>
      </p:sp>
    </p:spTree>
    <p:extLst>
      <p:ext uri="{BB962C8B-B14F-4D97-AF65-F5344CB8AC3E}">
        <p14:creationId xmlns:p14="http://schemas.microsoft.com/office/powerpoint/2010/main" val="359821355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875BA1B6-9F49-44E3-BFBB-CAC2DC435926}"/>
              </a:ext>
            </a:extLst>
          </p:cNvPr>
          <p:cNvSpPr>
            <a:spLocks noGrp="1" noChangeArrowheads="1"/>
          </p:cNvSpPr>
          <p:nvPr>
            <p:ph type="title"/>
          </p:nvPr>
        </p:nvSpPr>
        <p:spPr/>
        <p:txBody>
          <a:bodyPr/>
          <a:lstStyle/>
          <a:p>
            <a:pPr eaLnBrk="1" hangingPunct="1"/>
            <a:r>
              <a:rPr lang="en-US" altLang="en-US"/>
              <a:t>Định vị trực tiếp</a:t>
            </a:r>
          </a:p>
        </p:txBody>
      </p:sp>
      <p:sp>
        <p:nvSpPr>
          <p:cNvPr id="49155" name="Rectangle 3">
            <a:extLst>
              <a:ext uri="{FF2B5EF4-FFF2-40B4-BE49-F238E27FC236}">
                <a16:creationId xmlns:a16="http://schemas.microsoft.com/office/drawing/2014/main" id="{052B397E-01EF-4DED-973C-5294F47F4528}"/>
              </a:ext>
            </a:extLst>
          </p:cNvPr>
          <p:cNvSpPr>
            <a:spLocks noGrp="1" noChangeArrowheads="1"/>
          </p:cNvSpPr>
          <p:nvPr>
            <p:ph idx="1"/>
          </p:nvPr>
        </p:nvSpPr>
        <p:spPr>
          <a:xfrm>
            <a:off x="1905000" y="1295401"/>
            <a:ext cx="3733800" cy="4837113"/>
          </a:xfrm>
        </p:spPr>
        <p:txBody>
          <a:bodyPr/>
          <a:lstStyle/>
          <a:p>
            <a:pPr eaLnBrk="1" hangingPunct="1"/>
            <a:r>
              <a:rPr lang="en-US" altLang="en-US"/>
              <a:t>EA=disp</a:t>
            </a:r>
          </a:p>
          <a:p>
            <a:pPr eaLnBrk="1" hangingPunct="1"/>
            <a:r>
              <a:rPr lang="en-US" altLang="en-US"/>
              <a:t>Ví dụ : </a:t>
            </a:r>
            <a:br>
              <a:rPr lang="en-US" altLang="en-US"/>
            </a:br>
            <a:r>
              <a:rPr lang="en-US" altLang="en-US"/>
              <a:t>Mov AX, [1B67h]</a:t>
            </a:r>
          </a:p>
          <a:p>
            <a:pPr eaLnBrk="1" hangingPunct="1"/>
            <a:r>
              <a:rPr lang="en-US" altLang="en-US"/>
              <a:t>Kết quả AX=?</a:t>
            </a:r>
          </a:p>
        </p:txBody>
      </p:sp>
      <p:grpSp>
        <p:nvGrpSpPr>
          <p:cNvPr id="49156" name="Group 4">
            <a:extLst>
              <a:ext uri="{FF2B5EF4-FFF2-40B4-BE49-F238E27FC236}">
                <a16:creationId xmlns:a16="http://schemas.microsoft.com/office/drawing/2014/main" id="{45991BD8-ECBF-4927-83AB-C2DA1292B3FE}"/>
              </a:ext>
            </a:extLst>
          </p:cNvPr>
          <p:cNvGrpSpPr>
            <a:grpSpLocks/>
          </p:cNvGrpSpPr>
          <p:nvPr/>
        </p:nvGrpSpPr>
        <p:grpSpPr bwMode="auto">
          <a:xfrm>
            <a:off x="6019800" y="2514600"/>
            <a:ext cx="1981200" cy="3276600"/>
            <a:chOff x="1488" y="1680"/>
            <a:chExt cx="1248" cy="2064"/>
          </a:xfrm>
        </p:grpSpPr>
        <p:grpSp>
          <p:nvGrpSpPr>
            <p:cNvPr id="49197" name="Group 5">
              <a:extLst>
                <a:ext uri="{FF2B5EF4-FFF2-40B4-BE49-F238E27FC236}">
                  <a16:creationId xmlns:a16="http://schemas.microsoft.com/office/drawing/2014/main" id="{5F84DFC4-B186-4D4B-A2FA-77A94DA67426}"/>
                </a:ext>
              </a:extLst>
            </p:cNvPr>
            <p:cNvGrpSpPr>
              <a:grpSpLocks/>
            </p:cNvGrpSpPr>
            <p:nvPr/>
          </p:nvGrpSpPr>
          <p:grpSpPr bwMode="auto">
            <a:xfrm>
              <a:off x="1488" y="1680"/>
              <a:ext cx="1248" cy="240"/>
              <a:chOff x="1488" y="1680"/>
              <a:chExt cx="1392" cy="240"/>
            </a:xfrm>
          </p:grpSpPr>
          <p:sp>
            <p:nvSpPr>
              <p:cNvPr id="49219" name="Rectangle 6">
                <a:extLst>
                  <a:ext uri="{FF2B5EF4-FFF2-40B4-BE49-F238E27FC236}">
                    <a16:creationId xmlns:a16="http://schemas.microsoft.com/office/drawing/2014/main" id="{58F5E618-A306-4C23-B730-025EA781A3D0}"/>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0000</a:t>
                </a:r>
              </a:p>
            </p:txBody>
          </p:sp>
          <p:sp>
            <p:nvSpPr>
              <p:cNvPr id="49220" name="Text Box 7">
                <a:extLst>
                  <a:ext uri="{FF2B5EF4-FFF2-40B4-BE49-F238E27FC236}">
                    <a16:creationId xmlns:a16="http://schemas.microsoft.com/office/drawing/2014/main" id="{49123743-5597-4394-9639-8A005075F637}"/>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AX</a:t>
                </a:r>
              </a:p>
            </p:txBody>
          </p:sp>
        </p:grpSp>
        <p:grpSp>
          <p:nvGrpSpPr>
            <p:cNvPr id="49198" name="Group 8">
              <a:extLst>
                <a:ext uri="{FF2B5EF4-FFF2-40B4-BE49-F238E27FC236}">
                  <a16:creationId xmlns:a16="http://schemas.microsoft.com/office/drawing/2014/main" id="{0459D4DA-31CC-4192-8DFE-384E2FF7268F}"/>
                </a:ext>
              </a:extLst>
            </p:cNvPr>
            <p:cNvGrpSpPr>
              <a:grpSpLocks/>
            </p:cNvGrpSpPr>
            <p:nvPr/>
          </p:nvGrpSpPr>
          <p:grpSpPr bwMode="auto">
            <a:xfrm>
              <a:off x="1488" y="1920"/>
              <a:ext cx="1248" cy="240"/>
              <a:chOff x="1488" y="1680"/>
              <a:chExt cx="1392" cy="240"/>
            </a:xfrm>
          </p:grpSpPr>
          <p:sp>
            <p:nvSpPr>
              <p:cNvPr id="49217" name="Rectangle 9">
                <a:extLst>
                  <a:ext uri="{FF2B5EF4-FFF2-40B4-BE49-F238E27FC236}">
                    <a16:creationId xmlns:a16="http://schemas.microsoft.com/office/drawing/2014/main" id="{B547831D-5DF8-4182-AADE-D3B7056E3C92}"/>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1B69</a:t>
                </a:r>
              </a:p>
            </p:txBody>
          </p:sp>
          <p:sp>
            <p:nvSpPr>
              <p:cNvPr id="49218" name="Text Box 10">
                <a:extLst>
                  <a:ext uri="{FF2B5EF4-FFF2-40B4-BE49-F238E27FC236}">
                    <a16:creationId xmlns:a16="http://schemas.microsoft.com/office/drawing/2014/main" id="{B38E22B6-4667-4EE2-AACA-35FFF91F6EEB}"/>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BX</a:t>
                </a:r>
              </a:p>
            </p:txBody>
          </p:sp>
        </p:grpSp>
        <p:grpSp>
          <p:nvGrpSpPr>
            <p:cNvPr id="49199" name="Group 11">
              <a:extLst>
                <a:ext uri="{FF2B5EF4-FFF2-40B4-BE49-F238E27FC236}">
                  <a16:creationId xmlns:a16="http://schemas.microsoft.com/office/drawing/2014/main" id="{8D35688E-CD63-4558-9E7D-86F7D4D992B3}"/>
                </a:ext>
              </a:extLst>
            </p:cNvPr>
            <p:cNvGrpSpPr>
              <a:grpSpLocks/>
            </p:cNvGrpSpPr>
            <p:nvPr/>
          </p:nvGrpSpPr>
          <p:grpSpPr bwMode="auto">
            <a:xfrm>
              <a:off x="1488" y="2160"/>
              <a:ext cx="1248" cy="240"/>
              <a:chOff x="1488" y="1680"/>
              <a:chExt cx="1392" cy="240"/>
            </a:xfrm>
          </p:grpSpPr>
          <p:sp>
            <p:nvSpPr>
              <p:cNvPr id="49215" name="Rectangle 12">
                <a:extLst>
                  <a:ext uri="{FF2B5EF4-FFF2-40B4-BE49-F238E27FC236}">
                    <a16:creationId xmlns:a16="http://schemas.microsoft.com/office/drawing/2014/main" id="{5AD13F0C-76FF-4032-86B8-84B7F947CC3E}"/>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1643</a:t>
                </a:r>
              </a:p>
            </p:txBody>
          </p:sp>
          <p:sp>
            <p:nvSpPr>
              <p:cNvPr id="49216" name="Text Box 13">
                <a:extLst>
                  <a:ext uri="{FF2B5EF4-FFF2-40B4-BE49-F238E27FC236}">
                    <a16:creationId xmlns:a16="http://schemas.microsoft.com/office/drawing/2014/main" id="{AF88709D-784E-4218-B289-83DD3BD99E29}"/>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CX</a:t>
                </a:r>
              </a:p>
            </p:txBody>
          </p:sp>
        </p:grpSp>
        <p:grpSp>
          <p:nvGrpSpPr>
            <p:cNvPr id="49200" name="Group 14">
              <a:extLst>
                <a:ext uri="{FF2B5EF4-FFF2-40B4-BE49-F238E27FC236}">
                  <a16:creationId xmlns:a16="http://schemas.microsoft.com/office/drawing/2014/main" id="{417E4DCA-85D8-4581-AF22-7DA153F5309C}"/>
                </a:ext>
              </a:extLst>
            </p:cNvPr>
            <p:cNvGrpSpPr>
              <a:grpSpLocks/>
            </p:cNvGrpSpPr>
            <p:nvPr/>
          </p:nvGrpSpPr>
          <p:grpSpPr bwMode="auto">
            <a:xfrm>
              <a:off x="1488" y="2400"/>
              <a:ext cx="1248" cy="240"/>
              <a:chOff x="1488" y="1680"/>
              <a:chExt cx="1392" cy="240"/>
            </a:xfrm>
          </p:grpSpPr>
          <p:sp>
            <p:nvSpPr>
              <p:cNvPr id="49213" name="Rectangle 15">
                <a:extLst>
                  <a:ext uri="{FF2B5EF4-FFF2-40B4-BE49-F238E27FC236}">
                    <a16:creationId xmlns:a16="http://schemas.microsoft.com/office/drawing/2014/main" id="{7194E1A8-98E6-47CF-911C-CBABBC50E1D0}"/>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29A2</a:t>
                </a:r>
              </a:p>
            </p:txBody>
          </p:sp>
          <p:sp>
            <p:nvSpPr>
              <p:cNvPr id="49214" name="Text Box 16">
                <a:extLst>
                  <a:ext uri="{FF2B5EF4-FFF2-40B4-BE49-F238E27FC236}">
                    <a16:creationId xmlns:a16="http://schemas.microsoft.com/office/drawing/2014/main" id="{EFD72C7B-EA11-42D4-81AE-F6176034AA9F}"/>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DX</a:t>
                </a:r>
              </a:p>
            </p:txBody>
          </p:sp>
        </p:grpSp>
        <p:grpSp>
          <p:nvGrpSpPr>
            <p:cNvPr id="49201" name="Group 17">
              <a:extLst>
                <a:ext uri="{FF2B5EF4-FFF2-40B4-BE49-F238E27FC236}">
                  <a16:creationId xmlns:a16="http://schemas.microsoft.com/office/drawing/2014/main" id="{313EB55A-0085-449B-8D34-6DD4FDDCBE87}"/>
                </a:ext>
              </a:extLst>
            </p:cNvPr>
            <p:cNvGrpSpPr>
              <a:grpSpLocks/>
            </p:cNvGrpSpPr>
            <p:nvPr/>
          </p:nvGrpSpPr>
          <p:grpSpPr bwMode="auto">
            <a:xfrm>
              <a:off x="1488" y="2784"/>
              <a:ext cx="1248" cy="240"/>
              <a:chOff x="1488" y="1680"/>
              <a:chExt cx="1392" cy="240"/>
            </a:xfrm>
          </p:grpSpPr>
          <p:sp>
            <p:nvSpPr>
              <p:cNvPr id="49211" name="Rectangle 18">
                <a:extLst>
                  <a:ext uri="{FF2B5EF4-FFF2-40B4-BE49-F238E27FC236}">
                    <a16:creationId xmlns:a16="http://schemas.microsoft.com/office/drawing/2014/main" id="{862F1D99-03B0-4B60-A6D5-DEB6B30CE7EC}"/>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FF03</a:t>
                </a:r>
              </a:p>
            </p:txBody>
          </p:sp>
          <p:sp>
            <p:nvSpPr>
              <p:cNvPr id="49212" name="Text Box 19">
                <a:extLst>
                  <a:ext uri="{FF2B5EF4-FFF2-40B4-BE49-F238E27FC236}">
                    <a16:creationId xmlns:a16="http://schemas.microsoft.com/office/drawing/2014/main" id="{E8F54202-40DA-4CFA-BB5B-6200E885ACC4}"/>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SP</a:t>
                </a:r>
              </a:p>
            </p:txBody>
          </p:sp>
        </p:grpSp>
        <p:grpSp>
          <p:nvGrpSpPr>
            <p:cNvPr id="49202" name="Group 20">
              <a:extLst>
                <a:ext uri="{FF2B5EF4-FFF2-40B4-BE49-F238E27FC236}">
                  <a16:creationId xmlns:a16="http://schemas.microsoft.com/office/drawing/2014/main" id="{6DA416AA-A53E-44AB-ACCB-A20F7A86B984}"/>
                </a:ext>
              </a:extLst>
            </p:cNvPr>
            <p:cNvGrpSpPr>
              <a:grpSpLocks/>
            </p:cNvGrpSpPr>
            <p:nvPr/>
          </p:nvGrpSpPr>
          <p:grpSpPr bwMode="auto">
            <a:xfrm>
              <a:off x="1488" y="3024"/>
              <a:ext cx="1248" cy="240"/>
              <a:chOff x="1488" y="1680"/>
              <a:chExt cx="1392" cy="240"/>
            </a:xfrm>
          </p:grpSpPr>
          <p:sp>
            <p:nvSpPr>
              <p:cNvPr id="49209" name="Rectangle 21">
                <a:extLst>
                  <a:ext uri="{FF2B5EF4-FFF2-40B4-BE49-F238E27FC236}">
                    <a16:creationId xmlns:a16="http://schemas.microsoft.com/office/drawing/2014/main" id="{7964587F-BB65-4065-9213-209AB06576CE}"/>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1B03</a:t>
                </a:r>
              </a:p>
            </p:txBody>
          </p:sp>
          <p:sp>
            <p:nvSpPr>
              <p:cNvPr id="49210" name="Text Box 22">
                <a:extLst>
                  <a:ext uri="{FF2B5EF4-FFF2-40B4-BE49-F238E27FC236}">
                    <a16:creationId xmlns:a16="http://schemas.microsoft.com/office/drawing/2014/main" id="{5E78A3C5-84A6-490D-995C-494341792FB0}"/>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BP</a:t>
                </a:r>
              </a:p>
            </p:txBody>
          </p:sp>
        </p:grpSp>
        <p:grpSp>
          <p:nvGrpSpPr>
            <p:cNvPr id="49203" name="Group 23">
              <a:extLst>
                <a:ext uri="{FF2B5EF4-FFF2-40B4-BE49-F238E27FC236}">
                  <a16:creationId xmlns:a16="http://schemas.microsoft.com/office/drawing/2014/main" id="{97471924-4278-42BF-A9AE-2636036006A3}"/>
                </a:ext>
              </a:extLst>
            </p:cNvPr>
            <p:cNvGrpSpPr>
              <a:grpSpLocks/>
            </p:cNvGrpSpPr>
            <p:nvPr/>
          </p:nvGrpSpPr>
          <p:grpSpPr bwMode="auto">
            <a:xfrm>
              <a:off x="1488" y="3264"/>
              <a:ext cx="1248" cy="240"/>
              <a:chOff x="1488" y="1680"/>
              <a:chExt cx="1392" cy="240"/>
            </a:xfrm>
          </p:grpSpPr>
          <p:sp>
            <p:nvSpPr>
              <p:cNvPr id="49207" name="Rectangle 24">
                <a:extLst>
                  <a:ext uri="{FF2B5EF4-FFF2-40B4-BE49-F238E27FC236}">
                    <a16:creationId xmlns:a16="http://schemas.microsoft.com/office/drawing/2014/main" id="{7CD9567E-03B9-4D3C-9187-89142E88C341}"/>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0001</a:t>
                </a:r>
              </a:p>
            </p:txBody>
          </p:sp>
          <p:sp>
            <p:nvSpPr>
              <p:cNvPr id="49208" name="Text Box 25">
                <a:extLst>
                  <a:ext uri="{FF2B5EF4-FFF2-40B4-BE49-F238E27FC236}">
                    <a16:creationId xmlns:a16="http://schemas.microsoft.com/office/drawing/2014/main" id="{921A5741-3C32-411B-B261-D74A8781696E}"/>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SI</a:t>
                </a:r>
              </a:p>
            </p:txBody>
          </p:sp>
        </p:grpSp>
        <p:grpSp>
          <p:nvGrpSpPr>
            <p:cNvPr id="49204" name="Group 26">
              <a:extLst>
                <a:ext uri="{FF2B5EF4-FFF2-40B4-BE49-F238E27FC236}">
                  <a16:creationId xmlns:a16="http://schemas.microsoft.com/office/drawing/2014/main" id="{6E698F83-CD4D-42B8-B963-F2B9B5EFBF84}"/>
                </a:ext>
              </a:extLst>
            </p:cNvPr>
            <p:cNvGrpSpPr>
              <a:grpSpLocks/>
            </p:cNvGrpSpPr>
            <p:nvPr/>
          </p:nvGrpSpPr>
          <p:grpSpPr bwMode="auto">
            <a:xfrm>
              <a:off x="1488" y="3504"/>
              <a:ext cx="1248" cy="240"/>
              <a:chOff x="1488" y="1680"/>
              <a:chExt cx="1392" cy="240"/>
            </a:xfrm>
          </p:grpSpPr>
          <p:sp>
            <p:nvSpPr>
              <p:cNvPr id="49205" name="Rectangle 27">
                <a:extLst>
                  <a:ext uri="{FF2B5EF4-FFF2-40B4-BE49-F238E27FC236}">
                    <a16:creationId xmlns:a16="http://schemas.microsoft.com/office/drawing/2014/main" id="{66CAB829-6FDF-4533-8A2F-3EEC1F9672B3}"/>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0004</a:t>
                </a:r>
              </a:p>
            </p:txBody>
          </p:sp>
          <p:sp>
            <p:nvSpPr>
              <p:cNvPr id="49206" name="Text Box 28">
                <a:extLst>
                  <a:ext uri="{FF2B5EF4-FFF2-40B4-BE49-F238E27FC236}">
                    <a16:creationId xmlns:a16="http://schemas.microsoft.com/office/drawing/2014/main" id="{4BAEB7E7-26FF-497E-90F3-B461B4ADCCB5}"/>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DI</a:t>
                </a:r>
              </a:p>
            </p:txBody>
          </p:sp>
        </p:grpSp>
      </p:grpSp>
      <p:grpSp>
        <p:nvGrpSpPr>
          <p:cNvPr id="49157" name="Group 29">
            <a:extLst>
              <a:ext uri="{FF2B5EF4-FFF2-40B4-BE49-F238E27FC236}">
                <a16:creationId xmlns:a16="http://schemas.microsoft.com/office/drawing/2014/main" id="{01E15552-9E96-430B-8CA1-45F2D4CFEE94}"/>
              </a:ext>
            </a:extLst>
          </p:cNvPr>
          <p:cNvGrpSpPr>
            <a:grpSpLocks/>
          </p:cNvGrpSpPr>
          <p:nvPr/>
        </p:nvGrpSpPr>
        <p:grpSpPr bwMode="auto">
          <a:xfrm>
            <a:off x="8305800" y="2362200"/>
            <a:ext cx="2057400" cy="3594100"/>
            <a:chOff x="3648" y="1632"/>
            <a:chExt cx="1296" cy="2264"/>
          </a:xfrm>
        </p:grpSpPr>
        <p:grpSp>
          <p:nvGrpSpPr>
            <p:cNvPr id="49168" name="Group 30">
              <a:extLst>
                <a:ext uri="{FF2B5EF4-FFF2-40B4-BE49-F238E27FC236}">
                  <a16:creationId xmlns:a16="http://schemas.microsoft.com/office/drawing/2014/main" id="{84EF1F49-26A9-40D1-ABD0-81F7C5055B19}"/>
                </a:ext>
              </a:extLst>
            </p:cNvPr>
            <p:cNvGrpSpPr>
              <a:grpSpLocks/>
            </p:cNvGrpSpPr>
            <p:nvPr/>
          </p:nvGrpSpPr>
          <p:grpSpPr bwMode="auto">
            <a:xfrm>
              <a:off x="3696" y="1632"/>
              <a:ext cx="1248" cy="2264"/>
              <a:chOff x="3696" y="1632"/>
              <a:chExt cx="1248" cy="2264"/>
            </a:xfrm>
          </p:grpSpPr>
          <p:grpSp>
            <p:nvGrpSpPr>
              <p:cNvPr id="49170" name="Group 31">
                <a:extLst>
                  <a:ext uri="{FF2B5EF4-FFF2-40B4-BE49-F238E27FC236}">
                    <a16:creationId xmlns:a16="http://schemas.microsoft.com/office/drawing/2014/main" id="{FE6B5A5D-E6B6-4910-98F6-AAF46E830038}"/>
                  </a:ext>
                </a:extLst>
              </p:cNvPr>
              <p:cNvGrpSpPr>
                <a:grpSpLocks/>
              </p:cNvGrpSpPr>
              <p:nvPr/>
            </p:nvGrpSpPr>
            <p:grpSpPr bwMode="auto">
              <a:xfrm>
                <a:off x="3696" y="1920"/>
                <a:ext cx="1248" cy="240"/>
                <a:chOff x="3696" y="1680"/>
                <a:chExt cx="1248" cy="240"/>
              </a:xfrm>
            </p:grpSpPr>
            <p:sp>
              <p:nvSpPr>
                <p:cNvPr id="49195" name="Rectangle 32">
                  <a:extLst>
                    <a:ext uri="{FF2B5EF4-FFF2-40B4-BE49-F238E27FC236}">
                      <a16:creationId xmlns:a16="http://schemas.microsoft.com/office/drawing/2014/main" id="{70883872-B0E2-4E86-A57B-5DA750E6B3E6}"/>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35</a:t>
                  </a:r>
                </a:p>
              </p:txBody>
            </p:sp>
            <p:sp>
              <p:nvSpPr>
                <p:cNvPr id="49196" name="Text Box 33">
                  <a:extLst>
                    <a:ext uri="{FF2B5EF4-FFF2-40B4-BE49-F238E27FC236}">
                      <a16:creationId xmlns:a16="http://schemas.microsoft.com/office/drawing/2014/main" id="{AC5FE285-E246-443F-9BE5-984D3F041878}"/>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1B66</a:t>
                  </a:r>
                </a:p>
              </p:txBody>
            </p:sp>
          </p:grpSp>
          <p:grpSp>
            <p:nvGrpSpPr>
              <p:cNvPr id="49171" name="Group 34">
                <a:extLst>
                  <a:ext uri="{FF2B5EF4-FFF2-40B4-BE49-F238E27FC236}">
                    <a16:creationId xmlns:a16="http://schemas.microsoft.com/office/drawing/2014/main" id="{9BFA7603-4460-44A4-B7D2-FF673A59B4D3}"/>
                  </a:ext>
                </a:extLst>
              </p:cNvPr>
              <p:cNvGrpSpPr>
                <a:grpSpLocks/>
              </p:cNvGrpSpPr>
              <p:nvPr/>
            </p:nvGrpSpPr>
            <p:grpSpPr bwMode="auto">
              <a:xfrm>
                <a:off x="3696" y="2160"/>
                <a:ext cx="1248" cy="240"/>
                <a:chOff x="3696" y="1680"/>
                <a:chExt cx="1248" cy="240"/>
              </a:xfrm>
            </p:grpSpPr>
            <p:sp>
              <p:nvSpPr>
                <p:cNvPr id="49193" name="Rectangle 35">
                  <a:extLst>
                    <a:ext uri="{FF2B5EF4-FFF2-40B4-BE49-F238E27FC236}">
                      <a16:creationId xmlns:a16="http://schemas.microsoft.com/office/drawing/2014/main" id="{3E05003F-1947-4F17-B3D6-9E4A84944959}"/>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69</a:t>
                  </a:r>
                </a:p>
              </p:txBody>
            </p:sp>
            <p:sp>
              <p:nvSpPr>
                <p:cNvPr id="49194" name="Text Box 36">
                  <a:extLst>
                    <a:ext uri="{FF2B5EF4-FFF2-40B4-BE49-F238E27FC236}">
                      <a16:creationId xmlns:a16="http://schemas.microsoft.com/office/drawing/2014/main" id="{1CCE12DA-525B-4B00-8F20-09AA30FA6CCC}"/>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1B67</a:t>
                  </a:r>
                </a:p>
              </p:txBody>
            </p:sp>
          </p:grpSp>
          <p:grpSp>
            <p:nvGrpSpPr>
              <p:cNvPr id="49172" name="Group 37">
                <a:extLst>
                  <a:ext uri="{FF2B5EF4-FFF2-40B4-BE49-F238E27FC236}">
                    <a16:creationId xmlns:a16="http://schemas.microsoft.com/office/drawing/2014/main" id="{6F73F642-3ABB-4BF4-A01D-24FEB58C8788}"/>
                  </a:ext>
                </a:extLst>
              </p:cNvPr>
              <p:cNvGrpSpPr>
                <a:grpSpLocks/>
              </p:cNvGrpSpPr>
              <p:nvPr/>
            </p:nvGrpSpPr>
            <p:grpSpPr bwMode="auto">
              <a:xfrm>
                <a:off x="3696" y="2400"/>
                <a:ext cx="1248" cy="240"/>
                <a:chOff x="3696" y="1680"/>
                <a:chExt cx="1248" cy="240"/>
              </a:xfrm>
            </p:grpSpPr>
            <p:sp>
              <p:nvSpPr>
                <p:cNvPr id="49191" name="Rectangle 38">
                  <a:extLst>
                    <a:ext uri="{FF2B5EF4-FFF2-40B4-BE49-F238E27FC236}">
                      <a16:creationId xmlns:a16="http://schemas.microsoft.com/office/drawing/2014/main" id="{DFEFCF86-E7EF-4614-AE52-051F0988D2DB}"/>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1B</a:t>
                  </a:r>
                </a:p>
              </p:txBody>
            </p:sp>
            <p:sp>
              <p:nvSpPr>
                <p:cNvPr id="49192" name="Text Box 39">
                  <a:extLst>
                    <a:ext uri="{FF2B5EF4-FFF2-40B4-BE49-F238E27FC236}">
                      <a16:creationId xmlns:a16="http://schemas.microsoft.com/office/drawing/2014/main" id="{1AE2A3E5-DEB6-44CB-86E9-219F14AA80F7}"/>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1B68</a:t>
                  </a:r>
                </a:p>
              </p:txBody>
            </p:sp>
          </p:grpSp>
          <p:grpSp>
            <p:nvGrpSpPr>
              <p:cNvPr id="49173" name="Group 40">
                <a:extLst>
                  <a:ext uri="{FF2B5EF4-FFF2-40B4-BE49-F238E27FC236}">
                    <a16:creationId xmlns:a16="http://schemas.microsoft.com/office/drawing/2014/main" id="{D2F1DB6F-327B-47A2-BB99-A546C32F422A}"/>
                  </a:ext>
                </a:extLst>
              </p:cNvPr>
              <p:cNvGrpSpPr>
                <a:grpSpLocks/>
              </p:cNvGrpSpPr>
              <p:nvPr/>
            </p:nvGrpSpPr>
            <p:grpSpPr bwMode="auto">
              <a:xfrm>
                <a:off x="3696" y="2640"/>
                <a:ext cx="1248" cy="240"/>
                <a:chOff x="3696" y="1680"/>
                <a:chExt cx="1248" cy="240"/>
              </a:xfrm>
            </p:grpSpPr>
            <p:sp>
              <p:nvSpPr>
                <p:cNvPr id="49189" name="Rectangle 41">
                  <a:extLst>
                    <a:ext uri="{FF2B5EF4-FFF2-40B4-BE49-F238E27FC236}">
                      <a16:creationId xmlns:a16="http://schemas.microsoft.com/office/drawing/2014/main" id="{C58414FC-A894-40CD-976A-725BD411A70F}"/>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24</a:t>
                  </a:r>
                </a:p>
              </p:txBody>
            </p:sp>
            <p:sp>
              <p:nvSpPr>
                <p:cNvPr id="49190" name="Text Box 42">
                  <a:extLst>
                    <a:ext uri="{FF2B5EF4-FFF2-40B4-BE49-F238E27FC236}">
                      <a16:creationId xmlns:a16="http://schemas.microsoft.com/office/drawing/2014/main" id="{3095EE56-151B-4D8A-BA7B-A21A541DBA93}"/>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1B69</a:t>
                  </a:r>
                </a:p>
              </p:txBody>
            </p:sp>
          </p:grpSp>
          <p:grpSp>
            <p:nvGrpSpPr>
              <p:cNvPr id="49174" name="Group 43">
                <a:extLst>
                  <a:ext uri="{FF2B5EF4-FFF2-40B4-BE49-F238E27FC236}">
                    <a16:creationId xmlns:a16="http://schemas.microsoft.com/office/drawing/2014/main" id="{2E548E1C-D1F0-4DDA-BB5F-862E2DF1A9FB}"/>
                  </a:ext>
                </a:extLst>
              </p:cNvPr>
              <p:cNvGrpSpPr>
                <a:grpSpLocks/>
              </p:cNvGrpSpPr>
              <p:nvPr/>
            </p:nvGrpSpPr>
            <p:grpSpPr bwMode="auto">
              <a:xfrm>
                <a:off x="3696" y="2880"/>
                <a:ext cx="1248" cy="240"/>
                <a:chOff x="3696" y="1680"/>
                <a:chExt cx="1248" cy="240"/>
              </a:xfrm>
            </p:grpSpPr>
            <p:sp>
              <p:nvSpPr>
                <p:cNvPr id="49187" name="Rectangle 44">
                  <a:extLst>
                    <a:ext uri="{FF2B5EF4-FFF2-40B4-BE49-F238E27FC236}">
                      <a16:creationId xmlns:a16="http://schemas.microsoft.com/office/drawing/2014/main" id="{D71E52B4-7E53-4CC4-BEDA-45F808DB714A}"/>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01</a:t>
                  </a:r>
                </a:p>
              </p:txBody>
            </p:sp>
            <p:sp>
              <p:nvSpPr>
                <p:cNvPr id="49188" name="Text Box 45">
                  <a:extLst>
                    <a:ext uri="{FF2B5EF4-FFF2-40B4-BE49-F238E27FC236}">
                      <a16:creationId xmlns:a16="http://schemas.microsoft.com/office/drawing/2014/main" id="{3B6855CA-36B6-487F-9CD3-20541448A45D}"/>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1B6A</a:t>
                  </a:r>
                </a:p>
              </p:txBody>
            </p:sp>
          </p:grpSp>
          <p:grpSp>
            <p:nvGrpSpPr>
              <p:cNvPr id="49175" name="Group 46">
                <a:extLst>
                  <a:ext uri="{FF2B5EF4-FFF2-40B4-BE49-F238E27FC236}">
                    <a16:creationId xmlns:a16="http://schemas.microsoft.com/office/drawing/2014/main" id="{3B175034-4D38-47F5-B384-0576FA8E51B9}"/>
                  </a:ext>
                </a:extLst>
              </p:cNvPr>
              <p:cNvGrpSpPr>
                <a:grpSpLocks/>
              </p:cNvGrpSpPr>
              <p:nvPr/>
            </p:nvGrpSpPr>
            <p:grpSpPr bwMode="auto">
              <a:xfrm>
                <a:off x="3696" y="3120"/>
                <a:ext cx="1248" cy="240"/>
                <a:chOff x="3696" y="1680"/>
                <a:chExt cx="1248" cy="240"/>
              </a:xfrm>
            </p:grpSpPr>
            <p:sp>
              <p:nvSpPr>
                <p:cNvPr id="49185" name="Rectangle 47">
                  <a:extLst>
                    <a:ext uri="{FF2B5EF4-FFF2-40B4-BE49-F238E27FC236}">
                      <a16:creationId xmlns:a16="http://schemas.microsoft.com/office/drawing/2014/main" id="{E2916179-9196-4589-8771-3DA663C5F1C8}"/>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800">
                    <a:latin typeface="Tahoma" panose="020B0604030504040204" pitchFamily="34" charset="0"/>
                  </a:endParaRPr>
                </a:p>
              </p:txBody>
            </p:sp>
            <p:sp>
              <p:nvSpPr>
                <p:cNvPr id="49186" name="Text Box 48">
                  <a:extLst>
                    <a:ext uri="{FF2B5EF4-FFF2-40B4-BE49-F238E27FC236}">
                      <a16:creationId xmlns:a16="http://schemas.microsoft.com/office/drawing/2014/main" id="{0F6FC4E2-DD63-47FC-89CA-6F244DE7319C}"/>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1B6B</a:t>
                  </a:r>
                </a:p>
              </p:txBody>
            </p:sp>
          </p:grpSp>
          <p:grpSp>
            <p:nvGrpSpPr>
              <p:cNvPr id="49176" name="Group 49">
                <a:extLst>
                  <a:ext uri="{FF2B5EF4-FFF2-40B4-BE49-F238E27FC236}">
                    <a16:creationId xmlns:a16="http://schemas.microsoft.com/office/drawing/2014/main" id="{18E91B1A-F36D-45F9-916B-BBB8541F5D71}"/>
                  </a:ext>
                </a:extLst>
              </p:cNvPr>
              <p:cNvGrpSpPr>
                <a:grpSpLocks/>
              </p:cNvGrpSpPr>
              <p:nvPr/>
            </p:nvGrpSpPr>
            <p:grpSpPr bwMode="auto">
              <a:xfrm>
                <a:off x="3696" y="3360"/>
                <a:ext cx="1248" cy="240"/>
                <a:chOff x="3696" y="1680"/>
                <a:chExt cx="1248" cy="240"/>
              </a:xfrm>
            </p:grpSpPr>
            <p:sp>
              <p:nvSpPr>
                <p:cNvPr id="49183" name="Rectangle 50">
                  <a:extLst>
                    <a:ext uri="{FF2B5EF4-FFF2-40B4-BE49-F238E27FC236}">
                      <a16:creationId xmlns:a16="http://schemas.microsoft.com/office/drawing/2014/main" id="{546D0615-EC86-4051-B37E-3A85B05986FB}"/>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800">
                    <a:latin typeface="Tahoma" panose="020B0604030504040204" pitchFamily="34" charset="0"/>
                  </a:endParaRPr>
                </a:p>
              </p:txBody>
            </p:sp>
            <p:sp>
              <p:nvSpPr>
                <p:cNvPr id="49184" name="Text Box 51">
                  <a:extLst>
                    <a:ext uri="{FF2B5EF4-FFF2-40B4-BE49-F238E27FC236}">
                      <a16:creationId xmlns:a16="http://schemas.microsoft.com/office/drawing/2014/main" id="{5D228CE2-C998-4112-902C-7EDED7671C47}"/>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endParaRPr lang="en-US" altLang="en-US" sz="1800">
                    <a:latin typeface="Tahoma" panose="020B0604030504040204" pitchFamily="34" charset="0"/>
                  </a:endParaRPr>
                </a:p>
              </p:txBody>
            </p:sp>
          </p:grpSp>
          <p:sp>
            <p:nvSpPr>
              <p:cNvPr id="49177" name="Line 52">
                <a:extLst>
                  <a:ext uri="{FF2B5EF4-FFF2-40B4-BE49-F238E27FC236}">
                    <a16:creationId xmlns:a16="http://schemas.microsoft.com/office/drawing/2014/main" id="{47CDD8AB-6207-45EC-9308-B96A2CA561D5}"/>
                  </a:ext>
                </a:extLst>
              </p:cNvPr>
              <p:cNvSpPr>
                <a:spLocks noChangeShapeType="1"/>
              </p:cNvSpPr>
              <p:nvPr/>
            </p:nvSpPr>
            <p:spPr bwMode="auto">
              <a:xfrm>
                <a:off x="4176" y="172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78" name="Line 53">
                <a:extLst>
                  <a:ext uri="{FF2B5EF4-FFF2-40B4-BE49-F238E27FC236}">
                    <a16:creationId xmlns:a16="http://schemas.microsoft.com/office/drawing/2014/main" id="{D4E81D58-20EA-4ABF-AC80-48E7627DACA6}"/>
                  </a:ext>
                </a:extLst>
              </p:cNvPr>
              <p:cNvSpPr>
                <a:spLocks noChangeShapeType="1"/>
              </p:cNvSpPr>
              <p:nvPr/>
            </p:nvSpPr>
            <p:spPr bwMode="auto">
              <a:xfrm>
                <a:off x="4944" y="172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79" name="Line 54">
                <a:extLst>
                  <a:ext uri="{FF2B5EF4-FFF2-40B4-BE49-F238E27FC236}">
                    <a16:creationId xmlns:a16="http://schemas.microsoft.com/office/drawing/2014/main" id="{FEBFF9D1-E5B6-4C2D-8490-67CA326DB3AA}"/>
                  </a:ext>
                </a:extLst>
              </p:cNvPr>
              <p:cNvSpPr>
                <a:spLocks noChangeShapeType="1"/>
              </p:cNvSpPr>
              <p:nvPr/>
            </p:nvSpPr>
            <p:spPr bwMode="auto">
              <a:xfrm>
                <a:off x="4176" y="3600"/>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80" name="Line 55">
                <a:extLst>
                  <a:ext uri="{FF2B5EF4-FFF2-40B4-BE49-F238E27FC236}">
                    <a16:creationId xmlns:a16="http://schemas.microsoft.com/office/drawing/2014/main" id="{A9002664-3E98-422B-AF19-16D9D6EB7382}"/>
                  </a:ext>
                </a:extLst>
              </p:cNvPr>
              <p:cNvSpPr>
                <a:spLocks noChangeShapeType="1"/>
              </p:cNvSpPr>
              <p:nvPr/>
            </p:nvSpPr>
            <p:spPr bwMode="auto">
              <a:xfrm>
                <a:off x="4944" y="3600"/>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81" name="Freeform 56">
                <a:extLst>
                  <a:ext uri="{FF2B5EF4-FFF2-40B4-BE49-F238E27FC236}">
                    <a16:creationId xmlns:a16="http://schemas.microsoft.com/office/drawing/2014/main" id="{F162F2BB-8DCB-477D-B5D1-ED1BD790A909}"/>
                  </a:ext>
                </a:extLst>
              </p:cNvPr>
              <p:cNvSpPr>
                <a:spLocks/>
              </p:cNvSpPr>
              <p:nvPr/>
            </p:nvSpPr>
            <p:spPr bwMode="auto">
              <a:xfrm>
                <a:off x="4176" y="1632"/>
                <a:ext cx="768" cy="112"/>
              </a:xfrm>
              <a:custGeom>
                <a:avLst/>
                <a:gdLst>
                  <a:gd name="T0" fmla="*/ 0 w 768"/>
                  <a:gd name="T1" fmla="*/ 96 h 112"/>
                  <a:gd name="T2" fmla="*/ 192 w 768"/>
                  <a:gd name="T3" fmla="*/ 0 h 112"/>
                  <a:gd name="T4" fmla="*/ 480 w 768"/>
                  <a:gd name="T5" fmla="*/ 96 h 112"/>
                  <a:gd name="T6" fmla="*/ 768 w 768"/>
                  <a:gd name="T7" fmla="*/ 96 h 112"/>
                  <a:gd name="T8" fmla="*/ 0 60000 65536"/>
                  <a:gd name="T9" fmla="*/ 0 60000 65536"/>
                  <a:gd name="T10" fmla="*/ 0 60000 65536"/>
                  <a:gd name="T11" fmla="*/ 0 60000 65536"/>
                  <a:gd name="T12" fmla="*/ 0 w 768"/>
                  <a:gd name="T13" fmla="*/ 0 h 112"/>
                  <a:gd name="T14" fmla="*/ 768 w 768"/>
                  <a:gd name="T15" fmla="*/ 112 h 112"/>
                </a:gdLst>
                <a:ahLst/>
                <a:cxnLst>
                  <a:cxn ang="T8">
                    <a:pos x="T0" y="T1"/>
                  </a:cxn>
                  <a:cxn ang="T9">
                    <a:pos x="T2" y="T3"/>
                  </a:cxn>
                  <a:cxn ang="T10">
                    <a:pos x="T4" y="T5"/>
                  </a:cxn>
                  <a:cxn ang="T11">
                    <a:pos x="T6" y="T7"/>
                  </a:cxn>
                </a:cxnLst>
                <a:rect l="T12" t="T13" r="T14" b="T15"/>
                <a:pathLst>
                  <a:path w="768" h="112">
                    <a:moveTo>
                      <a:pt x="0" y="96"/>
                    </a:moveTo>
                    <a:cubicBezTo>
                      <a:pt x="56" y="48"/>
                      <a:pt x="112" y="0"/>
                      <a:pt x="192" y="0"/>
                    </a:cubicBezTo>
                    <a:cubicBezTo>
                      <a:pt x="272" y="0"/>
                      <a:pt x="384" y="80"/>
                      <a:pt x="480" y="96"/>
                    </a:cubicBezTo>
                    <a:cubicBezTo>
                      <a:pt x="576" y="112"/>
                      <a:pt x="672" y="104"/>
                      <a:pt x="768" y="9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182" name="Freeform 57">
                <a:extLst>
                  <a:ext uri="{FF2B5EF4-FFF2-40B4-BE49-F238E27FC236}">
                    <a16:creationId xmlns:a16="http://schemas.microsoft.com/office/drawing/2014/main" id="{9F9F2622-5E52-4525-B42E-FA557A42CA0D}"/>
                  </a:ext>
                </a:extLst>
              </p:cNvPr>
              <p:cNvSpPr>
                <a:spLocks/>
              </p:cNvSpPr>
              <p:nvPr/>
            </p:nvSpPr>
            <p:spPr bwMode="auto">
              <a:xfrm>
                <a:off x="4176" y="3728"/>
                <a:ext cx="768" cy="168"/>
              </a:xfrm>
              <a:custGeom>
                <a:avLst/>
                <a:gdLst>
                  <a:gd name="T0" fmla="*/ 0 w 768"/>
                  <a:gd name="T1" fmla="*/ 64 h 168"/>
                  <a:gd name="T2" fmla="*/ 144 w 768"/>
                  <a:gd name="T3" fmla="*/ 16 h 168"/>
                  <a:gd name="T4" fmla="*/ 432 w 768"/>
                  <a:gd name="T5" fmla="*/ 160 h 168"/>
                  <a:gd name="T6" fmla="*/ 768 w 768"/>
                  <a:gd name="T7" fmla="*/ 64 h 168"/>
                  <a:gd name="T8" fmla="*/ 0 60000 65536"/>
                  <a:gd name="T9" fmla="*/ 0 60000 65536"/>
                  <a:gd name="T10" fmla="*/ 0 60000 65536"/>
                  <a:gd name="T11" fmla="*/ 0 60000 65536"/>
                  <a:gd name="T12" fmla="*/ 0 w 768"/>
                  <a:gd name="T13" fmla="*/ 0 h 168"/>
                  <a:gd name="T14" fmla="*/ 768 w 768"/>
                  <a:gd name="T15" fmla="*/ 168 h 168"/>
                </a:gdLst>
                <a:ahLst/>
                <a:cxnLst>
                  <a:cxn ang="T8">
                    <a:pos x="T0" y="T1"/>
                  </a:cxn>
                  <a:cxn ang="T9">
                    <a:pos x="T2" y="T3"/>
                  </a:cxn>
                  <a:cxn ang="T10">
                    <a:pos x="T4" y="T5"/>
                  </a:cxn>
                  <a:cxn ang="T11">
                    <a:pos x="T6" y="T7"/>
                  </a:cxn>
                </a:cxnLst>
                <a:rect l="T12" t="T13" r="T14" b="T15"/>
                <a:pathLst>
                  <a:path w="768" h="168">
                    <a:moveTo>
                      <a:pt x="0" y="64"/>
                    </a:moveTo>
                    <a:cubicBezTo>
                      <a:pt x="36" y="32"/>
                      <a:pt x="72" y="0"/>
                      <a:pt x="144" y="16"/>
                    </a:cubicBezTo>
                    <a:cubicBezTo>
                      <a:pt x="216" y="32"/>
                      <a:pt x="328" y="152"/>
                      <a:pt x="432" y="160"/>
                    </a:cubicBezTo>
                    <a:cubicBezTo>
                      <a:pt x="536" y="168"/>
                      <a:pt x="720" y="72"/>
                      <a:pt x="768" y="6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9169" name="Text Box 58">
              <a:extLst>
                <a:ext uri="{FF2B5EF4-FFF2-40B4-BE49-F238E27FC236}">
                  <a16:creationId xmlns:a16="http://schemas.microsoft.com/office/drawing/2014/main" id="{81A48E31-EEE5-4477-A742-1E93F09C63F2}"/>
                </a:ext>
              </a:extLst>
            </p:cNvPr>
            <p:cNvSpPr txBox="1">
              <a:spLocks noChangeArrowheads="1"/>
            </p:cNvSpPr>
            <p:nvPr/>
          </p:nvSpPr>
          <p:spPr bwMode="auto">
            <a:xfrm>
              <a:off x="3648" y="1728"/>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Địa chỉ</a:t>
              </a:r>
            </a:p>
          </p:txBody>
        </p:sp>
      </p:grpSp>
      <p:grpSp>
        <p:nvGrpSpPr>
          <p:cNvPr id="49158" name="Group 68">
            <a:extLst>
              <a:ext uri="{FF2B5EF4-FFF2-40B4-BE49-F238E27FC236}">
                <a16:creationId xmlns:a16="http://schemas.microsoft.com/office/drawing/2014/main" id="{B2943736-A782-4BBA-9EE0-2DE1F11685C2}"/>
              </a:ext>
            </a:extLst>
          </p:cNvPr>
          <p:cNvGrpSpPr>
            <a:grpSpLocks/>
          </p:cNvGrpSpPr>
          <p:nvPr/>
        </p:nvGrpSpPr>
        <p:grpSpPr bwMode="auto">
          <a:xfrm>
            <a:off x="4038600" y="1676400"/>
            <a:ext cx="6769100" cy="2679700"/>
            <a:chOff x="1584" y="1056"/>
            <a:chExt cx="4264" cy="1688"/>
          </a:xfrm>
        </p:grpSpPr>
        <p:grpSp>
          <p:nvGrpSpPr>
            <p:cNvPr id="49159" name="Group 65">
              <a:extLst>
                <a:ext uri="{FF2B5EF4-FFF2-40B4-BE49-F238E27FC236}">
                  <a16:creationId xmlns:a16="http://schemas.microsoft.com/office/drawing/2014/main" id="{4B7B5AB9-D74F-4A18-A32D-77E721CEF9B1}"/>
                </a:ext>
              </a:extLst>
            </p:cNvPr>
            <p:cNvGrpSpPr>
              <a:grpSpLocks/>
            </p:cNvGrpSpPr>
            <p:nvPr/>
          </p:nvGrpSpPr>
          <p:grpSpPr bwMode="auto">
            <a:xfrm>
              <a:off x="1584" y="1272"/>
              <a:ext cx="4264" cy="1472"/>
              <a:chOff x="1584" y="1272"/>
              <a:chExt cx="4264" cy="1472"/>
            </a:xfrm>
          </p:grpSpPr>
          <p:sp>
            <p:nvSpPr>
              <p:cNvPr id="49162" name="Oval 59">
                <a:extLst>
                  <a:ext uri="{FF2B5EF4-FFF2-40B4-BE49-F238E27FC236}">
                    <a16:creationId xmlns:a16="http://schemas.microsoft.com/office/drawing/2014/main" id="{6737363D-1D5E-4048-8A98-7821E6169792}"/>
                  </a:ext>
                </a:extLst>
              </p:cNvPr>
              <p:cNvSpPr>
                <a:spLocks noChangeArrowheads="1"/>
              </p:cNvSpPr>
              <p:nvPr/>
            </p:nvSpPr>
            <p:spPr bwMode="auto">
              <a:xfrm>
                <a:off x="1584" y="1584"/>
                <a:ext cx="768" cy="24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9163" name="Oval 60">
                <a:extLst>
                  <a:ext uri="{FF2B5EF4-FFF2-40B4-BE49-F238E27FC236}">
                    <a16:creationId xmlns:a16="http://schemas.microsoft.com/office/drawing/2014/main" id="{91E6DD3F-1DE7-4C7D-A45B-B0661FB9C7D4}"/>
                  </a:ext>
                </a:extLst>
              </p:cNvPr>
              <p:cNvSpPr>
                <a:spLocks noChangeArrowheads="1"/>
              </p:cNvSpPr>
              <p:nvPr/>
            </p:nvSpPr>
            <p:spPr bwMode="auto">
              <a:xfrm>
                <a:off x="4320" y="2016"/>
                <a:ext cx="432" cy="24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9164" name="Oval 61">
                <a:extLst>
                  <a:ext uri="{FF2B5EF4-FFF2-40B4-BE49-F238E27FC236}">
                    <a16:creationId xmlns:a16="http://schemas.microsoft.com/office/drawing/2014/main" id="{1CBDA520-2A15-4455-B262-E82CE4101AEB}"/>
                  </a:ext>
                </a:extLst>
              </p:cNvPr>
              <p:cNvSpPr>
                <a:spLocks noChangeArrowheads="1"/>
              </p:cNvSpPr>
              <p:nvPr/>
            </p:nvSpPr>
            <p:spPr bwMode="auto">
              <a:xfrm>
                <a:off x="4992" y="2016"/>
                <a:ext cx="336" cy="48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9165" name="Freeform 62">
                <a:extLst>
                  <a:ext uri="{FF2B5EF4-FFF2-40B4-BE49-F238E27FC236}">
                    <a16:creationId xmlns:a16="http://schemas.microsoft.com/office/drawing/2014/main" id="{2C2D7D8E-166A-4F89-975B-37ECCBF7ECB4}"/>
                  </a:ext>
                </a:extLst>
              </p:cNvPr>
              <p:cNvSpPr>
                <a:spLocks/>
              </p:cNvSpPr>
              <p:nvPr/>
            </p:nvSpPr>
            <p:spPr bwMode="auto">
              <a:xfrm>
                <a:off x="2352" y="1528"/>
                <a:ext cx="2232" cy="1216"/>
              </a:xfrm>
              <a:custGeom>
                <a:avLst/>
                <a:gdLst>
                  <a:gd name="T0" fmla="*/ 0 w 2232"/>
                  <a:gd name="T1" fmla="*/ 152 h 1216"/>
                  <a:gd name="T2" fmla="*/ 288 w 2232"/>
                  <a:gd name="T3" fmla="*/ 152 h 1216"/>
                  <a:gd name="T4" fmla="*/ 384 w 2232"/>
                  <a:gd name="T5" fmla="*/ 1064 h 1216"/>
                  <a:gd name="T6" fmla="*/ 1824 w 2232"/>
                  <a:gd name="T7" fmla="*/ 1064 h 1216"/>
                  <a:gd name="T8" fmla="*/ 2208 w 2232"/>
                  <a:gd name="T9" fmla="*/ 728 h 1216"/>
                  <a:gd name="T10" fmla="*/ 0 60000 65536"/>
                  <a:gd name="T11" fmla="*/ 0 60000 65536"/>
                  <a:gd name="T12" fmla="*/ 0 60000 65536"/>
                  <a:gd name="T13" fmla="*/ 0 60000 65536"/>
                  <a:gd name="T14" fmla="*/ 0 60000 65536"/>
                  <a:gd name="T15" fmla="*/ 0 w 2232"/>
                  <a:gd name="T16" fmla="*/ 0 h 1216"/>
                  <a:gd name="T17" fmla="*/ 2232 w 2232"/>
                  <a:gd name="T18" fmla="*/ 1216 h 1216"/>
                </a:gdLst>
                <a:ahLst/>
                <a:cxnLst>
                  <a:cxn ang="T10">
                    <a:pos x="T0" y="T1"/>
                  </a:cxn>
                  <a:cxn ang="T11">
                    <a:pos x="T2" y="T3"/>
                  </a:cxn>
                  <a:cxn ang="T12">
                    <a:pos x="T4" y="T5"/>
                  </a:cxn>
                  <a:cxn ang="T13">
                    <a:pos x="T6" y="T7"/>
                  </a:cxn>
                  <a:cxn ang="T14">
                    <a:pos x="T8" y="T9"/>
                  </a:cxn>
                </a:cxnLst>
                <a:rect l="T15" t="T16" r="T17" b="T18"/>
                <a:pathLst>
                  <a:path w="2232" h="1216">
                    <a:moveTo>
                      <a:pt x="0" y="152"/>
                    </a:moveTo>
                    <a:cubicBezTo>
                      <a:pt x="112" y="76"/>
                      <a:pt x="224" y="0"/>
                      <a:pt x="288" y="152"/>
                    </a:cubicBezTo>
                    <a:cubicBezTo>
                      <a:pt x="352" y="304"/>
                      <a:pt x="128" y="912"/>
                      <a:pt x="384" y="1064"/>
                    </a:cubicBezTo>
                    <a:cubicBezTo>
                      <a:pt x="640" y="1216"/>
                      <a:pt x="1520" y="1120"/>
                      <a:pt x="1824" y="1064"/>
                    </a:cubicBezTo>
                    <a:cubicBezTo>
                      <a:pt x="2128" y="1008"/>
                      <a:pt x="2232" y="808"/>
                      <a:pt x="2208" y="728"/>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166" name="Freeform 63">
                <a:extLst>
                  <a:ext uri="{FF2B5EF4-FFF2-40B4-BE49-F238E27FC236}">
                    <a16:creationId xmlns:a16="http://schemas.microsoft.com/office/drawing/2014/main" id="{8CA12B48-3744-4D6B-8964-C286A42F7697}"/>
                  </a:ext>
                </a:extLst>
              </p:cNvPr>
              <p:cNvSpPr>
                <a:spLocks/>
              </p:cNvSpPr>
              <p:nvPr/>
            </p:nvSpPr>
            <p:spPr bwMode="auto">
              <a:xfrm>
                <a:off x="4752" y="2112"/>
                <a:ext cx="288" cy="24"/>
              </a:xfrm>
              <a:custGeom>
                <a:avLst/>
                <a:gdLst>
                  <a:gd name="T0" fmla="*/ 0 w 288"/>
                  <a:gd name="T1" fmla="*/ 0 h 24"/>
                  <a:gd name="T2" fmla="*/ 288 w 288"/>
                  <a:gd name="T3" fmla="*/ 0 h 24"/>
                  <a:gd name="T4" fmla="*/ 0 60000 65536"/>
                  <a:gd name="T5" fmla="*/ 0 60000 65536"/>
                  <a:gd name="T6" fmla="*/ 0 w 288"/>
                  <a:gd name="T7" fmla="*/ 0 h 24"/>
                  <a:gd name="T8" fmla="*/ 288 w 288"/>
                  <a:gd name="T9" fmla="*/ 24 h 24"/>
                </a:gdLst>
                <a:ahLst/>
                <a:cxnLst>
                  <a:cxn ang="T4">
                    <a:pos x="T0" y="T1"/>
                  </a:cxn>
                  <a:cxn ang="T5">
                    <a:pos x="T2" y="T3"/>
                  </a:cxn>
                </a:cxnLst>
                <a:rect l="T6" t="T7" r="T8" b="T9"/>
                <a:pathLst>
                  <a:path w="288" h="24">
                    <a:moveTo>
                      <a:pt x="0" y="0"/>
                    </a:moveTo>
                    <a:cubicBezTo>
                      <a:pt x="116" y="12"/>
                      <a:pt x="232" y="24"/>
                      <a:pt x="288" y="0"/>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167" name="Freeform 64">
                <a:extLst>
                  <a:ext uri="{FF2B5EF4-FFF2-40B4-BE49-F238E27FC236}">
                    <a16:creationId xmlns:a16="http://schemas.microsoft.com/office/drawing/2014/main" id="{40965D8C-56F0-44C5-8AD2-DA2D0D41B06A}"/>
                  </a:ext>
                </a:extLst>
              </p:cNvPr>
              <p:cNvSpPr>
                <a:spLocks/>
              </p:cNvSpPr>
              <p:nvPr/>
            </p:nvSpPr>
            <p:spPr bwMode="auto">
              <a:xfrm>
                <a:off x="3984" y="1272"/>
                <a:ext cx="1864" cy="984"/>
              </a:xfrm>
              <a:custGeom>
                <a:avLst/>
                <a:gdLst>
                  <a:gd name="T0" fmla="*/ 1344 w 1864"/>
                  <a:gd name="T1" fmla="*/ 936 h 984"/>
                  <a:gd name="T2" fmla="*/ 1680 w 1864"/>
                  <a:gd name="T3" fmla="*/ 840 h 984"/>
                  <a:gd name="T4" fmla="*/ 1584 w 1864"/>
                  <a:gd name="T5" fmla="*/ 72 h 984"/>
                  <a:gd name="T6" fmla="*/ 0 w 1864"/>
                  <a:gd name="T7" fmla="*/ 408 h 984"/>
                  <a:gd name="T8" fmla="*/ 0 60000 65536"/>
                  <a:gd name="T9" fmla="*/ 0 60000 65536"/>
                  <a:gd name="T10" fmla="*/ 0 60000 65536"/>
                  <a:gd name="T11" fmla="*/ 0 60000 65536"/>
                  <a:gd name="T12" fmla="*/ 0 w 1864"/>
                  <a:gd name="T13" fmla="*/ 0 h 984"/>
                  <a:gd name="T14" fmla="*/ 1864 w 1864"/>
                  <a:gd name="T15" fmla="*/ 984 h 984"/>
                </a:gdLst>
                <a:ahLst/>
                <a:cxnLst>
                  <a:cxn ang="T8">
                    <a:pos x="T0" y="T1"/>
                  </a:cxn>
                  <a:cxn ang="T9">
                    <a:pos x="T2" y="T3"/>
                  </a:cxn>
                  <a:cxn ang="T10">
                    <a:pos x="T4" y="T5"/>
                  </a:cxn>
                  <a:cxn ang="T11">
                    <a:pos x="T6" y="T7"/>
                  </a:cxn>
                </a:cxnLst>
                <a:rect l="T12" t="T13" r="T14" b="T15"/>
                <a:pathLst>
                  <a:path w="1864" h="984">
                    <a:moveTo>
                      <a:pt x="1344" y="936"/>
                    </a:moveTo>
                    <a:cubicBezTo>
                      <a:pt x="1492" y="960"/>
                      <a:pt x="1640" y="984"/>
                      <a:pt x="1680" y="840"/>
                    </a:cubicBezTo>
                    <a:cubicBezTo>
                      <a:pt x="1720" y="696"/>
                      <a:pt x="1864" y="144"/>
                      <a:pt x="1584" y="72"/>
                    </a:cubicBezTo>
                    <a:cubicBezTo>
                      <a:pt x="1304" y="0"/>
                      <a:pt x="652" y="204"/>
                      <a:pt x="0" y="408"/>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9160" name="Oval 66">
              <a:extLst>
                <a:ext uri="{FF2B5EF4-FFF2-40B4-BE49-F238E27FC236}">
                  <a16:creationId xmlns:a16="http://schemas.microsoft.com/office/drawing/2014/main" id="{CC9BCEA1-F439-4F45-A8CD-9E09CD23D740}"/>
                </a:ext>
              </a:extLst>
            </p:cNvPr>
            <p:cNvSpPr>
              <a:spLocks noChangeArrowheads="1"/>
            </p:cNvSpPr>
            <p:nvPr/>
          </p:nvSpPr>
          <p:spPr bwMode="auto">
            <a:xfrm>
              <a:off x="2496" y="1344"/>
              <a:ext cx="192" cy="240"/>
            </a:xfrm>
            <a:prstGeom prst="ellipse">
              <a:avLst/>
            </a:prstGeom>
            <a:solidFill>
              <a:schemeClr val="accent1"/>
            </a:solidFill>
            <a:ln w="19050">
              <a:solidFill>
                <a:schemeClr val="hlink"/>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a:t>
              </a:r>
            </a:p>
          </p:txBody>
        </p:sp>
        <p:sp>
          <p:nvSpPr>
            <p:cNvPr id="49161" name="Oval 67">
              <a:extLst>
                <a:ext uri="{FF2B5EF4-FFF2-40B4-BE49-F238E27FC236}">
                  <a16:creationId xmlns:a16="http://schemas.microsoft.com/office/drawing/2014/main" id="{4E60BAFD-9070-4A2E-87F4-1DBC7E82E474}"/>
                </a:ext>
              </a:extLst>
            </p:cNvPr>
            <p:cNvSpPr>
              <a:spLocks noChangeArrowheads="1"/>
            </p:cNvSpPr>
            <p:nvPr/>
          </p:nvSpPr>
          <p:spPr bwMode="auto">
            <a:xfrm>
              <a:off x="5232" y="1056"/>
              <a:ext cx="192" cy="240"/>
            </a:xfrm>
            <a:prstGeom prst="ellipse">
              <a:avLst/>
            </a:prstGeom>
            <a:solidFill>
              <a:schemeClr val="accent1"/>
            </a:solidFill>
            <a:ln w="19050">
              <a:solidFill>
                <a:schemeClr val="hlink"/>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2</a:t>
              </a:r>
            </a:p>
          </p:txBody>
        </p:sp>
      </p:grpSp>
    </p:spTree>
    <p:extLst>
      <p:ext uri="{BB962C8B-B14F-4D97-AF65-F5344CB8AC3E}">
        <p14:creationId xmlns:p14="http://schemas.microsoft.com/office/powerpoint/2010/main" val="41149631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4C82A42-C743-4118-A0F3-4505239BBCA5}"/>
              </a:ext>
            </a:extLst>
          </p:cNvPr>
          <p:cNvSpPr>
            <a:spLocks noGrp="1" noChangeArrowheads="1"/>
          </p:cNvSpPr>
          <p:nvPr>
            <p:ph type="title"/>
          </p:nvPr>
        </p:nvSpPr>
        <p:spPr>
          <a:xfrm>
            <a:off x="2674939" y="290514"/>
            <a:ext cx="7793037" cy="623887"/>
          </a:xfrm>
        </p:spPr>
        <p:txBody>
          <a:bodyPr>
            <a:normAutofit/>
          </a:bodyPr>
          <a:lstStyle/>
          <a:p>
            <a:pPr eaLnBrk="1" hangingPunct="1"/>
            <a:r>
              <a:rPr lang="en-US" altLang="en-US"/>
              <a:t>Định vị gián tiếp thanh ghi</a:t>
            </a:r>
          </a:p>
        </p:txBody>
      </p:sp>
      <p:sp>
        <p:nvSpPr>
          <p:cNvPr id="50179" name="Rectangle 3">
            <a:extLst>
              <a:ext uri="{FF2B5EF4-FFF2-40B4-BE49-F238E27FC236}">
                <a16:creationId xmlns:a16="http://schemas.microsoft.com/office/drawing/2014/main" id="{DF7CDC26-72C6-42BD-AA2D-1C8C591FE9BB}"/>
              </a:ext>
            </a:extLst>
          </p:cNvPr>
          <p:cNvSpPr>
            <a:spLocks noGrp="1" noChangeArrowheads="1"/>
          </p:cNvSpPr>
          <p:nvPr>
            <p:ph idx="1"/>
          </p:nvPr>
        </p:nvSpPr>
        <p:spPr/>
        <p:txBody>
          <a:bodyPr/>
          <a:lstStyle/>
          <a:p>
            <a:pPr eaLnBrk="1" hangingPunct="1"/>
            <a:r>
              <a:rPr lang="en-US" altLang="en-US"/>
              <a:t>Register indirect addressing mode : EA =Base hoặc Index</a:t>
            </a:r>
          </a:p>
          <a:p>
            <a:pPr eaLnBrk="1" hangingPunct="1"/>
            <a:r>
              <a:rPr lang="en-US" altLang="en-US"/>
              <a:t>Ví dụ</a:t>
            </a:r>
            <a:br>
              <a:rPr lang="en-US" altLang="en-US"/>
            </a:br>
            <a:r>
              <a:rPr lang="en-US" altLang="en-US"/>
              <a:t>Mov AX,[BX]</a:t>
            </a:r>
          </a:p>
          <a:p>
            <a:pPr eaLnBrk="1" hangingPunct="1"/>
            <a:r>
              <a:rPr lang="en-US" altLang="en-US"/>
              <a:t>Kết quả AX = ?</a:t>
            </a:r>
          </a:p>
        </p:txBody>
      </p:sp>
      <p:grpSp>
        <p:nvGrpSpPr>
          <p:cNvPr id="50180" name="Group 4">
            <a:extLst>
              <a:ext uri="{FF2B5EF4-FFF2-40B4-BE49-F238E27FC236}">
                <a16:creationId xmlns:a16="http://schemas.microsoft.com/office/drawing/2014/main" id="{24D4D5C3-AD01-4986-90E6-8D6AEBF3C369}"/>
              </a:ext>
            </a:extLst>
          </p:cNvPr>
          <p:cNvGrpSpPr>
            <a:grpSpLocks/>
          </p:cNvGrpSpPr>
          <p:nvPr/>
        </p:nvGrpSpPr>
        <p:grpSpPr bwMode="auto">
          <a:xfrm>
            <a:off x="5943600" y="2959100"/>
            <a:ext cx="1981200" cy="3276600"/>
            <a:chOff x="1488" y="1680"/>
            <a:chExt cx="1248" cy="2064"/>
          </a:xfrm>
        </p:grpSpPr>
        <p:grpSp>
          <p:nvGrpSpPr>
            <p:cNvPr id="50223" name="Group 5">
              <a:extLst>
                <a:ext uri="{FF2B5EF4-FFF2-40B4-BE49-F238E27FC236}">
                  <a16:creationId xmlns:a16="http://schemas.microsoft.com/office/drawing/2014/main" id="{071EF016-10BE-43BF-855A-5B30B4E6D086}"/>
                </a:ext>
              </a:extLst>
            </p:cNvPr>
            <p:cNvGrpSpPr>
              <a:grpSpLocks/>
            </p:cNvGrpSpPr>
            <p:nvPr/>
          </p:nvGrpSpPr>
          <p:grpSpPr bwMode="auto">
            <a:xfrm>
              <a:off x="1488" y="1680"/>
              <a:ext cx="1248" cy="240"/>
              <a:chOff x="1488" y="1680"/>
              <a:chExt cx="1392" cy="240"/>
            </a:xfrm>
          </p:grpSpPr>
          <p:sp>
            <p:nvSpPr>
              <p:cNvPr id="50245" name="Rectangle 6">
                <a:extLst>
                  <a:ext uri="{FF2B5EF4-FFF2-40B4-BE49-F238E27FC236}">
                    <a16:creationId xmlns:a16="http://schemas.microsoft.com/office/drawing/2014/main" id="{EFCE79DB-1086-4489-AA12-9E2DA0006F6A}"/>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0000</a:t>
                </a:r>
              </a:p>
            </p:txBody>
          </p:sp>
          <p:sp>
            <p:nvSpPr>
              <p:cNvPr id="50246" name="Text Box 7">
                <a:extLst>
                  <a:ext uri="{FF2B5EF4-FFF2-40B4-BE49-F238E27FC236}">
                    <a16:creationId xmlns:a16="http://schemas.microsoft.com/office/drawing/2014/main" id="{ABC23C60-361E-4F57-8966-169FB261C8A7}"/>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AX</a:t>
                </a:r>
              </a:p>
            </p:txBody>
          </p:sp>
        </p:grpSp>
        <p:grpSp>
          <p:nvGrpSpPr>
            <p:cNvPr id="50224" name="Group 8">
              <a:extLst>
                <a:ext uri="{FF2B5EF4-FFF2-40B4-BE49-F238E27FC236}">
                  <a16:creationId xmlns:a16="http://schemas.microsoft.com/office/drawing/2014/main" id="{E03C3228-AE86-4620-A7AF-309215F1C537}"/>
                </a:ext>
              </a:extLst>
            </p:cNvPr>
            <p:cNvGrpSpPr>
              <a:grpSpLocks/>
            </p:cNvGrpSpPr>
            <p:nvPr/>
          </p:nvGrpSpPr>
          <p:grpSpPr bwMode="auto">
            <a:xfrm>
              <a:off x="1488" y="1920"/>
              <a:ext cx="1248" cy="240"/>
              <a:chOff x="1488" y="1680"/>
              <a:chExt cx="1392" cy="240"/>
            </a:xfrm>
          </p:grpSpPr>
          <p:sp>
            <p:nvSpPr>
              <p:cNvPr id="50243" name="Rectangle 9">
                <a:extLst>
                  <a:ext uri="{FF2B5EF4-FFF2-40B4-BE49-F238E27FC236}">
                    <a16:creationId xmlns:a16="http://schemas.microsoft.com/office/drawing/2014/main" id="{0B2FC849-DF66-4A16-8454-58CAC2179C97}"/>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1B69</a:t>
                </a:r>
              </a:p>
            </p:txBody>
          </p:sp>
          <p:sp>
            <p:nvSpPr>
              <p:cNvPr id="50244" name="Text Box 10">
                <a:extLst>
                  <a:ext uri="{FF2B5EF4-FFF2-40B4-BE49-F238E27FC236}">
                    <a16:creationId xmlns:a16="http://schemas.microsoft.com/office/drawing/2014/main" id="{09161F85-DC02-40A0-9E4F-55B2FD3DEE8F}"/>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BX</a:t>
                </a:r>
              </a:p>
            </p:txBody>
          </p:sp>
        </p:grpSp>
        <p:grpSp>
          <p:nvGrpSpPr>
            <p:cNvPr id="50225" name="Group 11">
              <a:extLst>
                <a:ext uri="{FF2B5EF4-FFF2-40B4-BE49-F238E27FC236}">
                  <a16:creationId xmlns:a16="http://schemas.microsoft.com/office/drawing/2014/main" id="{8A51AD05-C9FD-49BC-A481-508EAA6B796C}"/>
                </a:ext>
              </a:extLst>
            </p:cNvPr>
            <p:cNvGrpSpPr>
              <a:grpSpLocks/>
            </p:cNvGrpSpPr>
            <p:nvPr/>
          </p:nvGrpSpPr>
          <p:grpSpPr bwMode="auto">
            <a:xfrm>
              <a:off x="1488" y="2160"/>
              <a:ext cx="1248" cy="240"/>
              <a:chOff x="1488" y="1680"/>
              <a:chExt cx="1392" cy="240"/>
            </a:xfrm>
          </p:grpSpPr>
          <p:sp>
            <p:nvSpPr>
              <p:cNvPr id="50241" name="Rectangle 12">
                <a:extLst>
                  <a:ext uri="{FF2B5EF4-FFF2-40B4-BE49-F238E27FC236}">
                    <a16:creationId xmlns:a16="http://schemas.microsoft.com/office/drawing/2014/main" id="{48BCACE7-759A-4507-8C93-643CD5235DA3}"/>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1643</a:t>
                </a:r>
              </a:p>
            </p:txBody>
          </p:sp>
          <p:sp>
            <p:nvSpPr>
              <p:cNvPr id="50242" name="Text Box 13">
                <a:extLst>
                  <a:ext uri="{FF2B5EF4-FFF2-40B4-BE49-F238E27FC236}">
                    <a16:creationId xmlns:a16="http://schemas.microsoft.com/office/drawing/2014/main" id="{0B5A7AB4-AA7C-4CFE-A9DA-C8E2B8FB1D42}"/>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CX</a:t>
                </a:r>
              </a:p>
            </p:txBody>
          </p:sp>
        </p:grpSp>
        <p:grpSp>
          <p:nvGrpSpPr>
            <p:cNvPr id="50226" name="Group 14">
              <a:extLst>
                <a:ext uri="{FF2B5EF4-FFF2-40B4-BE49-F238E27FC236}">
                  <a16:creationId xmlns:a16="http://schemas.microsoft.com/office/drawing/2014/main" id="{E836F31A-07AA-4878-A650-83398A82B3FC}"/>
                </a:ext>
              </a:extLst>
            </p:cNvPr>
            <p:cNvGrpSpPr>
              <a:grpSpLocks/>
            </p:cNvGrpSpPr>
            <p:nvPr/>
          </p:nvGrpSpPr>
          <p:grpSpPr bwMode="auto">
            <a:xfrm>
              <a:off x="1488" y="2400"/>
              <a:ext cx="1248" cy="240"/>
              <a:chOff x="1488" y="1680"/>
              <a:chExt cx="1392" cy="240"/>
            </a:xfrm>
          </p:grpSpPr>
          <p:sp>
            <p:nvSpPr>
              <p:cNvPr id="50239" name="Rectangle 15">
                <a:extLst>
                  <a:ext uri="{FF2B5EF4-FFF2-40B4-BE49-F238E27FC236}">
                    <a16:creationId xmlns:a16="http://schemas.microsoft.com/office/drawing/2014/main" id="{A9629600-2427-4781-B694-AFD45FBF2C9F}"/>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29A2</a:t>
                </a:r>
              </a:p>
            </p:txBody>
          </p:sp>
          <p:sp>
            <p:nvSpPr>
              <p:cNvPr id="50240" name="Text Box 16">
                <a:extLst>
                  <a:ext uri="{FF2B5EF4-FFF2-40B4-BE49-F238E27FC236}">
                    <a16:creationId xmlns:a16="http://schemas.microsoft.com/office/drawing/2014/main" id="{5AA7D6DC-31A9-4B2C-99C1-ADC9A3BC739A}"/>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DX</a:t>
                </a:r>
              </a:p>
            </p:txBody>
          </p:sp>
        </p:grpSp>
        <p:grpSp>
          <p:nvGrpSpPr>
            <p:cNvPr id="50227" name="Group 17">
              <a:extLst>
                <a:ext uri="{FF2B5EF4-FFF2-40B4-BE49-F238E27FC236}">
                  <a16:creationId xmlns:a16="http://schemas.microsoft.com/office/drawing/2014/main" id="{36FE5AF4-503A-4347-BCD1-65A65BDBD575}"/>
                </a:ext>
              </a:extLst>
            </p:cNvPr>
            <p:cNvGrpSpPr>
              <a:grpSpLocks/>
            </p:cNvGrpSpPr>
            <p:nvPr/>
          </p:nvGrpSpPr>
          <p:grpSpPr bwMode="auto">
            <a:xfrm>
              <a:off x="1488" y="2784"/>
              <a:ext cx="1248" cy="240"/>
              <a:chOff x="1488" y="1680"/>
              <a:chExt cx="1392" cy="240"/>
            </a:xfrm>
          </p:grpSpPr>
          <p:sp>
            <p:nvSpPr>
              <p:cNvPr id="50237" name="Rectangle 18">
                <a:extLst>
                  <a:ext uri="{FF2B5EF4-FFF2-40B4-BE49-F238E27FC236}">
                    <a16:creationId xmlns:a16="http://schemas.microsoft.com/office/drawing/2014/main" id="{C6D6F7F5-8796-45F3-A1F4-074661F044CA}"/>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FF03</a:t>
                </a:r>
              </a:p>
            </p:txBody>
          </p:sp>
          <p:sp>
            <p:nvSpPr>
              <p:cNvPr id="50238" name="Text Box 19">
                <a:extLst>
                  <a:ext uri="{FF2B5EF4-FFF2-40B4-BE49-F238E27FC236}">
                    <a16:creationId xmlns:a16="http://schemas.microsoft.com/office/drawing/2014/main" id="{0A18C51A-5C5F-4D93-948B-C99A46B047B1}"/>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SP</a:t>
                </a:r>
              </a:p>
            </p:txBody>
          </p:sp>
        </p:grpSp>
        <p:grpSp>
          <p:nvGrpSpPr>
            <p:cNvPr id="50228" name="Group 20">
              <a:extLst>
                <a:ext uri="{FF2B5EF4-FFF2-40B4-BE49-F238E27FC236}">
                  <a16:creationId xmlns:a16="http://schemas.microsoft.com/office/drawing/2014/main" id="{E985505C-3D09-42D9-87B4-923805394A0D}"/>
                </a:ext>
              </a:extLst>
            </p:cNvPr>
            <p:cNvGrpSpPr>
              <a:grpSpLocks/>
            </p:cNvGrpSpPr>
            <p:nvPr/>
          </p:nvGrpSpPr>
          <p:grpSpPr bwMode="auto">
            <a:xfrm>
              <a:off x="1488" y="3024"/>
              <a:ext cx="1248" cy="240"/>
              <a:chOff x="1488" y="1680"/>
              <a:chExt cx="1392" cy="240"/>
            </a:xfrm>
          </p:grpSpPr>
          <p:sp>
            <p:nvSpPr>
              <p:cNvPr id="50235" name="Rectangle 21">
                <a:extLst>
                  <a:ext uri="{FF2B5EF4-FFF2-40B4-BE49-F238E27FC236}">
                    <a16:creationId xmlns:a16="http://schemas.microsoft.com/office/drawing/2014/main" id="{3D49118F-74ED-4A35-86B4-5831EBAA9CDB}"/>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1B03</a:t>
                </a:r>
              </a:p>
            </p:txBody>
          </p:sp>
          <p:sp>
            <p:nvSpPr>
              <p:cNvPr id="50236" name="Text Box 22">
                <a:extLst>
                  <a:ext uri="{FF2B5EF4-FFF2-40B4-BE49-F238E27FC236}">
                    <a16:creationId xmlns:a16="http://schemas.microsoft.com/office/drawing/2014/main" id="{0BE98A83-1C7F-4E06-ACB3-91124173D5BF}"/>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BP</a:t>
                </a:r>
              </a:p>
            </p:txBody>
          </p:sp>
        </p:grpSp>
        <p:grpSp>
          <p:nvGrpSpPr>
            <p:cNvPr id="50229" name="Group 23">
              <a:extLst>
                <a:ext uri="{FF2B5EF4-FFF2-40B4-BE49-F238E27FC236}">
                  <a16:creationId xmlns:a16="http://schemas.microsoft.com/office/drawing/2014/main" id="{077FF9C8-4F6A-4DE8-934B-80D480049847}"/>
                </a:ext>
              </a:extLst>
            </p:cNvPr>
            <p:cNvGrpSpPr>
              <a:grpSpLocks/>
            </p:cNvGrpSpPr>
            <p:nvPr/>
          </p:nvGrpSpPr>
          <p:grpSpPr bwMode="auto">
            <a:xfrm>
              <a:off x="1488" y="3264"/>
              <a:ext cx="1248" cy="240"/>
              <a:chOff x="1488" y="1680"/>
              <a:chExt cx="1392" cy="240"/>
            </a:xfrm>
          </p:grpSpPr>
          <p:sp>
            <p:nvSpPr>
              <p:cNvPr id="50233" name="Rectangle 24">
                <a:extLst>
                  <a:ext uri="{FF2B5EF4-FFF2-40B4-BE49-F238E27FC236}">
                    <a16:creationId xmlns:a16="http://schemas.microsoft.com/office/drawing/2014/main" id="{AF720AB9-22C4-4611-AF95-3EEB91F65346}"/>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0001</a:t>
                </a:r>
              </a:p>
            </p:txBody>
          </p:sp>
          <p:sp>
            <p:nvSpPr>
              <p:cNvPr id="50234" name="Text Box 25">
                <a:extLst>
                  <a:ext uri="{FF2B5EF4-FFF2-40B4-BE49-F238E27FC236}">
                    <a16:creationId xmlns:a16="http://schemas.microsoft.com/office/drawing/2014/main" id="{D53D5CE0-6564-44B5-8719-5C3C09A1B757}"/>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SI</a:t>
                </a:r>
              </a:p>
            </p:txBody>
          </p:sp>
        </p:grpSp>
        <p:grpSp>
          <p:nvGrpSpPr>
            <p:cNvPr id="50230" name="Group 26">
              <a:extLst>
                <a:ext uri="{FF2B5EF4-FFF2-40B4-BE49-F238E27FC236}">
                  <a16:creationId xmlns:a16="http://schemas.microsoft.com/office/drawing/2014/main" id="{431142B0-4704-4B7D-B0CE-A60D7B9CB13A}"/>
                </a:ext>
              </a:extLst>
            </p:cNvPr>
            <p:cNvGrpSpPr>
              <a:grpSpLocks/>
            </p:cNvGrpSpPr>
            <p:nvPr/>
          </p:nvGrpSpPr>
          <p:grpSpPr bwMode="auto">
            <a:xfrm>
              <a:off x="1488" y="3504"/>
              <a:ext cx="1248" cy="240"/>
              <a:chOff x="1488" y="1680"/>
              <a:chExt cx="1392" cy="240"/>
            </a:xfrm>
          </p:grpSpPr>
          <p:sp>
            <p:nvSpPr>
              <p:cNvPr id="50231" name="Rectangle 27">
                <a:extLst>
                  <a:ext uri="{FF2B5EF4-FFF2-40B4-BE49-F238E27FC236}">
                    <a16:creationId xmlns:a16="http://schemas.microsoft.com/office/drawing/2014/main" id="{1527206C-F406-4649-9AE6-E7F56F5255FD}"/>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0004</a:t>
                </a:r>
              </a:p>
            </p:txBody>
          </p:sp>
          <p:sp>
            <p:nvSpPr>
              <p:cNvPr id="50232" name="Text Box 28">
                <a:extLst>
                  <a:ext uri="{FF2B5EF4-FFF2-40B4-BE49-F238E27FC236}">
                    <a16:creationId xmlns:a16="http://schemas.microsoft.com/office/drawing/2014/main" id="{B406183A-3B5A-4C00-AB6F-C2B55F89F79B}"/>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DI</a:t>
                </a:r>
              </a:p>
            </p:txBody>
          </p:sp>
        </p:grpSp>
      </p:grpSp>
      <p:grpSp>
        <p:nvGrpSpPr>
          <p:cNvPr id="50181" name="Group 29">
            <a:extLst>
              <a:ext uri="{FF2B5EF4-FFF2-40B4-BE49-F238E27FC236}">
                <a16:creationId xmlns:a16="http://schemas.microsoft.com/office/drawing/2014/main" id="{6EA770B6-0225-4AE2-931B-59FAF480B701}"/>
              </a:ext>
            </a:extLst>
          </p:cNvPr>
          <p:cNvGrpSpPr>
            <a:grpSpLocks/>
          </p:cNvGrpSpPr>
          <p:nvPr/>
        </p:nvGrpSpPr>
        <p:grpSpPr bwMode="auto">
          <a:xfrm>
            <a:off x="8229600" y="2806700"/>
            <a:ext cx="2057400" cy="3594100"/>
            <a:chOff x="3648" y="1632"/>
            <a:chExt cx="1296" cy="2264"/>
          </a:xfrm>
        </p:grpSpPr>
        <p:grpSp>
          <p:nvGrpSpPr>
            <p:cNvPr id="50194" name="Group 30">
              <a:extLst>
                <a:ext uri="{FF2B5EF4-FFF2-40B4-BE49-F238E27FC236}">
                  <a16:creationId xmlns:a16="http://schemas.microsoft.com/office/drawing/2014/main" id="{CB36DE56-A62A-46AA-94E0-C46CBB8BD440}"/>
                </a:ext>
              </a:extLst>
            </p:cNvPr>
            <p:cNvGrpSpPr>
              <a:grpSpLocks/>
            </p:cNvGrpSpPr>
            <p:nvPr/>
          </p:nvGrpSpPr>
          <p:grpSpPr bwMode="auto">
            <a:xfrm>
              <a:off x="3696" y="1632"/>
              <a:ext cx="1248" cy="2264"/>
              <a:chOff x="3696" y="1632"/>
              <a:chExt cx="1248" cy="2264"/>
            </a:xfrm>
          </p:grpSpPr>
          <p:grpSp>
            <p:nvGrpSpPr>
              <p:cNvPr id="50196" name="Group 31">
                <a:extLst>
                  <a:ext uri="{FF2B5EF4-FFF2-40B4-BE49-F238E27FC236}">
                    <a16:creationId xmlns:a16="http://schemas.microsoft.com/office/drawing/2014/main" id="{BB810610-3A61-4A50-B274-5B05E07FD054}"/>
                  </a:ext>
                </a:extLst>
              </p:cNvPr>
              <p:cNvGrpSpPr>
                <a:grpSpLocks/>
              </p:cNvGrpSpPr>
              <p:nvPr/>
            </p:nvGrpSpPr>
            <p:grpSpPr bwMode="auto">
              <a:xfrm>
                <a:off x="3696" y="1920"/>
                <a:ext cx="1248" cy="240"/>
                <a:chOff x="3696" y="1680"/>
                <a:chExt cx="1248" cy="240"/>
              </a:xfrm>
            </p:grpSpPr>
            <p:sp>
              <p:nvSpPr>
                <p:cNvPr id="50221" name="Rectangle 32">
                  <a:extLst>
                    <a:ext uri="{FF2B5EF4-FFF2-40B4-BE49-F238E27FC236}">
                      <a16:creationId xmlns:a16="http://schemas.microsoft.com/office/drawing/2014/main" id="{EDC15368-E536-425E-AE39-45C467D2F8DC}"/>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35</a:t>
                  </a:r>
                </a:p>
              </p:txBody>
            </p:sp>
            <p:sp>
              <p:nvSpPr>
                <p:cNvPr id="50222" name="Text Box 33">
                  <a:extLst>
                    <a:ext uri="{FF2B5EF4-FFF2-40B4-BE49-F238E27FC236}">
                      <a16:creationId xmlns:a16="http://schemas.microsoft.com/office/drawing/2014/main" id="{A4FBD80E-E9AD-4041-A901-3532AE191762}"/>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1B66</a:t>
                  </a:r>
                </a:p>
              </p:txBody>
            </p:sp>
          </p:grpSp>
          <p:grpSp>
            <p:nvGrpSpPr>
              <p:cNvPr id="50197" name="Group 34">
                <a:extLst>
                  <a:ext uri="{FF2B5EF4-FFF2-40B4-BE49-F238E27FC236}">
                    <a16:creationId xmlns:a16="http://schemas.microsoft.com/office/drawing/2014/main" id="{6F6B8363-2CAD-4933-8F6E-16B1B035A2DB}"/>
                  </a:ext>
                </a:extLst>
              </p:cNvPr>
              <p:cNvGrpSpPr>
                <a:grpSpLocks/>
              </p:cNvGrpSpPr>
              <p:nvPr/>
            </p:nvGrpSpPr>
            <p:grpSpPr bwMode="auto">
              <a:xfrm>
                <a:off x="3696" y="2160"/>
                <a:ext cx="1248" cy="240"/>
                <a:chOff x="3696" y="1680"/>
                <a:chExt cx="1248" cy="240"/>
              </a:xfrm>
            </p:grpSpPr>
            <p:sp>
              <p:nvSpPr>
                <p:cNvPr id="50219" name="Rectangle 35">
                  <a:extLst>
                    <a:ext uri="{FF2B5EF4-FFF2-40B4-BE49-F238E27FC236}">
                      <a16:creationId xmlns:a16="http://schemas.microsoft.com/office/drawing/2014/main" id="{1439D1A9-FCB7-4C2F-B40E-3DD69BE07FA9}"/>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69</a:t>
                  </a:r>
                </a:p>
              </p:txBody>
            </p:sp>
            <p:sp>
              <p:nvSpPr>
                <p:cNvPr id="50220" name="Text Box 36">
                  <a:extLst>
                    <a:ext uri="{FF2B5EF4-FFF2-40B4-BE49-F238E27FC236}">
                      <a16:creationId xmlns:a16="http://schemas.microsoft.com/office/drawing/2014/main" id="{007C0F11-C757-48E5-8295-66A1FEC66E10}"/>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1B67</a:t>
                  </a:r>
                </a:p>
              </p:txBody>
            </p:sp>
          </p:grpSp>
          <p:grpSp>
            <p:nvGrpSpPr>
              <p:cNvPr id="50198" name="Group 37">
                <a:extLst>
                  <a:ext uri="{FF2B5EF4-FFF2-40B4-BE49-F238E27FC236}">
                    <a16:creationId xmlns:a16="http://schemas.microsoft.com/office/drawing/2014/main" id="{60952E99-063B-40A3-9F19-ADDAAEDC3ED2}"/>
                  </a:ext>
                </a:extLst>
              </p:cNvPr>
              <p:cNvGrpSpPr>
                <a:grpSpLocks/>
              </p:cNvGrpSpPr>
              <p:nvPr/>
            </p:nvGrpSpPr>
            <p:grpSpPr bwMode="auto">
              <a:xfrm>
                <a:off x="3696" y="2400"/>
                <a:ext cx="1248" cy="240"/>
                <a:chOff x="3696" y="1680"/>
                <a:chExt cx="1248" cy="240"/>
              </a:xfrm>
            </p:grpSpPr>
            <p:sp>
              <p:nvSpPr>
                <p:cNvPr id="50217" name="Rectangle 38">
                  <a:extLst>
                    <a:ext uri="{FF2B5EF4-FFF2-40B4-BE49-F238E27FC236}">
                      <a16:creationId xmlns:a16="http://schemas.microsoft.com/office/drawing/2014/main" id="{A568AF74-4995-4400-B07D-03DE4973E4C0}"/>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1B</a:t>
                  </a:r>
                </a:p>
              </p:txBody>
            </p:sp>
            <p:sp>
              <p:nvSpPr>
                <p:cNvPr id="50218" name="Text Box 39">
                  <a:extLst>
                    <a:ext uri="{FF2B5EF4-FFF2-40B4-BE49-F238E27FC236}">
                      <a16:creationId xmlns:a16="http://schemas.microsoft.com/office/drawing/2014/main" id="{55E38CDC-E391-4AC5-B9C3-802D98D32201}"/>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1B68</a:t>
                  </a:r>
                </a:p>
              </p:txBody>
            </p:sp>
          </p:grpSp>
          <p:grpSp>
            <p:nvGrpSpPr>
              <p:cNvPr id="50199" name="Group 40">
                <a:extLst>
                  <a:ext uri="{FF2B5EF4-FFF2-40B4-BE49-F238E27FC236}">
                    <a16:creationId xmlns:a16="http://schemas.microsoft.com/office/drawing/2014/main" id="{E86A3493-D9FF-4623-A5BB-74D36F045DAF}"/>
                  </a:ext>
                </a:extLst>
              </p:cNvPr>
              <p:cNvGrpSpPr>
                <a:grpSpLocks/>
              </p:cNvGrpSpPr>
              <p:nvPr/>
            </p:nvGrpSpPr>
            <p:grpSpPr bwMode="auto">
              <a:xfrm>
                <a:off x="3696" y="2640"/>
                <a:ext cx="1248" cy="240"/>
                <a:chOff x="3696" y="1680"/>
                <a:chExt cx="1248" cy="240"/>
              </a:xfrm>
            </p:grpSpPr>
            <p:sp>
              <p:nvSpPr>
                <p:cNvPr id="50215" name="Rectangle 41">
                  <a:extLst>
                    <a:ext uri="{FF2B5EF4-FFF2-40B4-BE49-F238E27FC236}">
                      <a16:creationId xmlns:a16="http://schemas.microsoft.com/office/drawing/2014/main" id="{79EA0EAE-D7A7-450B-98D3-9B303684D3D4}"/>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24</a:t>
                  </a:r>
                </a:p>
              </p:txBody>
            </p:sp>
            <p:sp>
              <p:nvSpPr>
                <p:cNvPr id="50216" name="Text Box 42">
                  <a:extLst>
                    <a:ext uri="{FF2B5EF4-FFF2-40B4-BE49-F238E27FC236}">
                      <a16:creationId xmlns:a16="http://schemas.microsoft.com/office/drawing/2014/main" id="{C4358C20-2EF4-4AC0-BADD-788CFBE28C5E}"/>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1B69</a:t>
                  </a:r>
                </a:p>
              </p:txBody>
            </p:sp>
          </p:grpSp>
          <p:grpSp>
            <p:nvGrpSpPr>
              <p:cNvPr id="50200" name="Group 43">
                <a:extLst>
                  <a:ext uri="{FF2B5EF4-FFF2-40B4-BE49-F238E27FC236}">
                    <a16:creationId xmlns:a16="http://schemas.microsoft.com/office/drawing/2014/main" id="{D875C30C-D181-4DD8-83E7-10ACB9F792F6}"/>
                  </a:ext>
                </a:extLst>
              </p:cNvPr>
              <p:cNvGrpSpPr>
                <a:grpSpLocks/>
              </p:cNvGrpSpPr>
              <p:nvPr/>
            </p:nvGrpSpPr>
            <p:grpSpPr bwMode="auto">
              <a:xfrm>
                <a:off x="3696" y="2880"/>
                <a:ext cx="1248" cy="240"/>
                <a:chOff x="3696" y="1680"/>
                <a:chExt cx="1248" cy="240"/>
              </a:xfrm>
            </p:grpSpPr>
            <p:sp>
              <p:nvSpPr>
                <p:cNvPr id="50213" name="Rectangle 44">
                  <a:extLst>
                    <a:ext uri="{FF2B5EF4-FFF2-40B4-BE49-F238E27FC236}">
                      <a16:creationId xmlns:a16="http://schemas.microsoft.com/office/drawing/2014/main" id="{79CC0E09-8BAF-464A-8A4A-A88B8002F351}"/>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01</a:t>
                  </a:r>
                </a:p>
              </p:txBody>
            </p:sp>
            <p:sp>
              <p:nvSpPr>
                <p:cNvPr id="50214" name="Text Box 45">
                  <a:extLst>
                    <a:ext uri="{FF2B5EF4-FFF2-40B4-BE49-F238E27FC236}">
                      <a16:creationId xmlns:a16="http://schemas.microsoft.com/office/drawing/2014/main" id="{1803CAB9-7A5A-4FD7-9F4B-6A9A359BEEC3}"/>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1B6A</a:t>
                  </a:r>
                </a:p>
              </p:txBody>
            </p:sp>
          </p:grpSp>
          <p:grpSp>
            <p:nvGrpSpPr>
              <p:cNvPr id="50201" name="Group 46">
                <a:extLst>
                  <a:ext uri="{FF2B5EF4-FFF2-40B4-BE49-F238E27FC236}">
                    <a16:creationId xmlns:a16="http://schemas.microsoft.com/office/drawing/2014/main" id="{EAFA5AB2-73BC-4D18-B216-052EC77020E4}"/>
                  </a:ext>
                </a:extLst>
              </p:cNvPr>
              <p:cNvGrpSpPr>
                <a:grpSpLocks/>
              </p:cNvGrpSpPr>
              <p:nvPr/>
            </p:nvGrpSpPr>
            <p:grpSpPr bwMode="auto">
              <a:xfrm>
                <a:off x="3696" y="3120"/>
                <a:ext cx="1248" cy="240"/>
                <a:chOff x="3696" y="1680"/>
                <a:chExt cx="1248" cy="240"/>
              </a:xfrm>
            </p:grpSpPr>
            <p:sp>
              <p:nvSpPr>
                <p:cNvPr id="50211" name="Rectangle 47">
                  <a:extLst>
                    <a:ext uri="{FF2B5EF4-FFF2-40B4-BE49-F238E27FC236}">
                      <a16:creationId xmlns:a16="http://schemas.microsoft.com/office/drawing/2014/main" id="{E8B798D9-1989-42A1-8A6B-AFB503DB67C6}"/>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800">
                    <a:latin typeface="Tahoma" panose="020B0604030504040204" pitchFamily="34" charset="0"/>
                  </a:endParaRPr>
                </a:p>
              </p:txBody>
            </p:sp>
            <p:sp>
              <p:nvSpPr>
                <p:cNvPr id="50212" name="Text Box 48">
                  <a:extLst>
                    <a:ext uri="{FF2B5EF4-FFF2-40B4-BE49-F238E27FC236}">
                      <a16:creationId xmlns:a16="http://schemas.microsoft.com/office/drawing/2014/main" id="{7142D5B9-162A-40CD-B673-DDA096343307}"/>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1B6B</a:t>
                  </a:r>
                </a:p>
              </p:txBody>
            </p:sp>
          </p:grpSp>
          <p:grpSp>
            <p:nvGrpSpPr>
              <p:cNvPr id="50202" name="Group 49">
                <a:extLst>
                  <a:ext uri="{FF2B5EF4-FFF2-40B4-BE49-F238E27FC236}">
                    <a16:creationId xmlns:a16="http://schemas.microsoft.com/office/drawing/2014/main" id="{3B86AD27-1B04-4550-8A6D-E497C757AC17}"/>
                  </a:ext>
                </a:extLst>
              </p:cNvPr>
              <p:cNvGrpSpPr>
                <a:grpSpLocks/>
              </p:cNvGrpSpPr>
              <p:nvPr/>
            </p:nvGrpSpPr>
            <p:grpSpPr bwMode="auto">
              <a:xfrm>
                <a:off x="3696" y="3360"/>
                <a:ext cx="1248" cy="240"/>
                <a:chOff x="3696" y="1680"/>
                <a:chExt cx="1248" cy="240"/>
              </a:xfrm>
            </p:grpSpPr>
            <p:sp>
              <p:nvSpPr>
                <p:cNvPr id="50209" name="Rectangle 50">
                  <a:extLst>
                    <a:ext uri="{FF2B5EF4-FFF2-40B4-BE49-F238E27FC236}">
                      <a16:creationId xmlns:a16="http://schemas.microsoft.com/office/drawing/2014/main" id="{0B72B820-CA27-4ED4-B593-DDB13142F02A}"/>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800">
                    <a:latin typeface="Tahoma" panose="020B0604030504040204" pitchFamily="34" charset="0"/>
                  </a:endParaRPr>
                </a:p>
              </p:txBody>
            </p:sp>
            <p:sp>
              <p:nvSpPr>
                <p:cNvPr id="50210" name="Text Box 51">
                  <a:extLst>
                    <a:ext uri="{FF2B5EF4-FFF2-40B4-BE49-F238E27FC236}">
                      <a16:creationId xmlns:a16="http://schemas.microsoft.com/office/drawing/2014/main" id="{C897F1D2-3E37-46F6-99A9-B9DB1CFE8B61}"/>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endParaRPr lang="en-US" altLang="en-US" sz="1800">
                    <a:latin typeface="Tahoma" panose="020B0604030504040204" pitchFamily="34" charset="0"/>
                  </a:endParaRPr>
                </a:p>
              </p:txBody>
            </p:sp>
          </p:grpSp>
          <p:sp>
            <p:nvSpPr>
              <p:cNvPr id="50203" name="Line 52">
                <a:extLst>
                  <a:ext uri="{FF2B5EF4-FFF2-40B4-BE49-F238E27FC236}">
                    <a16:creationId xmlns:a16="http://schemas.microsoft.com/office/drawing/2014/main" id="{B43C305D-241E-40A7-8537-C63C284C696F}"/>
                  </a:ext>
                </a:extLst>
              </p:cNvPr>
              <p:cNvSpPr>
                <a:spLocks noChangeShapeType="1"/>
              </p:cNvSpPr>
              <p:nvPr/>
            </p:nvSpPr>
            <p:spPr bwMode="auto">
              <a:xfrm>
                <a:off x="4176" y="172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04" name="Line 53">
                <a:extLst>
                  <a:ext uri="{FF2B5EF4-FFF2-40B4-BE49-F238E27FC236}">
                    <a16:creationId xmlns:a16="http://schemas.microsoft.com/office/drawing/2014/main" id="{3B2F5903-BE93-4D17-BE6C-79C44BD10A38}"/>
                  </a:ext>
                </a:extLst>
              </p:cNvPr>
              <p:cNvSpPr>
                <a:spLocks noChangeShapeType="1"/>
              </p:cNvSpPr>
              <p:nvPr/>
            </p:nvSpPr>
            <p:spPr bwMode="auto">
              <a:xfrm>
                <a:off x="4944" y="172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05" name="Line 54">
                <a:extLst>
                  <a:ext uri="{FF2B5EF4-FFF2-40B4-BE49-F238E27FC236}">
                    <a16:creationId xmlns:a16="http://schemas.microsoft.com/office/drawing/2014/main" id="{4211CE86-EA3A-4E28-9FE3-2572CFE673B8}"/>
                  </a:ext>
                </a:extLst>
              </p:cNvPr>
              <p:cNvSpPr>
                <a:spLocks noChangeShapeType="1"/>
              </p:cNvSpPr>
              <p:nvPr/>
            </p:nvSpPr>
            <p:spPr bwMode="auto">
              <a:xfrm>
                <a:off x="4176" y="3600"/>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06" name="Line 55">
                <a:extLst>
                  <a:ext uri="{FF2B5EF4-FFF2-40B4-BE49-F238E27FC236}">
                    <a16:creationId xmlns:a16="http://schemas.microsoft.com/office/drawing/2014/main" id="{E6E6C100-8CBC-479B-9CA0-8C63309B9FA9}"/>
                  </a:ext>
                </a:extLst>
              </p:cNvPr>
              <p:cNvSpPr>
                <a:spLocks noChangeShapeType="1"/>
              </p:cNvSpPr>
              <p:nvPr/>
            </p:nvSpPr>
            <p:spPr bwMode="auto">
              <a:xfrm>
                <a:off x="4944" y="3600"/>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07" name="Freeform 56">
                <a:extLst>
                  <a:ext uri="{FF2B5EF4-FFF2-40B4-BE49-F238E27FC236}">
                    <a16:creationId xmlns:a16="http://schemas.microsoft.com/office/drawing/2014/main" id="{BD41607B-52C7-4C19-AE30-5D12F3EB4455}"/>
                  </a:ext>
                </a:extLst>
              </p:cNvPr>
              <p:cNvSpPr>
                <a:spLocks/>
              </p:cNvSpPr>
              <p:nvPr/>
            </p:nvSpPr>
            <p:spPr bwMode="auto">
              <a:xfrm>
                <a:off x="4176" y="1632"/>
                <a:ext cx="768" cy="112"/>
              </a:xfrm>
              <a:custGeom>
                <a:avLst/>
                <a:gdLst>
                  <a:gd name="T0" fmla="*/ 0 w 768"/>
                  <a:gd name="T1" fmla="*/ 96 h 112"/>
                  <a:gd name="T2" fmla="*/ 192 w 768"/>
                  <a:gd name="T3" fmla="*/ 0 h 112"/>
                  <a:gd name="T4" fmla="*/ 480 w 768"/>
                  <a:gd name="T5" fmla="*/ 96 h 112"/>
                  <a:gd name="T6" fmla="*/ 768 w 768"/>
                  <a:gd name="T7" fmla="*/ 96 h 112"/>
                  <a:gd name="T8" fmla="*/ 0 60000 65536"/>
                  <a:gd name="T9" fmla="*/ 0 60000 65536"/>
                  <a:gd name="T10" fmla="*/ 0 60000 65536"/>
                  <a:gd name="T11" fmla="*/ 0 60000 65536"/>
                  <a:gd name="T12" fmla="*/ 0 w 768"/>
                  <a:gd name="T13" fmla="*/ 0 h 112"/>
                  <a:gd name="T14" fmla="*/ 768 w 768"/>
                  <a:gd name="T15" fmla="*/ 112 h 112"/>
                </a:gdLst>
                <a:ahLst/>
                <a:cxnLst>
                  <a:cxn ang="T8">
                    <a:pos x="T0" y="T1"/>
                  </a:cxn>
                  <a:cxn ang="T9">
                    <a:pos x="T2" y="T3"/>
                  </a:cxn>
                  <a:cxn ang="T10">
                    <a:pos x="T4" y="T5"/>
                  </a:cxn>
                  <a:cxn ang="T11">
                    <a:pos x="T6" y="T7"/>
                  </a:cxn>
                </a:cxnLst>
                <a:rect l="T12" t="T13" r="T14" b="T15"/>
                <a:pathLst>
                  <a:path w="768" h="112">
                    <a:moveTo>
                      <a:pt x="0" y="96"/>
                    </a:moveTo>
                    <a:cubicBezTo>
                      <a:pt x="56" y="48"/>
                      <a:pt x="112" y="0"/>
                      <a:pt x="192" y="0"/>
                    </a:cubicBezTo>
                    <a:cubicBezTo>
                      <a:pt x="272" y="0"/>
                      <a:pt x="384" y="80"/>
                      <a:pt x="480" y="96"/>
                    </a:cubicBezTo>
                    <a:cubicBezTo>
                      <a:pt x="576" y="112"/>
                      <a:pt x="672" y="104"/>
                      <a:pt x="768" y="9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208" name="Freeform 57">
                <a:extLst>
                  <a:ext uri="{FF2B5EF4-FFF2-40B4-BE49-F238E27FC236}">
                    <a16:creationId xmlns:a16="http://schemas.microsoft.com/office/drawing/2014/main" id="{67A8F34F-3560-40C1-8A3F-ADC1ADD138E3}"/>
                  </a:ext>
                </a:extLst>
              </p:cNvPr>
              <p:cNvSpPr>
                <a:spLocks/>
              </p:cNvSpPr>
              <p:nvPr/>
            </p:nvSpPr>
            <p:spPr bwMode="auto">
              <a:xfrm>
                <a:off x="4176" y="3728"/>
                <a:ext cx="768" cy="168"/>
              </a:xfrm>
              <a:custGeom>
                <a:avLst/>
                <a:gdLst>
                  <a:gd name="T0" fmla="*/ 0 w 768"/>
                  <a:gd name="T1" fmla="*/ 64 h 168"/>
                  <a:gd name="T2" fmla="*/ 144 w 768"/>
                  <a:gd name="T3" fmla="*/ 16 h 168"/>
                  <a:gd name="T4" fmla="*/ 432 w 768"/>
                  <a:gd name="T5" fmla="*/ 160 h 168"/>
                  <a:gd name="T6" fmla="*/ 768 w 768"/>
                  <a:gd name="T7" fmla="*/ 64 h 168"/>
                  <a:gd name="T8" fmla="*/ 0 60000 65536"/>
                  <a:gd name="T9" fmla="*/ 0 60000 65536"/>
                  <a:gd name="T10" fmla="*/ 0 60000 65536"/>
                  <a:gd name="T11" fmla="*/ 0 60000 65536"/>
                  <a:gd name="T12" fmla="*/ 0 w 768"/>
                  <a:gd name="T13" fmla="*/ 0 h 168"/>
                  <a:gd name="T14" fmla="*/ 768 w 768"/>
                  <a:gd name="T15" fmla="*/ 168 h 168"/>
                </a:gdLst>
                <a:ahLst/>
                <a:cxnLst>
                  <a:cxn ang="T8">
                    <a:pos x="T0" y="T1"/>
                  </a:cxn>
                  <a:cxn ang="T9">
                    <a:pos x="T2" y="T3"/>
                  </a:cxn>
                  <a:cxn ang="T10">
                    <a:pos x="T4" y="T5"/>
                  </a:cxn>
                  <a:cxn ang="T11">
                    <a:pos x="T6" y="T7"/>
                  </a:cxn>
                </a:cxnLst>
                <a:rect l="T12" t="T13" r="T14" b="T15"/>
                <a:pathLst>
                  <a:path w="768" h="168">
                    <a:moveTo>
                      <a:pt x="0" y="64"/>
                    </a:moveTo>
                    <a:cubicBezTo>
                      <a:pt x="36" y="32"/>
                      <a:pt x="72" y="0"/>
                      <a:pt x="144" y="16"/>
                    </a:cubicBezTo>
                    <a:cubicBezTo>
                      <a:pt x="216" y="32"/>
                      <a:pt x="328" y="152"/>
                      <a:pt x="432" y="160"/>
                    </a:cubicBezTo>
                    <a:cubicBezTo>
                      <a:pt x="536" y="168"/>
                      <a:pt x="720" y="72"/>
                      <a:pt x="768" y="6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0195" name="Text Box 58">
              <a:extLst>
                <a:ext uri="{FF2B5EF4-FFF2-40B4-BE49-F238E27FC236}">
                  <a16:creationId xmlns:a16="http://schemas.microsoft.com/office/drawing/2014/main" id="{60E54299-F489-43A3-BA19-E1395402415A}"/>
                </a:ext>
              </a:extLst>
            </p:cNvPr>
            <p:cNvSpPr txBox="1">
              <a:spLocks noChangeArrowheads="1"/>
            </p:cNvSpPr>
            <p:nvPr/>
          </p:nvSpPr>
          <p:spPr bwMode="auto">
            <a:xfrm>
              <a:off x="3648" y="1728"/>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Địa chỉ</a:t>
              </a:r>
            </a:p>
          </p:txBody>
        </p:sp>
      </p:grpSp>
      <p:grpSp>
        <p:nvGrpSpPr>
          <p:cNvPr id="50182" name="Group 71">
            <a:extLst>
              <a:ext uri="{FF2B5EF4-FFF2-40B4-BE49-F238E27FC236}">
                <a16:creationId xmlns:a16="http://schemas.microsoft.com/office/drawing/2014/main" id="{82A33F6A-50F6-41CE-BDC8-C14E33CF4053}"/>
              </a:ext>
            </a:extLst>
          </p:cNvPr>
          <p:cNvGrpSpPr>
            <a:grpSpLocks/>
          </p:cNvGrpSpPr>
          <p:nvPr/>
        </p:nvGrpSpPr>
        <p:grpSpPr bwMode="auto">
          <a:xfrm>
            <a:off x="3962400" y="2171700"/>
            <a:ext cx="6934200" cy="2933700"/>
            <a:chOff x="1536" y="1368"/>
            <a:chExt cx="4368" cy="1848"/>
          </a:xfrm>
        </p:grpSpPr>
        <p:grpSp>
          <p:nvGrpSpPr>
            <p:cNvPr id="50183" name="Group 67">
              <a:extLst>
                <a:ext uri="{FF2B5EF4-FFF2-40B4-BE49-F238E27FC236}">
                  <a16:creationId xmlns:a16="http://schemas.microsoft.com/office/drawing/2014/main" id="{D765716F-C059-4D82-83CE-958918A06089}"/>
                </a:ext>
              </a:extLst>
            </p:cNvPr>
            <p:cNvGrpSpPr>
              <a:grpSpLocks/>
            </p:cNvGrpSpPr>
            <p:nvPr/>
          </p:nvGrpSpPr>
          <p:grpSpPr bwMode="auto">
            <a:xfrm>
              <a:off x="1536" y="1368"/>
              <a:ext cx="4368" cy="1848"/>
              <a:chOff x="1536" y="1368"/>
              <a:chExt cx="4368" cy="1848"/>
            </a:xfrm>
          </p:grpSpPr>
          <p:sp>
            <p:nvSpPr>
              <p:cNvPr id="50187" name="Oval 59">
                <a:extLst>
                  <a:ext uri="{FF2B5EF4-FFF2-40B4-BE49-F238E27FC236}">
                    <a16:creationId xmlns:a16="http://schemas.microsoft.com/office/drawing/2014/main" id="{EFC51C13-6F57-4800-B5E1-98614D7F1C3D}"/>
                  </a:ext>
                </a:extLst>
              </p:cNvPr>
              <p:cNvSpPr>
                <a:spLocks noChangeArrowheads="1"/>
              </p:cNvSpPr>
              <p:nvPr/>
            </p:nvSpPr>
            <p:spPr bwMode="auto">
              <a:xfrm>
                <a:off x="1536" y="1872"/>
                <a:ext cx="432" cy="24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0188" name="Oval 60">
                <a:extLst>
                  <a:ext uri="{FF2B5EF4-FFF2-40B4-BE49-F238E27FC236}">
                    <a16:creationId xmlns:a16="http://schemas.microsoft.com/office/drawing/2014/main" id="{9741B7E1-545D-4F32-B6EB-4A527A7B326D}"/>
                  </a:ext>
                </a:extLst>
              </p:cNvPr>
              <p:cNvSpPr>
                <a:spLocks noChangeArrowheads="1"/>
              </p:cNvSpPr>
              <p:nvPr/>
            </p:nvSpPr>
            <p:spPr bwMode="auto">
              <a:xfrm>
                <a:off x="3360" y="2112"/>
                <a:ext cx="432" cy="24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0189" name="Oval 61">
                <a:extLst>
                  <a:ext uri="{FF2B5EF4-FFF2-40B4-BE49-F238E27FC236}">
                    <a16:creationId xmlns:a16="http://schemas.microsoft.com/office/drawing/2014/main" id="{62CD80EC-F07F-4B60-9B2D-AD06AFB1BC63}"/>
                  </a:ext>
                </a:extLst>
              </p:cNvPr>
              <p:cNvSpPr>
                <a:spLocks noChangeArrowheads="1"/>
              </p:cNvSpPr>
              <p:nvPr/>
            </p:nvSpPr>
            <p:spPr bwMode="auto">
              <a:xfrm>
                <a:off x="4896" y="2832"/>
                <a:ext cx="480" cy="384"/>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0190" name="Freeform 62">
                <a:extLst>
                  <a:ext uri="{FF2B5EF4-FFF2-40B4-BE49-F238E27FC236}">
                    <a16:creationId xmlns:a16="http://schemas.microsoft.com/office/drawing/2014/main" id="{3115093B-9516-4FA4-9A13-A5B3369C154C}"/>
                  </a:ext>
                </a:extLst>
              </p:cNvPr>
              <p:cNvSpPr>
                <a:spLocks/>
              </p:cNvSpPr>
              <p:nvPr/>
            </p:nvSpPr>
            <p:spPr bwMode="auto">
              <a:xfrm>
                <a:off x="1968" y="1640"/>
                <a:ext cx="1392" cy="568"/>
              </a:xfrm>
              <a:custGeom>
                <a:avLst/>
                <a:gdLst>
                  <a:gd name="T0" fmla="*/ 0 w 1392"/>
                  <a:gd name="T1" fmla="*/ 328 h 568"/>
                  <a:gd name="T2" fmla="*/ 432 w 1392"/>
                  <a:gd name="T3" fmla="*/ 40 h 568"/>
                  <a:gd name="T4" fmla="*/ 1392 w 1392"/>
                  <a:gd name="T5" fmla="*/ 568 h 568"/>
                  <a:gd name="T6" fmla="*/ 0 60000 65536"/>
                  <a:gd name="T7" fmla="*/ 0 60000 65536"/>
                  <a:gd name="T8" fmla="*/ 0 60000 65536"/>
                  <a:gd name="T9" fmla="*/ 0 w 1392"/>
                  <a:gd name="T10" fmla="*/ 0 h 568"/>
                  <a:gd name="T11" fmla="*/ 1392 w 1392"/>
                  <a:gd name="T12" fmla="*/ 568 h 568"/>
                </a:gdLst>
                <a:ahLst/>
                <a:cxnLst>
                  <a:cxn ang="T6">
                    <a:pos x="T0" y="T1"/>
                  </a:cxn>
                  <a:cxn ang="T7">
                    <a:pos x="T2" y="T3"/>
                  </a:cxn>
                  <a:cxn ang="T8">
                    <a:pos x="T4" y="T5"/>
                  </a:cxn>
                </a:cxnLst>
                <a:rect l="T9" t="T10" r="T11" b="T12"/>
                <a:pathLst>
                  <a:path w="1392" h="568">
                    <a:moveTo>
                      <a:pt x="0" y="328"/>
                    </a:moveTo>
                    <a:cubicBezTo>
                      <a:pt x="100" y="164"/>
                      <a:pt x="200" y="0"/>
                      <a:pt x="432" y="40"/>
                    </a:cubicBezTo>
                    <a:cubicBezTo>
                      <a:pt x="664" y="80"/>
                      <a:pt x="1028" y="324"/>
                      <a:pt x="1392" y="568"/>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191" name="Oval 64">
                <a:extLst>
                  <a:ext uri="{FF2B5EF4-FFF2-40B4-BE49-F238E27FC236}">
                    <a16:creationId xmlns:a16="http://schemas.microsoft.com/office/drawing/2014/main" id="{62971EEB-B7FB-4C83-84E8-07F214891919}"/>
                  </a:ext>
                </a:extLst>
              </p:cNvPr>
              <p:cNvSpPr>
                <a:spLocks noChangeArrowheads="1"/>
              </p:cNvSpPr>
              <p:nvPr/>
            </p:nvSpPr>
            <p:spPr bwMode="auto">
              <a:xfrm>
                <a:off x="4272" y="2784"/>
                <a:ext cx="432" cy="24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0192" name="Freeform 65">
                <a:extLst>
                  <a:ext uri="{FF2B5EF4-FFF2-40B4-BE49-F238E27FC236}">
                    <a16:creationId xmlns:a16="http://schemas.microsoft.com/office/drawing/2014/main" id="{4A33AFE8-ACEE-49FC-A15B-829D45007174}"/>
                  </a:ext>
                </a:extLst>
              </p:cNvPr>
              <p:cNvSpPr>
                <a:spLocks/>
              </p:cNvSpPr>
              <p:nvPr/>
            </p:nvSpPr>
            <p:spPr bwMode="auto">
              <a:xfrm>
                <a:off x="3792" y="2096"/>
                <a:ext cx="480" cy="784"/>
              </a:xfrm>
              <a:custGeom>
                <a:avLst/>
                <a:gdLst>
                  <a:gd name="T0" fmla="*/ 0 w 480"/>
                  <a:gd name="T1" fmla="*/ 112 h 784"/>
                  <a:gd name="T2" fmla="*/ 384 w 480"/>
                  <a:gd name="T3" fmla="*/ 112 h 784"/>
                  <a:gd name="T4" fmla="*/ 480 w 480"/>
                  <a:gd name="T5" fmla="*/ 784 h 784"/>
                  <a:gd name="T6" fmla="*/ 0 60000 65536"/>
                  <a:gd name="T7" fmla="*/ 0 60000 65536"/>
                  <a:gd name="T8" fmla="*/ 0 60000 65536"/>
                  <a:gd name="T9" fmla="*/ 0 w 480"/>
                  <a:gd name="T10" fmla="*/ 0 h 784"/>
                  <a:gd name="T11" fmla="*/ 480 w 480"/>
                  <a:gd name="T12" fmla="*/ 784 h 784"/>
                </a:gdLst>
                <a:ahLst/>
                <a:cxnLst>
                  <a:cxn ang="T6">
                    <a:pos x="T0" y="T1"/>
                  </a:cxn>
                  <a:cxn ang="T7">
                    <a:pos x="T2" y="T3"/>
                  </a:cxn>
                  <a:cxn ang="T8">
                    <a:pos x="T4" y="T5"/>
                  </a:cxn>
                </a:cxnLst>
                <a:rect l="T9" t="T10" r="T11" b="T12"/>
                <a:pathLst>
                  <a:path w="480" h="784">
                    <a:moveTo>
                      <a:pt x="0" y="112"/>
                    </a:moveTo>
                    <a:cubicBezTo>
                      <a:pt x="152" y="56"/>
                      <a:pt x="304" y="0"/>
                      <a:pt x="384" y="112"/>
                    </a:cubicBezTo>
                    <a:cubicBezTo>
                      <a:pt x="464" y="224"/>
                      <a:pt x="456" y="688"/>
                      <a:pt x="480" y="784"/>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193" name="Freeform 66">
                <a:extLst>
                  <a:ext uri="{FF2B5EF4-FFF2-40B4-BE49-F238E27FC236}">
                    <a16:creationId xmlns:a16="http://schemas.microsoft.com/office/drawing/2014/main" id="{525DCC38-D479-4730-86A9-224FE87932D1}"/>
                  </a:ext>
                </a:extLst>
              </p:cNvPr>
              <p:cNvSpPr>
                <a:spLocks/>
              </p:cNvSpPr>
              <p:nvPr/>
            </p:nvSpPr>
            <p:spPr bwMode="auto">
              <a:xfrm>
                <a:off x="3888" y="1368"/>
                <a:ext cx="2016" cy="1800"/>
              </a:xfrm>
              <a:custGeom>
                <a:avLst/>
                <a:gdLst>
                  <a:gd name="T0" fmla="*/ 1488 w 2016"/>
                  <a:gd name="T1" fmla="*/ 1608 h 1800"/>
                  <a:gd name="T2" fmla="*/ 1728 w 2016"/>
                  <a:gd name="T3" fmla="*/ 1560 h 1800"/>
                  <a:gd name="T4" fmla="*/ 1728 w 2016"/>
                  <a:gd name="T5" fmla="*/ 168 h 1800"/>
                  <a:gd name="T6" fmla="*/ 0 w 2016"/>
                  <a:gd name="T7" fmla="*/ 552 h 1800"/>
                  <a:gd name="T8" fmla="*/ 0 60000 65536"/>
                  <a:gd name="T9" fmla="*/ 0 60000 65536"/>
                  <a:gd name="T10" fmla="*/ 0 60000 65536"/>
                  <a:gd name="T11" fmla="*/ 0 60000 65536"/>
                  <a:gd name="T12" fmla="*/ 0 w 2016"/>
                  <a:gd name="T13" fmla="*/ 0 h 1800"/>
                  <a:gd name="T14" fmla="*/ 2016 w 2016"/>
                  <a:gd name="T15" fmla="*/ 1800 h 1800"/>
                </a:gdLst>
                <a:ahLst/>
                <a:cxnLst>
                  <a:cxn ang="T8">
                    <a:pos x="T0" y="T1"/>
                  </a:cxn>
                  <a:cxn ang="T9">
                    <a:pos x="T2" y="T3"/>
                  </a:cxn>
                  <a:cxn ang="T10">
                    <a:pos x="T4" y="T5"/>
                  </a:cxn>
                  <a:cxn ang="T11">
                    <a:pos x="T6" y="T7"/>
                  </a:cxn>
                </a:cxnLst>
                <a:rect l="T12" t="T13" r="T14" b="T15"/>
                <a:pathLst>
                  <a:path w="2016" h="1800">
                    <a:moveTo>
                      <a:pt x="1488" y="1608"/>
                    </a:moveTo>
                    <a:cubicBezTo>
                      <a:pt x="1588" y="1704"/>
                      <a:pt x="1688" y="1800"/>
                      <a:pt x="1728" y="1560"/>
                    </a:cubicBezTo>
                    <a:cubicBezTo>
                      <a:pt x="1768" y="1320"/>
                      <a:pt x="2016" y="336"/>
                      <a:pt x="1728" y="168"/>
                    </a:cubicBezTo>
                    <a:cubicBezTo>
                      <a:pt x="1440" y="0"/>
                      <a:pt x="720" y="276"/>
                      <a:pt x="0" y="552"/>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0184" name="Oval 68">
              <a:extLst>
                <a:ext uri="{FF2B5EF4-FFF2-40B4-BE49-F238E27FC236}">
                  <a16:creationId xmlns:a16="http://schemas.microsoft.com/office/drawing/2014/main" id="{426849E5-364D-436E-800D-3B79D08B691E}"/>
                </a:ext>
              </a:extLst>
            </p:cNvPr>
            <p:cNvSpPr>
              <a:spLocks noChangeArrowheads="1"/>
            </p:cNvSpPr>
            <p:nvPr/>
          </p:nvSpPr>
          <p:spPr bwMode="auto">
            <a:xfrm>
              <a:off x="2208" y="1680"/>
              <a:ext cx="240" cy="192"/>
            </a:xfrm>
            <a:prstGeom prst="ellipse">
              <a:avLst/>
            </a:prstGeom>
            <a:solidFill>
              <a:schemeClr val="accent1"/>
            </a:solidFill>
            <a:ln w="28575">
              <a:solidFill>
                <a:schemeClr val="hlink"/>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a:t>
              </a:r>
            </a:p>
          </p:txBody>
        </p:sp>
        <p:sp>
          <p:nvSpPr>
            <p:cNvPr id="50185" name="Oval 69">
              <a:extLst>
                <a:ext uri="{FF2B5EF4-FFF2-40B4-BE49-F238E27FC236}">
                  <a16:creationId xmlns:a16="http://schemas.microsoft.com/office/drawing/2014/main" id="{9E6D8B15-F908-414F-8B87-81E5565E9E04}"/>
                </a:ext>
              </a:extLst>
            </p:cNvPr>
            <p:cNvSpPr>
              <a:spLocks noChangeArrowheads="1"/>
            </p:cNvSpPr>
            <p:nvPr/>
          </p:nvSpPr>
          <p:spPr bwMode="auto">
            <a:xfrm>
              <a:off x="4080" y="2448"/>
              <a:ext cx="240" cy="192"/>
            </a:xfrm>
            <a:prstGeom prst="ellipse">
              <a:avLst/>
            </a:prstGeom>
            <a:solidFill>
              <a:schemeClr val="accent1"/>
            </a:solidFill>
            <a:ln w="28575">
              <a:solidFill>
                <a:schemeClr val="hlink"/>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2</a:t>
              </a:r>
            </a:p>
          </p:txBody>
        </p:sp>
        <p:sp>
          <p:nvSpPr>
            <p:cNvPr id="50186" name="Oval 70">
              <a:extLst>
                <a:ext uri="{FF2B5EF4-FFF2-40B4-BE49-F238E27FC236}">
                  <a16:creationId xmlns:a16="http://schemas.microsoft.com/office/drawing/2014/main" id="{E155FCBF-B0B0-460A-AF62-7D241CD97CB2}"/>
                </a:ext>
              </a:extLst>
            </p:cNvPr>
            <p:cNvSpPr>
              <a:spLocks noChangeArrowheads="1"/>
            </p:cNvSpPr>
            <p:nvPr/>
          </p:nvSpPr>
          <p:spPr bwMode="auto">
            <a:xfrm>
              <a:off x="5376" y="1488"/>
              <a:ext cx="240" cy="192"/>
            </a:xfrm>
            <a:prstGeom prst="ellipse">
              <a:avLst/>
            </a:prstGeom>
            <a:solidFill>
              <a:schemeClr val="accent1"/>
            </a:solidFill>
            <a:ln w="28575">
              <a:solidFill>
                <a:schemeClr val="hlink"/>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3</a:t>
              </a:r>
            </a:p>
          </p:txBody>
        </p:sp>
      </p:grpSp>
    </p:spTree>
    <p:extLst>
      <p:ext uri="{BB962C8B-B14F-4D97-AF65-F5344CB8AC3E}">
        <p14:creationId xmlns:p14="http://schemas.microsoft.com/office/powerpoint/2010/main" val="360690446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35751009-71F3-4CE2-9B7F-0880C9598A50}"/>
              </a:ext>
            </a:extLst>
          </p:cNvPr>
          <p:cNvSpPr>
            <a:spLocks noGrp="1" noChangeArrowheads="1"/>
          </p:cNvSpPr>
          <p:nvPr>
            <p:ph type="title"/>
          </p:nvPr>
        </p:nvSpPr>
        <p:spPr/>
        <p:txBody>
          <a:bodyPr/>
          <a:lstStyle/>
          <a:p>
            <a:pPr eaLnBrk="1" hangingPunct="1"/>
            <a:r>
              <a:rPr lang="en-US" altLang="en-US"/>
              <a:t>Định địa chỉ nền (base addressing mode)</a:t>
            </a:r>
          </a:p>
        </p:txBody>
      </p:sp>
      <p:sp>
        <p:nvSpPr>
          <p:cNvPr id="51203" name="Rectangle 3">
            <a:extLst>
              <a:ext uri="{FF2B5EF4-FFF2-40B4-BE49-F238E27FC236}">
                <a16:creationId xmlns:a16="http://schemas.microsoft.com/office/drawing/2014/main" id="{203B4C5D-AEEF-4AC1-8CE4-C76B704C98A7}"/>
              </a:ext>
            </a:extLst>
          </p:cNvPr>
          <p:cNvSpPr>
            <a:spLocks noGrp="1" noChangeArrowheads="1"/>
          </p:cNvSpPr>
          <p:nvPr>
            <p:ph idx="1"/>
          </p:nvPr>
        </p:nvSpPr>
        <p:spPr>
          <a:xfrm>
            <a:off x="1905000" y="1295401"/>
            <a:ext cx="3657600" cy="4837113"/>
          </a:xfrm>
        </p:spPr>
        <p:txBody>
          <a:bodyPr/>
          <a:lstStyle/>
          <a:p>
            <a:pPr eaLnBrk="1" hangingPunct="1"/>
            <a:r>
              <a:rPr lang="en-US" altLang="en-US"/>
              <a:t>EA= Base + Disp</a:t>
            </a:r>
          </a:p>
          <a:p>
            <a:pPr eaLnBrk="1" hangingPunct="1"/>
            <a:r>
              <a:rPr lang="en-US" altLang="en-US"/>
              <a:t>Ví dụ</a:t>
            </a:r>
            <a:br>
              <a:rPr lang="en-US" altLang="en-US"/>
            </a:br>
            <a:r>
              <a:rPr lang="en-US" altLang="en-US"/>
              <a:t>Mov AX, [BX-3h] </a:t>
            </a:r>
          </a:p>
          <a:p>
            <a:pPr eaLnBrk="1" hangingPunct="1"/>
            <a:r>
              <a:rPr lang="en-US" altLang="en-US"/>
              <a:t>KQ AX = ?</a:t>
            </a:r>
          </a:p>
        </p:txBody>
      </p:sp>
      <p:grpSp>
        <p:nvGrpSpPr>
          <p:cNvPr id="51204" name="Group 4">
            <a:extLst>
              <a:ext uri="{FF2B5EF4-FFF2-40B4-BE49-F238E27FC236}">
                <a16:creationId xmlns:a16="http://schemas.microsoft.com/office/drawing/2014/main" id="{D6A596CE-D267-48A7-B1BD-52E396ACB9DF}"/>
              </a:ext>
            </a:extLst>
          </p:cNvPr>
          <p:cNvGrpSpPr>
            <a:grpSpLocks/>
          </p:cNvGrpSpPr>
          <p:nvPr/>
        </p:nvGrpSpPr>
        <p:grpSpPr bwMode="auto">
          <a:xfrm>
            <a:off x="5943600" y="2959100"/>
            <a:ext cx="1981200" cy="3276600"/>
            <a:chOff x="1488" y="1680"/>
            <a:chExt cx="1248" cy="2064"/>
          </a:xfrm>
        </p:grpSpPr>
        <p:grpSp>
          <p:nvGrpSpPr>
            <p:cNvPr id="51253" name="Group 5">
              <a:extLst>
                <a:ext uri="{FF2B5EF4-FFF2-40B4-BE49-F238E27FC236}">
                  <a16:creationId xmlns:a16="http://schemas.microsoft.com/office/drawing/2014/main" id="{019B3497-5540-4125-852B-C2E23DCD21B9}"/>
                </a:ext>
              </a:extLst>
            </p:cNvPr>
            <p:cNvGrpSpPr>
              <a:grpSpLocks/>
            </p:cNvGrpSpPr>
            <p:nvPr/>
          </p:nvGrpSpPr>
          <p:grpSpPr bwMode="auto">
            <a:xfrm>
              <a:off x="1488" y="1680"/>
              <a:ext cx="1248" cy="240"/>
              <a:chOff x="1488" y="1680"/>
              <a:chExt cx="1392" cy="240"/>
            </a:xfrm>
          </p:grpSpPr>
          <p:sp>
            <p:nvSpPr>
              <p:cNvPr id="51275" name="Rectangle 6">
                <a:extLst>
                  <a:ext uri="{FF2B5EF4-FFF2-40B4-BE49-F238E27FC236}">
                    <a16:creationId xmlns:a16="http://schemas.microsoft.com/office/drawing/2014/main" id="{E00DF6D6-8321-4D7B-982C-6C55386D51A1}"/>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0000</a:t>
                </a:r>
              </a:p>
            </p:txBody>
          </p:sp>
          <p:sp>
            <p:nvSpPr>
              <p:cNvPr id="51276" name="Text Box 7">
                <a:extLst>
                  <a:ext uri="{FF2B5EF4-FFF2-40B4-BE49-F238E27FC236}">
                    <a16:creationId xmlns:a16="http://schemas.microsoft.com/office/drawing/2014/main" id="{A51CE21D-4484-460C-8223-E1FD2B55A5C3}"/>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AX</a:t>
                </a:r>
              </a:p>
            </p:txBody>
          </p:sp>
        </p:grpSp>
        <p:grpSp>
          <p:nvGrpSpPr>
            <p:cNvPr id="51254" name="Group 8">
              <a:extLst>
                <a:ext uri="{FF2B5EF4-FFF2-40B4-BE49-F238E27FC236}">
                  <a16:creationId xmlns:a16="http://schemas.microsoft.com/office/drawing/2014/main" id="{6973695E-4F26-48C6-BDD9-243C9DDA9AA3}"/>
                </a:ext>
              </a:extLst>
            </p:cNvPr>
            <p:cNvGrpSpPr>
              <a:grpSpLocks/>
            </p:cNvGrpSpPr>
            <p:nvPr/>
          </p:nvGrpSpPr>
          <p:grpSpPr bwMode="auto">
            <a:xfrm>
              <a:off x="1488" y="1920"/>
              <a:ext cx="1248" cy="240"/>
              <a:chOff x="1488" y="1680"/>
              <a:chExt cx="1392" cy="240"/>
            </a:xfrm>
          </p:grpSpPr>
          <p:sp>
            <p:nvSpPr>
              <p:cNvPr id="51273" name="Rectangle 9">
                <a:extLst>
                  <a:ext uri="{FF2B5EF4-FFF2-40B4-BE49-F238E27FC236}">
                    <a16:creationId xmlns:a16="http://schemas.microsoft.com/office/drawing/2014/main" id="{DD7604E4-842B-4C26-B6C1-B67E788AC9DD}"/>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1B69</a:t>
                </a:r>
              </a:p>
            </p:txBody>
          </p:sp>
          <p:sp>
            <p:nvSpPr>
              <p:cNvPr id="51274" name="Text Box 10">
                <a:extLst>
                  <a:ext uri="{FF2B5EF4-FFF2-40B4-BE49-F238E27FC236}">
                    <a16:creationId xmlns:a16="http://schemas.microsoft.com/office/drawing/2014/main" id="{333F2C8F-D5F4-4AD3-8DFD-2AA2BE7F25BD}"/>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BX</a:t>
                </a:r>
              </a:p>
            </p:txBody>
          </p:sp>
        </p:grpSp>
        <p:grpSp>
          <p:nvGrpSpPr>
            <p:cNvPr id="51255" name="Group 11">
              <a:extLst>
                <a:ext uri="{FF2B5EF4-FFF2-40B4-BE49-F238E27FC236}">
                  <a16:creationId xmlns:a16="http://schemas.microsoft.com/office/drawing/2014/main" id="{C4A77A05-BB13-4DE8-855C-03F0574E9DE4}"/>
                </a:ext>
              </a:extLst>
            </p:cNvPr>
            <p:cNvGrpSpPr>
              <a:grpSpLocks/>
            </p:cNvGrpSpPr>
            <p:nvPr/>
          </p:nvGrpSpPr>
          <p:grpSpPr bwMode="auto">
            <a:xfrm>
              <a:off x="1488" y="2160"/>
              <a:ext cx="1248" cy="240"/>
              <a:chOff x="1488" y="1680"/>
              <a:chExt cx="1392" cy="240"/>
            </a:xfrm>
          </p:grpSpPr>
          <p:sp>
            <p:nvSpPr>
              <p:cNvPr id="51271" name="Rectangle 12">
                <a:extLst>
                  <a:ext uri="{FF2B5EF4-FFF2-40B4-BE49-F238E27FC236}">
                    <a16:creationId xmlns:a16="http://schemas.microsoft.com/office/drawing/2014/main" id="{B66251DD-6613-4F1A-A20E-1DC0F3A0DE82}"/>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1643</a:t>
                </a:r>
              </a:p>
            </p:txBody>
          </p:sp>
          <p:sp>
            <p:nvSpPr>
              <p:cNvPr id="51272" name="Text Box 13">
                <a:extLst>
                  <a:ext uri="{FF2B5EF4-FFF2-40B4-BE49-F238E27FC236}">
                    <a16:creationId xmlns:a16="http://schemas.microsoft.com/office/drawing/2014/main" id="{1EE69072-4D59-47D4-B33F-EE6E55238A14}"/>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CX</a:t>
                </a:r>
              </a:p>
            </p:txBody>
          </p:sp>
        </p:grpSp>
        <p:grpSp>
          <p:nvGrpSpPr>
            <p:cNvPr id="51256" name="Group 14">
              <a:extLst>
                <a:ext uri="{FF2B5EF4-FFF2-40B4-BE49-F238E27FC236}">
                  <a16:creationId xmlns:a16="http://schemas.microsoft.com/office/drawing/2014/main" id="{ED8C4F66-270D-4BC4-ACDA-F3F675D193F8}"/>
                </a:ext>
              </a:extLst>
            </p:cNvPr>
            <p:cNvGrpSpPr>
              <a:grpSpLocks/>
            </p:cNvGrpSpPr>
            <p:nvPr/>
          </p:nvGrpSpPr>
          <p:grpSpPr bwMode="auto">
            <a:xfrm>
              <a:off x="1488" y="2400"/>
              <a:ext cx="1248" cy="240"/>
              <a:chOff x="1488" y="1680"/>
              <a:chExt cx="1392" cy="240"/>
            </a:xfrm>
          </p:grpSpPr>
          <p:sp>
            <p:nvSpPr>
              <p:cNvPr id="51269" name="Rectangle 15">
                <a:extLst>
                  <a:ext uri="{FF2B5EF4-FFF2-40B4-BE49-F238E27FC236}">
                    <a16:creationId xmlns:a16="http://schemas.microsoft.com/office/drawing/2014/main" id="{2713BE60-0E77-4FE9-8A53-48CD018E888F}"/>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29A2</a:t>
                </a:r>
              </a:p>
            </p:txBody>
          </p:sp>
          <p:sp>
            <p:nvSpPr>
              <p:cNvPr id="51270" name="Text Box 16">
                <a:extLst>
                  <a:ext uri="{FF2B5EF4-FFF2-40B4-BE49-F238E27FC236}">
                    <a16:creationId xmlns:a16="http://schemas.microsoft.com/office/drawing/2014/main" id="{867AFEE0-8864-4EC7-9DFE-2B9193A35BCC}"/>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DX</a:t>
                </a:r>
              </a:p>
            </p:txBody>
          </p:sp>
        </p:grpSp>
        <p:grpSp>
          <p:nvGrpSpPr>
            <p:cNvPr id="51257" name="Group 17">
              <a:extLst>
                <a:ext uri="{FF2B5EF4-FFF2-40B4-BE49-F238E27FC236}">
                  <a16:creationId xmlns:a16="http://schemas.microsoft.com/office/drawing/2014/main" id="{42CA449B-DF43-4BEE-90F8-D8C47A634792}"/>
                </a:ext>
              </a:extLst>
            </p:cNvPr>
            <p:cNvGrpSpPr>
              <a:grpSpLocks/>
            </p:cNvGrpSpPr>
            <p:nvPr/>
          </p:nvGrpSpPr>
          <p:grpSpPr bwMode="auto">
            <a:xfrm>
              <a:off x="1488" y="2784"/>
              <a:ext cx="1248" cy="240"/>
              <a:chOff x="1488" y="1680"/>
              <a:chExt cx="1392" cy="240"/>
            </a:xfrm>
          </p:grpSpPr>
          <p:sp>
            <p:nvSpPr>
              <p:cNvPr id="51267" name="Rectangle 18">
                <a:extLst>
                  <a:ext uri="{FF2B5EF4-FFF2-40B4-BE49-F238E27FC236}">
                    <a16:creationId xmlns:a16="http://schemas.microsoft.com/office/drawing/2014/main" id="{7D1DFE68-2F95-43A6-9BB6-034863FA0381}"/>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FF03</a:t>
                </a:r>
              </a:p>
            </p:txBody>
          </p:sp>
          <p:sp>
            <p:nvSpPr>
              <p:cNvPr id="51268" name="Text Box 19">
                <a:extLst>
                  <a:ext uri="{FF2B5EF4-FFF2-40B4-BE49-F238E27FC236}">
                    <a16:creationId xmlns:a16="http://schemas.microsoft.com/office/drawing/2014/main" id="{4BFF1870-D808-41E7-BEC5-FB11D4E9B995}"/>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SP</a:t>
                </a:r>
              </a:p>
            </p:txBody>
          </p:sp>
        </p:grpSp>
        <p:grpSp>
          <p:nvGrpSpPr>
            <p:cNvPr id="51258" name="Group 20">
              <a:extLst>
                <a:ext uri="{FF2B5EF4-FFF2-40B4-BE49-F238E27FC236}">
                  <a16:creationId xmlns:a16="http://schemas.microsoft.com/office/drawing/2014/main" id="{DBCE29B9-AF4E-4993-9AC6-0EB4DB0D6AC4}"/>
                </a:ext>
              </a:extLst>
            </p:cNvPr>
            <p:cNvGrpSpPr>
              <a:grpSpLocks/>
            </p:cNvGrpSpPr>
            <p:nvPr/>
          </p:nvGrpSpPr>
          <p:grpSpPr bwMode="auto">
            <a:xfrm>
              <a:off x="1488" y="3024"/>
              <a:ext cx="1248" cy="240"/>
              <a:chOff x="1488" y="1680"/>
              <a:chExt cx="1392" cy="240"/>
            </a:xfrm>
          </p:grpSpPr>
          <p:sp>
            <p:nvSpPr>
              <p:cNvPr id="51265" name="Rectangle 21">
                <a:extLst>
                  <a:ext uri="{FF2B5EF4-FFF2-40B4-BE49-F238E27FC236}">
                    <a16:creationId xmlns:a16="http://schemas.microsoft.com/office/drawing/2014/main" id="{BF258564-89BA-4E47-9A78-D86330E4C432}"/>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1B03</a:t>
                </a:r>
              </a:p>
            </p:txBody>
          </p:sp>
          <p:sp>
            <p:nvSpPr>
              <p:cNvPr id="51266" name="Text Box 22">
                <a:extLst>
                  <a:ext uri="{FF2B5EF4-FFF2-40B4-BE49-F238E27FC236}">
                    <a16:creationId xmlns:a16="http://schemas.microsoft.com/office/drawing/2014/main" id="{04255C14-9D98-4991-998D-15AC6722EC2B}"/>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BP</a:t>
                </a:r>
              </a:p>
            </p:txBody>
          </p:sp>
        </p:grpSp>
        <p:grpSp>
          <p:nvGrpSpPr>
            <p:cNvPr id="51259" name="Group 23">
              <a:extLst>
                <a:ext uri="{FF2B5EF4-FFF2-40B4-BE49-F238E27FC236}">
                  <a16:creationId xmlns:a16="http://schemas.microsoft.com/office/drawing/2014/main" id="{04D5BA20-AA01-417C-8688-BF79F9786470}"/>
                </a:ext>
              </a:extLst>
            </p:cNvPr>
            <p:cNvGrpSpPr>
              <a:grpSpLocks/>
            </p:cNvGrpSpPr>
            <p:nvPr/>
          </p:nvGrpSpPr>
          <p:grpSpPr bwMode="auto">
            <a:xfrm>
              <a:off x="1488" y="3264"/>
              <a:ext cx="1248" cy="240"/>
              <a:chOff x="1488" y="1680"/>
              <a:chExt cx="1392" cy="240"/>
            </a:xfrm>
          </p:grpSpPr>
          <p:sp>
            <p:nvSpPr>
              <p:cNvPr id="51263" name="Rectangle 24">
                <a:extLst>
                  <a:ext uri="{FF2B5EF4-FFF2-40B4-BE49-F238E27FC236}">
                    <a16:creationId xmlns:a16="http://schemas.microsoft.com/office/drawing/2014/main" id="{35E7EEA9-79D2-4E52-893A-9F209AAA67F3}"/>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0001</a:t>
                </a:r>
              </a:p>
            </p:txBody>
          </p:sp>
          <p:sp>
            <p:nvSpPr>
              <p:cNvPr id="51264" name="Text Box 25">
                <a:extLst>
                  <a:ext uri="{FF2B5EF4-FFF2-40B4-BE49-F238E27FC236}">
                    <a16:creationId xmlns:a16="http://schemas.microsoft.com/office/drawing/2014/main" id="{B7D197F3-9940-41EA-9F59-07BE5B3806C7}"/>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SI</a:t>
                </a:r>
              </a:p>
            </p:txBody>
          </p:sp>
        </p:grpSp>
        <p:grpSp>
          <p:nvGrpSpPr>
            <p:cNvPr id="51260" name="Group 26">
              <a:extLst>
                <a:ext uri="{FF2B5EF4-FFF2-40B4-BE49-F238E27FC236}">
                  <a16:creationId xmlns:a16="http://schemas.microsoft.com/office/drawing/2014/main" id="{C9FBBBBC-B94C-4D96-91FD-4991B4447EAA}"/>
                </a:ext>
              </a:extLst>
            </p:cNvPr>
            <p:cNvGrpSpPr>
              <a:grpSpLocks/>
            </p:cNvGrpSpPr>
            <p:nvPr/>
          </p:nvGrpSpPr>
          <p:grpSpPr bwMode="auto">
            <a:xfrm>
              <a:off x="1488" y="3504"/>
              <a:ext cx="1248" cy="240"/>
              <a:chOff x="1488" y="1680"/>
              <a:chExt cx="1392" cy="240"/>
            </a:xfrm>
          </p:grpSpPr>
          <p:sp>
            <p:nvSpPr>
              <p:cNvPr id="51261" name="Rectangle 27">
                <a:extLst>
                  <a:ext uri="{FF2B5EF4-FFF2-40B4-BE49-F238E27FC236}">
                    <a16:creationId xmlns:a16="http://schemas.microsoft.com/office/drawing/2014/main" id="{7AE72F1F-87CF-48AF-BC7C-228A3F3A0EE9}"/>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0004</a:t>
                </a:r>
              </a:p>
            </p:txBody>
          </p:sp>
          <p:sp>
            <p:nvSpPr>
              <p:cNvPr id="51262" name="Text Box 28">
                <a:extLst>
                  <a:ext uri="{FF2B5EF4-FFF2-40B4-BE49-F238E27FC236}">
                    <a16:creationId xmlns:a16="http://schemas.microsoft.com/office/drawing/2014/main" id="{CC1BFBC8-2CDF-42EE-B6D8-BF61E4095A96}"/>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DI</a:t>
                </a:r>
              </a:p>
            </p:txBody>
          </p:sp>
        </p:grpSp>
      </p:grpSp>
      <p:grpSp>
        <p:nvGrpSpPr>
          <p:cNvPr id="51205" name="Group 29">
            <a:extLst>
              <a:ext uri="{FF2B5EF4-FFF2-40B4-BE49-F238E27FC236}">
                <a16:creationId xmlns:a16="http://schemas.microsoft.com/office/drawing/2014/main" id="{7D105CA2-D281-4E4D-AA57-1A0A7038D491}"/>
              </a:ext>
            </a:extLst>
          </p:cNvPr>
          <p:cNvGrpSpPr>
            <a:grpSpLocks/>
          </p:cNvGrpSpPr>
          <p:nvPr/>
        </p:nvGrpSpPr>
        <p:grpSpPr bwMode="auto">
          <a:xfrm>
            <a:off x="8229600" y="2806700"/>
            <a:ext cx="2057400" cy="3594100"/>
            <a:chOff x="3648" y="1632"/>
            <a:chExt cx="1296" cy="2264"/>
          </a:xfrm>
        </p:grpSpPr>
        <p:grpSp>
          <p:nvGrpSpPr>
            <p:cNvPr id="51224" name="Group 30">
              <a:extLst>
                <a:ext uri="{FF2B5EF4-FFF2-40B4-BE49-F238E27FC236}">
                  <a16:creationId xmlns:a16="http://schemas.microsoft.com/office/drawing/2014/main" id="{D39C52C2-84D6-4870-B5DF-40F0F6D4106B}"/>
                </a:ext>
              </a:extLst>
            </p:cNvPr>
            <p:cNvGrpSpPr>
              <a:grpSpLocks/>
            </p:cNvGrpSpPr>
            <p:nvPr/>
          </p:nvGrpSpPr>
          <p:grpSpPr bwMode="auto">
            <a:xfrm>
              <a:off x="3696" y="1632"/>
              <a:ext cx="1248" cy="2264"/>
              <a:chOff x="3696" y="1632"/>
              <a:chExt cx="1248" cy="2264"/>
            </a:xfrm>
          </p:grpSpPr>
          <p:grpSp>
            <p:nvGrpSpPr>
              <p:cNvPr id="51226" name="Group 31">
                <a:extLst>
                  <a:ext uri="{FF2B5EF4-FFF2-40B4-BE49-F238E27FC236}">
                    <a16:creationId xmlns:a16="http://schemas.microsoft.com/office/drawing/2014/main" id="{4762AD99-B5B1-4BB8-849B-B32105F0D8CC}"/>
                  </a:ext>
                </a:extLst>
              </p:cNvPr>
              <p:cNvGrpSpPr>
                <a:grpSpLocks/>
              </p:cNvGrpSpPr>
              <p:nvPr/>
            </p:nvGrpSpPr>
            <p:grpSpPr bwMode="auto">
              <a:xfrm>
                <a:off x="3696" y="1920"/>
                <a:ext cx="1248" cy="240"/>
                <a:chOff x="3696" y="1680"/>
                <a:chExt cx="1248" cy="240"/>
              </a:xfrm>
            </p:grpSpPr>
            <p:sp>
              <p:nvSpPr>
                <p:cNvPr id="51251" name="Rectangle 32">
                  <a:extLst>
                    <a:ext uri="{FF2B5EF4-FFF2-40B4-BE49-F238E27FC236}">
                      <a16:creationId xmlns:a16="http://schemas.microsoft.com/office/drawing/2014/main" id="{CB236EC8-F4F7-439E-8FC0-304F1D5FA95A}"/>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35</a:t>
                  </a:r>
                </a:p>
              </p:txBody>
            </p:sp>
            <p:sp>
              <p:nvSpPr>
                <p:cNvPr id="51252" name="Text Box 33">
                  <a:extLst>
                    <a:ext uri="{FF2B5EF4-FFF2-40B4-BE49-F238E27FC236}">
                      <a16:creationId xmlns:a16="http://schemas.microsoft.com/office/drawing/2014/main" id="{5D89F34D-455A-4ADB-B884-92C2F35A19FB}"/>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1B66</a:t>
                  </a:r>
                </a:p>
              </p:txBody>
            </p:sp>
          </p:grpSp>
          <p:grpSp>
            <p:nvGrpSpPr>
              <p:cNvPr id="51227" name="Group 34">
                <a:extLst>
                  <a:ext uri="{FF2B5EF4-FFF2-40B4-BE49-F238E27FC236}">
                    <a16:creationId xmlns:a16="http://schemas.microsoft.com/office/drawing/2014/main" id="{646E8324-49A7-432B-8566-0D5EBEF3A4E2}"/>
                  </a:ext>
                </a:extLst>
              </p:cNvPr>
              <p:cNvGrpSpPr>
                <a:grpSpLocks/>
              </p:cNvGrpSpPr>
              <p:nvPr/>
            </p:nvGrpSpPr>
            <p:grpSpPr bwMode="auto">
              <a:xfrm>
                <a:off x="3696" y="2160"/>
                <a:ext cx="1248" cy="240"/>
                <a:chOff x="3696" y="1680"/>
                <a:chExt cx="1248" cy="240"/>
              </a:xfrm>
            </p:grpSpPr>
            <p:sp>
              <p:nvSpPr>
                <p:cNvPr id="51249" name="Rectangle 35">
                  <a:extLst>
                    <a:ext uri="{FF2B5EF4-FFF2-40B4-BE49-F238E27FC236}">
                      <a16:creationId xmlns:a16="http://schemas.microsoft.com/office/drawing/2014/main" id="{8DE9A2FE-4421-4377-82F8-A3C3577121FF}"/>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69</a:t>
                  </a:r>
                </a:p>
              </p:txBody>
            </p:sp>
            <p:sp>
              <p:nvSpPr>
                <p:cNvPr id="51250" name="Text Box 36">
                  <a:extLst>
                    <a:ext uri="{FF2B5EF4-FFF2-40B4-BE49-F238E27FC236}">
                      <a16:creationId xmlns:a16="http://schemas.microsoft.com/office/drawing/2014/main" id="{0CCD9531-4D1E-4A33-B068-18A52428FBCB}"/>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1B67</a:t>
                  </a:r>
                </a:p>
              </p:txBody>
            </p:sp>
          </p:grpSp>
          <p:grpSp>
            <p:nvGrpSpPr>
              <p:cNvPr id="51228" name="Group 37">
                <a:extLst>
                  <a:ext uri="{FF2B5EF4-FFF2-40B4-BE49-F238E27FC236}">
                    <a16:creationId xmlns:a16="http://schemas.microsoft.com/office/drawing/2014/main" id="{2C8AAA76-1012-4A78-8879-B95E5FF3417A}"/>
                  </a:ext>
                </a:extLst>
              </p:cNvPr>
              <p:cNvGrpSpPr>
                <a:grpSpLocks/>
              </p:cNvGrpSpPr>
              <p:nvPr/>
            </p:nvGrpSpPr>
            <p:grpSpPr bwMode="auto">
              <a:xfrm>
                <a:off x="3696" y="2400"/>
                <a:ext cx="1248" cy="240"/>
                <a:chOff x="3696" y="1680"/>
                <a:chExt cx="1248" cy="240"/>
              </a:xfrm>
            </p:grpSpPr>
            <p:sp>
              <p:nvSpPr>
                <p:cNvPr id="51247" name="Rectangle 38">
                  <a:extLst>
                    <a:ext uri="{FF2B5EF4-FFF2-40B4-BE49-F238E27FC236}">
                      <a16:creationId xmlns:a16="http://schemas.microsoft.com/office/drawing/2014/main" id="{EE696ED1-6006-4DB1-9B2F-72BBAD5DE294}"/>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1B</a:t>
                  </a:r>
                </a:p>
              </p:txBody>
            </p:sp>
            <p:sp>
              <p:nvSpPr>
                <p:cNvPr id="51248" name="Text Box 39">
                  <a:extLst>
                    <a:ext uri="{FF2B5EF4-FFF2-40B4-BE49-F238E27FC236}">
                      <a16:creationId xmlns:a16="http://schemas.microsoft.com/office/drawing/2014/main" id="{7291F202-38F9-4834-A88A-A61DDD815748}"/>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1B68</a:t>
                  </a:r>
                </a:p>
              </p:txBody>
            </p:sp>
          </p:grpSp>
          <p:grpSp>
            <p:nvGrpSpPr>
              <p:cNvPr id="51229" name="Group 40">
                <a:extLst>
                  <a:ext uri="{FF2B5EF4-FFF2-40B4-BE49-F238E27FC236}">
                    <a16:creationId xmlns:a16="http://schemas.microsoft.com/office/drawing/2014/main" id="{4A668A60-78F9-41FB-A051-930CAFBED71D}"/>
                  </a:ext>
                </a:extLst>
              </p:cNvPr>
              <p:cNvGrpSpPr>
                <a:grpSpLocks/>
              </p:cNvGrpSpPr>
              <p:nvPr/>
            </p:nvGrpSpPr>
            <p:grpSpPr bwMode="auto">
              <a:xfrm>
                <a:off x="3696" y="2640"/>
                <a:ext cx="1248" cy="240"/>
                <a:chOff x="3696" y="1680"/>
                <a:chExt cx="1248" cy="240"/>
              </a:xfrm>
            </p:grpSpPr>
            <p:sp>
              <p:nvSpPr>
                <p:cNvPr id="51245" name="Rectangle 41">
                  <a:extLst>
                    <a:ext uri="{FF2B5EF4-FFF2-40B4-BE49-F238E27FC236}">
                      <a16:creationId xmlns:a16="http://schemas.microsoft.com/office/drawing/2014/main" id="{FAD8EDDA-AB57-42D5-A56A-4EE0F562B19F}"/>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24</a:t>
                  </a:r>
                </a:p>
              </p:txBody>
            </p:sp>
            <p:sp>
              <p:nvSpPr>
                <p:cNvPr id="51246" name="Text Box 42">
                  <a:extLst>
                    <a:ext uri="{FF2B5EF4-FFF2-40B4-BE49-F238E27FC236}">
                      <a16:creationId xmlns:a16="http://schemas.microsoft.com/office/drawing/2014/main" id="{84F1D923-CCFA-4BE0-94D1-C1E34FE64066}"/>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1B69</a:t>
                  </a:r>
                </a:p>
              </p:txBody>
            </p:sp>
          </p:grpSp>
          <p:grpSp>
            <p:nvGrpSpPr>
              <p:cNvPr id="51230" name="Group 43">
                <a:extLst>
                  <a:ext uri="{FF2B5EF4-FFF2-40B4-BE49-F238E27FC236}">
                    <a16:creationId xmlns:a16="http://schemas.microsoft.com/office/drawing/2014/main" id="{BA42BF35-017E-415B-AF71-9C472DEBC82F}"/>
                  </a:ext>
                </a:extLst>
              </p:cNvPr>
              <p:cNvGrpSpPr>
                <a:grpSpLocks/>
              </p:cNvGrpSpPr>
              <p:nvPr/>
            </p:nvGrpSpPr>
            <p:grpSpPr bwMode="auto">
              <a:xfrm>
                <a:off x="3696" y="2880"/>
                <a:ext cx="1248" cy="240"/>
                <a:chOff x="3696" y="1680"/>
                <a:chExt cx="1248" cy="240"/>
              </a:xfrm>
            </p:grpSpPr>
            <p:sp>
              <p:nvSpPr>
                <p:cNvPr id="51243" name="Rectangle 44">
                  <a:extLst>
                    <a:ext uri="{FF2B5EF4-FFF2-40B4-BE49-F238E27FC236}">
                      <a16:creationId xmlns:a16="http://schemas.microsoft.com/office/drawing/2014/main" id="{9472EAAA-6F99-460A-B3EB-D376AA5D53C5}"/>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01</a:t>
                  </a:r>
                </a:p>
              </p:txBody>
            </p:sp>
            <p:sp>
              <p:nvSpPr>
                <p:cNvPr id="51244" name="Text Box 45">
                  <a:extLst>
                    <a:ext uri="{FF2B5EF4-FFF2-40B4-BE49-F238E27FC236}">
                      <a16:creationId xmlns:a16="http://schemas.microsoft.com/office/drawing/2014/main" id="{808C0726-D08B-42AA-8D50-319AC9440196}"/>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1B6A</a:t>
                  </a:r>
                </a:p>
              </p:txBody>
            </p:sp>
          </p:grpSp>
          <p:grpSp>
            <p:nvGrpSpPr>
              <p:cNvPr id="51231" name="Group 46">
                <a:extLst>
                  <a:ext uri="{FF2B5EF4-FFF2-40B4-BE49-F238E27FC236}">
                    <a16:creationId xmlns:a16="http://schemas.microsoft.com/office/drawing/2014/main" id="{C54E6615-85DF-4A04-868A-70E5F2C866B9}"/>
                  </a:ext>
                </a:extLst>
              </p:cNvPr>
              <p:cNvGrpSpPr>
                <a:grpSpLocks/>
              </p:cNvGrpSpPr>
              <p:nvPr/>
            </p:nvGrpSpPr>
            <p:grpSpPr bwMode="auto">
              <a:xfrm>
                <a:off x="3696" y="3120"/>
                <a:ext cx="1248" cy="240"/>
                <a:chOff x="3696" y="1680"/>
                <a:chExt cx="1248" cy="240"/>
              </a:xfrm>
            </p:grpSpPr>
            <p:sp>
              <p:nvSpPr>
                <p:cNvPr id="51241" name="Rectangle 47">
                  <a:extLst>
                    <a:ext uri="{FF2B5EF4-FFF2-40B4-BE49-F238E27FC236}">
                      <a16:creationId xmlns:a16="http://schemas.microsoft.com/office/drawing/2014/main" id="{AACC1834-BE67-4C01-BAA6-E17D05A2E1D7}"/>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800">
                    <a:latin typeface="Tahoma" panose="020B0604030504040204" pitchFamily="34" charset="0"/>
                  </a:endParaRPr>
                </a:p>
              </p:txBody>
            </p:sp>
            <p:sp>
              <p:nvSpPr>
                <p:cNvPr id="51242" name="Text Box 48">
                  <a:extLst>
                    <a:ext uri="{FF2B5EF4-FFF2-40B4-BE49-F238E27FC236}">
                      <a16:creationId xmlns:a16="http://schemas.microsoft.com/office/drawing/2014/main" id="{0F7674A9-020A-4B2A-BA00-FAE9F5DDC0CF}"/>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1B6B</a:t>
                  </a:r>
                </a:p>
              </p:txBody>
            </p:sp>
          </p:grpSp>
          <p:grpSp>
            <p:nvGrpSpPr>
              <p:cNvPr id="51232" name="Group 49">
                <a:extLst>
                  <a:ext uri="{FF2B5EF4-FFF2-40B4-BE49-F238E27FC236}">
                    <a16:creationId xmlns:a16="http://schemas.microsoft.com/office/drawing/2014/main" id="{478DDF8B-2AED-4ACD-81C3-7B2D3B430A9D}"/>
                  </a:ext>
                </a:extLst>
              </p:cNvPr>
              <p:cNvGrpSpPr>
                <a:grpSpLocks/>
              </p:cNvGrpSpPr>
              <p:nvPr/>
            </p:nvGrpSpPr>
            <p:grpSpPr bwMode="auto">
              <a:xfrm>
                <a:off x="3696" y="3360"/>
                <a:ext cx="1248" cy="240"/>
                <a:chOff x="3696" y="1680"/>
                <a:chExt cx="1248" cy="240"/>
              </a:xfrm>
            </p:grpSpPr>
            <p:sp>
              <p:nvSpPr>
                <p:cNvPr id="51239" name="Rectangle 50">
                  <a:extLst>
                    <a:ext uri="{FF2B5EF4-FFF2-40B4-BE49-F238E27FC236}">
                      <a16:creationId xmlns:a16="http://schemas.microsoft.com/office/drawing/2014/main" id="{867E1A94-5196-46C9-AB9D-2DD6B8C07222}"/>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800">
                    <a:latin typeface="Tahoma" panose="020B0604030504040204" pitchFamily="34" charset="0"/>
                  </a:endParaRPr>
                </a:p>
              </p:txBody>
            </p:sp>
            <p:sp>
              <p:nvSpPr>
                <p:cNvPr id="51240" name="Text Box 51">
                  <a:extLst>
                    <a:ext uri="{FF2B5EF4-FFF2-40B4-BE49-F238E27FC236}">
                      <a16:creationId xmlns:a16="http://schemas.microsoft.com/office/drawing/2014/main" id="{2DB70D5E-1925-4457-A3D1-F3E7676EDA2B}"/>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endParaRPr lang="en-US" altLang="en-US" sz="1800">
                    <a:latin typeface="Tahoma" panose="020B0604030504040204" pitchFamily="34" charset="0"/>
                  </a:endParaRPr>
                </a:p>
              </p:txBody>
            </p:sp>
          </p:grpSp>
          <p:sp>
            <p:nvSpPr>
              <p:cNvPr id="51233" name="Line 52">
                <a:extLst>
                  <a:ext uri="{FF2B5EF4-FFF2-40B4-BE49-F238E27FC236}">
                    <a16:creationId xmlns:a16="http://schemas.microsoft.com/office/drawing/2014/main" id="{F76228E8-DFCC-4467-8228-A99CDDBAB196}"/>
                  </a:ext>
                </a:extLst>
              </p:cNvPr>
              <p:cNvSpPr>
                <a:spLocks noChangeShapeType="1"/>
              </p:cNvSpPr>
              <p:nvPr/>
            </p:nvSpPr>
            <p:spPr bwMode="auto">
              <a:xfrm>
                <a:off x="4176" y="172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34" name="Line 53">
                <a:extLst>
                  <a:ext uri="{FF2B5EF4-FFF2-40B4-BE49-F238E27FC236}">
                    <a16:creationId xmlns:a16="http://schemas.microsoft.com/office/drawing/2014/main" id="{1815AAC0-2432-4E36-937C-7374FE64F822}"/>
                  </a:ext>
                </a:extLst>
              </p:cNvPr>
              <p:cNvSpPr>
                <a:spLocks noChangeShapeType="1"/>
              </p:cNvSpPr>
              <p:nvPr/>
            </p:nvSpPr>
            <p:spPr bwMode="auto">
              <a:xfrm>
                <a:off x="4944" y="172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35" name="Line 54">
                <a:extLst>
                  <a:ext uri="{FF2B5EF4-FFF2-40B4-BE49-F238E27FC236}">
                    <a16:creationId xmlns:a16="http://schemas.microsoft.com/office/drawing/2014/main" id="{3FE28F04-0EEE-45C6-9A65-E3414F429712}"/>
                  </a:ext>
                </a:extLst>
              </p:cNvPr>
              <p:cNvSpPr>
                <a:spLocks noChangeShapeType="1"/>
              </p:cNvSpPr>
              <p:nvPr/>
            </p:nvSpPr>
            <p:spPr bwMode="auto">
              <a:xfrm>
                <a:off x="4176" y="3600"/>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36" name="Line 55">
                <a:extLst>
                  <a:ext uri="{FF2B5EF4-FFF2-40B4-BE49-F238E27FC236}">
                    <a16:creationId xmlns:a16="http://schemas.microsoft.com/office/drawing/2014/main" id="{4EB16A99-DA3C-43A3-ABC5-0FD6B9D119DD}"/>
                  </a:ext>
                </a:extLst>
              </p:cNvPr>
              <p:cNvSpPr>
                <a:spLocks noChangeShapeType="1"/>
              </p:cNvSpPr>
              <p:nvPr/>
            </p:nvSpPr>
            <p:spPr bwMode="auto">
              <a:xfrm>
                <a:off x="4944" y="3600"/>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37" name="Freeform 56">
                <a:extLst>
                  <a:ext uri="{FF2B5EF4-FFF2-40B4-BE49-F238E27FC236}">
                    <a16:creationId xmlns:a16="http://schemas.microsoft.com/office/drawing/2014/main" id="{243FAA69-7FA0-4F5D-928B-2D4B7111AE2C}"/>
                  </a:ext>
                </a:extLst>
              </p:cNvPr>
              <p:cNvSpPr>
                <a:spLocks/>
              </p:cNvSpPr>
              <p:nvPr/>
            </p:nvSpPr>
            <p:spPr bwMode="auto">
              <a:xfrm>
                <a:off x="4176" y="1632"/>
                <a:ext cx="768" cy="112"/>
              </a:xfrm>
              <a:custGeom>
                <a:avLst/>
                <a:gdLst>
                  <a:gd name="T0" fmla="*/ 0 w 768"/>
                  <a:gd name="T1" fmla="*/ 96 h 112"/>
                  <a:gd name="T2" fmla="*/ 192 w 768"/>
                  <a:gd name="T3" fmla="*/ 0 h 112"/>
                  <a:gd name="T4" fmla="*/ 480 w 768"/>
                  <a:gd name="T5" fmla="*/ 96 h 112"/>
                  <a:gd name="T6" fmla="*/ 768 w 768"/>
                  <a:gd name="T7" fmla="*/ 96 h 112"/>
                  <a:gd name="T8" fmla="*/ 0 60000 65536"/>
                  <a:gd name="T9" fmla="*/ 0 60000 65536"/>
                  <a:gd name="T10" fmla="*/ 0 60000 65536"/>
                  <a:gd name="T11" fmla="*/ 0 60000 65536"/>
                  <a:gd name="T12" fmla="*/ 0 w 768"/>
                  <a:gd name="T13" fmla="*/ 0 h 112"/>
                  <a:gd name="T14" fmla="*/ 768 w 768"/>
                  <a:gd name="T15" fmla="*/ 112 h 112"/>
                </a:gdLst>
                <a:ahLst/>
                <a:cxnLst>
                  <a:cxn ang="T8">
                    <a:pos x="T0" y="T1"/>
                  </a:cxn>
                  <a:cxn ang="T9">
                    <a:pos x="T2" y="T3"/>
                  </a:cxn>
                  <a:cxn ang="T10">
                    <a:pos x="T4" y="T5"/>
                  </a:cxn>
                  <a:cxn ang="T11">
                    <a:pos x="T6" y="T7"/>
                  </a:cxn>
                </a:cxnLst>
                <a:rect l="T12" t="T13" r="T14" b="T15"/>
                <a:pathLst>
                  <a:path w="768" h="112">
                    <a:moveTo>
                      <a:pt x="0" y="96"/>
                    </a:moveTo>
                    <a:cubicBezTo>
                      <a:pt x="56" y="48"/>
                      <a:pt x="112" y="0"/>
                      <a:pt x="192" y="0"/>
                    </a:cubicBezTo>
                    <a:cubicBezTo>
                      <a:pt x="272" y="0"/>
                      <a:pt x="384" y="80"/>
                      <a:pt x="480" y="96"/>
                    </a:cubicBezTo>
                    <a:cubicBezTo>
                      <a:pt x="576" y="112"/>
                      <a:pt x="672" y="104"/>
                      <a:pt x="768" y="9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238" name="Freeform 57">
                <a:extLst>
                  <a:ext uri="{FF2B5EF4-FFF2-40B4-BE49-F238E27FC236}">
                    <a16:creationId xmlns:a16="http://schemas.microsoft.com/office/drawing/2014/main" id="{1D80F934-A016-4A1E-A618-215A17ED53AC}"/>
                  </a:ext>
                </a:extLst>
              </p:cNvPr>
              <p:cNvSpPr>
                <a:spLocks/>
              </p:cNvSpPr>
              <p:nvPr/>
            </p:nvSpPr>
            <p:spPr bwMode="auto">
              <a:xfrm>
                <a:off x="4176" y="3728"/>
                <a:ext cx="768" cy="168"/>
              </a:xfrm>
              <a:custGeom>
                <a:avLst/>
                <a:gdLst>
                  <a:gd name="T0" fmla="*/ 0 w 768"/>
                  <a:gd name="T1" fmla="*/ 64 h 168"/>
                  <a:gd name="T2" fmla="*/ 144 w 768"/>
                  <a:gd name="T3" fmla="*/ 16 h 168"/>
                  <a:gd name="T4" fmla="*/ 432 w 768"/>
                  <a:gd name="T5" fmla="*/ 160 h 168"/>
                  <a:gd name="T6" fmla="*/ 768 w 768"/>
                  <a:gd name="T7" fmla="*/ 64 h 168"/>
                  <a:gd name="T8" fmla="*/ 0 60000 65536"/>
                  <a:gd name="T9" fmla="*/ 0 60000 65536"/>
                  <a:gd name="T10" fmla="*/ 0 60000 65536"/>
                  <a:gd name="T11" fmla="*/ 0 60000 65536"/>
                  <a:gd name="T12" fmla="*/ 0 w 768"/>
                  <a:gd name="T13" fmla="*/ 0 h 168"/>
                  <a:gd name="T14" fmla="*/ 768 w 768"/>
                  <a:gd name="T15" fmla="*/ 168 h 168"/>
                </a:gdLst>
                <a:ahLst/>
                <a:cxnLst>
                  <a:cxn ang="T8">
                    <a:pos x="T0" y="T1"/>
                  </a:cxn>
                  <a:cxn ang="T9">
                    <a:pos x="T2" y="T3"/>
                  </a:cxn>
                  <a:cxn ang="T10">
                    <a:pos x="T4" y="T5"/>
                  </a:cxn>
                  <a:cxn ang="T11">
                    <a:pos x="T6" y="T7"/>
                  </a:cxn>
                </a:cxnLst>
                <a:rect l="T12" t="T13" r="T14" b="T15"/>
                <a:pathLst>
                  <a:path w="768" h="168">
                    <a:moveTo>
                      <a:pt x="0" y="64"/>
                    </a:moveTo>
                    <a:cubicBezTo>
                      <a:pt x="36" y="32"/>
                      <a:pt x="72" y="0"/>
                      <a:pt x="144" y="16"/>
                    </a:cubicBezTo>
                    <a:cubicBezTo>
                      <a:pt x="216" y="32"/>
                      <a:pt x="328" y="152"/>
                      <a:pt x="432" y="160"/>
                    </a:cubicBezTo>
                    <a:cubicBezTo>
                      <a:pt x="536" y="168"/>
                      <a:pt x="720" y="72"/>
                      <a:pt x="768" y="6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1225" name="Text Box 58">
              <a:extLst>
                <a:ext uri="{FF2B5EF4-FFF2-40B4-BE49-F238E27FC236}">
                  <a16:creationId xmlns:a16="http://schemas.microsoft.com/office/drawing/2014/main" id="{BDD938A7-6649-4B29-A9B4-79F0B17A4644}"/>
                </a:ext>
              </a:extLst>
            </p:cNvPr>
            <p:cNvSpPr txBox="1">
              <a:spLocks noChangeArrowheads="1"/>
            </p:cNvSpPr>
            <p:nvPr/>
          </p:nvSpPr>
          <p:spPr bwMode="auto">
            <a:xfrm>
              <a:off x="3648" y="1728"/>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Địa chỉ</a:t>
              </a:r>
            </a:p>
          </p:txBody>
        </p:sp>
      </p:grpSp>
      <p:grpSp>
        <p:nvGrpSpPr>
          <p:cNvPr id="51206" name="Group 76">
            <a:extLst>
              <a:ext uri="{FF2B5EF4-FFF2-40B4-BE49-F238E27FC236}">
                <a16:creationId xmlns:a16="http://schemas.microsoft.com/office/drawing/2014/main" id="{8D844BA2-27BA-4B94-9BB3-8CA7610845A6}"/>
              </a:ext>
            </a:extLst>
          </p:cNvPr>
          <p:cNvGrpSpPr>
            <a:grpSpLocks/>
          </p:cNvGrpSpPr>
          <p:nvPr/>
        </p:nvGrpSpPr>
        <p:grpSpPr bwMode="auto">
          <a:xfrm>
            <a:off x="3860800" y="1752600"/>
            <a:ext cx="6959600" cy="4838700"/>
            <a:chOff x="1472" y="1104"/>
            <a:chExt cx="4384" cy="3048"/>
          </a:xfrm>
        </p:grpSpPr>
        <p:sp>
          <p:nvSpPr>
            <p:cNvPr id="51207" name="Oval 59">
              <a:extLst>
                <a:ext uri="{FF2B5EF4-FFF2-40B4-BE49-F238E27FC236}">
                  <a16:creationId xmlns:a16="http://schemas.microsoft.com/office/drawing/2014/main" id="{CD09403F-E6D0-4D07-A55F-2F862E4CA5F4}"/>
                </a:ext>
              </a:extLst>
            </p:cNvPr>
            <p:cNvSpPr>
              <a:spLocks noChangeArrowheads="1"/>
            </p:cNvSpPr>
            <p:nvPr/>
          </p:nvSpPr>
          <p:spPr bwMode="auto">
            <a:xfrm>
              <a:off x="1632" y="1536"/>
              <a:ext cx="720" cy="288"/>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1208" name="Oval 60">
              <a:extLst>
                <a:ext uri="{FF2B5EF4-FFF2-40B4-BE49-F238E27FC236}">
                  <a16:creationId xmlns:a16="http://schemas.microsoft.com/office/drawing/2014/main" id="{4E299A04-40C9-475F-BB28-3DC622843162}"/>
                </a:ext>
              </a:extLst>
            </p:cNvPr>
            <p:cNvSpPr>
              <a:spLocks noChangeArrowheads="1"/>
            </p:cNvSpPr>
            <p:nvPr/>
          </p:nvSpPr>
          <p:spPr bwMode="auto">
            <a:xfrm>
              <a:off x="3360" y="2112"/>
              <a:ext cx="432" cy="24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1209" name="Oval 61">
              <a:extLst>
                <a:ext uri="{FF2B5EF4-FFF2-40B4-BE49-F238E27FC236}">
                  <a16:creationId xmlns:a16="http://schemas.microsoft.com/office/drawing/2014/main" id="{D2845030-0588-49FB-A0A0-4EF2CEEC112A}"/>
                </a:ext>
              </a:extLst>
            </p:cNvPr>
            <p:cNvSpPr>
              <a:spLocks noChangeArrowheads="1"/>
            </p:cNvSpPr>
            <p:nvPr/>
          </p:nvSpPr>
          <p:spPr bwMode="auto">
            <a:xfrm>
              <a:off x="4320" y="2064"/>
              <a:ext cx="336" cy="24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1210" name="Oval 62">
              <a:extLst>
                <a:ext uri="{FF2B5EF4-FFF2-40B4-BE49-F238E27FC236}">
                  <a16:creationId xmlns:a16="http://schemas.microsoft.com/office/drawing/2014/main" id="{1E1351C3-E131-45AA-8056-E86606E31C03}"/>
                </a:ext>
              </a:extLst>
            </p:cNvPr>
            <p:cNvSpPr>
              <a:spLocks noChangeArrowheads="1"/>
            </p:cNvSpPr>
            <p:nvPr/>
          </p:nvSpPr>
          <p:spPr bwMode="auto">
            <a:xfrm>
              <a:off x="4944" y="2064"/>
              <a:ext cx="336" cy="48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1211" name="Oval 63">
              <a:extLst>
                <a:ext uri="{FF2B5EF4-FFF2-40B4-BE49-F238E27FC236}">
                  <a16:creationId xmlns:a16="http://schemas.microsoft.com/office/drawing/2014/main" id="{C44D91C4-E13D-4C35-896D-E385BB985027}"/>
                </a:ext>
              </a:extLst>
            </p:cNvPr>
            <p:cNvSpPr>
              <a:spLocks noChangeArrowheads="1"/>
            </p:cNvSpPr>
            <p:nvPr/>
          </p:nvSpPr>
          <p:spPr bwMode="auto">
            <a:xfrm>
              <a:off x="2064" y="2496"/>
              <a:ext cx="288" cy="288"/>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a:t>
              </a:r>
            </a:p>
          </p:txBody>
        </p:sp>
        <p:sp>
          <p:nvSpPr>
            <p:cNvPr id="51212" name="Freeform 64">
              <a:extLst>
                <a:ext uri="{FF2B5EF4-FFF2-40B4-BE49-F238E27FC236}">
                  <a16:creationId xmlns:a16="http://schemas.microsoft.com/office/drawing/2014/main" id="{D676AC8B-224C-4040-871E-2E606F407B1D}"/>
                </a:ext>
              </a:extLst>
            </p:cNvPr>
            <p:cNvSpPr>
              <a:spLocks/>
            </p:cNvSpPr>
            <p:nvPr/>
          </p:nvSpPr>
          <p:spPr bwMode="auto">
            <a:xfrm>
              <a:off x="2352" y="1600"/>
              <a:ext cx="1008" cy="560"/>
            </a:xfrm>
            <a:custGeom>
              <a:avLst/>
              <a:gdLst>
                <a:gd name="T0" fmla="*/ 0 w 1008"/>
                <a:gd name="T1" fmla="*/ 80 h 560"/>
                <a:gd name="T2" fmla="*/ 432 w 1008"/>
                <a:gd name="T3" fmla="*/ 80 h 560"/>
                <a:gd name="T4" fmla="*/ 1008 w 1008"/>
                <a:gd name="T5" fmla="*/ 560 h 560"/>
                <a:gd name="T6" fmla="*/ 0 60000 65536"/>
                <a:gd name="T7" fmla="*/ 0 60000 65536"/>
                <a:gd name="T8" fmla="*/ 0 60000 65536"/>
                <a:gd name="T9" fmla="*/ 0 w 1008"/>
                <a:gd name="T10" fmla="*/ 0 h 560"/>
                <a:gd name="T11" fmla="*/ 1008 w 1008"/>
                <a:gd name="T12" fmla="*/ 560 h 560"/>
              </a:gdLst>
              <a:ahLst/>
              <a:cxnLst>
                <a:cxn ang="T6">
                  <a:pos x="T0" y="T1"/>
                </a:cxn>
                <a:cxn ang="T7">
                  <a:pos x="T2" y="T3"/>
                </a:cxn>
                <a:cxn ang="T8">
                  <a:pos x="T4" y="T5"/>
                </a:cxn>
              </a:cxnLst>
              <a:rect l="T9" t="T10" r="T11" b="T12"/>
              <a:pathLst>
                <a:path w="1008" h="560">
                  <a:moveTo>
                    <a:pt x="0" y="80"/>
                  </a:moveTo>
                  <a:cubicBezTo>
                    <a:pt x="132" y="40"/>
                    <a:pt x="264" y="0"/>
                    <a:pt x="432" y="80"/>
                  </a:cubicBezTo>
                  <a:cubicBezTo>
                    <a:pt x="600" y="160"/>
                    <a:pt x="804" y="360"/>
                    <a:pt x="1008" y="560"/>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213" name="Freeform 65">
              <a:extLst>
                <a:ext uri="{FF2B5EF4-FFF2-40B4-BE49-F238E27FC236}">
                  <a16:creationId xmlns:a16="http://schemas.microsoft.com/office/drawing/2014/main" id="{4EA1536B-E11D-4BC7-96B4-39F60FECBC5C}"/>
                </a:ext>
              </a:extLst>
            </p:cNvPr>
            <p:cNvSpPr>
              <a:spLocks/>
            </p:cNvSpPr>
            <p:nvPr/>
          </p:nvSpPr>
          <p:spPr bwMode="auto">
            <a:xfrm>
              <a:off x="2352" y="2304"/>
              <a:ext cx="1056" cy="336"/>
            </a:xfrm>
            <a:custGeom>
              <a:avLst/>
              <a:gdLst>
                <a:gd name="T0" fmla="*/ 1056 w 1056"/>
                <a:gd name="T1" fmla="*/ 0 h 336"/>
                <a:gd name="T2" fmla="*/ 768 w 1056"/>
                <a:gd name="T3" fmla="*/ 240 h 336"/>
                <a:gd name="T4" fmla="*/ 0 w 1056"/>
                <a:gd name="T5" fmla="*/ 336 h 336"/>
                <a:gd name="T6" fmla="*/ 0 60000 65536"/>
                <a:gd name="T7" fmla="*/ 0 60000 65536"/>
                <a:gd name="T8" fmla="*/ 0 60000 65536"/>
                <a:gd name="T9" fmla="*/ 0 w 1056"/>
                <a:gd name="T10" fmla="*/ 0 h 336"/>
                <a:gd name="T11" fmla="*/ 1056 w 1056"/>
                <a:gd name="T12" fmla="*/ 336 h 336"/>
              </a:gdLst>
              <a:ahLst/>
              <a:cxnLst>
                <a:cxn ang="T6">
                  <a:pos x="T0" y="T1"/>
                </a:cxn>
                <a:cxn ang="T7">
                  <a:pos x="T2" y="T3"/>
                </a:cxn>
                <a:cxn ang="T8">
                  <a:pos x="T4" y="T5"/>
                </a:cxn>
              </a:cxnLst>
              <a:rect l="T9" t="T10" r="T11" b="T12"/>
              <a:pathLst>
                <a:path w="1056" h="336">
                  <a:moveTo>
                    <a:pt x="1056" y="0"/>
                  </a:moveTo>
                  <a:cubicBezTo>
                    <a:pt x="1000" y="92"/>
                    <a:pt x="944" y="184"/>
                    <a:pt x="768" y="240"/>
                  </a:cubicBezTo>
                  <a:cubicBezTo>
                    <a:pt x="592" y="296"/>
                    <a:pt x="296" y="316"/>
                    <a:pt x="0" y="336"/>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214" name="Freeform 66">
              <a:extLst>
                <a:ext uri="{FF2B5EF4-FFF2-40B4-BE49-F238E27FC236}">
                  <a16:creationId xmlns:a16="http://schemas.microsoft.com/office/drawing/2014/main" id="{A657915F-0EA1-4948-8995-BFFD6662842D}"/>
                </a:ext>
              </a:extLst>
            </p:cNvPr>
            <p:cNvSpPr>
              <a:spLocks/>
            </p:cNvSpPr>
            <p:nvPr/>
          </p:nvSpPr>
          <p:spPr bwMode="auto">
            <a:xfrm>
              <a:off x="1472" y="1680"/>
              <a:ext cx="1040" cy="1072"/>
            </a:xfrm>
            <a:custGeom>
              <a:avLst/>
              <a:gdLst>
                <a:gd name="T0" fmla="*/ 880 w 1040"/>
                <a:gd name="T1" fmla="*/ 0 h 1072"/>
                <a:gd name="T2" fmla="*/ 976 w 1040"/>
                <a:gd name="T3" fmla="*/ 96 h 1072"/>
                <a:gd name="T4" fmla="*/ 496 w 1040"/>
                <a:gd name="T5" fmla="*/ 336 h 1072"/>
                <a:gd name="T6" fmla="*/ 16 w 1040"/>
                <a:gd name="T7" fmla="*/ 960 h 1072"/>
                <a:gd name="T8" fmla="*/ 592 w 1040"/>
                <a:gd name="T9" fmla="*/ 1008 h 1072"/>
                <a:gd name="T10" fmla="*/ 0 60000 65536"/>
                <a:gd name="T11" fmla="*/ 0 60000 65536"/>
                <a:gd name="T12" fmla="*/ 0 60000 65536"/>
                <a:gd name="T13" fmla="*/ 0 60000 65536"/>
                <a:gd name="T14" fmla="*/ 0 60000 65536"/>
                <a:gd name="T15" fmla="*/ 0 w 1040"/>
                <a:gd name="T16" fmla="*/ 0 h 1072"/>
                <a:gd name="T17" fmla="*/ 1040 w 1040"/>
                <a:gd name="T18" fmla="*/ 1072 h 1072"/>
              </a:gdLst>
              <a:ahLst/>
              <a:cxnLst>
                <a:cxn ang="T10">
                  <a:pos x="T0" y="T1"/>
                </a:cxn>
                <a:cxn ang="T11">
                  <a:pos x="T2" y="T3"/>
                </a:cxn>
                <a:cxn ang="T12">
                  <a:pos x="T4" y="T5"/>
                </a:cxn>
                <a:cxn ang="T13">
                  <a:pos x="T6" y="T7"/>
                </a:cxn>
                <a:cxn ang="T14">
                  <a:pos x="T8" y="T9"/>
                </a:cxn>
              </a:cxnLst>
              <a:rect l="T15" t="T16" r="T17" b="T18"/>
              <a:pathLst>
                <a:path w="1040" h="1072">
                  <a:moveTo>
                    <a:pt x="880" y="0"/>
                  </a:moveTo>
                  <a:cubicBezTo>
                    <a:pt x="960" y="20"/>
                    <a:pt x="1040" y="40"/>
                    <a:pt x="976" y="96"/>
                  </a:cubicBezTo>
                  <a:cubicBezTo>
                    <a:pt x="912" y="152"/>
                    <a:pt x="656" y="192"/>
                    <a:pt x="496" y="336"/>
                  </a:cubicBezTo>
                  <a:cubicBezTo>
                    <a:pt x="336" y="480"/>
                    <a:pt x="0" y="848"/>
                    <a:pt x="16" y="960"/>
                  </a:cubicBezTo>
                  <a:cubicBezTo>
                    <a:pt x="32" y="1072"/>
                    <a:pt x="312" y="1040"/>
                    <a:pt x="592" y="1008"/>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215" name="Freeform 67">
              <a:extLst>
                <a:ext uri="{FF2B5EF4-FFF2-40B4-BE49-F238E27FC236}">
                  <a16:creationId xmlns:a16="http://schemas.microsoft.com/office/drawing/2014/main" id="{649C91ED-C709-49BE-8221-31B82448C57B}"/>
                </a:ext>
              </a:extLst>
            </p:cNvPr>
            <p:cNvSpPr>
              <a:spLocks/>
            </p:cNvSpPr>
            <p:nvPr/>
          </p:nvSpPr>
          <p:spPr bwMode="auto">
            <a:xfrm>
              <a:off x="1880" y="2008"/>
              <a:ext cx="2632" cy="2144"/>
            </a:xfrm>
            <a:custGeom>
              <a:avLst/>
              <a:gdLst>
                <a:gd name="T0" fmla="*/ 328 w 2632"/>
                <a:gd name="T1" fmla="*/ 776 h 2144"/>
                <a:gd name="T2" fmla="*/ 328 w 2632"/>
                <a:gd name="T3" fmla="*/ 1496 h 2144"/>
                <a:gd name="T4" fmla="*/ 328 w 2632"/>
                <a:gd name="T5" fmla="*/ 1880 h 2144"/>
                <a:gd name="T6" fmla="*/ 328 w 2632"/>
                <a:gd name="T7" fmla="*/ 2072 h 2144"/>
                <a:gd name="T8" fmla="*/ 2296 w 2632"/>
                <a:gd name="T9" fmla="*/ 2072 h 2144"/>
                <a:gd name="T10" fmla="*/ 2344 w 2632"/>
                <a:gd name="T11" fmla="*/ 1640 h 2144"/>
                <a:gd name="T12" fmla="*/ 2248 w 2632"/>
                <a:gd name="T13" fmla="*/ 248 h 2144"/>
                <a:gd name="T14" fmla="*/ 2440 w 2632"/>
                <a:gd name="T15" fmla="*/ 152 h 2144"/>
                <a:gd name="T16" fmla="*/ 0 60000 65536"/>
                <a:gd name="T17" fmla="*/ 0 60000 65536"/>
                <a:gd name="T18" fmla="*/ 0 60000 65536"/>
                <a:gd name="T19" fmla="*/ 0 60000 65536"/>
                <a:gd name="T20" fmla="*/ 0 60000 65536"/>
                <a:gd name="T21" fmla="*/ 0 60000 65536"/>
                <a:gd name="T22" fmla="*/ 0 60000 65536"/>
                <a:gd name="T23" fmla="*/ 0 60000 65536"/>
                <a:gd name="T24" fmla="*/ 0 w 2632"/>
                <a:gd name="T25" fmla="*/ 0 h 2144"/>
                <a:gd name="T26" fmla="*/ 2632 w 2632"/>
                <a:gd name="T27" fmla="*/ 2144 h 2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2" h="2144">
                  <a:moveTo>
                    <a:pt x="328" y="776"/>
                  </a:moveTo>
                  <a:cubicBezTo>
                    <a:pt x="328" y="1044"/>
                    <a:pt x="328" y="1312"/>
                    <a:pt x="328" y="1496"/>
                  </a:cubicBezTo>
                  <a:cubicBezTo>
                    <a:pt x="328" y="1680"/>
                    <a:pt x="328" y="1784"/>
                    <a:pt x="328" y="1880"/>
                  </a:cubicBezTo>
                  <a:cubicBezTo>
                    <a:pt x="328" y="1976"/>
                    <a:pt x="0" y="2040"/>
                    <a:pt x="328" y="2072"/>
                  </a:cubicBezTo>
                  <a:cubicBezTo>
                    <a:pt x="656" y="2104"/>
                    <a:pt x="1960" y="2144"/>
                    <a:pt x="2296" y="2072"/>
                  </a:cubicBezTo>
                  <a:cubicBezTo>
                    <a:pt x="2632" y="2000"/>
                    <a:pt x="2352" y="1944"/>
                    <a:pt x="2344" y="1640"/>
                  </a:cubicBezTo>
                  <a:cubicBezTo>
                    <a:pt x="2336" y="1336"/>
                    <a:pt x="2232" y="496"/>
                    <a:pt x="2248" y="248"/>
                  </a:cubicBezTo>
                  <a:cubicBezTo>
                    <a:pt x="2264" y="0"/>
                    <a:pt x="2408" y="136"/>
                    <a:pt x="2440" y="152"/>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216" name="Freeform 68">
              <a:extLst>
                <a:ext uri="{FF2B5EF4-FFF2-40B4-BE49-F238E27FC236}">
                  <a16:creationId xmlns:a16="http://schemas.microsoft.com/office/drawing/2014/main" id="{B0B109D3-ACD0-489A-B488-07AAC4214357}"/>
                </a:ext>
              </a:extLst>
            </p:cNvPr>
            <p:cNvSpPr>
              <a:spLocks/>
            </p:cNvSpPr>
            <p:nvPr/>
          </p:nvSpPr>
          <p:spPr bwMode="auto">
            <a:xfrm>
              <a:off x="4656" y="2208"/>
              <a:ext cx="288" cy="48"/>
            </a:xfrm>
            <a:custGeom>
              <a:avLst/>
              <a:gdLst>
                <a:gd name="T0" fmla="*/ 0 w 288"/>
                <a:gd name="T1" fmla="*/ 0 h 48"/>
                <a:gd name="T2" fmla="*/ 288 w 288"/>
                <a:gd name="T3" fmla="*/ 48 h 48"/>
                <a:gd name="T4" fmla="*/ 0 60000 65536"/>
                <a:gd name="T5" fmla="*/ 0 60000 65536"/>
                <a:gd name="T6" fmla="*/ 0 w 288"/>
                <a:gd name="T7" fmla="*/ 0 h 48"/>
                <a:gd name="T8" fmla="*/ 288 w 288"/>
                <a:gd name="T9" fmla="*/ 48 h 48"/>
              </a:gdLst>
              <a:ahLst/>
              <a:cxnLst>
                <a:cxn ang="T4">
                  <a:pos x="T0" y="T1"/>
                </a:cxn>
                <a:cxn ang="T5">
                  <a:pos x="T2" y="T3"/>
                </a:cxn>
              </a:cxnLst>
              <a:rect l="T6" t="T7" r="T8" b="T9"/>
              <a:pathLst>
                <a:path w="288" h="48">
                  <a:moveTo>
                    <a:pt x="0" y="0"/>
                  </a:moveTo>
                  <a:cubicBezTo>
                    <a:pt x="116" y="8"/>
                    <a:pt x="232" y="16"/>
                    <a:pt x="288" y="48"/>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217" name="Freeform 69">
              <a:extLst>
                <a:ext uri="{FF2B5EF4-FFF2-40B4-BE49-F238E27FC236}">
                  <a16:creationId xmlns:a16="http://schemas.microsoft.com/office/drawing/2014/main" id="{300D3F2C-C6D7-4ABC-98AB-3E58D5F81C81}"/>
                </a:ext>
              </a:extLst>
            </p:cNvPr>
            <p:cNvSpPr>
              <a:spLocks/>
            </p:cNvSpPr>
            <p:nvPr/>
          </p:nvSpPr>
          <p:spPr bwMode="auto">
            <a:xfrm>
              <a:off x="3888" y="1104"/>
              <a:ext cx="1968" cy="1336"/>
            </a:xfrm>
            <a:custGeom>
              <a:avLst/>
              <a:gdLst>
                <a:gd name="T0" fmla="*/ 1392 w 1968"/>
                <a:gd name="T1" fmla="*/ 1152 h 1336"/>
                <a:gd name="T2" fmla="*/ 1728 w 1968"/>
                <a:gd name="T3" fmla="*/ 1152 h 1336"/>
                <a:gd name="T4" fmla="*/ 1680 w 1968"/>
                <a:gd name="T5" fmla="*/ 48 h 1336"/>
                <a:gd name="T6" fmla="*/ 0 w 1968"/>
                <a:gd name="T7" fmla="*/ 864 h 1336"/>
                <a:gd name="T8" fmla="*/ 0 60000 65536"/>
                <a:gd name="T9" fmla="*/ 0 60000 65536"/>
                <a:gd name="T10" fmla="*/ 0 60000 65536"/>
                <a:gd name="T11" fmla="*/ 0 60000 65536"/>
                <a:gd name="T12" fmla="*/ 0 w 1968"/>
                <a:gd name="T13" fmla="*/ 0 h 1336"/>
                <a:gd name="T14" fmla="*/ 1968 w 1968"/>
                <a:gd name="T15" fmla="*/ 1336 h 1336"/>
              </a:gdLst>
              <a:ahLst/>
              <a:cxnLst>
                <a:cxn ang="T8">
                  <a:pos x="T0" y="T1"/>
                </a:cxn>
                <a:cxn ang="T9">
                  <a:pos x="T2" y="T3"/>
                </a:cxn>
                <a:cxn ang="T10">
                  <a:pos x="T4" y="T5"/>
                </a:cxn>
                <a:cxn ang="T11">
                  <a:pos x="T6" y="T7"/>
                </a:cxn>
              </a:cxnLst>
              <a:rect l="T12" t="T13" r="T14" b="T15"/>
              <a:pathLst>
                <a:path w="1968" h="1336">
                  <a:moveTo>
                    <a:pt x="1392" y="1152"/>
                  </a:moveTo>
                  <a:cubicBezTo>
                    <a:pt x="1536" y="1244"/>
                    <a:pt x="1680" y="1336"/>
                    <a:pt x="1728" y="1152"/>
                  </a:cubicBezTo>
                  <a:cubicBezTo>
                    <a:pt x="1776" y="968"/>
                    <a:pt x="1968" y="96"/>
                    <a:pt x="1680" y="48"/>
                  </a:cubicBezTo>
                  <a:cubicBezTo>
                    <a:pt x="1392" y="0"/>
                    <a:pt x="696" y="432"/>
                    <a:pt x="0" y="864"/>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218" name="Oval 70">
              <a:extLst>
                <a:ext uri="{FF2B5EF4-FFF2-40B4-BE49-F238E27FC236}">
                  <a16:creationId xmlns:a16="http://schemas.microsoft.com/office/drawing/2014/main" id="{76EF618E-A22B-4A89-B202-9B27E45AEDD4}"/>
                </a:ext>
              </a:extLst>
            </p:cNvPr>
            <p:cNvSpPr>
              <a:spLocks noChangeArrowheads="1"/>
            </p:cNvSpPr>
            <p:nvPr/>
          </p:nvSpPr>
          <p:spPr bwMode="auto">
            <a:xfrm>
              <a:off x="2592" y="1536"/>
              <a:ext cx="288" cy="288"/>
            </a:xfrm>
            <a:prstGeom prst="ellipse">
              <a:avLst/>
            </a:prstGeom>
            <a:solidFill>
              <a:schemeClr val="accent1"/>
            </a:solidFill>
            <a:ln w="28575">
              <a:solidFill>
                <a:schemeClr val="hlink"/>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a:t>
              </a:r>
            </a:p>
          </p:txBody>
        </p:sp>
        <p:sp>
          <p:nvSpPr>
            <p:cNvPr id="51219" name="Oval 71">
              <a:extLst>
                <a:ext uri="{FF2B5EF4-FFF2-40B4-BE49-F238E27FC236}">
                  <a16:creationId xmlns:a16="http://schemas.microsoft.com/office/drawing/2014/main" id="{2ABE5516-E7DE-4F63-A027-4EF693A4A30D}"/>
                </a:ext>
              </a:extLst>
            </p:cNvPr>
            <p:cNvSpPr>
              <a:spLocks noChangeArrowheads="1"/>
            </p:cNvSpPr>
            <p:nvPr/>
          </p:nvSpPr>
          <p:spPr bwMode="auto">
            <a:xfrm>
              <a:off x="1776" y="1920"/>
              <a:ext cx="288" cy="288"/>
            </a:xfrm>
            <a:prstGeom prst="ellipse">
              <a:avLst/>
            </a:prstGeom>
            <a:solidFill>
              <a:schemeClr val="accent1"/>
            </a:solidFill>
            <a:ln w="28575">
              <a:solidFill>
                <a:schemeClr val="hlink"/>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a:t>
              </a:r>
            </a:p>
          </p:txBody>
        </p:sp>
        <p:sp>
          <p:nvSpPr>
            <p:cNvPr id="51220" name="Oval 72">
              <a:extLst>
                <a:ext uri="{FF2B5EF4-FFF2-40B4-BE49-F238E27FC236}">
                  <a16:creationId xmlns:a16="http://schemas.microsoft.com/office/drawing/2014/main" id="{F9D6994C-5CEC-4A5F-BF2F-1423994CC2EA}"/>
                </a:ext>
              </a:extLst>
            </p:cNvPr>
            <p:cNvSpPr>
              <a:spLocks noChangeArrowheads="1"/>
            </p:cNvSpPr>
            <p:nvPr/>
          </p:nvSpPr>
          <p:spPr bwMode="auto">
            <a:xfrm>
              <a:off x="1536" y="2496"/>
              <a:ext cx="288" cy="288"/>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-3</a:t>
              </a:r>
            </a:p>
          </p:txBody>
        </p:sp>
        <p:sp>
          <p:nvSpPr>
            <p:cNvPr id="51221" name="Oval 73">
              <a:extLst>
                <a:ext uri="{FF2B5EF4-FFF2-40B4-BE49-F238E27FC236}">
                  <a16:creationId xmlns:a16="http://schemas.microsoft.com/office/drawing/2014/main" id="{9C6CE544-1608-4AFE-970F-3DE2CA13A63F}"/>
                </a:ext>
              </a:extLst>
            </p:cNvPr>
            <p:cNvSpPr>
              <a:spLocks noChangeArrowheads="1"/>
            </p:cNvSpPr>
            <p:nvPr/>
          </p:nvSpPr>
          <p:spPr bwMode="auto">
            <a:xfrm>
              <a:off x="2496" y="2496"/>
              <a:ext cx="288" cy="288"/>
            </a:xfrm>
            <a:prstGeom prst="ellipse">
              <a:avLst/>
            </a:prstGeom>
            <a:solidFill>
              <a:schemeClr val="accent1"/>
            </a:solidFill>
            <a:ln w="28575">
              <a:solidFill>
                <a:schemeClr val="hlink"/>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2</a:t>
              </a:r>
            </a:p>
          </p:txBody>
        </p:sp>
        <p:sp>
          <p:nvSpPr>
            <p:cNvPr id="51222" name="Oval 74">
              <a:extLst>
                <a:ext uri="{FF2B5EF4-FFF2-40B4-BE49-F238E27FC236}">
                  <a16:creationId xmlns:a16="http://schemas.microsoft.com/office/drawing/2014/main" id="{DF328712-3C41-4AC4-A1EF-D62335C4112E}"/>
                </a:ext>
              </a:extLst>
            </p:cNvPr>
            <p:cNvSpPr>
              <a:spLocks noChangeArrowheads="1"/>
            </p:cNvSpPr>
            <p:nvPr/>
          </p:nvSpPr>
          <p:spPr bwMode="auto">
            <a:xfrm>
              <a:off x="2064" y="3360"/>
              <a:ext cx="288" cy="288"/>
            </a:xfrm>
            <a:prstGeom prst="ellipse">
              <a:avLst/>
            </a:prstGeom>
            <a:solidFill>
              <a:schemeClr val="accent1"/>
            </a:solidFill>
            <a:ln w="28575">
              <a:solidFill>
                <a:schemeClr val="hlink"/>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3</a:t>
              </a:r>
            </a:p>
          </p:txBody>
        </p:sp>
        <p:sp>
          <p:nvSpPr>
            <p:cNvPr id="51223" name="Oval 75">
              <a:extLst>
                <a:ext uri="{FF2B5EF4-FFF2-40B4-BE49-F238E27FC236}">
                  <a16:creationId xmlns:a16="http://schemas.microsoft.com/office/drawing/2014/main" id="{3907F275-720B-443F-8443-AE5133BCE9BF}"/>
                </a:ext>
              </a:extLst>
            </p:cNvPr>
            <p:cNvSpPr>
              <a:spLocks noChangeArrowheads="1"/>
            </p:cNvSpPr>
            <p:nvPr/>
          </p:nvSpPr>
          <p:spPr bwMode="auto">
            <a:xfrm>
              <a:off x="5376" y="1152"/>
              <a:ext cx="288" cy="288"/>
            </a:xfrm>
            <a:prstGeom prst="ellipse">
              <a:avLst/>
            </a:prstGeom>
            <a:solidFill>
              <a:schemeClr val="accent1"/>
            </a:solidFill>
            <a:ln w="28575">
              <a:solidFill>
                <a:schemeClr val="hlink"/>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4</a:t>
              </a:r>
            </a:p>
          </p:txBody>
        </p:sp>
      </p:grpSp>
    </p:spTree>
    <p:extLst>
      <p:ext uri="{BB962C8B-B14F-4D97-AF65-F5344CB8AC3E}">
        <p14:creationId xmlns:p14="http://schemas.microsoft.com/office/powerpoint/2010/main" val="308535433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7C0A64C7-1503-4F43-BF3B-D00D9BC23528}"/>
              </a:ext>
            </a:extLst>
          </p:cNvPr>
          <p:cNvSpPr>
            <a:spLocks noGrp="1" noChangeArrowheads="1"/>
          </p:cNvSpPr>
          <p:nvPr>
            <p:ph type="title"/>
          </p:nvPr>
        </p:nvSpPr>
        <p:spPr/>
        <p:txBody>
          <a:bodyPr/>
          <a:lstStyle/>
          <a:p>
            <a:pPr eaLnBrk="1" hangingPunct="1"/>
            <a:r>
              <a:rPr lang="en-US" altLang="en-US"/>
              <a:t>Định vị chỉ số </a:t>
            </a:r>
          </a:p>
        </p:txBody>
      </p:sp>
      <p:sp>
        <p:nvSpPr>
          <p:cNvPr id="52227" name="Rectangle 3">
            <a:extLst>
              <a:ext uri="{FF2B5EF4-FFF2-40B4-BE49-F238E27FC236}">
                <a16:creationId xmlns:a16="http://schemas.microsoft.com/office/drawing/2014/main" id="{53FB6535-2871-46FF-A7C9-DA5C0E7DCF2F}"/>
              </a:ext>
            </a:extLst>
          </p:cNvPr>
          <p:cNvSpPr>
            <a:spLocks noGrp="1" noChangeArrowheads="1"/>
          </p:cNvSpPr>
          <p:nvPr>
            <p:ph idx="1"/>
          </p:nvPr>
        </p:nvSpPr>
        <p:spPr>
          <a:xfrm>
            <a:off x="1905000" y="1295401"/>
            <a:ext cx="4038600" cy="4837113"/>
          </a:xfrm>
        </p:spPr>
        <p:txBody>
          <a:bodyPr/>
          <a:lstStyle/>
          <a:p>
            <a:pPr eaLnBrk="1" hangingPunct="1"/>
            <a:r>
              <a:rPr lang="en-US" altLang="en-US"/>
              <a:t>EA= Index + Disp</a:t>
            </a:r>
          </a:p>
          <a:p>
            <a:pPr eaLnBrk="1" hangingPunct="1"/>
            <a:r>
              <a:rPr lang="en-US" altLang="en-US"/>
              <a:t>Ví dụ :</a:t>
            </a:r>
            <a:br>
              <a:rPr lang="en-US" altLang="en-US"/>
            </a:br>
            <a:r>
              <a:rPr lang="en-US" altLang="en-US"/>
              <a:t>Mov AX,[SI]+1234h</a:t>
            </a:r>
          </a:p>
          <a:p>
            <a:pPr eaLnBrk="1" hangingPunct="1"/>
            <a:r>
              <a:rPr lang="en-US" altLang="en-US"/>
              <a:t>KQ AX=?</a:t>
            </a:r>
          </a:p>
          <a:p>
            <a:pPr eaLnBrk="1" hangingPunct="1"/>
            <a:r>
              <a:rPr lang="en-US" altLang="en-US"/>
              <a:t>Tương tự trên</a:t>
            </a:r>
          </a:p>
        </p:txBody>
      </p:sp>
      <p:grpSp>
        <p:nvGrpSpPr>
          <p:cNvPr id="52228" name="Group 4">
            <a:extLst>
              <a:ext uri="{FF2B5EF4-FFF2-40B4-BE49-F238E27FC236}">
                <a16:creationId xmlns:a16="http://schemas.microsoft.com/office/drawing/2014/main" id="{D25D9CBB-51EC-4C56-AB30-D1EA7E0B3A6C}"/>
              </a:ext>
            </a:extLst>
          </p:cNvPr>
          <p:cNvGrpSpPr>
            <a:grpSpLocks/>
          </p:cNvGrpSpPr>
          <p:nvPr/>
        </p:nvGrpSpPr>
        <p:grpSpPr bwMode="auto">
          <a:xfrm>
            <a:off x="5943600" y="2959100"/>
            <a:ext cx="1981200" cy="3276600"/>
            <a:chOff x="1488" y="1680"/>
            <a:chExt cx="1248" cy="2064"/>
          </a:xfrm>
        </p:grpSpPr>
        <p:grpSp>
          <p:nvGrpSpPr>
            <p:cNvPr id="52259" name="Group 5">
              <a:extLst>
                <a:ext uri="{FF2B5EF4-FFF2-40B4-BE49-F238E27FC236}">
                  <a16:creationId xmlns:a16="http://schemas.microsoft.com/office/drawing/2014/main" id="{7DA6A232-6025-4741-913A-5255ABDE85D6}"/>
                </a:ext>
              </a:extLst>
            </p:cNvPr>
            <p:cNvGrpSpPr>
              <a:grpSpLocks/>
            </p:cNvGrpSpPr>
            <p:nvPr/>
          </p:nvGrpSpPr>
          <p:grpSpPr bwMode="auto">
            <a:xfrm>
              <a:off x="1488" y="1680"/>
              <a:ext cx="1248" cy="240"/>
              <a:chOff x="1488" y="1680"/>
              <a:chExt cx="1392" cy="240"/>
            </a:xfrm>
          </p:grpSpPr>
          <p:sp>
            <p:nvSpPr>
              <p:cNvPr id="52281" name="Rectangle 6">
                <a:extLst>
                  <a:ext uri="{FF2B5EF4-FFF2-40B4-BE49-F238E27FC236}">
                    <a16:creationId xmlns:a16="http://schemas.microsoft.com/office/drawing/2014/main" id="{3DD0A155-28D5-47B4-8ABD-7CC99EE453AD}"/>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0000</a:t>
                </a:r>
              </a:p>
            </p:txBody>
          </p:sp>
          <p:sp>
            <p:nvSpPr>
              <p:cNvPr id="52282" name="Text Box 7">
                <a:extLst>
                  <a:ext uri="{FF2B5EF4-FFF2-40B4-BE49-F238E27FC236}">
                    <a16:creationId xmlns:a16="http://schemas.microsoft.com/office/drawing/2014/main" id="{26B770FD-DA3B-40B4-BD59-6F2BCAA48E8A}"/>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AX</a:t>
                </a:r>
              </a:p>
            </p:txBody>
          </p:sp>
        </p:grpSp>
        <p:grpSp>
          <p:nvGrpSpPr>
            <p:cNvPr id="52260" name="Group 8">
              <a:extLst>
                <a:ext uri="{FF2B5EF4-FFF2-40B4-BE49-F238E27FC236}">
                  <a16:creationId xmlns:a16="http://schemas.microsoft.com/office/drawing/2014/main" id="{BBF4F5AE-7F4C-4861-960E-F8F45EF90A48}"/>
                </a:ext>
              </a:extLst>
            </p:cNvPr>
            <p:cNvGrpSpPr>
              <a:grpSpLocks/>
            </p:cNvGrpSpPr>
            <p:nvPr/>
          </p:nvGrpSpPr>
          <p:grpSpPr bwMode="auto">
            <a:xfrm>
              <a:off x="1488" y="1920"/>
              <a:ext cx="1248" cy="240"/>
              <a:chOff x="1488" y="1680"/>
              <a:chExt cx="1392" cy="240"/>
            </a:xfrm>
          </p:grpSpPr>
          <p:sp>
            <p:nvSpPr>
              <p:cNvPr id="52279" name="Rectangle 9">
                <a:extLst>
                  <a:ext uri="{FF2B5EF4-FFF2-40B4-BE49-F238E27FC236}">
                    <a16:creationId xmlns:a16="http://schemas.microsoft.com/office/drawing/2014/main" id="{1BA1F9AF-10C1-4001-BF81-D6EFAD7C5DED}"/>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1B69</a:t>
                </a:r>
              </a:p>
            </p:txBody>
          </p:sp>
          <p:sp>
            <p:nvSpPr>
              <p:cNvPr id="52280" name="Text Box 10">
                <a:extLst>
                  <a:ext uri="{FF2B5EF4-FFF2-40B4-BE49-F238E27FC236}">
                    <a16:creationId xmlns:a16="http://schemas.microsoft.com/office/drawing/2014/main" id="{456DDEC7-94D9-4155-B510-FC44DB2507BD}"/>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BX</a:t>
                </a:r>
              </a:p>
            </p:txBody>
          </p:sp>
        </p:grpSp>
        <p:grpSp>
          <p:nvGrpSpPr>
            <p:cNvPr id="52261" name="Group 11">
              <a:extLst>
                <a:ext uri="{FF2B5EF4-FFF2-40B4-BE49-F238E27FC236}">
                  <a16:creationId xmlns:a16="http://schemas.microsoft.com/office/drawing/2014/main" id="{5B9BA796-512B-4CF7-83FB-80D6461DB395}"/>
                </a:ext>
              </a:extLst>
            </p:cNvPr>
            <p:cNvGrpSpPr>
              <a:grpSpLocks/>
            </p:cNvGrpSpPr>
            <p:nvPr/>
          </p:nvGrpSpPr>
          <p:grpSpPr bwMode="auto">
            <a:xfrm>
              <a:off x="1488" y="2160"/>
              <a:ext cx="1248" cy="240"/>
              <a:chOff x="1488" y="1680"/>
              <a:chExt cx="1392" cy="240"/>
            </a:xfrm>
          </p:grpSpPr>
          <p:sp>
            <p:nvSpPr>
              <p:cNvPr id="52277" name="Rectangle 12">
                <a:extLst>
                  <a:ext uri="{FF2B5EF4-FFF2-40B4-BE49-F238E27FC236}">
                    <a16:creationId xmlns:a16="http://schemas.microsoft.com/office/drawing/2014/main" id="{A43D1A78-97FA-40C3-B38E-DE0262E4B39C}"/>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1643</a:t>
                </a:r>
              </a:p>
            </p:txBody>
          </p:sp>
          <p:sp>
            <p:nvSpPr>
              <p:cNvPr id="52278" name="Text Box 13">
                <a:extLst>
                  <a:ext uri="{FF2B5EF4-FFF2-40B4-BE49-F238E27FC236}">
                    <a16:creationId xmlns:a16="http://schemas.microsoft.com/office/drawing/2014/main" id="{6B8D6140-DC21-454E-9B9D-E3AF868162A3}"/>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CX</a:t>
                </a:r>
              </a:p>
            </p:txBody>
          </p:sp>
        </p:grpSp>
        <p:grpSp>
          <p:nvGrpSpPr>
            <p:cNvPr id="52262" name="Group 14">
              <a:extLst>
                <a:ext uri="{FF2B5EF4-FFF2-40B4-BE49-F238E27FC236}">
                  <a16:creationId xmlns:a16="http://schemas.microsoft.com/office/drawing/2014/main" id="{23A051ED-9450-42C9-8B66-4C8948A759E3}"/>
                </a:ext>
              </a:extLst>
            </p:cNvPr>
            <p:cNvGrpSpPr>
              <a:grpSpLocks/>
            </p:cNvGrpSpPr>
            <p:nvPr/>
          </p:nvGrpSpPr>
          <p:grpSpPr bwMode="auto">
            <a:xfrm>
              <a:off x="1488" y="2400"/>
              <a:ext cx="1248" cy="240"/>
              <a:chOff x="1488" y="1680"/>
              <a:chExt cx="1392" cy="240"/>
            </a:xfrm>
          </p:grpSpPr>
          <p:sp>
            <p:nvSpPr>
              <p:cNvPr id="52275" name="Rectangle 15">
                <a:extLst>
                  <a:ext uri="{FF2B5EF4-FFF2-40B4-BE49-F238E27FC236}">
                    <a16:creationId xmlns:a16="http://schemas.microsoft.com/office/drawing/2014/main" id="{D2B5C1D4-8172-4FBE-8781-0D501A67B00C}"/>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29A2</a:t>
                </a:r>
              </a:p>
            </p:txBody>
          </p:sp>
          <p:sp>
            <p:nvSpPr>
              <p:cNvPr id="52276" name="Text Box 16">
                <a:extLst>
                  <a:ext uri="{FF2B5EF4-FFF2-40B4-BE49-F238E27FC236}">
                    <a16:creationId xmlns:a16="http://schemas.microsoft.com/office/drawing/2014/main" id="{82D9DD68-85C5-4D9B-BA82-D4EFFD00632E}"/>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DX</a:t>
                </a:r>
              </a:p>
            </p:txBody>
          </p:sp>
        </p:grpSp>
        <p:grpSp>
          <p:nvGrpSpPr>
            <p:cNvPr id="52263" name="Group 17">
              <a:extLst>
                <a:ext uri="{FF2B5EF4-FFF2-40B4-BE49-F238E27FC236}">
                  <a16:creationId xmlns:a16="http://schemas.microsoft.com/office/drawing/2014/main" id="{18D0E908-D18E-445D-AF58-D49D4AD7BD86}"/>
                </a:ext>
              </a:extLst>
            </p:cNvPr>
            <p:cNvGrpSpPr>
              <a:grpSpLocks/>
            </p:cNvGrpSpPr>
            <p:nvPr/>
          </p:nvGrpSpPr>
          <p:grpSpPr bwMode="auto">
            <a:xfrm>
              <a:off x="1488" y="2784"/>
              <a:ext cx="1248" cy="240"/>
              <a:chOff x="1488" y="1680"/>
              <a:chExt cx="1392" cy="240"/>
            </a:xfrm>
          </p:grpSpPr>
          <p:sp>
            <p:nvSpPr>
              <p:cNvPr id="52273" name="Rectangle 18">
                <a:extLst>
                  <a:ext uri="{FF2B5EF4-FFF2-40B4-BE49-F238E27FC236}">
                    <a16:creationId xmlns:a16="http://schemas.microsoft.com/office/drawing/2014/main" id="{CBC02511-6E29-4FD1-9B68-AACCE977E1F6}"/>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FF03</a:t>
                </a:r>
              </a:p>
            </p:txBody>
          </p:sp>
          <p:sp>
            <p:nvSpPr>
              <p:cNvPr id="52274" name="Text Box 19">
                <a:extLst>
                  <a:ext uri="{FF2B5EF4-FFF2-40B4-BE49-F238E27FC236}">
                    <a16:creationId xmlns:a16="http://schemas.microsoft.com/office/drawing/2014/main" id="{1E00B62F-6E8F-4539-94BA-78EC4D1C4136}"/>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SP</a:t>
                </a:r>
              </a:p>
            </p:txBody>
          </p:sp>
        </p:grpSp>
        <p:grpSp>
          <p:nvGrpSpPr>
            <p:cNvPr id="52264" name="Group 20">
              <a:extLst>
                <a:ext uri="{FF2B5EF4-FFF2-40B4-BE49-F238E27FC236}">
                  <a16:creationId xmlns:a16="http://schemas.microsoft.com/office/drawing/2014/main" id="{60D280AB-1AD4-492B-B813-80819EA91FE6}"/>
                </a:ext>
              </a:extLst>
            </p:cNvPr>
            <p:cNvGrpSpPr>
              <a:grpSpLocks/>
            </p:cNvGrpSpPr>
            <p:nvPr/>
          </p:nvGrpSpPr>
          <p:grpSpPr bwMode="auto">
            <a:xfrm>
              <a:off x="1488" y="3024"/>
              <a:ext cx="1248" cy="240"/>
              <a:chOff x="1488" y="1680"/>
              <a:chExt cx="1392" cy="240"/>
            </a:xfrm>
          </p:grpSpPr>
          <p:sp>
            <p:nvSpPr>
              <p:cNvPr id="52271" name="Rectangle 21">
                <a:extLst>
                  <a:ext uri="{FF2B5EF4-FFF2-40B4-BE49-F238E27FC236}">
                    <a16:creationId xmlns:a16="http://schemas.microsoft.com/office/drawing/2014/main" id="{9091F081-C85B-4FC0-A91E-F65A007944ED}"/>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1B03</a:t>
                </a:r>
              </a:p>
            </p:txBody>
          </p:sp>
          <p:sp>
            <p:nvSpPr>
              <p:cNvPr id="52272" name="Text Box 22">
                <a:extLst>
                  <a:ext uri="{FF2B5EF4-FFF2-40B4-BE49-F238E27FC236}">
                    <a16:creationId xmlns:a16="http://schemas.microsoft.com/office/drawing/2014/main" id="{9322DFB5-5C70-4685-AECE-9C2148B4973F}"/>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BP</a:t>
                </a:r>
              </a:p>
            </p:txBody>
          </p:sp>
        </p:grpSp>
        <p:grpSp>
          <p:nvGrpSpPr>
            <p:cNvPr id="52265" name="Group 23">
              <a:extLst>
                <a:ext uri="{FF2B5EF4-FFF2-40B4-BE49-F238E27FC236}">
                  <a16:creationId xmlns:a16="http://schemas.microsoft.com/office/drawing/2014/main" id="{C510B468-3B05-4801-BBD2-3A5A8D034DF5}"/>
                </a:ext>
              </a:extLst>
            </p:cNvPr>
            <p:cNvGrpSpPr>
              <a:grpSpLocks/>
            </p:cNvGrpSpPr>
            <p:nvPr/>
          </p:nvGrpSpPr>
          <p:grpSpPr bwMode="auto">
            <a:xfrm>
              <a:off x="1488" y="3264"/>
              <a:ext cx="1248" cy="240"/>
              <a:chOff x="1488" y="1680"/>
              <a:chExt cx="1392" cy="240"/>
            </a:xfrm>
          </p:grpSpPr>
          <p:sp>
            <p:nvSpPr>
              <p:cNvPr id="52269" name="Rectangle 24">
                <a:extLst>
                  <a:ext uri="{FF2B5EF4-FFF2-40B4-BE49-F238E27FC236}">
                    <a16:creationId xmlns:a16="http://schemas.microsoft.com/office/drawing/2014/main" id="{8381723C-E038-4171-A393-9845FC38D6DF}"/>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0001</a:t>
                </a:r>
              </a:p>
            </p:txBody>
          </p:sp>
          <p:sp>
            <p:nvSpPr>
              <p:cNvPr id="52270" name="Text Box 25">
                <a:extLst>
                  <a:ext uri="{FF2B5EF4-FFF2-40B4-BE49-F238E27FC236}">
                    <a16:creationId xmlns:a16="http://schemas.microsoft.com/office/drawing/2014/main" id="{736B0621-16B4-4379-A185-6EA799387D2B}"/>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SI</a:t>
                </a:r>
              </a:p>
            </p:txBody>
          </p:sp>
        </p:grpSp>
        <p:grpSp>
          <p:nvGrpSpPr>
            <p:cNvPr id="52266" name="Group 26">
              <a:extLst>
                <a:ext uri="{FF2B5EF4-FFF2-40B4-BE49-F238E27FC236}">
                  <a16:creationId xmlns:a16="http://schemas.microsoft.com/office/drawing/2014/main" id="{37EDB021-6B04-466F-97AD-C8F467D7A7EF}"/>
                </a:ext>
              </a:extLst>
            </p:cNvPr>
            <p:cNvGrpSpPr>
              <a:grpSpLocks/>
            </p:cNvGrpSpPr>
            <p:nvPr/>
          </p:nvGrpSpPr>
          <p:grpSpPr bwMode="auto">
            <a:xfrm>
              <a:off x="1488" y="3504"/>
              <a:ext cx="1248" cy="240"/>
              <a:chOff x="1488" y="1680"/>
              <a:chExt cx="1392" cy="240"/>
            </a:xfrm>
          </p:grpSpPr>
          <p:sp>
            <p:nvSpPr>
              <p:cNvPr id="52267" name="Rectangle 27">
                <a:extLst>
                  <a:ext uri="{FF2B5EF4-FFF2-40B4-BE49-F238E27FC236}">
                    <a16:creationId xmlns:a16="http://schemas.microsoft.com/office/drawing/2014/main" id="{6B25B19B-0665-40E9-B010-381232F436F1}"/>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0004</a:t>
                </a:r>
              </a:p>
            </p:txBody>
          </p:sp>
          <p:sp>
            <p:nvSpPr>
              <p:cNvPr id="52268" name="Text Box 28">
                <a:extLst>
                  <a:ext uri="{FF2B5EF4-FFF2-40B4-BE49-F238E27FC236}">
                    <a16:creationId xmlns:a16="http://schemas.microsoft.com/office/drawing/2014/main" id="{CD66342B-EE93-49CB-895C-A109E972F864}"/>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DI</a:t>
                </a:r>
              </a:p>
            </p:txBody>
          </p:sp>
        </p:grpSp>
      </p:grpSp>
      <p:grpSp>
        <p:nvGrpSpPr>
          <p:cNvPr id="52229" name="Group 29">
            <a:extLst>
              <a:ext uri="{FF2B5EF4-FFF2-40B4-BE49-F238E27FC236}">
                <a16:creationId xmlns:a16="http://schemas.microsoft.com/office/drawing/2014/main" id="{1FA1F038-E49A-4FAE-9121-E7C1F661B495}"/>
              </a:ext>
            </a:extLst>
          </p:cNvPr>
          <p:cNvGrpSpPr>
            <a:grpSpLocks/>
          </p:cNvGrpSpPr>
          <p:nvPr/>
        </p:nvGrpSpPr>
        <p:grpSpPr bwMode="auto">
          <a:xfrm>
            <a:off x="8229600" y="2806700"/>
            <a:ext cx="2057400" cy="3594100"/>
            <a:chOff x="3648" y="1632"/>
            <a:chExt cx="1296" cy="2264"/>
          </a:xfrm>
        </p:grpSpPr>
        <p:grpSp>
          <p:nvGrpSpPr>
            <p:cNvPr id="52230" name="Group 30">
              <a:extLst>
                <a:ext uri="{FF2B5EF4-FFF2-40B4-BE49-F238E27FC236}">
                  <a16:creationId xmlns:a16="http://schemas.microsoft.com/office/drawing/2014/main" id="{BD23B91A-B5D5-4574-BF91-ED67F4B4B839}"/>
                </a:ext>
              </a:extLst>
            </p:cNvPr>
            <p:cNvGrpSpPr>
              <a:grpSpLocks/>
            </p:cNvGrpSpPr>
            <p:nvPr/>
          </p:nvGrpSpPr>
          <p:grpSpPr bwMode="auto">
            <a:xfrm>
              <a:off x="3696" y="1632"/>
              <a:ext cx="1248" cy="2264"/>
              <a:chOff x="3696" y="1632"/>
              <a:chExt cx="1248" cy="2264"/>
            </a:xfrm>
          </p:grpSpPr>
          <p:grpSp>
            <p:nvGrpSpPr>
              <p:cNvPr id="52232" name="Group 31">
                <a:extLst>
                  <a:ext uri="{FF2B5EF4-FFF2-40B4-BE49-F238E27FC236}">
                    <a16:creationId xmlns:a16="http://schemas.microsoft.com/office/drawing/2014/main" id="{0C567FC9-2938-41A1-8557-68D7AB7A7DC8}"/>
                  </a:ext>
                </a:extLst>
              </p:cNvPr>
              <p:cNvGrpSpPr>
                <a:grpSpLocks/>
              </p:cNvGrpSpPr>
              <p:nvPr/>
            </p:nvGrpSpPr>
            <p:grpSpPr bwMode="auto">
              <a:xfrm>
                <a:off x="3696" y="1920"/>
                <a:ext cx="1248" cy="240"/>
                <a:chOff x="3696" y="1680"/>
                <a:chExt cx="1248" cy="240"/>
              </a:xfrm>
            </p:grpSpPr>
            <p:sp>
              <p:nvSpPr>
                <p:cNvPr id="52257" name="Rectangle 32">
                  <a:extLst>
                    <a:ext uri="{FF2B5EF4-FFF2-40B4-BE49-F238E27FC236}">
                      <a16:creationId xmlns:a16="http://schemas.microsoft.com/office/drawing/2014/main" id="{C9B7265C-365F-436B-A875-A67295F36809}"/>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35</a:t>
                  </a:r>
                </a:p>
              </p:txBody>
            </p:sp>
            <p:sp>
              <p:nvSpPr>
                <p:cNvPr id="52258" name="Text Box 33">
                  <a:extLst>
                    <a:ext uri="{FF2B5EF4-FFF2-40B4-BE49-F238E27FC236}">
                      <a16:creationId xmlns:a16="http://schemas.microsoft.com/office/drawing/2014/main" id="{6319152B-4688-4AEE-BBA8-F90DB1645B92}"/>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1B66</a:t>
                  </a:r>
                </a:p>
              </p:txBody>
            </p:sp>
          </p:grpSp>
          <p:grpSp>
            <p:nvGrpSpPr>
              <p:cNvPr id="52233" name="Group 34">
                <a:extLst>
                  <a:ext uri="{FF2B5EF4-FFF2-40B4-BE49-F238E27FC236}">
                    <a16:creationId xmlns:a16="http://schemas.microsoft.com/office/drawing/2014/main" id="{E27AA924-E984-4864-A78A-5696C945D012}"/>
                  </a:ext>
                </a:extLst>
              </p:cNvPr>
              <p:cNvGrpSpPr>
                <a:grpSpLocks/>
              </p:cNvGrpSpPr>
              <p:nvPr/>
            </p:nvGrpSpPr>
            <p:grpSpPr bwMode="auto">
              <a:xfrm>
                <a:off x="3696" y="2160"/>
                <a:ext cx="1248" cy="240"/>
                <a:chOff x="3696" y="1680"/>
                <a:chExt cx="1248" cy="240"/>
              </a:xfrm>
            </p:grpSpPr>
            <p:sp>
              <p:nvSpPr>
                <p:cNvPr id="52255" name="Rectangle 35">
                  <a:extLst>
                    <a:ext uri="{FF2B5EF4-FFF2-40B4-BE49-F238E27FC236}">
                      <a16:creationId xmlns:a16="http://schemas.microsoft.com/office/drawing/2014/main" id="{CAD165C5-11E6-440A-A0DF-B81A19599F3D}"/>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69</a:t>
                  </a:r>
                </a:p>
              </p:txBody>
            </p:sp>
            <p:sp>
              <p:nvSpPr>
                <p:cNvPr id="52256" name="Text Box 36">
                  <a:extLst>
                    <a:ext uri="{FF2B5EF4-FFF2-40B4-BE49-F238E27FC236}">
                      <a16:creationId xmlns:a16="http://schemas.microsoft.com/office/drawing/2014/main" id="{CFDF39A8-B3E1-4C20-93E6-FFDD9B4BBFE7}"/>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1B67</a:t>
                  </a:r>
                </a:p>
              </p:txBody>
            </p:sp>
          </p:grpSp>
          <p:grpSp>
            <p:nvGrpSpPr>
              <p:cNvPr id="52234" name="Group 37">
                <a:extLst>
                  <a:ext uri="{FF2B5EF4-FFF2-40B4-BE49-F238E27FC236}">
                    <a16:creationId xmlns:a16="http://schemas.microsoft.com/office/drawing/2014/main" id="{24A593F6-B9D5-4BC1-A356-8B44A5452D9D}"/>
                  </a:ext>
                </a:extLst>
              </p:cNvPr>
              <p:cNvGrpSpPr>
                <a:grpSpLocks/>
              </p:cNvGrpSpPr>
              <p:nvPr/>
            </p:nvGrpSpPr>
            <p:grpSpPr bwMode="auto">
              <a:xfrm>
                <a:off x="3696" y="2400"/>
                <a:ext cx="1248" cy="240"/>
                <a:chOff x="3696" y="1680"/>
                <a:chExt cx="1248" cy="240"/>
              </a:xfrm>
            </p:grpSpPr>
            <p:sp>
              <p:nvSpPr>
                <p:cNvPr id="52253" name="Rectangle 38">
                  <a:extLst>
                    <a:ext uri="{FF2B5EF4-FFF2-40B4-BE49-F238E27FC236}">
                      <a16:creationId xmlns:a16="http://schemas.microsoft.com/office/drawing/2014/main" id="{94F94451-B381-48BF-BEFA-3F6AC6A58ADB}"/>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1B</a:t>
                  </a:r>
                </a:p>
              </p:txBody>
            </p:sp>
            <p:sp>
              <p:nvSpPr>
                <p:cNvPr id="52254" name="Text Box 39">
                  <a:extLst>
                    <a:ext uri="{FF2B5EF4-FFF2-40B4-BE49-F238E27FC236}">
                      <a16:creationId xmlns:a16="http://schemas.microsoft.com/office/drawing/2014/main" id="{668A4838-0F95-4F0C-ABEB-69F26A263DFF}"/>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1B68</a:t>
                  </a:r>
                </a:p>
              </p:txBody>
            </p:sp>
          </p:grpSp>
          <p:grpSp>
            <p:nvGrpSpPr>
              <p:cNvPr id="52235" name="Group 40">
                <a:extLst>
                  <a:ext uri="{FF2B5EF4-FFF2-40B4-BE49-F238E27FC236}">
                    <a16:creationId xmlns:a16="http://schemas.microsoft.com/office/drawing/2014/main" id="{F5AE3CCF-9B84-4290-9557-310434E1B51F}"/>
                  </a:ext>
                </a:extLst>
              </p:cNvPr>
              <p:cNvGrpSpPr>
                <a:grpSpLocks/>
              </p:cNvGrpSpPr>
              <p:nvPr/>
            </p:nvGrpSpPr>
            <p:grpSpPr bwMode="auto">
              <a:xfrm>
                <a:off x="3696" y="2640"/>
                <a:ext cx="1248" cy="240"/>
                <a:chOff x="3696" y="1680"/>
                <a:chExt cx="1248" cy="240"/>
              </a:xfrm>
            </p:grpSpPr>
            <p:sp>
              <p:nvSpPr>
                <p:cNvPr id="52251" name="Rectangle 41">
                  <a:extLst>
                    <a:ext uri="{FF2B5EF4-FFF2-40B4-BE49-F238E27FC236}">
                      <a16:creationId xmlns:a16="http://schemas.microsoft.com/office/drawing/2014/main" id="{1E01EC44-2DBB-4620-B1D5-A5D1E0FD0DF6}"/>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24</a:t>
                  </a:r>
                </a:p>
              </p:txBody>
            </p:sp>
            <p:sp>
              <p:nvSpPr>
                <p:cNvPr id="52252" name="Text Box 42">
                  <a:extLst>
                    <a:ext uri="{FF2B5EF4-FFF2-40B4-BE49-F238E27FC236}">
                      <a16:creationId xmlns:a16="http://schemas.microsoft.com/office/drawing/2014/main" id="{FC1AFF31-D388-4FDE-B07A-85C12B1FE6C5}"/>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1B69</a:t>
                  </a:r>
                </a:p>
              </p:txBody>
            </p:sp>
          </p:grpSp>
          <p:grpSp>
            <p:nvGrpSpPr>
              <p:cNvPr id="52236" name="Group 43">
                <a:extLst>
                  <a:ext uri="{FF2B5EF4-FFF2-40B4-BE49-F238E27FC236}">
                    <a16:creationId xmlns:a16="http://schemas.microsoft.com/office/drawing/2014/main" id="{BAD5B077-B449-4440-9338-069EC564D224}"/>
                  </a:ext>
                </a:extLst>
              </p:cNvPr>
              <p:cNvGrpSpPr>
                <a:grpSpLocks/>
              </p:cNvGrpSpPr>
              <p:nvPr/>
            </p:nvGrpSpPr>
            <p:grpSpPr bwMode="auto">
              <a:xfrm>
                <a:off x="3696" y="2880"/>
                <a:ext cx="1248" cy="240"/>
                <a:chOff x="3696" y="1680"/>
                <a:chExt cx="1248" cy="240"/>
              </a:xfrm>
            </p:grpSpPr>
            <p:sp>
              <p:nvSpPr>
                <p:cNvPr id="52249" name="Rectangle 44">
                  <a:extLst>
                    <a:ext uri="{FF2B5EF4-FFF2-40B4-BE49-F238E27FC236}">
                      <a16:creationId xmlns:a16="http://schemas.microsoft.com/office/drawing/2014/main" id="{73AAEBD1-5C50-45B5-9CCE-9C1C84B41BC5}"/>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01</a:t>
                  </a:r>
                </a:p>
              </p:txBody>
            </p:sp>
            <p:sp>
              <p:nvSpPr>
                <p:cNvPr id="52250" name="Text Box 45">
                  <a:extLst>
                    <a:ext uri="{FF2B5EF4-FFF2-40B4-BE49-F238E27FC236}">
                      <a16:creationId xmlns:a16="http://schemas.microsoft.com/office/drawing/2014/main" id="{D9FBEE90-6C51-4979-A4CC-CDC3A9632ADB}"/>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1B6A</a:t>
                  </a:r>
                </a:p>
              </p:txBody>
            </p:sp>
          </p:grpSp>
          <p:grpSp>
            <p:nvGrpSpPr>
              <p:cNvPr id="52237" name="Group 46">
                <a:extLst>
                  <a:ext uri="{FF2B5EF4-FFF2-40B4-BE49-F238E27FC236}">
                    <a16:creationId xmlns:a16="http://schemas.microsoft.com/office/drawing/2014/main" id="{67C5041C-C01B-4BCE-9B48-B36CD139A0FC}"/>
                  </a:ext>
                </a:extLst>
              </p:cNvPr>
              <p:cNvGrpSpPr>
                <a:grpSpLocks/>
              </p:cNvGrpSpPr>
              <p:nvPr/>
            </p:nvGrpSpPr>
            <p:grpSpPr bwMode="auto">
              <a:xfrm>
                <a:off x="3696" y="3120"/>
                <a:ext cx="1248" cy="240"/>
                <a:chOff x="3696" y="1680"/>
                <a:chExt cx="1248" cy="240"/>
              </a:xfrm>
            </p:grpSpPr>
            <p:sp>
              <p:nvSpPr>
                <p:cNvPr id="52247" name="Rectangle 47">
                  <a:extLst>
                    <a:ext uri="{FF2B5EF4-FFF2-40B4-BE49-F238E27FC236}">
                      <a16:creationId xmlns:a16="http://schemas.microsoft.com/office/drawing/2014/main" id="{66BEBDC1-B8A2-45FB-BC09-3C43CA5FB262}"/>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800">
                    <a:latin typeface="Tahoma" panose="020B0604030504040204" pitchFamily="34" charset="0"/>
                  </a:endParaRPr>
                </a:p>
              </p:txBody>
            </p:sp>
            <p:sp>
              <p:nvSpPr>
                <p:cNvPr id="52248" name="Text Box 48">
                  <a:extLst>
                    <a:ext uri="{FF2B5EF4-FFF2-40B4-BE49-F238E27FC236}">
                      <a16:creationId xmlns:a16="http://schemas.microsoft.com/office/drawing/2014/main" id="{3DB54180-7338-4705-8C12-EA5DEE51FFE2}"/>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1B6B</a:t>
                  </a:r>
                </a:p>
              </p:txBody>
            </p:sp>
          </p:grpSp>
          <p:grpSp>
            <p:nvGrpSpPr>
              <p:cNvPr id="52238" name="Group 49">
                <a:extLst>
                  <a:ext uri="{FF2B5EF4-FFF2-40B4-BE49-F238E27FC236}">
                    <a16:creationId xmlns:a16="http://schemas.microsoft.com/office/drawing/2014/main" id="{7E4AD684-5CC6-498B-B6BB-E1AABCE428E1}"/>
                  </a:ext>
                </a:extLst>
              </p:cNvPr>
              <p:cNvGrpSpPr>
                <a:grpSpLocks/>
              </p:cNvGrpSpPr>
              <p:nvPr/>
            </p:nvGrpSpPr>
            <p:grpSpPr bwMode="auto">
              <a:xfrm>
                <a:off x="3696" y="3360"/>
                <a:ext cx="1248" cy="240"/>
                <a:chOff x="3696" y="1680"/>
                <a:chExt cx="1248" cy="240"/>
              </a:xfrm>
            </p:grpSpPr>
            <p:sp>
              <p:nvSpPr>
                <p:cNvPr id="52245" name="Rectangle 50">
                  <a:extLst>
                    <a:ext uri="{FF2B5EF4-FFF2-40B4-BE49-F238E27FC236}">
                      <a16:creationId xmlns:a16="http://schemas.microsoft.com/office/drawing/2014/main" id="{387B1307-D6A0-4BC4-8BD7-0861CA8FD03B}"/>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800">
                    <a:latin typeface="Tahoma" panose="020B0604030504040204" pitchFamily="34" charset="0"/>
                  </a:endParaRPr>
                </a:p>
              </p:txBody>
            </p:sp>
            <p:sp>
              <p:nvSpPr>
                <p:cNvPr id="52246" name="Text Box 51">
                  <a:extLst>
                    <a:ext uri="{FF2B5EF4-FFF2-40B4-BE49-F238E27FC236}">
                      <a16:creationId xmlns:a16="http://schemas.microsoft.com/office/drawing/2014/main" id="{551EF105-F59A-4C8F-B100-017DAF42096E}"/>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endParaRPr lang="en-US" altLang="en-US" sz="1800">
                    <a:latin typeface="Tahoma" panose="020B0604030504040204" pitchFamily="34" charset="0"/>
                  </a:endParaRPr>
                </a:p>
              </p:txBody>
            </p:sp>
          </p:grpSp>
          <p:sp>
            <p:nvSpPr>
              <p:cNvPr id="52239" name="Line 52">
                <a:extLst>
                  <a:ext uri="{FF2B5EF4-FFF2-40B4-BE49-F238E27FC236}">
                    <a16:creationId xmlns:a16="http://schemas.microsoft.com/office/drawing/2014/main" id="{C7DDAEA5-8F06-431D-915E-34923061AFF0}"/>
                  </a:ext>
                </a:extLst>
              </p:cNvPr>
              <p:cNvSpPr>
                <a:spLocks noChangeShapeType="1"/>
              </p:cNvSpPr>
              <p:nvPr/>
            </p:nvSpPr>
            <p:spPr bwMode="auto">
              <a:xfrm>
                <a:off x="4176" y="172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40" name="Line 53">
                <a:extLst>
                  <a:ext uri="{FF2B5EF4-FFF2-40B4-BE49-F238E27FC236}">
                    <a16:creationId xmlns:a16="http://schemas.microsoft.com/office/drawing/2014/main" id="{56C921AF-302F-4C8A-9F7D-DEB0AFDD1076}"/>
                  </a:ext>
                </a:extLst>
              </p:cNvPr>
              <p:cNvSpPr>
                <a:spLocks noChangeShapeType="1"/>
              </p:cNvSpPr>
              <p:nvPr/>
            </p:nvSpPr>
            <p:spPr bwMode="auto">
              <a:xfrm>
                <a:off x="4944" y="172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41" name="Line 54">
                <a:extLst>
                  <a:ext uri="{FF2B5EF4-FFF2-40B4-BE49-F238E27FC236}">
                    <a16:creationId xmlns:a16="http://schemas.microsoft.com/office/drawing/2014/main" id="{E74EF4E0-BA51-475E-A469-E60F5FE10D6F}"/>
                  </a:ext>
                </a:extLst>
              </p:cNvPr>
              <p:cNvSpPr>
                <a:spLocks noChangeShapeType="1"/>
              </p:cNvSpPr>
              <p:nvPr/>
            </p:nvSpPr>
            <p:spPr bwMode="auto">
              <a:xfrm>
                <a:off x="4176" y="3600"/>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42" name="Line 55">
                <a:extLst>
                  <a:ext uri="{FF2B5EF4-FFF2-40B4-BE49-F238E27FC236}">
                    <a16:creationId xmlns:a16="http://schemas.microsoft.com/office/drawing/2014/main" id="{92447FEE-9A08-4B4F-8BA7-E5A6865161FC}"/>
                  </a:ext>
                </a:extLst>
              </p:cNvPr>
              <p:cNvSpPr>
                <a:spLocks noChangeShapeType="1"/>
              </p:cNvSpPr>
              <p:nvPr/>
            </p:nvSpPr>
            <p:spPr bwMode="auto">
              <a:xfrm>
                <a:off x="4944" y="3600"/>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43" name="Freeform 56">
                <a:extLst>
                  <a:ext uri="{FF2B5EF4-FFF2-40B4-BE49-F238E27FC236}">
                    <a16:creationId xmlns:a16="http://schemas.microsoft.com/office/drawing/2014/main" id="{E2426AAB-B5C1-4C6E-9036-662AA48EA823}"/>
                  </a:ext>
                </a:extLst>
              </p:cNvPr>
              <p:cNvSpPr>
                <a:spLocks/>
              </p:cNvSpPr>
              <p:nvPr/>
            </p:nvSpPr>
            <p:spPr bwMode="auto">
              <a:xfrm>
                <a:off x="4176" y="1632"/>
                <a:ext cx="768" cy="112"/>
              </a:xfrm>
              <a:custGeom>
                <a:avLst/>
                <a:gdLst>
                  <a:gd name="T0" fmla="*/ 0 w 768"/>
                  <a:gd name="T1" fmla="*/ 96 h 112"/>
                  <a:gd name="T2" fmla="*/ 192 w 768"/>
                  <a:gd name="T3" fmla="*/ 0 h 112"/>
                  <a:gd name="T4" fmla="*/ 480 w 768"/>
                  <a:gd name="T5" fmla="*/ 96 h 112"/>
                  <a:gd name="T6" fmla="*/ 768 w 768"/>
                  <a:gd name="T7" fmla="*/ 96 h 112"/>
                  <a:gd name="T8" fmla="*/ 0 60000 65536"/>
                  <a:gd name="T9" fmla="*/ 0 60000 65536"/>
                  <a:gd name="T10" fmla="*/ 0 60000 65536"/>
                  <a:gd name="T11" fmla="*/ 0 60000 65536"/>
                  <a:gd name="T12" fmla="*/ 0 w 768"/>
                  <a:gd name="T13" fmla="*/ 0 h 112"/>
                  <a:gd name="T14" fmla="*/ 768 w 768"/>
                  <a:gd name="T15" fmla="*/ 112 h 112"/>
                </a:gdLst>
                <a:ahLst/>
                <a:cxnLst>
                  <a:cxn ang="T8">
                    <a:pos x="T0" y="T1"/>
                  </a:cxn>
                  <a:cxn ang="T9">
                    <a:pos x="T2" y="T3"/>
                  </a:cxn>
                  <a:cxn ang="T10">
                    <a:pos x="T4" y="T5"/>
                  </a:cxn>
                  <a:cxn ang="T11">
                    <a:pos x="T6" y="T7"/>
                  </a:cxn>
                </a:cxnLst>
                <a:rect l="T12" t="T13" r="T14" b="T15"/>
                <a:pathLst>
                  <a:path w="768" h="112">
                    <a:moveTo>
                      <a:pt x="0" y="96"/>
                    </a:moveTo>
                    <a:cubicBezTo>
                      <a:pt x="56" y="48"/>
                      <a:pt x="112" y="0"/>
                      <a:pt x="192" y="0"/>
                    </a:cubicBezTo>
                    <a:cubicBezTo>
                      <a:pt x="272" y="0"/>
                      <a:pt x="384" y="80"/>
                      <a:pt x="480" y="96"/>
                    </a:cubicBezTo>
                    <a:cubicBezTo>
                      <a:pt x="576" y="112"/>
                      <a:pt x="672" y="104"/>
                      <a:pt x="768" y="9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244" name="Freeform 57">
                <a:extLst>
                  <a:ext uri="{FF2B5EF4-FFF2-40B4-BE49-F238E27FC236}">
                    <a16:creationId xmlns:a16="http://schemas.microsoft.com/office/drawing/2014/main" id="{4B49FECF-48A0-4D22-BDAC-C5E0AF93FEAD}"/>
                  </a:ext>
                </a:extLst>
              </p:cNvPr>
              <p:cNvSpPr>
                <a:spLocks/>
              </p:cNvSpPr>
              <p:nvPr/>
            </p:nvSpPr>
            <p:spPr bwMode="auto">
              <a:xfrm>
                <a:off x="4176" y="3728"/>
                <a:ext cx="768" cy="168"/>
              </a:xfrm>
              <a:custGeom>
                <a:avLst/>
                <a:gdLst>
                  <a:gd name="T0" fmla="*/ 0 w 768"/>
                  <a:gd name="T1" fmla="*/ 64 h 168"/>
                  <a:gd name="T2" fmla="*/ 144 w 768"/>
                  <a:gd name="T3" fmla="*/ 16 h 168"/>
                  <a:gd name="T4" fmla="*/ 432 w 768"/>
                  <a:gd name="T5" fmla="*/ 160 h 168"/>
                  <a:gd name="T6" fmla="*/ 768 w 768"/>
                  <a:gd name="T7" fmla="*/ 64 h 168"/>
                  <a:gd name="T8" fmla="*/ 0 60000 65536"/>
                  <a:gd name="T9" fmla="*/ 0 60000 65536"/>
                  <a:gd name="T10" fmla="*/ 0 60000 65536"/>
                  <a:gd name="T11" fmla="*/ 0 60000 65536"/>
                  <a:gd name="T12" fmla="*/ 0 w 768"/>
                  <a:gd name="T13" fmla="*/ 0 h 168"/>
                  <a:gd name="T14" fmla="*/ 768 w 768"/>
                  <a:gd name="T15" fmla="*/ 168 h 168"/>
                </a:gdLst>
                <a:ahLst/>
                <a:cxnLst>
                  <a:cxn ang="T8">
                    <a:pos x="T0" y="T1"/>
                  </a:cxn>
                  <a:cxn ang="T9">
                    <a:pos x="T2" y="T3"/>
                  </a:cxn>
                  <a:cxn ang="T10">
                    <a:pos x="T4" y="T5"/>
                  </a:cxn>
                  <a:cxn ang="T11">
                    <a:pos x="T6" y="T7"/>
                  </a:cxn>
                </a:cxnLst>
                <a:rect l="T12" t="T13" r="T14" b="T15"/>
                <a:pathLst>
                  <a:path w="768" h="168">
                    <a:moveTo>
                      <a:pt x="0" y="64"/>
                    </a:moveTo>
                    <a:cubicBezTo>
                      <a:pt x="36" y="32"/>
                      <a:pt x="72" y="0"/>
                      <a:pt x="144" y="16"/>
                    </a:cubicBezTo>
                    <a:cubicBezTo>
                      <a:pt x="216" y="32"/>
                      <a:pt x="328" y="152"/>
                      <a:pt x="432" y="160"/>
                    </a:cubicBezTo>
                    <a:cubicBezTo>
                      <a:pt x="536" y="168"/>
                      <a:pt x="720" y="72"/>
                      <a:pt x="768" y="6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2231" name="Text Box 58">
              <a:extLst>
                <a:ext uri="{FF2B5EF4-FFF2-40B4-BE49-F238E27FC236}">
                  <a16:creationId xmlns:a16="http://schemas.microsoft.com/office/drawing/2014/main" id="{5713E351-ED03-4413-98C9-96C76DD03E3E}"/>
                </a:ext>
              </a:extLst>
            </p:cNvPr>
            <p:cNvSpPr txBox="1">
              <a:spLocks noChangeArrowheads="1"/>
            </p:cNvSpPr>
            <p:nvPr/>
          </p:nvSpPr>
          <p:spPr bwMode="auto">
            <a:xfrm>
              <a:off x="3648" y="1728"/>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Địa chỉ</a:t>
              </a:r>
            </a:p>
          </p:txBody>
        </p:sp>
      </p:grpSp>
    </p:spTree>
    <p:extLst>
      <p:ext uri="{BB962C8B-B14F-4D97-AF65-F5344CB8AC3E}">
        <p14:creationId xmlns:p14="http://schemas.microsoft.com/office/powerpoint/2010/main" val="29494047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D054494F-AA5B-4D42-98BB-BC5981742A7C}"/>
              </a:ext>
            </a:extLst>
          </p:cNvPr>
          <p:cNvSpPr>
            <a:spLocks noGrp="1" noChangeArrowheads="1"/>
          </p:cNvSpPr>
          <p:nvPr>
            <p:ph type="title"/>
          </p:nvPr>
        </p:nvSpPr>
        <p:spPr/>
        <p:txBody>
          <a:bodyPr/>
          <a:lstStyle/>
          <a:p>
            <a:pPr eaLnBrk="1" hangingPunct="1"/>
            <a:r>
              <a:rPr lang="en-US" altLang="en-US"/>
              <a:t>Định vị chỉ số nền</a:t>
            </a:r>
          </a:p>
        </p:txBody>
      </p:sp>
      <p:sp>
        <p:nvSpPr>
          <p:cNvPr id="53251" name="Rectangle 3">
            <a:extLst>
              <a:ext uri="{FF2B5EF4-FFF2-40B4-BE49-F238E27FC236}">
                <a16:creationId xmlns:a16="http://schemas.microsoft.com/office/drawing/2014/main" id="{741B911B-1292-449C-8AE9-E0AFC4F6133C}"/>
              </a:ext>
            </a:extLst>
          </p:cNvPr>
          <p:cNvSpPr>
            <a:spLocks noGrp="1" noChangeArrowheads="1"/>
          </p:cNvSpPr>
          <p:nvPr>
            <p:ph idx="1"/>
          </p:nvPr>
        </p:nvSpPr>
        <p:spPr>
          <a:xfrm>
            <a:off x="1905000" y="1295401"/>
            <a:ext cx="4724400" cy="4837113"/>
          </a:xfrm>
        </p:spPr>
        <p:txBody>
          <a:bodyPr/>
          <a:lstStyle/>
          <a:p>
            <a:pPr eaLnBrk="1" hangingPunct="1"/>
            <a:r>
              <a:rPr lang="en-US" altLang="en-US"/>
              <a:t>EA=Base + Index + Disp</a:t>
            </a:r>
          </a:p>
          <a:p>
            <a:pPr eaLnBrk="1" hangingPunct="1"/>
            <a:r>
              <a:rPr lang="en-US" altLang="en-US"/>
              <a:t>Ví dụ</a:t>
            </a:r>
            <a:br>
              <a:rPr lang="en-US" altLang="en-US"/>
            </a:br>
            <a:r>
              <a:rPr lang="en-US" altLang="en-US"/>
              <a:t>Mov AX,[BX+SI-2h]</a:t>
            </a:r>
          </a:p>
          <a:p>
            <a:pPr eaLnBrk="1" hangingPunct="1"/>
            <a:r>
              <a:rPr lang="en-US" altLang="en-US"/>
              <a:t>KQ AX =?</a:t>
            </a:r>
          </a:p>
        </p:txBody>
      </p:sp>
      <p:grpSp>
        <p:nvGrpSpPr>
          <p:cNvPr id="53252" name="Group 4">
            <a:extLst>
              <a:ext uri="{FF2B5EF4-FFF2-40B4-BE49-F238E27FC236}">
                <a16:creationId xmlns:a16="http://schemas.microsoft.com/office/drawing/2014/main" id="{0FEFA8E8-4F8B-4853-A425-8E3698ECCB80}"/>
              </a:ext>
            </a:extLst>
          </p:cNvPr>
          <p:cNvGrpSpPr>
            <a:grpSpLocks/>
          </p:cNvGrpSpPr>
          <p:nvPr/>
        </p:nvGrpSpPr>
        <p:grpSpPr bwMode="auto">
          <a:xfrm>
            <a:off x="5943600" y="3263900"/>
            <a:ext cx="1981200" cy="3276600"/>
            <a:chOff x="1488" y="1680"/>
            <a:chExt cx="1248" cy="2064"/>
          </a:xfrm>
        </p:grpSpPr>
        <p:grpSp>
          <p:nvGrpSpPr>
            <p:cNvPr id="53305" name="Group 5">
              <a:extLst>
                <a:ext uri="{FF2B5EF4-FFF2-40B4-BE49-F238E27FC236}">
                  <a16:creationId xmlns:a16="http://schemas.microsoft.com/office/drawing/2014/main" id="{0547CB75-C68D-4FED-B01B-C0C040D32F0A}"/>
                </a:ext>
              </a:extLst>
            </p:cNvPr>
            <p:cNvGrpSpPr>
              <a:grpSpLocks/>
            </p:cNvGrpSpPr>
            <p:nvPr/>
          </p:nvGrpSpPr>
          <p:grpSpPr bwMode="auto">
            <a:xfrm>
              <a:off x="1488" y="1680"/>
              <a:ext cx="1248" cy="240"/>
              <a:chOff x="1488" y="1680"/>
              <a:chExt cx="1392" cy="240"/>
            </a:xfrm>
          </p:grpSpPr>
          <p:sp>
            <p:nvSpPr>
              <p:cNvPr id="53327" name="Rectangle 6">
                <a:extLst>
                  <a:ext uri="{FF2B5EF4-FFF2-40B4-BE49-F238E27FC236}">
                    <a16:creationId xmlns:a16="http://schemas.microsoft.com/office/drawing/2014/main" id="{56E3108F-20A3-4E7F-8F26-0D0CFD7882EA}"/>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0000</a:t>
                </a:r>
              </a:p>
            </p:txBody>
          </p:sp>
          <p:sp>
            <p:nvSpPr>
              <p:cNvPr id="53328" name="Text Box 7">
                <a:extLst>
                  <a:ext uri="{FF2B5EF4-FFF2-40B4-BE49-F238E27FC236}">
                    <a16:creationId xmlns:a16="http://schemas.microsoft.com/office/drawing/2014/main" id="{3ECCB8BC-0200-4A9F-8588-DD869A2C6465}"/>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AX</a:t>
                </a:r>
              </a:p>
            </p:txBody>
          </p:sp>
        </p:grpSp>
        <p:grpSp>
          <p:nvGrpSpPr>
            <p:cNvPr id="53306" name="Group 8">
              <a:extLst>
                <a:ext uri="{FF2B5EF4-FFF2-40B4-BE49-F238E27FC236}">
                  <a16:creationId xmlns:a16="http://schemas.microsoft.com/office/drawing/2014/main" id="{7FC949F8-7438-4C5A-A3F3-37967DFF9CCC}"/>
                </a:ext>
              </a:extLst>
            </p:cNvPr>
            <p:cNvGrpSpPr>
              <a:grpSpLocks/>
            </p:cNvGrpSpPr>
            <p:nvPr/>
          </p:nvGrpSpPr>
          <p:grpSpPr bwMode="auto">
            <a:xfrm>
              <a:off x="1488" y="1920"/>
              <a:ext cx="1248" cy="240"/>
              <a:chOff x="1488" y="1680"/>
              <a:chExt cx="1392" cy="240"/>
            </a:xfrm>
          </p:grpSpPr>
          <p:sp>
            <p:nvSpPr>
              <p:cNvPr id="53325" name="Rectangle 9">
                <a:extLst>
                  <a:ext uri="{FF2B5EF4-FFF2-40B4-BE49-F238E27FC236}">
                    <a16:creationId xmlns:a16="http://schemas.microsoft.com/office/drawing/2014/main" id="{B5FF0C70-8A92-454A-A5BA-526F6E6E13C2}"/>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1B69</a:t>
                </a:r>
              </a:p>
            </p:txBody>
          </p:sp>
          <p:sp>
            <p:nvSpPr>
              <p:cNvPr id="53326" name="Text Box 10">
                <a:extLst>
                  <a:ext uri="{FF2B5EF4-FFF2-40B4-BE49-F238E27FC236}">
                    <a16:creationId xmlns:a16="http://schemas.microsoft.com/office/drawing/2014/main" id="{E96B4CCD-F44B-4CBE-BDAB-41E9873EADAD}"/>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BX</a:t>
                </a:r>
              </a:p>
            </p:txBody>
          </p:sp>
        </p:grpSp>
        <p:grpSp>
          <p:nvGrpSpPr>
            <p:cNvPr id="53307" name="Group 11">
              <a:extLst>
                <a:ext uri="{FF2B5EF4-FFF2-40B4-BE49-F238E27FC236}">
                  <a16:creationId xmlns:a16="http://schemas.microsoft.com/office/drawing/2014/main" id="{D2096754-39C4-4AFD-AAAE-8DD3451F9DE7}"/>
                </a:ext>
              </a:extLst>
            </p:cNvPr>
            <p:cNvGrpSpPr>
              <a:grpSpLocks/>
            </p:cNvGrpSpPr>
            <p:nvPr/>
          </p:nvGrpSpPr>
          <p:grpSpPr bwMode="auto">
            <a:xfrm>
              <a:off x="1488" y="2160"/>
              <a:ext cx="1248" cy="240"/>
              <a:chOff x="1488" y="1680"/>
              <a:chExt cx="1392" cy="240"/>
            </a:xfrm>
          </p:grpSpPr>
          <p:sp>
            <p:nvSpPr>
              <p:cNvPr id="53323" name="Rectangle 12">
                <a:extLst>
                  <a:ext uri="{FF2B5EF4-FFF2-40B4-BE49-F238E27FC236}">
                    <a16:creationId xmlns:a16="http://schemas.microsoft.com/office/drawing/2014/main" id="{6EBF7E9C-EFB7-4373-8A11-9FFFA559088D}"/>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1643</a:t>
                </a:r>
              </a:p>
            </p:txBody>
          </p:sp>
          <p:sp>
            <p:nvSpPr>
              <p:cNvPr id="53324" name="Text Box 13">
                <a:extLst>
                  <a:ext uri="{FF2B5EF4-FFF2-40B4-BE49-F238E27FC236}">
                    <a16:creationId xmlns:a16="http://schemas.microsoft.com/office/drawing/2014/main" id="{824DE039-1982-45E3-85C6-EF1198DDB213}"/>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CX</a:t>
                </a:r>
              </a:p>
            </p:txBody>
          </p:sp>
        </p:grpSp>
        <p:grpSp>
          <p:nvGrpSpPr>
            <p:cNvPr id="53308" name="Group 14">
              <a:extLst>
                <a:ext uri="{FF2B5EF4-FFF2-40B4-BE49-F238E27FC236}">
                  <a16:creationId xmlns:a16="http://schemas.microsoft.com/office/drawing/2014/main" id="{61B019E2-1A02-4634-AF9B-C196D84D2576}"/>
                </a:ext>
              </a:extLst>
            </p:cNvPr>
            <p:cNvGrpSpPr>
              <a:grpSpLocks/>
            </p:cNvGrpSpPr>
            <p:nvPr/>
          </p:nvGrpSpPr>
          <p:grpSpPr bwMode="auto">
            <a:xfrm>
              <a:off x="1488" y="2400"/>
              <a:ext cx="1248" cy="240"/>
              <a:chOff x="1488" y="1680"/>
              <a:chExt cx="1392" cy="240"/>
            </a:xfrm>
          </p:grpSpPr>
          <p:sp>
            <p:nvSpPr>
              <p:cNvPr id="53321" name="Rectangle 15">
                <a:extLst>
                  <a:ext uri="{FF2B5EF4-FFF2-40B4-BE49-F238E27FC236}">
                    <a16:creationId xmlns:a16="http://schemas.microsoft.com/office/drawing/2014/main" id="{996B738B-A4FA-4B30-AE9B-5F6F07CBF52C}"/>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29A2</a:t>
                </a:r>
              </a:p>
            </p:txBody>
          </p:sp>
          <p:sp>
            <p:nvSpPr>
              <p:cNvPr id="53322" name="Text Box 16">
                <a:extLst>
                  <a:ext uri="{FF2B5EF4-FFF2-40B4-BE49-F238E27FC236}">
                    <a16:creationId xmlns:a16="http://schemas.microsoft.com/office/drawing/2014/main" id="{962549A1-A906-469B-BB0A-7939B035E40C}"/>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DX</a:t>
                </a:r>
              </a:p>
            </p:txBody>
          </p:sp>
        </p:grpSp>
        <p:grpSp>
          <p:nvGrpSpPr>
            <p:cNvPr id="53309" name="Group 17">
              <a:extLst>
                <a:ext uri="{FF2B5EF4-FFF2-40B4-BE49-F238E27FC236}">
                  <a16:creationId xmlns:a16="http://schemas.microsoft.com/office/drawing/2014/main" id="{3687E909-A2C6-417C-A80E-FB1BE5ED9400}"/>
                </a:ext>
              </a:extLst>
            </p:cNvPr>
            <p:cNvGrpSpPr>
              <a:grpSpLocks/>
            </p:cNvGrpSpPr>
            <p:nvPr/>
          </p:nvGrpSpPr>
          <p:grpSpPr bwMode="auto">
            <a:xfrm>
              <a:off x="1488" y="2784"/>
              <a:ext cx="1248" cy="240"/>
              <a:chOff x="1488" y="1680"/>
              <a:chExt cx="1392" cy="240"/>
            </a:xfrm>
          </p:grpSpPr>
          <p:sp>
            <p:nvSpPr>
              <p:cNvPr id="53319" name="Rectangle 18">
                <a:extLst>
                  <a:ext uri="{FF2B5EF4-FFF2-40B4-BE49-F238E27FC236}">
                    <a16:creationId xmlns:a16="http://schemas.microsoft.com/office/drawing/2014/main" id="{160326C0-4C17-4530-8A6F-5A8C7CC9B457}"/>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FF03</a:t>
                </a:r>
              </a:p>
            </p:txBody>
          </p:sp>
          <p:sp>
            <p:nvSpPr>
              <p:cNvPr id="53320" name="Text Box 19">
                <a:extLst>
                  <a:ext uri="{FF2B5EF4-FFF2-40B4-BE49-F238E27FC236}">
                    <a16:creationId xmlns:a16="http://schemas.microsoft.com/office/drawing/2014/main" id="{492225B6-C258-4CF6-89B5-04FA466E4ECA}"/>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SP</a:t>
                </a:r>
              </a:p>
            </p:txBody>
          </p:sp>
        </p:grpSp>
        <p:grpSp>
          <p:nvGrpSpPr>
            <p:cNvPr id="53310" name="Group 20">
              <a:extLst>
                <a:ext uri="{FF2B5EF4-FFF2-40B4-BE49-F238E27FC236}">
                  <a16:creationId xmlns:a16="http://schemas.microsoft.com/office/drawing/2014/main" id="{C25538BE-D34C-4AAD-B0F7-CDE8925393BF}"/>
                </a:ext>
              </a:extLst>
            </p:cNvPr>
            <p:cNvGrpSpPr>
              <a:grpSpLocks/>
            </p:cNvGrpSpPr>
            <p:nvPr/>
          </p:nvGrpSpPr>
          <p:grpSpPr bwMode="auto">
            <a:xfrm>
              <a:off x="1488" y="3024"/>
              <a:ext cx="1248" cy="240"/>
              <a:chOff x="1488" y="1680"/>
              <a:chExt cx="1392" cy="240"/>
            </a:xfrm>
          </p:grpSpPr>
          <p:sp>
            <p:nvSpPr>
              <p:cNvPr id="53317" name="Rectangle 21">
                <a:extLst>
                  <a:ext uri="{FF2B5EF4-FFF2-40B4-BE49-F238E27FC236}">
                    <a16:creationId xmlns:a16="http://schemas.microsoft.com/office/drawing/2014/main" id="{BCE3D611-4295-4158-8AF4-1746DA1F7FB4}"/>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1B03</a:t>
                </a:r>
              </a:p>
            </p:txBody>
          </p:sp>
          <p:sp>
            <p:nvSpPr>
              <p:cNvPr id="53318" name="Text Box 22">
                <a:extLst>
                  <a:ext uri="{FF2B5EF4-FFF2-40B4-BE49-F238E27FC236}">
                    <a16:creationId xmlns:a16="http://schemas.microsoft.com/office/drawing/2014/main" id="{9AA52F2C-FAFA-4B44-9982-1418407F59BF}"/>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BP</a:t>
                </a:r>
              </a:p>
            </p:txBody>
          </p:sp>
        </p:grpSp>
        <p:grpSp>
          <p:nvGrpSpPr>
            <p:cNvPr id="53311" name="Group 23">
              <a:extLst>
                <a:ext uri="{FF2B5EF4-FFF2-40B4-BE49-F238E27FC236}">
                  <a16:creationId xmlns:a16="http://schemas.microsoft.com/office/drawing/2014/main" id="{AFDC5968-F1F7-473E-8458-B8EEFA7EA628}"/>
                </a:ext>
              </a:extLst>
            </p:cNvPr>
            <p:cNvGrpSpPr>
              <a:grpSpLocks/>
            </p:cNvGrpSpPr>
            <p:nvPr/>
          </p:nvGrpSpPr>
          <p:grpSpPr bwMode="auto">
            <a:xfrm>
              <a:off x="1488" y="3264"/>
              <a:ext cx="1248" cy="240"/>
              <a:chOff x="1488" y="1680"/>
              <a:chExt cx="1392" cy="240"/>
            </a:xfrm>
          </p:grpSpPr>
          <p:sp>
            <p:nvSpPr>
              <p:cNvPr id="53315" name="Rectangle 24">
                <a:extLst>
                  <a:ext uri="{FF2B5EF4-FFF2-40B4-BE49-F238E27FC236}">
                    <a16:creationId xmlns:a16="http://schemas.microsoft.com/office/drawing/2014/main" id="{F84D4944-B4A3-4BAF-857C-B04BC445A195}"/>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0001</a:t>
                </a:r>
              </a:p>
            </p:txBody>
          </p:sp>
          <p:sp>
            <p:nvSpPr>
              <p:cNvPr id="53316" name="Text Box 25">
                <a:extLst>
                  <a:ext uri="{FF2B5EF4-FFF2-40B4-BE49-F238E27FC236}">
                    <a16:creationId xmlns:a16="http://schemas.microsoft.com/office/drawing/2014/main" id="{BA347456-3F22-44D9-83EA-93A9F1DA8CCC}"/>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SI</a:t>
                </a:r>
              </a:p>
            </p:txBody>
          </p:sp>
        </p:grpSp>
        <p:grpSp>
          <p:nvGrpSpPr>
            <p:cNvPr id="53312" name="Group 26">
              <a:extLst>
                <a:ext uri="{FF2B5EF4-FFF2-40B4-BE49-F238E27FC236}">
                  <a16:creationId xmlns:a16="http://schemas.microsoft.com/office/drawing/2014/main" id="{3B7E5B51-E13E-4C5D-965E-445291D32E9A}"/>
                </a:ext>
              </a:extLst>
            </p:cNvPr>
            <p:cNvGrpSpPr>
              <a:grpSpLocks/>
            </p:cNvGrpSpPr>
            <p:nvPr/>
          </p:nvGrpSpPr>
          <p:grpSpPr bwMode="auto">
            <a:xfrm>
              <a:off x="1488" y="3504"/>
              <a:ext cx="1248" cy="240"/>
              <a:chOff x="1488" y="1680"/>
              <a:chExt cx="1392" cy="240"/>
            </a:xfrm>
          </p:grpSpPr>
          <p:sp>
            <p:nvSpPr>
              <p:cNvPr id="53313" name="Rectangle 27">
                <a:extLst>
                  <a:ext uri="{FF2B5EF4-FFF2-40B4-BE49-F238E27FC236}">
                    <a16:creationId xmlns:a16="http://schemas.microsoft.com/office/drawing/2014/main" id="{4DC46FEB-767D-4E64-AC93-97B3FB604EFC}"/>
                  </a:ext>
                </a:extLst>
              </p:cNvPr>
              <p:cNvSpPr>
                <a:spLocks noChangeArrowheads="1"/>
              </p:cNvSpPr>
              <p:nvPr/>
            </p:nvSpPr>
            <p:spPr bwMode="auto">
              <a:xfrm>
                <a:off x="1920" y="1680"/>
                <a:ext cx="960"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0004</a:t>
                </a:r>
              </a:p>
            </p:txBody>
          </p:sp>
          <p:sp>
            <p:nvSpPr>
              <p:cNvPr id="53314" name="Text Box 28">
                <a:extLst>
                  <a:ext uri="{FF2B5EF4-FFF2-40B4-BE49-F238E27FC236}">
                    <a16:creationId xmlns:a16="http://schemas.microsoft.com/office/drawing/2014/main" id="{43CCD748-8130-460C-A909-C3FBFBE1C6C4}"/>
                  </a:ext>
                </a:extLst>
              </p:cNvPr>
              <p:cNvSpPr txBox="1">
                <a:spLocks noChangeArrowheads="1"/>
              </p:cNvSpPr>
              <p:nvPr/>
            </p:nvSpPr>
            <p:spPr bwMode="auto">
              <a:xfrm>
                <a:off x="1488" y="168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DI</a:t>
                </a:r>
              </a:p>
            </p:txBody>
          </p:sp>
        </p:grpSp>
      </p:grpSp>
      <p:grpSp>
        <p:nvGrpSpPr>
          <p:cNvPr id="53253" name="Group 29">
            <a:extLst>
              <a:ext uri="{FF2B5EF4-FFF2-40B4-BE49-F238E27FC236}">
                <a16:creationId xmlns:a16="http://schemas.microsoft.com/office/drawing/2014/main" id="{1558643B-1D0E-4E49-B3A3-CD8B950F64D4}"/>
              </a:ext>
            </a:extLst>
          </p:cNvPr>
          <p:cNvGrpSpPr>
            <a:grpSpLocks/>
          </p:cNvGrpSpPr>
          <p:nvPr/>
        </p:nvGrpSpPr>
        <p:grpSpPr bwMode="auto">
          <a:xfrm>
            <a:off x="8229600" y="3111500"/>
            <a:ext cx="2057400" cy="3594100"/>
            <a:chOff x="3648" y="1632"/>
            <a:chExt cx="1296" cy="2264"/>
          </a:xfrm>
        </p:grpSpPr>
        <p:grpSp>
          <p:nvGrpSpPr>
            <p:cNvPr id="53276" name="Group 30">
              <a:extLst>
                <a:ext uri="{FF2B5EF4-FFF2-40B4-BE49-F238E27FC236}">
                  <a16:creationId xmlns:a16="http://schemas.microsoft.com/office/drawing/2014/main" id="{96B34C7F-2070-4253-97A1-22569736F53E}"/>
                </a:ext>
              </a:extLst>
            </p:cNvPr>
            <p:cNvGrpSpPr>
              <a:grpSpLocks/>
            </p:cNvGrpSpPr>
            <p:nvPr/>
          </p:nvGrpSpPr>
          <p:grpSpPr bwMode="auto">
            <a:xfrm>
              <a:off x="3696" y="1632"/>
              <a:ext cx="1248" cy="2264"/>
              <a:chOff x="3696" y="1632"/>
              <a:chExt cx="1248" cy="2264"/>
            </a:xfrm>
          </p:grpSpPr>
          <p:grpSp>
            <p:nvGrpSpPr>
              <p:cNvPr id="53278" name="Group 31">
                <a:extLst>
                  <a:ext uri="{FF2B5EF4-FFF2-40B4-BE49-F238E27FC236}">
                    <a16:creationId xmlns:a16="http://schemas.microsoft.com/office/drawing/2014/main" id="{114D1C79-523A-4E53-8628-93D2924C74E1}"/>
                  </a:ext>
                </a:extLst>
              </p:cNvPr>
              <p:cNvGrpSpPr>
                <a:grpSpLocks/>
              </p:cNvGrpSpPr>
              <p:nvPr/>
            </p:nvGrpSpPr>
            <p:grpSpPr bwMode="auto">
              <a:xfrm>
                <a:off x="3696" y="1920"/>
                <a:ext cx="1248" cy="240"/>
                <a:chOff x="3696" y="1680"/>
                <a:chExt cx="1248" cy="240"/>
              </a:xfrm>
            </p:grpSpPr>
            <p:sp>
              <p:nvSpPr>
                <p:cNvPr id="53303" name="Rectangle 32">
                  <a:extLst>
                    <a:ext uri="{FF2B5EF4-FFF2-40B4-BE49-F238E27FC236}">
                      <a16:creationId xmlns:a16="http://schemas.microsoft.com/office/drawing/2014/main" id="{A37F750A-BD48-414C-810D-262CF88AEB09}"/>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35</a:t>
                  </a:r>
                </a:p>
              </p:txBody>
            </p:sp>
            <p:sp>
              <p:nvSpPr>
                <p:cNvPr id="53304" name="Text Box 33">
                  <a:extLst>
                    <a:ext uri="{FF2B5EF4-FFF2-40B4-BE49-F238E27FC236}">
                      <a16:creationId xmlns:a16="http://schemas.microsoft.com/office/drawing/2014/main" id="{89AE44DC-773F-4EC6-9B60-57B911CB9EE5}"/>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1B66</a:t>
                  </a:r>
                </a:p>
              </p:txBody>
            </p:sp>
          </p:grpSp>
          <p:grpSp>
            <p:nvGrpSpPr>
              <p:cNvPr id="53279" name="Group 34">
                <a:extLst>
                  <a:ext uri="{FF2B5EF4-FFF2-40B4-BE49-F238E27FC236}">
                    <a16:creationId xmlns:a16="http://schemas.microsoft.com/office/drawing/2014/main" id="{496247EF-9A3F-4538-8128-4B6689EF5544}"/>
                  </a:ext>
                </a:extLst>
              </p:cNvPr>
              <p:cNvGrpSpPr>
                <a:grpSpLocks/>
              </p:cNvGrpSpPr>
              <p:nvPr/>
            </p:nvGrpSpPr>
            <p:grpSpPr bwMode="auto">
              <a:xfrm>
                <a:off x="3696" y="2160"/>
                <a:ext cx="1248" cy="240"/>
                <a:chOff x="3696" y="1680"/>
                <a:chExt cx="1248" cy="240"/>
              </a:xfrm>
            </p:grpSpPr>
            <p:sp>
              <p:nvSpPr>
                <p:cNvPr id="53301" name="Rectangle 35">
                  <a:extLst>
                    <a:ext uri="{FF2B5EF4-FFF2-40B4-BE49-F238E27FC236}">
                      <a16:creationId xmlns:a16="http://schemas.microsoft.com/office/drawing/2014/main" id="{5009EE3E-26FB-420C-9317-AD3A2EFBDD80}"/>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69</a:t>
                  </a:r>
                </a:p>
              </p:txBody>
            </p:sp>
            <p:sp>
              <p:nvSpPr>
                <p:cNvPr id="53302" name="Text Box 36">
                  <a:extLst>
                    <a:ext uri="{FF2B5EF4-FFF2-40B4-BE49-F238E27FC236}">
                      <a16:creationId xmlns:a16="http://schemas.microsoft.com/office/drawing/2014/main" id="{7832BF09-F5F5-4228-AC28-7013F0021078}"/>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1B67</a:t>
                  </a:r>
                </a:p>
              </p:txBody>
            </p:sp>
          </p:grpSp>
          <p:grpSp>
            <p:nvGrpSpPr>
              <p:cNvPr id="53280" name="Group 37">
                <a:extLst>
                  <a:ext uri="{FF2B5EF4-FFF2-40B4-BE49-F238E27FC236}">
                    <a16:creationId xmlns:a16="http://schemas.microsoft.com/office/drawing/2014/main" id="{B935F412-0236-453F-8A04-5E3912F0C4BB}"/>
                  </a:ext>
                </a:extLst>
              </p:cNvPr>
              <p:cNvGrpSpPr>
                <a:grpSpLocks/>
              </p:cNvGrpSpPr>
              <p:nvPr/>
            </p:nvGrpSpPr>
            <p:grpSpPr bwMode="auto">
              <a:xfrm>
                <a:off x="3696" y="2400"/>
                <a:ext cx="1248" cy="240"/>
                <a:chOff x="3696" y="1680"/>
                <a:chExt cx="1248" cy="240"/>
              </a:xfrm>
            </p:grpSpPr>
            <p:sp>
              <p:nvSpPr>
                <p:cNvPr id="53299" name="Rectangle 38">
                  <a:extLst>
                    <a:ext uri="{FF2B5EF4-FFF2-40B4-BE49-F238E27FC236}">
                      <a16:creationId xmlns:a16="http://schemas.microsoft.com/office/drawing/2014/main" id="{413151CE-18E1-4C0C-BCC4-B9BA8A00B51C}"/>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1B</a:t>
                  </a:r>
                </a:p>
              </p:txBody>
            </p:sp>
            <p:sp>
              <p:nvSpPr>
                <p:cNvPr id="53300" name="Text Box 39">
                  <a:extLst>
                    <a:ext uri="{FF2B5EF4-FFF2-40B4-BE49-F238E27FC236}">
                      <a16:creationId xmlns:a16="http://schemas.microsoft.com/office/drawing/2014/main" id="{185CD2E7-66BA-4AAA-888B-910B9F86D6D2}"/>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1B68</a:t>
                  </a:r>
                </a:p>
              </p:txBody>
            </p:sp>
          </p:grpSp>
          <p:grpSp>
            <p:nvGrpSpPr>
              <p:cNvPr id="53281" name="Group 40">
                <a:extLst>
                  <a:ext uri="{FF2B5EF4-FFF2-40B4-BE49-F238E27FC236}">
                    <a16:creationId xmlns:a16="http://schemas.microsoft.com/office/drawing/2014/main" id="{C669363B-2427-483C-BCAA-1537F8DD9679}"/>
                  </a:ext>
                </a:extLst>
              </p:cNvPr>
              <p:cNvGrpSpPr>
                <a:grpSpLocks/>
              </p:cNvGrpSpPr>
              <p:nvPr/>
            </p:nvGrpSpPr>
            <p:grpSpPr bwMode="auto">
              <a:xfrm>
                <a:off x="3696" y="2640"/>
                <a:ext cx="1248" cy="240"/>
                <a:chOff x="3696" y="1680"/>
                <a:chExt cx="1248" cy="240"/>
              </a:xfrm>
            </p:grpSpPr>
            <p:sp>
              <p:nvSpPr>
                <p:cNvPr id="53297" name="Rectangle 41">
                  <a:extLst>
                    <a:ext uri="{FF2B5EF4-FFF2-40B4-BE49-F238E27FC236}">
                      <a16:creationId xmlns:a16="http://schemas.microsoft.com/office/drawing/2014/main" id="{BD4ABD54-4C78-4458-83A9-CF5A8D368E7E}"/>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24</a:t>
                  </a:r>
                </a:p>
              </p:txBody>
            </p:sp>
            <p:sp>
              <p:nvSpPr>
                <p:cNvPr id="53298" name="Text Box 42">
                  <a:extLst>
                    <a:ext uri="{FF2B5EF4-FFF2-40B4-BE49-F238E27FC236}">
                      <a16:creationId xmlns:a16="http://schemas.microsoft.com/office/drawing/2014/main" id="{F083BF74-A6BF-40E9-9192-8BECE093A05C}"/>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1B69</a:t>
                  </a:r>
                </a:p>
              </p:txBody>
            </p:sp>
          </p:grpSp>
          <p:grpSp>
            <p:nvGrpSpPr>
              <p:cNvPr id="53282" name="Group 43">
                <a:extLst>
                  <a:ext uri="{FF2B5EF4-FFF2-40B4-BE49-F238E27FC236}">
                    <a16:creationId xmlns:a16="http://schemas.microsoft.com/office/drawing/2014/main" id="{AB94267B-1559-4FFE-A208-A743392DCECF}"/>
                  </a:ext>
                </a:extLst>
              </p:cNvPr>
              <p:cNvGrpSpPr>
                <a:grpSpLocks/>
              </p:cNvGrpSpPr>
              <p:nvPr/>
            </p:nvGrpSpPr>
            <p:grpSpPr bwMode="auto">
              <a:xfrm>
                <a:off x="3696" y="2880"/>
                <a:ext cx="1248" cy="240"/>
                <a:chOff x="3696" y="1680"/>
                <a:chExt cx="1248" cy="240"/>
              </a:xfrm>
            </p:grpSpPr>
            <p:sp>
              <p:nvSpPr>
                <p:cNvPr id="53295" name="Rectangle 44">
                  <a:extLst>
                    <a:ext uri="{FF2B5EF4-FFF2-40B4-BE49-F238E27FC236}">
                      <a16:creationId xmlns:a16="http://schemas.microsoft.com/office/drawing/2014/main" id="{D5A8C539-34CC-4F5B-8C17-63749CB2C862}"/>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01</a:t>
                  </a:r>
                </a:p>
              </p:txBody>
            </p:sp>
            <p:sp>
              <p:nvSpPr>
                <p:cNvPr id="53296" name="Text Box 45">
                  <a:extLst>
                    <a:ext uri="{FF2B5EF4-FFF2-40B4-BE49-F238E27FC236}">
                      <a16:creationId xmlns:a16="http://schemas.microsoft.com/office/drawing/2014/main" id="{DBB66C1F-C327-4AB8-BFF0-3F1127A9136B}"/>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1B6A</a:t>
                  </a:r>
                </a:p>
              </p:txBody>
            </p:sp>
          </p:grpSp>
          <p:grpSp>
            <p:nvGrpSpPr>
              <p:cNvPr id="53283" name="Group 46">
                <a:extLst>
                  <a:ext uri="{FF2B5EF4-FFF2-40B4-BE49-F238E27FC236}">
                    <a16:creationId xmlns:a16="http://schemas.microsoft.com/office/drawing/2014/main" id="{C62194E4-5D8E-4C1F-BEF7-C8A6DB5A7D7D}"/>
                  </a:ext>
                </a:extLst>
              </p:cNvPr>
              <p:cNvGrpSpPr>
                <a:grpSpLocks/>
              </p:cNvGrpSpPr>
              <p:nvPr/>
            </p:nvGrpSpPr>
            <p:grpSpPr bwMode="auto">
              <a:xfrm>
                <a:off x="3696" y="3120"/>
                <a:ext cx="1248" cy="240"/>
                <a:chOff x="3696" y="1680"/>
                <a:chExt cx="1248" cy="240"/>
              </a:xfrm>
            </p:grpSpPr>
            <p:sp>
              <p:nvSpPr>
                <p:cNvPr id="53293" name="Rectangle 47">
                  <a:extLst>
                    <a:ext uri="{FF2B5EF4-FFF2-40B4-BE49-F238E27FC236}">
                      <a16:creationId xmlns:a16="http://schemas.microsoft.com/office/drawing/2014/main" id="{BE087347-E987-43A8-9E85-83297D45CC05}"/>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800">
                    <a:latin typeface="Tahoma" panose="020B0604030504040204" pitchFamily="34" charset="0"/>
                  </a:endParaRPr>
                </a:p>
              </p:txBody>
            </p:sp>
            <p:sp>
              <p:nvSpPr>
                <p:cNvPr id="53294" name="Text Box 48">
                  <a:extLst>
                    <a:ext uri="{FF2B5EF4-FFF2-40B4-BE49-F238E27FC236}">
                      <a16:creationId xmlns:a16="http://schemas.microsoft.com/office/drawing/2014/main" id="{E57FD3A2-5BE4-4A67-AF27-64E9D7BCEC02}"/>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1B6B</a:t>
                  </a:r>
                </a:p>
              </p:txBody>
            </p:sp>
          </p:grpSp>
          <p:grpSp>
            <p:nvGrpSpPr>
              <p:cNvPr id="53284" name="Group 49">
                <a:extLst>
                  <a:ext uri="{FF2B5EF4-FFF2-40B4-BE49-F238E27FC236}">
                    <a16:creationId xmlns:a16="http://schemas.microsoft.com/office/drawing/2014/main" id="{858330AE-660C-4EFF-BDEC-753A7B796D80}"/>
                  </a:ext>
                </a:extLst>
              </p:cNvPr>
              <p:cNvGrpSpPr>
                <a:grpSpLocks/>
              </p:cNvGrpSpPr>
              <p:nvPr/>
            </p:nvGrpSpPr>
            <p:grpSpPr bwMode="auto">
              <a:xfrm>
                <a:off x="3696" y="3360"/>
                <a:ext cx="1248" cy="240"/>
                <a:chOff x="3696" y="1680"/>
                <a:chExt cx="1248" cy="240"/>
              </a:xfrm>
            </p:grpSpPr>
            <p:sp>
              <p:nvSpPr>
                <p:cNvPr id="53291" name="Rectangle 50">
                  <a:extLst>
                    <a:ext uri="{FF2B5EF4-FFF2-40B4-BE49-F238E27FC236}">
                      <a16:creationId xmlns:a16="http://schemas.microsoft.com/office/drawing/2014/main" id="{4C800AE8-F776-4376-B202-04224975ADDE}"/>
                    </a:ext>
                  </a:extLst>
                </p:cNvPr>
                <p:cNvSpPr>
                  <a:spLocks noChangeArrowheads="1"/>
                </p:cNvSpPr>
                <p:nvPr/>
              </p:nvSpPr>
              <p:spPr bwMode="auto">
                <a:xfrm>
                  <a:off x="4176" y="1680"/>
                  <a:ext cx="768" cy="24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800">
                    <a:latin typeface="Tahoma" panose="020B0604030504040204" pitchFamily="34" charset="0"/>
                  </a:endParaRPr>
                </a:p>
              </p:txBody>
            </p:sp>
            <p:sp>
              <p:nvSpPr>
                <p:cNvPr id="53292" name="Text Box 51">
                  <a:extLst>
                    <a:ext uri="{FF2B5EF4-FFF2-40B4-BE49-F238E27FC236}">
                      <a16:creationId xmlns:a16="http://schemas.microsoft.com/office/drawing/2014/main" id="{E0BD22C9-4F32-4F0E-873F-2E3667E15978}"/>
                    </a:ext>
                  </a:extLst>
                </p:cNvPr>
                <p:cNvSpPr txBox="1">
                  <a:spLocks noChangeArrowheads="1"/>
                </p:cNvSpPr>
                <p:nvPr/>
              </p:nvSpPr>
              <p:spPr bwMode="auto">
                <a:xfrm>
                  <a:off x="3696" y="168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endParaRPr lang="en-US" altLang="en-US" sz="1800">
                    <a:latin typeface="Tahoma" panose="020B0604030504040204" pitchFamily="34" charset="0"/>
                  </a:endParaRPr>
                </a:p>
              </p:txBody>
            </p:sp>
          </p:grpSp>
          <p:sp>
            <p:nvSpPr>
              <p:cNvPr id="53285" name="Line 52">
                <a:extLst>
                  <a:ext uri="{FF2B5EF4-FFF2-40B4-BE49-F238E27FC236}">
                    <a16:creationId xmlns:a16="http://schemas.microsoft.com/office/drawing/2014/main" id="{107DE05D-D013-4BF6-A69A-3BBA88766243}"/>
                  </a:ext>
                </a:extLst>
              </p:cNvPr>
              <p:cNvSpPr>
                <a:spLocks noChangeShapeType="1"/>
              </p:cNvSpPr>
              <p:nvPr/>
            </p:nvSpPr>
            <p:spPr bwMode="auto">
              <a:xfrm>
                <a:off x="4176" y="172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86" name="Line 53">
                <a:extLst>
                  <a:ext uri="{FF2B5EF4-FFF2-40B4-BE49-F238E27FC236}">
                    <a16:creationId xmlns:a16="http://schemas.microsoft.com/office/drawing/2014/main" id="{66C06BBF-B681-4DA7-8470-7E2BFDA99CF7}"/>
                  </a:ext>
                </a:extLst>
              </p:cNvPr>
              <p:cNvSpPr>
                <a:spLocks noChangeShapeType="1"/>
              </p:cNvSpPr>
              <p:nvPr/>
            </p:nvSpPr>
            <p:spPr bwMode="auto">
              <a:xfrm>
                <a:off x="4944" y="172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87" name="Line 54">
                <a:extLst>
                  <a:ext uri="{FF2B5EF4-FFF2-40B4-BE49-F238E27FC236}">
                    <a16:creationId xmlns:a16="http://schemas.microsoft.com/office/drawing/2014/main" id="{D919C63F-8DA6-4ECD-9293-EEA78AEEEC6B}"/>
                  </a:ext>
                </a:extLst>
              </p:cNvPr>
              <p:cNvSpPr>
                <a:spLocks noChangeShapeType="1"/>
              </p:cNvSpPr>
              <p:nvPr/>
            </p:nvSpPr>
            <p:spPr bwMode="auto">
              <a:xfrm>
                <a:off x="4176" y="3600"/>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88" name="Line 55">
                <a:extLst>
                  <a:ext uri="{FF2B5EF4-FFF2-40B4-BE49-F238E27FC236}">
                    <a16:creationId xmlns:a16="http://schemas.microsoft.com/office/drawing/2014/main" id="{DD75418B-B92B-4AF1-A575-B935A13624E3}"/>
                  </a:ext>
                </a:extLst>
              </p:cNvPr>
              <p:cNvSpPr>
                <a:spLocks noChangeShapeType="1"/>
              </p:cNvSpPr>
              <p:nvPr/>
            </p:nvSpPr>
            <p:spPr bwMode="auto">
              <a:xfrm>
                <a:off x="4944" y="3600"/>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89" name="Freeform 56">
                <a:extLst>
                  <a:ext uri="{FF2B5EF4-FFF2-40B4-BE49-F238E27FC236}">
                    <a16:creationId xmlns:a16="http://schemas.microsoft.com/office/drawing/2014/main" id="{F2BC81F2-396E-4BA9-A00A-FAA93CE24C71}"/>
                  </a:ext>
                </a:extLst>
              </p:cNvPr>
              <p:cNvSpPr>
                <a:spLocks/>
              </p:cNvSpPr>
              <p:nvPr/>
            </p:nvSpPr>
            <p:spPr bwMode="auto">
              <a:xfrm>
                <a:off x="4176" y="1632"/>
                <a:ext cx="768" cy="112"/>
              </a:xfrm>
              <a:custGeom>
                <a:avLst/>
                <a:gdLst>
                  <a:gd name="T0" fmla="*/ 0 w 768"/>
                  <a:gd name="T1" fmla="*/ 96 h 112"/>
                  <a:gd name="T2" fmla="*/ 192 w 768"/>
                  <a:gd name="T3" fmla="*/ 0 h 112"/>
                  <a:gd name="T4" fmla="*/ 480 w 768"/>
                  <a:gd name="T5" fmla="*/ 96 h 112"/>
                  <a:gd name="T6" fmla="*/ 768 w 768"/>
                  <a:gd name="T7" fmla="*/ 96 h 112"/>
                  <a:gd name="T8" fmla="*/ 0 60000 65536"/>
                  <a:gd name="T9" fmla="*/ 0 60000 65536"/>
                  <a:gd name="T10" fmla="*/ 0 60000 65536"/>
                  <a:gd name="T11" fmla="*/ 0 60000 65536"/>
                  <a:gd name="T12" fmla="*/ 0 w 768"/>
                  <a:gd name="T13" fmla="*/ 0 h 112"/>
                  <a:gd name="T14" fmla="*/ 768 w 768"/>
                  <a:gd name="T15" fmla="*/ 112 h 112"/>
                </a:gdLst>
                <a:ahLst/>
                <a:cxnLst>
                  <a:cxn ang="T8">
                    <a:pos x="T0" y="T1"/>
                  </a:cxn>
                  <a:cxn ang="T9">
                    <a:pos x="T2" y="T3"/>
                  </a:cxn>
                  <a:cxn ang="T10">
                    <a:pos x="T4" y="T5"/>
                  </a:cxn>
                  <a:cxn ang="T11">
                    <a:pos x="T6" y="T7"/>
                  </a:cxn>
                </a:cxnLst>
                <a:rect l="T12" t="T13" r="T14" b="T15"/>
                <a:pathLst>
                  <a:path w="768" h="112">
                    <a:moveTo>
                      <a:pt x="0" y="96"/>
                    </a:moveTo>
                    <a:cubicBezTo>
                      <a:pt x="56" y="48"/>
                      <a:pt x="112" y="0"/>
                      <a:pt x="192" y="0"/>
                    </a:cubicBezTo>
                    <a:cubicBezTo>
                      <a:pt x="272" y="0"/>
                      <a:pt x="384" y="80"/>
                      <a:pt x="480" y="96"/>
                    </a:cubicBezTo>
                    <a:cubicBezTo>
                      <a:pt x="576" y="112"/>
                      <a:pt x="672" y="104"/>
                      <a:pt x="768" y="9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90" name="Freeform 57">
                <a:extLst>
                  <a:ext uri="{FF2B5EF4-FFF2-40B4-BE49-F238E27FC236}">
                    <a16:creationId xmlns:a16="http://schemas.microsoft.com/office/drawing/2014/main" id="{F621A45A-79A9-47CB-BB6D-9BDCBCB23A43}"/>
                  </a:ext>
                </a:extLst>
              </p:cNvPr>
              <p:cNvSpPr>
                <a:spLocks/>
              </p:cNvSpPr>
              <p:nvPr/>
            </p:nvSpPr>
            <p:spPr bwMode="auto">
              <a:xfrm>
                <a:off x="4176" y="3728"/>
                <a:ext cx="768" cy="168"/>
              </a:xfrm>
              <a:custGeom>
                <a:avLst/>
                <a:gdLst>
                  <a:gd name="T0" fmla="*/ 0 w 768"/>
                  <a:gd name="T1" fmla="*/ 64 h 168"/>
                  <a:gd name="T2" fmla="*/ 144 w 768"/>
                  <a:gd name="T3" fmla="*/ 16 h 168"/>
                  <a:gd name="T4" fmla="*/ 432 w 768"/>
                  <a:gd name="T5" fmla="*/ 160 h 168"/>
                  <a:gd name="T6" fmla="*/ 768 w 768"/>
                  <a:gd name="T7" fmla="*/ 64 h 168"/>
                  <a:gd name="T8" fmla="*/ 0 60000 65536"/>
                  <a:gd name="T9" fmla="*/ 0 60000 65536"/>
                  <a:gd name="T10" fmla="*/ 0 60000 65536"/>
                  <a:gd name="T11" fmla="*/ 0 60000 65536"/>
                  <a:gd name="T12" fmla="*/ 0 w 768"/>
                  <a:gd name="T13" fmla="*/ 0 h 168"/>
                  <a:gd name="T14" fmla="*/ 768 w 768"/>
                  <a:gd name="T15" fmla="*/ 168 h 168"/>
                </a:gdLst>
                <a:ahLst/>
                <a:cxnLst>
                  <a:cxn ang="T8">
                    <a:pos x="T0" y="T1"/>
                  </a:cxn>
                  <a:cxn ang="T9">
                    <a:pos x="T2" y="T3"/>
                  </a:cxn>
                  <a:cxn ang="T10">
                    <a:pos x="T4" y="T5"/>
                  </a:cxn>
                  <a:cxn ang="T11">
                    <a:pos x="T6" y="T7"/>
                  </a:cxn>
                </a:cxnLst>
                <a:rect l="T12" t="T13" r="T14" b="T15"/>
                <a:pathLst>
                  <a:path w="768" h="168">
                    <a:moveTo>
                      <a:pt x="0" y="64"/>
                    </a:moveTo>
                    <a:cubicBezTo>
                      <a:pt x="36" y="32"/>
                      <a:pt x="72" y="0"/>
                      <a:pt x="144" y="16"/>
                    </a:cubicBezTo>
                    <a:cubicBezTo>
                      <a:pt x="216" y="32"/>
                      <a:pt x="328" y="152"/>
                      <a:pt x="432" y="160"/>
                    </a:cubicBezTo>
                    <a:cubicBezTo>
                      <a:pt x="536" y="168"/>
                      <a:pt x="720" y="72"/>
                      <a:pt x="768" y="6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277" name="Text Box 58">
              <a:extLst>
                <a:ext uri="{FF2B5EF4-FFF2-40B4-BE49-F238E27FC236}">
                  <a16:creationId xmlns:a16="http://schemas.microsoft.com/office/drawing/2014/main" id="{415921E1-052D-45E0-AB8C-5B2C2EDEB1F8}"/>
                </a:ext>
              </a:extLst>
            </p:cNvPr>
            <p:cNvSpPr txBox="1">
              <a:spLocks noChangeArrowheads="1"/>
            </p:cNvSpPr>
            <p:nvPr/>
          </p:nvSpPr>
          <p:spPr bwMode="auto">
            <a:xfrm>
              <a:off x="3648" y="1728"/>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Địa chỉ</a:t>
              </a:r>
            </a:p>
          </p:txBody>
        </p:sp>
      </p:grpSp>
      <p:sp>
        <p:nvSpPr>
          <p:cNvPr id="53254" name="Oval 63">
            <a:extLst>
              <a:ext uri="{FF2B5EF4-FFF2-40B4-BE49-F238E27FC236}">
                <a16:creationId xmlns:a16="http://schemas.microsoft.com/office/drawing/2014/main" id="{FC7906FB-B74B-4B62-9EF9-FFEA579E5EDB}"/>
              </a:ext>
            </a:extLst>
          </p:cNvPr>
          <p:cNvSpPr>
            <a:spLocks noChangeArrowheads="1"/>
          </p:cNvSpPr>
          <p:nvPr/>
        </p:nvSpPr>
        <p:spPr bwMode="auto">
          <a:xfrm>
            <a:off x="4800600" y="4648200"/>
            <a:ext cx="533400" cy="53340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a:t>
            </a:r>
          </a:p>
        </p:txBody>
      </p:sp>
      <p:grpSp>
        <p:nvGrpSpPr>
          <p:cNvPr id="53255" name="Group 80">
            <a:extLst>
              <a:ext uri="{FF2B5EF4-FFF2-40B4-BE49-F238E27FC236}">
                <a16:creationId xmlns:a16="http://schemas.microsoft.com/office/drawing/2014/main" id="{94BCEC90-17BD-4382-B2F5-66A708F71CB5}"/>
              </a:ext>
            </a:extLst>
          </p:cNvPr>
          <p:cNvGrpSpPr>
            <a:grpSpLocks/>
          </p:cNvGrpSpPr>
          <p:nvPr/>
        </p:nvGrpSpPr>
        <p:grpSpPr bwMode="auto">
          <a:xfrm>
            <a:off x="3644900" y="2133600"/>
            <a:ext cx="7073900" cy="4724400"/>
            <a:chOff x="1336" y="1344"/>
            <a:chExt cx="4456" cy="2976"/>
          </a:xfrm>
        </p:grpSpPr>
        <p:sp>
          <p:nvSpPr>
            <p:cNvPr id="53256" name="Oval 74">
              <a:extLst>
                <a:ext uri="{FF2B5EF4-FFF2-40B4-BE49-F238E27FC236}">
                  <a16:creationId xmlns:a16="http://schemas.microsoft.com/office/drawing/2014/main" id="{7B6C1EBD-0BEA-48C5-BCC6-A5CF69909EBE}"/>
                </a:ext>
              </a:extLst>
            </p:cNvPr>
            <p:cNvSpPr>
              <a:spLocks noChangeArrowheads="1"/>
            </p:cNvSpPr>
            <p:nvPr/>
          </p:nvSpPr>
          <p:spPr bwMode="auto">
            <a:xfrm>
              <a:off x="2208" y="4032"/>
              <a:ext cx="288" cy="240"/>
            </a:xfrm>
            <a:prstGeom prst="ellipse">
              <a:avLst/>
            </a:prstGeom>
            <a:solidFill>
              <a:schemeClr val="accent1"/>
            </a:solidFill>
            <a:ln w="28575">
              <a:solidFill>
                <a:schemeClr val="hlink"/>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3</a:t>
              </a:r>
            </a:p>
          </p:txBody>
        </p:sp>
        <p:grpSp>
          <p:nvGrpSpPr>
            <p:cNvPr id="53257" name="Group 79">
              <a:extLst>
                <a:ext uri="{FF2B5EF4-FFF2-40B4-BE49-F238E27FC236}">
                  <a16:creationId xmlns:a16="http://schemas.microsoft.com/office/drawing/2014/main" id="{C869897A-90C5-4E94-ADD3-A7B031204EAC}"/>
                </a:ext>
              </a:extLst>
            </p:cNvPr>
            <p:cNvGrpSpPr>
              <a:grpSpLocks/>
            </p:cNvGrpSpPr>
            <p:nvPr/>
          </p:nvGrpSpPr>
          <p:grpSpPr bwMode="auto">
            <a:xfrm>
              <a:off x="1336" y="1344"/>
              <a:ext cx="4456" cy="2976"/>
              <a:chOff x="1336" y="1344"/>
              <a:chExt cx="4456" cy="2976"/>
            </a:xfrm>
          </p:grpSpPr>
          <p:sp>
            <p:nvSpPr>
              <p:cNvPr id="53258" name="Oval 59">
                <a:extLst>
                  <a:ext uri="{FF2B5EF4-FFF2-40B4-BE49-F238E27FC236}">
                    <a16:creationId xmlns:a16="http://schemas.microsoft.com/office/drawing/2014/main" id="{75F3A66C-8EC7-4539-B53F-DC4E5CA84D23}"/>
                  </a:ext>
                </a:extLst>
              </p:cNvPr>
              <p:cNvSpPr>
                <a:spLocks noChangeArrowheads="1"/>
              </p:cNvSpPr>
              <p:nvPr/>
            </p:nvSpPr>
            <p:spPr bwMode="auto">
              <a:xfrm>
                <a:off x="1536" y="1536"/>
                <a:ext cx="1152" cy="288"/>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3259" name="Oval 60">
                <a:extLst>
                  <a:ext uri="{FF2B5EF4-FFF2-40B4-BE49-F238E27FC236}">
                    <a16:creationId xmlns:a16="http://schemas.microsoft.com/office/drawing/2014/main" id="{B5D76B8B-BC74-4B6B-AFC9-7BB306A2E11E}"/>
                  </a:ext>
                </a:extLst>
              </p:cNvPr>
              <p:cNvSpPr>
                <a:spLocks noChangeArrowheads="1"/>
              </p:cNvSpPr>
              <p:nvPr/>
            </p:nvSpPr>
            <p:spPr bwMode="auto">
              <a:xfrm>
                <a:off x="3360" y="2304"/>
                <a:ext cx="480" cy="24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3260" name="Oval 61">
                <a:extLst>
                  <a:ext uri="{FF2B5EF4-FFF2-40B4-BE49-F238E27FC236}">
                    <a16:creationId xmlns:a16="http://schemas.microsoft.com/office/drawing/2014/main" id="{01750514-02AB-43C4-9058-3E4AF782518C}"/>
                  </a:ext>
                </a:extLst>
              </p:cNvPr>
              <p:cNvSpPr>
                <a:spLocks noChangeArrowheads="1"/>
              </p:cNvSpPr>
              <p:nvPr/>
            </p:nvSpPr>
            <p:spPr bwMode="auto">
              <a:xfrm>
                <a:off x="3360" y="3648"/>
                <a:ext cx="480" cy="24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3261" name="Oval 62">
                <a:extLst>
                  <a:ext uri="{FF2B5EF4-FFF2-40B4-BE49-F238E27FC236}">
                    <a16:creationId xmlns:a16="http://schemas.microsoft.com/office/drawing/2014/main" id="{EBCEF57E-63EE-4E1C-B15D-64E286F71CF0}"/>
                  </a:ext>
                </a:extLst>
              </p:cNvPr>
              <p:cNvSpPr>
                <a:spLocks noChangeArrowheads="1"/>
              </p:cNvSpPr>
              <p:nvPr/>
            </p:nvSpPr>
            <p:spPr bwMode="auto">
              <a:xfrm>
                <a:off x="4896" y="2736"/>
                <a:ext cx="432" cy="432"/>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3262" name="Freeform 64">
                <a:extLst>
                  <a:ext uri="{FF2B5EF4-FFF2-40B4-BE49-F238E27FC236}">
                    <a16:creationId xmlns:a16="http://schemas.microsoft.com/office/drawing/2014/main" id="{15071AFA-7C40-4E62-8994-CEBC4FB50B54}"/>
                  </a:ext>
                </a:extLst>
              </p:cNvPr>
              <p:cNvSpPr>
                <a:spLocks/>
              </p:cNvSpPr>
              <p:nvPr/>
            </p:nvSpPr>
            <p:spPr bwMode="auto">
              <a:xfrm>
                <a:off x="2096" y="1824"/>
                <a:ext cx="112" cy="1104"/>
              </a:xfrm>
              <a:custGeom>
                <a:avLst/>
                <a:gdLst>
                  <a:gd name="T0" fmla="*/ 16 w 112"/>
                  <a:gd name="T1" fmla="*/ 0 h 1104"/>
                  <a:gd name="T2" fmla="*/ 16 w 112"/>
                  <a:gd name="T3" fmla="*/ 768 h 1104"/>
                  <a:gd name="T4" fmla="*/ 112 w 112"/>
                  <a:gd name="T5" fmla="*/ 1104 h 1104"/>
                  <a:gd name="T6" fmla="*/ 0 60000 65536"/>
                  <a:gd name="T7" fmla="*/ 0 60000 65536"/>
                  <a:gd name="T8" fmla="*/ 0 60000 65536"/>
                  <a:gd name="T9" fmla="*/ 0 w 112"/>
                  <a:gd name="T10" fmla="*/ 0 h 1104"/>
                  <a:gd name="T11" fmla="*/ 112 w 112"/>
                  <a:gd name="T12" fmla="*/ 1104 h 1104"/>
                </a:gdLst>
                <a:ahLst/>
                <a:cxnLst>
                  <a:cxn ang="T6">
                    <a:pos x="T0" y="T1"/>
                  </a:cxn>
                  <a:cxn ang="T7">
                    <a:pos x="T2" y="T3"/>
                  </a:cxn>
                  <a:cxn ang="T8">
                    <a:pos x="T4" y="T5"/>
                  </a:cxn>
                </a:cxnLst>
                <a:rect l="T9" t="T10" r="T11" b="T12"/>
                <a:pathLst>
                  <a:path w="112" h="1104">
                    <a:moveTo>
                      <a:pt x="16" y="0"/>
                    </a:moveTo>
                    <a:cubicBezTo>
                      <a:pt x="8" y="292"/>
                      <a:pt x="0" y="584"/>
                      <a:pt x="16" y="768"/>
                    </a:cubicBezTo>
                    <a:cubicBezTo>
                      <a:pt x="32" y="952"/>
                      <a:pt x="64" y="1056"/>
                      <a:pt x="112" y="1104"/>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63" name="Freeform 65">
                <a:extLst>
                  <a:ext uri="{FF2B5EF4-FFF2-40B4-BE49-F238E27FC236}">
                    <a16:creationId xmlns:a16="http://schemas.microsoft.com/office/drawing/2014/main" id="{F3456414-1CA1-4DC8-A44E-05CE6E70F65A}"/>
                  </a:ext>
                </a:extLst>
              </p:cNvPr>
              <p:cNvSpPr>
                <a:spLocks/>
              </p:cNvSpPr>
              <p:nvPr/>
            </p:nvSpPr>
            <p:spPr bwMode="auto">
              <a:xfrm>
                <a:off x="2080" y="1824"/>
                <a:ext cx="1280" cy="696"/>
              </a:xfrm>
              <a:custGeom>
                <a:avLst/>
                <a:gdLst>
                  <a:gd name="T0" fmla="*/ 32 w 1280"/>
                  <a:gd name="T1" fmla="*/ 0 h 696"/>
                  <a:gd name="T2" fmla="*/ 32 w 1280"/>
                  <a:gd name="T3" fmla="*/ 480 h 696"/>
                  <a:gd name="T4" fmla="*/ 224 w 1280"/>
                  <a:gd name="T5" fmla="*/ 672 h 696"/>
                  <a:gd name="T6" fmla="*/ 1280 w 1280"/>
                  <a:gd name="T7" fmla="*/ 624 h 696"/>
                  <a:gd name="T8" fmla="*/ 0 60000 65536"/>
                  <a:gd name="T9" fmla="*/ 0 60000 65536"/>
                  <a:gd name="T10" fmla="*/ 0 60000 65536"/>
                  <a:gd name="T11" fmla="*/ 0 60000 65536"/>
                  <a:gd name="T12" fmla="*/ 0 w 1280"/>
                  <a:gd name="T13" fmla="*/ 0 h 696"/>
                  <a:gd name="T14" fmla="*/ 1280 w 1280"/>
                  <a:gd name="T15" fmla="*/ 696 h 696"/>
                </a:gdLst>
                <a:ahLst/>
                <a:cxnLst>
                  <a:cxn ang="T8">
                    <a:pos x="T0" y="T1"/>
                  </a:cxn>
                  <a:cxn ang="T9">
                    <a:pos x="T2" y="T3"/>
                  </a:cxn>
                  <a:cxn ang="T10">
                    <a:pos x="T4" y="T5"/>
                  </a:cxn>
                  <a:cxn ang="T11">
                    <a:pos x="T6" y="T7"/>
                  </a:cxn>
                </a:cxnLst>
                <a:rect l="T12" t="T13" r="T14" b="T15"/>
                <a:pathLst>
                  <a:path w="1280" h="696">
                    <a:moveTo>
                      <a:pt x="32" y="0"/>
                    </a:moveTo>
                    <a:cubicBezTo>
                      <a:pt x="16" y="184"/>
                      <a:pt x="0" y="368"/>
                      <a:pt x="32" y="480"/>
                    </a:cubicBezTo>
                    <a:cubicBezTo>
                      <a:pt x="64" y="592"/>
                      <a:pt x="16" y="648"/>
                      <a:pt x="224" y="672"/>
                    </a:cubicBezTo>
                    <a:cubicBezTo>
                      <a:pt x="432" y="696"/>
                      <a:pt x="856" y="660"/>
                      <a:pt x="1280" y="624"/>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64" name="Freeform 66">
                <a:extLst>
                  <a:ext uri="{FF2B5EF4-FFF2-40B4-BE49-F238E27FC236}">
                    <a16:creationId xmlns:a16="http://schemas.microsoft.com/office/drawing/2014/main" id="{9ECD02E4-0254-4980-AC1B-35108DB78018}"/>
                  </a:ext>
                </a:extLst>
              </p:cNvPr>
              <p:cNvSpPr>
                <a:spLocks/>
              </p:cNvSpPr>
              <p:nvPr/>
            </p:nvSpPr>
            <p:spPr bwMode="auto">
              <a:xfrm>
                <a:off x="1336" y="1824"/>
                <a:ext cx="2024" cy="2048"/>
              </a:xfrm>
              <a:custGeom>
                <a:avLst/>
                <a:gdLst>
                  <a:gd name="T0" fmla="*/ 776 w 2024"/>
                  <a:gd name="T1" fmla="*/ 0 h 2048"/>
                  <a:gd name="T2" fmla="*/ 728 w 2024"/>
                  <a:gd name="T3" fmla="*/ 480 h 2048"/>
                  <a:gd name="T4" fmla="*/ 536 w 2024"/>
                  <a:gd name="T5" fmla="*/ 912 h 2048"/>
                  <a:gd name="T6" fmla="*/ 248 w 2024"/>
                  <a:gd name="T7" fmla="*/ 1872 h 2048"/>
                  <a:gd name="T8" fmla="*/ 2024 w 2024"/>
                  <a:gd name="T9" fmla="*/ 1968 h 2048"/>
                  <a:gd name="T10" fmla="*/ 0 60000 65536"/>
                  <a:gd name="T11" fmla="*/ 0 60000 65536"/>
                  <a:gd name="T12" fmla="*/ 0 60000 65536"/>
                  <a:gd name="T13" fmla="*/ 0 60000 65536"/>
                  <a:gd name="T14" fmla="*/ 0 60000 65536"/>
                  <a:gd name="T15" fmla="*/ 0 w 2024"/>
                  <a:gd name="T16" fmla="*/ 0 h 2048"/>
                  <a:gd name="T17" fmla="*/ 2024 w 2024"/>
                  <a:gd name="T18" fmla="*/ 2048 h 2048"/>
                </a:gdLst>
                <a:ahLst/>
                <a:cxnLst>
                  <a:cxn ang="T10">
                    <a:pos x="T0" y="T1"/>
                  </a:cxn>
                  <a:cxn ang="T11">
                    <a:pos x="T2" y="T3"/>
                  </a:cxn>
                  <a:cxn ang="T12">
                    <a:pos x="T4" y="T5"/>
                  </a:cxn>
                  <a:cxn ang="T13">
                    <a:pos x="T6" y="T7"/>
                  </a:cxn>
                  <a:cxn ang="T14">
                    <a:pos x="T8" y="T9"/>
                  </a:cxn>
                </a:cxnLst>
                <a:rect l="T15" t="T16" r="T17" b="T18"/>
                <a:pathLst>
                  <a:path w="2024" h="2048">
                    <a:moveTo>
                      <a:pt x="776" y="0"/>
                    </a:moveTo>
                    <a:cubicBezTo>
                      <a:pt x="772" y="164"/>
                      <a:pt x="768" y="328"/>
                      <a:pt x="728" y="480"/>
                    </a:cubicBezTo>
                    <a:cubicBezTo>
                      <a:pt x="688" y="632"/>
                      <a:pt x="616" y="680"/>
                      <a:pt x="536" y="912"/>
                    </a:cubicBezTo>
                    <a:cubicBezTo>
                      <a:pt x="456" y="1144"/>
                      <a:pt x="0" y="1696"/>
                      <a:pt x="248" y="1872"/>
                    </a:cubicBezTo>
                    <a:cubicBezTo>
                      <a:pt x="496" y="2048"/>
                      <a:pt x="1736" y="1936"/>
                      <a:pt x="2024" y="1968"/>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65" name="Oval 67">
                <a:extLst>
                  <a:ext uri="{FF2B5EF4-FFF2-40B4-BE49-F238E27FC236}">
                    <a16:creationId xmlns:a16="http://schemas.microsoft.com/office/drawing/2014/main" id="{7E6C06BF-58C9-4F40-9FE7-93E3A9FFC41F}"/>
                  </a:ext>
                </a:extLst>
              </p:cNvPr>
              <p:cNvSpPr>
                <a:spLocks noChangeArrowheads="1"/>
              </p:cNvSpPr>
              <p:nvPr/>
            </p:nvSpPr>
            <p:spPr bwMode="auto">
              <a:xfrm>
                <a:off x="1968" y="1920"/>
                <a:ext cx="288" cy="288"/>
              </a:xfrm>
              <a:prstGeom prst="ellipse">
                <a:avLst/>
              </a:prstGeom>
              <a:solidFill>
                <a:schemeClr val="accent1"/>
              </a:solidFill>
              <a:ln w="28575">
                <a:solidFill>
                  <a:schemeClr val="hlink"/>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1</a:t>
                </a:r>
              </a:p>
            </p:txBody>
          </p:sp>
          <p:sp>
            <p:nvSpPr>
              <p:cNvPr id="53266" name="Oval 68">
                <a:extLst>
                  <a:ext uri="{FF2B5EF4-FFF2-40B4-BE49-F238E27FC236}">
                    <a16:creationId xmlns:a16="http://schemas.microsoft.com/office/drawing/2014/main" id="{DDBC4A44-BCB9-453F-8A35-51D99B3A6242}"/>
                  </a:ext>
                </a:extLst>
              </p:cNvPr>
              <p:cNvSpPr>
                <a:spLocks noChangeArrowheads="1"/>
              </p:cNvSpPr>
              <p:nvPr/>
            </p:nvSpPr>
            <p:spPr bwMode="auto">
              <a:xfrm>
                <a:off x="1968" y="2496"/>
                <a:ext cx="288" cy="288"/>
              </a:xfrm>
              <a:prstGeom prst="ellipse">
                <a:avLst/>
              </a:prstGeom>
              <a:solidFill>
                <a:schemeClr val="bg1"/>
              </a:solidFill>
              <a:ln w="28575">
                <a:solidFill>
                  <a:schemeClr val="hlink"/>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-2h</a:t>
                </a:r>
              </a:p>
            </p:txBody>
          </p:sp>
          <p:sp>
            <p:nvSpPr>
              <p:cNvPr id="53267" name="Freeform 69">
                <a:extLst>
                  <a:ext uri="{FF2B5EF4-FFF2-40B4-BE49-F238E27FC236}">
                    <a16:creationId xmlns:a16="http://schemas.microsoft.com/office/drawing/2014/main" id="{9677D978-CCB5-486A-BC4E-C153539D0597}"/>
                  </a:ext>
                </a:extLst>
              </p:cNvPr>
              <p:cNvSpPr>
                <a:spLocks/>
              </p:cNvSpPr>
              <p:nvPr/>
            </p:nvSpPr>
            <p:spPr bwMode="auto">
              <a:xfrm>
                <a:off x="2400" y="2544"/>
                <a:ext cx="1056" cy="480"/>
              </a:xfrm>
              <a:custGeom>
                <a:avLst/>
                <a:gdLst>
                  <a:gd name="T0" fmla="*/ 1056 w 1056"/>
                  <a:gd name="T1" fmla="*/ 0 h 480"/>
                  <a:gd name="T2" fmla="*/ 0 w 1056"/>
                  <a:gd name="T3" fmla="*/ 480 h 480"/>
                  <a:gd name="T4" fmla="*/ 0 60000 65536"/>
                  <a:gd name="T5" fmla="*/ 0 60000 65536"/>
                  <a:gd name="T6" fmla="*/ 0 w 1056"/>
                  <a:gd name="T7" fmla="*/ 0 h 480"/>
                  <a:gd name="T8" fmla="*/ 1056 w 1056"/>
                  <a:gd name="T9" fmla="*/ 480 h 480"/>
                </a:gdLst>
                <a:ahLst/>
                <a:cxnLst>
                  <a:cxn ang="T4">
                    <a:pos x="T0" y="T1"/>
                  </a:cxn>
                  <a:cxn ang="T5">
                    <a:pos x="T2" y="T3"/>
                  </a:cxn>
                </a:cxnLst>
                <a:rect l="T6" t="T7" r="T8" b="T9"/>
                <a:pathLst>
                  <a:path w="1056" h="480">
                    <a:moveTo>
                      <a:pt x="1056" y="0"/>
                    </a:moveTo>
                    <a:cubicBezTo>
                      <a:pt x="1056" y="0"/>
                      <a:pt x="528" y="240"/>
                      <a:pt x="0" y="480"/>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68" name="Freeform 70">
                <a:extLst>
                  <a:ext uri="{FF2B5EF4-FFF2-40B4-BE49-F238E27FC236}">
                    <a16:creationId xmlns:a16="http://schemas.microsoft.com/office/drawing/2014/main" id="{C1259627-B198-44B0-B285-A431BC000953}"/>
                  </a:ext>
                </a:extLst>
              </p:cNvPr>
              <p:cNvSpPr>
                <a:spLocks/>
              </p:cNvSpPr>
              <p:nvPr/>
            </p:nvSpPr>
            <p:spPr bwMode="auto">
              <a:xfrm>
                <a:off x="2400" y="3168"/>
                <a:ext cx="1104" cy="480"/>
              </a:xfrm>
              <a:custGeom>
                <a:avLst/>
                <a:gdLst>
                  <a:gd name="T0" fmla="*/ 1104 w 1104"/>
                  <a:gd name="T1" fmla="*/ 480 h 480"/>
                  <a:gd name="T2" fmla="*/ 0 w 1104"/>
                  <a:gd name="T3" fmla="*/ 0 h 480"/>
                  <a:gd name="T4" fmla="*/ 0 60000 65536"/>
                  <a:gd name="T5" fmla="*/ 0 60000 65536"/>
                  <a:gd name="T6" fmla="*/ 0 w 1104"/>
                  <a:gd name="T7" fmla="*/ 0 h 480"/>
                  <a:gd name="T8" fmla="*/ 1104 w 1104"/>
                  <a:gd name="T9" fmla="*/ 480 h 480"/>
                </a:gdLst>
                <a:ahLst/>
                <a:cxnLst>
                  <a:cxn ang="T4">
                    <a:pos x="T0" y="T1"/>
                  </a:cxn>
                  <a:cxn ang="T5">
                    <a:pos x="T2" y="T3"/>
                  </a:cxn>
                </a:cxnLst>
                <a:rect l="T6" t="T7" r="T8" b="T9"/>
                <a:pathLst>
                  <a:path w="1104" h="480">
                    <a:moveTo>
                      <a:pt x="1104" y="480"/>
                    </a:moveTo>
                    <a:cubicBezTo>
                      <a:pt x="648" y="280"/>
                      <a:pt x="192" y="80"/>
                      <a:pt x="0" y="0"/>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69" name="Oval 71">
                <a:extLst>
                  <a:ext uri="{FF2B5EF4-FFF2-40B4-BE49-F238E27FC236}">
                    <a16:creationId xmlns:a16="http://schemas.microsoft.com/office/drawing/2014/main" id="{CACC04A9-6498-422E-B820-6316B3785E3F}"/>
                  </a:ext>
                </a:extLst>
              </p:cNvPr>
              <p:cNvSpPr>
                <a:spLocks noChangeArrowheads="1"/>
              </p:cNvSpPr>
              <p:nvPr/>
            </p:nvSpPr>
            <p:spPr bwMode="auto">
              <a:xfrm>
                <a:off x="2496" y="2784"/>
                <a:ext cx="288" cy="240"/>
              </a:xfrm>
              <a:prstGeom prst="ellipse">
                <a:avLst/>
              </a:prstGeom>
              <a:solidFill>
                <a:schemeClr val="accent1"/>
              </a:solidFill>
              <a:ln w="28575">
                <a:solidFill>
                  <a:schemeClr val="hlink"/>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2</a:t>
                </a:r>
              </a:p>
            </p:txBody>
          </p:sp>
          <p:sp>
            <p:nvSpPr>
              <p:cNvPr id="53270" name="Oval 72">
                <a:extLst>
                  <a:ext uri="{FF2B5EF4-FFF2-40B4-BE49-F238E27FC236}">
                    <a16:creationId xmlns:a16="http://schemas.microsoft.com/office/drawing/2014/main" id="{ED39D328-38DD-41D8-BD54-0FC0A57FB27F}"/>
                  </a:ext>
                </a:extLst>
              </p:cNvPr>
              <p:cNvSpPr>
                <a:spLocks noChangeArrowheads="1"/>
              </p:cNvSpPr>
              <p:nvPr/>
            </p:nvSpPr>
            <p:spPr bwMode="auto">
              <a:xfrm>
                <a:off x="2496" y="3168"/>
                <a:ext cx="288" cy="240"/>
              </a:xfrm>
              <a:prstGeom prst="ellipse">
                <a:avLst/>
              </a:prstGeom>
              <a:solidFill>
                <a:schemeClr val="accent1"/>
              </a:solidFill>
              <a:ln w="28575">
                <a:solidFill>
                  <a:schemeClr val="hlink"/>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2</a:t>
                </a:r>
              </a:p>
            </p:txBody>
          </p:sp>
          <p:sp>
            <p:nvSpPr>
              <p:cNvPr id="53271" name="Freeform 73">
                <a:extLst>
                  <a:ext uri="{FF2B5EF4-FFF2-40B4-BE49-F238E27FC236}">
                    <a16:creationId xmlns:a16="http://schemas.microsoft.com/office/drawing/2014/main" id="{E0D86C89-FEEE-4E0E-ACF4-EC7F7899A1FB}"/>
                  </a:ext>
                </a:extLst>
              </p:cNvPr>
              <p:cNvSpPr>
                <a:spLocks/>
              </p:cNvSpPr>
              <p:nvPr/>
            </p:nvSpPr>
            <p:spPr bwMode="auto">
              <a:xfrm>
                <a:off x="2128" y="2816"/>
                <a:ext cx="2312" cy="1504"/>
              </a:xfrm>
              <a:custGeom>
                <a:avLst/>
                <a:gdLst>
                  <a:gd name="T0" fmla="*/ 80 w 2312"/>
                  <a:gd name="T1" fmla="*/ 448 h 1504"/>
                  <a:gd name="T2" fmla="*/ 80 w 2312"/>
                  <a:gd name="T3" fmla="*/ 1312 h 1504"/>
                  <a:gd name="T4" fmla="*/ 320 w 2312"/>
                  <a:gd name="T5" fmla="*/ 1456 h 1504"/>
                  <a:gd name="T6" fmla="*/ 2000 w 2312"/>
                  <a:gd name="T7" fmla="*/ 1456 h 1504"/>
                  <a:gd name="T8" fmla="*/ 2192 w 2312"/>
                  <a:gd name="T9" fmla="*/ 1168 h 1504"/>
                  <a:gd name="T10" fmla="*/ 2048 w 2312"/>
                  <a:gd name="T11" fmla="*/ 976 h 1504"/>
                  <a:gd name="T12" fmla="*/ 2000 w 2312"/>
                  <a:gd name="T13" fmla="*/ 160 h 1504"/>
                  <a:gd name="T14" fmla="*/ 2192 w 2312"/>
                  <a:gd name="T15" fmla="*/ 16 h 1504"/>
                  <a:gd name="T16" fmla="*/ 0 60000 65536"/>
                  <a:gd name="T17" fmla="*/ 0 60000 65536"/>
                  <a:gd name="T18" fmla="*/ 0 60000 65536"/>
                  <a:gd name="T19" fmla="*/ 0 60000 65536"/>
                  <a:gd name="T20" fmla="*/ 0 60000 65536"/>
                  <a:gd name="T21" fmla="*/ 0 60000 65536"/>
                  <a:gd name="T22" fmla="*/ 0 60000 65536"/>
                  <a:gd name="T23" fmla="*/ 0 60000 65536"/>
                  <a:gd name="T24" fmla="*/ 0 w 2312"/>
                  <a:gd name="T25" fmla="*/ 0 h 1504"/>
                  <a:gd name="T26" fmla="*/ 2312 w 2312"/>
                  <a:gd name="T27" fmla="*/ 1504 h 15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12" h="1504">
                    <a:moveTo>
                      <a:pt x="80" y="448"/>
                    </a:moveTo>
                    <a:cubicBezTo>
                      <a:pt x="60" y="796"/>
                      <a:pt x="40" y="1144"/>
                      <a:pt x="80" y="1312"/>
                    </a:cubicBezTo>
                    <a:cubicBezTo>
                      <a:pt x="120" y="1480"/>
                      <a:pt x="0" y="1432"/>
                      <a:pt x="320" y="1456"/>
                    </a:cubicBezTo>
                    <a:cubicBezTo>
                      <a:pt x="640" y="1480"/>
                      <a:pt x="1688" y="1504"/>
                      <a:pt x="2000" y="1456"/>
                    </a:cubicBezTo>
                    <a:cubicBezTo>
                      <a:pt x="2312" y="1408"/>
                      <a:pt x="2184" y="1248"/>
                      <a:pt x="2192" y="1168"/>
                    </a:cubicBezTo>
                    <a:cubicBezTo>
                      <a:pt x="2200" y="1088"/>
                      <a:pt x="2080" y="1144"/>
                      <a:pt x="2048" y="976"/>
                    </a:cubicBezTo>
                    <a:cubicBezTo>
                      <a:pt x="2016" y="808"/>
                      <a:pt x="1976" y="320"/>
                      <a:pt x="2000" y="160"/>
                    </a:cubicBezTo>
                    <a:cubicBezTo>
                      <a:pt x="2024" y="0"/>
                      <a:pt x="2108" y="8"/>
                      <a:pt x="2192" y="16"/>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72" name="Oval 75">
                <a:extLst>
                  <a:ext uri="{FF2B5EF4-FFF2-40B4-BE49-F238E27FC236}">
                    <a16:creationId xmlns:a16="http://schemas.microsoft.com/office/drawing/2014/main" id="{4155CFE0-F88D-4C58-8168-B9C84418BEC7}"/>
                  </a:ext>
                </a:extLst>
              </p:cNvPr>
              <p:cNvSpPr>
                <a:spLocks noChangeArrowheads="1"/>
              </p:cNvSpPr>
              <p:nvPr/>
            </p:nvSpPr>
            <p:spPr bwMode="auto">
              <a:xfrm>
                <a:off x="4272" y="2736"/>
                <a:ext cx="432" cy="192"/>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3273" name="Freeform 76">
                <a:extLst>
                  <a:ext uri="{FF2B5EF4-FFF2-40B4-BE49-F238E27FC236}">
                    <a16:creationId xmlns:a16="http://schemas.microsoft.com/office/drawing/2014/main" id="{43FA8C37-23BE-44EB-9B3B-ACB0A65FE29C}"/>
                  </a:ext>
                </a:extLst>
              </p:cNvPr>
              <p:cNvSpPr>
                <a:spLocks/>
              </p:cNvSpPr>
              <p:nvPr/>
            </p:nvSpPr>
            <p:spPr bwMode="auto">
              <a:xfrm>
                <a:off x="4704" y="2832"/>
                <a:ext cx="192" cy="48"/>
              </a:xfrm>
              <a:custGeom>
                <a:avLst/>
                <a:gdLst>
                  <a:gd name="T0" fmla="*/ 0 w 192"/>
                  <a:gd name="T1" fmla="*/ 0 h 48"/>
                  <a:gd name="T2" fmla="*/ 192 w 192"/>
                  <a:gd name="T3" fmla="*/ 48 h 48"/>
                  <a:gd name="T4" fmla="*/ 0 60000 65536"/>
                  <a:gd name="T5" fmla="*/ 0 60000 65536"/>
                  <a:gd name="T6" fmla="*/ 0 w 192"/>
                  <a:gd name="T7" fmla="*/ 0 h 48"/>
                  <a:gd name="T8" fmla="*/ 192 w 192"/>
                  <a:gd name="T9" fmla="*/ 48 h 48"/>
                </a:gdLst>
                <a:ahLst/>
                <a:cxnLst>
                  <a:cxn ang="T4">
                    <a:pos x="T0" y="T1"/>
                  </a:cxn>
                  <a:cxn ang="T5">
                    <a:pos x="T2" y="T3"/>
                  </a:cxn>
                </a:cxnLst>
                <a:rect l="T6" t="T7" r="T8" b="T9"/>
                <a:pathLst>
                  <a:path w="192" h="48">
                    <a:moveTo>
                      <a:pt x="0" y="0"/>
                    </a:moveTo>
                    <a:cubicBezTo>
                      <a:pt x="0" y="0"/>
                      <a:pt x="96" y="24"/>
                      <a:pt x="192" y="48"/>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74" name="Freeform 77">
                <a:extLst>
                  <a:ext uri="{FF2B5EF4-FFF2-40B4-BE49-F238E27FC236}">
                    <a16:creationId xmlns:a16="http://schemas.microsoft.com/office/drawing/2014/main" id="{BE559F40-2067-4FA8-AD99-0A3BD5E93A24}"/>
                  </a:ext>
                </a:extLst>
              </p:cNvPr>
              <p:cNvSpPr>
                <a:spLocks/>
              </p:cNvSpPr>
              <p:nvPr/>
            </p:nvSpPr>
            <p:spPr bwMode="auto">
              <a:xfrm>
                <a:off x="3792" y="1400"/>
                <a:ext cx="2000" cy="1688"/>
              </a:xfrm>
              <a:custGeom>
                <a:avLst/>
                <a:gdLst>
                  <a:gd name="T0" fmla="*/ 1536 w 2000"/>
                  <a:gd name="T1" fmla="*/ 1480 h 1688"/>
                  <a:gd name="T2" fmla="*/ 1776 w 2000"/>
                  <a:gd name="T3" fmla="*/ 1480 h 1688"/>
                  <a:gd name="T4" fmla="*/ 1776 w 2000"/>
                  <a:gd name="T5" fmla="*/ 232 h 1688"/>
                  <a:gd name="T6" fmla="*/ 432 w 2000"/>
                  <a:gd name="T7" fmla="*/ 88 h 1688"/>
                  <a:gd name="T8" fmla="*/ 0 w 2000"/>
                  <a:gd name="T9" fmla="*/ 760 h 1688"/>
                  <a:gd name="T10" fmla="*/ 0 60000 65536"/>
                  <a:gd name="T11" fmla="*/ 0 60000 65536"/>
                  <a:gd name="T12" fmla="*/ 0 60000 65536"/>
                  <a:gd name="T13" fmla="*/ 0 60000 65536"/>
                  <a:gd name="T14" fmla="*/ 0 60000 65536"/>
                  <a:gd name="T15" fmla="*/ 0 w 2000"/>
                  <a:gd name="T16" fmla="*/ 0 h 1688"/>
                  <a:gd name="T17" fmla="*/ 2000 w 2000"/>
                  <a:gd name="T18" fmla="*/ 1688 h 1688"/>
                </a:gdLst>
                <a:ahLst/>
                <a:cxnLst>
                  <a:cxn ang="T10">
                    <a:pos x="T0" y="T1"/>
                  </a:cxn>
                  <a:cxn ang="T11">
                    <a:pos x="T2" y="T3"/>
                  </a:cxn>
                  <a:cxn ang="T12">
                    <a:pos x="T4" y="T5"/>
                  </a:cxn>
                  <a:cxn ang="T13">
                    <a:pos x="T6" y="T7"/>
                  </a:cxn>
                  <a:cxn ang="T14">
                    <a:pos x="T8" y="T9"/>
                  </a:cxn>
                </a:cxnLst>
                <a:rect l="T15" t="T16" r="T17" b="T18"/>
                <a:pathLst>
                  <a:path w="2000" h="1688">
                    <a:moveTo>
                      <a:pt x="1536" y="1480"/>
                    </a:moveTo>
                    <a:cubicBezTo>
                      <a:pt x="1636" y="1584"/>
                      <a:pt x="1736" y="1688"/>
                      <a:pt x="1776" y="1480"/>
                    </a:cubicBezTo>
                    <a:cubicBezTo>
                      <a:pt x="1816" y="1272"/>
                      <a:pt x="2000" y="464"/>
                      <a:pt x="1776" y="232"/>
                    </a:cubicBezTo>
                    <a:cubicBezTo>
                      <a:pt x="1552" y="0"/>
                      <a:pt x="728" y="0"/>
                      <a:pt x="432" y="88"/>
                    </a:cubicBezTo>
                    <a:cubicBezTo>
                      <a:pt x="136" y="176"/>
                      <a:pt x="68" y="468"/>
                      <a:pt x="0" y="760"/>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75" name="Oval 78">
                <a:extLst>
                  <a:ext uri="{FF2B5EF4-FFF2-40B4-BE49-F238E27FC236}">
                    <a16:creationId xmlns:a16="http://schemas.microsoft.com/office/drawing/2014/main" id="{D6BD21D4-DA6B-43F9-B161-59F59AADBDB5}"/>
                  </a:ext>
                </a:extLst>
              </p:cNvPr>
              <p:cNvSpPr>
                <a:spLocks noChangeArrowheads="1"/>
              </p:cNvSpPr>
              <p:nvPr/>
            </p:nvSpPr>
            <p:spPr bwMode="auto">
              <a:xfrm>
                <a:off x="4272" y="1344"/>
                <a:ext cx="288" cy="240"/>
              </a:xfrm>
              <a:prstGeom prst="ellipse">
                <a:avLst/>
              </a:prstGeom>
              <a:solidFill>
                <a:schemeClr val="accent1"/>
              </a:solidFill>
              <a:ln w="28575">
                <a:solidFill>
                  <a:schemeClr val="hlink"/>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4</a:t>
                </a:r>
              </a:p>
            </p:txBody>
          </p:sp>
        </p:grpSp>
      </p:grpSp>
    </p:spTree>
    <p:extLst>
      <p:ext uri="{BB962C8B-B14F-4D97-AF65-F5344CB8AC3E}">
        <p14:creationId xmlns:p14="http://schemas.microsoft.com/office/powerpoint/2010/main" val="30900180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8C65B2C4-58C9-4913-BC80-08006C556568}"/>
              </a:ext>
            </a:extLst>
          </p:cNvPr>
          <p:cNvSpPr>
            <a:spLocks noGrp="1" noChangeArrowheads="1"/>
          </p:cNvSpPr>
          <p:nvPr>
            <p:ph type="ctrTitle"/>
          </p:nvPr>
        </p:nvSpPr>
        <p:spPr/>
        <p:txBody>
          <a:bodyPr/>
          <a:lstStyle/>
          <a:p>
            <a:pPr eaLnBrk="1" hangingPunct="1"/>
            <a:r>
              <a:rPr lang="en-US" altLang="en-US"/>
              <a:t>Chương 4 </a:t>
            </a:r>
          </a:p>
        </p:txBody>
      </p:sp>
      <p:sp>
        <p:nvSpPr>
          <p:cNvPr id="3075" name="Rectangle 3">
            <a:extLst>
              <a:ext uri="{FF2B5EF4-FFF2-40B4-BE49-F238E27FC236}">
                <a16:creationId xmlns:a16="http://schemas.microsoft.com/office/drawing/2014/main" id="{7976E0C3-02C0-4491-9AE6-7FE2E39B5C30}"/>
              </a:ext>
            </a:extLst>
          </p:cNvPr>
          <p:cNvSpPr>
            <a:spLocks noGrp="1" noChangeArrowheads="1"/>
          </p:cNvSpPr>
          <p:nvPr>
            <p:ph type="subTitle" idx="1"/>
          </p:nvPr>
        </p:nvSpPr>
        <p:spPr/>
        <p:txBody>
          <a:bodyPr>
            <a:normAutofit/>
          </a:bodyPr>
          <a:lstStyle/>
          <a:p>
            <a:pPr algn="ctr" eaLnBrk="1" hangingPunct="1"/>
            <a:endParaRPr lang="en-US" altLang="en-US" sz="6000" b="1">
              <a:solidFill>
                <a:schemeClr val="hlink"/>
              </a:solidFill>
            </a:endParaRPr>
          </a:p>
          <a:p>
            <a:pPr algn="ctr" eaLnBrk="1" hangingPunct="1"/>
            <a:r>
              <a:rPr lang="en-US" altLang="en-US" sz="6000" b="1">
                <a:solidFill>
                  <a:schemeClr val="hlink"/>
                </a:solidFill>
              </a:rPr>
              <a:t>ĐẶC TẢ PHẦN CỨNG</a:t>
            </a:r>
          </a:p>
          <a:p>
            <a:pPr algn="ctr" eaLnBrk="1" hangingPunct="1"/>
            <a:r>
              <a:rPr lang="en-US" altLang="en-US" sz="6000" b="1">
                <a:solidFill>
                  <a:schemeClr val="hlink"/>
                </a:solidFill>
              </a:rPr>
              <a:t>8088-8086</a:t>
            </a:r>
          </a:p>
        </p:txBody>
      </p:sp>
    </p:spTree>
    <p:extLst>
      <p:ext uri="{BB962C8B-B14F-4D97-AF65-F5344CB8AC3E}">
        <p14:creationId xmlns:p14="http://schemas.microsoft.com/office/powerpoint/2010/main" val="208139832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ABB40D32-3E72-436A-91A9-C84F8438E3D4}"/>
              </a:ext>
            </a:extLst>
          </p:cNvPr>
          <p:cNvSpPr>
            <a:spLocks noGrp="1" noChangeArrowheads="1"/>
          </p:cNvSpPr>
          <p:nvPr>
            <p:ph type="title"/>
          </p:nvPr>
        </p:nvSpPr>
        <p:spPr/>
        <p:txBody>
          <a:bodyPr/>
          <a:lstStyle/>
          <a:p>
            <a:pPr eaLnBrk="1" hangingPunct="1"/>
            <a:r>
              <a:rPr lang="en-US" altLang="en-US"/>
              <a:t>Sơ đồ chân của 8086 / 8088</a:t>
            </a:r>
          </a:p>
        </p:txBody>
      </p:sp>
      <p:grpSp>
        <p:nvGrpSpPr>
          <p:cNvPr id="4099" name="Group 2">
            <a:extLst>
              <a:ext uri="{FF2B5EF4-FFF2-40B4-BE49-F238E27FC236}">
                <a16:creationId xmlns:a16="http://schemas.microsoft.com/office/drawing/2014/main" id="{25207234-9256-4B7D-8C93-ECD91E1E7AE4}"/>
              </a:ext>
            </a:extLst>
          </p:cNvPr>
          <p:cNvGrpSpPr>
            <a:grpSpLocks/>
          </p:cNvGrpSpPr>
          <p:nvPr/>
        </p:nvGrpSpPr>
        <p:grpSpPr bwMode="auto">
          <a:xfrm>
            <a:off x="1752600" y="990600"/>
            <a:ext cx="8726488" cy="5867400"/>
            <a:chOff x="228600" y="990600"/>
            <a:chExt cx="8726616" cy="5867400"/>
          </a:xfrm>
        </p:grpSpPr>
        <p:pic>
          <p:nvPicPr>
            <p:cNvPr id="4105" name="Picture 4">
              <a:extLst>
                <a:ext uri="{FF2B5EF4-FFF2-40B4-BE49-F238E27FC236}">
                  <a16:creationId xmlns:a16="http://schemas.microsoft.com/office/drawing/2014/main" id="{B01A6D67-E77B-47FE-BC82-3A63999C9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5140" y="990600"/>
              <a:ext cx="4490076"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6" name="Picture 2">
              <a:extLst>
                <a:ext uri="{FF2B5EF4-FFF2-40B4-BE49-F238E27FC236}">
                  <a16:creationId xmlns:a16="http://schemas.microsoft.com/office/drawing/2014/main" id="{9860EC31-6AD3-4BA1-9287-82B4F1677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90600"/>
              <a:ext cx="4555524"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100" name="Rectangle 1">
            <a:extLst>
              <a:ext uri="{FF2B5EF4-FFF2-40B4-BE49-F238E27FC236}">
                <a16:creationId xmlns:a16="http://schemas.microsoft.com/office/drawing/2014/main" id="{2AC175F4-755F-4509-B0F5-C933AD087AA0}"/>
              </a:ext>
            </a:extLst>
          </p:cNvPr>
          <p:cNvSpPr>
            <a:spLocks noChangeArrowheads="1"/>
          </p:cNvSpPr>
          <p:nvPr/>
        </p:nvSpPr>
        <p:spPr bwMode="auto">
          <a:xfrm>
            <a:off x="2209800" y="1828800"/>
            <a:ext cx="609600" cy="38100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01" name="Rectangle 7">
            <a:extLst>
              <a:ext uri="{FF2B5EF4-FFF2-40B4-BE49-F238E27FC236}">
                <a16:creationId xmlns:a16="http://schemas.microsoft.com/office/drawing/2014/main" id="{95982C9E-4467-4DD1-9195-0B1FF6CF1AF2}"/>
              </a:ext>
            </a:extLst>
          </p:cNvPr>
          <p:cNvSpPr>
            <a:spLocks noChangeArrowheads="1"/>
          </p:cNvSpPr>
          <p:nvPr/>
        </p:nvSpPr>
        <p:spPr bwMode="auto">
          <a:xfrm>
            <a:off x="6384925" y="3657601"/>
            <a:ext cx="609600" cy="1992313"/>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02" name="Rectangle 8">
            <a:extLst>
              <a:ext uri="{FF2B5EF4-FFF2-40B4-BE49-F238E27FC236}">
                <a16:creationId xmlns:a16="http://schemas.microsoft.com/office/drawing/2014/main" id="{3106EA48-2FBF-4D98-807B-3AAF2E0A80E8}"/>
              </a:ext>
            </a:extLst>
          </p:cNvPr>
          <p:cNvSpPr>
            <a:spLocks noChangeArrowheads="1"/>
          </p:cNvSpPr>
          <p:nvPr/>
        </p:nvSpPr>
        <p:spPr bwMode="auto">
          <a:xfrm>
            <a:off x="4648200" y="1854200"/>
            <a:ext cx="609600" cy="2794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03" name="Rectangle 9">
            <a:extLst>
              <a:ext uri="{FF2B5EF4-FFF2-40B4-BE49-F238E27FC236}">
                <a16:creationId xmlns:a16="http://schemas.microsoft.com/office/drawing/2014/main" id="{EDF3EFA5-5BEB-4DDF-8C7F-D7C3E7EBA5D4}"/>
              </a:ext>
            </a:extLst>
          </p:cNvPr>
          <p:cNvSpPr>
            <a:spLocks noChangeArrowheads="1"/>
          </p:cNvSpPr>
          <p:nvPr/>
        </p:nvSpPr>
        <p:spPr bwMode="auto">
          <a:xfrm>
            <a:off x="4648200" y="3095625"/>
            <a:ext cx="838200" cy="279400"/>
          </a:xfrm>
          <a:prstGeom prst="rect">
            <a:avLst/>
          </a:prstGeom>
          <a:noFill/>
          <a:ln w="2857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04" name="Rectangle 10">
            <a:extLst>
              <a:ext uri="{FF2B5EF4-FFF2-40B4-BE49-F238E27FC236}">
                <a16:creationId xmlns:a16="http://schemas.microsoft.com/office/drawing/2014/main" id="{9724B448-C5A8-4496-BF0D-DE68B8641986}"/>
              </a:ext>
            </a:extLst>
          </p:cNvPr>
          <p:cNvSpPr>
            <a:spLocks noChangeArrowheads="1"/>
          </p:cNvSpPr>
          <p:nvPr/>
        </p:nvSpPr>
        <p:spPr bwMode="auto">
          <a:xfrm>
            <a:off x="8839200" y="3127376"/>
            <a:ext cx="1447800" cy="276225"/>
          </a:xfrm>
          <a:prstGeom prst="rect">
            <a:avLst/>
          </a:prstGeom>
          <a:noFill/>
          <a:ln w="2857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Tree>
    <p:extLst>
      <p:ext uri="{BB962C8B-B14F-4D97-AF65-F5344CB8AC3E}">
        <p14:creationId xmlns:p14="http://schemas.microsoft.com/office/powerpoint/2010/main" val="179691072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3">
            <a:extLst>
              <a:ext uri="{FF2B5EF4-FFF2-40B4-BE49-F238E27FC236}">
                <a16:creationId xmlns:a16="http://schemas.microsoft.com/office/drawing/2014/main" id="{8BB946BA-7029-429D-9A84-1B49A0FC9F50}"/>
              </a:ext>
            </a:extLst>
          </p:cNvPr>
          <p:cNvGrpSpPr>
            <a:grpSpLocks/>
          </p:cNvGrpSpPr>
          <p:nvPr/>
        </p:nvGrpSpPr>
        <p:grpSpPr bwMode="auto">
          <a:xfrm>
            <a:off x="6400800" y="914400"/>
            <a:ext cx="4724400" cy="5638800"/>
            <a:chOff x="228600" y="990600"/>
            <a:chExt cx="8726616" cy="5867400"/>
          </a:xfrm>
        </p:grpSpPr>
        <p:pic>
          <p:nvPicPr>
            <p:cNvPr id="5128" name="Picture 4">
              <a:extLst>
                <a:ext uri="{FF2B5EF4-FFF2-40B4-BE49-F238E27FC236}">
                  <a16:creationId xmlns:a16="http://schemas.microsoft.com/office/drawing/2014/main" id="{6BAC3C7F-D9C5-4D03-B762-F7F4E6E7E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5140" y="990600"/>
              <a:ext cx="4490076"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9" name="Picture 2">
              <a:extLst>
                <a:ext uri="{FF2B5EF4-FFF2-40B4-BE49-F238E27FC236}">
                  <a16:creationId xmlns:a16="http://schemas.microsoft.com/office/drawing/2014/main" id="{EE3FA37C-9FCE-442A-95B8-2BCEB2565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90600"/>
              <a:ext cx="4555524"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123" name="Title 1">
            <a:extLst>
              <a:ext uri="{FF2B5EF4-FFF2-40B4-BE49-F238E27FC236}">
                <a16:creationId xmlns:a16="http://schemas.microsoft.com/office/drawing/2014/main" id="{F99BD7F4-1ACE-4C33-AC4F-95ADA8C8B916}"/>
              </a:ext>
            </a:extLst>
          </p:cNvPr>
          <p:cNvSpPr>
            <a:spLocks noGrp="1"/>
          </p:cNvSpPr>
          <p:nvPr>
            <p:ph type="title"/>
          </p:nvPr>
        </p:nvSpPr>
        <p:spPr/>
        <p:txBody>
          <a:bodyPr/>
          <a:lstStyle/>
          <a:p>
            <a:r>
              <a:rPr lang="en-US" altLang="en-US"/>
              <a:t>Mô tả chung</a:t>
            </a:r>
          </a:p>
        </p:txBody>
      </p:sp>
      <p:sp>
        <p:nvSpPr>
          <p:cNvPr id="5124" name="Content Placeholder 2">
            <a:extLst>
              <a:ext uri="{FF2B5EF4-FFF2-40B4-BE49-F238E27FC236}">
                <a16:creationId xmlns:a16="http://schemas.microsoft.com/office/drawing/2014/main" id="{F46C3E38-0F1D-45E6-A037-1E6A4BE7F567}"/>
              </a:ext>
            </a:extLst>
          </p:cNvPr>
          <p:cNvSpPr>
            <a:spLocks noGrp="1"/>
          </p:cNvSpPr>
          <p:nvPr>
            <p:ph idx="1"/>
          </p:nvPr>
        </p:nvSpPr>
        <p:spPr>
          <a:xfrm>
            <a:off x="1013643" y="827088"/>
            <a:ext cx="5102087" cy="5562600"/>
          </a:xfrm>
        </p:spPr>
        <p:txBody>
          <a:bodyPr/>
          <a:lstStyle/>
          <a:p>
            <a:pPr marL="293688" lvl="1"/>
            <a:r>
              <a:rPr lang="en-US" altLang="en-US" dirty="0" err="1"/>
              <a:t>Độ</a:t>
            </a:r>
            <a:r>
              <a:rPr lang="en-US" altLang="en-US" dirty="0"/>
              <a:t> </a:t>
            </a:r>
            <a:r>
              <a:rPr lang="en-US" altLang="en-US" dirty="0" err="1"/>
              <a:t>rộng</a:t>
            </a:r>
            <a:r>
              <a:rPr lang="en-US" altLang="en-US" dirty="0"/>
              <a:t> bus </a:t>
            </a:r>
            <a:r>
              <a:rPr lang="en-US" altLang="en-US" dirty="0" err="1"/>
              <a:t>dữ</a:t>
            </a:r>
            <a:r>
              <a:rPr lang="en-US" altLang="en-US" dirty="0"/>
              <a:t> </a:t>
            </a:r>
            <a:r>
              <a:rPr lang="en-US" altLang="en-US" dirty="0" err="1"/>
              <a:t>liệu</a:t>
            </a:r>
            <a:r>
              <a:rPr lang="en-US" altLang="en-US" dirty="0"/>
              <a:t> </a:t>
            </a:r>
            <a:r>
              <a:rPr lang="en-US" altLang="en-US" dirty="0" err="1"/>
              <a:t>bên</a:t>
            </a:r>
            <a:r>
              <a:rPr lang="en-US" altLang="en-US" dirty="0"/>
              <a:t> </a:t>
            </a:r>
            <a:r>
              <a:rPr lang="en-US" altLang="en-US" dirty="0" err="1"/>
              <a:t>trong</a:t>
            </a:r>
            <a:r>
              <a:rPr lang="en-US" altLang="en-US" dirty="0"/>
              <a:t> 16 bit. </a:t>
            </a:r>
            <a:r>
              <a:rPr lang="en-US" altLang="en-US" dirty="0" err="1"/>
              <a:t>Độ</a:t>
            </a:r>
            <a:r>
              <a:rPr lang="en-US" altLang="en-US" dirty="0"/>
              <a:t> </a:t>
            </a:r>
            <a:r>
              <a:rPr lang="en-US" altLang="en-US" dirty="0" err="1"/>
              <a:t>rộng</a:t>
            </a:r>
            <a:r>
              <a:rPr lang="en-US" altLang="en-US" dirty="0"/>
              <a:t> bus </a:t>
            </a:r>
            <a:r>
              <a:rPr lang="en-US" altLang="en-US" dirty="0" err="1"/>
              <a:t>dữ</a:t>
            </a:r>
            <a:r>
              <a:rPr lang="en-US" altLang="en-US" dirty="0"/>
              <a:t> </a:t>
            </a:r>
            <a:r>
              <a:rPr lang="en-US" altLang="en-US" dirty="0" err="1"/>
              <a:t>liệu</a:t>
            </a:r>
            <a:r>
              <a:rPr lang="en-US" altLang="en-US" dirty="0"/>
              <a:t> </a:t>
            </a:r>
            <a:r>
              <a:rPr lang="en-US" altLang="en-US" dirty="0" err="1"/>
              <a:t>bên</a:t>
            </a:r>
            <a:r>
              <a:rPr lang="en-US" altLang="en-US" dirty="0"/>
              <a:t> </a:t>
            </a:r>
            <a:r>
              <a:rPr lang="en-US" altLang="en-US" dirty="0" err="1"/>
              <a:t>ngoài</a:t>
            </a:r>
            <a:r>
              <a:rPr lang="en-US" altLang="en-US" dirty="0"/>
              <a:t> 16 bit (8086); 8 bit (8088)</a:t>
            </a:r>
          </a:p>
          <a:p>
            <a:pPr marL="293688" lvl="1"/>
            <a:r>
              <a:rPr lang="en-US" altLang="en-US" dirty="0" err="1"/>
              <a:t>Sơ</a:t>
            </a:r>
            <a:r>
              <a:rPr lang="en-US" altLang="en-US" dirty="0"/>
              <a:t> </a:t>
            </a:r>
            <a:r>
              <a:rPr lang="en-US" altLang="en-US" dirty="0" err="1"/>
              <a:t>đồ</a:t>
            </a:r>
            <a:r>
              <a:rPr lang="en-US" altLang="en-US" dirty="0"/>
              <a:t> </a:t>
            </a:r>
            <a:r>
              <a:rPr lang="en-US" altLang="en-US" dirty="0" err="1"/>
              <a:t>chân</a:t>
            </a:r>
            <a:r>
              <a:rPr lang="en-US" altLang="en-US" dirty="0"/>
              <a:t> 8086, 8088 </a:t>
            </a:r>
            <a:r>
              <a:rPr lang="en-US" altLang="en-US" dirty="0" err="1"/>
              <a:t>gần</a:t>
            </a:r>
            <a:r>
              <a:rPr lang="en-US" altLang="en-US" dirty="0"/>
              <a:t> </a:t>
            </a:r>
            <a:r>
              <a:rPr lang="en-US" altLang="en-US" dirty="0" err="1"/>
              <a:t>tương</a:t>
            </a:r>
            <a:r>
              <a:rPr lang="en-US" altLang="en-US" dirty="0"/>
              <a:t> </a:t>
            </a:r>
            <a:r>
              <a:rPr lang="en-US" altLang="en-US" dirty="0" err="1"/>
              <a:t>tự</a:t>
            </a:r>
            <a:r>
              <a:rPr lang="en-US" altLang="en-US" dirty="0"/>
              <a:t> </a:t>
            </a:r>
            <a:r>
              <a:rPr lang="en-US" altLang="en-US" dirty="0" err="1"/>
              <a:t>nhau</a:t>
            </a:r>
            <a:r>
              <a:rPr lang="en-US" altLang="en-US" dirty="0"/>
              <a:t>. 40 </a:t>
            </a:r>
            <a:r>
              <a:rPr lang="en-US" altLang="en-US" dirty="0" err="1"/>
              <a:t>chân</a:t>
            </a:r>
            <a:endParaRPr lang="en-US" altLang="en-US" dirty="0"/>
          </a:p>
          <a:p>
            <a:pPr marL="293688" lvl="1"/>
            <a:r>
              <a:rPr lang="en-US" altLang="en-US" dirty="0"/>
              <a:t>16</a:t>
            </a:r>
            <a:r>
              <a:rPr lang="vi-VN" altLang="en-US" dirty="0"/>
              <a:t> </a:t>
            </a:r>
            <a:r>
              <a:rPr lang="en-US" altLang="en-US" dirty="0" err="1"/>
              <a:t>chân</a:t>
            </a:r>
            <a:r>
              <a:rPr lang="vi-VN" altLang="en-US" dirty="0"/>
              <a:t> địa  chỉ</a:t>
            </a:r>
            <a:r>
              <a:rPr lang="en-US" altLang="en-US" dirty="0"/>
              <a:t>/data</a:t>
            </a:r>
          </a:p>
          <a:p>
            <a:pPr marL="293688" lvl="1"/>
            <a:r>
              <a:rPr lang="en-US" altLang="en-US" dirty="0"/>
              <a:t>4 </a:t>
            </a:r>
            <a:r>
              <a:rPr lang="en-US" altLang="en-US" dirty="0" err="1"/>
              <a:t>chân</a:t>
            </a:r>
            <a:r>
              <a:rPr lang="en-US" altLang="en-US" dirty="0"/>
              <a:t> </a:t>
            </a:r>
            <a:r>
              <a:rPr lang="en-US" altLang="en-US" dirty="0" err="1"/>
              <a:t>địa</a:t>
            </a:r>
            <a:r>
              <a:rPr lang="en-US" altLang="en-US" dirty="0"/>
              <a:t> </a:t>
            </a:r>
            <a:r>
              <a:rPr lang="en-US" altLang="en-US" dirty="0" err="1"/>
              <a:t>chỉ</a:t>
            </a:r>
            <a:r>
              <a:rPr lang="en-US" altLang="en-US" dirty="0"/>
              <a:t> </a:t>
            </a:r>
            <a:r>
              <a:rPr lang="en-US" altLang="en-US" dirty="0" err="1"/>
              <a:t>cao</a:t>
            </a:r>
            <a:r>
              <a:rPr lang="en-US" altLang="en-US" dirty="0"/>
              <a:t>/</a:t>
            </a:r>
            <a:r>
              <a:rPr lang="en-US" altLang="en-US" dirty="0" err="1"/>
              <a:t>trạng</a:t>
            </a:r>
            <a:r>
              <a:rPr lang="en-US" altLang="en-US" dirty="0"/>
              <a:t> </a:t>
            </a:r>
            <a:r>
              <a:rPr lang="en-US" altLang="en-US" dirty="0" err="1"/>
              <a:t>thái</a:t>
            </a:r>
            <a:r>
              <a:rPr lang="vi-VN" altLang="en-US" dirty="0"/>
              <a:t>  </a:t>
            </a:r>
            <a:endParaRPr lang="en-US" altLang="en-US" dirty="0"/>
          </a:p>
          <a:p>
            <a:pPr marL="293688" lvl="1"/>
            <a:r>
              <a:rPr lang="en-US" altLang="en-US" dirty="0"/>
              <a:t>17 </a:t>
            </a:r>
            <a:r>
              <a:rPr lang="en-US" altLang="en-US" dirty="0" err="1"/>
              <a:t>chân</a:t>
            </a:r>
            <a:r>
              <a:rPr lang="en-US" altLang="en-US" dirty="0"/>
              <a:t> </a:t>
            </a:r>
            <a:r>
              <a:rPr lang="en-US" altLang="en-US" dirty="0" err="1"/>
              <a:t>điều</a:t>
            </a:r>
            <a:r>
              <a:rPr lang="en-US" altLang="en-US" dirty="0"/>
              <a:t> </a:t>
            </a:r>
            <a:r>
              <a:rPr lang="en-US" altLang="en-US" dirty="0" err="1"/>
              <a:t>khiển</a:t>
            </a:r>
            <a:r>
              <a:rPr lang="en-US" altLang="en-US" dirty="0"/>
              <a:t>/</a:t>
            </a:r>
            <a:r>
              <a:rPr lang="en-US" altLang="en-US" dirty="0" err="1"/>
              <a:t>định</a:t>
            </a:r>
            <a:r>
              <a:rPr lang="en-US" altLang="en-US" dirty="0"/>
              <a:t> </a:t>
            </a:r>
            <a:r>
              <a:rPr lang="en-US" altLang="en-US" dirty="0" err="1"/>
              <a:t>thì</a:t>
            </a:r>
            <a:endParaRPr lang="en-US" altLang="en-US" dirty="0"/>
          </a:p>
          <a:p>
            <a:pPr marL="293688" lvl="1"/>
            <a:r>
              <a:rPr lang="en-US" altLang="en-US" dirty="0"/>
              <a:t>3 </a:t>
            </a:r>
            <a:r>
              <a:rPr lang="en-US" altLang="en-US" dirty="0" err="1"/>
              <a:t>chân</a:t>
            </a:r>
            <a:r>
              <a:rPr lang="en-US" altLang="en-US" dirty="0"/>
              <a:t> </a:t>
            </a:r>
            <a:r>
              <a:rPr lang="en-US" altLang="en-US" dirty="0" err="1"/>
              <a:t>nguồn</a:t>
            </a:r>
            <a:endParaRPr lang="en-US" altLang="en-US" dirty="0"/>
          </a:p>
          <a:p>
            <a:pPr marL="293688" lvl="1"/>
            <a:r>
              <a:rPr lang="vi-VN" altLang="en-US" dirty="0"/>
              <a:t>2 chế độ hoạt động (max và min mode) </a:t>
            </a:r>
            <a:endParaRPr lang="en-US" altLang="en-US" dirty="0"/>
          </a:p>
          <a:p>
            <a:pPr marL="293688" lvl="1"/>
            <a:r>
              <a:rPr lang="en-US" altLang="en-US" dirty="0" err="1"/>
              <a:t>Cùng</a:t>
            </a:r>
            <a:r>
              <a:rPr lang="en-US" altLang="en-US" dirty="0"/>
              <a:t> 1 </a:t>
            </a:r>
            <a:r>
              <a:rPr lang="en-US" altLang="en-US" dirty="0" err="1"/>
              <a:t>tập</a:t>
            </a:r>
            <a:r>
              <a:rPr lang="en-US" altLang="en-US" dirty="0"/>
              <a:t> </a:t>
            </a:r>
            <a:r>
              <a:rPr lang="en-US" altLang="en-US" dirty="0" err="1"/>
              <a:t>lệnh</a:t>
            </a:r>
            <a:r>
              <a:rPr lang="en-US" altLang="en-US" dirty="0"/>
              <a:t> </a:t>
            </a:r>
          </a:p>
        </p:txBody>
      </p:sp>
      <p:sp>
        <p:nvSpPr>
          <p:cNvPr id="5125" name="Rectangle 1">
            <a:extLst>
              <a:ext uri="{FF2B5EF4-FFF2-40B4-BE49-F238E27FC236}">
                <a16:creationId xmlns:a16="http://schemas.microsoft.com/office/drawing/2014/main" id="{95B1898C-0A76-4E84-8F0E-1ADA764B7AB2}"/>
              </a:ext>
            </a:extLst>
          </p:cNvPr>
          <p:cNvSpPr>
            <a:spLocks noChangeArrowheads="1"/>
          </p:cNvSpPr>
          <p:nvPr/>
        </p:nvSpPr>
        <p:spPr bwMode="auto">
          <a:xfrm>
            <a:off x="6019800" y="1933575"/>
            <a:ext cx="381000" cy="3581400"/>
          </a:xfrm>
          <a:prstGeom prst="rect">
            <a:avLst/>
          </a:prstGeom>
          <a:noFill/>
          <a:ln w="38100" algn="ctr">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126" name="Rectangle 8">
            <a:extLst>
              <a:ext uri="{FF2B5EF4-FFF2-40B4-BE49-F238E27FC236}">
                <a16:creationId xmlns:a16="http://schemas.microsoft.com/office/drawing/2014/main" id="{2138D33D-8DE5-465B-A7C2-6C293FE2DB35}"/>
              </a:ext>
            </a:extLst>
          </p:cNvPr>
          <p:cNvSpPr>
            <a:spLocks noChangeArrowheads="1"/>
          </p:cNvSpPr>
          <p:nvPr/>
        </p:nvSpPr>
        <p:spPr bwMode="auto">
          <a:xfrm>
            <a:off x="8258175" y="3608388"/>
            <a:ext cx="381000" cy="1981200"/>
          </a:xfrm>
          <a:prstGeom prst="rect">
            <a:avLst/>
          </a:prstGeom>
          <a:noFill/>
          <a:ln w="38100" algn="ctr">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127" name="Rectangle 9">
            <a:extLst>
              <a:ext uri="{FF2B5EF4-FFF2-40B4-BE49-F238E27FC236}">
                <a16:creationId xmlns:a16="http://schemas.microsoft.com/office/drawing/2014/main" id="{8460C2AE-E452-4564-AA52-002E0A8886DE}"/>
              </a:ext>
            </a:extLst>
          </p:cNvPr>
          <p:cNvSpPr>
            <a:spLocks noChangeArrowheads="1"/>
          </p:cNvSpPr>
          <p:nvPr/>
        </p:nvSpPr>
        <p:spPr bwMode="auto">
          <a:xfrm>
            <a:off x="7315200" y="1905000"/>
            <a:ext cx="381000" cy="228600"/>
          </a:xfrm>
          <a:prstGeom prst="rect">
            <a:avLst/>
          </a:prstGeom>
          <a:noFill/>
          <a:ln w="38100" algn="ctr">
            <a:solidFill>
              <a:srgbClr val="00B0F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Tree>
    <p:extLst>
      <p:ext uri="{BB962C8B-B14F-4D97-AF65-F5344CB8AC3E}">
        <p14:creationId xmlns:p14="http://schemas.microsoft.com/office/powerpoint/2010/main" val="90734680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D9A2E72-6E53-41BA-BA35-BEBFCE7C09DE}"/>
              </a:ext>
            </a:extLst>
          </p:cNvPr>
          <p:cNvSpPr>
            <a:spLocks noGrp="1" noChangeArrowheads="1"/>
          </p:cNvSpPr>
          <p:nvPr>
            <p:ph type="title"/>
          </p:nvPr>
        </p:nvSpPr>
        <p:spPr/>
        <p:txBody>
          <a:bodyPr/>
          <a:lstStyle/>
          <a:p>
            <a:pPr eaLnBrk="1" hangingPunct="1"/>
            <a:r>
              <a:rPr lang="en-US" altLang="en-US"/>
              <a:t>Sơ đồ chân của 8086 theo mode</a:t>
            </a:r>
          </a:p>
        </p:txBody>
      </p:sp>
      <p:pic>
        <p:nvPicPr>
          <p:cNvPr id="6147" name="Picture 5">
            <a:extLst>
              <a:ext uri="{FF2B5EF4-FFF2-40B4-BE49-F238E27FC236}">
                <a16:creationId xmlns:a16="http://schemas.microsoft.com/office/drawing/2014/main" id="{A3578E03-A3E5-4717-9EE0-CAAB75E62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990600"/>
            <a:ext cx="8435975"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7031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8D8DEE4-7976-43B6-9CA4-1ADB9AEAA91E}"/>
              </a:ext>
            </a:extLst>
          </p:cNvPr>
          <p:cNvSpPr>
            <a:spLocks noGrp="1" noChangeArrowheads="1"/>
          </p:cNvSpPr>
          <p:nvPr>
            <p:ph type="title"/>
          </p:nvPr>
        </p:nvSpPr>
        <p:spPr/>
        <p:txBody>
          <a:bodyPr/>
          <a:lstStyle/>
          <a:p>
            <a:pPr eaLnBrk="1" hangingPunct="1"/>
            <a:r>
              <a:rPr lang="en-US" altLang="vi-VN"/>
              <a:t>I. Tổng Quan</a:t>
            </a:r>
          </a:p>
        </p:txBody>
      </p:sp>
      <p:sp>
        <p:nvSpPr>
          <p:cNvPr id="5123" name="Rectangle 3">
            <a:extLst>
              <a:ext uri="{FF2B5EF4-FFF2-40B4-BE49-F238E27FC236}">
                <a16:creationId xmlns:a16="http://schemas.microsoft.com/office/drawing/2014/main" id="{48925D7C-B11E-47DC-AC7E-034A76BA8986}"/>
              </a:ext>
            </a:extLst>
          </p:cNvPr>
          <p:cNvSpPr>
            <a:spLocks noGrp="1" noChangeArrowheads="1"/>
          </p:cNvSpPr>
          <p:nvPr>
            <p:ph idx="1"/>
          </p:nvPr>
        </p:nvSpPr>
        <p:spPr>
          <a:xfrm>
            <a:off x="1271037" y="1417637"/>
            <a:ext cx="8574087" cy="5121275"/>
          </a:xfrm>
        </p:spPr>
        <p:txBody>
          <a:bodyPr/>
          <a:lstStyle/>
          <a:p>
            <a:pPr eaLnBrk="1" hangingPunct="1">
              <a:defRPr/>
            </a:pPr>
            <a:r>
              <a:rPr lang="en-US" altLang="vi-VN" dirty="0"/>
              <a:t>P2 : </a:t>
            </a:r>
            <a:r>
              <a:rPr lang="en-US" altLang="vi-VN" dirty="0" err="1"/>
              <a:t>hợp</a:t>
            </a:r>
            <a:r>
              <a:rPr lang="en-US" altLang="vi-VN" dirty="0"/>
              <a:t> </a:t>
            </a:r>
            <a:r>
              <a:rPr lang="en-US" altLang="vi-VN" dirty="0" err="1"/>
              <a:t>ngữ</a:t>
            </a:r>
            <a:r>
              <a:rPr lang="en-US" altLang="vi-VN" dirty="0"/>
              <a:t> (assembly, NN </a:t>
            </a:r>
            <a:r>
              <a:rPr lang="en-US" altLang="vi-VN" dirty="0" err="1"/>
              <a:t>cấp</a:t>
            </a:r>
            <a:r>
              <a:rPr lang="en-US" altLang="vi-VN" dirty="0"/>
              <a:t> </a:t>
            </a:r>
            <a:r>
              <a:rPr lang="en-US" altLang="vi-VN" dirty="0" err="1"/>
              <a:t>thấp</a:t>
            </a:r>
            <a:r>
              <a:rPr lang="en-US" altLang="vi-VN" dirty="0"/>
              <a:t>)</a:t>
            </a:r>
          </a:p>
          <a:p>
            <a:pPr lvl="1" eaLnBrk="1" hangingPunct="1">
              <a:defRPr/>
            </a:pPr>
            <a:r>
              <a:rPr lang="en-US" altLang="vi-VN" dirty="0" err="1"/>
              <a:t>Ngôn</a:t>
            </a:r>
            <a:r>
              <a:rPr lang="en-US" altLang="vi-VN" dirty="0"/>
              <a:t> </a:t>
            </a:r>
            <a:r>
              <a:rPr lang="en-US" altLang="vi-VN" dirty="0" err="1"/>
              <a:t>ngữ</a:t>
            </a:r>
            <a:r>
              <a:rPr lang="en-US" altLang="vi-VN" dirty="0"/>
              <a:t> </a:t>
            </a:r>
            <a:r>
              <a:rPr lang="en-US" altLang="vi-VN" dirty="0" err="1"/>
              <a:t>cấp</a:t>
            </a:r>
            <a:r>
              <a:rPr lang="en-US" altLang="vi-VN" dirty="0"/>
              <a:t> </a:t>
            </a:r>
            <a:r>
              <a:rPr lang="en-US" altLang="vi-VN" dirty="0" err="1"/>
              <a:t>cao</a:t>
            </a:r>
            <a:r>
              <a:rPr lang="en-US" altLang="vi-VN" dirty="0"/>
              <a:t> </a:t>
            </a:r>
            <a:r>
              <a:rPr lang="en-US" altLang="vi-VN" dirty="0" err="1"/>
              <a:t>dễ</a:t>
            </a:r>
            <a:r>
              <a:rPr lang="en-US" altLang="vi-VN" dirty="0"/>
              <a:t> </a:t>
            </a:r>
            <a:r>
              <a:rPr lang="en-US" altLang="vi-VN" dirty="0" err="1"/>
              <a:t>viết</a:t>
            </a:r>
            <a:r>
              <a:rPr lang="en-US" altLang="vi-VN" dirty="0"/>
              <a:t>, </a:t>
            </a:r>
            <a:r>
              <a:rPr lang="en-US" altLang="vi-VN" dirty="0" err="1"/>
              <a:t>dễ</a:t>
            </a:r>
            <a:r>
              <a:rPr lang="en-US" altLang="vi-VN" dirty="0"/>
              <a:t> </a:t>
            </a:r>
            <a:r>
              <a:rPr lang="en-US" altLang="vi-VN" dirty="0" err="1"/>
              <a:t>hiểu</a:t>
            </a:r>
            <a:r>
              <a:rPr lang="en-US" altLang="vi-VN" dirty="0"/>
              <a:t>, </a:t>
            </a:r>
            <a:r>
              <a:rPr lang="en-US" altLang="vi-VN" dirty="0" err="1"/>
              <a:t>nhưng</a:t>
            </a:r>
            <a:r>
              <a:rPr lang="en-US" altLang="vi-VN" dirty="0"/>
              <a:t> </a:t>
            </a:r>
            <a:r>
              <a:rPr lang="en-US" altLang="vi-VN" dirty="0" err="1"/>
              <a:t>có</a:t>
            </a:r>
            <a:r>
              <a:rPr lang="en-US" altLang="vi-VN" dirty="0"/>
              <a:t> 1 </a:t>
            </a:r>
            <a:r>
              <a:rPr lang="en-US" altLang="vi-VN" dirty="0" err="1"/>
              <a:t>số</a:t>
            </a:r>
            <a:r>
              <a:rPr lang="en-US" altLang="vi-VN" dirty="0"/>
              <a:t> </a:t>
            </a:r>
            <a:r>
              <a:rPr lang="en-US" altLang="vi-VN" dirty="0" err="1"/>
              <a:t>nhược</a:t>
            </a:r>
            <a:r>
              <a:rPr lang="en-US" altLang="vi-VN" dirty="0"/>
              <a:t> </a:t>
            </a:r>
            <a:r>
              <a:rPr lang="en-US" altLang="vi-VN" dirty="0" err="1"/>
              <a:t>điểm</a:t>
            </a:r>
            <a:endParaRPr lang="en-US" altLang="vi-VN" dirty="0"/>
          </a:p>
          <a:p>
            <a:pPr lvl="2" eaLnBrk="1" hangingPunct="1">
              <a:defRPr/>
            </a:pPr>
            <a:r>
              <a:rPr lang="en-US" altLang="vi-VN" dirty="0" err="1"/>
              <a:t>Chạy</a:t>
            </a:r>
            <a:r>
              <a:rPr lang="en-US" altLang="vi-VN" dirty="0"/>
              <a:t> </a:t>
            </a:r>
            <a:r>
              <a:rPr lang="en-US" altLang="vi-VN" dirty="0" err="1"/>
              <a:t>chậm</a:t>
            </a:r>
            <a:endParaRPr lang="en-US" altLang="vi-VN" dirty="0"/>
          </a:p>
          <a:p>
            <a:pPr lvl="2" eaLnBrk="1" hangingPunct="1">
              <a:defRPr/>
            </a:pPr>
            <a:r>
              <a:rPr lang="en-US" altLang="vi-VN" dirty="0"/>
              <a:t>Dung </a:t>
            </a:r>
            <a:r>
              <a:rPr lang="en-US" altLang="vi-VN" dirty="0" err="1"/>
              <a:t>lượng</a:t>
            </a:r>
            <a:r>
              <a:rPr lang="en-US" altLang="vi-VN" dirty="0"/>
              <a:t> </a:t>
            </a:r>
            <a:r>
              <a:rPr lang="en-US" altLang="vi-VN" dirty="0" err="1"/>
              <a:t>lớn</a:t>
            </a:r>
            <a:endParaRPr lang="en-US" altLang="vi-VN" dirty="0"/>
          </a:p>
          <a:p>
            <a:pPr lvl="2" eaLnBrk="1" hangingPunct="1">
              <a:defRPr/>
            </a:pPr>
            <a:r>
              <a:rPr lang="en-US" altLang="vi-VN" dirty="0" err="1"/>
              <a:t>Không</a:t>
            </a:r>
            <a:r>
              <a:rPr lang="en-US" altLang="vi-VN" dirty="0"/>
              <a:t> </a:t>
            </a:r>
            <a:r>
              <a:rPr lang="en-US" altLang="vi-VN" dirty="0" err="1"/>
              <a:t>chạy</a:t>
            </a:r>
            <a:r>
              <a:rPr lang="en-US" altLang="vi-VN" dirty="0"/>
              <a:t> real time</a:t>
            </a:r>
          </a:p>
          <a:p>
            <a:pPr lvl="2" eaLnBrk="1" hangingPunct="1">
              <a:defRPr/>
            </a:pPr>
            <a:r>
              <a:rPr lang="en-US" altLang="vi-VN" dirty="0"/>
              <a:t>1 </a:t>
            </a:r>
            <a:r>
              <a:rPr lang="en-US" altLang="vi-VN" dirty="0" err="1"/>
              <a:t>lệnh</a:t>
            </a:r>
            <a:r>
              <a:rPr lang="en-US" altLang="vi-VN" dirty="0"/>
              <a:t> </a:t>
            </a:r>
            <a:r>
              <a:rPr lang="en-US" altLang="vi-VN" dirty="0">
                <a:sym typeface="Wingdings" panose="05000000000000000000" pitchFamily="2" charset="2"/>
              </a:rPr>
              <a:t></a:t>
            </a:r>
            <a:r>
              <a:rPr lang="en-US" altLang="vi-VN" dirty="0" err="1">
                <a:sym typeface="Wingdings" panose="05000000000000000000" pitchFamily="2" charset="2"/>
              </a:rPr>
              <a:t>nhiều</a:t>
            </a:r>
            <a:r>
              <a:rPr lang="en-US" altLang="vi-VN" dirty="0">
                <a:sym typeface="Wingdings" panose="05000000000000000000" pitchFamily="2" charset="2"/>
              </a:rPr>
              <a:t> </a:t>
            </a:r>
            <a:r>
              <a:rPr lang="en-US" altLang="vi-VN" dirty="0" err="1">
                <a:sym typeface="Wingdings" panose="05000000000000000000" pitchFamily="2" charset="2"/>
              </a:rPr>
              <a:t>lệnh</a:t>
            </a:r>
            <a:r>
              <a:rPr lang="en-US" altLang="vi-VN" dirty="0">
                <a:sym typeface="Wingdings" panose="05000000000000000000" pitchFamily="2" charset="2"/>
              </a:rPr>
              <a:t> </a:t>
            </a:r>
            <a:r>
              <a:rPr lang="en-US" altLang="vi-VN" dirty="0" err="1">
                <a:sym typeface="Wingdings" panose="05000000000000000000" pitchFamily="2" charset="2"/>
              </a:rPr>
              <a:t>máy</a:t>
            </a:r>
            <a:endParaRPr lang="en-US" altLang="vi-VN" dirty="0">
              <a:sym typeface="Wingdings" panose="05000000000000000000" pitchFamily="2" charset="2"/>
            </a:endParaRPr>
          </a:p>
          <a:p>
            <a:pPr lvl="1" eaLnBrk="1" hangingPunct="1">
              <a:defRPr/>
            </a:pPr>
            <a:r>
              <a:rPr lang="en-US" altLang="vi-VN" dirty="0" err="1">
                <a:sym typeface="Wingdings" panose="05000000000000000000" pitchFamily="2" charset="2"/>
              </a:rPr>
              <a:t>Ngôn</a:t>
            </a:r>
            <a:r>
              <a:rPr lang="en-US" altLang="vi-VN" dirty="0">
                <a:sym typeface="Wingdings" panose="05000000000000000000" pitchFamily="2" charset="2"/>
              </a:rPr>
              <a:t> </a:t>
            </a:r>
            <a:r>
              <a:rPr lang="en-US" altLang="vi-VN" dirty="0" err="1">
                <a:sym typeface="Wingdings" panose="05000000000000000000" pitchFamily="2" charset="2"/>
              </a:rPr>
              <a:t>ngữ</a:t>
            </a:r>
            <a:r>
              <a:rPr lang="en-US" altLang="vi-VN" dirty="0">
                <a:sym typeface="Wingdings" panose="05000000000000000000" pitchFamily="2" charset="2"/>
              </a:rPr>
              <a:t> </a:t>
            </a:r>
            <a:r>
              <a:rPr lang="en-US" altLang="vi-VN" dirty="0" err="1">
                <a:sym typeface="Wingdings" panose="05000000000000000000" pitchFamily="2" charset="2"/>
              </a:rPr>
              <a:t>cấp</a:t>
            </a:r>
            <a:r>
              <a:rPr lang="en-US" altLang="vi-VN" dirty="0">
                <a:sym typeface="Wingdings" panose="05000000000000000000" pitchFamily="2" charset="2"/>
              </a:rPr>
              <a:t> </a:t>
            </a:r>
            <a:r>
              <a:rPr lang="en-US" altLang="vi-VN" dirty="0" err="1">
                <a:sym typeface="Wingdings" panose="05000000000000000000" pitchFamily="2" charset="2"/>
              </a:rPr>
              <a:t>thấp</a:t>
            </a:r>
            <a:r>
              <a:rPr lang="en-US" altLang="vi-VN" dirty="0">
                <a:sym typeface="Wingdings" panose="05000000000000000000" pitchFamily="2" charset="2"/>
              </a:rPr>
              <a:t> </a:t>
            </a:r>
            <a:r>
              <a:rPr lang="en-US" altLang="vi-VN" dirty="0" err="1">
                <a:sym typeface="Wingdings" panose="05000000000000000000" pitchFamily="2" charset="2"/>
              </a:rPr>
              <a:t>có</a:t>
            </a:r>
            <a:r>
              <a:rPr lang="en-US" altLang="vi-VN" dirty="0">
                <a:sym typeface="Wingdings" panose="05000000000000000000" pitchFamily="2" charset="2"/>
              </a:rPr>
              <a:t> </a:t>
            </a:r>
            <a:r>
              <a:rPr lang="en-US" altLang="vi-VN" dirty="0" err="1">
                <a:sym typeface="Wingdings" panose="05000000000000000000" pitchFamily="2" charset="2"/>
              </a:rPr>
              <a:t>đặc</a:t>
            </a:r>
            <a:r>
              <a:rPr lang="en-US" altLang="vi-VN" dirty="0">
                <a:sym typeface="Wingdings" panose="05000000000000000000" pitchFamily="2" charset="2"/>
              </a:rPr>
              <a:t> </a:t>
            </a:r>
            <a:r>
              <a:rPr lang="en-US" altLang="vi-VN" dirty="0" err="1">
                <a:sym typeface="Wingdings" panose="05000000000000000000" pitchFamily="2" charset="2"/>
              </a:rPr>
              <a:t>điểm</a:t>
            </a:r>
            <a:endParaRPr lang="en-US" altLang="vi-VN" dirty="0">
              <a:sym typeface="Wingdings" panose="05000000000000000000" pitchFamily="2" charset="2"/>
            </a:endParaRPr>
          </a:p>
          <a:p>
            <a:pPr lvl="2" eaLnBrk="1" hangingPunct="1">
              <a:defRPr/>
            </a:pPr>
            <a:r>
              <a:rPr lang="en-US" altLang="vi-VN" dirty="0">
                <a:sym typeface="Wingdings" panose="05000000000000000000" pitchFamily="2" charset="2"/>
              </a:rPr>
              <a:t>1 </a:t>
            </a:r>
            <a:r>
              <a:rPr lang="en-US" altLang="vi-VN" dirty="0" err="1">
                <a:sym typeface="Wingdings" panose="05000000000000000000" pitchFamily="2" charset="2"/>
              </a:rPr>
              <a:t>lệnh</a:t>
            </a:r>
            <a:r>
              <a:rPr lang="en-US" altLang="vi-VN" dirty="0">
                <a:sym typeface="Wingdings" panose="05000000000000000000" pitchFamily="2" charset="2"/>
              </a:rPr>
              <a:t> 1 </a:t>
            </a:r>
            <a:r>
              <a:rPr lang="en-US" altLang="vi-VN" dirty="0" err="1">
                <a:sym typeface="Wingdings" panose="05000000000000000000" pitchFamily="2" charset="2"/>
              </a:rPr>
              <a:t>lệnh</a:t>
            </a:r>
            <a:r>
              <a:rPr lang="en-US" altLang="vi-VN" dirty="0">
                <a:sym typeface="Wingdings" panose="05000000000000000000" pitchFamily="2" charset="2"/>
              </a:rPr>
              <a:t> </a:t>
            </a:r>
            <a:r>
              <a:rPr lang="en-US" altLang="vi-VN" dirty="0" err="1">
                <a:sym typeface="Wingdings" panose="05000000000000000000" pitchFamily="2" charset="2"/>
              </a:rPr>
              <a:t>máy</a:t>
            </a:r>
            <a:endParaRPr lang="en-US" altLang="vi-VN" dirty="0">
              <a:sym typeface="Wingdings" panose="05000000000000000000" pitchFamily="2" charset="2"/>
            </a:endParaRPr>
          </a:p>
          <a:p>
            <a:pPr lvl="2" eaLnBrk="1" hangingPunct="1">
              <a:defRPr/>
            </a:pPr>
            <a:r>
              <a:rPr lang="en-US" altLang="vi-VN" dirty="0" err="1">
                <a:sym typeface="Wingdings" panose="05000000000000000000" pitchFamily="2" charset="2"/>
              </a:rPr>
              <a:t>Khó</a:t>
            </a:r>
            <a:r>
              <a:rPr lang="en-US" altLang="vi-VN" dirty="0">
                <a:sym typeface="Wingdings" panose="05000000000000000000" pitchFamily="2" charset="2"/>
              </a:rPr>
              <a:t> </a:t>
            </a:r>
            <a:r>
              <a:rPr lang="en-US" altLang="vi-VN" dirty="0" err="1">
                <a:sym typeface="Wingdings" panose="05000000000000000000" pitchFamily="2" charset="2"/>
              </a:rPr>
              <a:t>viết</a:t>
            </a:r>
            <a:r>
              <a:rPr lang="en-US" altLang="vi-VN" dirty="0">
                <a:sym typeface="Wingdings" panose="05000000000000000000" pitchFamily="2" charset="2"/>
              </a:rPr>
              <a:t> </a:t>
            </a:r>
            <a:r>
              <a:rPr lang="en-US" altLang="vi-VN" dirty="0">
                <a:sym typeface="Symbol" panose="05050102010706020507" pitchFamily="18" charset="2"/>
              </a:rPr>
              <a:t> </a:t>
            </a:r>
            <a:r>
              <a:rPr lang="en-US" altLang="vi-VN" dirty="0" err="1">
                <a:sym typeface="Symbol" panose="05050102010706020507" pitchFamily="18" charset="2"/>
              </a:rPr>
              <a:t>mất</a:t>
            </a:r>
            <a:r>
              <a:rPr lang="en-US" altLang="vi-VN" dirty="0">
                <a:sym typeface="Symbol" panose="05050102010706020507" pitchFamily="18" charset="2"/>
              </a:rPr>
              <a:t> </a:t>
            </a:r>
            <a:r>
              <a:rPr lang="en-US" altLang="vi-VN" dirty="0" err="1">
                <a:sym typeface="Symbol" panose="05050102010706020507" pitchFamily="18" charset="2"/>
              </a:rPr>
              <a:t>thời</a:t>
            </a:r>
            <a:r>
              <a:rPr lang="en-US" altLang="vi-VN" dirty="0">
                <a:sym typeface="Symbol" panose="05050102010706020507" pitchFamily="18" charset="2"/>
              </a:rPr>
              <a:t> </a:t>
            </a:r>
            <a:r>
              <a:rPr lang="en-US" altLang="vi-VN" dirty="0" err="1">
                <a:sym typeface="Symbol" panose="05050102010706020507" pitchFamily="18" charset="2"/>
              </a:rPr>
              <a:t>gian</a:t>
            </a:r>
            <a:endParaRPr lang="en-US" altLang="vi-VN" dirty="0">
              <a:sym typeface="Symbol" panose="05050102010706020507" pitchFamily="18" charset="2"/>
            </a:endParaRPr>
          </a:p>
          <a:p>
            <a:pPr lvl="2" eaLnBrk="1" hangingPunct="1">
              <a:defRPr/>
            </a:pPr>
            <a:r>
              <a:rPr lang="en-US" altLang="vi-VN" dirty="0" err="1">
                <a:sym typeface="Symbol" panose="05050102010706020507" pitchFamily="18" charset="2"/>
              </a:rPr>
              <a:t>Chạy</a:t>
            </a:r>
            <a:r>
              <a:rPr lang="en-US" altLang="vi-VN" dirty="0">
                <a:sym typeface="Symbol" panose="05050102010706020507" pitchFamily="18" charset="2"/>
              </a:rPr>
              <a:t> </a:t>
            </a:r>
            <a:r>
              <a:rPr lang="en-US" altLang="vi-VN" dirty="0" err="1">
                <a:sym typeface="Symbol" panose="05050102010706020507" pitchFamily="18" charset="2"/>
              </a:rPr>
              <a:t>nhanh</a:t>
            </a:r>
            <a:endParaRPr lang="en-US" altLang="vi-VN" dirty="0">
              <a:sym typeface="Symbol" panose="05050102010706020507" pitchFamily="18" charset="2"/>
            </a:endParaRPr>
          </a:p>
          <a:p>
            <a:pPr marL="457200" lvl="1" indent="0">
              <a:buNone/>
              <a:defRPr/>
            </a:pPr>
            <a:endParaRPr lang="en-US" altLang="vi-VN" dirty="0"/>
          </a:p>
        </p:txBody>
      </p:sp>
      <p:sp>
        <p:nvSpPr>
          <p:cNvPr id="6149" name="Footer Placeholder 6">
            <a:extLst>
              <a:ext uri="{FF2B5EF4-FFF2-40B4-BE49-F238E27FC236}">
                <a16:creationId xmlns:a16="http://schemas.microsoft.com/office/drawing/2014/main" id="{34640DFF-61BD-42B0-9A57-8454C1DC421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vi-VN" sz="1400">
                <a:latin typeface="Tahoma" panose="020B0604030504040204" pitchFamily="34" charset="0"/>
              </a:rPr>
              <a:t>CTMT&amp;HN - KHOA CNTT - ĐHSPKT</a:t>
            </a:r>
          </a:p>
        </p:txBody>
      </p:sp>
      <p:sp>
        <p:nvSpPr>
          <p:cNvPr id="6148" name="Slide Number Placeholder 5">
            <a:extLst>
              <a:ext uri="{FF2B5EF4-FFF2-40B4-BE49-F238E27FC236}">
                <a16:creationId xmlns:a16="http://schemas.microsoft.com/office/drawing/2014/main" id="{39A475B9-2D34-4799-9C40-124ECB1979A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AEC6654A-2181-4632-8BB0-C535DD135C66}" type="slidenum">
              <a:rPr lang="en-US" altLang="vi-VN" sz="1400">
                <a:latin typeface="Tahoma" panose="020B0604030504040204" pitchFamily="34" charset="0"/>
              </a:rPr>
              <a:pPr>
                <a:spcBef>
                  <a:spcPct val="0"/>
                </a:spcBef>
                <a:buClrTx/>
                <a:buSzTx/>
                <a:buFontTx/>
                <a:buNone/>
              </a:pPr>
              <a:t>2</a:t>
            </a:fld>
            <a:endParaRPr lang="en-US" altLang="vi-VN" sz="1400">
              <a:latin typeface="Tahoma" panose="020B0604030504040204" pitchFamily="34" charset="0"/>
            </a:endParaRPr>
          </a:p>
        </p:txBody>
      </p:sp>
    </p:spTree>
    <p:extLst>
      <p:ext uri="{BB962C8B-B14F-4D97-AF65-F5344CB8AC3E}">
        <p14:creationId xmlns:p14="http://schemas.microsoft.com/office/powerpoint/2010/main" val="1876662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11B90A7E-EBD1-4B43-868D-264271B5C5B0}"/>
              </a:ext>
            </a:extLst>
          </p:cNvPr>
          <p:cNvSpPr>
            <a:spLocks noGrp="1"/>
          </p:cNvSpPr>
          <p:nvPr>
            <p:ph type="title"/>
          </p:nvPr>
        </p:nvSpPr>
        <p:spPr/>
        <p:txBody>
          <a:bodyPr/>
          <a:lstStyle/>
          <a:p>
            <a:endParaRPr lang="vi-VN" altLang="vi-VN"/>
          </a:p>
        </p:txBody>
      </p:sp>
      <p:sp>
        <p:nvSpPr>
          <p:cNvPr id="18435" name="Content Placeholder 2">
            <a:extLst>
              <a:ext uri="{FF2B5EF4-FFF2-40B4-BE49-F238E27FC236}">
                <a16:creationId xmlns:a16="http://schemas.microsoft.com/office/drawing/2014/main" id="{22E1E714-E00E-4CFC-BCEE-62B466939824}"/>
              </a:ext>
            </a:extLst>
          </p:cNvPr>
          <p:cNvSpPr>
            <a:spLocks noGrp="1"/>
          </p:cNvSpPr>
          <p:nvPr>
            <p:ph idx="1"/>
          </p:nvPr>
        </p:nvSpPr>
        <p:spPr/>
        <p:txBody>
          <a:bodyPr/>
          <a:lstStyle/>
          <a:p>
            <a:pPr marL="0" indent="0">
              <a:buNone/>
            </a:pPr>
            <a:r>
              <a:rPr lang="en-AU" altLang="vi-VN" b="1"/>
              <a:t>Cách 2 : Sử dụng bảng chuyển đổi số cơ sở.</a:t>
            </a:r>
          </a:p>
          <a:p>
            <a:pPr lvl="1" eaLnBrk="1" hangingPunct="1"/>
            <a:r>
              <a:rPr lang="en-AU" altLang="vi-VN"/>
              <a:t>Một số trong hệ bát phân tương đương 3 chữ số trong hệ nhị phân</a:t>
            </a:r>
          </a:p>
          <a:p>
            <a:pPr lvl="1" eaLnBrk="1" hangingPunct="1"/>
            <a:r>
              <a:rPr lang="en-AU" altLang="vi-VN"/>
              <a:t>Một số trong hệ thập lục phân tương đương 4 chữ số trong hệ nhị phân</a:t>
            </a:r>
          </a:p>
        </p:txBody>
      </p:sp>
    </p:spTree>
    <p:extLst>
      <p:ext uri="{BB962C8B-B14F-4D97-AF65-F5344CB8AC3E}">
        <p14:creationId xmlns:p14="http://schemas.microsoft.com/office/powerpoint/2010/main" val="9961090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6C54F866-3096-4A47-9778-C65233517BDF}"/>
              </a:ext>
            </a:extLst>
          </p:cNvPr>
          <p:cNvSpPr>
            <a:spLocks noGrp="1" noChangeArrowheads="1"/>
          </p:cNvSpPr>
          <p:nvPr>
            <p:ph type="title"/>
          </p:nvPr>
        </p:nvSpPr>
        <p:spPr/>
        <p:txBody>
          <a:bodyPr/>
          <a:lstStyle/>
          <a:p>
            <a:pPr eaLnBrk="1" hangingPunct="1"/>
            <a:r>
              <a:rPr lang="en-US" altLang="en-US"/>
              <a:t>Sơ đồ chân của 8086 theo mode</a:t>
            </a:r>
          </a:p>
        </p:txBody>
      </p:sp>
      <p:pic>
        <p:nvPicPr>
          <p:cNvPr id="7171" name="Picture 2">
            <a:extLst>
              <a:ext uri="{FF2B5EF4-FFF2-40B4-BE49-F238E27FC236}">
                <a16:creationId xmlns:a16="http://schemas.microsoft.com/office/drawing/2014/main" id="{E30A63DE-C0B8-474C-BBFD-D98D6F373E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066800"/>
            <a:ext cx="8445500"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080952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1867880-AB14-40EE-9B74-34453AB00124}"/>
              </a:ext>
            </a:extLst>
          </p:cNvPr>
          <p:cNvSpPr>
            <a:spLocks noGrp="1" noChangeArrowheads="1"/>
          </p:cNvSpPr>
          <p:nvPr>
            <p:ph type="title"/>
          </p:nvPr>
        </p:nvSpPr>
        <p:spPr/>
        <p:txBody>
          <a:bodyPr/>
          <a:lstStyle/>
          <a:p>
            <a:pPr eaLnBrk="1" hangingPunct="1"/>
            <a:r>
              <a:rPr lang="en-US" altLang="en-US"/>
              <a:t>Sơ đồ chân của 8086 theo mode</a:t>
            </a:r>
          </a:p>
        </p:txBody>
      </p:sp>
      <p:pic>
        <p:nvPicPr>
          <p:cNvPr id="8195" name="Picture 2">
            <a:extLst>
              <a:ext uri="{FF2B5EF4-FFF2-40B4-BE49-F238E27FC236}">
                <a16:creationId xmlns:a16="http://schemas.microsoft.com/office/drawing/2014/main" id="{1911ECC3-1559-4001-80FC-3F3B26648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1066800"/>
            <a:ext cx="7986713"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66427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851A56A0-6A8D-4421-BBFB-614833AEA109}"/>
              </a:ext>
            </a:extLst>
          </p:cNvPr>
          <p:cNvSpPr>
            <a:spLocks noGrp="1" noChangeArrowheads="1"/>
          </p:cNvSpPr>
          <p:nvPr>
            <p:ph type="title"/>
          </p:nvPr>
        </p:nvSpPr>
        <p:spPr/>
        <p:txBody>
          <a:bodyPr/>
          <a:lstStyle/>
          <a:p>
            <a:pPr eaLnBrk="1" hangingPunct="1"/>
            <a:r>
              <a:rPr lang="en-US" altLang="en-US"/>
              <a:t>Sơ đồ chân của 8086 theo mode</a:t>
            </a:r>
          </a:p>
        </p:txBody>
      </p:sp>
      <p:pic>
        <p:nvPicPr>
          <p:cNvPr id="9219" name="Picture 2">
            <a:extLst>
              <a:ext uri="{FF2B5EF4-FFF2-40B4-BE49-F238E27FC236}">
                <a16:creationId xmlns:a16="http://schemas.microsoft.com/office/drawing/2014/main" id="{EF28416D-3185-4AF7-B19B-61596D0F26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1143000"/>
            <a:ext cx="8277225"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89339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4483B6D9-B5DB-4E8A-87DE-AC6B37359FAE}"/>
              </a:ext>
            </a:extLst>
          </p:cNvPr>
          <p:cNvSpPr>
            <a:spLocks noGrp="1" noChangeArrowheads="1"/>
          </p:cNvSpPr>
          <p:nvPr>
            <p:ph type="title"/>
          </p:nvPr>
        </p:nvSpPr>
        <p:spPr/>
        <p:txBody>
          <a:bodyPr/>
          <a:lstStyle/>
          <a:p>
            <a:pPr eaLnBrk="1" hangingPunct="1"/>
            <a:r>
              <a:rPr lang="en-US" altLang="en-US"/>
              <a:t>Sơ đồ chân 8086 theo nhóm chức năng</a:t>
            </a:r>
          </a:p>
        </p:txBody>
      </p:sp>
      <p:sp>
        <p:nvSpPr>
          <p:cNvPr id="5123" name="Rectangle 4">
            <a:extLst>
              <a:ext uri="{FF2B5EF4-FFF2-40B4-BE49-F238E27FC236}">
                <a16:creationId xmlns:a16="http://schemas.microsoft.com/office/drawing/2014/main" id="{063FD7B8-5F14-4310-B79B-888E9C6C4122}"/>
              </a:ext>
            </a:extLst>
          </p:cNvPr>
          <p:cNvSpPr>
            <a:spLocks noChangeArrowheads="1"/>
          </p:cNvSpPr>
          <p:nvPr/>
        </p:nvSpPr>
        <p:spPr bwMode="auto">
          <a:xfrm>
            <a:off x="4440239" y="1196975"/>
            <a:ext cx="3240087" cy="5111750"/>
          </a:xfrm>
          <a:prstGeom prst="rect">
            <a:avLst/>
          </a:prstGeom>
          <a:solidFill>
            <a:schemeClr val="bg2">
              <a:lumMod val="10000"/>
              <a:lumOff val="90000"/>
            </a:schemeClr>
          </a:solidFill>
          <a:ln w="38100">
            <a:solidFill>
              <a:srgbClr val="336699"/>
            </a:solidFill>
            <a:miter lim="800000"/>
            <a:headEnd/>
            <a:tailEnd/>
          </a:ln>
        </p:spPr>
        <p:txBody>
          <a:bodyPr wrap="none" anchor="ctr"/>
          <a:lstStyle>
            <a:lvl1pPr>
              <a:spcBef>
                <a:spcPct val="20000"/>
              </a:spcBef>
              <a:buClr>
                <a:schemeClr val="folHlink"/>
              </a:buClr>
              <a:buSzPct val="60000"/>
              <a:buFont typeface="Wingdings" pitchFamily="2" charset="2"/>
              <a:buChar char="n"/>
              <a:defRPr sz="3200">
                <a:solidFill>
                  <a:schemeClr val="tx1"/>
                </a:solidFill>
                <a:latin typeface="Times New Roman" pitchFamily="18" charset="0"/>
              </a:defRPr>
            </a:lvl1pPr>
            <a:lvl2pPr marL="742950" indent="-285750">
              <a:spcBef>
                <a:spcPct val="20000"/>
              </a:spcBef>
              <a:buClr>
                <a:schemeClr val="hlink"/>
              </a:buClr>
              <a:buSzPct val="55000"/>
              <a:buFont typeface="Wingdings" pitchFamily="2" charset="2"/>
              <a:buChar char="n"/>
              <a:defRPr sz="2800">
                <a:solidFill>
                  <a:schemeClr val="tx1"/>
                </a:solidFill>
                <a:latin typeface="Times New Roman" pitchFamily="18"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imes New Roman" pitchFamily="18"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imes New Roman" pitchFamily="18"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9pPr>
          </a:lstStyle>
          <a:p>
            <a:pPr algn="ctr">
              <a:spcBef>
                <a:spcPct val="0"/>
              </a:spcBef>
              <a:buClrTx/>
              <a:buSzTx/>
              <a:buFontTx/>
              <a:buNone/>
              <a:defRPr/>
            </a:pPr>
            <a:r>
              <a:rPr lang="en-US" altLang="en-US" sz="2400" b="1">
                <a:solidFill>
                  <a:srgbClr val="000099"/>
                </a:solidFill>
                <a:latin typeface="Arial Black" pitchFamily="34" charset="0"/>
              </a:rPr>
              <a:t>8086</a:t>
            </a:r>
          </a:p>
        </p:txBody>
      </p:sp>
      <p:sp>
        <p:nvSpPr>
          <p:cNvPr id="10244" name="AutoShape 5">
            <a:extLst>
              <a:ext uri="{FF2B5EF4-FFF2-40B4-BE49-F238E27FC236}">
                <a16:creationId xmlns:a16="http://schemas.microsoft.com/office/drawing/2014/main" id="{9DC172E2-EB00-4593-83DF-68D61CBA5970}"/>
              </a:ext>
            </a:extLst>
          </p:cNvPr>
          <p:cNvSpPr>
            <a:spLocks noChangeArrowheads="1"/>
          </p:cNvSpPr>
          <p:nvPr/>
        </p:nvSpPr>
        <p:spPr bwMode="auto">
          <a:xfrm>
            <a:off x="7680326" y="1412875"/>
            <a:ext cx="720725" cy="503238"/>
          </a:xfrm>
          <a:prstGeom prst="leftRightArrow">
            <a:avLst>
              <a:gd name="adj1" fmla="val 50000"/>
              <a:gd name="adj2" fmla="val 28644"/>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solidFill>
                <a:srgbClr val="000000"/>
              </a:solidFill>
              <a:latin typeface="Tahoma" panose="020B0604030504040204" pitchFamily="34" charset="0"/>
            </a:endParaRPr>
          </a:p>
        </p:txBody>
      </p:sp>
      <p:sp>
        <p:nvSpPr>
          <p:cNvPr id="10245" name="Text Box 6">
            <a:extLst>
              <a:ext uri="{FF2B5EF4-FFF2-40B4-BE49-F238E27FC236}">
                <a16:creationId xmlns:a16="http://schemas.microsoft.com/office/drawing/2014/main" id="{29677E0E-C9A1-42AE-999A-7B3DF7F13A41}"/>
              </a:ext>
            </a:extLst>
          </p:cNvPr>
          <p:cNvSpPr txBox="1">
            <a:spLocks noChangeArrowheads="1"/>
          </p:cNvSpPr>
          <p:nvPr/>
        </p:nvSpPr>
        <p:spPr bwMode="auto">
          <a:xfrm>
            <a:off x="6527801" y="1484313"/>
            <a:ext cx="1141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AD8C01"/>
                </a:solidFill>
              </a:rPr>
              <a:t>AD0-AD15</a:t>
            </a:r>
          </a:p>
        </p:txBody>
      </p:sp>
      <p:sp>
        <p:nvSpPr>
          <p:cNvPr id="10246" name="Line 7">
            <a:extLst>
              <a:ext uri="{FF2B5EF4-FFF2-40B4-BE49-F238E27FC236}">
                <a16:creationId xmlns:a16="http://schemas.microsoft.com/office/drawing/2014/main" id="{7E7433CB-4CB6-4B62-9BE7-18894C147822}"/>
              </a:ext>
            </a:extLst>
          </p:cNvPr>
          <p:cNvSpPr>
            <a:spLocks noChangeShapeType="1"/>
          </p:cNvSpPr>
          <p:nvPr/>
        </p:nvSpPr>
        <p:spPr bwMode="auto">
          <a:xfrm>
            <a:off x="7680325" y="2205038"/>
            <a:ext cx="647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10247" name="Line 8">
            <a:extLst>
              <a:ext uri="{FF2B5EF4-FFF2-40B4-BE49-F238E27FC236}">
                <a16:creationId xmlns:a16="http://schemas.microsoft.com/office/drawing/2014/main" id="{0401BF18-6483-48C9-939C-5FBD9CC2DDDE}"/>
              </a:ext>
            </a:extLst>
          </p:cNvPr>
          <p:cNvSpPr>
            <a:spLocks noChangeShapeType="1"/>
          </p:cNvSpPr>
          <p:nvPr/>
        </p:nvSpPr>
        <p:spPr bwMode="auto">
          <a:xfrm>
            <a:off x="7680325" y="2565400"/>
            <a:ext cx="647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10248" name="Line 9">
            <a:extLst>
              <a:ext uri="{FF2B5EF4-FFF2-40B4-BE49-F238E27FC236}">
                <a16:creationId xmlns:a16="http://schemas.microsoft.com/office/drawing/2014/main" id="{866368C7-F6E1-4662-A086-AC0323660CA0}"/>
              </a:ext>
            </a:extLst>
          </p:cNvPr>
          <p:cNvSpPr>
            <a:spLocks noChangeShapeType="1"/>
          </p:cNvSpPr>
          <p:nvPr/>
        </p:nvSpPr>
        <p:spPr bwMode="auto">
          <a:xfrm>
            <a:off x="7680325" y="2852738"/>
            <a:ext cx="647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10249" name="Line 10">
            <a:extLst>
              <a:ext uri="{FF2B5EF4-FFF2-40B4-BE49-F238E27FC236}">
                <a16:creationId xmlns:a16="http://schemas.microsoft.com/office/drawing/2014/main" id="{7A648D39-1134-4DA1-93FB-E571C5133403}"/>
              </a:ext>
            </a:extLst>
          </p:cNvPr>
          <p:cNvSpPr>
            <a:spLocks noChangeShapeType="1"/>
          </p:cNvSpPr>
          <p:nvPr/>
        </p:nvSpPr>
        <p:spPr bwMode="auto">
          <a:xfrm>
            <a:off x="7680325" y="3141663"/>
            <a:ext cx="647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10250" name="Text Box 11">
            <a:extLst>
              <a:ext uri="{FF2B5EF4-FFF2-40B4-BE49-F238E27FC236}">
                <a16:creationId xmlns:a16="http://schemas.microsoft.com/office/drawing/2014/main" id="{8621511F-AD98-4427-83B9-8DB5C95A3834}"/>
              </a:ext>
            </a:extLst>
          </p:cNvPr>
          <p:cNvSpPr txBox="1">
            <a:spLocks noChangeArrowheads="1"/>
          </p:cNvSpPr>
          <p:nvPr/>
        </p:nvSpPr>
        <p:spPr bwMode="auto">
          <a:xfrm>
            <a:off x="6816726" y="1989138"/>
            <a:ext cx="804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B050"/>
                </a:solidFill>
              </a:rPr>
              <a:t>A16/S3</a:t>
            </a:r>
          </a:p>
        </p:txBody>
      </p:sp>
      <p:sp>
        <p:nvSpPr>
          <p:cNvPr id="10251" name="Text Box 12">
            <a:extLst>
              <a:ext uri="{FF2B5EF4-FFF2-40B4-BE49-F238E27FC236}">
                <a16:creationId xmlns:a16="http://schemas.microsoft.com/office/drawing/2014/main" id="{8DB3034D-0334-458C-A18F-2F8BCD963AD0}"/>
              </a:ext>
            </a:extLst>
          </p:cNvPr>
          <p:cNvSpPr txBox="1">
            <a:spLocks noChangeArrowheads="1"/>
          </p:cNvSpPr>
          <p:nvPr/>
        </p:nvSpPr>
        <p:spPr bwMode="auto">
          <a:xfrm>
            <a:off x="6816726" y="2349500"/>
            <a:ext cx="804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B050"/>
                </a:solidFill>
              </a:rPr>
              <a:t>A17/S4</a:t>
            </a:r>
          </a:p>
        </p:txBody>
      </p:sp>
      <p:sp>
        <p:nvSpPr>
          <p:cNvPr id="10252" name="Text Box 13">
            <a:extLst>
              <a:ext uri="{FF2B5EF4-FFF2-40B4-BE49-F238E27FC236}">
                <a16:creationId xmlns:a16="http://schemas.microsoft.com/office/drawing/2014/main" id="{D11FE640-3492-480D-8F49-F2F6DE50175C}"/>
              </a:ext>
            </a:extLst>
          </p:cNvPr>
          <p:cNvSpPr txBox="1">
            <a:spLocks noChangeArrowheads="1"/>
          </p:cNvSpPr>
          <p:nvPr/>
        </p:nvSpPr>
        <p:spPr bwMode="auto">
          <a:xfrm>
            <a:off x="6816726" y="2997200"/>
            <a:ext cx="804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B050"/>
                </a:solidFill>
              </a:rPr>
              <a:t>A19/S6</a:t>
            </a:r>
          </a:p>
        </p:txBody>
      </p:sp>
      <p:sp>
        <p:nvSpPr>
          <p:cNvPr id="10253" name="Text Box 14">
            <a:extLst>
              <a:ext uri="{FF2B5EF4-FFF2-40B4-BE49-F238E27FC236}">
                <a16:creationId xmlns:a16="http://schemas.microsoft.com/office/drawing/2014/main" id="{C15FC0AD-4D86-46A1-A709-C30958793EA3}"/>
              </a:ext>
            </a:extLst>
          </p:cNvPr>
          <p:cNvSpPr txBox="1">
            <a:spLocks noChangeArrowheads="1"/>
          </p:cNvSpPr>
          <p:nvPr/>
        </p:nvSpPr>
        <p:spPr bwMode="auto">
          <a:xfrm>
            <a:off x="6816726" y="2708275"/>
            <a:ext cx="804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B050"/>
                </a:solidFill>
              </a:rPr>
              <a:t>A18/S5</a:t>
            </a:r>
          </a:p>
        </p:txBody>
      </p:sp>
      <p:sp>
        <p:nvSpPr>
          <p:cNvPr id="10254" name="Line 15">
            <a:extLst>
              <a:ext uri="{FF2B5EF4-FFF2-40B4-BE49-F238E27FC236}">
                <a16:creationId xmlns:a16="http://schemas.microsoft.com/office/drawing/2014/main" id="{9DCC5E5C-309B-4E92-A4D5-A863057A3E17}"/>
              </a:ext>
            </a:extLst>
          </p:cNvPr>
          <p:cNvSpPr>
            <a:spLocks noChangeShapeType="1"/>
          </p:cNvSpPr>
          <p:nvPr/>
        </p:nvSpPr>
        <p:spPr bwMode="auto">
          <a:xfrm>
            <a:off x="3792538" y="3502025"/>
            <a:ext cx="6477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nchor="ctr"/>
          <a:lstStyle/>
          <a:p>
            <a:endParaRPr lang="en-US"/>
          </a:p>
        </p:txBody>
      </p:sp>
      <p:sp>
        <p:nvSpPr>
          <p:cNvPr id="10255" name="Text Box 16">
            <a:extLst>
              <a:ext uri="{FF2B5EF4-FFF2-40B4-BE49-F238E27FC236}">
                <a16:creationId xmlns:a16="http://schemas.microsoft.com/office/drawing/2014/main" id="{4F519451-9248-4CD6-8F83-437F147B1EC3}"/>
              </a:ext>
            </a:extLst>
          </p:cNvPr>
          <p:cNvSpPr txBox="1">
            <a:spLocks noChangeArrowheads="1"/>
          </p:cNvSpPr>
          <p:nvPr/>
        </p:nvSpPr>
        <p:spPr bwMode="auto">
          <a:xfrm>
            <a:off x="4511675" y="3357563"/>
            <a:ext cx="8842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FF0000"/>
                </a:solidFill>
              </a:rPr>
              <a:t>BHE/S7</a:t>
            </a:r>
          </a:p>
        </p:txBody>
      </p:sp>
      <p:sp>
        <p:nvSpPr>
          <p:cNvPr id="10256" name="Line 17">
            <a:extLst>
              <a:ext uri="{FF2B5EF4-FFF2-40B4-BE49-F238E27FC236}">
                <a16:creationId xmlns:a16="http://schemas.microsoft.com/office/drawing/2014/main" id="{46527D5A-98CB-46A6-B38D-198CB4710B55}"/>
              </a:ext>
            </a:extLst>
          </p:cNvPr>
          <p:cNvSpPr>
            <a:spLocks noChangeShapeType="1"/>
          </p:cNvSpPr>
          <p:nvPr/>
        </p:nvSpPr>
        <p:spPr bwMode="auto">
          <a:xfrm>
            <a:off x="4583113" y="3429000"/>
            <a:ext cx="431800" cy="0"/>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257" name="Line 18">
            <a:extLst>
              <a:ext uri="{FF2B5EF4-FFF2-40B4-BE49-F238E27FC236}">
                <a16:creationId xmlns:a16="http://schemas.microsoft.com/office/drawing/2014/main" id="{91DFD375-8DD2-4A0C-A0B4-F25752630B86}"/>
              </a:ext>
            </a:extLst>
          </p:cNvPr>
          <p:cNvSpPr>
            <a:spLocks noChangeShapeType="1"/>
          </p:cNvSpPr>
          <p:nvPr/>
        </p:nvSpPr>
        <p:spPr bwMode="auto">
          <a:xfrm>
            <a:off x="3792538" y="3200400"/>
            <a:ext cx="647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10258" name="Line 19">
            <a:extLst>
              <a:ext uri="{FF2B5EF4-FFF2-40B4-BE49-F238E27FC236}">
                <a16:creationId xmlns:a16="http://schemas.microsoft.com/office/drawing/2014/main" id="{2B40272C-884A-4089-9FC1-413C928BED44}"/>
              </a:ext>
            </a:extLst>
          </p:cNvPr>
          <p:cNvSpPr>
            <a:spLocks noChangeShapeType="1"/>
          </p:cNvSpPr>
          <p:nvPr/>
        </p:nvSpPr>
        <p:spPr bwMode="auto">
          <a:xfrm>
            <a:off x="7680325" y="4365625"/>
            <a:ext cx="6477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10259" name="Line 20">
            <a:extLst>
              <a:ext uri="{FF2B5EF4-FFF2-40B4-BE49-F238E27FC236}">
                <a16:creationId xmlns:a16="http://schemas.microsoft.com/office/drawing/2014/main" id="{91F8F4A7-F6A1-455E-A0AD-C5B6CD871B6B}"/>
              </a:ext>
            </a:extLst>
          </p:cNvPr>
          <p:cNvSpPr>
            <a:spLocks noChangeShapeType="1"/>
          </p:cNvSpPr>
          <p:nvPr/>
        </p:nvSpPr>
        <p:spPr bwMode="auto">
          <a:xfrm>
            <a:off x="7680325" y="4652963"/>
            <a:ext cx="6477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10260" name="Line 21">
            <a:extLst>
              <a:ext uri="{FF2B5EF4-FFF2-40B4-BE49-F238E27FC236}">
                <a16:creationId xmlns:a16="http://schemas.microsoft.com/office/drawing/2014/main" id="{C99C518F-03CF-4DF6-B52C-A6E590D6ED10}"/>
              </a:ext>
            </a:extLst>
          </p:cNvPr>
          <p:cNvSpPr>
            <a:spLocks noChangeShapeType="1"/>
          </p:cNvSpPr>
          <p:nvPr/>
        </p:nvSpPr>
        <p:spPr bwMode="auto">
          <a:xfrm>
            <a:off x="7680325" y="4941888"/>
            <a:ext cx="647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10261" name="Text Box 22">
            <a:extLst>
              <a:ext uri="{FF2B5EF4-FFF2-40B4-BE49-F238E27FC236}">
                <a16:creationId xmlns:a16="http://schemas.microsoft.com/office/drawing/2014/main" id="{034B8C3A-A993-493B-8029-A8CC628EAF64}"/>
              </a:ext>
            </a:extLst>
          </p:cNvPr>
          <p:cNvSpPr txBox="1">
            <a:spLocks noChangeArrowheads="1"/>
          </p:cNvSpPr>
          <p:nvPr/>
        </p:nvSpPr>
        <p:spPr bwMode="auto">
          <a:xfrm>
            <a:off x="4484689" y="2997200"/>
            <a:ext cx="903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FF0000"/>
                </a:solidFill>
              </a:rPr>
              <a:t>READY</a:t>
            </a:r>
          </a:p>
        </p:txBody>
      </p:sp>
      <p:sp>
        <p:nvSpPr>
          <p:cNvPr id="10262" name="Text Box 23">
            <a:extLst>
              <a:ext uri="{FF2B5EF4-FFF2-40B4-BE49-F238E27FC236}">
                <a16:creationId xmlns:a16="http://schemas.microsoft.com/office/drawing/2014/main" id="{DEBA9A05-8260-477D-A07B-D34BF07287BB}"/>
              </a:ext>
            </a:extLst>
          </p:cNvPr>
          <p:cNvSpPr txBox="1">
            <a:spLocks noChangeArrowheads="1"/>
          </p:cNvSpPr>
          <p:nvPr/>
        </p:nvSpPr>
        <p:spPr bwMode="auto">
          <a:xfrm>
            <a:off x="6096000" y="4149725"/>
            <a:ext cx="1606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FF0000"/>
                </a:solidFill>
              </a:rPr>
              <a:t>HOLD(RQ/GT0)</a:t>
            </a:r>
          </a:p>
        </p:txBody>
      </p:sp>
      <p:sp>
        <p:nvSpPr>
          <p:cNvPr id="10263" name="Text Box 24">
            <a:extLst>
              <a:ext uri="{FF2B5EF4-FFF2-40B4-BE49-F238E27FC236}">
                <a16:creationId xmlns:a16="http://schemas.microsoft.com/office/drawing/2014/main" id="{05978AD4-F7AF-4BE4-A15D-DFCBCB4B3EB1}"/>
              </a:ext>
            </a:extLst>
          </p:cNvPr>
          <p:cNvSpPr txBox="1">
            <a:spLocks noChangeArrowheads="1"/>
          </p:cNvSpPr>
          <p:nvPr/>
        </p:nvSpPr>
        <p:spPr bwMode="auto">
          <a:xfrm>
            <a:off x="6600825" y="4724400"/>
            <a:ext cx="1200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FF0000"/>
                </a:solidFill>
              </a:rPr>
              <a:t>INTA(QS1)</a:t>
            </a:r>
          </a:p>
        </p:txBody>
      </p:sp>
      <p:sp>
        <p:nvSpPr>
          <p:cNvPr id="10264" name="Line 25">
            <a:extLst>
              <a:ext uri="{FF2B5EF4-FFF2-40B4-BE49-F238E27FC236}">
                <a16:creationId xmlns:a16="http://schemas.microsoft.com/office/drawing/2014/main" id="{0A99E7D3-1CF6-4619-A5EF-06279DB38F88}"/>
              </a:ext>
            </a:extLst>
          </p:cNvPr>
          <p:cNvSpPr>
            <a:spLocks noChangeShapeType="1"/>
          </p:cNvSpPr>
          <p:nvPr/>
        </p:nvSpPr>
        <p:spPr bwMode="auto">
          <a:xfrm>
            <a:off x="7680325" y="5302250"/>
            <a:ext cx="647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10265" name="Text Box 26">
            <a:extLst>
              <a:ext uri="{FF2B5EF4-FFF2-40B4-BE49-F238E27FC236}">
                <a16:creationId xmlns:a16="http://schemas.microsoft.com/office/drawing/2014/main" id="{E028112F-DA7C-46F9-A3AF-722CF0E2349F}"/>
              </a:ext>
            </a:extLst>
          </p:cNvPr>
          <p:cNvSpPr txBox="1">
            <a:spLocks noChangeArrowheads="1"/>
          </p:cNvSpPr>
          <p:nvPr/>
        </p:nvSpPr>
        <p:spPr bwMode="auto">
          <a:xfrm>
            <a:off x="6600826" y="5157788"/>
            <a:ext cx="1109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FF0000"/>
                </a:solidFill>
              </a:rPr>
              <a:t>ALE(QS0)</a:t>
            </a:r>
          </a:p>
        </p:txBody>
      </p:sp>
      <p:sp>
        <p:nvSpPr>
          <p:cNvPr id="10266" name="Line 27">
            <a:extLst>
              <a:ext uri="{FF2B5EF4-FFF2-40B4-BE49-F238E27FC236}">
                <a16:creationId xmlns:a16="http://schemas.microsoft.com/office/drawing/2014/main" id="{216E5AFD-0CDF-4825-A702-976FB7C69533}"/>
              </a:ext>
            </a:extLst>
          </p:cNvPr>
          <p:cNvSpPr>
            <a:spLocks noChangeShapeType="1"/>
          </p:cNvSpPr>
          <p:nvPr/>
        </p:nvSpPr>
        <p:spPr bwMode="auto">
          <a:xfrm>
            <a:off x="6705600" y="4797425"/>
            <a:ext cx="431800" cy="0"/>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267" name="Text Box 28">
            <a:extLst>
              <a:ext uri="{FF2B5EF4-FFF2-40B4-BE49-F238E27FC236}">
                <a16:creationId xmlns:a16="http://schemas.microsoft.com/office/drawing/2014/main" id="{7004B3F7-EB02-4D7E-9E16-895EECE2B892}"/>
              </a:ext>
            </a:extLst>
          </p:cNvPr>
          <p:cNvSpPr txBox="1">
            <a:spLocks noChangeArrowheads="1"/>
          </p:cNvSpPr>
          <p:nvPr/>
        </p:nvSpPr>
        <p:spPr bwMode="auto">
          <a:xfrm>
            <a:off x="6096000" y="4437063"/>
            <a:ext cx="1663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99"/>
                </a:solidFill>
              </a:rPr>
              <a:t>HLDA(RQ/GT1)</a:t>
            </a:r>
          </a:p>
        </p:txBody>
      </p:sp>
      <p:sp>
        <p:nvSpPr>
          <p:cNvPr id="10268" name="Text Box 30">
            <a:extLst>
              <a:ext uri="{FF2B5EF4-FFF2-40B4-BE49-F238E27FC236}">
                <a16:creationId xmlns:a16="http://schemas.microsoft.com/office/drawing/2014/main" id="{24766B3F-5822-46C2-B3B0-F17297D7F188}"/>
              </a:ext>
            </a:extLst>
          </p:cNvPr>
          <p:cNvSpPr txBox="1">
            <a:spLocks noChangeArrowheads="1"/>
          </p:cNvSpPr>
          <p:nvPr/>
        </p:nvSpPr>
        <p:spPr bwMode="auto">
          <a:xfrm>
            <a:off x="6096000" y="4437063"/>
            <a:ext cx="1663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FF0000"/>
                </a:solidFill>
              </a:rPr>
              <a:t>HLDA(RQ/GT1)</a:t>
            </a:r>
          </a:p>
        </p:txBody>
      </p:sp>
      <p:sp>
        <p:nvSpPr>
          <p:cNvPr id="10269" name="Line 31">
            <a:extLst>
              <a:ext uri="{FF2B5EF4-FFF2-40B4-BE49-F238E27FC236}">
                <a16:creationId xmlns:a16="http://schemas.microsoft.com/office/drawing/2014/main" id="{9D61F05F-B7B6-4DCC-92B7-E84AA5A39A1B}"/>
              </a:ext>
            </a:extLst>
          </p:cNvPr>
          <p:cNvSpPr>
            <a:spLocks noChangeShapeType="1"/>
          </p:cNvSpPr>
          <p:nvPr/>
        </p:nvSpPr>
        <p:spPr bwMode="auto">
          <a:xfrm>
            <a:off x="6781800" y="4221163"/>
            <a:ext cx="287338" cy="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270" name="Line 32">
            <a:extLst>
              <a:ext uri="{FF2B5EF4-FFF2-40B4-BE49-F238E27FC236}">
                <a16:creationId xmlns:a16="http://schemas.microsoft.com/office/drawing/2014/main" id="{CDC14CF5-C017-45DB-91FD-FB3A687C079A}"/>
              </a:ext>
            </a:extLst>
          </p:cNvPr>
          <p:cNvSpPr>
            <a:spLocks noChangeShapeType="1"/>
          </p:cNvSpPr>
          <p:nvPr/>
        </p:nvSpPr>
        <p:spPr bwMode="auto">
          <a:xfrm>
            <a:off x="7180264" y="4221163"/>
            <a:ext cx="287337" cy="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271" name="Line 33">
            <a:extLst>
              <a:ext uri="{FF2B5EF4-FFF2-40B4-BE49-F238E27FC236}">
                <a16:creationId xmlns:a16="http://schemas.microsoft.com/office/drawing/2014/main" id="{14A40A66-7D7A-4A4D-9C25-736146A0E2FE}"/>
              </a:ext>
            </a:extLst>
          </p:cNvPr>
          <p:cNvSpPr>
            <a:spLocks noChangeShapeType="1"/>
          </p:cNvSpPr>
          <p:nvPr/>
        </p:nvSpPr>
        <p:spPr bwMode="auto">
          <a:xfrm>
            <a:off x="7162800" y="4508500"/>
            <a:ext cx="287338" cy="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272" name="Line 34">
            <a:extLst>
              <a:ext uri="{FF2B5EF4-FFF2-40B4-BE49-F238E27FC236}">
                <a16:creationId xmlns:a16="http://schemas.microsoft.com/office/drawing/2014/main" id="{8194F43B-009A-446A-BCAA-52ED96F4F737}"/>
              </a:ext>
            </a:extLst>
          </p:cNvPr>
          <p:cNvSpPr>
            <a:spLocks noChangeShapeType="1"/>
          </p:cNvSpPr>
          <p:nvPr/>
        </p:nvSpPr>
        <p:spPr bwMode="auto">
          <a:xfrm>
            <a:off x="6781800" y="4508500"/>
            <a:ext cx="287338" cy="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273" name="Line 35">
            <a:extLst>
              <a:ext uri="{FF2B5EF4-FFF2-40B4-BE49-F238E27FC236}">
                <a16:creationId xmlns:a16="http://schemas.microsoft.com/office/drawing/2014/main" id="{5B05209D-A19E-4364-A07F-77918864CBB8}"/>
              </a:ext>
            </a:extLst>
          </p:cNvPr>
          <p:cNvSpPr>
            <a:spLocks noChangeShapeType="1"/>
          </p:cNvSpPr>
          <p:nvPr/>
        </p:nvSpPr>
        <p:spPr bwMode="auto">
          <a:xfrm flipH="1">
            <a:off x="3792538" y="1412875"/>
            <a:ext cx="647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10274" name="Line 36">
            <a:extLst>
              <a:ext uri="{FF2B5EF4-FFF2-40B4-BE49-F238E27FC236}">
                <a16:creationId xmlns:a16="http://schemas.microsoft.com/office/drawing/2014/main" id="{7BB7F0FC-1CE6-4D07-BC63-E7CA95799B01}"/>
              </a:ext>
            </a:extLst>
          </p:cNvPr>
          <p:cNvSpPr>
            <a:spLocks noChangeShapeType="1"/>
          </p:cNvSpPr>
          <p:nvPr/>
        </p:nvSpPr>
        <p:spPr bwMode="auto">
          <a:xfrm flipH="1">
            <a:off x="3792538" y="1773238"/>
            <a:ext cx="647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10275" name="Line 37">
            <a:extLst>
              <a:ext uri="{FF2B5EF4-FFF2-40B4-BE49-F238E27FC236}">
                <a16:creationId xmlns:a16="http://schemas.microsoft.com/office/drawing/2014/main" id="{89B09E2B-E1ED-40E9-A7CC-E531DB1B6446}"/>
              </a:ext>
            </a:extLst>
          </p:cNvPr>
          <p:cNvSpPr>
            <a:spLocks noChangeShapeType="1"/>
          </p:cNvSpPr>
          <p:nvPr/>
        </p:nvSpPr>
        <p:spPr bwMode="auto">
          <a:xfrm flipH="1">
            <a:off x="3792538" y="2060575"/>
            <a:ext cx="647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10276" name="Line 38">
            <a:extLst>
              <a:ext uri="{FF2B5EF4-FFF2-40B4-BE49-F238E27FC236}">
                <a16:creationId xmlns:a16="http://schemas.microsoft.com/office/drawing/2014/main" id="{BF4763C2-4988-4EB4-9FA3-6DE91AAB9223}"/>
              </a:ext>
            </a:extLst>
          </p:cNvPr>
          <p:cNvSpPr>
            <a:spLocks noChangeShapeType="1"/>
          </p:cNvSpPr>
          <p:nvPr/>
        </p:nvSpPr>
        <p:spPr bwMode="auto">
          <a:xfrm flipH="1">
            <a:off x="3792538" y="2349500"/>
            <a:ext cx="647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10277" name="Text Box 39">
            <a:extLst>
              <a:ext uri="{FF2B5EF4-FFF2-40B4-BE49-F238E27FC236}">
                <a16:creationId xmlns:a16="http://schemas.microsoft.com/office/drawing/2014/main" id="{D6569C1C-453B-41AC-BB62-487DB774CB0B}"/>
              </a:ext>
            </a:extLst>
          </p:cNvPr>
          <p:cNvSpPr txBox="1">
            <a:spLocks noChangeArrowheads="1"/>
          </p:cNvSpPr>
          <p:nvPr/>
        </p:nvSpPr>
        <p:spPr bwMode="auto">
          <a:xfrm flipH="1">
            <a:off x="4500563" y="1196975"/>
            <a:ext cx="1073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FF0000"/>
                </a:solidFill>
              </a:rPr>
              <a:t>M/IO (S2)</a:t>
            </a:r>
          </a:p>
        </p:txBody>
      </p:sp>
      <p:sp>
        <p:nvSpPr>
          <p:cNvPr id="10278" name="Text Box 40">
            <a:extLst>
              <a:ext uri="{FF2B5EF4-FFF2-40B4-BE49-F238E27FC236}">
                <a16:creationId xmlns:a16="http://schemas.microsoft.com/office/drawing/2014/main" id="{48DABDAA-5BE2-4E8A-9AA1-86AC64DBB07B}"/>
              </a:ext>
            </a:extLst>
          </p:cNvPr>
          <p:cNvSpPr txBox="1">
            <a:spLocks noChangeArrowheads="1"/>
          </p:cNvSpPr>
          <p:nvPr/>
        </p:nvSpPr>
        <p:spPr bwMode="auto">
          <a:xfrm flipH="1">
            <a:off x="4500564" y="1557338"/>
            <a:ext cx="1019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FF0000"/>
                </a:solidFill>
              </a:rPr>
              <a:t>DT/R(S1)</a:t>
            </a:r>
          </a:p>
        </p:txBody>
      </p:sp>
      <p:sp>
        <p:nvSpPr>
          <p:cNvPr id="10279" name="Text Box 41">
            <a:extLst>
              <a:ext uri="{FF2B5EF4-FFF2-40B4-BE49-F238E27FC236}">
                <a16:creationId xmlns:a16="http://schemas.microsoft.com/office/drawing/2014/main" id="{17BD2CFD-497D-4470-B2B7-AA1BAB849CAD}"/>
              </a:ext>
            </a:extLst>
          </p:cNvPr>
          <p:cNvSpPr txBox="1">
            <a:spLocks noChangeArrowheads="1"/>
          </p:cNvSpPr>
          <p:nvPr/>
        </p:nvSpPr>
        <p:spPr bwMode="auto">
          <a:xfrm flipH="1">
            <a:off x="4500564" y="2205039"/>
            <a:ext cx="12604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FF0000"/>
                </a:solidFill>
              </a:rPr>
              <a:t>WR (LOCK)</a:t>
            </a:r>
          </a:p>
        </p:txBody>
      </p:sp>
      <p:sp>
        <p:nvSpPr>
          <p:cNvPr id="10280" name="Text Box 42">
            <a:extLst>
              <a:ext uri="{FF2B5EF4-FFF2-40B4-BE49-F238E27FC236}">
                <a16:creationId xmlns:a16="http://schemas.microsoft.com/office/drawing/2014/main" id="{ADF7A10C-83AB-4B65-8708-9D4870DCA8C1}"/>
              </a:ext>
            </a:extLst>
          </p:cNvPr>
          <p:cNvSpPr txBox="1">
            <a:spLocks noChangeArrowheads="1"/>
          </p:cNvSpPr>
          <p:nvPr/>
        </p:nvSpPr>
        <p:spPr bwMode="auto">
          <a:xfrm flipH="1">
            <a:off x="4500563" y="1916113"/>
            <a:ext cx="476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FF0000"/>
                </a:solidFill>
              </a:rPr>
              <a:t>RD</a:t>
            </a:r>
          </a:p>
        </p:txBody>
      </p:sp>
      <p:sp>
        <p:nvSpPr>
          <p:cNvPr id="10281" name="Line 43">
            <a:extLst>
              <a:ext uri="{FF2B5EF4-FFF2-40B4-BE49-F238E27FC236}">
                <a16:creationId xmlns:a16="http://schemas.microsoft.com/office/drawing/2014/main" id="{036B4E63-8F87-4164-BDDB-2BB13B4C07A8}"/>
              </a:ext>
            </a:extLst>
          </p:cNvPr>
          <p:cNvSpPr>
            <a:spLocks noChangeShapeType="1"/>
          </p:cNvSpPr>
          <p:nvPr/>
        </p:nvSpPr>
        <p:spPr bwMode="auto">
          <a:xfrm flipH="1">
            <a:off x="3792538" y="2743200"/>
            <a:ext cx="647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10282" name="Text Box 44">
            <a:extLst>
              <a:ext uri="{FF2B5EF4-FFF2-40B4-BE49-F238E27FC236}">
                <a16:creationId xmlns:a16="http://schemas.microsoft.com/office/drawing/2014/main" id="{00E8F331-2A58-42F0-ACA6-E36EB5AEF861}"/>
              </a:ext>
            </a:extLst>
          </p:cNvPr>
          <p:cNvSpPr txBox="1">
            <a:spLocks noChangeArrowheads="1"/>
          </p:cNvSpPr>
          <p:nvPr/>
        </p:nvSpPr>
        <p:spPr bwMode="auto">
          <a:xfrm flipH="1">
            <a:off x="4494214" y="2565400"/>
            <a:ext cx="1012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FF0000"/>
                </a:solidFill>
              </a:rPr>
              <a:t>DEN (S0)</a:t>
            </a:r>
          </a:p>
        </p:txBody>
      </p:sp>
      <p:sp>
        <p:nvSpPr>
          <p:cNvPr id="10283" name="Line 45">
            <a:extLst>
              <a:ext uri="{FF2B5EF4-FFF2-40B4-BE49-F238E27FC236}">
                <a16:creationId xmlns:a16="http://schemas.microsoft.com/office/drawing/2014/main" id="{357CF97F-423C-474D-B3E0-2515F6199B38}"/>
              </a:ext>
            </a:extLst>
          </p:cNvPr>
          <p:cNvSpPr>
            <a:spLocks noChangeShapeType="1"/>
          </p:cNvSpPr>
          <p:nvPr/>
        </p:nvSpPr>
        <p:spPr bwMode="auto">
          <a:xfrm flipH="1">
            <a:off x="4583113" y="2636838"/>
            <a:ext cx="431800" cy="0"/>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284" name="Line 49">
            <a:extLst>
              <a:ext uri="{FF2B5EF4-FFF2-40B4-BE49-F238E27FC236}">
                <a16:creationId xmlns:a16="http://schemas.microsoft.com/office/drawing/2014/main" id="{6100B6FC-0684-4B93-BB1E-115EA306A70F}"/>
              </a:ext>
            </a:extLst>
          </p:cNvPr>
          <p:cNvSpPr>
            <a:spLocks noChangeShapeType="1"/>
          </p:cNvSpPr>
          <p:nvPr/>
        </p:nvSpPr>
        <p:spPr bwMode="auto">
          <a:xfrm flipH="1">
            <a:off x="4583114" y="1989138"/>
            <a:ext cx="288925" cy="0"/>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285" name="Line 50">
            <a:extLst>
              <a:ext uri="{FF2B5EF4-FFF2-40B4-BE49-F238E27FC236}">
                <a16:creationId xmlns:a16="http://schemas.microsoft.com/office/drawing/2014/main" id="{D082CB4E-D04B-4070-8658-4B77F0EE93A6}"/>
              </a:ext>
            </a:extLst>
          </p:cNvPr>
          <p:cNvSpPr>
            <a:spLocks noChangeShapeType="1"/>
          </p:cNvSpPr>
          <p:nvPr/>
        </p:nvSpPr>
        <p:spPr bwMode="auto">
          <a:xfrm flipH="1">
            <a:off x="4583114" y="2276475"/>
            <a:ext cx="288925" cy="0"/>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286" name="Line 51">
            <a:extLst>
              <a:ext uri="{FF2B5EF4-FFF2-40B4-BE49-F238E27FC236}">
                <a16:creationId xmlns:a16="http://schemas.microsoft.com/office/drawing/2014/main" id="{B682239E-9E09-4439-A140-581120DD9502}"/>
              </a:ext>
            </a:extLst>
          </p:cNvPr>
          <p:cNvSpPr>
            <a:spLocks noChangeShapeType="1"/>
          </p:cNvSpPr>
          <p:nvPr/>
        </p:nvSpPr>
        <p:spPr bwMode="auto">
          <a:xfrm flipH="1">
            <a:off x="4914901" y="1628775"/>
            <a:ext cx="144463" cy="0"/>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287" name="Line 52">
            <a:extLst>
              <a:ext uri="{FF2B5EF4-FFF2-40B4-BE49-F238E27FC236}">
                <a16:creationId xmlns:a16="http://schemas.microsoft.com/office/drawing/2014/main" id="{4008B6E6-727D-4110-B89A-F96D206D3F42}"/>
              </a:ext>
            </a:extLst>
          </p:cNvPr>
          <p:cNvSpPr>
            <a:spLocks noChangeShapeType="1"/>
          </p:cNvSpPr>
          <p:nvPr/>
        </p:nvSpPr>
        <p:spPr bwMode="auto">
          <a:xfrm flipH="1">
            <a:off x="4800600" y="1268413"/>
            <a:ext cx="215900" cy="0"/>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288" name="Line 53">
            <a:extLst>
              <a:ext uri="{FF2B5EF4-FFF2-40B4-BE49-F238E27FC236}">
                <a16:creationId xmlns:a16="http://schemas.microsoft.com/office/drawing/2014/main" id="{103CB595-C3BC-40E1-B284-CB9B2DBD4FD9}"/>
              </a:ext>
            </a:extLst>
          </p:cNvPr>
          <p:cNvSpPr>
            <a:spLocks noChangeShapeType="1"/>
          </p:cNvSpPr>
          <p:nvPr/>
        </p:nvSpPr>
        <p:spPr bwMode="auto">
          <a:xfrm flipH="1">
            <a:off x="5087939" y="2636838"/>
            <a:ext cx="287337" cy="0"/>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289" name="Line 54">
            <a:extLst>
              <a:ext uri="{FF2B5EF4-FFF2-40B4-BE49-F238E27FC236}">
                <a16:creationId xmlns:a16="http://schemas.microsoft.com/office/drawing/2014/main" id="{936D9513-9734-491F-95A1-8BC81CB36A89}"/>
              </a:ext>
            </a:extLst>
          </p:cNvPr>
          <p:cNvSpPr>
            <a:spLocks noChangeShapeType="1"/>
          </p:cNvSpPr>
          <p:nvPr/>
        </p:nvSpPr>
        <p:spPr bwMode="auto">
          <a:xfrm flipH="1">
            <a:off x="4986338" y="2276475"/>
            <a:ext cx="576262" cy="0"/>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290" name="Line 55">
            <a:extLst>
              <a:ext uri="{FF2B5EF4-FFF2-40B4-BE49-F238E27FC236}">
                <a16:creationId xmlns:a16="http://schemas.microsoft.com/office/drawing/2014/main" id="{7B174F73-B778-47E1-8622-70FB68101F71}"/>
              </a:ext>
            </a:extLst>
          </p:cNvPr>
          <p:cNvSpPr>
            <a:spLocks noChangeShapeType="1"/>
          </p:cNvSpPr>
          <p:nvPr/>
        </p:nvSpPr>
        <p:spPr bwMode="auto">
          <a:xfrm flipH="1">
            <a:off x="5181601" y="1268413"/>
            <a:ext cx="214313" cy="0"/>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291" name="Line 56">
            <a:extLst>
              <a:ext uri="{FF2B5EF4-FFF2-40B4-BE49-F238E27FC236}">
                <a16:creationId xmlns:a16="http://schemas.microsoft.com/office/drawing/2014/main" id="{B00CF485-0B00-4DF0-977F-A7FD472C090F}"/>
              </a:ext>
            </a:extLst>
          </p:cNvPr>
          <p:cNvSpPr>
            <a:spLocks noChangeShapeType="1"/>
          </p:cNvSpPr>
          <p:nvPr/>
        </p:nvSpPr>
        <p:spPr bwMode="auto">
          <a:xfrm flipH="1">
            <a:off x="5159375" y="1628775"/>
            <a:ext cx="215900" cy="0"/>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292" name="Line 57">
            <a:extLst>
              <a:ext uri="{FF2B5EF4-FFF2-40B4-BE49-F238E27FC236}">
                <a16:creationId xmlns:a16="http://schemas.microsoft.com/office/drawing/2014/main" id="{233F6E94-B3BC-4CD5-8197-42581D245502}"/>
              </a:ext>
            </a:extLst>
          </p:cNvPr>
          <p:cNvSpPr>
            <a:spLocks noChangeShapeType="1"/>
          </p:cNvSpPr>
          <p:nvPr/>
        </p:nvSpPr>
        <p:spPr bwMode="auto">
          <a:xfrm flipH="1">
            <a:off x="3792538" y="3860800"/>
            <a:ext cx="6477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nchor="ctr"/>
          <a:lstStyle/>
          <a:p>
            <a:endParaRPr lang="en-US"/>
          </a:p>
        </p:txBody>
      </p:sp>
      <p:sp>
        <p:nvSpPr>
          <p:cNvPr id="10293" name="Line 58">
            <a:extLst>
              <a:ext uri="{FF2B5EF4-FFF2-40B4-BE49-F238E27FC236}">
                <a16:creationId xmlns:a16="http://schemas.microsoft.com/office/drawing/2014/main" id="{423BFA1D-A89D-4CCA-BFC8-B5D918120612}"/>
              </a:ext>
            </a:extLst>
          </p:cNvPr>
          <p:cNvSpPr>
            <a:spLocks noChangeShapeType="1"/>
          </p:cNvSpPr>
          <p:nvPr/>
        </p:nvSpPr>
        <p:spPr bwMode="auto">
          <a:xfrm flipH="1">
            <a:off x="3792538" y="4076700"/>
            <a:ext cx="6477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nchor="ctr"/>
          <a:lstStyle/>
          <a:p>
            <a:endParaRPr lang="en-US"/>
          </a:p>
        </p:txBody>
      </p:sp>
      <p:sp>
        <p:nvSpPr>
          <p:cNvPr id="10294" name="Line 59">
            <a:extLst>
              <a:ext uri="{FF2B5EF4-FFF2-40B4-BE49-F238E27FC236}">
                <a16:creationId xmlns:a16="http://schemas.microsoft.com/office/drawing/2014/main" id="{83BC96F0-089C-4215-B7AD-F8E142F7D030}"/>
              </a:ext>
            </a:extLst>
          </p:cNvPr>
          <p:cNvSpPr>
            <a:spLocks noChangeShapeType="1"/>
          </p:cNvSpPr>
          <p:nvPr/>
        </p:nvSpPr>
        <p:spPr bwMode="auto">
          <a:xfrm flipH="1">
            <a:off x="3792538" y="4364038"/>
            <a:ext cx="6477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nchor="ctr"/>
          <a:lstStyle/>
          <a:p>
            <a:endParaRPr lang="en-US"/>
          </a:p>
        </p:txBody>
      </p:sp>
      <p:sp>
        <p:nvSpPr>
          <p:cNvPr id="10295" name="Line 60">
            <a:extLst>
              <a:ext uri="{FF2B5EF4-FFF2-40B4-BE49-F238E27FC236}">
                <a16:creationId xmlns:a16="http://schemas.microsoft.com/office/drawing/2014/main" id="{F6A53EEA-DEB4-4CB7-93AD-69211B67EAA5}"/>
              </a:ext>
            </a:extLst>
          </p:cNvPr>
          <p:cNvSpPr>
            <a:spLocks noChangeShapeType="1"/>
          </p:cNvSpPr>
          <p:nvPr/>
        </p:nvSpPr>
        <p:spPr bwMode="auto">
          <a:xfrm flipH="1">
            <a:off x="3792538" y="4652963"/>
            <a:ext cx="6477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nchor="ctr"/>
          <a:lstStyle/>
          <a:p>
            <a:endParaRPr lang="en-US"/>
          </a:p>
        </p:txBody>
      </p:sp>
      <p:sp>
        <p:nvSpPr>
          <p:cNvPr id="10296" name="Text Box 61">
            <a:extLst>
              <a:ext uri="{FF2B5EF4-FFF2-40B4-BE49-F238E27FC236}">
                <a16:creationId xmlns:a16="http://schemas.microsoft.com/office/drawing/2014/main" id="{55ED83AE-EEFA-4350-B264-207169F81060}"/>
              </a:ext>
            </a:extLst>
          </p:cNvPr>
          <p:cNvSpPr txBox="1">
            <a:spLocks noChangeArrowheads="1"/>
          </p:cNvSpPr>
          <p:nvPr/>
        </p:nvSpPr>
        <p:spPr bwMode="auto">
          <a:xfrm flipH="1">
            <a:off x="4511676" y="3716338"/>
            <a:ext cx="601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FF0000"/>
                </a:solidFill>
              </a:rPr>
              <a:t>NMI</a:t>
            </a:r>
          </a:p>
        </p:txBody>
      </p:sp>
      <p:sp>
        <p:nvSpPr>
          <p:cNvPr id="10297" name="Text Box 62">
            <a:extLst>
              <a:ext uri="{FF2B5EF4-FFF2-40B4-BE49-F238E27FC236}">
                <a16:creationId xmlns:a16="http://schemas.microsoft.com/office/drawing/2014/main" id="{FAB2A01F-839C-4B5F-B25F-73891B9FCD53}"/>
              </a:ext>
            </a:extLst>
          </p:cNvPr>
          <p:cNvSpPr txBox="1">
            <a:spLocks noChangeArrowheads="1"/>
          </p:cNvSpPr>
          <p:nvPr/>
        </p:nvSpPr>
        <p:spPr bwMode="auto">
          <a:xfrm flipH="1">
            <a:off x="4511675" y="3933825"/>
            <a:ext cx="661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FF0000"/>
                </a:solidFill>
              </a:rPr>
              <a:t>INTR</a:t>
            </a:r>
          </a:p>
        </p:txBody>
      </p:sp>
      <p:sp>
        <p:nvSpPr>
          <p:cNvPr id="10298" name="Text Box 63">
            <a:extLst>
              <a:ext uri="{FF2B5EF4-FFF2-40B4-BE49-F238E27FC236}">
                <a16:creationId xmlns:a16="http://schemas.microsoft.com/office/drawing/2014/main" id="{E9793767-97F7-427E-8D21-22E4280A700F}"/>
              </a:ext>
            </a:extLst>
          </p:cNvPr>
          <p:cNvSpPr txBox="1">
            <a:spLocks noChangeArrowheads="1"/>
          </p:cNvSpPr>
          <p:nvPr/>
        </p:nvSpPr>
        <p:spPr bwMode="auto">
          <a:xfrm flipH="1">
            <a:off x="4502151" y="4508500"/>
            <a:ext cx="9175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FF0000"/>
                </a:solidFill>
              </a:rPr>
              <a:t>MN/MX</a:t>
            </a:r>
          </a:p>
        </p:txBody>
      </p:sp>
      <p:sp>
        <p:nvSpPr>
          <p:cNvPr id="10299" name="Text Box 64">
            <a:extLst>
              <a:ext uri="{FF2B5EF4-FFF2-40B4-BE49-F238E27FC236}">
                <a16:creationId xmlns:a16="http://schemas.microsoft.com/office/drawing/2014/main" id="{06E2AE8B-9F55-44ED-9294-618B3A2AB478}"/>
              </a:ext>
            </a:extLst>
          </p:cNvPr>
          <p:cNvSpPr txBox="1">
            <a:spLocks noChangeArrowheads="1"/>
          </p:cNvSpPr>
          <p:nvPr/>
        </p:nvSpPr>
        <p:spPr bwMode="auto">
          <a:xfrm flipH="1">
            <a:off x="4500564" y="4219575"/>
            <a:ext cx="8096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FF0000"/>
                </a:solidFill>
              </a:rPr>
              <a:t>RESET</a:t>
            </a:r>
          </a:p>
        </p:txBody>
      </p:sp>
      <p:sp>
        <p:nvSpPr>
          <p:cNvPr id="10300" name="Line 65">
            <a:extLst>
              <a:ext uri="{FF2B5EF4-FFF2-40B4-BE49-F238E27FC236}">
                <a16:creationId xmlns:a16="http://schemas.microsoft.com/office/drawing/2014/main" id="{F3853566-3D94-4F32-8CFD-D88385D6BA53}"/>
              </a:ext>
            </a:extLst>
          </p:cNvPr>
          <p:cNvSpPr>
            <a:spLocks noChangeShapeType="1"/>
          </p:cNvSpPr>
          <p:nvPr/>
        </p:nvSpPr>
        <p:spPr bwMode="auto">
          <a:xfrm flipH="1">
            <a:off x="3792538" y="5013325"/>
            <a:ext cx="6477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nchor="ctr"/>
          <a:lstStyle/>
          <a:p>
            <a:endParaRPr lang="en-US"/>
          </a:p>
        </p:txBody>
      </p:sp>
      <p:sp>
        <p:nvSpPr>
          <p:cNvPr id="10301" name="Text Box 66">
            <a:extLst>
              <a:ext uri="{FF2B5EF4-FFF2-40B4-BE49-F238E27FC236}">
                <a16:creationId xmlns:a16="http://schemas.microsoft.com/office/drawing/2014/main" id="{DC83DCCA-5580-4D11-A401-0C675F11AD7D}"/>
              </a:ext>
            </a:extLst>
          </p:cNvPr>
          <p:cNvSpPr txBox="1">
            <a:spLocks noChangeArrowheads="1"/>
          </p:cNvSpPr>
          <p:nvPr/>
        </p:nvSpPr>
        <p:spPr bwMode="auto">
          <a:xfrm flipH="1">
            <a:off x="4494213" y="4868864"/>
            <a:ext cx="673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FF0000"/>
                </a:solidFill>
              </a:rPr>
              <a:t>TEST</a:t>
            </a:r>
          </a:p>
        </p:txBody>
      </p:sp>
      <p:sp>
        <p:nvSpPr>
          <p:cNvPr id="10302" name="Line 67">
            <a:extLst>
              <a:ext uri="{FF2B5EF4-FFF2-40B4-BE49-F238E27FC236}">
                <a16:creationId xmlns:a16="http://schemas.microsoft.com/office/drawing/2014/main" id="{245C232F-0966-4F21-875D-6A6648191BF4}"/>
              </a:ext>
            </a:extLst>
          </p:cNvPr>
          <p:cNvSpPr>
            <a:spLocks noChangeShapeType="1"/>
          </p:cNvSpPr>
          <p:nvPr/>
        </p:nvSpPr>
        <p:spPr bwMode="auto">
          <a:xfrm flipH="1" flipV="1">
            <a:off x="4583114" y="4940300"/>
            <a:ext cx="504825" cy="1588"/>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303" name="Line 68">
            <a:extLst>
              <a:ext uri="{FF2B5EF4-FFF2-40B4-BE49-F238E27FC236}">
                <a16:creationId xmlns:a16="http://schemas.microsoft.com/office/drawing/2014/main" id="{02D29480-8D02-40C3-A0BD-5D13B3FF0213}"/>
              </a:ext>
            </a:extLst>
          </p:cNvPr>
          <p:cNvSpPr>
            <a:spLocks noChangeShapeType="1"/>
          </p:cNvSpPr>
          <p:nvPr/>
        </p:nvSpPr>
        <p:spPr bwMode="auto">
          <a:xfrm flipH="1">
            <a:off x="5016501" y="4581525"/>
            <a:ext cx="288925" cy="0"/>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304" name="Line 69">
            <a:extLst>
              <a:ext uri="{FF2B5EF4-FFF2-40B4-BE49-F238E27FC236}">
                <a16:creationId xmlns:a16="http://schemas.microsoft.com/office/drawing/2014/main" id="{064D1918-A9B6-4D59-8981-29D530CA12B8}"/>
              </a:ext>
            </a:extLst>
          </p:cNvPr>
          <p:cNvSpPr>
            <a:spLocks noChangeShapeType="1"/>
          </p:cNvSpPr>
          <p:nvPr/>
        </p:nvSpPr>
        <p:spPr bwMode="auto">
          <a:xfrm flipH="1">
            <a:off x="3792538" y="5410200"/>
            <a:ext cx="6477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nchor="ctr"/>
          <a:lstStyle/>
          <a:p>
            <a:endParaRPr lang="en-US"/>
          </a:p>
        </p:txBody>
      </p:sp>
      <p:sp>
        <p:nvSpPr>
          <p:cNvPr id="10305" name="Line 70">
            <a:extLst>
              <a:ext uri="{FF2B5EF4-FFF2-40B4-BE49-F238E27FC236}">
                <a16:creationId xmlns:a16="http://schemas.microsoft.com/office/drawing/2014/main" id="{D8D5C8CA-55BB-45D2-B4BB-B86E254C7060}"/>
              </a:ext>
            </a:extLst>
          </p:cNvPr>
          <p:cNvSpPr>
            <a:spLocks noChangeShapeType="1"/>
          </p:cNvSpPr>
          <p:nvPr/>
        </p:nvSpPr>
        <p:spPr bwMode="auto">
          <a:xfrm flipH="1">
            <a:off x="3792538" y="5661025"/>
            <a:ext cx="6477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nchor="ctr"/>
          <a:lstStyle/>
          <a:p>
            <a:endParaRPr lang="en-US"/>
          </a:p>
        </p:txBody>
      </p:sp>
      <p:sp>
        <p:nvSpPr>
          <p:cNvPr id="10306" name="Line 71">
            <a:extLst>
              <a:ext uri="{FF2B5EF4-FFF2-40B4-BE49-F238E27FC236}">
                <a16:creationId xmlns:a16="http://schemas.microsoft.com/office/drawing/2014/main" id="{E5C0CAEA-C08B-466C-82BA-0C648F4FE5AC}"/>
              </a:ext>
            </a:extLst>
          </p:cNvPr>
          <p:cNvSpPr>
            <a:spLocks noChangeShapeType="1"/>
          </p:cNvSpPr>
          <p:nvPr/>
        </p:nvSpPr>
        <p:spPr bwMode="auto">
          <a:xfrm flipH="1">
            <a:off x="3792538" y="5876925"/>
            <a:ext cx="6477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nchor="ctr"/>
          <a:lstStyle/>
          <a:p>
            <a:endParaRPr lang="en-US"/>
          </a:p>
        </p:txBody>
      </p:sp>
      <p:sp>
        <p:nvSpPr>
          <p:cNvPr id="10307" name="Line 72">
            <a:extLst>
              <a:ext uri="{FF2B5EF4-FFF2-40B4-BE49-F238E27FC236}">
                <a16:creationId xmlns:a16="http://schemas.microsoft.com/office/drawing/2014/main" id="{12F71F4D-4734-4E65-A904-AD5FE443FCFD}"/>
              </a:ext>
            </a:extLst>
          </p:cNvPr>
          <p:cNvSpPr>
            <a:spLocks noChangeShapeType="1"/>
          </p:cNvSpPr>
          <p:nvPr/>
        </p:nvSpPr>
        <p:spPr bwMode="auto">
          <a:xfrm flipH="1">
            <a:off x="3792538" y="6165850"/>
            <a:ext cx="6477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nchor="ctr"/>
          <a:lstStyle/>
          <a:p>
            <a:endParaRPr lang="en-US"/>
          </a:p>
        </p:txBody>
      </p:sp>
      <p:sp>
        <p:nvSpPr>
          <p:cNvPr id="10308" name="Text Box 73">
            <a:extLst>
              <a:ext uri="{FF2B5EF4-FFF2-40B4-BE49-F238E27FC236}">
                <a16:creationId xmlns:a16="http://schemas.microsoft.com/office/drawing/2014/main" id="{33C1C0E8-2157-49F1-9F64-78242F08290E}"/>
              </a:ext>
            </a:extLst>
          </p:cNvPr>
          <p:cNvSpPr txBox="1">
            <a:spLocks noChangeArrowheads="1"/>
          </p:cNvSpPr>
          <p:nvPr/>
        </p:nvSpPr>
        <p:spPr bwMode="auto">
          <a:xfrm flipH="1">
            <a:off x="4511676" y="5157789"/>
            <a:ext cx="593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2060"/>
                </a:solidFill>
              </a:rPr>
              <a:t>CLK</a:t>
            </a:r>
          </a:p>
        </p:txBody>
      </p:sp>
      <p:sp>
        <p:nvSpPr>
          <p:cNvPr id="10309" name="Text Box 74">
            <a:extLst>
              <a:ext uri="{FF2B5EF4-FFF2-40B4-BE49-F238E27FC236}">
                <a16:creationId xmlns:a16="http://schemas.microsoft.com/office/drawing/2014/main" id="{6CD3CDF0-69E5-43D7-8451-1A83D4CE8576}"/>
              </a:ext>
            </a:extLst>
          </p:cNvPr>
          <p:cNvSpPr txBox="1">
            <a:spLocks noChangeArrowheads="1"/>
          </p:cNvSpPr>
          <p:nvPr/>
        </p:nvSpPr>
        <p:spPr bwMode="auto">
          <a:xfrm flipH="1">
            <a:off x="4511676" y="5445125"/>
            <a:ext cx="511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99"/>
                </a:solidFill>
              </a:rPr>
              <a:t>Vcc</a:t>
            </a:r>
          </a:p>
        </p:txBody>
      </p:sp>
      <p:sp>
        <p:nvSpPr>
          <p:cNvPr id="10310" name="Text Box 75">
            <a:extLst>
              <a:ext uri="{FF2B5EF4-FFF2-40B4-BE49-F238E27FC236}">
                <a16:creationId xmlns:a16="http://schemas.microsoft.com/office/drawing/2014/main" id="{A249F08D-776F-4778-8D37-6D1CB5C53F20}"/>
              </a:ext>
            </a:extLst>
          </p:cNvPr>
          <p:cNvSpPr txBox="1">
            <a:spLocks noChangeArrowheads="1"/>
          </p:cNvSpPr>
          <p:nvPr/>
        </p:nvSpPr>
        <p:spPr bwMode="auto">
          <a:xfrm flipH="1">
            <a:off x="4502150" y="6021388"/>
            <a:ext cx="63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99"/>
                </a:solidFill>
              </a:rPr>
              <a:t>GND</a:t>
            </a:r>
          </a:p>
        </p:txBody>
      </p:sp>
      <p:sp>
        <p:nvSpPr>
          <p:cNvPr id="10311" name="Text Box 76">
            <a:extLst>
              <a:ext uri="{FF2B5EF4-FFF2-40B4-BE49-F238E27FC236}">
                <a16:creationId xmlns:a16="http://schemas.microsoft.com/office/drawing/2014/main" id="{FD9F86EC-5E8F-4226-89A5-C6A3B40DD84A}"/>
              </a:ext>
            </a:extLst>
          </p:cNvPr>
          <p:cNvSpPr txBox="1">
            <a:spLocks noChangeArrowheads="1"/>
          </p:cNvSpPr>
          <p:nvPr/>
        </p:nvSpPr>
        <p:spPr bwMode="auto">
          <a:xfrm flipH="1">
            <a:off x="4500563" y="5732463"/>
            <a:ext cx="63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99"/>
                </a:solidFill>
              </a:rPr>
              <a:t>GND</a:t>
            </a:r>
          </a:p>
        </p:txBody>
      </p:sp>
      <p:sp>
        <p:nvSpPr>
          <p:cNvPr id="10312" name="AutoShape 77">
            <a:extLst>
              <a:ext uri="{FF2B5EF4-FFF2-40B4-BE49-F238E27FC236}">
                <a16:creationId xmlns:a16="http://schemas.microsoft.com/office/drawing/2014/main" id="{9E445ABC-9E2B-49C3-9F44-08B1CA9F100A}"/>
              </a:ext>
            </a:extLst>
          </p:cNvPr>
          <p:cNvSpPr>
            <a:spLocks/>
          </p:cNvSpPr>
          <p:nvPr/>
        </p:nvSpPr>
        <p:spPr bwMode="auto">
          <a:xfrm>
            <a:off x="8688389" y="1268413"/>
            <a:ext cx="71437" cy="792162"/>
          </a:xfrm>
          <a:prstGeom prst="rightBrace">
            <a:avLst>
              <a:gd name="adj1" fmla="val 92408"/>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solidFill>
                <a:srgbClr val="000000"/>
              </a:solidFill>
              <a:latin typeface="Tahoma" panose="020B0604030504040204" pitchFamily="34" charset="0"/>
            </a:endParaRPr>
          </a:p>
        </p:txBody>
      </p:sp>
      <p:sp>
        <p:nvSpPr>
          <p:cNvPr id="10313" name="AutoShape 78">
            <a:extLst>
              <a:ext uri="{FF2B5EF4-FFF2-40B4-BE49-F238E27FC236}">
                <a16:creationId xmlns:a16="http://schemas.microsoft.com/office/drawing/2014/main" id="{AE3A73B3-7F14-49BD-B523-58EB529FF695}"/>
              </a:ext>
            </a:extLst>
          </p:cNvPr>
          <p:cNvSpPr>
            <a:spLocks/>
          </p:cNvSpPr>
          <p:nvPr/>
        </p:nvSpPr>
        <p:spPr bwMode="auto">
          <a:xfrm>
            <a:off x="8688389" y="2205038"/>
            <a:ext cx="71437" cy="1079500"/>
          </a:xfrm>
          <a:prstGeom prst="rightBrace">
            <a:avLst>
              <a:gd name="adj1" fmla="val 12592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solidFill>
                <a:srgbClr val="000000"/>
              </a:solidFill>
              <a:latin typeface="Tahoma" panose="020B0604030504040204" pitchFamily="34" charset="0"/>
            </a:endParaRPr>
          </a:p>
        </p:txBody>
      </p:sp>
      <p:sp>
        <p:nvSpPr>
          <p:cNvPr id="10314" name="AutoShape 79">
            <a:extLst>
              <a:ext uri="{FF2B5EF4-FFF2-40B4-BE49-F238E27FC236}">
                <a16:creationId xmlns:a16="http://schemas.microsoft.com/office/drawing/2014/main" id="{F2311B3E-4A46-4938-A2EB-41230EC542A6}"/>
              </a:ext>
            </a:extLst>
          </p:cNvPr>
          <p:cNvSpPr>
            <a:spLocks/>
          </p:cNvSpPr>
          <p:nvPr/>
        </p:nvSpPr>
        <p:spPr bwMode="auto">
          <a:xfrm>
            <a:off x="8759826" y="4292601"/>
            <a:ext cx="73025" cy="1152525"/>
          </a:xfrm>
          <a:prstGeom prst="rightBrace">
            <a:avLst>
              <a:gd name="adj1" fmla="val 131522"/>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solidFill>
                <a:srgbClr val="000000"/>
              </a:solidFill>
              <a:latin typeface="Tahoma" panose="020B0604030504040204" pitchFamily="34" charset="0"/>
            </a:endParaRPr>
          </a:p>
        </p:txBody>
      </p:sp>
      <p:sp>
        <p:nvSpPr>
          <p:cNvPr id="10315" name="AutoShape 80">
            <a:extLst>
              <a:ext uri="{FF2B5EF4-FFF2-40B4-BE49-F238E27FC236}">
                <a16:creationId xmlns:a16="http://schemas.microsoft.com/office/drawing/2014/main" id="{6F1DE9EF-7615-4C58-84AB-C7F99E98542C}"/>
              </a:ext>
            </a:extLst>
          </p:cNvPr>
          <p:cNvSpPr>
            <a:spLocks/>
          </p:cNvSpPr>
          <p:nvPr/>
        </p:nvSpPr>
        <p:spPr bwMode="auto">
          <a:xfrm>
            <a:off x="3575051" y="1341439"/>
            <a:ext cx="144463" cy="2232025"/>
          </a:xfrm>
          <a:prstGeom prst="leftBrace">
            <a:avLst>
              <a:gd name="adj1" fmla="val 128754"/>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solidFill>
                <a:srgbClr val="000000"/>
              </a:solidFill>
              <a:latin typeface="Tahoma" panose="020B0604030504040204" pitchFamily="34" charset="0"/>
            </a:endParaRPr>
          </a:p>
        </p:txBody>
      </p:sp>
      <p:sp>
        <p:nvSpPr>
          <p:cNvPr id="10316" name="AutoShape 81">
            <a:extLst>
              <a:ext uri="{FF2B5EF4-FFF2-40B4-BE49-F238E27FC236}">
                <a16:creationId xmlns:a16="http://schemas.microsoft.com/office/drawing/2014/main" id="{4FB9333A-663A-4A45-88F1-4F5B6762622F}"/>
              </a:ext>
            </a:extLst>
          </p:cNvPr>
          <p:cNvSpPr>
            <a:spLocks/>
          </p:cNvSpPr>
          <p:nvPr/>
        </p:nvSpPr>
        <p:spPr bwMode="auto">
          <a:xfrm>
            <a:off x="3575051" y="3789364"/>
            <a:ext cx="144463" cy="1368425"/>
          </a:xfrm>
          <a:prstGeom prst="leftBrace">
            <a:avLst>
              <a:gd name="adj1" fmla="val 7472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solidFill>
                <a:srgbClr val="000000"/>
              </a:solidFill>
              <a:latin typeface="Tahoma" panose="020B0604030504040204" pitchFamily="34" charset="0"/>
            </a:endParaRPr>
          </a:p>
        </p:txBody>
      </p:sp>
      <p:sp>
        <p:nvSpPr>
          <p:cNvPr id="10317" name="AutoShape 82">
            <a:extLst>
              <a:ext uri="{FF2B5EF4-FFF2-40B4-BE49-F238E27FC236}">
                <a16:creationId xmlns:a16="http://schemas.microsoft.com/office/drawing/2014/main" id="{3FCEF0B8-D11C-484E-A60B-7A824A87CFA4}"/>
              </a:ext>
            </a:extLst>
          </p:cNvPr>
          <p:cNvSpPr>
            <a:spLocks/>
          </p:cNvSpPr>
          <p:nvPr/>
        </p:nvSpPr>
        <p:spPr bwMode="auto">
          <a:xfrm>
            <a:off x="3575051" y="5373688"/>
            <a:ext cx="144463" cy="863600"/>
          </a:xfrm>
          <a:prstGeom prst="leftBrace">
            <a:avLst>
              <a:gd name="adj1" fmla="val 5814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solidFill>
                <a:srgbClr val="000000"/>
              </a:solidFill>
              <a:latin typeface="Tahoma" panose="020B0604030504040204" pitchFamily="34" charset="0"/>
            </a:endParaRPr>
          </a:p>
        </p:txBody>
      </p:sp>
      <p:sp>
        <p:nvSpPr>
          <p:cNvPr id="10318" name="Text Box 83">
            <a:extLst>
              <a:ext uri="{FF2B5EF4-FFF2-40B4-BE49-F238E27FC236}">
                <a16:creationId xmlns:a16="http://schemas.microsoft.com/office/drawing/2014/main" id="{3C13A2DA-7897-404C-8E56-5FB4F8898F84}"/>
              </a:ext>
            </a:extLst>
          </p:cNvPr>
          <p:cNvSpPr txBox="1">
            <a:spLocks noChangeArrowheads="1"/>
          </p:cNvSpPr>
          <p:nvPr/>
        </p:nvSpPr>
        <p:spPr bwMode="auto">
          <a:xfrm>
            <a:off x="8820151" y="2363789"/>
            <a:ext cx="11207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Địa chỉ cao</a:t>
            </a:r>
          </a:p>
          <a:p>
            <a:pPr>
              <a:spcBef>
                <a:spcPct val="0"/>
              </a:spcBef>
              <a:buClrTx/>
              <a:buSzTx/>
              <a:buFontTx/>
              <a:buNone/>
            </a:pPr>
            <a:r>
              <a:rPr lang="en-US" altLang="en-US" sz="1600">
                <a:solidFill>
                  <a:srgbClr val="000000"/>
                </a:solidFill>
              </a:rPr>
              <a:t>/trạng thái</a:t>
            </a:r>
          </a:p>
        </p:txBody>
      </p:sp>
      <p:sp>
        <p:nvSpPr>
          <p:cNvPr id="10319" name="Text Box 84">
            <a:extLst>
              <a:ext uri="{FF2B5EF4-FFF2-40B4-BE49-F238E27FC236}">
                <a16:creationId xmlns:a16="http://schemas.microsoft.com/office/drawing/2014/main" id="{A026BAD3-963D-4154-A466-6A6B74B25D4A}"/>
              </a:ext>
            </a:extLst>
          </p:cNvPr>
          <p:cNvSpPr txBox="1">
            <a:spLocks noChangeArrowheads="1"/>
          </p:cNvSpPr>
          <p:nvPr/>
        </p:nvSpPr>
        <p:spPr bwMode="auto">
          <a:xfrm>
            <a:off x="8947150" y="4508501"/>
            <a:ext cx="12811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Tín hiệu điều</a:t>
            </a:r>
          </a:p>
          <a:p>
            <a:pPr>
              <a:spcBef>
                <a:spcPct val="0"/>
              </a:spcBef>
              <a:buClrTx/>
              <a:buSzTx/>
              <a:buFontTx/>
              <a:buNone/>
            </a:pPr>
            <a:r>
              <a:rPr lang="en-US" altLang="en-US" sz="1600">
                <a:solidFill>
                  <a:srgbClr val="000000"/>
                </a:solidFill>
              </a:rPr>
              <a:t>khiển bus</a:t>
            </a:r>
          </a:p>
        </p:txBody>
      </p:sp>
      <p:sp>
        <p:nvSpPr>
          <p:cNvPr id="10320" name="Text Box 85">
            <a:extLst>
              <a:ext uri="{FF2B5EF4-FFF2-40B4-BE49-F238E27FC236}">
                <a16:creationId xmlns:a16="http://schemas.microsoft.com/office/drawing/2014/main" id="{C4B0B9CC-2C51-4BFE-A922-8CFE879679A8}"/>
              </a:ext>
            </a:extLst>
          </p:cNvPr>
          <p:cNvSpPr txBox="1">
            <a:spLocks noChangeArrowheads="1"/>
          </p:cNvSpPr>
          <p:nvPr/>
        </p:nvSpPr>
        <p:spPr bwMode="auto">
          <a:xfrm>
            <a:off x="1847850" y="2060576"/>
            <a:ext cx="14061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Tín hiệu điều</a:t>
            </a:r>
          </a:p>
          <a:p>
            <a:pPr>
              <a:spcBef>
                <a:spcPct val="0"/>
              </a:spcBef>
              <a:buClrTx/>
              <a:buSzTx/>
              <a:buFontTx/>
              <a:buNone/>
            </a:pPr>
            <a:r>
              <a:rPr lang="en-US" altLang="en-US" sz="1600">
                <a:solidFill>
                  <a:srgbClr val="000000"/>
                </a:solidFill>
              </a:rPr>
              <a:t>khiển hệ thống</a:t>
            </a:r>
          </a:p>
        </p:txBody>
      </p:sp>
      <p:sp>
        <p:nvSpPr>
          <p:cNvPr id="10321" name="Text Box 86">
            <a:extLst>
              <a:ext uri="{FF2B5EF4-FFF2-40B4-BE49-F238E27FC236}">
                <a16:creationId xmlns:a16="http://schemas.microsoft.com/office/drawing/2014/main" id="{3484BD22-556F-4515-8E9E-A18574E90F53}"/>
              </a:ext>
            </a:extLst>
          </p:cNvPr>
          <p:cNvSpPr txBox="1">
            <a:spLocks noChangeArrowheads="1"/>
          </p:cNvSpPr>
          <p:nvPr/>
        </p:nvSpPr>
        <p:spPr bwMode="auto">
          <a:xfrm>
            <a:off x="1847850" y="4076701"/>
            <a:ext cx="133241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Tín hiệu điều </a:t>
            </a:r>
          </a:p>
          <a:p>
            <a:pPr>
              <a:spcBef>
                <a:spcPct val="0"/>
              </a:spcBef>
              <a:buClrTx/>
              <a:buSzTx/>
              <a:buFontTx/>
              <a:buNone/>
            </a:pPr>
            <a:r>
              <a:rPr lang="en-US" altLang="en-US" sz="1600">
                <a:solidFill>
                  <a:srgbClr val="000000"/>
                </a:solidFill>
              </a:rPr>
              <a:t>khi</a:t>
            </a:r>
            <a:r>
              <a:rPr lang="en-US" altLang="en-US" sz="1800">
                <a:solidFill>
                  <a:srgbClr val="000000"/>
                </a:solidFill>
              </a:rPr>
              <a:t>ển </a:t>
            </a:r>
            <a:r>
              <a:rPr lang="en-US" altLang="en-US" sz="1600">
                <a:solidFill>
                  <a:srgbClr val="000000"/>
                </a:solidFill>
              </a:rPr>
              <a:t>CPU</a:t>
            </a:r>
          </a:p>
        </p:txBody>
      </p:sp>
      <p:sp>
        <p:nvSpPr>
          <p:cNvPr id="10322" name="Text Box 87">
            <a:extLst>
              <a:ext uri="{FF2B5EF4-FFF2-40B4-BE49-F238E27FC236}">
                <a16:creationId xmlns:a16="http://schemas.microsoft.com/office/drawing/2014/main" id="{A69A3887-4BD0-4695-A4CA-B3DEAAD8E61F}"/>
              </a:ext>
            </a:extLst>
          </p:cNvPr>
          <p:cNvSpPr txBox="1">
            <a:spLocks noChangeArrowheads="1"/>
          </p:cNvSpPr>
          <p:nvPr/>
        </p:nvSpPr>
        <p:spPr bwMode="auto">
          <a:xfrm>
            <a:off x="1992314" y="5373688"/>
            <a:ext cx="9667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Clock</a:t>
            </a:r>
          </a:p>
          <a:p>
            <a:pPr>
              <a:spcBef>
                <a:spcPct val="0"/>
              </a:spcBef>
              <a:buClrTx/>
              <a:buSzTx/>
              <a:buFontTx/>
              <a:buNone/>
            </a:pPr>
            <a:r>
              <a:rPr lang="en-US" altLang="en-US" sz="1600">
                <a:solidFill>
                  <a:srgbClr val="000000"/>
                </a:solidFill>
              </a:rPr>
              <a:t>và nguồn</a:t>
            </a:r>
          </a:p>
        </p:txBody>
      </p:sp>
      <p:sp>
        <p:nvSpPr>
          <p:cNvPr id="10323" name="Text Box 83">
            <a:extLst>
              <a:ext uri="{FF2B5EF4-FFF2-40B4-BE49-F238E27FC236}">
                <a16:creationId xmlns:a16="http://schemas.microsoft.com/office/drawing/2014/main" id="{39C55550-FED9-476C-8D19-8CC0C929C07F}"/>
              </a:ext>
            </a:extLst>
          </p:cNvPr>
          <p:cNvSpPr txBox="1">
            <a:spLocks noChangeArrowheads="1"/>
          </p:cNvSpPr>
          <p:nvPr/>
        </p:nvSpPr>
        <p:spPr bwMode="auto">
          <a:xfrm>
            <a:off x="8813801" y="1347789"/>
            <a:ext cx="12303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Địa chỉ/Data</a:t>
            </a:r>
          </a:p>
        </p:txBody>
      </p:sp>
    </p:spTree>
    <p:extLst>
      <p:ext uri="{BB962C8B-B14F-4D97-AF65-F5344CB8AC3E}">
        <p14:creationId xmlns:p14="http://schemas.microsoft.com/office/powerpoint/2010/main" val="32183162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4C4C8085-EC29-4E66-B5C2-CB849A9E4BAA}"/>
              </a:ext>
            </a:extLst>
          </p:cNvPr>
          <p:cNvSpPr>
            <a:spLocks noGrp="1" noChangeArrowheads="1"/>
          </p:cNvSpPr>
          <p:nvPr>
            <p:ph type="title"/>
          </p:nvPr>
        </p:nvSpPr>
        <p:spPr/>
        <p:txBody>
          <a:bodyPr/>
          <a:lstStyle/>
          <a:p>
            <a:pPr eaLnBrk="1" hangingPunct="1"/>
            <a:r>
              <a:rPr lang="en-US" altLang="en-US"/>
              <a:t>Các chân tín hiệu theo chức năng</a:t>
            </a:r>
          </a:p>
        </p:txBody>
      </p:sp>
      <p:sp>
        <p:nvSpPr>
          <p:cNvPr id="1034" name="Rectangle 3">
            <a:extLst>
              <a:ext uri="{FF2B5EF4-FFF2-40B4-BE49-F238E27FC236}">
                <a16:creationId xmlns:a16="http://schemas.microsoft.com/office/drawing/2014/main" id="{4ECBC941-1C97-4A91-A57F-885FFB1099FF}"/>
              </a:ext>
            </a:extLst>
          </p:cNvPr>
          <p:cNvSpPr>
            <a:spLocks noGrp="1" noChangeArrowheads="1"/>
          </p:cNvSpPr>
          <p:nvPr>
            <p:ph idx="1"/>
          </p:nvPr>
        </p:nvSpPr>
        <p:spPr>
          <a:xfrm>
            <a:off x="1179443" y="1143000"/>
            <a:ext cx="9276522" cy="5715000"/>
          </a:xfrm>
        </p:spPr>
        <p:txBody>
          <a:bodyPr/>
          <a:lstStyle/>
          <a:p>
            <a:pPr eaLnBrk="1" hangingPunct="1">
              <a:lnSpc>
                <a:spcPct val="90000"/>
              </a:lnSpc>
              <a:defRPr/>
            </a:pPr>
            <a:r>
              <a:rPr lang="en-US" altLang="en-US" sz="2700" b="1" dirty="0" err="1"/>
              <a:t>Các</a:t>
            </a:r>
            <a:r>
              <a:rPr lang="en-US" altLang="en-US" sz="2700" b="1" dirty="0"/>
              <a:t> </a:t>
            </a:r>
            <a:r>
              <a:rPr lang="en-US" altLang="en-US" sz="2700" b="1" dirty="0" err="1"/>
              <a:t>tín</a:t>
            </a:r>
            <a:r>
              <a:rPr lang="en-US" altLang="en-US" sz="2700" b="1" dirty="0"/>
              <a:t> </a:t>
            </a:r>
            <a:r>
              <a:rPr lang="en-US" altLang="en-US" sz="2700" b="1" dirty="0" err="1"/>
              <a:t>hiệu</a:t>
            </a:r>
            <a:r>
              <a:rPr lang="en-US" altLang="en-US" sz="2700" b="1" dirty="0"/>
              <a:t> </a:t>
            </a:r>
            <a:r>
              <a:rPr lang="en-US" altLang="en-US" sz="2700" b="1" dirty="0" err="1"/>
              <a:t>địa</a:t>
            </a:r>
            <a:r>
              <a:rPr lang="en-US" altLang="en-US" sz="2700" b="1" dirty="0"/>
              <a:t> </a:t>
            </a:r>
            <a:r>
              <a:rPr lang="en-US" altLang="en-US" sz="2700" b="1" dirty="0" err="1"/>
              <a:t>chỉ</a:t>
            </a:r>
            <a:r>
              <a:rPr lang="en-US" altLang="en-US" sz="2700" b="1" dirty="0"/>
              <a:t>, </a:t>
            </a:r>
            <a:r>
              <a:rPr lang="en-US" altLang="en-US" sz="2700" b="1" dirty="0" err="1"/>
              <a:t>dữ</a:t>
            </a:r>
            <a:r>
              <a:rPr lang="en-US" altLang="en-US" sz="2700" b="1" dirty="0"/>
              <a:t> </a:t>
            </a:r>
            <a:r>
              <a:rPr lang="en-US" altLang="en-US" sz="2700" b="1" dirty="0" err="1"/>
              <a:t>liệu</a:t>
            </a:r>
            <a:r>
              <a:rPr lang="en-US" altLang="en-US" sz="2700" b="1" dirty="0"/>
              <a:t> :</a:t>
            </a:r>
          </a:p>
          <a:p>
            <a:pPr lvl="1" eaLnBrk="1" hangingPunct="1">
              <a:lnSpc>
                <a:spcPct val="90000"/>
              </a:lnSpc>
              <a:defRPr/>
            </a:pPr>
            <a:r>
              <a:rPr lang="en-US" altLang="en-US" sz="2700" dirty="0" err="1"/>
              <a:t>Địa</a:t>
            </a:r>
            <a:r>
              <a:rPr lang="en-US" altLang="en-US" sz="2700" dirty="0"/>
              <a:t> </a:t>
            </a:r>
            <a:r>
              <a:rPr lang="en-US" altLang="en-US" sz="2700" dirty="0" err="1"/>
              <a:t>chỉ</a:t>
            </a:r>
            <a:r>
              <a:rPr lang="en-US" altLang="en-US" sz="2700" dirty="0"/>
              <a:t>, </a:t>
            </a:r>
            <a:r>
              <a:rPr lang="en-US" altLang="en-US" sz="2700" dirty="0" err="1"/>
              <a:t>dữ</a:t>
            </a:r>
            <a:r>
              <a:rPr lang="en-US" altLang="en-US" sz="2700" dirty="0"/>
              <a:t> </a:t>
            </a:r>
            <a:r>
              <a:rPr lang="en-US" altLang="en-US" sz="2700" dirty="0" err="1"/>
              <a:t>liệu</a:t>
            </a:r>
            <a:r>
              <a:rPr lang="en-US" altLang="en-US" sz="2700" dirty="0"/>
              <a:t> : AD0 – AD15 (8088 : AD0 – AD7, A8 – A15)</a:t>
            </a:r>
          </a:p>
          <a:p>
            <a:pPr lvl="1" eaLnBrk="1" hangingPunct="1">
              <a:lnSpc>
                <a:spcPct val="90000"/>
              </a:lnSpc>
              <a:defRPr/>
            </a:pPr>
            <a:r>
              <a:rPr lang="en-US" altLang="en-US" sz="2700" dirty="0" err="1"/>
              <a:t>Địa</a:t>
            </a:r>
            <a:r>
              <a:rPr lang="en-US" altLang="en-US" sz="2700" dirty="0"/>
              <a:t> </a:t>
            </a:r>
            <a:r>
              <a:rPr lang="en-US" altLang="en-US" sz="2700" dirty="0" err="1"/>
              <a:t>chỉ</a:t>
            </a:r>
            <a:r>
              <a:rPr lang="en-US" altLang="en-US" sz="2700" dirty="0"/>
              <a:t>, </a:t>
            </a:r>
            <a:r>
              <a:rPr lang="en-US" altLang="en-US" sz="2700" dirty="0" err="1"/>
              <a:t>trạng</a:t>
            </a:r>
            <a:r>
              <a:rPr lang="en-US" altLang="en-US" sz="2700" dirty="0"/>
              <a:t> </a:t>
            </a:r>
            <a:r>
              <a:rPr lang="en-US" altLang="en-US" sz="2700" dirty="0" err="1"/>
              <a:t>thái</a:t>
            </a:r>
            <a:r>
              <a:rPr lang="en-US" altLang="en-US" sz="2700" dirty="0"/>
              <a:t> : A16(S3), A17(S4), A18(S5), A19(S6)</a:t>
            </a:r>
          </a:p>
          <a:p>
            <a:pPr eaLnBrk="1" hangingPunct="1">
              <a:lnSpc>
                <a:spcPct val="90000"/>
              </a:lnSpc>
              <a:defRPr/>
            </a:pPr>
            <a:r>
              <a:rPr lang="en-US" altLang="en-US" sz="2700" b="1" dirty="0" err="1">
                <a:sym typeface="Symbol" pitchFamily="18" charset="2"/>
              </a:rPr>
              <a:t>Các</a:t>
            </a:r>
            <a:r>
              <a:rPr lang="en-US" altLang="en-US" sz="2700" b="1" dirty="0">
                <a:sym typeface="Symbol" pitchFamily="18" charset="2"/>
              </a:rPr>
              <a:t> </a:t>
            </a:r>
            <a:r>
              <a:rPr lang="en-US" altLang="en-US" sz="2700" b="1" dirty="0" err="1">
                <a:sym typeface="Symbol" pitchFamily="18" charset="2"/>
              </a:rPr>
              <a:t>tín</a:t>
            </a:r>
            <a:r>
              <a:rPr lang="en-US" altLang="en-US" sz="2700" b="1" dirty="0">
                <a:sym typeface="Symbol" pitchFamily="18" charset="2"/>
              </a:rPr>
              <a:t> </a:t>
            </a:r>
            <a:r>
              <a:rPr lang="en-US" altLang="en-US" sz="2700" b="1" dirty="0" err="1">
                <a:sym typeface="Symbol" pitchFamily="18" charset="2"/>
              </a:rPr>
              <a:t>hiệu</a:t>
            </a:r>
            <a:r>
              <a:rPr lang="en-US" altLang="en-US" sz="2700" b="1" dirty="0">
                <a:sym typeface="Symbol" pitchFamily="18" charset="2"/>
              </a:rPr>
              <a:t> </a:t>
            </a:r>
            <a:r>
              <a:rPr lang="en-US" altLang="en-US" sz="2700" b="1" dirty="0" err="1">
                <a:sym typeface="Symbol" pitchFamily="18" charset="2"/>
              </a:rPr>
              <a:t>điều</a:t>
            </a:r>
            <a:r>
              <a:rPr lang="en-US" altLang="en-US" sz="2700" b="1" dirty="0">
                <a:sym typeface="Symbol" pitchFamily="18" charset="2"/>
              </a:rPr>
              <a:t> </a:t>
            </a:r>
            <a:r>
              <a:rPr lang="en-US" altLang="en-US" sz="2700" b="1" dirty="0" err="1">
                <a:sym typeface="Symbol" pitchFamily="18" charset="2"/>
              </a:rPr>
              <a:t>khiển</a:t>
            </a:r>
            <a:r>
              <a:rPr lang="en-US" altLang="en-US" sz="2700" b="1" dirty="0">
                <a:sym typeface="Symbol" pitchFamily="18" charset="2"/>
              </a:rPr>
              <a:t> :</a:t>
            </a:r>
            <a:r>
              <a:rPr lang="en-US" altLang="en-US" sz="2700" dirty="0">
                <a:sym typeface="Symbol" pitchFamily="18" charset="2"/>
              </a:rPr>
              <a:t> </a:t>
            </a:r>
          </a:p>
          <a:p>
            <a:pPr lvl="1" eaLnBrk="1" hangingPunct="1">
              <a:lnSpc>
                <a:spcPct val="90000"/>
              </a:lnSpc>
              <a:defRPr/>
            </a:pPr>
            <a:r>
              <a:rPr lang="en-US" altLang="en-US" sz="2700" dirty="0" err="1">
                <a:sym typeface="Symbol" pitchFamily="18" charset="2"/>
              </a:rPr>
              <a:t>Hệ</a:t>
            </a:r>
            <a:r>
              <a:rPr lang="en-US" altLang="en-US" sz="2700" dirty="0">
                <a:sym typeface="Symbol" pitchFamily="18" charset="2"/>
              </a:rPr>
              <a:t> </a:t>
            </a:r>
            <a:r>
              <a:rPr lang="en-US" altLang="en-US" sz="2700" dirty="0" err="1">
                <a:sym typeface="Symbol" pitchFamily="18" charset="2"/>
              </a:rPr>
              <a:t>thống</a:t>
            </a:r>
            <a:r>
              <a:rPr lang="en-US" altLang="en-US" sz="2700" dirty="0">
                <a:sym typeface="Symbol" pitchFamily="18" charset="2"/>
              </a:rPr>
              <a:t> </a:t>
            </a:r>
          </a:p>
          <a:p>
            <a:pPr lvl="1" eaLnBrk="1" hangingPunct="1">
              <a:lnSpc>
                <a:spcPct val="90000"/>
              </a:lnSpc>
              <a:defRPr/>
            </a:pPr>
            <a:r>
              <a:rPr lang="en-US" altLang="en-US" sz="2700" dirty="0">
                <a:sym typeface="Symbol" pitchFamily="18" charset="2"/>
              </a:rPr>
              <a:t>CPU</a:t>
            </a:r>
          </a:p>
          <a:p>
            <a:pPr lvl="1" eaLnBrk="1" hangingPunct="1">
              <a:lnSpc>
                <a:spcPct val="90000"/>
              </a:lnSpc>
              <a:defRPr/>
            </a:pPr>
            <a:r>
              <a:rPr lang="en-US" altLang="en-US" sz="2700" dirty="0">
                <a:sym typeface="Symbol" pitchFamily="18" charset="2"/>
              </a:rPr>
              <a:t>Bus</a:t>
            </a:r>
          </a:p>
          <a:p>
            <a:pPr lvl="1" eaLnBrk="1" hangingPunct="1">
              <a:lnSpc>
                <a:spcPct val="90000"/>
              </a:lnSpc>
              <a:defRPr/>
            </a:pPr>
            <a:r>
              <a:rPr lang="en-US" altLang="en-US" sz="2700" dirty="0" err="1">
                <a:sym typeface="Symbol" pitchFamily="18" charset="2"/>
              </a:rPr>
              <a:t>Trạng</a:t>
            </a:r>
            <a:r>
              <a:rPr lang="en-US" altLang="en-US" sz="2700" dirty="0">
                <a:sym typeface="Symbol" pitchFamily="18" charset="2"/>
              </a:rPr>
              <a:t> </a:t>
            </a:r>
            <a:r>
              <a:rPr lang="en-US" altLang="en-US" sz="2700" dirty="0" err="1">
                <a:sym typeface="Symbol" pitchFamily="18" charset="2"/>
              </a:rPr>
              <a:t>thái</a:t>
            </a:r>
            <a:endParaRPr lang="en-US" altLang="en-US" sz="2700" dirty="0">
              <a:sym typeface="Symbol" pitchFamily="18" charset="2"/>
            </a:endParaRPr>
          </a:p>
          <a:p>
            <a:pPr marL="342900" lvl="1" indent="-342900">
              <a:buClr>
                <a:schemeClr val="folHlink"/>
              </a:buClr>
              <a:buSzPct val="60000"/>
              <a:defRPr/>
            </a:pPr>
            <a:r>
              <a:rPr lang="en-US" altLang="en-US" sz="2700" b="1" dirty="0" err="1">
                <a:ea typeface="+mn-ea"/>
                <a:cs typeface="+mn-cs"/>
              </a:rPr>
              <a:t>Các</a:t>
            </a:r>
            <a:r>
              <a:rPr lang="en-US" altLang="en-US" sz="2700" b="1" dirty="0">
                <a:ea typeface="+mn-ea"/>
                <a:cs typeface="+mn-cs"/>
              </a:rPr>
              <a:t> </a:t>
            </a:r>
            <a:r>
              <a:rPr lang="en-US" altLang="en-US" sz="2700" b="1" dirty="0" err="1">
                <a:ea typeface="+mn-ea"/>
                <a:cs typeface="+mn-cs"/>
              </a:rPr>
              <a:t>tín</a:t>
            </a:r>
            <a:r>
              <a:rPr lang="en-US" altLang="en-US" sz="2700" b="1" dirty="0">
                <a:ea typeface="+mn-ea"/>
                <a:cs typeface="+mn-cs"/>
              </a:rPr>
              <a:t> </a:t>
            </a:r>
            <a:r>
              <a:rPr lang="en-US" altLang="en-US" sz="2700" b="1" dirty="0" err="1">
                <a:ea typeface="+mn-ea"/>
                <a:cs typeface="+mn-cs"/>
              </a:rPr>
              <a:t>hiệu</a:t>
            </a:r>
            <a:r>
              <a:rPr lang="en-US" altLang="en-US" sz="2700" b="1" dirty="0">
                <a:ea typeface="+mn-ea"/>
                <a:cs typeface="+mn-cs"/>
              </a:rPr>
              <a:t> Clock, </a:t>
            </a:r>
            <a:r>
              <a:rPr lang="en-US" altLang="en-US" sz="2700" b="1" dirty="0" err="1">
                <a:ea typeface="+mn-ea"/>
                <a:cs typeface="+mn-cs"/>
              </a:rPr>
              <a:t>nguồn</a:t>
            </a:r>
            <a:r>
              <a:rPr lang="en-US" altLang="en-US" sz="2700" b="1" dirty="0">
                <a:ea typeface="+mn-ea"/>
                <a:cs typeface="+mn-cs"/>
              </a:rPr>
              <a:t> : </a:t>
            </a:r>
          </a:p>
          <a:p>
            <a:pPr lvl="1" eaLnBrk="1" hangingPunct="1">
              <a:lnSpc>
                <a:spcPct val="90000"/>
              </a:lnSpc>
              <a:defRPr/>
            </a:pPr>
            <a:r>
              <a:rPr lang="en-US" altLang="en-US" sz="2700" dirty="0"/>
              <a:t>Clock : CLK </a:t>
            </a:r>
          </a:p>
          <a:p>
            <a:pPr lvl="1" eaLnBrk="1" hangingPunct="1">
              <a:lnSpc>
                <a:spcPct val="90000"/>
              </a:lnSpc>
              <a:defRPr/>
            </a:pPr>
            <a:r>
              <a:rPr lang="en-US" altLang="en-US" sz="2700" dirty="0" err="1"/>
              <a:t>Nguồn</a:t>
            </a:r>
            <a:r>
              <a:rPr lang="en-US" altLang="en-US" sz="2700" dirty="0"/>
              <a:t> : </a:t>
            </a:r>
            <a:r>
              <a:rPr lang="en-US" altLang="en-US" sz="2700" dirty="0" err="1"/>
              <a:t>Vcc</a:t>
            </a:r>
            <a:r>
              <a:rPr lang="en-US" altLang="en-US" sz="2700" dirty="0"/>
              <a:t>, GND</a:t>
            </a:r>
          </a:p>
        </p:txBody>
      </p:sp>
    </p:spTree>
    <p:extLst>
      <p:ext uri="{BB962C8B-B14F-4D97-AF65-F5344CB8AC3E}">
        <p14:creationId xmlns:p14="http://schemas.microsoft.com/office/powerpoint/2010/main" val="213737526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a:extLst>
              <a:ext uri="{FF2B5EF4-FFF2-40B4-BE49-F238E27FC236}">
                <a16:creationId xmlns:a16="http://schemas.microsoft.com/office/drawing/2014/main" id="{AD95478E-11C7-4B96-91B1-7469BD67244D}"/>
              </a:ext>
            </a:extLst>
          </p:cNvPr>
          <p:cNvSpPr>
            <a:spLocks noGrp="1" noChangeArrowheads="1"/>
          </p:cNvSpPr>
          <p:nvPr>
            <p:ph type="title"/>
          </p:nvPr>
        </p:nvSpPr>
        <p:spPr/>
        <p:txBody>
          <a:bodyPr/>
          <a:lstStyle/>
          <a:p>
            <a:pPr marL="290513" indent="-290513"/>
            <a:r>
              <a:rPr lang="en-US" altLang="en-US">
                <a:cs typeface="Arial" panose="020B0604020202020204" pitchFamily="34" charset="0"/>
              </a:rPr>
              <a:t>Các tín hiệu địa chỉ, dữ liệu</a:t>
            </a:r>
          </a:p>
        </p:txBody>
      </p:sp>
      <p:sp>
        <p:nvSpPr>
          <p:cNvPr id="12290" name="Rectangle 3">
            <a:extLst>
              <a:ext uri="{FF2B5EF4-FFF2-40B4-BE49-F238E27FC236}">
                <a16:creationId xmlns:a16="http://schemas.microsoft.com/office/drawing/2014/main" id="{4B758334-4E58-4441-AA8A-41E6F3C28325}"/>
              </a:ext>
            </a:extLst>
          </p:cNvPr>
          <p:cNvSpPr>
            <a:spLocks noGrp="1" noChangeArrowheads="1"/>
          </p:cNvSpPr>
          <p:nvPr>
            <p:ph idx="1"/>
          </p:nvPr>
        </p:nvSpPr>
        <p:spPr>
          <a:xfrm>
            <a:off x="5867400" y="990600"/>
            <a:ext cx="4611688" cy="1722438"/>
          </a:xfrm>
          <a:solidFill>
            <a:schemeClr val="accent1">
              <a:lumMod val="20000"/>
              <a:lumOff val="80000"/>
            </a:schemeClr>
          </a:solidFill>
        </p:spPr>
        <p:txBody>
          <a:bodyPr/>
          <a:lstStyle/>
          <a:p>
            <a:pPr lvl="1" eaLnBrk="1" hangingPunct="1">
              <a:lnSpc>
                <a:spcPct val="90000"/>
              </a:lnSpc>
              <a:defRPr/>
            </a:pPr>
            <a:r>
              <a:rPr lang="en-US" altLang="en-US"/>
              <a:t>AD0-AD15</a:t>
            </a:r>
          </a:p>
          <a:p>
            <a:pPr lvl="1" eaLnBrk="1" hangingPunct="1">
              <a:lnSpc>
                <a:spcPct val="90000"/>
              </a:lnSpc>
              <a:defRPr/>
            </a:pPr>
            <a:r>
              <a:rPr lang="en-US" altLang="en-US"/>
              <a:t>A0-A19 (ALE=1)</a:t>
            </a:r>
          </a:p>
          <a:p>
            <a:pPr lvl="1" eaLnBrk="1" hangingPunct="1">
              <a:lnSpc>
                <a:spcPct val="90000"/>
              </a:lnSpc>
              <a:defRPr/>
            </a:pPr>
            <a:r>
              <a:rPr lang="en-US" altLang="en-US"/>
              <a:t>D0-D15 (ALE=0)</a:t>
            </a:r>
          </a:p>
          <a:p>
            <a:pPr lvl="1" eaLnBrk="1" hangingPunct="1">
              <a:lnSpc>
                <a:spcPct val="90000"/>
              </a:lnSpc>
              <a:defRPr/>
            </a:pPr>
            <a:r>
              <a:rPr lang="en-US" altLang="en-US"/>
              <a:t>Multiplexer (ghép kênh)</a:t>
            </a:r>
          </a:p>
          <a:p>
            <a:pPr marL="0" indent="0">
              <a:buNone/>
              <a:defRPr/>
            </a:pPr>
            <a:endParaRPr lang="en-US" altLang="en-US" sz="2400">
              <a:cs typeface="Arial" charset="0"/>
            </a:endParaRPr>
          </a:p>
        </p:txBody>
      </p:sp>
      <p:pic>
        <p:nvPicPr>
          <p:cNvPr id="12292" name="Picture 31">
            <a:extLst>
              <a:ext uri="{FF2B5EF4-FFF2-40B4-BE49-F238E27FC236}">
                <a16:creationId xmlns:a16="http://schemas.microsoft.com/office/drawing/2014/main" id="{2DBCF566-F057-40F8-997C-A00BA7B38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055688"/>
            <a:ext cx="419100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293" name="Rectangle 2">
            <a:extLst>
              <a:ext uri="{FF2B5EF4-FFF2-40B4-BE49-F238E27FC236}">
                <a16:creationId xmlns:a16="http://schemas.microsoft.com/office/drawing/2014/main" id="{192BBB4E-C948-4A75-955E-B1C92B4F0E15}"/>
              </a:ext>
            </a:extLst>
          </p:cNvPr>
          <p:cNvSpPr>
            <a:spLocks noChangeArrowheads="1"/>
          </p:cNvSpPr>
          <p:nvPr/>
        </p:nvSpPr>
        <p:spPr bwMode="auto">
          <a:xfrm>
            <a:off x="2133600" y="1933575"/>
            <a:ext cx="609600" cy="38100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12294" name="Rectangle 7">
            <a:extLst>
              <a:ext uri="{FF2B5EF4-FFF2-40B4-BE49-F238E27FC236}">
                <a16:creationId xmlns:a16="http://schemas.microsoft.com/office/drawing/2014/main" id="{D8530F63-478B-403B-A80B-5DFEFAC8E309}"/>
              </a:ext>
            </a:extLst>
          </p:cNvPr>
          <p:cNvSpPr>
            <a:spLocks noChangeArrowheads="1"/>
          </p:cNvSpPr>
          <p:nvPr/>
        </p:nvSpPr>
        <p:spPr bwMode="auto">
          <a:xfrm>
            <a:off x="4343400" y="1905001"/>
            <a:ext cx="609600" cy="276225"/>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12295" name="Rectangle 8">
            <a:extLst>
              <a:ext uri="{FF2B5EF4-FFF2-40B4-BE49-F238E27FC236}">
                <a16:creationId xmlns:a16="http://schemas.microsoft.com/office/drawing/2014/main" id="{DE8E73BA-FE68-4BF5-B50A-55260EE696C7}"/>
              </a:ext>
            </a:extLst>
          </p:cNvPr>
          <p:cNvSpPr>
            <a:spLocks noChangeArrowheads="1"/>
          </p:cNvSpPr>
          <p:nvPr/>
        </p:nvSpPr>
        <p:spPr bwMode="auto">
          <a:xfrm>
            <a:off x="4343400" y="2227264"/>
            <a:ext cx="609600" cy="973137"/>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pic>
        <p:nvPicPr>
          <p:cNvPr id="12296" name="Picture 2">
            <a:extLst>
              <a:ext uri="{FF2B5EF4-FFF2-40B4-BE49-F238E27FC236}">
                <a16:creationId xmlns:a16="http://schemas.microsoft.com/office/drawing/2014/main" id="{A7176CEB-56A1-4966-8686-710AEF7AE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839" y="3429000"/>
            <a:ext cx="463708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052680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5EFB442-4053-4D41-93BC-6E80C395D181}"/>
              </a:ext>
            </a:extLst>
          </p:cNvPr>
          <p:cNvSpPr>
            <a:spLocks noGrp="1" noChangeArrowheads="1"/>
          </p:cNvSpPr>
          <p:nvPr>
            <p:ph type="title"/>
          </p:nvPr>
        </p:nvSpPr>
        <p:spPr/>
        <p:txBody>
          <a:bodyPr/>
          <a:lstStyle/>
          <a:p>
            <a:pPr eaLnBrk="1" hangingPunct="1">
              <a:lnSpc>
                <a:spcPct val="90000"/>
              </a:lnSpc>
            </a:pPr>
            <a:r>
              <a:rPr lang="en-US" altLang="en-US"/>
              <a:t>Các tín hiệu trạng thái </a:t>
            </a:r>
          </a:p>
        </p:txBody>
      </p:sp>
      <p:sp>
        <p:nvSpPr>
          <p:cNvPr id="13315" name="Rectangle 3">
            <a:extLst>
              <a:ext uri="{FF2B5EF4-FFF2-40B4-BE49-F238E27FC236}">
                <a16:creationId xmlns:a16="http://schemas.microsoft.com/office/drawing/2014/main" id="{12C55EAF-B4DF-47F1-96B2-8DBD55C5F1B2}"/>
              </a:ext>
            </a:extLst>
          </p:cNvPr>
          <p:cNvSpPr>
            <a:spLocks noGrp="1" noChangeArrowheads="1"/>
          </p:cNvSpPr>
          <p:nvPr>
            <p:ph idx="1"/>
          </p:nvPr>
        </p:nvSpPr>
        <p:spPr>
          <a:xfrm>
            <a:off x="6172200" y="1066800"/>
            <a:ext cx="4306888" cy="3352800"/>
          </a:xfrm>
          <a:solidFill>
            <a:schemeClr val="accent1">
              <a:lumMod val="20000"/>
              <a:lumOff val="80000"/>
            </a:schemeClr>
          </a:solidFill>
        </p:spPr>
        <p:txBody>
          <a:bodyPr/>
          <a:lstStyle/>
          <a:p>
            <a:pPr marL="511175" lvl="1">
              <a:defRPr/>
            </a:pPr>
            <a:r>
              <a:rPr lang="en-US" altLang="en-US"/>
              <a:t>A16/S3-A19/S6</a:t>
            </a:r>
          </a:p>
          <a:p>
            <a:pPr marL="511175" lvl="1">
              <a:defRPr/>
            </a:pPr>
            <a:r>
              <a:rPr lang="en-US" altLang="en-US"/>
              <a:t>4 bit địa chỉ cao (A16-A19)</a:t>
            </a:r>
          </a:p>
          <a:p>
            <a:pPr marL="511175" lvl="1">
              <a:defRPr/>
            </a:pPr>
            <a:r>
              <a:rPr lang="en-US" altLang="en-US"/>
              <a:t>4 bit trạng thái  (S3, S4, S5, S6)</a:t>
            </a:r>
          </a:p>
          <a:p>
            <a:pPr marL="742950" lvl="2" indent="-285750">
              <a:defRPr/>
            </a:pPr>
            <a:r>
              <a:rPr lang="en-US" altLang="en-US"/>
              <a:t>S6 luôn bằng 1</a:t>
            </a:r>
          </a:p>
          <a:p>
            <a:pPr marL="742950" lvl="2" indent="-285750">
              <a:defRPr/>
            </a:pPr>
            <a:r>
              <a:rPr lang="en-US" altLang="en-US"/>
              <a:t>S5: trạng thái của cờ IF</a:t>
            </a:r>
          </a:p>
          <a:p>
            <a:pPr marL="742950" lvl="2" indent="-285750">
              <a:defRPr/>
            </a:pPr>
            <a:r>
              <a:rPr lang="en-US" altLang="en-US"/>
              <a:t>S4, S3: bit trạng thái về thanh ghi phân đoạn đang truy cập</a:t>
            </a:r>
          </a:p>
        </p:txBody>
      </p:sp>
      <p:pic>
        <p:nvPicPr>
          <p:cNvPr id="13316" name="Picture 31">
            <a:extLst>
              <a:ext uri="{FF2B5EF4-FFF2-40B4-BE49-F238E27FC236}">
                <a16:creationId xmlns:a16="http://schemas.microsoft.com/office/drawing/2014/main" id="{72236B6E-4055-4E5F-B990-B96D46725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055688"/>
            <a:ext cx="419100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7" name="Rectangle 5">
            <a:extLst>
              <a:ext uri="{FF2B5EF4-FFF2-40B4-BE49-F238E27FC236}">
                <a16:creationId xmlns:a16="http://schemas.microsoft.com/office/drawing/2014/main" id="{8F6B924E-2D45-471C-BFCD-316E617019A9}"/>
              </a:ext>
            </a:extLst>
          </p:cNvPr>
          <p:cNvSpPr>
            <a:spLocks noChangeArrowheads="1"/>
          </p:cNvSpPr>
          <p:nvPr/>
        </p:nvSpPr>
        <p:spPr bwMode="auto">
          <a:xfrm>
            <a:off x="4343400" y="2227264"/>
            <a:ext cx="609600" cy="973137"/>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aphicFrame>
        <p:nvGraphicFramePr>
          <p:cNvPr id="2" name="Table 1">
            <a:extLst>
              <a:ext uri="{FF2B5EF4-FFF2-40B4-BE49-F238E27FC236}">
                <a16:creationId xmlns:a16="http://schemas.microsoft.com/office/drawing/2014/main" id="{5085A4E8-3F5E-425E-B26C-7F36F9530D5C}"/>
              </a:ext>
            </a:extLst>
          </p:cNvPr>
          <p:cNvGraphicFramePr>
            <a:graphicFrameLocks noGrp="1"/>
          </p:cNvGraphicFramePr>
          <p:nvPr/>
        </p:nvGraphicFramePr>
        <p:xfrm>
          <a:off x="6781801" y="4495801"/>
          <a:ext cx="3173413" cy="1577975"/>
        </p:xfrm>
        <a:graphic>
          <a:graphicData uri="http://schemas.openxmlformats.org/drawingml/2006/table">
            <a:tbl>
              <a:tblPr firstRow="1" firstCol="1" bandRow="1">
                <a:tableStyleId>{5C22544A-7EE6-4342-B048-85BDC9FD1C3A}</a:tableStyleId>
              </a:tblPr>
              <a:tblGrid>
                <a:gridCol w="457269">
                  <a:extLst>
                    <a:ext uri="{9D8B030D-6E8A-4147-A177-3AD203B41FA5}">
                      <a16:colId xmlns:a16="http://schemas.microsoft.com/office/drawing/2014/main" val="20000"/>
                    </a:ext>
                  </a:extLst>
                </a:gridCol>
                <a:gridCol w="533480">
                  <a:extLst>
                    <a:ext uri="{9D8B030D-6E8A-4147-A177-3AD203B41FA5}">
                      <a16:colId xmlns:a16="http://schemas.microsoft.com/office/drawing/2014/main" val="20001"/>
                    </a:ext>
                  </a:extLst>
                </a:gridCol>
                <a:gridCol w="2182664">
                  <a:extLst>
                    <a:ext uri="{9D8B030D-6E8A-4147-A177-3AD203B41FA5}">
                      <a16:colId xmlns:a16="http://schemas.microsoft.com/office/drawing/2014/main" val="20002"/>
                    </a:ext>
                  </a:extLst>
                </a:gridCol>
              </a:tblGrid>
              <a:tr h="315595">
                <a:tc>
                  <a:txBody>
                    <a:bodyPr/>
                    <a:lstStyle/>
                    <a:p>
                      <a:pPr marL="0" marR="0">
                        <a:lnSpc>
                          <a:spcPct val="115000"/>
                        </a:lnSpc>
                        <a:spcBef>
                          <a:spcPts val="0"/>
                        </a:spcBef>
                        <a:spcAft>
                          <a:spcPts val="0"/>
                        </a:spcAft>
                      </a:pPr>
                      <a:r>
                        <a:rPr lang="en-US" sz="1800"/>
                        <a:t>S4</a:t>
                      </a:r>
                    </a:p>
                  </a:txBody>
                  <a:tcPr marL="68590" marR="68590" marT="0" marB="0"/>
                </a:tc>
                <a:tc>
                  <a:txBody>
                    <a:bodyPr/>
                    <a:lstStyle/>
                    <a:p>
                      <a:pPr marL="0" marR="0">
                        <a:lnSpc>
                          <a:spcPct val="115000"/>
                        </a:lnSpc>
                        <a:spcBef>
                          <a:spcPts val="0"/>
                        </a:spcBef>
                        <a:spcAft>
                          <a:spcPts val="0"/>
                        </a:spcAft>
                      </a:pPr>
                      <a:r>
                        <a:rPr lang="en-US" sz="1800"/>
                        <a:t>S3</a:t>
                      </a:r>
                    </a:p>
                  </a:txBody>
                  <a:tcPr marL="68590" marR="68590" marT="0" marB="0"/>
                </a:tc>
                <a:tc>
                  <a:txBody>
                    <a:bodyPr/>
                    <a:lstStyle/>
                    <a:p>
                      <a:pPr marL="0" marR="0">
                        <a:lnSpc>
                          <a:spcPct val="115000"/>
                        </a:lnSpc>
                        <a:spcBef>
                          <a:spcPts val="0"/>
                        </a:spcBef>
                        <a:spcAft>
                          <a:spcPts val="0"/>
                        </a:spcAft>
                      </a:pPr>
                      <a:r>
                        <a:rPr lang="en-US" sz="1800"/>
                        <a:t>Function</a:t>
                      </a:r>
                    </a:p>
                  </a:txBody>
                  <a:tcPr marL="68590" marR="68590" marT="0" marB="0"/>
                </a:tc>
                <a:extLst>
                  <a:ext uri="{0D108BD9-81ED-4DB2-BD59-A6C34878D82A}">
                    <a16:rowId xmlns:a16="http://schemas.microsoft.com/office/drawing/2014/main" val="10000"/>
                  </a:ext>
                </a:extLst>
              </a:tr>
              <a:tr h="315595">
                <a:tc>
                  <a:txBody>
                    <a:bodyPr/>
                    <a:lstStyle/>
                    <a:p>
                      <a:pPr marL="0" marR="0">
                        <a:lnSpc>
                          <a:spcPct val="115000"/>
                        </a:lnSpc>
                        <a:spcBef>
                          <a:spcPts val="0"/>
                        </a:spcBef>
                        <a:spcAft>
                          <a:spcPts val="0"/>
                        </a:spcAft>
                      </a:pPr>
                      <a:r>
                        <a:rPr lang="en-US" sz="1800">
                          <a:solidFill>
                            <a:schemeClr val="tx1"/>
                          </a:solidFill>
                        </a:rPr>
                        <a:t>0</a:t>
                      </a:r>
                    </a:p>
                  </a:txBody>
                  <a:tcPr marL="68590" marR="68590" marT="0" marB="0">
                    <a:solidFill>
                      <a:schemeClr val="tx2">
                        <a:lumMod val="20000"/>
                        <a:lumOff val="80000"/>
                      </a:schemeClr>
                    </a:solidFill>
                  </a:tcPr>
                </a:tc>
                <a:tc>
                  <a:txBody>
                    <a:bodyPr/>
                    <a:lstStyle/>
                    <a:p>
                      <a:pPr marL="0" marR="0">
                        <a:lnSpc>
                          <a:spcPct val="115000"/>
                        </a:lnSpc>
                        <a:spcBef>
                          <a:spcPts val="0"/>
                        </a:spcBef>
                        <a:spcAft>
                          <a:spcPts val="0"/>
                        </a:spcAft>
                      </a:pPr>
                      <a:r>
                        <a:rPr lang="en-US" sz="1800"/>
                        <a:t>0</a:t>
                      </a:r>
                    </a:p>
                  </a:txBody>
                  <a:tcPr marL="68590" marR="68590" marT="0" marB="0">
                    <a:solidFill>
                      <a:schemeClr val="tx2">
                        <a:lumMod val="20000"/>
                        <a:lumOff val="80000"/>
                      </a:schemeClr>
                    </a:solidFill>
                  </a:tcPr>
                </a:tc>
                <a:tc>
                  <a:txBody>
                    <a:bodyPr/>
                    <a:lstStyle/>
                    <a:p>
                      <a:pPr marL="0" marR="0">
                        <a:lnSpc>
                          <a:spcPct val="115000"/>
                        </a:lnSpc>
                        <a:spcBef>
                          <a:spcPts val="0"/>
                        </a:spcBef>
                        <a:spcAft>
                          <a:spcPts val="0"/>
                        </a:spcAft>
                      </a:pPr>
                      <a:r>
                        <a:rPr lang="en-US" sz="1800"/>
                        <a:t>Extra Segment</a:t>
                      </a:r>
                    </a:p>
                  </a:txBody>
                  <a:tcPr marL="68590" marR="68590" marT="0" marB="0"/>
                </a:tc>
                <a:extLst>
                  <a:ext uri="{0D108BD9-81ED-4DB2-BD59-A6C34878D82A}">
                    <a16:rowId xmlns:a16="http://schemas.microsoft.com/office/drawing/2014/main" val="10001"/>
                  </a:ext>
                </a:extLst>
              </a:tr>
              <a:tr h="315595">
                <a:tc>
                  <a:txBody>
                    <a:bodyPr/>
                    <a:lstStyle/>
                    <a:p>
                      <a:pPr marL="0" marR="0">
                        <a:lnSpc>
                          <a:spcPct val="115000"/>
                        </a:lnSpc>
                        <a:spcBef>
                          <a:spcPts val="0"/>
                        </a:spcBef>
                        <a:spcAft>
                          <a:spcPts val="0"/>
                        </a:spcAft>
                      </a:pPr>
                      <a:r>
                        <a:rPr lang="en-US" sz="1800">
                          <a:solidFill>
                            <a:schemeClr val="tx1"/>
                          </a:solidFill>
                        </a:rPr>
                        <a:t>0</a:t>
                      </a:r>
                    </a:p>
                  </a:txBody>
                  <a:tcPr marL="68590" marR="68590" marT="0" marB="0">
                    <a:solidFill>
                      <a:schemeClr val="tx2">
                        <a:lumMod val="20000"/>
                        <a:lumOff val="80000"/>
                      </a:schemeClr>
                    </a:solidFill>
                  </a:tcPr>
                </a:tc>
                <a:tc>
                  <a:txBody>
                    <a:bodyPr/>
                    <a:lstStyle/>
                    <a:p>
                      <a:pPr marL="0" marR="0">
                        <a:lnSpc>
                          <a:spcPct val="115000"/>
                        </a:lnSpc>
                        <a:spcBef>
                          <a:spcPts val="0"/>
                        </a:spcBef>
                        <a:spcAft>
                          <a:spcPts val="0"/>
                        </a:spcAft>
                      </a:pPr>
                      <a:r>
                        <a:rPr lang="en-US" sz="1800"/>
                        <a:t>1</a:t>
                      </a:r>
                    </a:p>
                  </a:txBody>
                  <a:tcPr marL="68590" marR="68590" marT="0" marB="0">
                    <a:solidFill>
                      <a:schemeClr val="tx2">
                        <a:lumMod val="20000"/>
                        <a:lumOff val="80000"/>
                      </a:schemeClr>
                    </a:solidFill>
                  </a:tcPr>
                </a:tc>
                <a:tc>
                  <a:txBody>
                    <a:bodyPr/>
                    <a:lstStyle/>
                    <a:p>
                      <a:pPr marL="0" marR="0">
                        <a:lnSpc>
                          <a:spcPct val="115000"/>
                        </a:lnSpc>
                        <a:spcBef>
                          <a:spcPts val="0"/>
                        </a:spcBef>
                        <a:spcAft>
                          <a:spcPts val="0"/>
                        </a:spcAft>
                      </a:pPr>
                      <a:r>
                        <a:rPr lang="en-US" sz="1800"/>
                        <a:t>Stack Segment</a:t>
                      </a:r>
                    </a:p>
                  </a:txBody>
                  <a:tcPr marL="68590" marR="68590" marT="0" marB="0"/>
                </a:tc>
                <a:extLst>
                  <a:ext uri="{0D108BD9-81ED-4DB2-BD59-A6C34878D82A}">
                    <a16:rowId xmlns:a16="http://schemas.microsoft.com/office/drawing/2014/main" val="10002"/>
                  </a:ext>
                </a:extLst>
              </a:tr>
              <a:tr h="315595">
                <a:tc>
                  <a:txBody>
                    <a:bodyPr/>
                    <a:lstStyle/>
                    <a:p>
                      <a:pPr marL="0" marR="0">
                        <a:lnSpc>
                          <a:spcPct val="115000"/>
                        </a:lnSpc>
                        <a:spcBef>
                          <a:spcPts val="0"/>
                        </a:spcBef>
                        <a:spcAft>
                          <a:spcPts val="0"/>
                        </a:spcAft>
                      </a:pPr>
                      <a:r>
                        <a:rPr lang="en-US" sz="1800">
                          <a:solidFill>
                            <a:schemeClr val="tx1"/>
                          </a:solidFill>
                        </a:rPr>
                        <a:t>1</a:t>
                      </a:r>
                    </a:p>
                  </a:txBody>
                  <a:tcPr marL="68590" marR="68590" marT="0" marB="0">
                    <a:solidFill>
                      <a:schemeClr val="tx2">
                        <a:lumMod val="20000"/>
                        <a:lumOff val="80000"/>
                      </a:schemeClr>
                    </a:solidFill>
                  </a:tcPr>
                </a:tc>
                <a:tc>
                  <a:txBody>
                    <a:bodyPr/>
                    <a:lstStyle/>
                    <a:p>
                      <a:pPr marL="0" marR="0">
                        <a:lnSpc>
                          <a:spcPct val="115000"/>
                        </a:lnSpc>
                        <a:spcBef>
                          <a:spcPts val="0"/>
                        </a:spcBef>
                        <a:spcAft>
                          <a:spcPts val="0"/>
                        </a:spcAft>
                      </a:pPr>
                      <a:r>
                        <a:rPr lang="en-US" sz="1800"/>
                        <a:t>0</a:t>
                      </a:r>
                    </a:p>
                  </a:txBody>
                  <a:tcPr marL="68590" marR="68590" marT="0" marB="0">
                    <a:solidFill>
                      <a:schemeClr val="tx2">
                        <a:lumMod val="20000"/>
                        <a:lumOff val="80000"/>
                      </a:schemeClr>
                    </a:solidFill>
                  </a:tcPr>
                </a:tc>
                <a:tc>
                  <a:txBody>
                    <a:bodyPr/>
                    <a:lstStyle/>
                    <a:p>
                      <a:pPr marL="0" marR="0">
                        <a:lnSpc>
                          <a:spcPct val="115000"/>
                        </a:lnSpc>
                        <a:spcBef>
                          <a:spcPts val="0"/>
                        </a:spcBef>
                        <a:spcAft>
                          <a:spcPts val="0"/>
                        </a:spcAft>
                      </a:pPr>
                      <a:r>
                        <a:rPr lang="en-US" sz="1800"/>
                        <a:t>Code or no Segment</a:t>
                      </a:r>
                    </a:p>
                  </a:txBody>
                  <a:tcPr marL="68590" marR="68590" marT="0" marB="0"/>
                </a:tc>
                <a:extLst>
                  <a:ext uri="{0D108BD9-81ED-4DB2-BD59-A6C34878D82A}">
                    <a16:rowId xmlns:a16="http://schemas.microsoft.com/office/drawing/2014/main" val="10003"/>
                  </a:ext>
                </a:extLst>
              </a:tr>
              <a:tr h="315595">
                <a:tc>
                  <a:txBody>
                    <a:bodyPr/>
                    <a:lstStyle/>
                    <a:p>
                      <a:pPr marL="0" marR="0">
                        <a:lnSpc>
                          <a:spcPct val="115000"/>
                        </a:lnSpc>
                        <a:spcBef>
                          <a:spcPts val="0"/>
                        </a:spcBef>
                        <a:spcAft>
                          <a:spcPts val="0"/>
                        </a:spcAft>
                      </a:pPr>
                      <a:r>
                        <a:rPr lang="en-US" sz="1800">
                          <a:solidFill>
                            <a:schemeClr val="tx1"/>
                          </a:solidFill>
                        </a:rPr>
                        <a:t>1</a:t>
                      </a:r>
                    </a:p>
                  </a:txBody>
                  <a:tcPr marL="68590" marR="68590" marT="0" marB="0">
                    <a:solidFill>
                      <a:schemeClr val="tx2">
                        <a:lumMod val="20000"/>
                        <a:lumOff val="80000"/>
                      </a:schemeClr>
                    </a:solidFill>
                  </a:tcPr>
                </a:tc>
                <a:tc>
                  <a:txBody>
                    <a:bodyPr/>
                    <a:lstStyle/>
                    <a:p>
                      <a:pPr marL="0" marR="0">
                        <a:lnSpc>
                          <a:spcPct val="115000"/>
                        </a:lnSpc>
                        <a:spcBef>
                          <a:spcPts val="0"/>
                        </a:spcBef>
                        <a:spcAft>
                          <a:spcPts val="0"/>
                        </a:spcAft>
                      </a:pPr>
                      <a:r>
                        <a:rPr lang="en-US" sz="1800"/>
                        <a:t>1</a:t>
                      </a:r>
                    </a:p>
                  </a:txBody>
                  <a:tcPr marL="68590" marR="68590" marT="0" marB="0">
                    <a:solidFill>
                      <a:schemeClr val="tx2">
                        <a:lumMod val="20000"/>
                        <a:lumOff val="80000"/>
                      </a:schemeClr>
                    </a:solidFill>
                  </a:tcPr>
                </a:tc>
                <a:tc>
                  <a:txBody>
                    <a:bodyPr/>
                    <a:lstStyle/>
                    <a:p>
                      <a:pPr marL="0" marR="0">
                        <a:lnSpc>
                          <a:spcPct val="115000"/>
                        </a:lnSpc>
                        <a:spcBef>
                          <a:spcPts val="0"/>
                        </a:spcBef>
                        <a:spcAft>
                          <a:spcPts val="0"/>
                        </a:spcAft>
                      </a:pPr>
                      <a:r>
                        <a:rPr lang="en-US" sz="1800"/>
                        <a:t>Data Segment</a:t>
                      </a:r>
                    </a:p>
                  </a:txBody>
                  <a:tcPr marL="68590" marR="6859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4251054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4">
            <a:extLst>
              <a:ext uri="{FF2B5EF4-FFF2-40B4-BE49-F238E27FC236}">
                <a16:creationId xmlns:a16="http://schemas.microsoft.com/office/drawing/2014/main" id="{912BC21E-9086-449F-A7B3-03CD39CE5FE3}"/>
              </a:ext>
            </a:extLst>
          </p:cNvPr>
          <p:cNvSpPr>
            <a:spLocks noGrp="1" noChangeArrowheads="1"/>
          </p:cNvSpPr>
          <p:nvPr>
            <p:ph type="title"/>
          </p:nvPr>
        </p:nvSpPr>
        <p:spPr/>
        <p:txBody>
          <a:bodyPr>
            <a:normAutofit fontScale="90000"/>
          </a:bodyPr>
          <a:lstStyle/>
          <a:p>
            <a:pPr eaLnBrk="1" hangingPunct="1"/>
            <a:r>
              <a:rPr lang="en-US" altLang="en-US"/>
              <a:t>Các tín hiệu điều khiển</a:t>
            </a:r>
          </a:p>
        </p:txBody>
      </p:sp>
      <p:sp>
        <p:nvSpPr>
          <p:cNvPr id="15363" name="Rectangle 28">
            <a:extLst>
              <a:ext uri="{FF2B5EF4-FFF2-40B4-BE49-F238E27FC236}">
                <a16:creationId xmlns:a16="http://schemas.microsoft.com/office/drawing/2014/main" id="{21266F5C-DD2E-4FAB-B7DD-8EF5FEE9CB0C}"/>
              </a:ext>
            </a:extLst>
          </p:cNvPr>
          <p:cNvSpPr>
            <a:spLocks noGrp="1" noChangeArrowheads="1"/>
          </p:cNvSpPr>
          <p:nvPr>
            <p:ph type="body" sz="half" idx="1"/>
          </p:nvPr>
        </p:nvSpPr>
        <p:spPr>
          <a:xfrm>
            <a:off x="5950226" y="707198"/>
            <a:ext cx="5499652" cy="5649912"/>
          </a:xfrm>
          <a:solidFill>
            <a:schemeClr val="accent1">
              <a:lumMod val="20000"/>
              <a:lumOff val="80000"/>
            </a:schemeClr>
          </a:solidFill>
        </p:spPr>
        <p:txBody>
          <a:bodyPr/>
          <a:lstStyle/>
          <a:p>
            <a:pPr marL="174625" indent="-166688">
              <a:defRPr/>
            </a:pPr>
            <a:r>
              <a:rPr lang="en-US" altLang="en-US" sz="2400" dirty="0"/>
              <a:t>BHE/S7</a:t>
            </a:r>
          </a:p>
          <a:p>
            <a:pPr marL="623888" lvl="1" indent="-166688">
              <a:defRPr/>
            </a:pPr>
            <a:r>
              <a:rPr lang="en-US" altLang="en-US" dirty="0"/>
              <a:t> BHE : (bank high enable) </a:t>
            </a:r>
            <a:r>
              <a:rPr lang="en-US" altLang="en-US" dirty="0" err="1"/>
              <a:t>khi</a:t>
            </a:r>
            <a:r>
              <a:rPr lang="en-US" altLang="en-US" dirty="0"/>
              <a:t> </a:t>
            </a:r>
            <a:r>
              <a:rPr lang="en-US" altLang="en-US" dirty="0" err="1"/>
              <a:t>tích</a:t>
            </a:r>
            <a:r>
              <a:rPr lang="en-US" altLang="en-US" dirty="0"/>
              <a:t> </a:t>
            </a:r>
            <a:r>
              <a:rPr lang="en-US" altLang="en-US" dirty="0" err="1"/>
              <a:t>cực</a:t>
            </a:r>
            <a:r>
              <a:rPr lang="en-US" altLang="en-US" dirty="0"/>
              <a:t> ( BHE = 0) </a:t>
            </a:r>
            <a:r>
              <a:rPr lang="en-US" altLang="en-US" dirty="0" err="1"/>
              <a:t>cho</a:t>
            </a:r>
            <a:r>
              <a:rPr lang="en-US" altLang="en-US" dirty="0"/>
              <a:t> </a:t>
            </a:r>
            <a:r>
              <a:rPr lang="en-US" altLang="en-US" dirty="0" err="1"/>
              <a:t>phép</a:t>
            </a:r>
            <a:r>
              <a:rPr lang="en-US" altLang="en-US" dirty="0"/>
              <a:t> byte </a:t>
            </a:r>
            <a:r>
              <a:rPr lang="en-US" altLang="en-US" dirty="0" err="1"/>
              <a:t>cao</a:t>
            </a:r>
            <a:r>
              <a:rPr lang="en-US" altLang="en-US" dirty="0"/>
              <a:t> (D8 – D15)</a:t>
            </a:r>
          </a:p>
          <a:p>
            <a:pPr marL="623888" lvl="1" indent="-166688">
              <a:defRPr/>
            </a:pPr>
            <a:r>
              <a:rPr lang="en-US" altLang="en-US" dirty="0"/>
              <a:t>S7 : </a:t>
            </a:r>
            <a:r>
              <a:rPr lang="en-US" altLang="en-US" dirty="0" err="1"/>
              <a:t>Luôn</a:t>
            </a:r>
            <a:r>
              <a:rPr lang="en-US" altLang="en-US" dirty="0"/>
              <a:t> </a:t>
            </a:r>
            <a:r>
              <a:rPr lang="en-US" altLang="en-US" dirty="0" err="1"/>
              <a:t>bằng</a:t>
            </a:r>
            <a:r>
              <a:rPr lang="en-US" altLang="en-US" dirty="0"/>
              <a:t> 1</a:t>
            </a:r>
          </a:p>
          <a:p>
            <a:pPr marL="174625" indent="-166688">
              <a:defRPr/>
            </a:pPr>
            <a:r>
              <a:rPr lang="en-US" altLang="en-US" sz="2400" dirty="0"/>
              <a:t>RD : </a:t>
            </a:r>
            <a:r>
              <a:rPr lang="en-US" altLang="en-US" sz="2400" dirty="0" err="1"/>
              <a:t>Điều</a:t>
            </a:r>
            <a:r>
              <a:rPr lang="en-US" altLang="en-US" sz="2400" dirty="0"/>
              <a:t> </a:t>
            </a:r>
            <a:r>
              <a:rPr lang="en-US" altLang="en-US" sz="2400" dirty="0" err="1"/>
              <a:t>khiển</a:t>
            </a:r>
            <a:r>
              <a:rPr lang="en-US" altLang="en-US" sz="2400" dirty="0"/>
              <a:t> </a:t>
            </a:r>
            <a:r>
              <a:rPr lang="en-US" altLang="en-US" sz="2400" dirty="0" err="1"/>
              <a:t>đọc</a:t>
            </a:r>
            <a:endParaRPr lang="en-US" altLang="en-US" sz="2400" dirty="0"/>
          </a:p>
          <a:p>
            <a:pPr marL="623888" lvl="1" indent="-166688">
              <a:defRPr/>
            </a:pPr>
            <a:r>
              <a:rPr lang="en-US" altLang="en-US" dirty="0"/>
              <a:t>RD = 0 CPU </a:t>
            </a:r>
            <a:r>
              <a:rPr lang="en-US" altLang="en-US" dirty="0" err="1"/>
              <a:t>đọc</a:t>
            </a:r>
            <a:r>
              <a:rPr lang="en-US" altLang="en-US" dirty="0"/>
              <a:t> </a:t>
            </a:r>
            <a:r>
              <a:rPr lang="en-US" altLang="en-US" dirty="0" err="1"/>
              <a:t>dữ</a:t>
            </a:r>
            <a:r>
              <a:rPr lang="en-US" altLang="en-US" dirty="0"/>
              <a:t> </a:t>
            </a:r>
            <a:r>
              <a:rPr lang="en-US" altLang="en-US" dirty="0" err="1"/>
              <a:t>liệu</a:t>
            </a:r>
            <a:r>
              <a:rPr lang="en-US" altLang="en-US" dirty="0"/>
              <a:t> </a:t>
            </a:r>
            <a:r>
              <a:rPr lang="en-US" altLang="en-US" dirty="0" err="1"/>
              <a:t>từ</a:t>
            </a:r>
            <a:r>
              <a:rPr lang="en-US" altLang="en-US" dirty="0"/>
              <a:t> </a:t>
            </a:r>
            <a:r>
              <a:rPr lang="en-US" altLang="en-US" dirty="0" err="1"/>
              <a:t>bộ</a:t>
            </a:r>
            <a:r>
              <a:rPr lang="en-US" altLang="en-US" dirty="0"/>
              <a:t> </a:t>
            </a:r>
            <a:r>
              <a:rPr lang="en-US" altLang="en-US" dirty="0" err="1"/>
              <a:t>nhớ</a:t>
            </a:r>
            <a:r>
              <a:rPr lang="en-US" altLang="en-US" dirty="0"/>
              <a:t> </a:t>
            </a:r>
            <a:r>
              <a:rPr lang="en-US" altLang="en-US" dirty="0" err="1"/>
              <a:t>hoặc</a:t>
            </a:r>
            <a:r>
              <a:rPr lang="en-US" altLang="en-US" dirty="0"/>
              <a:t> </a:t>
            </a:r>
            <a:r>
              <a:rPr lang="en-US" altLang="en-US" dirty="0" err="1"/>
              <a:t>thiết</a:t>
            </a:r>
            <a:r>
              <a:rPr lang="en-US" altLang="en-US" dirty="0"/>
              <a:t> </a:t>
            </a:r>
            <a:r>
              <a:rPr lang="en-US" altLang="en-US" dirty="0" err="1"/>
              <a:t>bị</a:t>
            </a:r>
            <a:r>
              <a:rPr lang="en-US" altLang="en-US" dirty="0"/>
              <a:t> IO</a:t>
            </a:r>
          </a:p>
          <a:p>
            <a:pPr marL="174625" indent="-166688">
              <a:defRPr/>
            </a:pPr>
            <a:r>
              <a:rPr lang="en-US" altLang="en-US" sz="2400" dirty="0"/>
              <a:t>READY : </a:t>
            </a:r>
          </a:p>
          <a:p>
            <a:pPr marL="623888" lvl="1" indent="-166688">
              <a:defRPr/>
            </a:pPr>
            <a:r>
              <a:rPr lang="en-US" altLang="en-US" dirty="0"/>
              <a:t>CPU </a:t>
            </a:r>
            <a:r>
              <a:rPr lang="en-US" altLang="en-US" dirty="0" err="1"/>
              <a:t>giao</a:t>
            </a:r>
            <a:r>
              <a:rPr lang="en-US" altLang="en-US" dirty="0"/>
              <a:t> </a:t>
            </a:r>
            <a:r>
              <a:rPr lang="en-US" altLang="en-US" dirty="0" err="1"/>
              <a:t>tiếp</a:t>
            </a:r>
            <a:r>
              <a:rPr lang="en-US" altLang="en-US" dirty="0"/>
              <a:t> </a:t>
            </a:r>
            <a:r>
              <a:rPr lang="en-US" altLang="en-US" dirty="0" err="1"/>
              <a:t>với</a:t>
            </a:r>
            <a:r>
              <a:rPr lang="en-US" altLang="en-US" dirty="0"/>
              <a:t> </a:t>
            </a:r>
            <a:r>
              <a:rPr lang="en-US" altLang="en-US" dirty="0" err="1"/>
              <a:t>bộ</a:t>
            </a:r>
            <a:r>
              <a:rPr lang="en-US" altLang="en-US" dirty="0"/>
              <a:t> </a:t>
            </a:r>
            <a:r>
              <a:rPr lang="en-US" altLang="en-US" dirty="0" err="1"/>
              <a:t>nhớ</a:t>
            </a:r>
            <a:r>
              <a:rPr lang="en-US" altLang="en-US" dirty="0"/>
              <a:t>, IO </a:t>
            </a:r>
            <a:r>
              <a:rPr lang="en-US" altLang="en-US" dirty="0" err="1"/>
              <a:t>có</a:t>
            </a:r>
            <a:r>
              <a:rPr lang="en-US" altLang="en-US" dirty="0"/>
              <a:t> </a:t>
            </a:r>
            <a:r>
              <a:rPr lang="en-US" altLang="en-US" dirty="0" err="1"/>
              <a:t>tốc</a:t>
            </a:r>
            <a:r>
              <a:rPr lang="en-US" altLang="en-US" dirty="0"/>
              <a:t> </a:t>
            </a:r>
            <a:r>
              <a:rPr lang="en-US" altLang="en-US" dirty="0" err="1"/>
              <a:t>độ</a:t>
            </a:r>
            <a:r>
              <a:rPr lang="en-US" altLang="en-US" dirty="0"/>
              <a:t> </a:t>
            </a:r>
            <a:r>
              <a:rPr lang="en-US" altLang="en-US" dirty="0" err="1"/>
              <a:t>chậm</a:t>
            </a:r>
            <a:r>
              <a:rPr lang="en-US" altLang="en-US" dirty="0"/>
              <a:t> </a:t>
            </a:r>
            <a:r>
              <a:rPr lang="en-US" altLang="en-US" dirty="0" err="1"/>
              <a:t>hơn</a:t>
            </a:r>
            <a:endParaRPr lang="en-US" altLang="en-US" dirty="0"/>
          </a:p>
          <a:p>
            <a:pPr marL="623888" lvl="1" indent="-166688">
              <a:defRPr/>
            </a:pPr>
            <a:r>
              <a:rPr lang="en-US" altLang="en-US" dirty="0"/>
              <a:t>READY =1, CPU </a:t>
            </a:r>
            <a:r>
              <a:rPr lang="en-US" altLang="en-US" dirty="0" err="1"/>
              <a:t>vào</a:t>
            </a:r>
            <a:r>
              <a:rPr lang="en-US" altLang="en-US" dirty="0"/>
              <a:t> </a:t>
            </a:r>
            <a:r>
              <a:rPr lang="en-US" altLang="en-US" dirty="0" err="1"/>
              <a:t>trạng</a:t>
            </a:r>
            <a:r>
              <a:rPr lang="en-US" altLang="en-US" dirty="0"/>
              <a:t> </a:t>
            </a:r>
            <a:r>
              <a:rPr lang="en-US" altLang="en-US" dirty="0" err="1"/>
              <a:t>thái</a:t>
            </a:r>
            <a:r>
              <a:rPr lang="en-US" altLang="en-US" dirty="0"/>
              <a:t> </a:t>
            </a:r>
            <a:r>
              <a:rPr lang="en-US" altLang="en-US" dirty="0" err="1"/>
              <a:t>chờ</a:t>
            </a:r>
            <a:endParaRPr lang="en-US" altLang="en-US" dirty="0"/>
          </a:p>
          <a:p>
            <a:pPr eaLnBrk="1" hangingPunct="1">
              <a:defRPr/>
            </a:pPr>
            <a:endParaRPr lang="en-US" altLang="en-US" sz="2400" dirty="0"/>
          </a:p>
        </p:txBody>
      </p:sp>
      <p:cxnSp>
        <p:nvCxnSpPr>
          <p:cNvPr id="14340" name="Straight Connector 17">
            <a:extLst>
              <a:ext uri="{FF2B5EF4-FFF2-40B4-BE49-F238E27FC236}">
                <a16:creationId xmlns:a16="http://schemas.microsoft.com/office/drawing/2014/main" id="{DC4C238D-3713-4194-81AD-F1649F3C12D3}"/>
              </a:ext>
            </a:extLst>
          </p:cNvPr>
          <p:cNvCxnSpPr>
            <a:cxnSpLocks noChangeShapeType="1"/>
          </p:cNvCxnSpPr>
          <p:nvPr/>
        </p:nvCxnSpPr>
        <p:spPr bwMode="auto">
          <a:xfrm>
            <a:off x="8510588" y="1952625"/>
            <a:ext cx="5334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4341" name="Straight Connector 17">
            <a:extLst>
              <a:ext uri="{FF2B5EF4-FFF2-40B4-BE49-F238E27FC236}">
                <a16:creationId xmlns:a16="http://schemas.microsoft.com/office/drawing/2014/main" id="{ED30BA78-42B4-4C6E-ADC2-E0CF102243EB}"/>
              </a:ext>
            </a:extLst>
          </p:cNvPr>
          <p:cNvCxnSpPr>
            <a:cxnSpLocks noChangeShapeType="1"/>
          </p:cNvCxnSpPr>
          <p:nvPr/>
        </p:nvCxnSpPr>
        <p:spPr bwMode="auto">
          <a:xfrm>
            <a:off x="6400800" y="1131888"/>
            <a:ext cx="5334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pic>
        <p:nvPicPr>
          <p:cNvPr id="14342" name="Picture 31">
            <a:extLst>
              <a:ext uri="{FF2B5EF4-FFF2-40B4-BE49-F238E27FC236}">
                <a16:creationId xmlns:a16="http://schemas.microsoft.com/office/drawing/2014/main" id="{1A824D13-411A-4FA6-9BFA-37B9AB93B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270" y="915988"/>
            <a:ext cx="419100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343" name="Rectangle 9">
            <a:extLst>
              <a:ext uri="{FF2B5EF4-FFF2-40B4-BE49-F238E27FC236}">
                <a16:creationId xmlns:a16="http://schemas.microsoft.com/office/drawing/2014/main" id="{AE9E4C2B-7CD5-4B13-BD81-CA48CEA47968}"/>
              </a:ext>
            </a:extLst>
          </p:cNvPr>
          <p:cNvSpPr>
            <a:spLocks noChangeArrowheads="1"/>
          </p:cNvSpPr>
          <p:nvPr/>
        </p:nvSpPr>
        <p:spPr bwMode="auto">
          <a:xfrm>
            <a:off x="4368800" y="3208338"/>
            <a:ext cx="736600" cy="220662"/>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14344" name="Rectangle 10">
            <a:extLst>
              <a:ext uri="{FF2B5EF4-FFF2-40B4-BE49-F238E27FC236}">
                <a16:creationId xmlns:a16="http://schemas.microsoft.com/office/drawing/2014/main" id="{A74E9B34-947B-4A95-B2F2-6C49B296D41C}"/>
              </a:ext>
            </a:extLst>
          </p:cNvPr>
          <p:cNvSpPr>
            <a:spLocks noChangeArrowheads="1"/>
          </p:cNvSpPr>
          <p:nvPr/>
        </p:nvSpPr>
        <p:spPr bwMode="auto">
          <a:xfrm>
            <a:off x="4371975" y="3700463"/>
            <a:ext cx="736600" cy="22225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14345" name="Rectangle 11">
            <a:extLst>
              <a:ext uri="{FF2B5EF4-FFF2-40B4-BE49-F238E27FC236}">
                <a16:creationId xmlns:a16="http://schemas.microsoft.com/office/drawing/2014/main" id="{26E6EF1E-A9AC-44B0-81BF-781FD09467DF}"/>
              </a:ext>
            </a:extLst>
          </p:cNvPr>
          <p:cNvSpPr>
            <a:spLocks noChangeArrowheads="1"/>
          </p:cNvSpPr>
          <p:nvPr/>
        </p:nvSpPr>
        <p:spPr bwMode="auto">
          <a:xfrm>
            <a:off x="4376738" y="6276975"/>
            <a:ext cx="736600" cy="22225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cxnSp>
        <p:nvCxnSpPr>
          <p:cNvPr id="14346" name="Straight Connector 17">
            <a:extLst>
              <a:ext uri="{FF2B5EF4-FFF2-40B4-BE49-F238E27FC236}">
                <a16:creationId xmlns:a16="http://schemas.microsoft.com/office/drawing/2014/main" id="{D36E6CA8-8B02-4444-A659-8692F5EE6C04}"/>
              </a:ext>
            </a:extLst>
          </p:cNvPr>
          <p:cNvCxnSpPr>
            <a:cxnSpLocks noChangeShapeType="1"/>
          </p:cNvCxnSpPr>
          <p:nvPr/>
        </p:nvCxnSpPr>
        <p:spPr bwMode="auto">
          <a:xfrm>
            <a:off x="6934200" y="1600200"/>
            <a:ext cx="5334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4347" name="Straight Connector 17">
            <a:extLst>
              <a:ext uri="{FF2B5EF4-FFF2-40B4-BE49-F238E27FC236}">
                <a16:creationId xmlns:a16="http://schemas.microsoft.com/office/drawing/2014/main" id="{65048784-CA84-4712-91F8-E1D5E0FD7BB9}"/>
              </a:ext>
            </a:extLst>
          </p:cNvPr>
          <p:cNvCxnSpPr>
            <a:cxnSpLocks noChangeShapeType="1"/>
          </p:cNvCxnSpPr>
          <p:nvPr/>
        </p:nvCxnSpPr>
        <p:spPr bwMode="auto">
          <a:xfrm>
            <a:off x="6367463" y="3178175"/>
            <a:ext cx="3810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4348" name="Straight Connector 17">
            <a:extLst>
              <a:ext uri="{FF2B5EF4-FFF2-40B4-BE49-F238E27FC236}">
                <a16:creationId xmlns:a16="http://schemas.microsoft.com/office/drawing/2014/main" id="{81037671-FD7C-47ED-B81B-75EC3913F5F3}"/>
              </a:ext>
            </a:extLst>
          </p:cNvPr>
          <p:cNvCxnSpPr>
            <a:cxnSpLocks noChangeShapeType="1"/>
          </p:cNvCxnSpPr>
          <p:nvPr/>
        </p:nvCxnSpPr>
        <p:spPr bwMode="auto">
          <a:xfrm>
            <a:off x="6819900" y="3643313"/>
            <a:ext cx="3810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5504508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id="{C4428E19-79B2-4B63-8F48-214A6619C2B8}"/>
              </a:ext>
            </a:extLst>
          </p:cNvPr>
          <p:cNvSpPr>
            <a:spLocks noGrp="1" noChangeArrowheads="1"/>
          </p:cNvSpPr>
          <p:nvPr>
            <p:ph idx="1"/>
          </p:nvPr>
        </p:nvSpPr>
        <p:spPr>
          <a:xfrm>
            <a:off x="5943600" y="993775"/>
            <a:ext cx="4724400" cy="4681538"/>
          </a:xfrm>
          <a:solidFill>
            <a:schemeClr val="accent1">
              <a:lumMod val="20000"/>
              <a:lumOff val="80000"/>
            </a:schemeClr>
          </a:solidFill>
        </p:spPr>
        <p:txBody>
          <a:bodyPr/>
          <a:lstStyle/>
          <a:p>
            <a:pPr eaLnBrk="1" hangingPunct="1">
              <a:defRPr/>
            </a:pPr>
            <a:r>
              <a:rPr lang="en-US" altLang="en-US" sz="2400"/>
              <a:t>INTR (Interrupt Request) : yêu cầu ngắt từ thiết bị ngoại vi.</a:t>
            </a:r>
          </a:p>
          <a:p>
            <a:pPr eaLnBrk="1" hangingPunct="1">
              <a:defRPr/>
            </a:pPr>
            <a:r>
              <a:rPr lang="en-US" altLang="en-US" sz="2400"/>
              <a:t>NMI (None Maskable Interrupt) </a:t>
            </a:r>
          </a:p>
          <a:p>
            <a:pPr marL="468313" lvl="1">
              <a:defRPr/>
            </a:pPr>
            <a:r>
              <a:rPr lang="en-US" altLang="en-US"/>
              <a:t>NMI=1 : yêu cầu ngắt không che </a:t>
            </a:r>
          </a:p>
          <a:p>
            <a:pPr eaLnBrk="1" hangingPunct="1">
              <a:defRPr/>
            </a:pPr>
            <a:r>
              <a:rPr lang="en-US" altLang="en-US" sz="2400"/>
              <a:t>CLK : cung cấp tín hiệu CLOCK (xung nhịp) cho CPU</a:t>
            </a:r>
          </a:p>
          <a:p>
            <a:pPr eaLnBrk="1" hangingPunct="1">
              <a:defRPr/>
            </a:pPr>
            <a:r>
              <a:rPr lang="en-US" altLang="en-US" sz="2400"/>
              <a:t>TEST 	  </a:t>
            </a:r>
          </a:p>
          <a:p>
            <a:pPr marL="468313" lvl="1">
              <a:defRPr/>
            </a:pPr>
            <a:r>
              <a:rPr lang="en-US" altLang="en-US"/>
              <a:t>TEST=1 và gặp lệnh wait </a:t>
            </a:r>
            <a:r>
              <a:rPr lang="en-US" altLang="en-US">
                <a:sym typeface="Symbol" pitchFamily="18" charset="2"/>
              </a:rPr>
              <a:t>CPU treo TEST=0 </a:t>
            </a:r>
          </a:p>
          <a:p>
            <a:pPr marL="468313" lvl="1">
              <a:defRPr/>
            </a:pPr>
            <a:r>
              <a:rPr lang="en-US" altLang="en-US">
                <a:sym typeface="Symbol" pitchFamily="18" charset="2"/>
              </a:rPr>
              <a:t>TEST=0  CPU khôi phục hoạt động</a:t>
            </a:r>
          </a:p>
        </p:txBody>
      </p:sp>
      <p:pic>
        <p:nvPicPr>
          <p:cNvPr id="15363" name="Picture 31">
            <a:extLst>
              <a:ext uri="{FF2B5EF4-FFF2-40B4-BE49-F238E27FC236}">
                <a16:creationId xmlns:a16="http://schemas.microsoft.com/office/drawing/2014/main" id="{18AA3993-6E98-4D4F-8DC1-01F89C1AB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990600"/>
            <a:ext cx="419100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64" name="Rectangle 8">
            <a:extLst>
              <a:ext uri="{FF2B5EF4-FFF2-40B4-BE49-F238E27FC236}">
                <a16:creationId xmlns:a16="http://schemas.microsoft.com/office/drawing/2014/main" id="{CE3FFB9B-4E55-42E9-B9BE-9D327FB146DC}"/>
              </a:ext>
            </a:extLst>
          </p:cNvPr>
          <p:cNvSpPr>
            <a:spLocks noChangeArrowheads="1"/>
          </p:cNvSpPr>
          <p:nvPr/>
        </p:nvSpPr>
        <p:spPr bwMode="auto">
          <a:xfrm>
            <a:off x="2133600" y="5918200"/>
            <a:ext cx="609600" cy="2540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15365" name="Rectangle 9">
            <a:extLst>
              <a:ext uri="{FF2B5EF4-FFF2-40B4-BE49-F238E27FC236}">
                <a16:creationId xmlns:a16="http://schemas.microsoft.com/office/drawing/2014/main" id="{B8F95250-6454-4991-9E42-45151172B59C}"/>
              </a:ext>
            </a:extLst>
          </p:cNvPr>
          <p:cNvSpPr>
            <a:spLocks noChangeArrowheads="1"/>
          </p:cNvSpPr>
          <p:nvPr/>
        </p:nvSpPr>
        <p:spPr bwMode="auto">
          <a:xfrm>
            <a:off x="2133600" y="5675313"/>
            <a:ext cx="609600" cy="2540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15366" name="Rectangle 10">
            <a:extLst>
              <a:ext uri="{FF2B5EF4-FFF2-40B4-BE49-F238E27FC236}">
                <a16:creationId xmlns:a16="http://schemas.microsoft.com/office/drawing/2014/main" id="{529CD2E9-3E09-4746-B530-C09E474372A7}"/>
              </a:ext>
            </a:extLst>
          </p:cNvPr>
          <p:cNvSpPr>
            <a:spLocks noChangeArrowheads="1"/>
          </p:cNvSpPr>
          <p:nvPr/>
        </p:nvSpPr>
        <p:spPr bwMode="auto">
          <a:xfrm>
            <a:off x="2133600" y="6169025"/>
            <a:ext cx="609600" cy="2540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15367" name="Rectangle 11">
            <a:extLst>
              <a:ext uri="{FF2B5EF4-FFF2-40B4-BE49-F238E27FC236}">
                <a16:creationId xmlns:a16="http://schemas.microsoft.com/office/drawing/2014/main" id="{D13C9C46-DAB6-4661-8E71-D8B9B7BE601F}"/>
              </a:ext>
            </a:extLst>
          </p:cNvPr>
          <p:cNvSpPr>
            <a:spLocks noChangeArrowheads="1"/>
          </p:cNvSpPr>
          <p:nvPr/>
        </p:nvSpPr>
        <p:spPr bwMode="auto">
          <a:xfrm>
            <a:off x="4343400" y="5900738"/>
            <a:ext cx="609600" cy="2540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cxnSp>
        <p:nvCxnSpPr>
          <p:cNvPr id="15368" name="Straight Connector 17">
            <a:extLst>
              <a:ext uri="{FF2B5EF4-FFF2-40B4-BE49-F238E27FC236}">
                <a16:creationId xmlns:a16="http://schemas.microsoft.com/office/drawing/2014/main" id="{E11A4926-FF3B-4109-9377-8F2B536D9C23}"/>
              </a:ext>
            </a:extLst>
          </p:cNvPr>
          <p:cNvCxnSpPr>
            <a:cxnSpLocks noChangeShapeType="1"/>
          </p:cNvCxnSpPr>
          <p:nvPr/>
        </p:nvCxnSpPr>
        <p:spPr bwMode="auto">
          <a:xfrm>
            <a:off x="6400800" y="3581400"/>
            <a:ext cx="6858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5369" name="Straight Connector 17">
            <a:extLst>
              <a:ext uri="{FF2B5EF4-FFF2-40B4-BE49-F238E27FC236}">
                <a16:creationId xmlns:a16="http://schemas.microsoft.com/office/drawing/2014/main" id="{7C9F120D-0B93-4CCF-A3C5-D5C0A070B8FE}"/>
              </a:ext>
            </a:extLst>
          </p:cNvPr>
          <p:cNvCxnSpPr>
            <a:cxnSpLocks noChangeShapeType="1"/>
          </p:cNvCxnSpPr>
          <p:nvPr/>
        </p:nvCxnSpPr>
        <p:spPr bwMode="auto">
          <a:xfrm>
            <a:off x="6519863" y="4024313"/>
            <a:ext cx="6858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5370" name="Straight Connector 17">
            <a:extLst>
              <a:ext uri="{FF2B5EF4-FFF2-40B4-BE49-F238E27FC236}">
                <a16:creationId xmlns:a16="http://schemas.microsoft.com/office/drawing/2014/main" id="{46F6105C-5D8D-41C3-9098-8E9A1D53A357}"/>
              </a:ext>
            </a:extLst>
          </p:cNvPr>
          <p:cNvCxnSpPr>
            <a:cxnSpLocks noChangeShapeType="1"/>
          </p:cNvCxnSpPr>
          <p:nvPr/>
        </p:nvCxnSpPr>
        <p:spPr bwMode="auto">
          <a:xfrm>
            <a:off x="8305800" y="4386263"/>
            <a:ext cx="6858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5371" name="Straight Connector 17">
            <a:extLst>
              <a:ext uri="{FF2B5EF4-FFF2-40B4-BE49-F238E27FC236}">
                <a16:creationId xmlns:a16="http://schemas.microsoft.com/office/drawing/2014/main" id="{310968F2-00BE-43A3-84D6-A5C9B4028350}"/>
              </a:ext>
            </a:extLst>
          </p:cNvPr>
          <p:cNvCxnSpPr>
            <a:cxnSpLocks noChangeShapeType="1"/>
          </p:cNvCxnSpPr>
          <p:nvPr/>
        </p:nvCxnSpPr>
        <p:spPr bwMode="auto">
          <a:xfrm>
            <a:off x="6519863" y="4800600"/>
            <a:ext cx="6858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5799992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C322FF2E-1DF9-47C5-86D2-BBA44643C972}"/>
              </a:ext>
            </a:extLst>
          </p:cNvPr>
          <p:cNvSpPr>
            <a:spLocks noGrp="1" noChangeArrowheads="1"/>
          </p:cNvSpPr>
          <p:nvPr>
            <p:ph idx="1"/>
          </p:nvPr>
        </p:nvSpPr>
        <p:spPr>
          <a:xfrm>
            <a:off x="5943600" y="1295400"/>
            <a:ext cx="4724400" cy="1447800"/>
          </a:xfrm>
          <a:solidFill>
            <a:schemeClr val="accent1">
              <a:lumMod val="20000"/>
              <a:lumOff val="80000"/>
            </a:schemeClr>
          </a:solidFill>
        </p:spPr>
        <p:txBody>
          <a:bodyPr/>
          <a:lstStyle/>
          <a:p>
            <a:pPr eaLnBrk="1" hangingPunct="1">
              <a:defRPr/>
            </a:pPr>
            <a:r>
              <a:rPr lang="en-US" altLang="en-US" sz="2400"/>
              <a:t>MN/MX : chọn mode Min / MAX</a:t>
            </a:r>
          </a:p>
          <a:p>
            <a:pPr marL="468313" lvl="1">
              <a:defRPr/>
            </a:pPr>
            <a:r>
              <a:rPr lang="en-US" altLang="en-US"/>
              <a:t>MN/MX =  1 : Min mode</a:t>
            </a:r>
          </a:p>
          <a:p>
            <a:pPr marL="468313" lvl="1">
              <a:defRPr/>
            </a:pPr>
            <a:r>
              <a:rPr lang="en-US" altLang="en-US"/>
              <a:t>MN/MX =  0 : Max mode</a:t>
            </a:r>
          </a:p>
        </p:txBody>
      </p:sp>
      <p:pic>
        <p:nvPicPr>
          <p:cNvPr id="16387" name="Picture 31">
            <a:extLst>
              <a:ext uri="{FF2B5EF4-FFF2-40B4-BE49-F238E27FC236}">
                <a16:creationId xmlns:a16="http://schemas.microsoft.com/office/drawing/2014/main" id="{4D1C325D-8D2C-4B80-B11D-7E686ACBE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990600"/>
            <a:ext cx="419100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388" name="Rectangle 7">
            <a:extLst>
              <a:ext uri="{FF2B5EF4-FFF2-40B4-BE49-F238E27FC236}">
                <a16:creationId xmlns:a16="http://schemas.microsoft.com/office/drawing/2014/main" id="{185C1C52-E1A5-451A-A60C-D0723DA6F799}"/>
              </a:ext>
            </a:extLst>
          </p:cNvPr>
          <p:cNvSpPr>
            <a:spLocks noChangeArrowheads="1"/>
          </p:cNvSpPr>
          <p:nvPr/>
        </p:nvSpPr>
        <p:spPr bwMode="auto">
          <a:xfrm>
            <a:off x="4343400" y="3352800"/>
            <a:ext cx="762000" cy="2540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cxnSp>
        <p:nvCxnSpPr>
          <p:cNvPr id="16389" name="Straight Connector 17">
            <a:extLst>
              <a:ext uri="{FF2B5EF4-FFF2-40B4-BE49-F238E27FC236}">
                <a16:creationId xmlns:a16="http://schemas.microsoft.com/office/drawing/2014/main" id="{594B0DD5-AC84-4755-AD66-E4213CAB8605}"/>
              </a:ext>
            </a:extLst>
          </p:cNvPr>
          <p:cNvCxnSpPr>
            <a:cxnSpLocks noChangeShapeType="1"/>
          </p:cNvCxnSpPr>
          <p:nvPr/>
        </p:nvCxnSpPr>
        <p:spPr bwMode="auto">
          <a:xfrm>
            <a:off x="6934200" y="1371600"/>
            <a:ext cx="4572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6390" name="Straight Connector 17">
            <a:extLst>
              <a:ext uri="{FF2B5EF4-FFF2-40B4-BE49-F238E27FC236}">
                <a16:creationId xmlns:a16="http://schemas.microsoft.com/office/drawing/2014/main" id="{34987DAA-ABDA-4F09-8284-298ADE05E5A4}"/>
              </a:ext>
            </a:extLst>
          </p:cNvPr>
          <p:cNvCxnSpPr>
            <a:cxnSpLocks noChangeShapeType="1"/>
          </p:cNvCxnSpPr>
          <p:nvPr/>
        </p:nvCxnSpPr>
        <p:spPr bwMode="auto">
          <a:xfrm>
            <a:off x="7072313" y="1828800"/>
            <a:ext cx="4572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6391" name="Straight Connector 17">
            <a:extLst>
              <a:ext uri="{FF2B5EF4-FFF2-40B4-BE49-F238E27FC236}">
                <a16:creationId xmlns:a16="http://schemas.microsoft.com/office/drawing/2014/main" id="{AEFBBBF7-31F6-43D9-BD18-C6805481DC8B}"/>
              </a:ext>
            </a:extLst>
          </p:cNvPr>
          <p:cNvCxnSpPr>
            <a:cxnSpLocks noChangeShapeType="1"/>
          </p:cNvCxnSpPr>
          <p:nvPr/>
        </p:nvCxnSpPr>
        <p:spPr bwMode="auto">
          <a:xfrm>
            <a:off x="7086600" y="2257425"/>
            <a:ext cx="4572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893016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FCAADF6A-047B-4945-AE37-F8E7FEAEDD33}"/>
              </a:ext>
            </a:extLst>
          </p:cNvPr>
          <p:cNvSpPr>
            <a:spLocks noGrp="1"/>
          </p:cNvSpPr>
          <p:nvPr>
            <p:ph type="title"/>
          </p:nvPr>
        </p:nvSpPr>
        <p:spPr/>
        <p:txBody>
          <a:bodyPr/>
          <a:lstStyle/>
          <a:p>
            <a:r>
              <a:rPr lang="en-US" altLang="vi-VN"/>
              <a:t>Bảng 1 : H - B</a:t>
            </a:r>
          </a:p>
        </p:txBody>
      </p:sp>
      <p:graphicFrame>
        <p:nvGraphicFramePr>
          <p:cNvPr id="5" name="Group 106">
            <a:extLst>
              <a:ext uri="{FF2B5EF4-FFF2-40B4-BE49-F238E27FC236}">
                <a16:creationId xmlns:a16="http://schemas.microsoft.com/office/drawing/2014/main" id="{8CB72C08-E306-44CA-8B4A-16BAA0A8E344}"/>
              </a:ext>
            </a:extLst>
          </p:cNvPr>
          <p:cNvGraphicFramePr>
            <a:graphicFrameLocks noGrp="1"/>
          </p:cNvGraphicFramePr>
          <p:nvPr>
            <p:ph idx="1"/>
          </p:nvPr>
        </p:nvGraphicFramePr>
        <p:xfrm>
          <a:off x="6096000" y="1371600"/>
          <a:ext cx="4267200" cy="5257804"/>
        </p:xfrm>
        <a:graphic>
          <a:graphicData uri="http://schemas.openxmlformats.org/drawingml/2006/table">
            <a:tbl>
              <a:tblPr/>
              <a:tblGrid>
                <a:gridCol w="9906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gridCol w="1422400">
                  <a:extLst>
                    <a:ext uri="{9D8B030D-6E8A-4147-A177-3AD203B41FA5}">
                      <a16:colId xmlns:a16="http://schemas.microsoft.com/office/drawing/2014/main" val="20002"/>
                    </a:ext>
                  </a:extLst>
                </a:gridCol>
              </a:tblGrid>
              <a:tr h="58483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STT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8483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483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483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483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8483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1100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8483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1101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8483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7911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dirty="0">
                          <a:ln>
                            <a:noFill/>
                          </a:ln>
                          <a:solidFill>
                            <a:srgbClr val="000066"/>
                          </a:solidFill>
                          <a:effectLst/>
                          <a:latin typeface="Arial" charset="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dirty="0">
                          <a:ln>
                            <a:noFill/>
                          </a:ln>
                          <a:solidFill>
                            <a:srgbClr val="000066"/>
                          </a:solidFill>
                          <a:effectLst/>
                          <a:latin typeface="Arial" charset="0"/>
                        </a:rPr>
                        <a:t>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4" name="Group 97">
            <a:extLst>
              <a:ext uri="{FF2B5EF4-FFF2-40B4-BE49-F238E27FC236}">
                <a16:creationId xmlns:a16="http://schemas.microsoft.com/office/drawing/2014/main" id="{8496D7F1-DAF0-4368-95D3-40F439CFFC53}"/>
              </a:ext>
            </a:extLst>
          </p:cNvPr>
          <p:cNvGraphicFramePr>
            <a:graphicFrameLocks/>
          </p:cNvGraphicFramePr>
          <p:nvPr/>
        </p:nvGraphicFramePr>
        <p:xfrm>
          <a:off x="1752600" y="1371600"/>
          <a:ext cx="4267200" cy="5257800"/>
        </p:xfrm>
        <a:graphic>
          <a:graphicData uri="http://schemas.openxmlformats.org/drawingml/2006/table">
            <a:tbl>
              <a:tblPr/>
              <a:tblGrid>
                <a:gridCol w="1138238">
                  <a:extLst>
                    <a:ext uri="{9D8B030D-6E8A-4147-A177-3AD203B41FA5}">
                      <a16:colId xmlns:a16="http://schemas.microsoft.com/office/drawing/2014/main" val="20000"/>
                    </a:ext>
                  </a:extLst>
                </a:gridCol>
                <a:gridCol w="1422400">
                  <a:extLst>
                    <a:ext uri="{9D8B030D-6E8A-4147-A177-3AD203B41FA5}">
                      <a16:colId xmlns:a16="http://schemas.microsoft.com/office/drawing/2014/main" val="20001"/>
                    </a:ext>
                  </a:extLst>
                </a:gridCol>
                <a:gridCol w="1706562">
                  <a:extLst>
                    <a:ext uri="{9D8B030D-6E8A-4147-A177-3AD203B41FA5}">
                      <a16:colId xmlns:a16="http://schemas.microsoft.com/office/drawing/2014/main" val="20002"/>
                    </a:ext>
                  </a:extLst>
                </a:gridCol>
              </a:tblGrid>
              <a:tr h="584789">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dirty="0">
                          <a:ln>
                            <a:noFill/>
                          </a:ln>
                          <a:solidFill>
                            <a:srgbClr val="000066"/>
                          </a:solidFill>
                          <a:effectLst/>
                          <a:latin typeface="Arial" charset="0"/>
                        </a:rPr>
                        <a:t>STT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83022">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4789">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0001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4789">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3022">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0011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84789">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84789">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0101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83022">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0110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84789">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dirty="0">
                          <a:ln>
                            <a:noFill/>
                          </a:ln>
                          <a:solidFill>
                            <a:srgbClr val="000066"/>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dirty="0">
                          <a:ln>
                            <a:noFill/>
                          </a:ln>
                          <a:solidFill>
                            <a:srgbClr val="000066"/>
                          </a:solidFill>
                          <a:effectLst/>
                          <a:latin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dirty="0">
                          <a:ln>
                            <a:noFill/>
                          </a:ln>
                          <a:solidFill>
                            <a:srgbClr val="000066"/>
                          </a:solidFill>
                          <a:effectLst/>
                          <a:latin typeface="Arial" charset="0"/>
                        </a:rPr>
                        <a:t>0111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7012160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83E9848-43B3-4A48-BCFF-1BCAF1125233}"/>
              </a:ext>
            </a:extLst>
          </p:cNvPr>
          <p:cNvSpPr>
            <a:spLocks noGrp="1" noChangeArrowheads="1"/>
          </p:cNvSpPr>
          <p:nvPr>
            <p:ph type="title"/>
          </p:nvPr>
        </p:nvSpPr>
        <p:spPr/>
        <p:txBody>
          <a:bodyPr/>
          <a:lstStyle/>
          <a:p>
            <a:pPr eaLnBrk="1" hangingPunct="1"/>
            <a:r>
              <a:rPr lang="en-US" altLang="en-US"/>
              <a:t>Các tín hiệu ở chế độ Min</a:t>
            </a:r>
          </a:p>
        </p:txBody>
      </p:sp>
      <p:sp>
        <p:nvSpPr>
          <p:cNvPr id="17411" name="Rectangle 3">
            <a:extLst>
              <a:ext uri="{FF2B5EF4-FFF2-40B4-BE49-F238E27FC236}">
                <a16:creationId xmlns:a16="http://schemas.microsoft.com/office/drawing/2014/main" id="{574A2BFE-3CF9-432D-AD33-97C7ACA9499B}"/>
              </a:ext>
            </a:extLst>
          </p:cNvPr>
          <p:cNvSpPr>
            <a:spLocks noGrp="1" noChangeArrowheads="1"/>
          </p:cNvSpPr>
          <p:nvPr>
            <p:ph idx="1"/>
          </p:nvPr>
        </p:nvSpPr>
        <p:spPr>
          <a:xfrm>
            <a:off x="6172200" y="1295400"/>
            <a:ext cx="4306888" cy="2286000"/>
          </a:xfrm>
          <a:solidFill>
            <a:schemeClr val="accent1">
              <a:lumMod val="20000"/>
              <a:lumOff val="80000"/>
            </a:schemeClr>
          </a:solidFill>
        </p:spPr>
        <p:txBody>
          <a:bodyPr/>
          <a:lstStyle/>
          <a:p>
            <a:pPr eaLnBrk="1" hangingPunct="1">
              <a:defRPr/>
            </a:pPr>
            <a:r>
              <a:rPr lang="en-US" altLang="en-US" sz="2400"/>
              <a:t>Chế độ Min : </a:t>
            </a:r>
          </a:p>
          <a:p>
            <a:pPr marL="468313" lvl="1">
              <a:defRPr/>
            </a:pPr>
            <a:r>
              <a:rPr lang="en-US" altLang="en-US"/>
              <a:t>Chỉ có 1 CPU</a:t>
            </a:r>
          </a:p>
          <a:p>
            <a:pPr marL="468313" lvl="1">
              <a:defRPr/>
            </a:pPr>
            <a:r>
              <a:rPr lang="en-US" altLang="en-US"/>
              <a:t>Hỗ trợ hệ thống nhỏ (thường chỉ có 1 board mạch)</a:t>
            </a:r>
          </a:p>
          <a:p>
            <a:pPr marL="468313" lvl="1">
              <a:defRPr/>
            </a:pPr>
            <a:r>
              <a:rPr lang="en-US" altLang="en-US"/>
              <a:t>CPU phát ra các tín hiệu ĐK</a:t>
            </a:r>
          </a:p>
        </p:txBody>
      </p:sp>
      <p:pic>
        <p:nvPicPr>
          <p:cNvPr id="17412" name="Picture 31">
            <a:extLst>
              <a:ext uri="{FF2B5EF4-FFF2-40B4-BE49-F238E27FC236}">
                <a16:creationId xmlns:a16="http://schemas.microsoft.com/office/drawing/2014/main" id="{021785C0-06E1-44A5-9866-5B3D7709B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990600"/>
            <a:ext cx="419100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413" name="Rectangle 6">
            <a:extLst>
              <a:ext uri="{FF2B5EF4-FFF2-40B4-BE49-F238E27FC236}">
                <a16:creationId xmlns:a16="http://schemas.microsoft.com/office/drawing/2014/main" id="{07DE9597-9E44-4938-A3E7-8E3BB3039590}"/>
              </a:ext>
            </a:extLst>
          </p:cNvPr>
          <p:cNvSpPr>
            <a:spLocks noChangeArrowheads="1"/>
          </p:cNvSpPr>
          <p:nvPr/>
        </p:nvSpPr>
        <p:spPr bwMode="auto">
          <a:xfrm>
            <a:off x="5214938" y="3894138"/>
            <a:ext cx="762000" cy="2049462"/>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Tree>
    <p:extLst>
      <p:ext uri="{BB962C8B-B14F-4D97-AF65-F5344CB8AC3E}">
        <p14:creationId xmlns:p14="http://schemas.microsoft.com/office/powerpoint/2010/main" val="217100525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7391464E-CFF1-4329-BD6D-988886A564A7}"/>
              </a:ext>
            </a:extLst>
          </p:cNvPr>
          <p:cNvSpPr>
            <a:spLocks noGrp="1" noChangeArrowheads="1"/>
          </p:cNvSpPr>
          <p:nvPr>
            <p:ph type="title"/>
          </p:nvPr>
        </p:nvSpPr>
        <p:spPr/>
        <p:txBody>
          <a:bodyPr/>
          <a:lstStyle/>
          <a:p>
            <a:pPr eaLnBrk="1" hangingPunct="1"/>
            <a:r>
              <a:rPr lang="en-US" altLang="en-US"/>
              <a:t>Các tín hiệu ở chế độ Min</a:t>
            </a:r>
          </a:p>
        </p:txBody>
      </p:sp>
      <p:sp>
        <p:nvSpPr>
          <p:cNvPr id="18435" name="Rectangle 3">
            <a:extLst>
              <a:ext uri="{FF2B5EF4-FFF2-40B4-BE49-F238E27FC236}">
                <a16:creationId xmlns:a16="http://schemas.microsoft.com/office/drawing/2014/main" id="{FC2933E2-1D76-46F5-B0D2-FA50B06406AD}"/>
              </a:ext>
            </a:extLst>
          </p:cNvPr>
          <p:cNvSpPr>
            <a:spLocks noGrp="1" noChangeArrowheads="1"/>
          </p:cNvSpPr>
          <p:nvPr>
            <p:ph idx="1"/>
          </p:nvPr>
        </p:nvSpPr>
        <p:spPr>
          <a:xfrm>
            <a:off x="6172200" y="1295400"/>
            <a:ext cx="4306888" cy="4114800"/>
          </a:xfrm>
          <a:solidFill>
            <a:schemeClr val="accent1">
              <a:lumMod val="20000"/>
              <a:lumOff val="80000"/>
            </a:schemeClr>
          </a:solidFill>
        </p:spPr>
        <p:txBody>
          <a:bodyPr/>
          <a:lstStyle/>
          <a:p>
            <a:pPr eaLnBrk="1" hangingPunct="1">
              <a:defRPr/>
            </a:pPr>
            <a:r>
              <a:rPr lang="en-US" altLang="en-US" sz="2400"/>
              <a:t>ALE (Address Latch Enable)</a:t>
            </a:r>
          </a:p>
          <a:p>
            <a:pPr marL="468313" lvl="1">
              <a:defRPr/>
            </a:pPr>
            <a:r>
              <a:rPr lang="en-US" altLang="en-US"/>
              <a:t>Chốt tín hiệu địa chỉ trên bus địa chỉ </a:t>
            </a:r>
          </a:p>
          <a:p>
            <a:pPr marL="468313" lvl="1">
              <a:defRPr/>
            </a:pPr>
            <a:r>
              <a:rPr lang="en-US" altLang="en-US"/>
              <a:t>ALE=1 trong trạng thái T1, cuối T1, ALE chuyển từ 1</a:t>
            </a:r>
            <a:r>
              <a:rPr lang="en-US" altLang="en-US">
                <a:sym typeface="Symbol" pitchFamily="18" charset="2"/>
              </a:rPr>
              <a:t> 0  mạch chốt địa chỉ</a:t>
            </a:r>
          </a:p>
          <a:p>
            <a:pPr eaLnBrk="1" hangingPunct="1">
              <a:defRPr/>
            </a:pPr>
            <a:r>
              <a:rPr lang="en-US" altLang="en-US" sz="2400">
                <a:sym typeface="Symbol" pitchFamily="18" charset="2"/>
              </a:rPr>
              <a:t>DEN (Data Enable)</a:t>
            </a:r>
          </a:p>
          <a:p>
            <a:pPr marL="468313" lvl="1">
              <a:defRPr/>
            </a:pPr>
            <a:r>
              <a:rPr lang="en-US" altLang="en-US">
                <a:sym typeface="Symbol" pitchFamily="18" charset="2"/>
              </a:rPr>
              <a:t>Dùng với tín hiệu DT/R cho phép bộ đệm bus 2 chiều nối vào bus hệ thống.</a:t>
            </a:r>
          </a:p>
        </p:txBody>
      </p:sp>
      <p:pic>
        <p:nvPicPr>
          <p:cNvPr id="18436" name="Picture 31">
            <a:extLst>
              <a:ext uri="{FF2B5EF4-FFF2-40B4-BE49-F238E27FC236}">
                <a16:creationId xmlns:a16="http://schemas.microsoft.com/office/drawing/2014/main" id="{71FC1A53-25D5-48E0-B305-B9E091C9A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990600"/>
            <a:ext cx="419100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437" name="Rectangle 6">
            <a:extLst>
              <a:ext uri="{FF2B5EF4-FFF2-40B4-BE49-F238E27FC236}">
                <a16:creationId xmlns:a16="http://schemas.microsoft.com/office/drawing/2014/main" id="{40959578-6F5B-4CD3-926C-8377527EF825}"/>
              </a:ext>
            </a:extLst>
          </p:cNvPr>
          <p:cNvSpPr>
            <a:spLocks noChangeArrowheads="1"/>
          </p:cNvSpPr>
          <p:nvPr/>
        </p:nvSpPr>
        <p:spPr bwMode="auto">
          <a:xfrm>
            <a:off x="5214938" y="5410200"/>
            <a:ext cx="762000" cy="2286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18438" name="Rectangle 7">
            <a:extLst>
              <a:ext uri="{FF2B5EF4-FFF2-40B4-BE49-F238E27FC236}">
                <a16:creationId xmlns:a16="http://schemas.microsoft.com/office/drawing/2014/main" id="{3864ADEC-8E83-4A97-85CB-A208C666EA33}"/>
              </a:ext>
            </a:extLst>
          </p:cNvPr>
          <p:cNvSpPr>
            <a:spLocks noChangeArrowheads="1"/>
          </p:cNvSpPr>
          <p:nvPr/>
        </p:nvSpPr>
        <p:spPr bwMode="auto">
          <a:xfrm>
            <a:off x="5214938" y="5167313"/>
            <a:ext cx="762000" cy="2286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cxnSp>
        <p:nvCxnSpPr>
          <p:cNvPr id="18439" name="Straight Connector 17">
            <a:extLst>
              <a:ext uri="{FF2B5EF4-FFF2-40B4-BE49-F238E27FC236}">
                <a16:creationId xmlns:a16="http://schemas.microsoft.com/office/drawing/2014/main" id="{976B76AC-29B3-4E7C-8834-D73801441C46}"/>
              </a:ext>
            </a:extLst>
          </p:cNvPr>
          <p:cNvCxnSpPr>
            <a:cxnSpLocks noChangeShapeType="1"/>
          </p:cNvCxnSpPr>
          <p:nvPr/>
        </p:nvCxnSpPr>
        <p:spPr bwMode="auto">
          <a:xfrm>
            <a:off x="6640513" y="3806825"/>
            <a:ext cx="6096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440" name="Straight Connector 17">
            <a:extLst>
              <a:ext uri="{FF2B5EF4-FFF2-40B4-BE49-F238E27FC236}">
                <a16:creationId xmlns:a16="http://schemas.microsoft.com/office/drawing/2014/main" id="{2B57052E-0361-47E5-9B41-4C9BCCF50647}"/>
              </a:ext>
            </a:extLst>
          </p:cNvPr>
          <p:cNvCxnSpPr>
            <a:cxnSpLocks noChangeShapeType="1"/>
          </p:cNvCxnSpPr>
          <p:nvPr/>
        </p:nvCxnSpPr>
        <p:spPr bwMode="auto">
          <a:xfrm>
            <a:off x="9448800" y="4233863"/>
            <a:ext cx="1524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64684161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7C326B4C-9D98-46FA-AD91-744E6E5FCF34}"/>
              </a:ext>
            </a:extLst>
          </p:cNvPr>
          <p:cNvSpPr>
            <a:spLocks noGrp="1" noChangeArrowheads="1"/>
          </p:cNvSpPr>
          <p:nvPr>
            <p:ph type="title"/>
          </p:nvPr>
        </p:nvSpPr>
        <p:spPr/>
        <p:txBody>
          <a:bodyPr/>
          <a:lstStyle/>
          <a:p>
            <a:pPr eaLnBrk="1" hangingPunct="1"/>
            <a:r>
              <a:rPr lang="en-US" altLang="en-US"/>
              <a:t>Các tín hiệu ở chế độ Min</a:t>
            </a:r>
          </a:p>
        </p:txBody>
      </p:sp>
      <p:pic>
        <p:nvPicPr>
          <p:cNvPr id="19459" name="Picture 31">
            <a:extLst>
              <a:ext uri="{FF2B5EF4-FFF2-40B4-BE49-F238E27FC236}">
                <a16:creationId xmlns:a16="http://schemas.microsoft.com/office/drawing/2014/main" id="{C27DECA7-B14A-406B-8E86-6FA0503CA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990600"/>
            <a:ext cx="419100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460" name="Rectangle 6">
            <a:extLst>
              <a:ext uri="{FF2B5EF4-FFF2-40B4-BE49-F238E27FC236}">
                <a16:creationId xmlns:a16="http://schemas.microsoft.com/office/drawing/2014/main" id="{EFE1A8FF-2E9C-4B1B-A3DB-986C5798A42C}"/>
              </a:ext>
            </a:extLst>
          </p:cNvPr>
          <p:cNvSpPr>
            <a:spLocks noChangeArrowheads="1"/>
          </p:cNvSpPr>
          <p:nvPr/>
        </p:nvSpPr>
        <p:spPr bwMode="auto">
          <a:xfrm>
            <a:off x="5214938" y="3924300"/>
            <a:ext cx="762000" cy="2286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19461" name="Rectangle 7">
            <a:extLst>
              <a:ext uri="{FF2B5EF4-FFF2-40B4-BE49-F238E27FC236}">
                <a16:creationId xmlns:a16="http://schemas.microsoft.com/office/drawing/2014/main" id="{E70C18C6-7DD7-4D2B-B290-2F11C325C40B}"/>
              </a:ext>
            </a:extLst>
          </p:cNvPr>
          <p:cNvSpPr>
            <a:spLocks noChangeArrowheads="1"/>
          </p:cNvSpPr>
          <p:nvPr/>
        </p:nvSpPr>
        <p:spPr bwMode="auto">
          <a:xfrm>
            <a:off x="5195888" y="4891088"/>
            <a:ext cx="762000" cy="2286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 name="Rectangle 3">
            <a:extLst>
              <a:ext uri="{FF2B5EF4-FFF2-40B4-BE49-F238E27FC236}">
                <a16:creationId xmlns:a16="http://schemas.microsoft.com/office/drawing/2014/main" id="{9DA3F63B-2B8A-40E0-A661-E0D27C0FAD69}"/>
              </a:ext>
            </a:extLst>
          </p:cNvPr>
          <p:cNvSpPr txBox="1">
            <a:spLocks noChangeArrowheads="1"/>
          </p:cNvSpPr>
          <p:nvPr/>
        </p:nvSpPr>
        <p:spPr bwMode="auto">
          <a:xfrm>
            <a:off x="5976938" y="1295400"/>
            <a:ext cx="4691062" cy="4343400"/>
          </a:xfrm>
          <a:prstGeom prst="rect">
            <a:avLst/>
          </a:prstGeom>
          <a:solidFill>
            <a:schemeClr val="accent1">
              <a:lumMod val="20000"/>
              <a:lumOff val="80000"/>
            </a:schemeClr>
          </a:solidFill>
          <a:ln>
            <a:noFill/>
          </a:ln>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231775" indent="-231775" eaLnBrk="1" hangingPunct="1">
              <a:defRPr/>
            </a:pPr>
            <a:r>
              <a:rPr lang="en-US" altLang="en-US" sz="2400" kern="0"/>
              <a:t>DT/R (Data stransmit/Receive)</a:t>
            </a:r>
          </a:p>
          <a:p>
            <a:pPr marL="468313" lvl="1" eaLnBrk="1" hangingPunct="1">
              <a:defRPr/>
            </a:pPr>
            <a:r>
              <a:rPr lang="en-US" altLang="en-US" sz="2400" kern="0"/>
              <a:t>Điều khiển hướng dữ liệu qua bộ đệm bus 2 chiều</a:t>
            </a:r>
          </a:p>
          <a:p>
            <a:pPr marL="468313" lvl="1" eaLnBrk="1" hangingPunct="1">
              <a:defRPr/>
            </a:pPr>
            <a:r>
              <a:rPr lang="en-US" altLang="en-US" sz="2400" kern="0"/>
              <a:t>DT/R = 1 : hướng từ CPU ra</a:t>
            </a:r>
          </a:p>
          <a:p>
            <a:pPr marL="468313" lvl="1" eaLnBrk="1" hangingPunct="1">
              <a:defRPr/>
            </a:pPr>
            <a:r>
              <a:rPr lang="en-US" altLang="en-US" sz="2400" kern="0"/>
              <a:t>DT/R = 0 : hướng từ ngoài vào CPU</a:t>
            </a:r>
          </a:p>
          <a:p>
            <a:pPr marL="231775" indent="-231775" eaLnBrk="1" hangingPunct="1">
              <a:defRPr/>
            </a:pPr>
            <a:r>
              <a:rPr lang="en-US" altLang="en-US" sz="2400" kern="0"/>
              <a:t>HOLD </a:t>
            </a:r>
          </a:p>
          <a:p>
            <a:pPr marL="468313" lvl="1" eaLnBrk="1" hangingPunct="1">
              <a:defRPr/>
            </a:pPr>
            <a:r>
              <a:rPr lang="en-US" altLang="en-US" sz="2400" kern="0"/>
              <a:t>Báo cho CPU biết có 1 yêu cầu DMA</a:t>
            </a:r>
          </a:p>
          <a:p>
            <a:pPr marL="231775" indent="-231775" eaLnBrk="1" hangingPunct="1">
              <a:defRPr/>
            </a:pPr>
            <a:r>
              <a:rPr lang="en-US" altLang="en-US" sz="2400" kern="0"/>
              <a:t>HLDA : chấp nhận yêu cầu DMA</a:t>
            </a:r>
          </a:p>
        </p:txBody>
      </p:sp>
      <p:sp>
        <p:nvSpPr>
          <p:cNvPr id="19463" name="Rectangle 9">
            <a:extLst>
              <a:ext uri="{FF2B5EF4-FFF2-40B4-BE49-F238E27FC236}">
                <a16:creationId xmlns:a16="http://schemas.microsoft.com/office/drawing/2014/main" id="{69795CD6-5274-4B57-A6C9-5F7AF08EC885}"/>
              </a:ext>
            </a:extLst>
          </p:cNvPr>
          <p:cNvSpPr>
            <a:spLocks noChangeArrowheads="1"/>
          </p:cNvSpPr>
          <p:nvPr/>
        </p:nvSpPr>
        <p:spPr bwMode="auto">
          <a:xfrm>
            <a:off x="5214938" y="4152900"/>
            <a:ext cx="762000" cy="2286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cxnSp>
        <p:nvCxnSpPr>
          <p:cNvPr id="19464" name="Straight Connector 17">
            <a:extLst>
              <a:ext uri="{FF2B5EF4-FFF2-40B4-BE49-F238E27FC236}">
                <a16:creationId xmlns:a16="http://schemas.microsoft.com/office/drawing/2014/main" id="{A49E7CB9-CF86-467D-BD2D-818BBD6C8044}"/>
              </a:ext>
            </a:extLst>
          </p:cNvPr>
          <p:cNvCxnSpPr>
            <a:cxnSpLocks noChangeShapeType="1"/>
          </p:cNvCxnSpPr>
          <p:nvPr/>
        </p:nvCxnSpPr>
        <p:spPr bwMode="auto">
          <a:xfrm>
            <a:off x="6781800" y="1371600"/>
            <a:ext cx="1524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9465" name="Straight Connector 17">
            <a:extLst>
              <a:ext uri="{FF2B5EF4-FFF2-40B4-BE49-F238E27FC236}">
                <a16:creationId xmlns:a16="http://schemas.microsoft.com/office/drawing/2014/main" id="{1BB83056-DB4E-41D6-BF1B-30CDE6873D04}"/>
              </a:ext>
            </a:extLst>
          </p:cNvPr>
          <p:cNvCxnSpPr>
            <a:cxnSpLocks noChangeShapeType="1"/>
          </p:cNvCxnSpPr>
          <p:nvPr/>
        </p:nvCxnSpPr>
        <p:spPr bwMode="auto">
          <a:xfrm>
            <a:off x="7010400" y="2619375"/>
            <a:ext cx="1524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9466" name="Straight Connector 17">
            <a:extLst>
              <a:ext uri="{FF2B5EF4-FFF2-40B4-BE49-F238E27FC236}">
                <a16:creationId xmlns:a16="http://schemas.microsoft.com/office/drawing/2014/main" id="{417879E1-EF3D-4E70-9BA9-637515AF4696}"/>
              </a:ext>
            </a:extLst>
          </p:cNvPr>
          <p:cNvCxnSpPr>
            <a:cxnSpLocks noChangeShapeType="1"/>
          </p:cNvCxnSpPr>
          <p:nvPr/>
        </p:nvCxnSpPr>
        <p:spPr bwMode="auto">
          <a:xfrm>
            <a:off x="7013575" y="3048000"/>
            <a:ext cx="1524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0491008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CFA39F7E-EC38-4439-8FA1-E0B63247A29A}"/>
              </a:ext>
            </a:extLst>
          </p:cNvPr>
          <p:cNvSpPr>
            <a:spLocks noGrp="1" noChangeArrowheads="1"/>
          </p:cNvSpPr>
          <p:nvPr>
            <p:ph type="title"/>
          </p:nvPr>
        </p:nvSpPr>
        <p:spPr/>
        <p:txBody>
          <a:bodyPr/>
          <a:lstStyle/>
          <a:p>
            <a:pPr eaLnBrk="1" hangingPunct="1"/>
            <a:r>
              <a:rPr lang="en-US" altLang="en-US"/>
              <a:t>Các tín hiệu ở chế độ Min</a:t>
            </a:r>
          </a:p>
        </p:txBody>
      </p:sp>
      <p:pic>
        <p:nvPicPr>
          <p:cNvPr id="20483" name="Picture 31">
            <a:extLst>
              <a:ext uri="{FF2B5EF4-FFF2-40B4-BE49-F238E27FC236}">
                <a16:creationId xmlns:a16="http://schemas.microsoft.com/office/drawing/2014/main" id="{E04CB02C-D09C-4057-80AB-05BF9C7F6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990600"/>
            <a:ext cx="419100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484" name="Rectangle 6">
            <a:extLst>
              <a:ext uri="{FF2B5EF4-FFF2-40B4-BE49-F238E27FC236}">
                <a16:creationId xmlns:a16="http://schemas.microsoft.com/office/drawing/2014/main" id="{7EAA8DE2-A869-4F4A-AF23-DFE452EEFD1A}"/>
              </a:ext>
            </a:extLst>
          </p:cNvPr>
          <p:cNvSpPr>
            <a:spLocks noChangeArrowheads="1"/>
          </p:cNvSpPr>
          <p:nvPr/>
        </p:nvSpPr>
        <p:spPr bwMode="auto">
          <a:xfrm>
            <a:off x="5214938" y="3924300"/>
            <a:ext cx="762000" cy="2286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20485" name="Rectangle 7">
            <a:extLst>
              <a:ext uri="{FF2B5EF4-FFF2-40B4-BE49-F238E27FC236}">
                <a16:creationId xmlns:a16="http://schemas.microsoft.com/office/drawing/2014/main" id="{DB1D5C10-B5D1-4AA6-A503-7E0DB6308476}"/>
              </a:ext>
            </a:extLst>
          </p:cNvPr>
          <p:cNvSpPr>
            <a:spLocks noChangeArrowheads="1"/>
          </p:cNvSpPr>
          <p:nvPr/>
        </p:nvSpPr>
        <p:spPr bwMode="auto">
          <a:xfrm>
            <a:off x="5195888" y="4891088"/>
            <a:ext cx="762000" cy="2286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20486" name="Rectangle 9">
            <a:extLst>
              <a:ext uri="{FF2B5EF4-FFF2-40B4-BE49-F238E27FC236}">
                <a16:creationId xmlns:a16="http://schemas.microsoft.com/office/drawing/2014/main" id="{779CABDF-A1BF-49EB-B6BB-0D863B5EF5F8}"/>
              </a:ext>
            </a:extLst>
          </p:cNvPr>
          <p:cNvSpPr>
            <a:spLocks noChangeArrowheads="1"/>
          </p:cNvSpPr>
          <p:nvPr/>
        </p:nvSpPr>
        <p:spPr bwMode="auto">
          <a:xfrm>
            <a:off x="5214938" y="4152900"/>
            <a:ext cx="762000" cy="2286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14" name="Rectangle 3">
            <a:extLst>
              <a:ext uri="{FF2B5EF4-FFF2-40B4-BE49-F238E27FC236}">
                <a16:creationId xmlns:a16="http://schemas.microsoft.com/office/drawing/2014/main" id="{803174E7-EA74-411D-97B5-40968C8E317A}"/>
              </a:ext>
            </a:extLst>
          </p:cNvPr>
          <p:cNvSpPr txBox="1">
            <a:spLocks noChangeArrowheads="1"/>
          </p:cNvSpPr>
          <p:nvPr/>
        </p:nvSpPr>
        <p:spPr bwMode="auto">
          <a:xfrm>
            <a:off x="6081713" y="1004888"/>
            <a:ext cx="4557712" cy="3262312"/>
          </a:xfrm>
          <a:prstGeom prst="rect">
            <a:avLst/>
          </a:prstGeom>
          <a:solidFill>
            <a:schemeClr val="accent1">
              <a:lumMod val="20000"/>
              <a:lumOff val="80000"/>
            </a:schemeClr>
          </a:solidFill>
          <a:ln>
            <a:noFill/>
          </a:ln>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eaLnBrk="1" hangingPunct="1">
              <a:defRPr/>
            </a:pPr>
            <a:r>
              <a:rPr lang="en-US" altLang="en-US" sz="2400" kern="0"/>
              <a:t>WR : điều khiển ghi bộ nhớ, IO</a:t>
            </a:r>
          </a:p>
          <a:p>
            <a:pPr eaLnBrk="1" hangingPunct="1">
              <a:defRPr/>
            </a:pPr>
            <a:r>
              <a:rPr lang="en-US" altLang="en-US" sz="2400" kern="0"/>
              <a:t>INTA</a:t>
            </a:r>
          </a:p>
          <a:p>
            <a:pPr lvl="1" eaLnBrk="1" hangingPunct="1">
              <a:defRPr/>
            </a:pPr>
            <a:r>
              <a:rPr lang="en-US" altLang="en-US" sz="2400" kern="0"/>
              <a:t>CPU chấp nhận yêu cầu ngắt</a:t>
            </a:r>
          </a:p>
          <a:p>
            <a:pPr lvl="1" eaLnBrk="1" hangingPunct="1">
              <a:defRPr/>
            </a:pPr>
            <a:r>
              <a:rPr lang="en-US" altLang="en-US" sz="2400" kern="0"/>
              <a:t>Kết hợp với INTR</a:t>
            </a:r>
          </a:p>
          <a:p>
            <a:pPr eaLnBrk="1" hangingPunct="1">
              <a:defRPr/>
            </a:pPr>
            <a:r>
              <a:rPr lang="en-US" altLang="en-US" sz="2400" kern="0"/>
              <a:t>M/IO        </a:t>
            </a:r>
          </a:p>
          <a:p>
            <a:pPr lvl="1" eaLnBrk="1" hangingPunct="1">
              <a:defRPr/>
            </a:pPr>
            <a:r>
              <a:rPr lang="en-US" altLang="en-US" sz="2400" kern="0"/>
              <a:t>M/IO =1 : chọn bộ nhớ</a:t>
            </a:r>
          </a:p>
          <a:p>
            <a:pPr lvl="1" eaLnBrk="1" hangingPunct="1">
              <a:defRPr/>
            </a:pPr>
            <a:r>
              <a:rPr lang="en-US" altLang="en-US" sz="2400" kern="0"/>
              <a:t>M/IO =0 : chọn IO</a:t>
            </a:r>
          </a:p>
        </p:txBody>
      </p:sp>
      <p:cxnSp>
        <p:nvCxnSpPr>
          <p:cNvPr id="20488" name="Straight Connector 17">
            <a:extLst>
              <a:ext uri="{FF2B5EF4-FFF2-40B4-BE49-F238E27FC236}">
                <a16:creationId xmlns:a16="http://schemas.microsoft.com/office/drawing/2014/main" id="{C05E4AD7-55AC-40FB-B236-9AE6CB0B8E0C}"/>
              </a:ext>
            </a:extLst>
          </p:cNvPr>
          <p:cNvCxnSpPr>
            <a:cxnSpLocks noChangeShapeType="1"/>
          </p:cNvCxnSpPr>
          <p:nvPr/>
        </p:nvCxnSpPr>
        <p:spPr bwMode="auto">
          <a:xfrm>
            <a:off x="6505575" y="1084263"/>
            <a:ext cx="4572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20489" name="Straight Connector 17">
            <a:extLst>
              <a:ext uri="{FF2B5EF4-FFF2-40B4-BE49-F238E27FC236}">
                <a16:creationId xmlns:a16="http://schemas.microsoft.com/office/drawing/2014/main" id="{2B1BD946-B87C-4E64-AD60-C03868177B08}"/>
              </a:ext>
            </a:extLst>
          </p:cNvPr>
          <p:cNvCxnSpPr>
            <a:cxnSpLocks noChangeShapeType="1"/>
          </p:cNvCxnSpPr>
          <p:nvPr/>
        </p:nvCxnSpPr>
        <p:spPr bwMode="auto">
          <a:xfrm>
            <a:off x="6858000" y="2847975"/>
            <a:ext cx="3048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20490" name="Straight Connector 17">
            <a:extLst>
              <a:ext uri="{FF2B5EF4-FFF2-40B4-BE49-F238E27FC236}">
                <a16:creationId xmlns:a16="http://schemas.microsoft.com/office/drawing/2014/main" id="{EFB8AF18-8147-479E-AFF2-93CB227C3EFD}"/>
              </a:ext>
            </a:extLst>
          </p:cNvPr>
          <p:cNvCxnSpPr>
            <a:cxnSpLocks noChangeShapeType="1"/>
          </p:cNvCxnSpPr>
          <p:nvPr/>
        </p:nvCxnSpPr>
        <p:spPr bwMode="auto">
          <a:xfrm>
            <a:off x="7272338" y="3276600"/>
            <a:ext cx="3048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20491" name="Straight Connector 17">
            <a:extLst>
              <a:ext uri="{FF2B5EF4-FFF2-40B4-BE49-F238E27FC236}">
                <a16:creationId xmlns:a16="http://schemas.microsoft.com/office/drawing/2014/main" id="{CB65D65F-3EEF-49C1-866D-02F930DD236F}"/>
              </a:ext>
            </a:extLst>
          </p:cNvPr>
          <p:cNvCxnSpPr>
            <a:cxnSpLocks noChangeShapeType="1"/>
          </p:cNvCxnSpPr>
          <p:nvPr/>
        </p:nvCxnSpPr>
        <p:spPr bwMode="auto">
          <a:xfrm>
            <a:off x="7250113" y="3733800"/>
            <a:ext cx="3048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20492" name="Straight Connector 17">
            <a:extLst>
              <a:ext uri="{FF2B5EF4-FFF2-40B4-BE49-F238E27FC236}">
                <a16:creationId xmlns:a16="http://schemas.microsoft.com/office/drawing/2014/main" id="{0C65C04C-8E9B-4F2B-A8DB-7E5F1D00B021}"/>
              </a:ext>
            </a:extLst>
          </p:cNvPr>
          <p:cNvCxnSpPr>
            <a:cxnSpLocks noChangeShapeType="1"/>
          </p:cNvCxnSpPr>
          <p:nvPr/>
        </p:nvCxnSpPr>
        <p:spPr bwMode="auto">
          <a:xfrm>
            <a:off x="6505576" y="1524000"/>
            <a:ext cx="671513"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6284136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FD98A108-6261-4306-9C4D-A5C1907D7BD6}"/>
              </a:ext>
            </a:extLst>
          </p:cNvPr>
          <p:cNvSpPr>
            <a:spLocks noGrp="1" noChangeArrowheads="1"/>
          </p:cNvSpPr>
          <p:nvPr>
            <p:ph type="title"/>
          </p:nvPr>
        </p:nvSpPr>
        <p:spPr/>
        <p:txBody>
          <a:bodyPr/>
          <a:lstStyle/>
          <a:p>
            <a:pPr eaLnBrk="1" hangingPunct="1"/>
            <a:r>
              <a:rPr lang="en-US" altLang="en-US"/>
              <a:t>Các tín hiệu ở chế độ Max</a:t>
            </a:r>
          </a:p>
        </p:txBody>
      </p:sp>
      <p:sp>
        <p:nvSpPr>
          <p:cNvPr id="21507" name="Rectangle 3">
            <a:extLst>
              <a:ext uri="{FF2B5EF4-FFF2-40B4-BE49-F238E27FC236}">
                <a16:creationId xmlns:a16="http://schemas.microsoft.com/office/drawing/2014/main" id="{DF22FB6E-6347-48AF-8BF8-6C9500A3D62E}"/>
              </a:ext>
            </a:extLst>
          </p:cNvPr>
          <p:cNvSpPr>
            <a:spLocks noGrp="1" noChangeArrowheads="1"/>
          </p:cNvSpPr>
          <p:nvPr>
            <p:ph idx="1"/>
          </p:nvPr>
        </p:nvSpPr>
        <p:spPr>
          <a:xfrm>
            <a:off x="6172200" y="1295400"/>
            <a:ext cx="4306888" cy="3276600"/>
          </a:xfrm>
          <a:solidFill>
            <a:schemeClr val="accent1">
              <a:lumMod val="20000"/>
              <a:lumOff val="80000"/>
            </a:schemeClr>
          </a:solidFill>
        </p:spPr>
        <p:txBody>
          <a:bodyPr/>
          <a:lstStyle/>
          <a:p>
            <a:pPr marL="231775" indent="-231775">
              <a:defRPr/>
            </a:pPr>
            <a:r>
              <a:rPr lang="en-US" altLang="en-US" sz="2400"/>
              <a:t>Chế độ Max : </a:t>
            </a:r>
          </a:p>
          <a:p>
            <a:pPr marL="468313" lvl="1">
              <a:defRPr/>
            </a:pPr>
            <a:r>
              <a:rPr lang="en-US" altLang="en-US"/>
              <a:t>Nhiều CPU</a:t>
            </a:r>
          </a:p>
          <a:p>
            <a:pPr marL="468313" lvl="1">
              <a:defRPr/>
            </a:pPr>
            <a:r>
              <a:rPr lang="en-US" altLang="en-US"/>
              <a:t>Hỗ trợ hệ thống lớn (thường chỉ có nhiều board mạch)</a:t>
            </a:r>
          </a:p>
          <a:p>
            <a:pPr marL="468313" lvl="1">
              <a:defRPr/>
            </a:pPr>
            <a:r>
              <a:rPr lang="en-US" altLang="en-US"/>
              <a:t>CPU không trực tiếp phát ra các tín hiệu điều khiển mà nhờ vào VXL khác (VD 8288)</a:t>
            </a:r>
          </a:p>
        </p:txBody>
      </p:sp>
      <p:pic>
        <p:nvPicPr>
          <p:cNvPr id="21508" name="Picture 31">
            <a:extLst>
              <a:ext uri="{FF2B5EF4-FFF2-40B4-BE49-F238E27FC236}">
                <a16:creationId xmlns:a16="http://schemas.microsoft.com/office/drawing/2014/main" id="{26F4C508-7283-4715-B598-D4865DAB4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990600"/>
            <a:ext cx="419100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509" name="Rectangle 6">
            <a:extLst>
              <a:ext uri="{FF2B5EF4-FFF2-40B4-BE49-F238E27FC236}">
                <a16:creationId xmlns:a16="http://schemas.microsoft.com/office/drawing/2014/main" id="{3F1B5860-8C38-4479-8D07-F8D06720CD5F}"/>
              </a:ext>
            </a:extLst>
          </p:cNvPr>
          <p:cNvSpPr>
            <a:spLocks noChangeArrowheads="1"/>
          </p:cNvSpPr>
          <p:nvPr/>
        </p:nvSpPr>
        <p:spPr bwMode="auto">
          <a:xfrm>
            <a:off x="4343400" y="3875088"/>
            <a:ext cx="762000" cy="205105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solidFill>
                <a:srgbClr val="000000"/>
              </a:solidFill>
              <a:latin typeface="Tahoma" panose="020B0604030504040204" pitchFamily="34" charset="0"/>
            </a:endParaRPr>
          </a:p>
        </p:txBody>
      </p:sp>
    </p:spTree>
    <p:extLst>
      <p:ext uri="{BB962C8B-B14F-4D97-AF65-F5344CB8AC3E}">
        <p14:creationId xmlns:p14="http://schemas.microsoft.com/office/powerpoint/2010/main" val="21203011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528F6F78-12A5-4C9F-8CAE-C29E21910A83}"/>
              </a:ext>
            </a:extLst>
          </p:cNvPr>
          <p:cNvSpPr>
            <a:spLocks noGrp="1" noChangeArrowheads="1"/>
          </p:cNvSpPr>
          <p:nvPr>
            <p:ph type="title"/>
          </p:nvPr>
        </p:nvSpPr>
        <p:spPr/>
        <p:txBody>
          <a:bodyPr/>
          <a:lstStyle/>
          <a:p>
            <a:pPr eaLnBrk="1" hangingPunct="1"/>
            <a:r>
              <a:rPr lang="en-US" altLang="en-US"/>
              <a:t>Các tín hiệu ở chế độ Max</a:t>
            </a:r>
          </a:p>
        </p:txBody>
      </p:sp>
      <p:pic>
        <p:nvPicPr>
          <p:cNvPr id="22531" name="Picture 31">
            <a:extLst>
              <a:ext uri="{FF2B5EF4-FFF2-40B4-BE49-F238E27FC236}">
                <a16:creationId xmlns:a16="http://schemas.microsoft.com/office/drawing/2014/main" id="{CEFAF85F-D166-4B2C-A537-5D0E15A766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990600"/>
            <a:ext cx="419100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532" name="Rectangle 6">
            <a:extLst>
              <a:ext uri="{FF2B5EF4-FFF2-40B4-BE49-F238E27FC236}">
                <a16:creationId xmlns:a16="http://schemas.microsoft.com/office/drawing/2014/main" id="{FAEA3E42-3DA5-4938-AA14-AFA54B593AB6}"/>
              </a:ext>
            </a:extLst>
          </p:cNvPr>
          <p:cNvSpPr>
            <a:spLocks noChangeArrowheads="1"/>
          </p:cNvSpPr>
          <p:nvPr/>
        </p:nvSpPr>
        <p:spPr bwMode="auto">
          <a:xfrm>
            <a:off x="4343400" y="4633914"/>
            <a:ext cx="762000" cy="790575"/>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solidFill>
                <a:srgbClr val="000000"/>
              </a:solidFill>
              <a:latin typeface="Tahoma" panose="020B0604030504040204" pitchFamily="34" charset="0"/>
            </a:endParaRPr>
          </a:p>
        </p:txBody>
      </p:sp>
      <p:sp>
        <p:nvSpPr>
          <p:cNvPr id="8" name="Rectangle 3">
            <a:extLst>
              <a:ext uri="{FF2B5EF4-FFF2-40B4-BE49-F238E27FC236}">
                <a16:creationId xmlns:a16="http://schemas.microsoft.com/office/drawing/2014/main" id="{25F81A60-5EF8-412B-B294-8FF97541355C}"/>
              </a:ext>
            </a:extLst>
          </p:cNvPr>
          <p:cNvSpPr txBox="1">
            <a:spLocks noChangeArrowheads="1"/>
          </p:cNvSpPr>
          <p:nvPr/>
        </p:nvSpPr>
        <p:spPr bwMode="auto">
          <a:xfrm>
            <a:off x="6172200" y="1023938"/>
            <a:ext cx="4267200" cy="881062"/>
          </a:xfrm>
          <a:prstGeom prst="rect">
            <a:avLst/>
          </a:prstGeom>
          <a:solidFill>
            <a:schemeClr val="accent1">
              <a:lumMod val="20000"/>
              <a:lumOff val="80000"/>
            </a:schemeClr>
          </a:solidFill>
          <a:ln>
            <a:noFill/>
          </a:ln>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eaLnBrk="1" hangingPunct="1">
              <a:lnSpc>
                <a:spcPct val="90000"/>
              </a:lnSpc>
              <a:defRPr/>
            </a:pPr>
            <a:r>
              <a:rPr lang="en-US" altLang="en-US" sz="2400" kern="0"/>
              <a:t>S2, S1, S0 : nối với mạch ĐK bus 8288</a:t>
            </a:r>
          </a:p>
        </p:txBody>
      </p:sp>
      <p:pic>
        <p:nvPicPr>
          <p:cNvPr id="22534" name="Picture 30">
            <a:extLst>
              <a:ext uri="{FF2B5EF4-FFF2-40B4-BE49-F238E27FC236}">
                <a16:creationId xmlns:a16="http://schemas.microsoft.com/office/drawing/2014/main" id="{67B7F61D-DB30-472C-9D95-FECCD00F4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1905001"/>
            <a:ext cx="424815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916503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5C87BF7D-E996-446A-9906-E28F855B64FB}"/>
              </a:ext>
            </a:extLst>
          </p:cNvPr>
          <p:cNvSpPr>
            <a:spLocks noGrp="1" noChangeArrowheads="1"/>
          </p:cNvSpPr>
          <p:nvPr>
            <p:ph type="title"/>
          </p:nvPr>
        </p:nvSpPr>
        <p:spPr/>
        <p:txBody>
          <a:bodyPr/>
          <a:lstStyle/>
          <a:p>
            <a:pPr eaLnBrk="1" hangingPunct="1"/>
            <a:r>
              <a:rPr lang="en-US" altLang="en-US"/>
              <a:t>Các tín hiệu ở chế độ Max</a:t>
            </a:r>
          </a:p>
        </p:txBody>
      </p:sp>
      <p:pic>
        <p:nvPicPr>
          <p:cNvPr id="23555" name="Picture 31">
            <a:extLst>
              <a:ext uri="{FF2B5EF4-FFF2-40B4-BE49-F238E27FC236}">
                <a16:creationId xmlns:a16="http://schemas.microsoft.com/office/drawing/2014/main" id="{6841C8EF-A332-4980-828B-615EF0F55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990600"/>
            <a:ext cx="419100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556" name="Rectangle 6">
            <a:extLst>
              <a:ext uri="{FF2B5EF4-FFF2-40B4-BE49-F238E27FC236}">
                <a16:creationId xmlns:a16="http://schemas.microsoft.com/office/drawing/2014/main" id="{73B71751-433C-4436-9A5A-60DF621AB3D1}"/>
              </a:ext>
            </a:extLst>
          </p:cNvPr>
          <p:cNvSpPr>
            <a:spLocks noChangeArrowheads="1"/>
          </p:cNvSpPr>
          <p:nvPr/>
        </p:nvSpPr>
        <p:spPr bwMode="auto">
          <a:xfrm>
            <a:off x="4343400" y="3857625"/>
            <a:ext cx="762000" cy="5334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solidFill>
                <a:srgbClr val="000000"/>
              </a:solidFill>
              <a:latin typeface="Tahoma" panose="020B0604030504040204" pitchFamily="34" charset="0"/>
            </a:endParaRPr>
          </a:p>
        </p:txBody>
      </p:sp>
      <p:sp>
        <p:nvSpPr>
          <p:cNvPr id="8" name="Rectangle 3">
            <a:extLst>
              <a:ext uri="{FF2B5EF4-FFF2-40B4-BE49-F238E27FC236}">
                <a16:creationId xmlns:a16="http://schemas.microsoft.com/office/drawing/2014/main" id="{5A2E8682-F349-4B97-90A1-05CAA49F5D1B}"/>
              </a:ext>
            </a:extLst>
          </p:cNvPr>
          <p:cNvSpPr txBox="1">
            <a:spLocks noChangeArrowheads="1"/>
          </p:cNvSpPr>
          <p:nvPr/>
        </p:nvSpPr>
        <p:spPr bwMode="auto">
          <a:xfrm>
            <a:off x="5943600" y="744538"/>
            <a:ext cx="4648200" cy="4056062"/>
          </a:xfrm>
          <a:prstGeom prst="rect">
            <a:avLst/>
          </a:prstGeom>
          <a:solidFill>
            <a:schemeClr val="accent1">
              <a:lumMod val="20000"/>
              <a:lumOff val="80000"/>
            </a:schemeClr>
          </a:solidFill>
          <a:ln>
            <a:noFill/>
          </a:ln>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231775" indent="-231775" eaLnBrk="1" hangingPunct="1">
              <a:defRPr/>
            </a:pPr>
            <a:r>
              <a:rPr lang="en-US" altLang="en-US" sz="2400"/>
              <a:t>LOCK</a:t>
            </a:r>
          </a:p>
          <a:p>
            <a:pPr marL="468313" lvl="1" eaLnBrk="1" hangingPunct="1">
              <a:defRPr/>
            </a:pPr>
            <a:r>
              <a:rPr lang="en-US" altLang="en-US" sz="2400"/>
              <a:t>LOCK =0 : 8086 cấm các vi xử lý khác dùng bus</a:t>
            </a:r>
          </a:p>
          <a:p>
            <a:pPr marL="231775" indent="-231775" eaLnBrk="1" hangingPunct="1">
              <a:defRPr/>
            </a:pPr>
            <a:r>
              <a:rPr lang="en-US" altLang="en-US" sz="2400"/>
              <a:t>RQ/GT0 và RQ/GT1 </a:t>
            </a:r>
            <a:r>
              <a:rPr lang="en-US" altLang="en-US" sz="1800"/>
              <a:t>(Request/Grant)</a:t>
            </a:r>
          </a:p>
          <a:p>
            <a:pPr lvl="1" eaLnBrk="1" hangingPunct="1">
              <a:defRPr/>
            </a:pPr>
            <a:r>
              <a:rPr lang="en-US" altLang="en-US" sz="2400"/>
              <a:t>Yêu cầu và xác nhận (gán) hoạt động DMA </a:t>
            </a:r>
          </a:p>
          <a:p>
            <a:pPr lvl="1" eaLnBrk="1" hangingPunct="1">
              <a:defRPr/>
            </a:pPr>
            <a:r>
              <a:rPr lang="en-US" altLang="en-US" sz="2400"/>
              <a:t>Dùng 2 chân cho phép phân xử ưu tiên các thiết bị yêu cầu</a:t>
            </a:r>
          </a:p>
          <a:p>
            <a:pPr marL="231775" indent="-231775" eaLnBrk="1" hangingPunct="1">
              <a:defRPr/>
            </a:pPr>
            <a:r>
              <a:rPr lang="en-US" altLang="en-US" sz="2400"/>
              <a:t>QS0 và QS1 : trạng thái của hàng đợi lệnh</a:t>
            </a:r>
          </a:p>
        </p:txBody>
      </p:sp>
      <p:sp>
        <p:nvSpPr>
          <p:cNvPr id="23558" name="Rectangle 10">
            <a:extLst>
              <a:ext uri="{FF2B5EF4-FFF2-40B4-BE49-F238E27FC236}">
                <a16:creationId xmlns:a16="http://schemas.microsoft.com/office/drawing/2014/main" id="{0C64A8F3-9058-4EA8-B827-B0B4E698CB80}"/>
              </a:ext>
            </a:extLst>
          </p:cNvPr>
          <p:cNvSpPr>
            <a:spLocks noChangeArrowheads="1"/>
          </p:cNvSpPr>
          <p:nvPr/>
        </p:nvSpPr>
        <p:spPr bwMode="auto">
          <a:xfrm>
            <a:off x="4343400" y="5438776"/>
            <a:ext cx="762000" cy="473075"/>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solidFill>
                <a:srgbClr val="000000"/>
              </a:solidFill>
              <a:latin typeface="Tahoma" panose="020B0604030504040204" pitchFamily="34" charset="0"/>
            </a:endParaRPr>
          </a:p>
        </p:txBody>
      </p:sp>
      <p:pic>
        <p:nvPicPr>
          <p:cNvPr id="23559" name="Picture 2">
            <a:extLst>
              <a:ext uri="{FF2B5EF4-FFF2-40B4-BE49-F238E27FC236}">
                <a16:creationId xmlns:a16="http://schemas.microsoft.com/office/drawing/2014/main" id="{A91104BA-5D37-4F30-8BC8-0096CE02C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4800600"/>
            <a:ext cx="46609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95718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13A64897-1509-4EFA-B72B-97DF7D3B44D4}"/>
              </a:ext>
            </a:extLst>
          </p:cNvPr>
          <p:cNvSpPr>
            <a:spLocks noGrp="1" noChangeArrowheads="1"/>
          </p:cNvSpPr>
          <p:nvPr>
            <p:ph type="title"/>
          </p:nvPr>
        </p:nvSpPr>
        <p:spPr/>
        <p:txBody>
          <a:bodyPr/>
          <a:lstStyle/>
          <a:p>
            <a:pPr eaLnBrk="1" hangingPunct="1"/>
            <a:r>
              <a:rPr lang="en-US" altLang="en-US"/>
              <a:t>Tổng Quan về Cấu Hình Của HTMT</a:t>
            </a:r>
          </a:p>
        </p:txBody>
      </p:sp>
      <p:sp>
        <p:nvSpPr>
          <p:cNvPr id="5" name="Rectangle 2">
            <a:extLst>
              <a:ext uri="{FF2B5EF4-FFF2-40B4-BE49-F238E27FC236}">
                <a16:creationId xmlns:a16="http://schemas.microsoft.com/office/drawing/2014/main" id="{887AF60B-8542-475D-ABE4-3EC26BD0C823}"/>
              </a:ext>
            </a:extLst>
          </p:cNvPr>
          <p:cNvSpPr txBox="1">
            <a:spLocks noChangeArrowheads="1"/>
          </p:cNvSpPr>
          <p:nvPr/>
        </p:nvSpPr>
        <p:spPr bwMode="auto">
          <a:xfrm>
            <a:off x="2286000" y="1162050"/>
            <a:ext cx="7793038"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sz="3200" b="1">
                <a:solidFill>
                  <a:schemeClr val="hlink"/>
                </a:solidFill>
                <a:latin typeface="+mj-lt"/>
                <a:ea typeface="+mj-ea"/>
                <a:cs typeface="+mj-cs"/>
              </a:defRPr>
            </a:lvl1pPr>
            <a:lvl2pPr algn="l" rtl="0" eaLnBrk="0" fontAlgn="base" hangingPunct="0">
              <a:spcBef>
                <a:spcPct val="0"/>
              </a:spcBef>
              <a:spcAft>
                <a:spcPct val="0"/>
              </a:spcAft>
              <a:defRPr sz="3200" b="1">
                <a:solidFill>
                  <a:schemeClr val="hlink"/>
                </a:solidFill>
                <a:latin typeface="Times New Roman" pitchFamily="18" charset="0"/>
              </a:defRPr>
            </a:lvl2pPr>
            <a:lvl3pPr algn="l" rtl="0" eaLnBrk="0" fontAlgn="base" hangingPunct="0">
              <a:spcBef>
                <a:spcPct val="0"/>
              </a:spcBef>
              <a:spcAft>
                <a:spcPct val="0"/>
              </a:spcAft>
              <a:defRPr sz="3200" b="1">
                <a:solidFill>
                  <a:schemeClr val="hlink"/>
                </a:solidFill>
                <a:latin typeface="Times New Roman" pitchFamily="18" charset="0"/>
              </a:defRPr>
            </a:lvl3pPr>
            <a:lvl4pPr algn="l" rtl="0" eaLnBrk="0" fontAlgn="base" hangingPunct="0">
              <a:spcBef>
                <a:spcPct val="0"/>
              </a:spcBef>
              <a:spcAft>
                <a:spcPct val="0"/>
              </a:spcAft>
              <a:defRPr sz="3200" b="1">
                <a:solidFill>
                  <a:schemeClr val="hlink"/>
                </a:solidFill>
                <a:latin typeface="Times New Roman" pitchFamily="18" charset="0"/>
              </a:defRPr>
            </a:lvl4pPr>
            <a:lvl5pPr algn="l" rtl="0" eaLnBrk="0" fontAlgn="base" hangingPunct="0">
              <a:spcBef>
                <a:spcPct val="0"/>
              </a:spcBef>
              <a:spcAft>
                <a:spcPct val="0"/>
              </a:spcAft>
              <a:defRPr sz="3200" b="1">
                <a:solidFill>
                  <a:schemeClr val="hlink"/>
                </a:solidFill>
                <a:latin typeface="Times New Roman" pitchFamily="18" charset="0"/>
              </a:defRPr>
            </a:lvl5pPr>
            <a:lvl6pPr marL="457200" algn="l" rtl="0" fontAlgn="base">
              <a:spcBef>
                <a:spcPct val="0"/>
              </a:spcBef>
              <a:spcAft>
                <a:spcPct val="0"/>
              </a:spcAft>
              <a:defRPr sz="3200" b="1">
                <a:solidFill>
                  <a:schemeClr val="hlink"/>
                </a:solidFill>
                <a:latin typeface="Times New Roman" pitchFamily="18" charset="0"/>
              </a:defRPr>
            </a:lvl6pPr>
            <a:lvl7pPr marL="914400" algn="l" rtl="0" fontAlgn="base">
              <a:spcBef>
                <a:spcPct val="0"/>
              </a:spcBef>
              <a:spcAft>
                <a:spcPct val="0"/>
              </a:spcAft>
              <a:defRPr sz="3200" b="1">
                <a:solidFill>
                  <a:schemeClr val="hlink"/>
                </a:solidFill>
                <a:latin typeface="Times New Roman" pitchFamily="18" charset="0"/>
              </a:defRPr>
            </a:lvl7pPr>
            <a:lvl8pPr marL="1371600" algn="l" rtl="0" fontAlgn="base">
              <a:spcBef>
                <a:spcPct val="0"/>
              </a:spcBef>
              <a:spcAft>
                <a:spcPct val="0"/>
              </a:spcAft>
              <a:defRPr sz="3200" b="1">
                <a:solidFill>
                  <a:schemeClr val="hlink"/>
                </a:solidFill>
                <a:latin typeface="Times New Roman" pitchFamily="18" charset="0"/>
              </a:defRPr>
            </a:lvl8pPr>
            <a:lvl9pPr marL="1828800" algn="l" rtl="0" fontAlgn="base">
              <a:spcBef>
                <a:spcPct val="0"/>
              </a:spcBef>
              <a:spcAft>
                <a:spcPct val="0"/>
              </a:spcAft>
              <a:defRPr sz="3200" b="1">
                <a:solidFill>
                  <a:schemeClr val="hlink"/>
                </a:solidFill>
                <a:latin typeface="Times New Roman" pitchFamily="18" charset="0"/>
              </a:defRPr>
            </a:lvl9pPr>
          </a:lstStyle>
          <a:p>
            <a:pPr marL="342900" indent="-342900" eaLnBrk="1" hangingPunct="1">
              <a:lnSpc>
                <a:spcPct val="90000"/>
              </a:lnSpc>
              <a:spcBef>
                <a:spcPct val="20000"/>
              </a:spcBef>
              <a:buClr>
                <a:schemeClr val="folHlink"/>
              </a:buClr>
              <a:buSzPct val="60000"/>
              <a:buFont typeface="Wingdings" pitchFamily="2" charset="2"/>
              <a:buChar char="n"/>
              <a:defRPr/>
            </a:pPr>
            <a:r>
              <a:rPr lang="en-US" altLang="en-US" sz="2800">
                <a:solidFill>
                  <a:schemeClr val="tx1"/>
                </a:solidFill>
                <a:latin typeface="+mn-lt"/>
                <a:ea typeface="+mn-ea"/>
                <a:cs typeface="+mn-cs"/>
              </a:rPr>
              <a:t>Cấu hình hệ thống MT ở chế độ Min</a:t>
            </a:r>
          </a:p>
          <a:p>
            <a:pPr marL="342900" indent="-342900" eaLnBrk="1" hangingPunct="1">
              <a:lnSpc>
                <a:spcPct val="90000"/>
              </a:lnSpc>
              <a:spcBef>
                <a:spcPct val="20000"/>
              </a:spcBef>
              <a:buClr>
                <a:schemeClr val="folHlink"/>
              </a:buClr>
              <a:buSzPct val="60000"/>
              <a:buFont typeface="Wingdings" pitchFamily="2" charset="2"/>
              <a:buChar char="n"/>
              <a:defRPr/>
            </a:pPr>
            <a:r>
              <a:rPr lang="en-US" altLang="en-US" sz="2800">
                <a:solidFill>
                  <a:schemeClr val="tx1"/>
                </a:solidFill>
              </a:rPr>
              <a:t>Cấu hình hệ thống MT ở chế độ Max</a:t>
            </a:r>
          </a:p>
        </p:txBody>
      </p:sp>
    </p:spTree>
    <p:extLst>
      <p:ext uri="{BB962C8B-B14F-4D97-AF65-F5344CB8AC3E}">
        <p14:creationId xmlns:p14="http://schemas.microsoft.com/office/powerpoint/2010/main" val="414940928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C44833D-3409-4347-893D-CC8CE794DA7A}"/>
              </a:ext>
            </a:extLst>
          </p:cNvPr>
          <p:cNvSpPr>
            <a:spLocks noGrp="1" noChangeArrowheads="1"/>
          </p:cNvSpPr>
          <p:nvPr>
            <p:ph type="title"/>
          </p:nvPr>
        </p:nvSpPr>
        <p:spPr/>
        <p:txBody>
          <a:bodyPr/>
          <a:lstStyle/>
          <a:p>
            <a:pPr marL="342900" indent="-342900"/>
            <a:r>
              <a:rPr lang="en-US" altLang="en-US"/>
              <a:t>Cấu hình hệ thống MT ở chế độ Min</a:t>
            </a:r>
          </a:p>
        </p:txBody>
      </p:sp>
      <p:pic>
        <p:nvPicPr>
          <p:cNvPr id="25603" name="Picture 5">
            <a:extLst>
              <a:ext uri="{FF2B5EF4-FFF2-40B4-BE49-F238E27FC236}">
                <a16:creationId xmlns:a16="http://schemas.microsoft.com/office/drawing/2014/main" id="{AD0557E4-DDF1-4399-AF1C-6F65F863C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90650"/>
            <a:ext cx="8580438" cy="539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347624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1EE881A5-491A-47EE-B4C0-724ACEC38F7C}"/>
              </a:ext>
            </a:extLst>
          </p:cNvPr>
          <p:cNvSpPr>
            <a:spLocks noGrp="1" noChangeArrowheads="1"/>
          </p:cNvSpPr>
          <p:nvPr>
            <p:ph type="title"/>
          </p:nvPr>
        </p:nvSpPr>
        <p:spPr/>
        <p:txBody>
          <a:bodyPr/>
          <a:lstStyle/>
          <a:p>
            <a:pPr eaLnBrk="1" hangingPunct="1"/>
            <a:r>
              <a:rPr lang="en-US" altLang="en-US"/>
              <a:t>Cấu hình hệ thống MT ở chế độ Max</a:t>
            </a:r>
          </a:p>
        </p:txBody>
      </p:sp>
      <p:pic>
        <p:nvPicPr>
          <p:cNvPr id="26627" name="Picture 4">
            <a:extLst>
              <a:ext uri="{FF2B5EF4-FFF2-40B4-BE49-F238E27FC236}">
                <a16:creationId xmlns:a16="http://schemas.microsoft.com/office/drawing/2014/main" id="{C4D1EB37-A8DF-4EA9-AB8F-76B602D38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1143001"/>
            <a:ext cx="8266113" cy="566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9753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FDA466E7-AC6C-459A-89DC-EFAA32C0FF20}"/>
              </a:ext>
            </a:extLst>
          </p:cNvPr>
          <p:cNvSpPr>
            <a:spLocks noGrp="1"/>
          </p:cNvSpPr>
          <p:nvPr>
            <p:ph type="title"/>
          </p:nvPr>
        </p:nvSpPr>
        <p:spPr/>
        <p:txBody>
          <a:bodyPr/>
          <a:lstStyle/>
          <a:p>
            <a:r>
              <a:rPr lang="en-US" altLang="vi-VN"/>
              <a:t>Bảng 2 : O - B</a:t>
            </a:r>
          </a:p>
        </p:txBody>
      </p:sp>
      <p:graphicFrame>
        <p:nvGraphicFramePr>
          <p:cNvPr id="4" name="Group 4">
            <a:extLst>
              <a:ext uri="{FF2B5EF4-FFF2-40B4-BE49-F238E27FC236}">
                <a16:creationId xmlns:a16="http://schemas.microsoft.com/office/drawing/2014/main" id="{512362A1-0529-4EA2-ACE6-0200B5993343}"/>
              </a:ext>
            </a:extLst>
          </p:cNvPr>
          <p:cNvGraphicFramePr>
            <a:graphicFrameLocks/>
          </p:cNvGraphicFramePr>
          <p:nvPr/>
        </p:nvGraphicFramePr>
        <p:xfrm>
          <a:off x="1905000" y="1371600"/>
          <a:ext cx="4267200" cy="4724403"/>
        </p:xfrm>
        <a:graphic>
          <a:graphicData uri="http://schemas.openxmlformats.org/drawingml/2006/table">
            <a:tbl>
              <a:tblPr/>
              <a:tblGrid>
                <a:gridCol w="1138238">
                  <a:extLst>
                    <a:ext uri="{9D8B030D-6E8A-4147-A177-3AD203B41FA5}">
                      <a16:colId xmlns:a16="http://schemas.microsoft.com/office/drawing/2014/main" val="20000"/>
                    </a:ext>
                  </a:extLst>
                </a:gridCol>
                <a:gridCol w="1422400">
                  <a:extLst>
                    <a:ext uri="{9D8B030D-6E8A-4147-A177-3AD203B41FA5}">
                      <a16:colId xmlns:a16="http://schemas.microsoft.com/office/drawing/2014/main" val="20001"/>
                    </a:ext>
                  </a:extLst>
                </a:gridCol>
                <a:gridCol w="1706562">
                  <a:extLst>
                    <a:ext uri="{9D8B030D-6E8A-4147-A177-3AD203B41FA5}">
                      <a16:colId xmlns:a16="http://schemas.microsoft.com/office/drawing/2014/main" val="20002"/>
                    </a:ext>
                  </a:extLst>
                </a:gridCol>
              </a:tblGrid>
              <a:tr h="52546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STT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387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546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546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387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546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546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2387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2546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a:ln>
                            <a:noFill/>
                          </a:ln>
                          <a:solidFill>
                            <a:srgbClr val="000066"/>
                          </a:solidFill>
                          <a:effectLst/>
                          <a:latin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800" b="1" i="0" u="none" strike="noStrike" cap="none" normalizeH="0" baseline="0" dirty="0">
                          <a:ln>
                            <a:noFill/>
                          </a:ln>
                          <a:solidFill>
                            <a:srgbClr val="000066"/>
                          </a:solidFill>
                          <a:effectLst/>
                          <a:latin typeface="Arial" charset="0"/>
                        </a:rPr>
                        <a:t>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36267609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A018C0A8-9F47-4AA4-BB27-5C4C5504DFA5}"/>
              </a:ext>
            </a:extLst>
          </p:cNvPr>
          <p:cNvSpPr>
            <a:spLocks noGrp="1" noChangeArrowheads="1"/>
          </p:cNvSpPr>
          <p:nvPr>
            <p:ph type="title"/>
          </p:nvPr>
        </p:nvSpPr>
        <p:spPr/>
        <p:txBody>
          <a:bodyPr/>
          <a:lstStyle/>
          <a:p>
            <a:pPr eaLnBrk="1" hangingPunct="1"/>
            <a:r>
              <a:rPr lang="en-US" altLang="en-US"/>
              <a:t>Các thành phần hệ thống MT </a:t>
            </a:r>
          </a:p>
        </p:txBody>
      </p:sp>
      <p:sp>
        <p:nvSpPr>
          <p:cNvPr id="27651" name="Rectangle 3">
            <a:extLst>
              <a:ext uri="{FF2B5EF4-FFF2-40B4-BE49-F238E27FC236}">
                <a16:creationId xmlns:a16="http://schemas.microsoft.com/office/drawing/2014/main" id="{5FDE26C7-EAEA-4DC3-B183-D7AA3354EB1E}"/>
              </a:ext>
            </a:extLst>
          </p:cNvPr>
          <p:cNvSpPr>
            <a:spLocks noGrp="1" noChangeArrowheads="1"/>
          </p:cNvSpPr>
          <p:nvPr>
            <p:ph idx="1"/>
          </p:nvPr>
        </p:nvSpPr>
        <p:spPr/>
        <p:txBody>
          <a:bodyPr>
            <a:normAutofit fontScale="92500" lnSpcReduction="10000"/>
          </a:bodyPr>
          <a:lstStyle/>
          <a:p>
            <a:pPr eaLnBrk="1" hangingPunct="1">
              <a:lnSpc>
                <a:spcPct val="90000"/>
              </a:lnSpc>
            </a:pPr>
            <a:r>
              <a:rPr lang="en-US" altLang="en-US"/>
              <a:t>CPU</a:t>
            </a:r>
          </a:p>
          <a:p>
            <a:pPr eaLnBrk="1" hangingPunct="1">
              <a:lnSpc>
                <a:spcPct val="90000"/>
              </a:lnSpc>
            </a:pPr>
            <a:r>
              <a:rPr lang="en-US" altLang="en-US"/>
              <a:t>Mạch phát xung clock</a:t>
            </a:r>
          </a:p>
          <a:p>
            <a:pPr eaLnBrk="1" hangingPunct="1">
              <a:lnSpc>
                <a:spcPct val="90000"/>
              </a:lnSpc>
            </a:pPr>
            <a:r>
              <a:rPr lang="en-US" altLang="en-US"/>
              <a:t>Các bộ đệm 2 chiều</a:t>
            </a:r>
          </a:p>
          <a:p>
            <a:pPr eaLnBrk="1" hangingPunct="1">
              <a:lnSpc>
                <a:spcPct val="90000"/>
              </a:lnSpc>
            </a:pPr>
            <a:r>
              <a:rPr lang="en-US" altLang="en-US"/>
              <a:t>Các mạch chốt + đệm</a:t>
            </a:r>
          </a:p>
          <a:p>
            <a:pPr eaLnBrk="1" hangingPunct="1">
              <a:lnSpc>
                <a:spcPct val="90000"/>
              </a:lnSpc>
            </a:pPr>
            <a:r>
              <a:rPr lang="en-US" altLang="en-US"/>
              <a:t>Mạch điều khiển bus (max mode)</a:t>
            </a:r>
          </a:p>
          <a:p>
            <a:pPr eaLnBrk="1" hangingPunct="1">
              <a:lnSpc>
                <a:spcPct val="90000"/>
              </a:lnSpc>
            </a:pPr>
            <a:r>
              <a:rPr lang="en-US" altLang="en-US"/>
              <a:t>Các thiết bị IO</a:t>
            </a:r>
          </a:p>
          <a:p>
            <a:pPr eaLnBrk="1" hangingPunct="1">
              <a:lnSpc>
                <a:spcPct val="90000"/>
              </a:lnSpc>
            </a:pPr>
            <a:r>
              <a:rPr lang="en-US" altLang="en-US"/>
              <a:t>Các chip nhớ</a:t>
            </a:r>
          </a:p>
          <a:p>
            <a:pPr eaLnBrk="1" hangingPunct="1">
              <a:lnSpc>
                <a:spcPct val="90000"/>
              </a:lnSpc>
            </a:pPr>
            <a:r>
              <a:rPr lang="en-US" altLang="en-US"/>
              <a:t>Các chip điều khiển ngắt</a:t>
            </a:r>
          </a:p>
          <a:p>
            <a:pPr eaLnBrk="1" hangingPunct="1">
              <a:lnSpc>
                <a:spcPct val="90000"/>
              </a:lnSpc>
            </a:pPr>
            <a:r>
              <a:rPr lang="en-US" altLang="en-US"/>
              <a:t>Các chip điều khiển DMA</a:t>
            </a:r>
          </a:p>
          <a:p>
            <a:pPr eaLnBrk="1" hangingPunct="1">
              <a:lnSpc>
                <a:spcPct val="90000"/>
              </a:lnSpc>
            </a:pPr>
            <a:r>
              <a:rPr lang="en-US" altLang="en-US"/>
              <a:t>….</a:t>
            </a:r>
          </a:p>
        </p:txBody>
      </p:sp>
    </p:spTree>
    <p:extLst>
      <p:ext uri="{BB962C8B-B14F-4D97-AF65-F5344CB8AC3E}">
        <p14:creationId xmlns:p14="http://schemas.microsoft.com/office/powerpoint/2010/main" val="50189451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E0FE0D8-BC06-4656-8A06-7967E7968DC0}"/>
              </a:ext>
            </a:extLst>
          </p:cNvPr>
          <p:cNvSpPr>
            <a:spLocks noGrp="1" noChangeArrowheads="1"/>
          </p:cNvSpPr>
          <p:nvPr>
            <p:ph type="title"/>
          </p:nvPr>
        </p:nvSpPr>
        <p:spPr/>
        <p:txBody>
          <a:bodyPr/>
          <a:lstStyle/>
          <a:p>
            <a:pPr eaLnBrk="1" hangingPunct="1"/>
            <a:r>
              <a:rPr lang="en-US" altLang="en-US"/>
              <a:t>Các thành phần của hệ thống MT</a:t>
            </a:r>
          </a:p>
        </p:txBody>
      </p:sp>
      <p:sp>
        <p:nvSpPr>
          <p:cNvPr id="28675" name="Rectangle 3">
            <a:extLst>
              <a:ext uri="{FF2B5EF4-FFF2-40B4-BE49-F238E27FC236}">
                <a16:creationId xmlns:a16="http://schemas.microsoft.com/office/drawing/2014/main" id="{8B168DA9-6F01-431C-87AF-120BC3E845F5}"/>
              </a:ext>
            </a:extLst>
          </p:cNvPr>
          <p:cNvSpPr>
            <a:spLocks noGrp="1" noChangeArrowheads="1"/>
          </p:cNvSpPr>
          <p:nvPr>
            <p:ph idx="1"/>
          </p:nvPr>
        </p:nvSpPr>
        <p:spPr/>
        <p:txBody>
          <a:bodyPr/>
          <a:lstStyle/>
          <a:p>
            <a:pPr eaLnBrk="1" hangingPunct="1"/>
            <a:r>
              <a:rPr lang="en-US" altLang="en-US"/>
              <a:t>Khi có nhiều thiết bị cùng nối vào 1 chân </a:t>
            </a:r>
            <a:r>
              <a:rPr lang="en-US" altLang="en-US">
                <a:sym typeface="Symbol" panose="05050102010706020507" pitchFamily="18" charset="2"/>
              </a:rPr>
              <a:t>tín hiệu trên chân đó phải được đệm để cấp đủ dòng</a:t>
            </a:r>
          </a:p>
          <a:p>
            <a:pPr eaLnBrk="1" hangingPunct="1"/>
            <a:r>
              <a:rPr lang="en-US" altLang="en-US">
                <a:sym typeface="Symbol" panose="05050102010706020507" pitchFamily="18" charset="2"/>
              </a:rPr>
              <a:t>Đệm 2 chiều 3 trạng thái được yêu cầu cho data bus vì</a:t>
            </a:r>
          </a:p>
          <a:p>
            <a:pPr lvl="1" eaLnBrk="1" hangingPunct="1"/>
            <a:r>
              <a:rPr lang="en-US" altLang="en-US">
                <a:sym typeface="Symbol" panose="05050102010706020507" pitchFamily="18" charset="2"/>
              </a:rPr>
              <a:t>2 chiều : cho phép đọc/ghi</a:t>
            </a:r>
          </a:p>
          <a:p>
            <a:pPr lvl="1" eaLnBrk="1" hangingPunct="1"/>
            <a:r>
              <a:rPr lang="en-US" altLang="en-US">
                <a:sym typeface="Symbol" panose="05050102010706020507" pitchFamily="18" charset="2"/>
              </a:rPr>
              <a:t>3 trạng thái : đọc, ghi, trở kháng cao (cho phép DMA -cách ly CPU khỏi bus - để ghép kênh)</a:t>
            </a:r>
          </a:p>
          <a:p>
            <a:pPr eaLnBrk="1" hangingPunct="1"/>
            <a:endParaRPr lang="en-US" altLang="en-US">
              <a:sym typeface="Symbol" panose="05050102010706020507" pitchFamily="18" charset="2"/>
            </a:endParaRPr>
          </a:p>
        </p:txBody>
      </p:sp>
    </p:spTree>
    <p:extLst>
      <p:ext uri="{BB962C8B-B14F-4D97-AF65-F5344CB8AC3E}">
        <p14:creationId xmlns:p14="http://schemas.microsoft.com/office/powerpoint/2010/main" val="3588289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B378A25-F535-4602-848E-F78F3114E2D6}"/>
              </a:ext>
            </a:extLst>
          </p:cNvPr>
          <p:cNvSpPr>
            <a:spLocks noGrp="1" noChangeArrowheads="1"/>
          </p:cNvSpPr>
          <p:nvPr>
            <p:ph type="title"/>
          </p:nvPr>
        </p:nvSpPr>
        <p:spPr/>
        <p:txBody>
          <a:bodyPr/>
          <a:lstStyle/>
          <a:p>
            <a:pPr eaLnBrk="1" hangingPunct="1"/>
            <a:r>
              <a:rPr lang="en-US" altLang="en-US"/>
              <a:t>Các hoạt động</a:t>
            </a:r>
          </a:p>
        </p:txBody>
      </p:sp>
      <p:sp>
        <p:nvSpPr>
          <p:cNvPr id="29699" name="Rectangle 3">
            <a:extLst>
              <a:ext uri="{FF2B5EF4-FFF2-40B4-BE49-F238E27FC236}">
                <a16:creationId xmlns:a16="http://schemas.microsoft.com/office/drawing/2014/main" id="{2C058B85-139A-4CD3-8E26-17091283CD3C}"/>
              </a:ext>
            </a:extLst>
          </p:cNvPr>
          <p:cNvSpPr>
            <a:spLocks noGrp="1" noChangeArrowheads="1"/>
          </p:cNvSpPr>
          <p:nvPr>
            <p:ph idx="1"/>
          </p:nvPr>
        </p:nvSpPr>
        <p:spPr>
          <a:xfrm>
            <a:off x="1701800" y="1333500"/>
            <a:ext cx="4038600" cy="3124200"/>
          </a:xfrm>
        </p:spPr>
        <p:txBody>
          <a:bodyPr/>
          <a:lstStyle/>
          <a:p>
            <a:pPr eaLnBrk="1" hangingPunct="1"/>
            <a:r>
              <a:rPr lang="en-US" altLang="en-US" sz="2400" b="1"/>
              <a:t>CPU đọc bộ nhớ</a:t>
            </a:r>
          </a:p>
          <a:p>
            <a:pPr eaLnBrk="1" hangingPunct="1"/>
            <a:r>
              <a:rPr lang="en-US" altLang="en-US" sz="2400" b="1"/>
              <a:t>CPU ghi bộ nhớ</a:t>
            </a:r>
          </a:p>
          <a:p>
            <a:pPr eaLnBrk="1" hangingPunct="1"/>
            <a:r>
              <a:rPr lang="en-US" altLang="en-US" sz="2400" b="1"/>
              <a:t>CPU đọc IO</a:t>
            </a:r>
          </a:p>
          <a:p>
            <a:pPr eaLnBrk="1" hangingPunct="1"/>
            <a:r>
              <a:rPr lang="en-US" altLang="en-US" sz="2400" b="1"/>
              <a:t>CPU ghi IO</a:t>
            </a:r>
          </a:p>
          <a:p>
            <a:pPr eaLnBrk="1" hangingPunct="1"/>
            <a:r>
              <a:rPr lang="en-US" altLang="en-US" sz="2400" b="1"/>
              <a:t>Các thiết bị yêu cầu ngắt</a:t>
            </a:r>
          </a:p>
          <a:p>
            <a:pPr eaLnBrk="1" hangingPunct="1"/>
            <a:r>
              <a:rPr lang="en-US" altLang="en-US" sz="2400" b="1"/>
              <a:t>Các vi xử lý khác yêu cầu DMA</a:t>
            </a:r>
          </a:p>
        </p:txBody>
      </p:sp>
      <p:sp>
        <p:nvSpPr>
          <p:cNvPr id="29700" name="Rectangle 4">
            <a:extLst>
              <a:ext uri="{FF2B5EF4-FFF2-40B4-BE49-F238E27FC236}">
                <a16:creationId xmlns:a16="http://schemas.microsoft.com/office/drawing/2014/main" id="{18BD3073-C01C-4E4B-BD24-1CE33AD3D17F}"/>
              </a:ext>
            </a:extLst>
          </p:cNvPr>
          <p:cNvSpPr>
            <a:spLocks noChangeArrowheads="1"/>
          </p:cNvSpPr>
          <p:nvPr/>
        </p:nvSpPr>
        <p:spPr bwMode="auto">
          <a:xfrm>
            <a:off x="6392863" y="1162050"/>
            <a:ext cx="42672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eaLnBrk="1" hangingPunct="1"/>
            <a:r>
              <a:rPr lang="en-US" altLang="en-US" sz="2400" b="1"/>
              <a:t>Giải mã địa chỉ để xác định địa chỉ cho từng ô nhớ</a:t>
            </a:r>
          </a:p>
          <a:p>
            <a:pPr eaLnBrk="1" hangingPunct="1"/>
            <a:r>
              <a:rPr lang="en-US" altLang="en-US" sz="2400" b="1"/>
              <a:t>Giải mã địa chỉ để xác định địa chỉ cho từng IO</a:t>
            </a:r>
          </a:p>
          <a:p>
            <a:pPr eaLnBrk="1" hangingPunct="1"/>
            <a:r>
              <a:rPr lang="en-US" altLang="en-US" sz="2400" b="1"/>
              <a:t>Xử lý ưu tiên ngắt nếu nhiều thiết bị y/c ngắt</a:t>
            </a:r>
          </a:p>
          <a:p>
            <a:pPr eaLnBrk="1" hangingPunct="1"/>
            <a:r>
              <a:rPr lang="en-US" altLang="en-US" sz="2400" b="1"/>
              <a:t>Xử lý DMA …</a:t>
            </a:r>
          </a:p>
        </p:txBody>
      </p:sp>
      <p:sp>
        <p:nvSpPr>
          <p:cNvPr id="29701" name="AutoShape 5">
            <a:extLst>
              <a:ext uri="{FF2B5EF4-FFF2-40B4-BE49-F238E27FC236}">
                <a16:creationId xmlns:a16="http://schemas.microsoft.com/office/drawing/2014/main" id="{49C9B788-7279-479D-86A2-2AC6BEEA1B04}"/>
              </a:ext>
            </a:extLst>
          </p:cNvPr>
          <p:cNvSpPr>
            <a:spLocks/>
          </p:cNvSpPr>
          <p:nvPr/>
        </p:nvSpPr>
        <p:spPr bwMode="auto">
          <a:xfrm>
            <a:off x="5275263" y="1296989"/>
            <a:ext cx="304800" cy="3019425"/>
          </a:xfrm>
          <a:prstGeom prst="rightBrace">
            <a:avLst>
              <a:gd name="adj1" fmla="val 77049"/>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29702" name="AutoShape 9">
            <a:extLst>
              <a:ext uri="{FF2B5EF4-FFF2-40B4-BE49-F238E27FC236}">
                <a16:creationId xmlns:a16="http://schemas.microsoft.com/office/drawing/2014/main" id="{7C5BF8C2-77EE-44F3-9353-73FF2559F934}"/>
              </a:ext>
            </a:extLst>
          </p:cNvPr>
          <p:cNvSpPr>
            <a:spLocks noChangeArrowheads="1"/>
          </p:cNvSpPr>
          <p:nvPr/>
        </p:nvSpPr>
        <p:spPr bwMode="auto">
          <a:xfrm>
            <a:off x="5611814" y="2897188"/>
            <a:ext cx="611187" cy="381000"/>
          </a:xfrm>
          <a:prstGeom prst="rightArrow">
            <a:avLst>
              <a:gd name="adj1" fmla="val 50000"/>
              <a:gd name="adj2" fmla="val 59978"/>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29703" name="AutoShape 5">
            <a:extLst>
              <a:ext uri="{FF2B5EF4-FFF2-40B4-BE49-F238E27FC236}">
                <a16:creationId xmlns:a16="http://schemas.microsoft.com/office/drawing/2014/main" id="{E3F8756E-A985-475F-8F68-45ED52F54F51}"/>
              </a:ext>
            </a:extLst>
          </p:cNvPr>
          <p:cNvSpPr>
            <a:spLocks/>
          </p:cNvSpPr>
          <p:nvPr/>
        </p:nvSpPr>
        <p:spPr bwMode="auto">
          <a:xfrm rot="10800000">
            <a:off x="6223000" y="1296989"/>
            <a:ext cx="304800" cy="3019425"/>
          </a:xfrm>
          <a:prstGeom prst="rightBrace">
            <a:avLst>
              <a:gd name="adj1" fmla="val 77049"/>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Tree>
    <p:extLst>
      <p:ext uri="{BB962C8B-B14F-4D97-AF65-F5344CB8AC3E}">
        <p14:creationId xmlns:p14="http://schemas.microsoft.com/office/powerpoint/2010/main" val="21652078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F666FB60-5875-458C-B697-15BDE8B677C7}"/>
              </a:ext>
            </a:extLst>
          </p:cNvPr>
          <p:cNvSpPr>
            <a:spLocks noGrp="1" noChangeArrowheads="1"/>
          </p:cNvSpPr>
          <p:nvPr>
            <p:ph type="title"/>
          </p:nvPr>
        </p:nvSpPr>
        <p:spPr/>
        <p:txBody>
          <a:bodyPr/>
          <a:lstStyle/>
          <a:p>
            <a:pPr eaLnBrk="1" hangingPunct="1"/>
            <a:r>
              <a:rPr lang="en-US" altLang="en-US"/>
              <a:t>Mạch Phát Xung Clock</a:t>
            </a:r>
          </a:p>
        </p:txBody>
      </p:sp>
      <p:sp>
        <p:nvSpPr>
          <p:cNvPr id="30723" name="Rectangle 3">
            <a:extLst>
              <a:ext uri="{FF2B5EF4-FFF2-40B4-BE49-F238E27FC236}">
                <a16:creationId xmlns:a16="http://schemas.microsoft.com/office/drawing/2014/main" id="{D871D6C2-6FB8-441E-BE92-0C89430D6EA3}"/>
              </a:ext>
            </a:extLst>
          </p:cNvPr>
          <p:cNvSpPr>
            <a:spLocks noGrp="1" noChangeArrowheads="1"/>
          </p:cNvSpPr>
          <p:nvPr>
            <p:ph idx="1"/>
          </p:nvPr>
        </p:nvSpPr>
        <p:spPr>
          <a:xfrm>
            <a:off x="1905000" y="1295400"/>
            <a:ext cx="8574088" cy="5410200"/>
          </a:xfrm>
        </p:spPr>
        <p:txBody>
          <a:bodyPr/>
          <a:lstStyle/>
          <a:p>
            <a:pPr eaLnBrk="1" hangingPunct="1">
              <a:lnSpc>
                <a:spcPct val="90000"/>
              </a:lnSpc>
            </a:pPr>
            <a:r>
              <a:rPr lang="en-US" altLang="en-US" sz="2400"/>
              <a:t>Tạo xung clock cho CPU, Ready, và Reset cho hệ thống</a:t>
            </a:r>
          </a:p>
          <a:p>
            <a:pPr eaLnBrk="1" hangingPunct="1">
              <a:lnSpc>
                <a:spcPct val="90000"/>
              </a:lnSpc>
            </a:pPr>
            <a:r>
              <a:rPr lang="en-US" altLang="en-US" sz="2400"/>
              <a:t>Dạng xung clock : tuần hoàn</a:t>
            </a:r>
          </a:p>
          <a:p>
            <a:pPr eaLnBrk="1" hangingPunct="1">
              <a:lnSpc>
                <a:spcPct val="90000"/>
              </a:lnSpc>
            </a:pPr>
            <a:r>
              <a:rPr lang="en-US" altLang="en-US" sz="2400"/>
              <a:t>Mỗi chu kỳ của xung clock gọi là 1 trạng thái. Bắt đầu từ sườn âm của 1 xung và kết thúc ở sườn âm của xung tiếp theo</a:t>
            </a:r>
          </a:p>
          <a:p>
            <a:pPr eaLnBrk="1" hangingPunct="1">
              <a:lnSpc>
                <a:spcPct val="90000"/>
              </a:lnSpc>
            </a:pPr>
            <a:endParaRPr lang="en-US" altLang="en-US" sz="2400"/>
          </a:p>
          <a:p>
            <a:pPr eaLnBrk="1" hangingPunct="1">
              <a:lnSpc>
                <a:spcPct val="90000"/>
              </a:lnSpc>
            </a:pPr>
            <a:endParaRPr lang="en-US" altLang="en-US" sz="2400"/>
          </a:p>
          <a:p>
            <a:pPr eaLnBrk="1" hangingPunct="1">
              <a:lnSpc>
                <a:spcPct val="90000"/>
              </a:lnSpc>
            </a:pPr>
            <a:endParaRPr lang="en-US" altLang="en-US" sz="2400"/>
          </a:p>
          <a:p>
            <a:pPr eaLnBrk="1" hangingPunct="1">
              <a:lnSpc>
                <a:spcPct val="90000"/>
              </a:lnSpc>
            </a:pPr>
            <a:r>
              <a:rPr lang="en-US" altLang="en-US" sz="2400"/>
              <a:t>Mỗi hoạt động cơ bản như : đọc/ghi bộ nhớ hoặc IO mất 1 khoảng thời gian được gọi là </a:t>
            </a:r>
            <a:r>
              <a:rPr lang="en-US" altLang="en-US" sz="2400" b="1"/>
              <a:t>chu kỳ bus </a:t>
            </a:r>
            <a:r>
              <a:rPr lang="en-US" altLang="en-US" sz="2400"/>
              <a:t>(chu kỳ máy)</a:t>
            </a:r>
          </a:p>
          <a:p>
            <a:pPr eaLnBrk="1" hangingPunct="1">
              <a:lnSpc>
                <a:spcPct val="90000"/>
              </a:lnSpc>
            </a:pPr>
            <a:r>
              <a:rPr lang="en-US" altLang="en-US" sz="2400"/>
              <a:t>Mỗi chu kỳ bus kéo dài ít nhất </a:t>
            </a:r>
            <a:r>
              <a:rPr lang="en-US" altLang="en-US" sz="2400" b="1"/>
              <a:t>4 chu kỳ xung clock </a:t>
            </a:r>
            <a:r>
              <a:rPr lang="en-US" altLang="en-US" sz="2400"/>
              <a:t>(4 trạng thái)</a:t>
            </a:r>
          </a:p>
          <a:p>
            <a:pPr eaLnBrk="1" hangingPunct="1">
              <a:lnSpc>
                <a:spcPct val="90000"/>
              </a:lnSpc>
            </a:pPr>
            <a:r>
              <a:rPr lang="en-US" altLang="en-US" sz="2400"/>
              <a:t>Thực hiện 1 lệnh mất khoảng thời gian gọi là </a:t>
            </a:r>
            <a:r>
              <a:rPr lang="en-US" altLang="en-US" sz="2400" b="1"/>
              <a:t>chu kỳ lệnh</a:t>
            </a:r>
            <a:r>
              <a:rPr lang="en-US" altLang="en-US" sz="2400"/>
              <a:t>. 1 chu kỳ lệnh có thể mất nhiều chu kỳ bus.</a:t>
            </a:r>
          </a:p>
        </p:txBody>
      </p:sp>
      <p:grpSp>
        <p:nvGrpSpPr>
          <p:cNvPr id="30724" name="Group 27">
            <a:extLst>
              <a:ext uri="{FF2B5EF4-FFF2-40B4-BE49-F238E27FC236}">
                <a16:creationId xmlns:a16="http://schemas.microsoft.com/office/drawing/2014/main" id="{EE67F28E-FF36-4BA8-A052-362842EC65AC}"/>
              </a:ext>
            </a:extLst>
          </p:cNvPr>
          <p:cNvGrpSpPr>
            <a:grpSpLocks/>
          </p:cNvGrpSpPr>
          <p:nvPr/>
        </p:nvGrpSpPr>
        <p:grpSpPr bwMode="auto">
          <a:xfrm>
            <a:off x="2209800" y="2781300"/>
            <a:ext cx="7162800" cy="990600"/>
            <a:chOff x="480" y="1632"/>
            <a:chExt cx="4512" cy="624"/>
          </a:xfrm>
        </p:grpSpPr>
        <p:grpSp>
          <p:nvGrpSpPr>
            <p:cNvPr id="30726" name="Group 21">
              <a:extLst>
                <a:ext uri="{FF2B5EF4-FFF2-40B4-BE49-F238E27FC236}">
                  <a16:creationId xmlns:a16="http://schemas.microsoft.com/office/drawing/2014/main" id="{92BB0110-F7AB-483D-A3B0-43203B031D3C}"/>
                </a:ext>
              </a:extLst>
            </p:cNvPr>
            <p:cNvGrpSpPr>
              <a:grpSpLocks/>
            </p:cNvGrpSpPr>
            <p:nvPr/>
          </p:nvGrpSpPr>
          <p:grpSpPr bwMode="auto">
            <a:xfrm>
              <a:off x="480" y="1632"/>
              <a:ext cx="4512" cy="288"/>
              <a:chOff x="480" y="1632"/>
              <a:chExt cx="4512" cy="288"/>
            </a:xfrm>
          </p:grpSpPr>
          <p:sp>
            <p:nvSpPr>
              <p:cNvPr id="30731" name="Line 4">
                <a:extLst>
                  <a:ext uri="{FF2B5EF4-FFF2-40B4-BE49-F238E27FC236}">
                    <a16:creationId xmlns:a16="http://schemas.microsoft.com/office/drawing/2014/main" id="{D4F42DFF-4860-41AD-8C7B-E68E7AF9F8EB}"/>
                  </a:ext>
                </a:extLst>
              </p:cNvPr>
              <p:cNvSpPr>
                <a:spLocks noChangeShapeType="1"/>
              </p:cNvSpPr>
              <p:nvPr/>
            </p:nvSpPr>
            <p:spPr bwMode="auto">
              <a:xfrm>
                <a:off x="480" y="1920"/>
                <a:ext cx="288"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2" name="Line 5">
                <a:extLst>
                  <a:ext uri="{FF2B5EF4-FFF2-40B4-BE49-F238E27FC236}">
                    <a16:creationId xmlns:a16="http://schemas.microsoft.com/office/drawing/2014/main" id="{A3F36902-B150-4824-BCF3-36EC5EBE5805}"/>
                  </a:ext>
                </a:extLst>
              </p:cNvPr>
              <p:cNvSpPr>
                <a:spLocks noChangeShapeType="1"/>
              </p:cNvSpPr>
              <p:nvPr/>
            </p:nvSpPr>
            <p:spPr bwMode="auto">
              <a:xfrm flipV="1">
                <a:off x="768" y="1632"/>
                <a:ext cx="144" cy="288"/>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3" name="Line 6">
                <a:extLst>
                  <a:ext uri="{FF2B5EF4-FFF2-40B4-BE49-F238E27FC236}">
                    <a16:creationId xmlns:a16="http://schemas.microsoft.com/office/drawing/2014/main" id="{27E90742-EE08-4269-9793-F23F01AC684E}"/>
                  </a:ext>
                </a:extLst>
              </p:cNvPr>
              <p:cNvSpPr>
                <a:spLocks noChangeShapeType="1"/>
              </p:cNvSpPr>
              <p:nvPr/>
            </p:nvSpPr>
            <p:spPr bwMode="auto">
              <a:xfrm>
                <a:off x="912" y="1632"/>
                <a:ext cx="432"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4" name="Line 7">
                <a:extLst>
                  <a:ext uri="{FF2B5EF4-FFF2-40B4-BE49-F238E27FC236}">
                    <a16:creationId xmlns:a16="http://schemas.microsoft.com/office/drawing/2014/main" id="{616D750E-DC64-44D5-B3C1-62504884B3CA}"/>
                  </a:ext>
                </a:extLst>
              </p:cNvPr>
              <p:cNvSpPr>
                <a:spLocks noChangeShapeType="1"/>
              </p:cNvSpPr>
              <p:nvPr/>
            </p:nvSpPr>
            <p:spPr bwMode="auto">
              <a:xfrm>
                <a:off x="1344" y="1632"/>
                <a:ext cx="144" cy="288"/>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5" name="Line 8">
                <a:extLst>
                  <a:ext uri="{FF2B5EF4-FFF2-40B4-BE49-F238E27FC236}">
                    <a16:creationId xmlns:a16="http://schemas.microsoft.com/office/drawing/2014/main" id="{43D447E3-7300-417C-98CD-2FA4443F243A}"/>
                  </a:ext>
                </a:extLst>
              </p:cNvPr>
              <p:cNvSpPr>
                <a:spLocks noChangeShapeType="1"/>
              </p:cNvSpPr>
              <p:nvPr/>
            </p:nvSpPr>
            <p:spPr bwMode="auto">
              <a:xfrm>
                <a:off x="1488" y="1920"/>
                <a:ext cx="336"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6" name="Line 9">
                <a:extLst>
                  <a:ext uri="{FF2B5EF4-FFF2-40B4-BE49-F238E27FC236}">
                    <a16:creationId xmlns:a16="http://schemas.microsoft.com/office/drawing/2014/main" id="{A01297F9-5DBB-4B85-AE2D-39BAC020722E}"/>
                  </a:ext>
                </a:extLst>
              </p:cNvPr>
              <p:cNvSpPr>
                <a:spLocks noChangeShapeType="1"/>
              </p:cNvSpPr>
              <p:nvPr/>
            </p:nvSpPr>
            <p:spPr bwMode="auto">
              <a:xfrm flipV="1">
                <a:off x="1824" y="1632"/>
                <a:ext cx="144" cy="288"/>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7" name="Line 10">
                <a:extLst>
                  <a:ext uri="{FF2B5EF4-FFF2-40B4-BE49-F238E27FC236}">
                    <a16:creationId xmlns:a16="http://schemas.microsoft.com/office/drawing/2014/main" id="{3B7AB1A3-24BB-4FC6-80C7-9E465048C912}"/>
                  </a:ext>
                </a:extLst>
              </p:cNvPr>
              <p:cNvSpPr>
                <a:spLocks noChangeShapeType="1"/>
              </p:cNvSpPr>
              <p:nvPr/>
            </p:nvSpPr>
            <p:spPr bwMode="auto">
              <a:xfrm>
                <a:off x="1968" y="1632"/>
                <a:ext cx="432"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8" name="Line 11">
                <a:extLst>
                  <a:ext uri="{FF2B5EF4-FFF2-40B4-BE49-F238E27FC236}">
                    <a16:creationId xmlns:a16="http://schemas.microsoft.com/office/drawing/2014/main" id="{6E6F0DF5-3F06-4ECC-9380-CFD6818CFF2E}"/>
                  </a:ext>
                </a:extLst>
              </p:cNvPr>
              <p:cNvSpPr>
                <a:spLocks noChangeShapeType="1"/>
              </p:cNvSpPr>
              <p:nvPr/>
            </p:nvSpPr>
            <p:spPr bwMode="auto">
              <a:xfrm>
                <a:off x="2400" y="1632"/>
                <a:ext cx="144" cy="288"/>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39" name="Line 12">
                <a:extLst>
                  <a:ext uri="{FF2B5EF4-FFF2-40B4-BE49-F238E27FC236}">
                    <a16:creationId xmlns:a16="http://schemas.microsoft.com/office/drawing/2014/main" id="{B37D41F0-DA6A-41B1-9025-E1ED72456794}"/>
                  </a:ext>
                </a:extLst>
              </p:cNvPr>
              <p:cNvSpPr>
                <a:spLocks noChangeShapeType="1"/>
              </p:cNvSpPr>
              <p:nvPr/>
            </p:nvSpPr>
            <p:spPr bwMode="auto">
              <a:xfrm>
                <a:off x="2544" y="1920"/>
                <a:ext cx="336"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0" name="Line 13">
                <a:extLst>
                  <a:ext uri="{FF2B5EF4-FFF2-40B4-BE49-F238E27FC236}">
                    <a16:creationId xmlns:a16="http://schemas.microsoft.com/office/drawing/2014/main" id="{5ADB845D-75CA-4B75-A51A-0B6BEAA1A0D8}"/>
                  </a:ext>
                </a:extLst>
              </p:cNvPr>
              <p:cNvSpPr>
                <a:spLocks noChangeShapeType="1"/>
              </p:cNvSpPr>
              <p:nvPr/>
            </p:nvSpPr>
            <p:spPr bwMode="auto">
              <a:xfrm flipV="1">
                <a:off x="2880" y="1632"/>
                <a:ext cx="144" cy="288"/>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1" name="Line 14">
                <a:extLst>
                  <a:ext uri="{FF2B5EF4-FFF2-40B4-BE49-F238E27FC236}">
                    <a16:creationId xmlns:a16="http://schemas.microsoft.com/office/drawing/2014/main" id="{A0E19F22-9B00-4317-8FED-63E40CE638A9}"/>
                  </a:ext>
                </a:extLst>
              </p:cNvPr>
              <p:cNvSpPr>
                <a:spLocks noChangeShapeType="1"/>
              </p:cNvSpPr>
              <p:nvPr/>
            </p:nvSpPr>
            <p:spPr bwMode="auto">
              <a:xfrm>
                <a:off x="3024" y="1632"/>
                <a:ext cx="432"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2" name="Line 15">
                <a:extLst>
                  <a:ext uri="{FF2B5EF4-FFF2-40B4-BE49-F238E27FC236}">
                    <a16:creationId xmlns:a16="http://schemas.microsoft.com/office/drawing/2014/main" id="{E07615C9-FD35-4F5D-8CDA-212AF13C21EF}"/>
                  </a:ext>
                </a:extLst>
              </p:cNvPr>
              <p:cNvSpPr>
                <a:spLocks noChangeShapeType="1"/>
              </p:cNvSpPr>
              <p:nvPr/>
            </p:nvSpPr>
            <p:spPr bwMode="auto">
              <a:xfrm>
                <a:off x="3456" y="1632"/>
                <a:ext cx="144" cy="288"/>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3" name="Line 16">
                <a:extLst>
                  <a:ext uri="{FF2B5EF4-FFF2-40B4-BE49-F238E27FC236}">
                    <a16:creationId xmlns:a16="http://schemas.microsoft.com/office/drawing/2014/main" id="{EA510B39-2C4A-44FA-BB89-AEBD6D0C63F6}"/>
                  </a:ext>
                </a:extLst>
              </p:cNvPr>
              <p:cNvSpPr>
                <a:spLocks noChangeShapeType="1"/>
              </p:cNvSpPr>
              <p:nvPr/>
            </p:nvSpPr>
            <p:spPr bwMode="auto">
              <a:xfrm>
                <a:off x="3600" y="1920"/>
                <a:ext cx="336"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4" name="Line 17">
                <a:extLst>
                  <a:ext uri="{FF2B5EF4-FFF2-40B4-BE49-F238E27FC236}">
                    <a16:creationId xmlns:a16="http://schemas.microsoft.com/office/drawing/2014/main" id="{83B066D5-98E6-4D9D-8765-1A8474278141}"/>
                  </a:ext>
                </a:extLst>
              </p:cNvPr>
              <p:cNvSpPr>
                <a:spLocks noChangeShapeType="1"/>
              </p:cNvSpPr>
              <p:nvPr/>
            </p:nvSpPr>
            <p:spPr bwMode="auto">
              <a:xfrm flipV="1">
                <a:off x="3936" y="1632"/>
                <a:ext cx="144" cy="288"/>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5" name="Line 18">
                <a:extLst>
                  <a:ext uri="{FF2B5EF4-FFF2-40B4-BE49-F238E27FC236}">
                    <a16:creationId xmlns:a16="http://schemas.microsoft.com/office/drawing/2014/main" id="{27F9E86C-7314-4037-9D4F-9E4946AC6E4F}"/>
                  </a:ext>
                </a:extLst>
              </p:cNvPr>
              <p:cNvSpPr>
                <a:spLocks noChangeShapeType="1"/>
              </p:cNvSpPr>
              <p:nvPr/>
            </p:nvSpPr>
            <p:spPr bwMode="auto">
              <a:xfrm>
                <a:off x="4080" y="1632"/>
                <a:ext cx="432"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6" name="Line 19">
                <a:extLst>
                  <a:ext uri="{FF2B5EF4-FFF2-40B4-BE49-F238E27FC236}">
                    <a16:creationId xmlns:a16="http://schemas.microsoft.com/office/drawing/2014/main" id="{D69DFB78-2214-4C3A-8363-341CC13C60E8}"/>
                  </a:ext>
                </a:extLst>
              </p:cNvPr>
              <p:cNvSpPr>
                <a:spLocks noChangeShapeType="1"/>
              </p:cNvSpPr>
              <p:nvPr/>
            </p:nvSpPr>
            <p:spPr bwMode="auto">
              <a:xfrm>
                <a:off x="4512" y="1632"/>
                <a:ext cx="144" cy="288"/>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7" name="Line 20">
                <a:extLst>
                  <a:ext uri="{FF2B5EF4-FFF2-40B4-BE49-F238E27FC236}">
                    <a16:creationId xmlns:a16="http://schemas.microsoft.com/office/drawing/2014/main" id="{C2F44092-DF65-40E1-8E42-7437429FD788}"/>
                  </a:ext>
                </a:extLst>
              </p:cNvPr>
              <p:cNvSpPr>
                <a:spLocks noChangeShapeType="1"/>
              </p:cNvSpPr>
              <p:nvPr/>
            </p:nvSpPr>
            <p:spPr bwMode="auto">
              <a:xfrm>
                <a:off x="4656" y="1920"/>
                <a:ext cx="336"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727" name="Line 22">
              <a:extLst>
                <a:ext uri="{FF2B5EF4-FFF2-40B4-BE49-F238E27FC236}">
                  <a16:creationId xmlns:a16="http://schemas.microsoft.com/office/drawing/2014/main" id="{5B16AC0A-CD68-45B7-8AA9-09301F7B9DE0}"/>
                </a:ext>
              </a:extLst>
            </p:cNvPr>
            <p:cNvSpPr>
              <a:spLocks noChangeShapeType="1"/>
            </p:cNvSpPr>
            <p:nvPr/>
          </p:nvSpPr>
          <p:spPr bwMode="auto">
            <a:xfrm>
              <a:off x="1344" y="1632"/>
              <a:ext cx="0" cy="624"/>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0728" name="Line 23">
              <a:extLst>
                <a:ext uri="{FF2B5EF4-FFF2-40B4-BE49-F238E27FC236}">
                  <a16:creationId xmlns:a16="http://schemas.microsoft.com/office/drawing/2014/main" id="{D07F5D46-A658-4916-8A44-914702CE6782}"/>
                </a:ext>
              </a:extLst>
            </p:cNvPr>
            <p:cNvSpPr>
              <a:spLocks noChangeShapeType="1"/>
            </p:cNvSpPr>
            <p:nvPr/>
          </p:nvSpPr>
          <p:spPr bwMode="auto">
            <a:xfrm>
              <a:off x="2400" y="1632"/>
              <a:ext cx="0" cy="624"/>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0729" name="Line 24">
              <a:extLst>
                <a:ext uri="{FF2B5EF4-FFF2-40B4-BE49-F238E27FC236}">
                  <a16:creationId xmlns:a16="http://schemas.microsoft.com/office/drawing/2014/main" id="{4E864368-F09F-48D8-8554-70FD99DB652C}"/>
                </a:ext>
              </a:extLst>
            </p:cNvPr>
            <p:cNvSpPr>
              <a:spLocks noChangeShapeType="1"/>
            </p:cNvSpPr>
            <p:nvPr/>
          </p:nvSpPr>
          <p:spPr bwMode="auto">
            <a:xfrm>
              <a:off x="3456" y="1632"/>
              <a:ext cx="0" cy="624"/>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0730" name="Line 25">
              <a:extLst>
                <a:ext uri="{FF2B5EF4-FFF2-40B4-BE49-F238E27FC236}">
                  <a16:creationId xmlns:a16="http://schemas.microsoft.com/office/drawing/2014/main" id="{9BF57243-55F1-4E3D-948A-5EC5C4E16746}"/>
                </a:ext>
              </a:extLst>
            </p:cNvPr>
            <p:cNvSpPr>
              <a:spLocks noChangeShapeType="1"/>
            </p:cNvSpPr>
            <p:nvPr/>
          </p:nvSpPr>
          <p:spPr bwMode="auto">
            <a:xfrm>
              <a:off x="1344" y="2112"/>
              <a:ext cx="1056"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0725" name="Text Box 26">
            <a:extLst>
              <a:ext uri="{FF2B5EF4-FFF2-40B4-BE49-F238E27FC236}">
                <a16:creationId xmlns:a16="http://schemas.microsoft.com/office/drawing/2014/main" id="{2C555639-B8EB-4EF9-9AEF-6D34FA92CD1C}"/>
              </a:ext>
            </a:extLst>
          </p:cNvPr>
          <p:cNvSpPr txBox="1">
            <a:spLocks noChangeArrowheads="1"/>
          </p:cNvSpPr>
          <p:nvPr/>
        </p:nvSpPr>
        <p:spPr bwMode="auto">
          <a:xfrm>
            <a:off x="3695700" y="3587751"/>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t>Trạng thái</a:t>
            </a:r>
          </a:p>
        </p:txBody>
      </p:sp>
    </p:spTree>
    <p:extLst>
      <p:ext uri="{BB962C8B-B14F-4D97-AF65-F5344CB8AC3E}">
        <p14:creationId xmlns:p14="http://schemas.microsoft.com/office/powerpoint/2010/main" val="417532473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A3723049-AE0E-405E-BF00-95B94B35CCEC}"/>
              </a:ext>
            </a:extLst>
          </p:cNvPr>
          <p:cNvSpPr>
            <a:spLocks noGrp="1"/>
          </p:cNvSpPr>
          <p:nvPr>
            <p:ph type="title"/>
          </p:nvPr>
        </p:nvSpPr>
        <p:spPr/>
        <p:txBody>
          <a:bodyPr/>
          <a:lstStyle/>
          <a:p>
            <a:r>
              <a:rPr lang="en-US" altLang="en-US"/>
              <a:t>Mạch tạo xung nhịp 8284</a:t>
            </a:r>
          </a:p>
        </p:txBody>
      </p:sp>
      <p:sp>
        <p:nvSpPr>
          <p:cNvPr id="31747" name="Content Placeholder 2">
            <a:extLst>
              <a:ext uri="{FF2B5EF4-FFF2-40B4-BE49-F238E27FC236}">
                <a16:creationId xmlns:a16="http://schemas.microsoft.com/office/drawing/2014/main" id="{F0C5BFBA-0E42-410D-9649-C47BC95C8565}"/>
              </a:ext>
            </a:extLst>
          </p:cNvPr>
          <p:cNvSpPr>
            <a:spLocks noGrp="1"/>
          </p:cNvSpPr>
          <p:nvPr>
            <p:ph idx="1"/>
          </p:nvPr>
        </p:nvSpPr>
        <p:spPr/>
        <p:txBody>
          <a:bodyPr/>
          <a:lstStyle/>
          <a:p>
            <a:r>
              <a:rPr lang="en-US" altLang="en-US"/>
              <a:t>OSC : tín hiệu xung nhịp</a:t>
            </a:r>
            <a:br>
              <a:rPr lang="en-US" altLang="en-US"/>
            </a:br>
            <a:r>
              <a:rPr lang="en-US" altLang="en-US"/>
              <a:t>vào (thạch anh) f</a:t>
            </a:r>
            <a:r>
              <a:rPr lang="en-US" altLang="en-US" baseline="-25000"/>
              <a:t>x</a:t>
            </a:r>
            <a:r>
              <a:rPr lang="en-US" altLang="en-US"/>
              <a:t> </a:t>
            </a:r>
          </a:p>
          <a:p>
            <a:r>
              <a:rPr lang="en-US" altLang="en-US"/>
              <a:t>EFI : xung nhịp ngoài</a:t>
            </a:r>
          </a:p>
          <a:p>
            <a:r>
              <a:rPr lang="en-US" altLang="en-US"/>
              <a:t>CLK : xung nhịp</a:t>
            </a:r>
            <a:br>
              <a:rPr lang="en-US" altLang="en-US"/>
            </a:br>
            <a:r>
              <a:rPr lang="en-US" altLang="en-US"/>
              <a:t>(f</a:t>
            </a:r>
            <a:r>
              <a:rPr lang="en-US" altLang="en-US" baseline="-25000"/>
              <a:t>CLK </a:t>
            </a:r>
            <a:r>
              <a:rPr lang="en-US" altLang="en-US"/>
              <a:t> = f</a:t>
            </a:r>
            <a:r>
              <a:rPr lang="en-US" altLang="en-US" baseline="-25000"/>
              <a:t>x </a:t>
            </a:r>
            <a:r>
              <a:rPr lang="en-US" altLang="en-US"/>
              <a:t>/3)</a:t>
            </a:r>
          </a:p>
          <a:p>
            <a:r>
              <a:rPr lang="en-US" altLang="en-US"/>
              <a:t>PCLK : xung nhịp ngoại </a:t>
            </a:r>
            <a:br>
              <a:rPr lang="en-US" altLang="en-US"/>
            </a:br>
            <a:r>
              <a:rPr lang="en-US" altLang="en-US"/>
              <a:t>vi (f</a:t>
            </a:r>
            <a:r>
              <a:rPr lang="en-US" altLang="en-US" baseline="-25000"/>
              <a:t>PCLK </a:t>
            </a:r>
            <a:r>
              <a:rPr lang="en-US" altLang="en-US"/>
              <a:t> = f</a:t>
            </a:r>
            <a:r>
              <a:rPr lang="en-US" altLang="en-US" baseline="-25000"/>
              <a:t>x </a:t>
            </a:r>
            <a:r>
              <a:rPr lang="en-US" altLang="en-US"/>
              <a:t>/6)</a:t>
            </a:r>
          </a:p>
          <a:p>
            <a:endParaRPr lang="en-US" altLang="en-US"/>
          </a:p>
        </p:txBody>
      </p:sp>
      <p:pic>
        <p:nvPicPr>
          <p:cNvPr id="2" name="Picture 2">
            <a:extLst>
              <a:ext uri="{FF2B5EF4-FFF2-40B4-BE49-F238E27FC236}">
                <a16:creationId xmlns:a16="http://schemas.microsoft.com/office/drawing/2014/main" id="{89926199-FB65-489F-B021-75851FD83B36}"/>
              </a:ext>
            </a:extLst>
          </p:cNvPr>
          <p:cNvPicPr>
            <a:picLocks noChangeAspect="1" noChangeArrowheads="1"/>
          </p:cNvPicPr>
          <p:nvPr/>
        </p:nvPicPr>
        <p:blipFill>
          <a:blip r:embed="rId2"/>
          <a:srcRect/>
          <a:stretch>
            <a:fillRect/>
          </a:stretch>
        </p:blipFill>
        <p:spPr bwMode="auto">
          <a:xfrm>
            <a:off x="6781800" y="1295400"/>
            <a:ext cx="3657600" cy="480060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425149916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54CD2E8F-FD51-43BB-8280-B5EB5254CFB7}"/>
              </a:ext>
            </a:extLst>
          </p:cNvPr>
          <p:cNvSpPr>
            <a:spLocks noGrp="1"/>
          </p:cNvSpPr>
          <p:nvPr>
            <p:ph type="title"/>
          </p:nvPr>
        </p:nvSpPr>
        <p:spPr/>
        <p:txBody>
          <a:bodyPr/>
          <a:lstStyle/>
          <a:p>
            <a:r>
              <a:rPr lang="en-US" altLang="en-US"/>
              <a:t>Mạch tạo xung nhịp 8284 ghép nối với CPU</a:t>
            </a:r>
          </a:p>
        </p:txBody>
      </p:sp>
      <p:sp>
        <p:nvSpPr>
          <p:cNvPr id="32771" name="Content Placeholder 2">
            <a:extLst>
              <a:ext uri="{FF2B5EF4-FFF2-40B4-BE49-F238E27FC236}">
                <a16:creationId xmlns:a16="http://schemas.microsoft.com/office/drawing/2014/main" id="{E094F52F-90DE-4FB9-AB85-EA935D9583F2}"/>
              </a:ext>
            </a:extLst>
          </p:cNvPr>
          <p:cNvSpPr>
            <a:spLocks noGrp="1"/>
          </p:cNvSpPr>
          <p:nvPr>
            <p:ph idx="1"/>
          </p:nvPr>
        </p:nvSpPr>
        <p:spPr/>
        <p:txBody>
          <a:bodyPr/>
          <a:lstStyle/>
          <a:p>
            <a:endParaRPr lang="en-US" altLang="en-US"/>
          </a:p>
        </p:txBody>
      </p:sp>
      <p:pic>
        <p:nvPicPr>
          <p:cNvPr id="2" name="Picture 2">
            <a:extLst>
              <a:ext uri="{FF2B5EF4-FFF2-40B4-BE49-F238E27FC236}">
                <a16:creationId xmlns:a16="http://schemas.microsoft.com/office/drawing/2014/main" id="{3D91A008-92E0-463E-A1EB-AE91BDFA5614}"/>
              </a:ext>
            </a:extLst>
          </p:cNvPr>
          <p:cNvPicPr>
            <a:picLocks noChangeAspect="1" noChangeArrowheads="1"/>
          </p:cNvPicPr>
          <p:nvPr/>
        </p:nvPicPr>
        <p:blipFill>
          <a:blip r:embed="rId2"/>
          <a:srcRect/>
          <a:stretch>
            <a:fillRect/>
          </a:stretch>
        </p:blipFill>
        <p:spPr bwMode="auto">
          <a:xfrm>
            <a:off x="1771650" y="1219200"/>
            <a:ext cx="8896350" cy="499110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3505636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0A9276D1-1FEC-4912-B9AF-6EB5210D4B99}"/>
              </a:ext>
            </a:extLst>
          </p:cNvPr>
          <p:cNvSpPr>
            <a:spLocks noGrp="1" noChangeArrowheads="1"/>
          </p:cNvSpPr>
          <p:nvPr>
            <p:ph type="title"/>
          </p:nvPr>
        </p:nvSpPr>
        <p:spPr/>
        <p:txBody>
          <a:bodyPr/>
          <a:lstStyle/>
          <a:p>
            <a:pPr eaLnBrk="1" hangingPunct="1"/>
            <a:r>
              <a:rPr lang="en-US" altLang="en-US"/>
              <a:t>2. Hoạt Động Cơ Bản</a:t>
            </a:r>
          </a:p>
        </p:txBody>
      </p:sp>
      <p:sp>
        <p:nvSpPr>
          <p:cNvPr id="33795" name="Rectangle 3">
            <a:extLst>
              <a:ext uri="{FF2B5EF4-FFF2-40B4-BE49-F238E27FC236}">
                <a16:creationId xmlns:a16="http://schemas.microsoft.com/office/drawing/2014/main" id="{3B21BF0A-2958-4C3C-B036-6EFB6EE87DC0}"/>
              </a:ext>
            </a:extLst>
          </p:cNvPr>
          <p:cNvSpPr>
            <a:spLocks noGrp="1" noChangeArrowheads="1"/>
          </p:cNvSpPr>
          <p:nvPr>
            <p:ph idx="1"/>
          </p:nvPr>
        </p:nvSpPr>
        <p:spPr/>
        <p:txBody>
          <a:bodyPr/>
          <a:lstStyle/>
          <a:p>
            <a:pPr eaLnBrk="1" hangingPunct="1"/>
            <a:r>
              <a:rPr lang="en-US" altLang="en-US"/>
              <a:t>Ghi bộ nhớ : </a:t>
            </a:r>
          </a:p>
          <a:p>
            <a:pPr lvl="1" eaLnBrk="1" hangingPunct="1"/>
            <a:r>
              <a:rPr lang="en-US" altLang="en-US"/>
              <a:t>Xuất địa chỉ ô nhớ lên bus địa chỉ</a:t>
            </a:r>
          </a:p>
          <a:p>
            <a:pPr lvl="1" eaLnBrk="1" hangingPunct="1"/>
            <a:r>
              <a:rPr lang="en-US" altLang="en-US"/>
              <a:t>Xuất dữ liệu cần ghi lên bus dữ liệu</a:t>
            </a:r>
          </a:p>
          <a:p>
            <a:pPr lvl="1" eaLnBrk="1" hangingPunct="1"/>
            <a:r>
              <a:rPr lang="en-US" altLang="en-US"/>
              <a:t>Phát các tín hiệu cần thiết : WR, M/IO (8086),IO/M (8088)</a:t>
            </a:r>
          </a:p>
        </p:txBody>
      </p:sp>
    </p:spTree>
    <p:extLst>
      <p:ext uri="{BB962C8B-B14F-4D97-AF65-F5344CB8AC3E}">
        <p14:creationId xmlns:p14="http://schemas.microsoft.com/office/powerpoint/2010/main" val="84962314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Line 2">
            <a:extLst>
              <a:ext uri="{FF2B5EF4-FFF2-40B4-BE49-F238E27FC236}">
                <a16:creationId xmlns:a16="http://schemas.microsoft.com/office/drawing/2014/main" id="{9F2F7058-D425-4A02-825E-86E1DC7AD03E}"/>
              </a:ext>
            </a:extLst>
          </p:cNvPr>
          <p:cNvSpPr>
            <a:spLocks noChangeShapeType="1"/>
          </p:cNvSpPr>
          <p:nvPr/>
        </p:nvSpPr>
        <p:spPr bwMode="auto">
          <a:xfrm>
            <a:off x="2725738" y="1731963"/>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19" name="Line 3">
            <a:extLst>
              <a:ext uri="{FF2B5EF4-FFF2-40B4-BE49-F238E27FC236}">
                <a16:creationId xmlns:a16="http://schemas.microsoft.com/office/drawing/2014/main" id="{257A9312-DB5C-4A5D-81AF-4B902D90C5A0}"/>
              </a:ext>
            </a:extLst>
          </p:cNvPr>
          <p:cNvSpPr>
            <a:spLocks noChangeShapeType="1"/>
          </p:cNvSpPr>
          <p:nvPr/>
        </p:nvSpPr>
        <p:spPr bwMode="auto">
          <a:xfrm>
            <a:off x="3354388"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0" name="Line 4">
            <a:extLst>
              <a:ext uri="{FF2B5EF4-FFF2-40B4-BE49-F238E27FC236}">
                <a16:creationId xmlns:a16="http://schemas.microsoft.com/office/drawing/2014/main" id="{7D2CDE07-5F85-4C62-B7FB-3E516D846EA0}"/>
              </a:ext>
            </a:extLst>
          </p:cNvPr>
          <p:cNvSpPr>
            <a:spLocks noChangeShapeType="1"/>
          </p:cNvSpPr>
          <p:nvPr/>
        </p:nvSpPr>
        <p:spPr bwMode="auto">
          <a:xfrm>
            <a:off x="3511550" y="2114550"/>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1" name="Line 5">
            <a:extLst>
              <a:ext uri="{FF2B5EF4-FFF2-40B4-BE49-F238E27FC236}">
                <a16:creationId xmlns:a16="http://schemas.microsoft.com/office/drawing/2014/main" id="{06502610-6DB8-4508-B6F2-0B72522AF293}"/>
              </a:ext>
            </a:extLst>
          </p:cNvPr>
          <p:cNvSpPr>
            <a:spLocks noChangeShapeType="1"/>
          </p:cNvSpPr>
          <p:nvPr/>
        </p:nvSpPr>
        <p:spPr bwMode="auto">
          <a:xfrm flipV="1">
            <a:off x="4140201" y="1731964"/>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2" name="Line 6">
            <a:extLst>
              <a:ext uri="{FF2B5EF4-FFF2-40B4-BE49-F238E27FC236}">
                <a16:creationId xmlns:a16="http://schemas.microsoft.com/office/drawing/2014/main" id="{81D986A2-3ADA-4E71-9E48-D2F004709EC6}"/>
              </a:ext>
            </a:extLst>
          </p:cNvPr>
          <p:cNvSpPr>
            <a:spLocks noChangeShapeType="1"/>
          </p:cNvSpPr>
          <p:nvPr/>
        </p:nvSpPr>
        <p:spPr bwMode="auto">
          <a:xfrm>
            <a:off x="4297363" y="1731963"/>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3" name="Line 7">
            <a:extLst>
              <a:ext uri="{FF2B5EF4-FFF2-40B4-BE49-F238E27FC236}">
                <a16:creationId xmlns:a16="http://schemas.microsoft.com/office/drawing/2014/main" id="{58AA0B48-CE70-4A59-9941-B1D63686AE68}"/>
              </a:ext>
            </a:extLst>
          </p:cNvPr>
          <p:cNvSpPr>
            <a:spLocks noChangeShapeType="1"/>
          </p:cNvSpPr>
          <p:nvPr/>
        </p:nvSpPr>
        <p:spPr bwMode="auto">
          <a:xfrm>
            <a:off x="4926013"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4" name="Line 8">
            <a:extLst>
              <a:ext uri="{FF2B5EF4-FFF2-40B4-BE49-F238E27FC236}">
                <a16:creationId xmlns:a16="http://schemas.microsoft.com/office/drawing/2014/main" id="{93B068B4-FD5C-456E-AE19-D1B4927CB681}"/>
              </a:ext>
            </a:extLst>
          </p:cNvPr>
          <p:cNvSpPr>
            <a:spLocks noChangeShapeType="1"/>
          </p:cNvSpPr>
          <p:nvPr/>
        </p:nvSpPr>
        <p:spPr bwMode="auto">
          <a:xfrm>
            <a:off x="5083175" y="2114550"/>
            <a:ext cx="6302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5" name="Line 9">
            <a:extLst>
              <a:ext uri="{FF2B5EF4-FFF2-40B4-BE49-F238E27FC236}">
                <a16:creationId xmlns:a16="http://schemas.microsoft.com/office/drawing/2014/main" id="{197698FF-F547-4661-80B6-E7B79C63D44F}"/>
              </a:ext>
            </a:extLst>
          </p:cNvPr>
          <p:cNvSpPr>
            <a:spLocks noChangeShapeType="1"/>
          </p:cNvSpPr>
          <p:nvPr/>
        </p:nvSpPr>
        <p:spPr bwMode="auto">
          <a:xfrm flipV="1">
            <a:off x="5713414" y="1731964"/>
            <a:ext cx="155575"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6" name="Line 10">
            <a:extLst>
              <a:ext uri="{FF2B5EF4-FFF2-40B4-BE49-F238E27FC236}">
                <a16:creationId xmlns:a16="http://schemas.microsoft.com/office/drawing/2014/main" id="{5709311F-A1FE-4E08-90A3-9AAD108DEA45}"/>
              </a:ext>
            </a:extLst>
          </p:cNvPr>
          <p:cNvSpPr>
            <a:spLocks noChangeShapeType="1"/>
          </p:cNvSpPr>
          <p:nvPr/>
        </p:nvSpPr>
        <p:spPr bwMode="auto">
          <a:xfrm>
            <a:off x="5868989" y="1731963"/>
            <a:ext cx="6302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7" name="Line 11">
            <a:extLst>
              <a:ext uri="{FF2B5EF4-FFF2-40B4-BE49-F238E27FC236}">
                <a16:creationId xmlns:a16="http://schemas.microsoft.com/office/drawing/2014/main" id="{6084A9A9-19F9-4B18-9C13-2529E17277E5}"/>
              </a:ext>
            </a:extLst>
          </p:cNvPr>
          <p:cNvSpPr>
            <a:spLocks noChangeShapeType="1"/>
          </p:cNvSpPr>
          <p:nvPr/>
        </p:nvSpPr>
        <p:spPr bwMode="auto">
          <a:xfrm>
            <a:off x="6499226" y="1731964"/>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8" name="Line 12">
            <a:extLst>
              <a:ext uri="{FF2B5EF4-FFF2-40B4-BE49-F238E27FC236}">
                <a16:creationId xmlns:a16="http://schemas.microsoft.com/office/drawing/2014/main" id="{699873BD-C581-4608-95A4-C5A4700CC563}"/>
              </a:ext>
            </a:extLst>
          </p:cNvPr>
          <p:cNvSpPr>
            <a:spLocks noChangeShapeType="1"/>
          </p:cNvSpPr>
          <p:nvPr/>
        </p:nvSpPr>
        <p:spPr bwMode="auto">
          <a:xfrm>
            <a:off x="6656388" y="2114550"/>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9" name="Line 13">
            <a:extLst>
              <a:ext uri="{FF2B5EF4-FFF2-40B4-BE49-F238E27FC236}">
                <a16:creationId xmlns:a16="http://schemas.microsoft.com/office/drawing/2014/main" id="{4F244362-7974-4AD7-A23D-55CFC09808C1}"/>
              </a:ext>
            </a:extLst>
          </p:cNvPr>
          <p:cNvSpPr>
            <a:spLocks noChangeShapeType="1"/>
          </p:cNvSpPr>
          <p:nvPr/>
        </p:nvSpPr>
        <p:spPr bwMode="auto">
          <a:xfrm flipV="1">
            <a:off x="7285038"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0" name="Line 14">
            <a:extLst>
              <a:ext uri="{FF2B5EF4-FFF2-40B4-BE49-F238E27FC236}">
                <a16:creationId xmlns:a16="http://schemas.microsoft.com/office/drawing/2014/main" id="{42C14FCF-D5E7-4291-BDBD-1A0A6B50E64F}"/>
              </a:ext>
            </a:extLst>
          </p:cNvPr>
          <p:cNvSpPr>
            <a:spLocks noChangeShapeType="1"/>
          </p:cNvSpPr>
          <p:nvPr/>
        </p:nvSpPr>
        <p:spPr bwMode="auto">
          <a:xfrm>
            <a:off x="7442200" y="1731963"/>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1" name="Line 15">
            <a:extLst>
              <a:ext uri="{FF2B5EF4-FFF2-40B4-BE49-F238E27FC236}">
                <a16:creationId xmlns:a16="http://schemas.microsoft.com/office/drawing/2014/main" id="{8B31D95A-3110-48E9-AA30-DFD95B1D97D9}"/>
              </a:ext>
            </a:extLst>
          </p:cNvPr>
          <p:cNvSpPr>
            <a:spLocks noChangeShapeType="1"/>
          </p:cNvSpPr>
          <p:nvPr/>
        </p:nvSpPr>
        <p:spPr bwMode="auto">
          <a:xfrm>
            <a:off x="8070851" y="1731964"/>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2" name="Line 16">
            <a:extLst>
              <a:ext uri="{FF2B5EF4-FFF2-40B4-BE49-F238E27FC236}">
                <a16:creationId xmlns:a16="http://schemas.microsoft.com/office/drawing/2014/main" id="{7F9F0C74-718E-4948-BCB5-8CB70B0721E5}"/>
              </a:ext>
            </a:extLst>
          </p:cNvPr>
          <p:cNvSpPr>
            <a:spLocks noChangeShapeType="1"/>
          </p:cNvSpPr>
          <p:nvPr/>
        </p:nvSpPr>
        <p:spPr bwMode="auto">
          <a:xfrm>
            <a:off x="8228013" y="2114550"/>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3" name="Line 17">
            <a:extLst>
              <a:ext uri="{FF2B5EF4-FFF2-40B4-BE49-F238E27FC236}">
                <a16:creationId xmlns:a16="http://schemas.microsoft.com/office/drawing/2014/main" id="{5764100B-6027-479E-9F2B-C08D22725963}"/>
              </a:ext>
            </a:extLst>
          </p:cNvPr>
          <p:cNvSpPr>
            <a:spLocks noChangeShapeType="1"/>
          </p:cNvSpPr>
          <p:nvPr/>
        </p:nvSpPr>
        <p:spPr bwMode="auto">
          <a:xfrm>
            <a:off x="3352800" y="1350964"/>
            <a:ext cx="0" cy="487203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4834" name="Line 18">
            <a:extLst>
              <a:ext uri="{FF2B5EF4-FFF2-40B4-BE49-F238E27FC236}">
                <a16:creationId xmlns:a16="http://schemas.microsoft.com/office/drawing/2014/main" id="{4F3B1915-FA0B-40E0-9C28-474CDF90B7B7}"/>
              </a:ext>
            </a:extLst>
          </p:cNvPr>
          <p:cNvSpPr>
            <a:spLocks noChangeShapeType="1"/>
          </p:cNvSpPr>
          <p:nvPr/>
        </p:nvSpPr>
        <p:spPr bwMode="auto">
          <a:xfrm>
            <a:off x="4953000" y="1350964"/>
            <a:ext cx="0" cy="487203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4835" name="Line 19">
            <a:extLst>
              <a:ext uri="{FF2B5EF4-FFF2-40B4-BE49-F238E27FC236}">
                <a16:creationId xmlns:a16="http://schemas.microsoft.com/office/drawing/2014/main" id="{34A97DA6-2D6D-4EE7-A80B-2B8F5C786670}"/>
              </a:ext>
            </a:extLst>
          </p:cNvPr>
          <p:cNvSpPr>
            <a:spLocks noChangeShapeType="1"/>
          </p:cNvSpPr>
          <p:nvPr/>
        </p:nvSpPr>
        <p:spPr bwMode="auto">
          <a:xfrm>
            <a:off x="6477000" y="1255714"/>
            <a:ext cx="0" cy="496728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4836" name="Line 20">
            <a:extLst>
              <a:ext uri="{FF2B5EF4-FFF2-40B4-BE49-F238E27FC236}">
                <a16:creationId xmlns:a16="http://schemas.microsoft.com/office/drawing/2014/main" id="{61AD05C2-9916-415D-8D53-7AF276E92414}"/>
              </a:ext>
            </a:extLst>
          </p:cNvPr>
          <p:cNvSpPr>
            <a:spLocks noChangeShapeType="1"/>
          </p:cNvSpPr>
          <p:nvPr/>
        </p:nvSpPr>
        <p:spPr bwMode="auto">
          <a:xfrm>
            <a:off x="8077200" y="1255714"/>
            <a:ext cx="0" cy="506253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4837" name="Line 21">
            <a:extLst>
              <a:ext uri="{FF2B5EF4-FFF2-40B4-BE49-F238E27FC236}">
                <a16:creationId xmlns:a16="http://schemas.microsoft.com/office/drawing/2014/main" id="{3FB662C6-2974-4119-BFD8-D99B7BC46555}"/>
              </a:ext>
            </a:extLst>
          </p:cNvPr>
          <p:cNvSpPr>
            <a:spLocks noChangeShapeType="1"/>
          </p:cNvSpPr>
          <p:nvPr/>
        </p:nvSpPr>
        <p:spPr bwMode="auto">
          <a:xfrm flipV="1">
            <a:off x="8856663"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8" name="Line 22">
            <a:extLst>
              <a:ext uri="{FF2B5EF4-FFF2-40B4-BE49-F238E27FC236}">
                <a16:creationId xmlns:a16="http://schemas.microsoft.com/office/drawing/2014/main" id="{3A5A72BF-5FCC-453C-904F-24F1B51C591E}"/>
              </a:ext>
            </a:extLst>
          </p:cNvPr>
          <p:cNvSpPr>
            <a:spLocks noChangeShapeType="1"/>
          </p:cNvSpPr>
          <p:nvPr/>
        </p:nvSpPr>
        <p:spPr bwMode="auto">
          <a:xfrm>
            <a:off x="9013825" y="1731963"/>
            <a:ext cx="6302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9" name="Line 23">
            <a:extLst>
              <a:ext uri="{FF2B5EF4-FFF2-40B4-BE49-F238E27FC236}">
                <a16:creationId xmlns:a16="http://schemas.microsoft.com/office/drawing/2014/main" id="{EACB7A52-38AD-442A-8CA7-1DE8CCD90E3B}"/>
              </a:ext>
            </a:extLst>
          </p:cNvPr>
          <p:cNvSpPr>
            <a:spLocks noChangeShapeType="1"/>
          </p:cNvSpPr>
          <p:nvPr/>
        </p:nvSpPr>
        <p:spPr bwMode="auto">
          <a:xfrm>
            <a:off x="9644063"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0" name="Line 24">
            <a:extLst>
              <a:ext uri="{FF2B5EF4-FFF2-40B4-BE49-F238E27FC236}">
                <a16:creationId xmlns:a16="http://schemas.microsoft.com/office/drawing/2014/main" id="{9FF50D57-17FB-4F8F-AC44-3F2D48F95A39}"/>
              </a:ext>
            </a:extLst>
          </p:cNvPr>
          <p:cNvSpPr>
            <a:spLocks noChangeShapeType="1"/>
          </p:cNvSpPr>
          <p:nvPr/>
        </p:nvSpPr>
        <p:spPr bwMode="auto">
          <a:xfrm>
            <a:off x="9801225" y="2114550"/>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1" name="Line 25">
            <a:extLst>
              <a:ext uri="{FF2B5EF4-FFF2-40B4-BE49-F238E27FC236}">
                <a16:creationId xmlns:a16="http://schemas.microsoft.com/office/drawing/2014/main" id="{02293AD7-0D29-4015-B148-93908B2CEFF3}"/>
              </a:ext>
            </a:extLst>
          </p:cNvPr>
          <p:cNvSpPr>
            <a:spLocks noChangeShapeType="1"/>
          </p:cNvSpPr>
          <p:nvPr/>
        </p:nvSpPr>
        <p:spPr bwMode="auto">
          <a:xfrm>
            <a:off x="9601200" y="1255714"/>
            <a:ext cx="0" cy="496728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4842" name="Line 26">
            <a:extLst>
              <a:ext uri="{FF2B5EF4-FFF2-40B4-BE49-F238E27FC236}">
                <a16:creationId xmlns:a16="http://schemas.microsoft.com/office/drawing/2014/main" id="{3FC281E7-5A93-4D05-A0A7-A76302CE9B09}"/>
              </a:ext>
            </a:extLst>
          </p:cNvPr>
          <p:cNvSpPr>
            <a:spLocks noChangeShapeType="1"/>
          </p:cNvSpPr>
          <p:nvPr/>
        </p:nvSpPr>
        <p:spPr bwMode="auto">
          <a:xfrm>
            <a:off x="3352801" y="1446213"/>
            <a:ext cx="1573213"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34843" name="Line 27">
            <a:extLst>
              <a:ext uri="{FF2B5EF4-FFF2-40B4-BE49-F238E27FC236}">
                <a16:creationId xmlns:a16="http://schemas.microsoft.com/office/drawing/2014/main" id="{1A4329A5-DBFB-416F-92A8-38C1AA2EEB6D}"/>
              </a:ext>
            </a:extLst>
          </p:cNvPr>
          <p:cNvSpPr>
            <a:spLocks noChangeShapeType="1"/>
          </p:cNvSpPr>
          <p:nvPr/>
        </p:nvSpPr>
        <p:spPr bwMode="auto">
          <a:xfrm>
            <a:off x="4926014" y="1446213"/>
            <a:ext cx="1571625"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34844" name="Line 28">
            <a:extLst>
              <a:ext uri="{FF2B5EF4-FFF2-40B4-BE49-F238E27FC236}">
                <a16:creationId xmlns:a16="http://schemas.microsoft.com/office/drawing/2014/main" id="{AD51FF0C-B61E-45DD-ADDA-BE6FFF6CA5A6}"/>
              </a:ext>
            </a:extLst>
          </p:cNvPr>
          <p:cNvSpPr>
            <a:spLocks noChangeShapeType="1"/>
          </p:cNvSpPr>
          <p:nvPr/>
        </p:nvSpPr>
        <p:spPr bwMode="auto">
          <a:xfrm>
            <a:off x="6497638" y="1446213"/>
            <a:ext cx="1573212"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34845" name="Line 29">
            <a:extLst>
              <a:ext uri="{FF2B5EF4-FFF2-40B4-BE49-F238E27FC236}">
                <a16:creationId xmlns:a16="http://schemas.microsoft.com/office/drawing/2014/main" id="{D2409F0E-B014-4DF4-A80A-0B125BCB63D1}"/>
              </a:ext>
            </a:extLst>
          </p:cNvPr>
          <p:cNvSpPr>
            <a:spLocks noChangeShapeType="1"/>
          </p:cNvSpPr>
          <p:nvPr/>
        </p:nvSpPr>
        <p:spPr bwMode="auto">
          <a:xfrm>
            <a:off x="8070851" y="1446213"/>
            <a:ext cx="1571625"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34846" name="Line 30">
            <a:extLst>
              <a:ext uri="{FF2B5EF4-FFF2-40B4-BE49-F238E27FC236}">
                <a16:creationId xmlns:a16="http://schemas.microsoft.com/office/drawing/2014/main" id="{1F5AC98C-1F1F-41E7-B88D-0E8B6094DF83}"/>
              </a:ext>
            </a:extLst>
          </p:cNvPr>
          <p:cNvSpPr>
            <a:spLocks noChangeShapeType="1"/>
          </p:cNvSpPr>
          <p:nvPr/>
        </p:nvSpPr>
        <p:spPr bwMode="auto">
          <a:xfrm>
            <a:off x="2725738" y="2306638"/>
            <a:ext cx="7858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7" name="Line 31">
            <a:extLst>
              <a:ext uri="{FF2B5EF4-FFF2-40B4-BE49-F238E27FC236}">
                <a16:creationId xmlns:a16="http://schemas.microsoft.com/office/drawing/2014/main" id="{1CE7B615-3A57-44E3-856B-66372399BF1F}"/>
              </a:ext>
            </a:extLst>
          </p:cNvPr>
          <p:cNvSpPr>
            <a:spLocks noChangeShapeType="1"/>
          </p:cNvSpPr>
          <p:nvPr/>
        </p:nvSpPr>
        <p:spPr bwMode="auto">
          <a:xfrm>
            <a:off x="3511551" y="2306638"/>
            <a:ext cx="157163"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8" name="Line 32">
            <a:extLst>
              <a:ext uri="{FF2B5EF4-FFF2-40B4-BE49-F238E27FC236}">
                <a16:creationId xmlns:a16="http://schemas.microsoft.com/office/drawing/2014/main" id="{CB644632-90E1-4808-A15A-BC611999BECA}"/>
              </a:ext>
            </a:extLst>
          </p:cNvPr>
          <p:cNvSpPr>
            <a:spLocks noChangeShapeType="1"/>
          </p:cNvSpPr>
          <p:nvPr/>
        </p:nvSpPr>
        <p:spPr bwMode="auto">
          <a:xfrm flipV="1">
            <a:off x="3511551" y="2306638"/>
            <a:ext cx="157163"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9" name="Line 33">
            <a:extLst>
              <a:ext uri="{FF2B5EF4-FFF2-40B4-BE49-F238E27FC236}">
                <a16:creationId xmlns:a16="http://schemas.microsoft.com/office/drawing/2014/main" id="{03191C3A-3403-4044-9E56-DA454692BB3A}"/>
              </a:ext>
            </a:extLst>
          </p:cNvPr>
          <p:cNvSpPr>
            <a:spLocks noChangeShapeType="1"/>
          </p:cNvSpPr>
          <p:nvPr/>
        </p:nvSpPr>
        <p:spPr bwMode="auto">
          <a:xfrm>
            <a:off x="2725738" y="2687638"/>
            <a:ext cx="7858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0" name="Line 34">
            <a:extLst>
              <a:ext uri="{FF2B5EF4-FFF2-40B4-BE49-F238E27FC236}">
                <a16:creationId xmlns:a16="http://schemas.microsoft.com/office/drawing/2014/main" id="{5145537B-0C83-430F-9D71-C7146C0A3CF4}"/>
              </a:ext>
            </a:extLst>
          </p:cNvPr>
          <p:cNvSpPr>
            <a:spLocks noChangeShapeType="1"/>
          </p:cNvSpPr>
          <p:nvPr/>
        </p:nvSpPr>
        <p:spPr bwMode="auto">
          <a:xfrm>
            <a:off x="3668713" y="2687638"/>
            <a:ext cx="5816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1" name="Line 35">
            <a:extLst>
              <a:ext uri="{FF2B5EF4-FFF2-40B4-BE49-F238E27FC236}">
                <a16:creationId xmlns:a16="http://schemas.microsoft.com/office/drawing/2014/main" id="{12C7C641-BCDB-4482-A743-ABDE627DEC88}"/>
              </a:ext>
            </a:extLst>
          </p:cNvPr>
          <p:cNvSpPr>
            <a:spLocks noChangeShapeType="1"/>
          </p:cNvSpPr>
          <p:nvPr/>
        </p:nvSpPr>
        <p:spPr bwMode="auto">
          <a:xfrm>
            <a:off x="3668713" y="2306638"/>
            <a:ext cx="5816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2" name="Line 36">
            <a:extLst>
              <a:ext uri="{FF2B5EF4-FFF2-40B4-BE49-F238E27FC236}">
                <a16:creationId xmlns:a16="http://schemas.microsoft.com/office/drawing/2014/main" id="{FAA33EB2-1770-4193-8A62-77028036AAF0}"/>
              </a:ext>
            </a:extLst>
          </p:cNvPr>
          <p:cNvSpPr>
            <a:spLocks noChangeShapeType="1"/>
          </p:cNvSpPr>
          <p:nvPr/>
        </p:nvSpPr>
        <p:spPr bwMode="auto">
          <a:xfrm>
            <a:off x="9485313" y="2306638"/>
            <a:ext cx="15875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3" name="Line 37">
            <a:extLst>
              <a:ext uri="{FF2B5EF4-FFF2-40B4-BE49-F238E27FC236}">
                <a16:creationId xmlns:a16="http://schemas.microsoft.com/office/drawing/2014/main" id="{F9EFE8A8-A77B-413E-93F4-352E4E6DEF61}"/>
              </a:ext>
            </a:extLst>
          </p:cNvPr>
          <p:cNvSpPr>
            <a:spLocks noChangeShapeType="1"/>
          </p:cNvSpPr>
          <p:nvPr/>
        </p:nvSpPr>
        <p:spPr bwMode="auto">
          <a:xfrm flipV="1">
            <a:off x="9485313" y="2306638"/>
            <a:ext cx="15875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4" name="Line 38">
            <a:extLst>
              <a:ext uri="{FF2B5EF4-FFF2-40B4-BE49-F238E27FC236}">
                <a16:creationId xmlns:a16="http://schemas.microsoft.com/office/drawing/2014/main" id="{83E01C26-BB2C-4A90-BDE4-144EBBA17465}"/>
              </a:ext>
            </a:extLst>
          </p:cNvPr>
          <p:cNvSpPr>
            <a:spLocks noChangeShapeType="1"/>
          </p:cNvSpPr>
          <p:nvPr/>
        </p:nvSpPr>
        <p:spPr bwMode="auto">
          <a:xfrm>
            <a:off x="9644063" y="2306638"/>
            <a:ext cx="7858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5" name="Line 39">
            <a:extLst>
              <a:ext uri="{FF2B5EF4-FFF2-40B4-BE49-F238E27FC236}">
                <a16:creationId xmlns:a16="http://schemas.microsoft.com/office/drawing/2014/main" id="{431712E8-9D40-4AA7-82BB-1BB395241F8A}"/>
              </a:ext>
            </a:extLst>
          </p:cNvPr>
          <p:cNvSpPr>
            <a:spLocks noChangeShapeType="1"/>
          </p:cNvSpPr>
          <p:nvPr/>
        </p:nvSpPr>
        <p:spPr bwMode="auto">
          <a:xfrm>
            <a:off x="9644063" y="2687638"/>
            <a:ext cx="7858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6" name="Line 40">
            <a:extLst>
              <a:ext uri="{FF2B5EF4-FFF2-40B4-BE49-F238E27FC236}">
                <a16:creationId xmlns:a16="http://schemas.microsoft.com/office/drawing/2014/main" id="{8BED64F3-FCAF-4321-AE15-C8986EBA8AAB}"/>
              </a:ext>
            </a:extLst>
          </p:cNvPr>
          <p:cNvSpPr>
            <a:spLocks noChangeShapeType="1"/>
          </p:cNvSpPr>
          <p:nvPr/>
        </p:nvSpPr>
        <p:spPr bwMode="auto">
          <a:xfrm>
            <a:off x="2725738" y="2879725"/>
            <a:ext cx="10207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7" name="Line 41">
            <a:extLst>
              <a:ext uri="{FF2B5EF4-FFF2-40B4-BE49-F238E27FC236}">
                <a16:creationId xmlns:a16="http://schemas.microsoft.com/office/drawing/2014/main" id="{2B91AF6C-5EAA-4AB9-A0A1-3A8242E6B391}"/>
              </a:ext>
            </a:extLst>
          </p:cNvPr>
          <p:cNvSpPr>
            <a:spLocks noChangeShapeType="1"/>
          </p:cNvSpPr>
          <p:nvPr/>
        </p:nvSpPr>
        <p:spPr bwMode="auto">
          <a:xfrm>
            <a:off x="3746501" y="2879725"/>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8" name="Line 42">
            <a:extLst>
              <a:ext uri="{FF2B5EF4-FFF2-40B4-BE49-F238E27FC236}">
                <a16:creationId xmlns:a16="http://schemas.microsoft.com/office/drawing/2014/main" id="{75E3C521-9E9E-4D53-9E47-925C60B17840}"/>
              </a:ext>
            </a:extLst>
          </p:cNvPr>
          <p:cNvSpPr>
            <a:spLocks noChangeShapeType="1"/>
          </p:cNvSpPr>
          <p:nvPr/>
        </p:nvSpPr>
        <p:spPr bwMode="auto">
          <a:xfrm flipV="1">
            <a:off x="3746501" y="2879725"/>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9" name="Line 43">
            <a:extLst>
              <a:ext uri="{FF2B5EF4-FFF2-40B4-BE49-F238E27FC236}">
                <a16:creationId xmlns:a16="http://schemas.microsoft.com/office/drawing/2014/main" id="{6135FEFE-D054-4300-B00E-D07B88471C35}"/>
              </a:ext>
            </a:extLst>
          </p:cNvPr>
          <p:cNvSpPr>
            <a:spLocks noChangeShapeType="1"/>
          </p:cNvSpPr>
          <p:nvPr/>
        </p:nvSpPr>
        <p:spPr bwMode="auto">
          <a:xfrm>
            <a:off x="3903664" y="3262313"/>
            <a:ext cx="1336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60" name="Line 44">
            <a:extLst>
              <a:ext uri="{FF2B5EF4-FFF2-40B4-BE49-F238E27FC236}">
                <a16:creationId xmlns:a16="http://schemas.microsoft.com/office/drawing/2014/main" id="{A74052B6-D795-460A-801D-05FA54F2549A}"/>
              </a:ext>
            </a:extLst>
          </p:cNvPr>
          <p:cNvSpPr>
            <a:spLocks noChangeShapeType="1"/>
          </p:cNvSpPr>
          <p:nvPr/>
        </p:nvSpPr>
        <p:spPr bwMode="auto">
          <a:xfrm>
            <a:off x="2725738" y="3262313"/>
            <a:ext cx="10207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61" name="Line 45">
            <a:extLst>
              <a:ext uri="{FF2B5EF4-FFF2-40B4-BE49-F238E27FC236}">
                <a16:creationId xmlns:a16="http://schemas.microsoft.com/office/drawing/2014/main" id="{31FD14AB-4910-4297-B6F9-1EEBA0CE7C15}"/>
              </a:ext>
            </a:extLst>
          </p:cNvPr>
          <p:cNvSpPr>
            <a:spLocks noChangeShapeType="1"/>
          </p:cNvSpPr>
          <p:nvPr/>
        </p:nvSpPr>
        <p:spPr bwMode="auto">
          <a:xfrm>
            <a:off x="3903664" y="2879725"/>
            <a:ext cx="1336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62" name="Line 46">
            <a:extLst>
              <a:ext uri="{FF2B5EF4-FFF2-40B4-BE49-F238E27FC236}">
                <a16:creationId xmlns:a16="http://schemas.microsoft.com/office/drawing/2014/main" id="{F9585760-719E-4DC2-BF2F-F243E9936484}"/>
              </a:ext>
            </a:extLst>
          </p:cNvPr>
          <p:cNvSpPr>
            <a:spLocks noChangeShapeType="1"/>
          </p:cNvSpPr>
          <p:nvPr/>
        </p:nvSpPr>
        <p:spPr bwMode="auto">
          <a:xfrm>
            <a:off x="5240338" y="2879725"/>
            <a:ext cx="157162"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63" name="Line 47">
            <a:extLst>
              <a:ext uri="{FF2B5EF4-FFF2-40B4-BE49-F238E27FC236}">
                <a16:creationId xmlns:a16="http://schemas.microsoft.com/office/drawing/2014/main" id="{DD65A637-052E-4A29-866E-0FCE23C71EE8}"/>
              </a:ext>
            </a:extLst>
          </p:cNvPr>
          <p:cNvSpPr>
            <a:spLocks noChangeShapeType="1"/>
          </p:cNvSpPr>
          <p:nvPr/>
        </p:nvSpPr>
        <p:spPr bwMode="auto">
          <a:xfrm flipV="1">
            <a:off x="5240338" y="2879725"/>
            <a:ext cx="157162"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64" name="Line 48">
            <a:extLst>
              <a:ext uri="{FF2B5EF4-FFF2-40B4-BE49-F238E27FC236}">
                <a16:creationId xmlns:a16="http://schemas.microsoft.com/office/drawing/2014/main" id="{3249C77D-5C87-4DED-AC7A-613940453C70}"/>
              </a:ext>
            </a:extLst>
          </p:cNvPr>
          <p:cNvSpPr>
            <a:spLocks noChangeShapeType="1"/>
          </p:cNvSpPr>
          <p:nvPr/>
        </p:nvSpPr>
        <p:spPr bwMode="auto">
          <a:xfrm>
            <a:off x="3040064" y="2879725"/>
            <a:ext cx="7064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65" name="Line 49">
            <a:extLst>
              <a:ext uri="{FF2B5EF4-FFF2-40B4-BE49-F238E27FC236}">
                <a16:creationId xmlns:a16="http://schemas.microsoft.com/office/drawing/2014/main" id="{76DD43A9-D6CC-4B17-A6FD-8EA2988BBBDB}"/>
              </a:ext>
            </a:extLst>
          </p:cNvPr>
          <p:cNvSpPr>
            <a:spLocks noChangeShapeType="1"/>
          </p:cNvSpPr>
          <p:nvPr/>
        </p:nvSpPr>
        <p:spPr bwMode="auto">
          <a:xfrm>
            <a:off x="5397500" y="3262313"/>
            <a:ext cx="3695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66" name="Line 50">
            <a:extLst>
              <a:ext uri="{FF2B5EF4-FFF2-40B4-BE49-F238E27FC236}">
                <a16:creationId xmlns:a16="http://schemas.microsoft.com/office/drawing/2014/main" id="{A2D30780-CF51-4128-B9CC-A491F3EE1E22}"/>
              </a:ext>
            </a:extLst>
          </p:cNvPr>
          <p:cNvSpPr>
            <a:spLocks noChangeShapeType="1"/>
          </p:cNvSpPr>
          <p:nvPr/>
        </p:nvSpPr>
        <p:spPr bwMode="auto">
          <a:xfrm>
            <a:off x="5397500" y="2879725"/>
            <a:ext cx="3695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67" name="Line 51">
            <a:extLst>
              <a:ext uri="{FF2B5EF4-FFF2-40B4-BE49-F238E27FC236}">
                <a16:creationId xmlns:a16="http://schemas.microsoft.com/office/drawing/2014/main" id="{862408CE-1972-4190-A38E-35120A7A6B9F}"/>
              </a:ext>
            </a:extLst>
          </p:cNvPr>
          <p:cNvSpPr>
            <a:spLocks noChangeShapeType="1"/>
          </p:cNvSpPr>
          <p:nvPr/>
        </p:nvSpPr>
        <p:spPr bwMode="auto">
          <a:xfrm>
            <a:off x="9093201" y="2879725"/>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68" name="Line 52">
            <a:extLst>
              <a:ext uri="{FF2B5EF4-FFF2-40B4-BE49-F238E27FC236}">
                <a16:creationId xmlns:a16="http://schemas.microsoft.com/office/drawing/2014/main" id="{54E90A6E-11EE-4B38-9815-B55200E56434}"/>
              </a:ext>
            </a:extLst>
          </p:cNvPr>
          <p:cNvSpPr>
            <a:spLocks noChangeShapeType="1"/>
          </p:cNvSpPr>
          <p:nvPr/>
        </p:nvSpPr>
        <p:spPr bwMode="auto">
          <a:xfrm flipV="1">
            <a:off x="9093201" y="2879725"/>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69" name="Line 53">
            <a:extLst>
              <a:ext uri="{FF2B5EF4-FFF2-40B4-BE49-F238E27FC236}">
                <a16:creationId xmlns:a16="http://schemas.microsoft.com/office/drawing/2014/main" id="{B7CFB386-1995-4031-A746-3C895CC9A651}"/>
              </a:ext>
            </a:extLst>
          </p:cNvPr>
          <p:cNvSpPr>
            <a:spLocks noChangeShapeType="1"/>
          </p:cNvSpPr>
          <p:nvPr/>
        </p:nvSpPr>
        <p:spPr bwMode="auto">
          <a:xfrm>
            <a:off x="9250363" y="2879725"/>
            <a:ext cx="11795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0" name="Line 54">
            <a:extLst>
              <a:ext uri="{FF2B5EF4-FFF2-40B4-BE49-F238E27FC236}">
                <a16:creationId xmlns:a16="http://schemas.microsoft.com/office/drawing/2014/main" id="{B7D02D81-A93F-4537-98F8-3732C5ADB413}"/>
              </a:ext>
            </a:extLst>
          </p:cNvPr>
          <p:cNvSpPr>
            <a:spLocks noChangeShapeType="1"/>
          </p:cNvSpPr>
          <p:nvPr/>
        </p:nvSpPr>
        <p:spPr bwMode="auto">
          <a:xfrm>
            <a:off x="9250363" y="3262313"/>
            <a:ext cx="11795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1" name="Line 55">
            <a:extLst>
              <a:ext uri="{FF2B5EF4-FFF2-40B4-BE49-F238E27FC236}">
                <a16:creationId xmlns:a16="http://schemas.microsoft.com/office/drawing/2014/main" id="{A4F7E609-9A46-4C45-8B39-62CD9F2443C1}"/>
              </a:ext>
            </a:extLst>
          </p:cNvPr>
          <p:cNvSpPr>
            <a:spLocks noChangeShapeType="1"/>
          </p:cNvSpPr>
          <p:nvPr/>
        </p:nvSpPr>
        <p:spPr bwMode="auto">
          <a:xfrm>
            <a:off x="3746500" y="3452813"/>
            <a:ext cx="10223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2" name="Line 56">
            <a:extLst>
              <a:ext uri="{FF2B5EF4-FFF2-40B4-BE49-F238E27FC236}">
                <a16:creationId xmlns:a16="http://schemas.microsoft.com/office/drawing/2014/main" id="{7D6733D4-F66B-4B92-8772-EB97ADB75885}"/>
              </a:ext>
            </a:extLst>
          </p:cNvPr>
          <p:cNvSpPr>
            <a:spLocks noChangeShapeType="1"/>
          </p:cNvSpPr>
          <p:nvPr/>
        </p:nvSpPr>
        <p:spPr bwMode="auto">
          <a:xfrm>
            <a:off x="2725738" y="3833813"/>
            <a:ext cx="863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3" name="Line 57">
            <a:extLst>
              <a:ext uri="{FF2B5EF4-FFF2-40B4-BE49-F238E27FC236}">
                <a16:creationId xmlns:a16="http://schemas.microsoft.com/office/drawing/2014/main" id="{A3B50064-D09B-475D-B5C8-60A6692E8A74}"/>
              </a:ext>
            </a:extLst>
          </p:cNvPr>
          <p:cNvSpPr>
            <a:spLocks noChangeShapeType="1"/>
          </p:cNvSpPr>
          <p:nvPr/>
        </p:nvSpPr>
        <p:spPr bwMode="auto">
          <a:xfrm flipV="1">
            <a:off x="3589338" y="3452813"/>
            <a:ext cx="157162"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4" name="Line 58">
            <a:extLst>
              <a:ext uri="{FF2B5EF4-FFF2-40B4-BE49-F238E27FC236}">
                <a16:creationId xmlns:a16="http://schemas.microsoft.com/office/drawing/2014/main" id="{E039AB8A-B647-4AFC-89A1-29D6296EFCCA}"/>
              </a:ext>
            </a:extLst>
          </p:cNvPr>
          <p:cNvSpPr>
            <a:spLocks noChangeShapeType="1"/>
          </p:cNvSpPr>
          <p:nvPr/>
        </p:nvSpPr>
        <p:spPr bwMode="auto">
          <a:xfrm>
            <a:off x="4768851" y="3452813"/>
            <a:ext cx="157163"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5" name="Line 59">
            <a:extLst>
              <a:ext uri="{FF2B5EF4-FFF2-40B4-BE49-F238E27FC236}">
                <a16:creationId xmlns:a16="http://schemas.microsoft.com/office/drawing/2014/main" id="{190BEFD9-2A1B-4E57-A77F-F374FCDF5B16}"/>
              </a:ext>
            </a:extLst>
          </p:cNvPr>
          <p:cNvSpPr>
            <a:spLocks noChangeShapeType="1"/>
          </p:cNvSpPr>
          <p:nvPr/>
        </p:nvSpPr>
        <p:spPr bwMode="auto">
          <a:xfrm>
            <a:off x="4935538" y="3833813"/>
            <a:ext cx="55038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6" name="Line 60">
            <a:extLst>
              <a:ext uri="{FF2B5EF4-FFF2-40B4-BE49-F238E27FC236}">
                <a16:creationId xmlns:a16="http://schemas.microsoft.com/office/drawing/2014/main" id="{60FB28E7-453F-49CF-99D0-D888214B4D7A}"/>
              </a:ext>
            </a:extLst>
          </p:cNvPr>
          <p:cNvSpPr>
            <a:spLocks noChangeShapeType="1"/>
          </p:cNvSpPr>
          <p:nvPr/>
        </p:nvSpPr>
        <p:spPr bwMode="auto">
          <a:xfrm>
            <a:off x="2725738" y="4025900"/>
            <a:ext cx="10207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7" name="Line 61">
            <a:extLst>
              <a:ext uri="{FF2B5EF4-FFF2-40B4-BE49-F238E27FC236}">
                <a16:creationId xmlns:a16="http://schemas.microsoft.com/office/drawing/2014/main" id="{11CB1346-4E5F-40F5-9FDB-EF988E7D120B}"/>
              </a:ext>
            </a:extLst>
          </p:cNvPr>
          <p:cNvSpPr>
            <a:spLocks noChangeShapeType="1"/>
          </p:cNvSpPr>
          <p:nvPr/>
        </p:nvSpPr>
        <p:spPr bwMode="auto">
          <a:xfrm>
            <a:off x="3746501" y="4025900"/>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8" name="Line 62">
            <a:extLst>
              <a:ext uri="{FF2B5EF4-FFF2-40B4-BE49-F238E27FC236}">
                <a16:creationId xmlns:a16="http://schemas.microsoft.com/office/drawing/2014/main" id="{5501CAD1-2639-4F3C-B9CC-9B4E2FAA9D04}"/>
              </a:ext>
            </a:extLst>
          </p:cNvPr>
          <p:cNvSpPr>
            <a:spLocks noChangeShapeType="1"/>
          </p:cNvSpPr>
          <p:nvPr/>
        </p:nvSpPr>
        <p:spPr bwMode="auto">
          <a:xfrm flipV="1">
            <a:off x="3746501" y="4025900"/>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79" name="Line 63">
            <a:extLst>
              <a:ext uri="{FF2B5EF4-FFF2-40B4-BE49-F238E27FC236}">
                <a16:creationId xmlns:a16="http://schemas.microsoft.com/office/drawing/2014/main" id="{3E73C04E-EBB9-4FC7-8C23-CA14C3A9C9FD}"/>
              </a:ext>
            </a:extLst>
          </p:cNvPr>
          <p:cNvSpPr>
            <a:spLocks noChangeShapeType="1"/>
          </p:cNvSpPr>
          <p:nvPr/>
        </p:nvSpPr>
        <p:spPr bwMode="auto">
          <a:xfrm>
            <a:off x="3903664" y="4408488"/>
            <a:ext cx="1336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0" name="Line 64">
            <a:extLst>
              <a:ext uri="{FF2B5EF4-FFF2-40B4-BE49-F238E27FC236}">
                <a16:creationId xmlns:a16="http://schemas.microsoft.com/office/drawing/2014/main" id="{02315187-354E-456B-8A17-629AD11569CA}"/>
              </a:ext>
            </a:extLst>
          </p:cNvPr>
          <p:cNvSpPr>
            <a:spLocks noChangeShapeType="1"/>
          </p:cNvSpPr>
          <p:nvPr/>
        </p:nvSpPr>
        <p:spPr bwMode="auto">
          <a:xfrm>
            <a:off x="2725738" y="4408488"/>
            <a:ext cx="10207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1" name="Line 65">
            <a:extLst>
              <a:ext uri="{FF2B5EF4-FFF2-40B4-BE49-F238E27FC236}">
                <a16:creationId xmlns:a16="http://schemas.microsoft.com/office/drawing/2014/main" id="{4C65931C-369F-4A68-A81A-5D7A7675B662}"/>
              </a:ext>
            </a:extLst>
          </p:cNvPr>
          <p:cNvSpPr>
            <a:spLocks noChangeShapeType="1"/>
          </p:cNvSpPr>
          <p:nvPr/>
        </p:nvSpPr>
        <p:spPr bwMode="auto">
          <a:xfrm>
            <a:off x="3903664" y="4025900"/>
            <a:ext cx="1336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2" name="Line 66">
            <a:extLst>
              <a:ext uri="{FF2B5EF4-FFF2-40B4-BE49-F238E27FC236}">
                <a16:creationId xmlns:a16="http://schemas.microsoft.com/office/drawing/2014/main" id="{6D7ADDE3-DB1B-4DD5-A65C-4FCD766D67A3}"/>
              </a:ext>
            </a:extLst>
          </p:cNvPr>
          <p:cNvSpPr>
            <a:spLocks noChangeShapeType="1"/>
          </p:cNvSpPr>
          <p:nvPr/>
        </p:nvSpPr>
        <p:spPr bwMode="auto">
          <a:xfrm rot="10800000">
            <a:off x="5411788" y="4408488"/>
            <a:ext cx="32877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3" name="Line 67">
            <a:extLst>
              <a:ext uri="{FF2B5EF4-FFF2-40B4-BE49-F238E27FC236}">
                <a16:creationId xmlns:a16="http://schemas.microsoft.com/office/drawing/2014/main" id="{D96164EC-7A11-429F-A288-C1C042B3FBB0}"/>
              </a:ext>
            </a:extLst>
          </p:cNvPr>
          <p:cNvSpPr>
            <a:spLocks noChangeShapeType="1"/>
          </p:cNvSpPr>
          <p:nvPr/>
        </p:nvSpPr>
        <p:spPr bwMode="auto">
          <a:xfrm rot="10800000">
            <a:off x="5394326" y="4025900"/>
            <a:ext cx="33051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4" name="Line 68">
            <a:extLst>
              <a:ext uri="{FF2B5EF4-FFF2-40B4-BE49-F238E27FC236}">
                <a16:creationId xmlns:a16="http://schemas.microsoft.com/office/drawing/2014/main" id="{E805157E-FF97-4BA2-BC0E-066AFAF83357}"/>
              </a:ext>
            </a:extLst>
          </p:cNvPr>
          <p:cNvSpPr>
            <a:spLocks noChangeShapeType="1"/>
          </p:cNvSpPr>
          <p:nvPr/>
        </p:nvSpPr>
        <p:spPr bwMode="auto">
          <a:xfrm rot="10800000">
            <a:off x="8699501" y="4025900"/>
            <a:ext cx="79375" cy="1905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5" name="Line 69">
            <a:extLst>
              <a:ext uri="{FF2B5EF4-FFF2-40B4-BE49-F238E27FC236}">
                <a16:creationId xmlns:a16="http://schemas.microsoft.com/office/drawing/2014/main" id="{A373B25A-BABE-499A-B27A-E861D6BDAD59}"/>
              </a:ext>
            </a:extLst>
          </p:cNvPr>
          <p:cNvSpPr>
            <a:spLocks noChangeShapeType="1"/>
          </p:cNvSpPr>
          <p:nvPr/>
        </p:nvSpPr>
        <p:spPr bwMode="auto">
          <a:xfrm rot="10800000" flipV="1">
            <a:off x="8699501" y="4216400"/>
            <a:ext cx="79375" cy="1920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6" name="Line 70">
            <a:extLst>
              <a:ext uri="{FF2B5EF4-FFF2-40B4-BE49-F238E27FC236}">
                <a16:creationId xmlns:a16="http://schemas.microsoft.com/office/drawing/2014/main" id="{6E4E6572-DB0F-467F-A090-AC901517080A}"/>
              </a:ext>
            </a:extLst>
          </p:cNvPr>
          <p:cNvSpPr>
            <a:spLocks noChangeShapeType="1"/>
          </p:cNvSpPr>
          <p:nvPr/>
        </p:nvSpPr>
        <p:spPr bwMode="auto">
          <a:xfrm>
            <a:off x="8778875" y="4216400"/>
            <a:ext cx="1651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7" name="Line 71">
            <a:extLst>
              <a:ext uri="{FF2B5EF4-FFF2-40B4-BE49-F238E27FC236}">
                <a16:creationId xmlns:a16="http://schemas.microsoft.com/office/drawing/2014/main" id="{698195EA-6590-4874-A2C8-26F82BEF962E}"/>
              </a:ext>
            </a:extLst>
          </p:cNvPr>
          <p:cNvSpPr>
            <a:spLocks noChangeShapeType="1"/>
          </p:cNvSpPr>
          <p:nvPr/>
        </p:nvSpPr>
        <p:spPr bwMode="auto">
          <a:xfrm>
            <a:off x="2725739" y="4598988"/>
            <a:ext cx="23780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8" name="Line 72">
            <a:extLst>
              <a:ext uri="{FF2B5EF4-FFF2-40B4-BE49-F238E27FC236}">
                <a16:creationId xmlns:a16="http://schemas.microsoft.com/office/drawing/2014/main" id="{3E2425F4-CCD0-4CA7-A2FB-0BE41D2CB954}"/>
              </a:ext>
            </a:extLst>
          </p:cNvPr>
          <p:cNvSpPr>
            <a:spLocks noChangeShapeType="1"/>
          </p:cNvSpPr>
          <p:nvPr/>
        </p:nvSpPr>
        <p:spPr bwMode="auto">
          <a:xfrm>
            <a:off x="5110163" y="4598989"/>
            <a:ext cx="158750"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89" name="Line 73">
            <a:extLst>
              <a:ext uri="{FF2B5EF4-FFF2-40B4-BE49-F238E27FC236}">
                <a16:creationId xmlns:a16="http://schemas.microsoft.com/office/drawing/2014/main" id="{C6091579-0234-4056-9C38-29E29BCB5090}"/>
              </a:ext>
            </a:extLst>
          </p:cNvPr>
          <p:cNvSpPr>
            <a:spLocks noChangeShapeType="1"/>
          </p:cNvSpPr>
          <p:nvPr/>
        </p:nvSpPr>
        <p:spPr bwMode="auto">
          <a:xfrm>
            <a:off x="5276851" y="4981575"/>
            <a:ext cx="3108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0" name="Line 74">
            <a:extLst>
              <a:ext uri="{FF2B5EF4-FFF2-40B4-BE49-F238E27FC236}">
                <a16:creationId xmlns:a16="http://schemas.microsoft.com/office/drawing/2014/main" id="{D6EFD1FC-4630-42E2-A8A1-A355E1463C72}"/>
              </a:ext>
            </a:extLst>
          </p:cNvPr>
          <p:cNvSpPr>
            <a:spLocks noChangeShapeType="1"/>
          </p:cNvSpPr>
          <p:nvPr/>
        </p:nvSpPr>
        <p:spPr bwMode="auto">
          <a:xfrm flipV="1">
            <a:off x="8385176" y="4598989"/>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1" name="Line 75">
            <a:extLst>
              <a:ext uri="{FF2B5EF4-FFF2-40B4-BE49-F238E27FC236}">
                <a16:creationId xmlns:a16="http://schemas.microsoft.com/office/drawing/2014/main" id="{7F9771F6-2F16-47AF-96A6-4FC8675B9D4E}"/>
              </a:ext>
            </a:extLst>
          </p:cNvPr>
          <p:cNvSpPr>
            <a:spLocks noChangeShapeType="1"/>
          </p:cNvSpPr>
          <p:nvPr/>
        </p:nvSpPr>
        <p:spPr bwMode="auto">
          <a:xfrm>
            <a:off x="8542339" y="4598988"/>
            <a:ext cx="18875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2" name="Line 76">
            <a:extLst>
              <a:ext uri="{FF2B5EF4-FFF2-40B4-BE49-F238E27FC236}">
                <a16:creationId xmlns:a16="http://schemas.microsoft.com/office/drawing/2014/main" id="{27E7454B-60CC-439E-92A3-86ABD5558727}"/>
              </a:ext>
            </a:extLst>
          </p:cNvPr>
          <p:cNvSpPr>
            <a:spLocks noChangeShapeType="1"/>
          </p:cNvSpPr>
          <p:nvPr/>
        </p:nvSpPr>
        <p:spPr bwMode="auto">
          <a:xfrm>
            <a:off x="2725739" y="5172075"/>
            <a:ext cx="76787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3" name="Line 77">
            <a:extLst>
              <a:ext uri="{FF2B5EF4-FFF2-40B4-BE49-F238E27FC236}">
                <a16:creationId xmlns:a16="http://schemas.microsoft.com/office/drawing/2014/main" id="{610A9648-AA5F-4E2E-BDC5-14F77EC09E3B}"/>
              </a:ext>
            </a:extLst>
          </p:cNvPr>
          <p:cNvSpPr>
            <a:spLocks noChangeShapeType="1"/>
          </p:cNvSpPr>
          <p:nvPr/>
        </p:nvSpPr>
        <p:spPr bwMode="auto">
          <a:xfrm>
            <a:off x="2725739" y="5745163"/>
            <a:ext cx="17287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4" name="Line 78">
            <a:extLst>
              <a:ext uri="{FF2B5EF4-FFF2-40B4-BE49-F238E27FC236}">
                <a16:creationId xmlns:a16="http://schemas.microsoft.com/office/drawing/2014/main" id="{132FFD12-060D-4E37-A30E-C36E37EC3D12}"/>
              </a:ext>
            </a:extLst>
          </p:cNvPr>
          <p:cNvSpPr>
            <a:spLocks noChangeShapeType="1"/>
          </p:cNvSpPr>
          <p:nvPr/>
        </p:nvSpPr>
        <p:spPr bwMode="auto">
          <a:xfrm>
            <a:off x="4462463" y="5745164"/>
            <a:ext cx="158750"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5" name="Line 79">
            <a:extLst>
              <a:ext uri="{FF2B5EF4-FFF2-40B4-BE49-F238E27FC236}">
                <a16:creationId xmlns:a16="http://schemas.microsoft.com/office/drawing/2014/main" id="{B317324B-3728-4703-B2F3-7258E8637ADB}"/>
              </a:ext>
            </a:extLst>
          </p:cNvPr>
          <p:cNvSpPr>
            <a:spLocks noChangeShapeType="1"/>
          </p:cNvSpPr>
          <p:nvPr/>
        </p:nvSpPr>
        <p:spPr bwMode="auto">
          <a:xfrm>
            <a:off x="4635501" y="6127750"/>
            <a:ext cx="35147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6" name="Line 80">
            <a:extLst>
              <a:ext uri="{FF2B5EF4-FFF2-40B4-BE49-F238E27FC236}">
                <a16:creationId xmlns:a16="http://schemas.microsoft.com/office/drawing/2014/main" id="{8097754A-A485-4BAA-B293-17DF496759B4}"/>
              </a:ext>
            </a:extLst>
          </p:cNvPr>
          <p:cNvSpPr>
            <a:spLocks noChangeShapeType="1"/>
          </p:cNvSpPr>
          <p:nvPr/>
        </p:nvSpPr>
        <p:spPr bwMode="auto">
          <a:xfrm flipV="1">
            <a:off x="8150226" y="5745164"/>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7" name="Line 81">
            <a:extLst>
              <a:ext uri="{FF2B5EF4-FFF2-40B4-BE49-F238E27FC236}">
                <a16:creationId xmlns:a16="http://schemas.microsoft.com/office/drawing/2014/main" id="{A5906726-B11F-49CF-A1B5-064018D19517}"/>
              </a:ext>
            </a:extLst>
          </p:cNvPr>
          <p:cNvSpPr>
            <a:spLocks noChangeShapeType="1"/>
          </p:cNvSpPr>
          <p:nvPr/>
        </p:nvSpPr>
        <p:spPr bwMode="auto">
          <a:xfrm>
            <a:off x="8307389" y="5745163"/>
            <a:ext cx="21224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8" name="Line 82">
            <a:extLst>
              <a:ext uri="{FF2B5EF4-FFF2-40B4-BE49-F238E27FC236}">
                <a16:creationId xmlns:a16="http://schemas.microsoft.com/office/drawing/2014/main" id="{BD505926-792C-41F3-89C9-13BDC7C4EFF8}"/>
              </a:ext>
            </a:extLst>
          </p:cNvPr>
          <p:cNvSpPr>
            <a:spLocks noChangeShapeType="1"/>
          </p:cNvSpPr>
          <p:nvPr/>
        </p:nvSpPr>
        <p:spPr bwMode="auto">
          <a:xfrm>
            <a:off x="5245101" y="4025900"/>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99" name="Line 83">
            <a:extLst>
              <a:ext uri="{FF2B5EF4-FFF2-40B4-BE49-F238E27FC236}">
                <a16:creationId xmlns:a16="http://schemas.microsoft.com/office/drawing/2014/main" id="{9492802E-FDC3-4259-A3A9-0E6A29057D47}"/>
              </a:ext>
            </a:extLst>
          </p:cNvPr>
          <p:cNvSpPr>
            <a:spLocks noChangeShapeType="1"/>
          </p:cNvSpPr>
          <p:nvPr/>
        </p:nvSpPr>
        <p:spPr bwMode="auto">
          <a:xfrm flipV="1">
            <a:off x="5245101" y="4025900"/>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0" name="Text Box 84">
            <a:extLst>
              <a:ext uri="{FF2B5EF4-FFF2-40B4-BE49-F238E27FC236}">
                <a16:creationId xmlns:a16="http://schemas.microsoft.com/office/drawing/2014/main" id="{D19A922D-6511-4C2C-A087-9FCB21C6634C}"/>
              </a:ext>
            </a:extLst>
          </p:cNvPr>
          <p:cNvSpPr txBox="1">
            <a:spLocks noChangeArrowheads="1"/>
          </p:cNvSpPr>
          <p:nvPr/>
        </p:nvSpPr>
        <p:spPr bwMode="auto">
          <a:xfrm>
            <a:off x="4106864" y="1139825"/>
            <a:ext cx="2825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1</a:t>
            </a:r>
            <a:endParaRPr lang="en-US" altLang="en-US" sz="1800">
              <a:latin typeface="Arial" panose="020B0604020202020204" pitchFamily="34" charset="0"/>
            </a:endParaRPr>
          </a:p>
        </p:txBody>
      </p:sp>
      <p:sp>
        <p:nvSpPr>
          <p:cNvPr id="34901" name="Text Box 85">
            <a:extLst>
              <a:ext uri="{FF2B5EF4-FFF2-40B4-BE49-F238E27FC236}">
                <a16:creationId xmlns:a16="http://schemas.microsoft.com/office/drawing/2014/main" id="{0A26854D-4E53-42F4-B9CA-35A883BECF82}"/>
              </a:ext>
            </a:extLst>
          </p:cNvPr>
          <p:cNvSpPr txBox="1">
            <a:spLocks noChangeArrowheads="1"/>
          </p:cNvSpPr>
          <p:nvPr/>
        </p:nvSpPr>
        <p:spPr bwMode="auto">
          <a:xfrm>
            <a:off x="5695951" y="1139825"/>
            <a:ext cx="2825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2</a:t>
            </a:r>
            <a:endParaRPr lang="en-US" altLang="en-US" sz="1800">
              <a:latin typeface="Arial" panose="020B0604020202020204" pitchFamily="34" charset="0"/>
            </a:endParaRPr>
          </a:p>
        </p:txBody>
      </p:sp>
      <p:sp>
        <p:nvSpPr>
          <p:cNvPr id="34902" name="Text Box 86">
            <a:extLst>
              <a:ext uri="{FF2B5EF4-FFF2-40B4-BE49-F238E27FC236}">
                <a16:creationId xmlns:a16="http://schemas.microsoft.com/office/drawing/2014/main" id="{64830857-0019-4AB8-AF39-A7EDD6FC7F3C}"/>
              </a:ext>
            </a:extLst>
          </p:cNvPr>
          <p:cNvSpPr txBox="1">
            <a:spLocks noChangeArrowheads="1"/>
          </p:cNvSpPr>
          <p:nvPr/>
        </p:nvSpPr>
        <p:spPr bwMode="auto">
          <a:xfrm>
            <a:off x="7272338" y="1139825"/>
            <a:ext cx="2841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3</a:t>
            </a:r>
            <a:endParaRPr lang="en-US" altLang="en-US" sz="1800">
              <a:latin typeface="Arial" panose="020B0604020202020204" pitchFamily="34" charset="0"/>
            </a:endParaRPr>
          </a:p>
        </p:txBody>
      </p:sp>
      <p:sp>
        <p:nvSpPr>
          <p:cNvPr id="34903" name="Text Box 87">
            <a:extLst>
              <a:ext uri="{FF2B5EF4-FFF2-40B4-BE49-F238E27FC236}">
                <a16:creationId xmlns:a16="http://schemas.microsoft.com/office/drawing/2014/main" id="{8FFBEDA4-45AD-4A91-9ACE-1C05D4CF425B}"/>
              </a:ext>
            </a:extLst>
          </p:cNvPr>
          <p:cNvSpPr txBox="1">
            <a:spLocks noChangeArrowheads="1"/>
          </p:cNvSpPr>
          <p:nvPr/>
        </p:nvSpPr>
        <p:spPr bwMode="auto">
          <a:xfrm>
            <a:off x="8850314" y="1139825"/>
            <a:ext cx="2825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4</a:t>
            </a:r>
            <a:endParaRPr lang="en-US" altLang="en-US" sz="1800">
              <a:latin typeface="Arial" panose="020B0604020202020204" pitchFamily="34" charset="0"/>
            </a:endParaRPr>
          </a:p>
        </p:txBody>
      </p:sp>
      <p:sp>
        <p:nvSpPr>
          <p:cNvPr id="34904" name="Text Box 88">
            <a:extLst>
              <a:ext uri="{FF2B5EF4-FFF2-40B4-BE49-F238E27FC236}">
                <a16:creationId xmlns:a16="http://schemas.microsoft.com/office/drawing/2014/main" id="{B1DF6F97-BA7D-457D-8D3E-376335664AE3}"/>
              </a:ext>
            </a:extLst>
          </p:cNvPr>
          <p:cNvSpPr txBox="1">
            <a:spLocks noChangeArrowheads="1"/>
          </p:cNvSpPr>
          <p:nvPr/>
        </p:nvSpPr>
        <p:spPr bwMode="auto">
          <a:xfrm>
            <a:off x="2038350" y="1825625"/>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CLK</a:t>
            </a:r>
            <a:endParaRPr lang="en-US" altLang="en-US" sz="1800">
              <a:latin typeface="Arial" panose="020B0604020202020204" pitchFamily="34" charset="0"/>
            </a:endParaRPr>
          </a:p>
        </p:txBody>
      </p:sp>
      <p:sp>
        <p:nvSpPr>
          <p:cNvPr id="34905" name="Line 89">
            <a:extLst>
              <a:ext uri="{FF2B5EF4-FFF2-40B4-BE49-F238E27FC236}">
                <a16:creationId xmlns:a16="http://schemas.microsoft.com/office/drawing/2014/main" id="{45F04581-72BA-4194-9887-A8AD630D4C1D}"/>
              </a:ext>
            </a:extLst>
          </p:cNvPr>
          <p:cNvSpPr>
            <a:spLocks noChangeShapeType="1"/>
          </p:cNvSpPr>
          <p:nvPr/>
        </p:nvSpPr>
        <p:spPr bwMode="auto">
          <a:xfrm>
            <a:off x="2362201" y="2384425"/>
            <a:ext cx="2063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06" name="Text Box 90">
            <a:extLst>
              <a:ext uri="{FF2B5EF4-FFF2-40B4-BE49-F238E27FC236}">
                <a16:creationId xmlns:a16="http://schemas.microsoft.com/office/drawing/2014/main" id="{F5BF449C-1A6E-43FB-8644-24E962049E46}"/>
              </a:ext>
            </a:extLst>
          </p:cNvPr>
          <p:cNvSpPr txBox="1">
            <a:spLocks noChangeArrowheads="1"/>
          </p:cNvSpPr>
          <p:nvPr/>
        </p:nvSpPr>
        <p:spPr bwMode="auto">
          <a:xfrm>
            <a:off x="2057400" y="2362200"/>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M/IO</a:t>
            </a:r>
            <a:endParaRPr lang="en-US" altLang="en-US" sz="1800">
              <a:latin typeface="Arial" panose="020B0604020202020204" pitchFamily="34" charset="0"/>
            </a:endParaRPr>
          </a:p>
        </p:txBody>
      </p:sp>
      <p:sp>
        <p:nvSpPr>
          <p:cNvPr id="34907" name="Text Box 91">
            <a:extLst>
              <a:ext uri="{FF2B5EF4-FFF2-40B4-BE49-F238E27FC236}">
                <a16:creationId xmlns:a16="http://schemas.microsoft.com/office/drawing/2014/main" id="{C006D9AA-1FD7-4973-8A51-158118DC3758}"/>
              </a:ext>
            </a:extLst>
          </p:cNvPr>
          <p:cNvSpPr txBox="1">
            <a:spLocks noChangeArrowheads="1"/>
          </p:cNvSpPr>
          <p:nvPr/>
        </p:nvSpPr>
        <p:spPr bwMode="auto">
          <a:xfrm>
            <a:off x="1820864" y="2933700"/>
            <a:ext cx="7397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a:t>
            </a:r>
            <a:r>
              <a:rPr lang="en-US" altLang="en-US" sz="1600" baseline="-25000">
                <a:latin typeface="Arial" panose="020B0604020202020204" pitchFamily="34" charset="0"/>
              </a:rPr>
              <a:t>19</a:t>
            </a:r>
            <a:r>
              <a:rPr lang="en-US" altLang="en-US" sz="1600">
                <a:latin typeface="Arial" panose="020B0604020202020204" pitchFamily="34" charset="0"/>
              </a:rPr>
              <a:t>-A</a:t>
            </a:r>
            <a:r>
              <a:rPr lang="en-US" altLang="en-US" sz="1600" baseline="-25000">
                <a:latin typeface="Arial" panose="020B0604020202020204" pitchFamily="34" charset="0"/>
              </a:rPr>
              <a:t>16</a:t>
            </a:r>
            <a:endParaRPr lang="en-US" altLang="en-US" sz="1800">
              <a:latin typeface="Arial" panose="020B0604020202020204" pitchFamily="34" charset="0"/>
            </a:endParaRPr>
          </a:p>
        </p:txBody>
      </p:sp>
      <p:sp>
        <p:nvSpPr>
          <p:cNvPr id="34908" name="Text Box 92">
            <a:extLst>
              <a:ext uri="{FF2B5EF4-FFF2-40B4-BE49-F238E27FC236}">
                <a16:creationId xmlns:a16="http://schemas.microsoft.com/office/drawing/2014/main" id="{ABEB0719-0431-4A7E-8B6A-A4FA129A49DC}"/>
              </a:ext>
            </a:extLst>
          </p:cNvPr>
          <p:cNvSpPr txBox="1">
            <a:spLocks noChangeArrowheads="1"/>
          </p:cNvSpPr>
          <p:nvPr/>
        </p:nvSpPr>
        <p:spPr bwMode="auto">
          <a:xfrm>
            <a:off x="2027239" y="3529013"/>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ALE</a:t>
            </a:r>
            <a:endParaRPr lang="en-US" altLang="en-US" sz="1800">
              <a:latin typeface="Arial" panose="020B0604020202020204" pitchFamily="34" charset="0"/>
            </a:endParaRPr>
          </a:p>
        </p:txBody>
      </p:sp>
      <p:sp>
        <p:nvSpPr>
          <p:cNvPr id="34909" name="Text Box 93">
            <a:extLst>
              <a:ext uri="{FF2B5EF4-FFF2-40B4-BE49-F238E27FC236}">
                <a16:creationId xmlns:a16="http://schemas.microsoft.com/office/drawing/2014/main" id="{DCE5FDB3-34CE-4AAE-89D0-8992ABDCF6E1}"/>
              </a:ext>
            </a:extLst>
          </p:cNvPr>
          <p:cNvSpPr txBox="1">
            <a:spLocks noChangeArrowheads="1"/>
          </p:cNvSpPr>
          <p:nvPr/>
        </p:nvSpPr>
        <p:spPr bwMode="auto">
          <a:xfrm>
            <a:off x="1524000" y="4076701"/>
            <a:ext cx="1049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AD</a:t>
            </a:r>
            <a:r>
              <a:rPr lang="en-US" altLang="en-US" sz="1600" baseline="-25000">
                <a:latin typeface="Arial" panose="020B0604020202020204" pitchFamily="34" charset="0"/>
              </a:rPr>
              <a:t>15</a:t>
            </a:r>
            <a:r>
              <a:rPr lang="en-US" altLang="en-US" sz="1600">
                <a:latin typeface="Arial" panose="020B0604020202020204" pitchFamily="34" charset="0"/>
              </a:rPr>
              <a:t>-AD</a:t>
            </a:r>
            <a:r>
              <a:rPr lang="en-US" altLang="en-US" sz="1600" baseline="-25000">
                <a:latin typeface="Arial" panose="020B0604020202020204" pitchFamily="34" charset="0"/>
              </a:rPr>
              <a:t>0</a:t>
            </a:r>
            <a:endParaRPr lang="en-US" altLang="en-US" sz="1800">
              <a:latin typeface="Arial" panose="020B0604020202020204" pitchFamily="34" charset="0"/>
            </a:endParaRPr>
          </a:p>
        </p:txBody>
      </p:sp>
      <p:sp>
        <p:nvSpPr>
          <p:cNvPr id="34910" name="Text Box 94">
            <a:extLst>
              <a:ext uri="{FF2B5EF4-FFF2-40B4-BE49-F238E27FC236}">
                <a16:creationId xmlns:a16="http://schemas.microsoft.com/office/drawing/2014/main" id="{095B0A90-446F-4737-8EFA-5671F74E9E92}"/>
              </a:ext>
            </a:extLst>
          </p:cNvPr>
          <p:cNvSpPr txBox="1">
            <a:spLocks noChangeArrowheads="1"/>
          </p:cNvSpPr>
          <p:nvPr/>
        </p:nvSpPr>
        <p:spPr bwMode="auto">
          <a:xfrm>
            <a:off x="1992314" y="4694238"/>
            <a:ext cx="5238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WR</a:t>
            </a:r>
            <a:endParaRPr lang="en-US" altLang="en-US" sz="1800">
              <a:latin typeface="Arial" panose="020B0604020202020204" pitchFamily="34" charset="0"/>
            </a:endParaRPr>
          </a:p>
        </p:txBody>
      </p:sp>
      <p:sp>
        <p:nvSpPr>
          <p:cNvPr id="34911" name="Line 95">
            <a:extLst>
              <a:ext uri="{FF2B5EF4-FFF2-40B4-BE49-F238E27FC236}">
                <a16:creationId xmlns:a16="http://schemas.microsoft.com/office/drawing/2014/main" id="{DCD2B171-1DE3-4C59-AEB0-DE0A1C939340}"/>
              </a:ext>
            </a:extLst>
          </p:cNvPr>
          <p:cNvSpPr>
            <a:spLocks noChangeShapeType="1"/>
          </p:cNvSpPr>
          <p:nvPr/>
        </p:nvSpPr>
        <p:spPr bwMode="auto">
          <a:xfrm>
            <a:off x="2157413" y="4670425"/>
            <a:ext cx="342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12" name="Text Box 96">
            <a:extLst>
              <a:ext uri="{FF2B5EF4-FFF2-40B4-BE49-F238E27FC236}">
                <a16:creationId xmlns:a16="http://schemas.microsoft.com/office/drawing/2014/main" id="{DBDEAE99-A537-4DEB-AABF-FE1EA79A2BBB}"/>
              </a:ext>
            </a:extLst>
          </p:cNvPr>
          <p:cNvSpPr txBox="1">
            <a:spLocks noChangeArrowheads="1"/>
          </p:cNvSpPr>
          <p:nvPr/>
        </p:nvSpPr>
        <p:spPr bwMode="auto">
          <a:xfrm>
            <a:off x="2016125" y="5254625"/>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DT/R</a:t>
            </a:r>
            <a:endParaRPr lang="en-US" altLang="en-US" sz="1800">
              <a:latin typeface="Arial" panose="020B0604020202020204" pitchFamily="34" charset="0"/>
            </a:endParaRPr>
          </a:p>
        </p:txBody>
      </p:sp>
      <p:sp>
        <p:nvSpPr>
          <p:cNvPr id="34913" name="Line 97">
            <a:extLst>
              <a:ext uri="{FF2B5EF4-FFF2-40B4-BE49-F238E27FC236}">
                <a16:creationId xmlns:a16="http://schemas.microsoft.com/office/drawing/2014/main" id="{2CC3507A-0061-467F-9C72-BF4D64DB28BA}"/>
              </a:ext>
            </a:extLst>
          </p:cNvPr>
          <p:cNvSpPr>
            <a:spLocks noChangeShapeType="1"/>
          </p:cNvSpPr>
          <p:nvPr/>
        </p:nvSpPr>
        <p:spPr bwMode="auto">
          <a:xfrm>
            <a:off x="2408239" y="5230813"/>
            <a:ext cx="149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14" name="Text Box 98">
            <a:extLst>
              <a:ext uri="{FF2B5EF4-FFF2-40B4-BE49-F238E27FC236}">
                <a16:creationId xmlns:a16="http://schemas.microsoft.com/office/drawing/2014/main" id="{175CE687-5678-4659-A1A7-2C491CA57767}"/>
              </a:ext>
            </a:extLst>
          </p:cNvPr>
          <p:cNvSpPr txBox="1">
            <a:spLocks noChangeArrowheads="1"/>
          </p:cNvSpPr>
          <p:nvPr/>
        </p:nvSpPr>
        <p:spPr bwMode="auto">
          <a:xfrm>
            <a:off x="2027239" y="5837238"/>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DEN</a:t>
            </a:r>
            <a:endParaRPr lang="en-US" altLang="en-US" sz="1800">
              <a:latin typeface="Arial" panose="020B0604020202020204" pitchFamily="34" charset="0"/>
            </a:endParaRPr>
          </a:p>
        </p:txBody>
      </p:sp>
      <p:sp>
        <p:nvSpPr>
          <p:cNvPr id="34915" name="Line 99">
            <a:extLst>
              <a:ext uri="{FF2B5EF4-FFF2-40B4-BE49-F238E27FC236}">
                <a16:creationId xmlns:a16="http://schemas.microsoft.com/office/drawing/2014/main" id="{2EB70F48-20C4-41CB-9090-090066E52B5B}"/>
              </a:ext>
            </a:extLst>
          </p:cNvPr>
          <p:cNvSpPr>
            <a:spLocks noChangeShapeType="1"/>
          </p:cNvSpPr>
          <p:nvPr/>
        </p:nvSpPr>
        <p:spPr bwMode="auto">
          <a:xfrm>
            <a:off x="2157414" y="5813425"/>
            <a:ext cx="3778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16" name="Text Box 100">
            <a:extLst>
              <a:ext uri="{FF2B5EF4-FFF2-40B4-BE49-F238E27FC236}">
                <a16:creationId xmlns:a16="http://schemas.microsoft.com/office/drawing/2014/main" id="{596F3AA2-C5AA-4B4F-9A63-D94A95B6160C}"/>
              </a:ext>
            </a:extLst>
          </p:cNvPr>
          <p:cNvSpPr txBox="1">
            <a:spLocks noChangeArrowheads="1"/>
          </p:cNvSpPr>
          <p:nvPr/>
        </p:nvSpPr>
        <p:spPr bwMode="auto">
          <a:xfrm>
            <a:off x="6780213" y="4076700"/>
            <a:ext cx="12763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Arial" panose="020B0604020202020204" pitchFamily="34" charset="0"/>
              </a:rPr>
              <a:t>Dữ liệu</a:t>
            </a:r>
            <a:endParaRPr lang="en-US" altLang="en-US" sz="2000">
              <a:latin typeface="Arial" panose="020B0604020202020204" pitchFamily="34" charset="0"/>
            </a:endParaRPr>
          </a:p>
        </p:txBody>
      </p:sp>
      <p:sp>
        <p:nvSpPr>
          <p:cNvPr id="34917" name="Text Box 101">
            <a:extLst>
              <a:ext uri="{FF2B5EF4-FFF2-40B4-BE49-F238E27FC236}">
                <a16:creationId xmlns:a16="http://schemas.microsoft.com/office/drawing/2014/main" id="{1AA09847-18D4-47E3-B3F9-8CCF11CAE873}"/>
              </a:ext>
            </a:extLst>
          </p:cNvPr>
          <p:cNvSpPr txBox="1">
            <a:spLocks noChangeArrowheads="1"/>
          </p:cNvSpPr>
          <p:nvPr/>
        </p:nvSpPr>
        <p:spPr bwMode="auto">
          <a:xfrm>
            <a:off x="3979863" y="4076700"/>
            <a:ext cx="9445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Địa chỉ</a:t>
            </a:r>
            <a:endParaRPr lang="en-US" altLang="en-US" sz="1800">
              <a:latin typeface="Arial" panose="020B0604020202020204" pitchFamily="34" charset="0"/>
            </a:endParaRPr>
          </a:p>
        </p:txBody>
      </p:sp>
      <p:sp>
        <p:nvSpPr>
          <p:cNvPr id="34918" name="Text Box 102">
            <a:extLst>
              <a:ext uri="{FF2B5EF4-FFF2-40B4-BE49-F238E27FC236}">
                <a16:creationId xmlns:a16="http://schemas.microsoft.com/office/drawing/2014/main" id="{0DC3D93F-1AE2-4ECD-AF28-187F982520CC}"/>
              </a:ext>
            </a:extLst>
          </p:cNvPr>
          <p:cNvSpPr txBox="1">
            <a:spLocks noChangeArrowheads="1"/>
          </p:cNvSpPr>
          <p:nvPr/>
        </p:nvSpPr>
        <p:spPr bwMode="auto">
          <a:xfrm>
            <a:off x="3979863" y="2944813"/>
            <a:ext cx="9445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Địa chỉ</a:t>
            </a:r>
            <a:endParaRPr lang="en-US" altLang="en-US" sz="1800">
              <a:latin typeface="Arial" panose="020B0604020202020204" pitchFamily="34" charset="0"/>
            </a:endParaRPr>
          </a:p>
        </p:txBody>
      </p:sp>
      <p:sp>
        <p:nvSpPr>
          <p:cNvPr id="34919" name="Rectangle 103">
            <a:extLst>
              <a:ext uri="{FF2B5EF4-FFF2-40B4-BE49-F238E27FC236}">
                <a16:creationId xmlns:a16="http://schemas.microsoft.com/office/drawing/2014/main" id="{CB79F3B6-C038-435E-8F4A-088AE376750F}"/>
              </a:ext>
            </a:extLst>
          </p:cNvPr>
          <p:cNvSpPr>
            <a:spLocks noGrp="1" noChangeArrowheads="1"/>
          </p:cNvSpPr>
          <p:nvPr>
            <p:ph type="title"/>
          </p:nvPr>
        </p:nvSpPr>
        <p:spPr/>
        <p:txBody>
          <a:bodyPr/>
          <a:lstStyle/>
          <a:p>
            <a:pPr eaLnBrk="1" hangingPunct="1"/>
            <a:r>
              <a:rPr lang="en-US" altLang="en-US"/>
              <a:t>Chu kỳ máy Ghi bộ nhớ / Chu kỳ máy Xuất</a:t>
            </a:r>
          </a:p>
        </p:txBody>
      </p:sp>
    </p:spTree>
    <p:extLst>
      <p:ext uri="{BB962C8B-B14F-4D97-AF65-F5344CB8AC3E}">
        <p14:creationId xmlns:p14="http://schemas.microsoft.com/office/powerpoint/2010/main" val="23463345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Line 2">
            <a:extLst>
              <a:ext uri="{FF2B5EF4-FFF2-40B4-BE49-F238E27FC236}">
                <a16:creationId xmlns:a16="http://schemas.microsoft.com/office/drawing/2014/main" id="{5712B91D-2F34-4801-867C-1E1BCA1F34EB}"/>
              </a:ext>
            </a:extLst>
          </p:cNvPr>
          <p:cNvSpPr>
            <a:spLocks noChangeShapeType="1"/>
          </p:cNvSpPr>
          <p:nvPr/>
        </p:nvSpPr>
        <p:spPr bwMode="auto">
          <a:xfrm>
            <a:off x="2725738" y="1731963"/>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3" name="Line 3">
            <a:extLst>
              <a:ext uri="{FF2B5EF4-FFF2-40B4-BE49-F238E27FC236}">
                <a16:creationId xmlns:a16="http://schemas.microsoft.com/office/drawing/2014/main" id="{5A4409FE-159C-4D9D-BBF9-131F625A0643}"/>
              </a:ext>
            </a:extLst>
          </p:cNvPr>
          <p:cNvSpPr>
            <a:spLocks noChangeShapeType="1"/>
          </p:cNvSpPr>
          <p:nvPr/>
        </p:nvSpPr>
        <p:spPr bwMode="auto">
          <a:xfrm>
            <a:off x="3354388"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4" name="Line 4">
            <a:extLst>
              <a:ext uri="{FF2B5EF4-FFF2-40B4-BE49-F238E27FC236}">
                <a16:creationId xmlns:a16="http://schemas.microsoft.com/office/drawing/2014/main" id="{74430F12-F082-455A-BCC7-395A2E9D557A}"/>
              </a:ext>
            </a:extLst>
          </p:cNvPr>
          <p:cNvSpPr>
            <a:spLocks noChangeShapeType="1"/>
          </p:cNvSpPr>
          <p:nvPr/>
        </p:nvSpPr>
        <p:spPr bwMode="auto">
          <a:xfrm>
            <a:off x="3511550" y="2114550"/>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5" name="Line 5">
            <a:extLst>
              <a:ext uri="{FF2B5EF4-FFF2-40B4-BE49-F238E27FC236}">
                <a16:creationId xmlns:a16="http://schemas.microsoft.com/office/drawing/2014/main" id="{D2008669-955F-475E-9B6B-FF9D55A97E8F}"/>
              </a:ext>
            </a:extLst>
          </p:cNvPr>
          <p:cNvSpPr>
            <a:spLocks noChangeShapeType="1"/>
          </p:cNvSpPr>
          <p:nvPr/>
        </p:nvSpPr>
        <p:spPr bwMode="auto">
          <a:xfrm flipV="1">
            <a:off x="4140201" y="1731964"/>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6" name="Line 6">
            <a:extLst>
              <a:ext uri="{FF2B5EF4-FFF2-40B4-BE49-F238E27FC236}">
                <a16:creationId xmlns:a16="http://schemas.microsoft.com/office/drawing/2014/main" id="{190A82A2-7234-4C5F-8483-E46F920C10A4}"/>
              </a:ext>
            </a:extLst>
          </p:cNvPr>
          <p:cNvSpPr>
            <a:spLocks noChangeShapeType="1"/>
          </p:cNvSpPr>
          <p:nvPr/>
        </p:nvSpPr>
        <p:spPr bwMode="auto">
          <a:xfrm>
            <a:off x="4297363" y="1731963"/>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7" name="Line 7">
            <a:extLst>
              <a:ext uri="{FF2B5EF4-FFF2-40B4-BE49-F238E27FC236}">
                <a16:creationId xmlns:a16="http://schemas.microsoft.com/office/drawing/2014/main" id="{9D9D6417-CCE8-4E14-AF71-9596591367D4}"/>
              </a:ext>
            </a:extLst>
          </p:cNvPr>
          <p:cNvSpPr>
            <a:spLocks noChangeShapeType="1"/>
          </p:cNvSpPr>
          <p:nvPr/>
        </p:nvSpPr>
        <p:spPr bwMode="auto">
          <a:xfrm>
            <a:off x="4926013"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8" name="Line 8">
            <a:extLst>
              <a:ext uri="{FF2B5EF4-FFF2-40B4-BE49-F238E27FC236}">
                <a16:creationId xmlns:a16="http://schemas.microsoft.com/office/drawing/2014/main" id="{493FCD6E-F84C-45BC-990C-A9A4672ED3FF}"/>
              </a:ext>
            </a:extLst>
          </p:cNvPr>
          <p:cNvSpPr>
            <a:spLocks noChangeShapeType="1"/>
          </p:cNvSpPr>
          <p:nvPr/>
        </p:nvSpPr>
        <p:spPr bwMode="auto">
          <a:xfrm>
            <a:off x="5083175" y="2114550"/>
            <a:ext cx="6302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9" name="Line 9">
            <a:extLst>
              <a:ext uri="{FF2B5EF4-FFF2-40B4-BE49-F238E27FC236}">
                <a16:creationId xmlns:a16="http://schemas.microsoft.com/office/drawing/2014/main" id="{E40B95C1-10F1-431D-84A9-3999049A6DC7}"/>
              </a:ext>
            </a:extLst>
          </p:cNvPr>
          <p:cNvSpPr>
            <a:spLocks noChangeShapeType="1"/>
          </p:cNvSpPr>
          <p:nvPr/>
        </p:nvSpPr>
        <p:spPr bwMode="auto">
          <a:xfrm flipV="1">
            <a:off x="5713414" y="1731964"/>
            <a:ext cx="155575"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0" name="Line 10">
            <a:extLst>
              <a:ext uri="{FF2B5EF4-FFF2-40B4-BE49-F238E27FC236}">
                <a16:creationId xmlns:a16="http://schemas.microsoft.com/office/drawing/2014/main" id="{FFE3E9CF-CB5C-44D0-8809-B8B59A72EA19}"/>
              </a:ext>
            </a:extLst>
          </p:cNvPr>
          <p:cNvSpPr>
            <a:spLocks noChangeShapeType="1"/>
          </p:cNvSpPr>
          <p:nvPr/>
        </p:nvSpPr>
        <p:spPr bwMode="auto">
          <a:xfrm>
            <a:off x="5868989" y="1731963"/>
            <a:ext cx="6302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1" name="Line 11">
            <a:extLst>
              <a:ext uri="{FF2B5EF4-FFF2-40B4-BE49-F238E27FC236}">
                <a16:creationId xmlns:a16="http://schemas.microsoft.com/office/drawing/2014/main" id="{72156D26-5CA2-4612-AAD0-CD4DC795C7D2}"/>
              </a:ext>
            </a:extLst>
          </p:cNvPr>
          <p:cNvSpPr>
            <a:spLocks noChangeShapeType="1"/>
          </p:cNvSpPr>
          <p:nvPr/>
        </p:nvSpPr>
        <p:spPr bwMode="auto">
          <a:xfrm>
            <a:off x="6499226" y="1731964"/>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2" name="Line 12">
            <a:extLst>
              <a:ext uri="{FF2B5EF4-FFF2-40B4-BE49-F238E27FC236}">
                <a16:creationId xmlns:a16="http://schemas.microsoft.com/office/drawing/2014/main" id="{A0E9474B-5BCA-4992-95B4-6FB4005F1AFC}"/>
              </a:ext>
            </a:extLst>
          </p:cNvPr>
          <p:cNvSpPr>
            <a:spLocks noChangeShapeType="1"/>
          </p:cNvSpPr>
          <p:nvPr/>
        </p:nvSpPr>
        <p:spPr bwMode="auto">
          <a:xfrm>
            <a:off x="6656388" y="2114550"/>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3" name="Line 13">
            <a:extLst>
              <a:ext uri="{FF2B5EF4-FFF2-40B4-BE49-F238E27FC236}">
                <a16:creationId xmlns:a16="http://schemas.microsoft.com/office/drawing/2014/main" id="{FCD0DBB1-ED2F-4F2C-88E8-0C095A8464B9}"/>
              </a:ext>
            </a:extLst>
          </p:cNvPr>
          <p:cNvSpPr>
            <a:spLocks noChangeShapeType="1"/>
          </p:cNvSpPr>
          <p:nvPr/>
        </p:nvSpPr>
        <p:spPr bwMode="auto">
          <a:xfrm flipV="1">
            <a:off x="7285038"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4" name="Line 14">
            <a:extLst>
              <a:ext uri="{FF2B5EF4-FFF2-40B4-BE49-F238E27FC236}">
                <a16:creationId xmlns:a16="http://schemas.microsoft.com/office/drawing/2014/main" id="{8066E02E-2B57-4F03-8DCD-6BB6CB2F0721}"/>
              </a:ext>
            </a:extLst>
          </p:cNvPr>
          <p:cNvSpPr>
            <a:spLocks noChangeShapeType="1"/>
          </p:cNvSpPr>
          <p:nvPr/>
        </p:nvSpPr>
        <p:spPr bwMode="auto">
          <a:xfrm>
            <a:off x="7442200" y="1731963"/>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5" name="Line 15">
            <a:extLst>
              <a:ext uri="{FF2B5EF4-FFF2-40B4-BE49-F238E27FC236}">
                <a16:creationId xmlns:a16="http://schemas.microsoft.com/office/drawing/2014/main" id="{F0F51B15-5300-4230-B7FF-D8C4B1C229CF}"/>
              </a:ext>
            </a:extLst>
          </p:cNvPr>
          <p:cNvSpPr>
            <a:spLocks noChangeShapeType="1"/>
          </p:cNvSpPr>
          <p:nvPr/>
        </p:nvSpPr>
        <p:spPr bwMode="auto">
          <a:xfrm>
            <a:off x="8070851" y="1731964"/>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6" name="Line 16">
            <a:extLst>
              <a:ext uri="{FF2B5EF4-FFF2-40B4-BE49-F238E27FC236}">
                <a16:creationId xmlns:a16="http://schemas.microsoft.com/office/drawing/2014/main" id="{AAF0CB4E-39C8-4C6F-B84A-1DEA2278651F}"/>
              </a:ext>
            </a:extLst>
          </p:cNvPr>
          <p:cNvSpPr>
            <a:spLocks noChangeShapeType="1"/>
          </p:cNvSpPr>
          <p:nvPr/>
        </p:nvSpPr>
        <p:spPr bwMode="auto">
          <a:xfrm>
            <a:off x="8228013" y="2114550"/>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7" name="Line 17">
            <a:extLst>
              <a:ext uri="{FF2B5EF4-FFF2-40B4-BE49-F238E27FC236}">
                <a16:creationId xmlns:a16="http://schemas.microsoft.com/office/drawing/2014/main" id="{4FC0E4D2-911C-4D8E-A561-661DFEE8F94C}"/>
              </a:ext>
            </a:extLst>
          </p:cNvPr>
          <p:cNvSpPr>
            <a:spLocks noChangeShapeType="1"/>
          </p:cNvSpPr>
          <p:nvPr/>
        </p:nvSpPr>
        <p:spPr bwMode="auto">
          <a:xfrm>
            <a:off x="3352800" y="1350964"/>
            <a:ext cx="0" cy="487203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5858" name="Line 18">
            <a:extLst>
              <a:ext uri="{FF2B5EF4-FFF2-40B4-BE49-F238E27FC236}">
                <a16:creationId xmlns:a16="http://schemas.microsoft.com/office/drawing/2014/main" id="{F84FE1AE-3CEB-40F4-A969-778C8128B010}"/>
              </a:ext>
            </a:extLst>
          </p:cNvPr>
          <p:cNvSpPr>
            <a:spLocks noChangeShapeType="1"/>
          </p:cNvSpPr>
          <p:nvPr/>
        </p:nvSpPr>
        <p:spPr bwMode="auto">
          <a:xfrm>
            <a:off x="4953000" y="1350964"/>
            <a:ext cx="0" cy="487203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5859" name="Line 19">
            <a:extLst>
              <a:ext uri="{FF2B5EF4-FFF2-40B4-BE49-F238E27FC236}">
                <a16:creationId xmlns:a16="http://schemas.microsoft.com/office/drawing/2014/main" id="{432EC55D-70B6-43E8-8647-B9647C1A8E50}"/>
              </a:ext>
            </a:extLst>
          </p:cNvPr>
          <p:cNvSpPr>
            <a:spLocks noChangeShapeType="1"/>
          </p:cNvSpPr>
          <p:nvPr/>
        </p:nvSpPr>
        <p:spPr bwMode="auto">
          <a:xfrm>
            <a:off x="6477000" y="1255714"/>
            <a:ext cx="0" cy="496728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5860" name="Line 20">
            <a:extLst>
              <a:ext uri="{FF2B5EF4-FFF2-40B4-BE49-F238E27FC236}">
                <a16:creationId xmlns:a16="http://schemas.microsoft.com/office/drawing/2014/main" id="{F1C54400-A11B-45F1-BED7-EEF1201129F5}"/>
              </a:ext>
            </a:extLst>
          </p:cNvPr>
          <p:cNvSpPr>
            <a:spLocks noChangeShapeType="1"/>
          </p:cNvSpPr>
          <p:nvPr/>
        </p:nvSpPr>
        <p:spPr bwMode="auto">
          <a:xfrm>
            <a:off x="8077200" y="1255714"/>
            <a:ext cx="0" cy="506253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5861" name="Line 21">
            <a:extLst>
              <a:ext uri="{FF2B5EF4-FFF2-40B4-BE49-F238E27FC236}">
                <a16:creationId xmlns:a16="http://schemas.microsoft.com/office/drawing/2014/main" id="{CAEF929F-AC3D-4504-85EF-D918FB0C9EEF}"/>
              </a:ext>
            </a:extLst>
          </p:cNvPr>
          <p:cNvSpPr>
            <a:spLocks noChangeShapeType="1"/>
          </p:cNvSpPr>
          <p:nvPr/>
        </p:nvSpPr>
        <p:spPr bwMode="auto">
          <a:xfrm flipV="1">
            <a:off x="8856663"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2" name="Line 22">
            <a:extLst>
              <a:ext uri="{FF2B5EF4-FFF2-40B4-BE49-F238E27FC236}">
                <a16:creationId xmlns:a16="http://schemas.microsoft.com/office/drawing/2014/main" id="{BDB14831-AA74-485A-B9CE-D7C4C3E5F884}"/>
              </a:ext>
            </a:extLst>
          </p:cNvPr>
          <p:cNvSpPr>
            <a:spLocks noChangeShapeType="1"/>
          </p:cNvSpPr>
          <p:nvPr/>
        </p:nvSpPr>
        <p:spPr bwMode="auto">
          <a:xfrm>
            <a:off x="9013825" y="1731963"/>
            <a:ext cx="6302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3" name="Line 23">
            <a:extLst>
              <a:ext uri="{FF2B5EF4-FFF2-40B4-BE49-F238E27FC236}">
                <a16:creationId xmlns:a16="http://schemas.microsoft.com/office/drawing/2014/main" id="{6B05B7F4-F841-4A75-B9DA-6EF30349E28D}"/>
              </a:ext>
            </a:extLst>
          </p:cNvPr>
          <p:cNvSpPr>
            <a:spLocks noChangeShapeType="1"/>
          </p:cNvSpPr>
          <p:nvPr/>
        </p:nvSpPr>
        <p:spPr bwMode="auto">
          <a:xfrm>
            <a:off x="9644063"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4" name="Line 24">
            <a:extLst>
              <a:ext uri="{FF2B5EF4-FFF2-40B4-BE49-F238E27FC236}">
                <a16:creationId xmlns:a16="http://schemas.microsoft.com/office/drawing/2014/main" id="{F310F650-4D32-4A34-A8C8-D36852C7644A}"/>
              </a:ext>
            </a:extLst>
          </p:cNvPr>
          <p:cNvSpPr>
            <a:spLocks noChangeShapeType="1"/>
          </p:cNvSpPr>
          <p:nvPr/>
        </p:nvSpPr>
        <p:spPr bwMode="auto">
          <a:xfrm>
            <a:off x="9801225" y="2114550"/>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5" name="Line 25">
            <a:extLst>
              <a:ext uri="{FF2B5EF4-FFF2-40B4-BE49-F238E27FC236}">
                <a16:creationId xmlns:a16="http://schemas.microsoft.com/office/drawing/2014/main" id="{5F3AAEA6-55B8-41AD-BBB4-F7E082308A58}"/>
              </a:ext>
            </a:extLst>
          </p:cNvPr>
          <p:cNvSpPr>
            <a:spLocks noChangeShapeType="1"/>
          </p:cNvSpPr>
          <p:nvPr/>
        </p:nvSpPr>
        <p:spPr bwMode="auto">
          <a:xfrm>
            <a:off x="9601200" y="1255714"/>
            <a:ext cx="0" cy="496728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5866" name="Line 26">
            <a:extLst>
              <a:ext uri="{FF2B5EF4-FFF2-40B4-BE49-F238E27FC236}">
                <a16:creationId xmlns:a16="http://schemas.microsoft.com/office/drawing/2014/main" id="{E62A47A3-4046-4285-9CCC-3362FF40993D}"/>
              </a:ext>
            </a:extLst>
          </p:cNvPr>
          <p:cNvSpPr>
            <a:spLocks noChangeShapeType="1"/>
          </p:cNvSpPr>
          <p:nvPr/>
        </p:nvSpPr>
        <p:spPr bwMode="auto">
          <a:xfrm>
            <a:off x="3352801" y="1446213"/>
            <a:ext cx="1573213"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35867" name="Line 27">
            <a:extLst>
              <a:ext uri="{FF2B5EF4-FFF2-40B4-BE49-F238E27FC236}">
                <a16:creationId xmlns:a16="http://schemas.microsoft.com/office/drawing/2014/main" id="{0807BE8F-03F6-41C2-97BB-CD5761B33BD2}"/>
              </a:ext>
            </a:extLst>
          </p:cNvPr>
          <p:cNvSpPr>
            <a:spLocks noChangeShapeType="1"/>
          </p:cNvSpPr>
          <p:nvPr/>
        </p:nvSpPr>
        <p:spPr bwMode="auto">
          <a:xfrm>
            <a:off x="4926014" y="1446213"/>
            <a:ext cx="1571625"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35868" name="Line 28">
            <a:extLst>
              <a:ext uri="{FF2B5EF4-FFF2-40B4-BE49-F238E27FC236}">
                <a16:creationId xmlns:a16="http://schemas.microsoft.com/office/drawing/2014/main" id="{F5560C9F-5241-4740-BC43-534644D5F999}"/>
              </a:ext>
            </a:extLst>
          </p:cNvPr>
          <p:cNvSpPr>
            <a:spLocks noChangeShapeType="1"/>
          </p:cNvSpPr>
          <p:nvPr/>
        </p:nvSpPr>
        <p:spPr bwMode="auto">
          <a:xfrm>
            <a:off x="6497638" y="1446213"/>
            <a:ext cx="1573212"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35869" name="Line 29">
            <a:extLst>
              <a:ext uri="{FF2B5EF4-FFF2-40B4-BE49-F238E27FC236}">
                <a16:creationId xmlns:a16="http://schemas.microsoft.com/office/drawing/2014/main" id="{3221BD84-AD8C-43D0-9B25-5898E874998C}"/>
              </a:ext>
            </a:extLst>
          </p:cNvPr>
          <p:cNvSpPr>
            <a:spLocks noChangeShapeType="1"/>
          </p:cNvSpPr>
          <p:nvPr/>
        </p:nvSpPr>
        <p:spPr bwMode="auto">
          <a:xfrm>
            <a:off x="8070851" y="1446213"/>
            <a:ext cx="1571625"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35870" name="Line 30">
            <a:extLst>
              <a:ext uri="{FF2B5EF4-FFF2-40B4-BE49-F238E27FC236}">
                <a16:creationId xmlns:a16="http://schemas.microsoft.com/office/drawing/2014/main" id="{48E09363-5995-45C0-9D75-8E58BA49833D}"/>
              </a:ext>
            </a:extLst>
          </p:cNvPr>
          <p:cNvSpPr>
            <a:spLocks noChangeShapeType="1"/>
          </p:cNvSpPr>
          <p:nvPr/>
        </p:nvSpPr>
        <p:spPr bwMode="auto">
          <a:xfrm>
            <a:off x="2725738" y="2306638"/>
            <a:ext cx="7858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71" name="Line 31">
            <a:extLst>
              <a:ext uri="{FF2B5EF4-FFF2-40B4-BE49-F238E27FC236}">
                <a16:creationId xmlns:a16="http://schemas.microsoft.com/office/drawing/2014/main" id="{518B56F8-F4EB-48D3-97F9-1DCFA2004FA7}"/>
              </a:ext>
            </a:extLst>
          </p:cNvPr>
          <p:cNvSpPr>
            <a:spLocks noChangeShapeType="1"/>
          </p:cNvSpPr>
          <p:nvPr/>
        </p:nvSpPr>
        <p:spPr bwMode="auto">
          <a:xfrm>
            <a:off x="3511551" y="2306638"/>
            <a:ext cx="157163"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72" name="Line 32">
            <a:extLst>
              <a:ext uri="{FF2B5EF4-FFF2-40B4-BE49-F238E27FC236}">
                <a16:creationId xmlns:a16="http://schemas.microsoft.com/office/drawing/2014/main" id="{2C84EF6C-007D-43DD-B20C-AE15699259FB}"/>
              </a:ext>
            </a:extLst>
          </p:cNvPr>
          <p:cNvSpPr>
            <a:spLocks noChangeShapeType="1"/>
          </p:cNvSpPr>
          <p:nvPr/>
        </p:nvSpPr>
        <p:spPr bwMode="auto">
          <a:xfrm flipV="1">
            <a:off x="3511551" y="2306638"/>
            <a:ext cx="157163"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73" name="Line 33">
            <a:extLst>
              <a:ext uri="{FF2B5EF4-FFF2-40B4-BE49-F238E27FC236}">
                <a16:creationId xmlns:a16="http://schemas.microsoft.com/office/drawing/2014/main" id="{6300B724-B62F-46FB-A2AE-C04EBC7A3969}"/>
              </a:ext>
            </a:extLst>
          </p:cNvPr>
          <p:cNvSpPr>
            <a:spLocks noChangeShapeType="1"/>
          </p:cNvSpPr>
          <p:nvPr/>
        </p:nvSpPr>
        <p:spPr bwMode="auto">
          <a:xfrm>
            <a:off x="2725738" y="2687638"/>
            <a:ext cx="7858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74" name="Line 34">
            <a:extLst>
              <a:ext uri="{FF2B5EF4-FFF2-40B4-BE49-F238E27FC236}">
                <a16:creationId xmlns:a16="http://schemas.microsoft.com/office/drawing/2014/main" id="{AEEC0F2E-FADB-4B05-A314-700D570D4D15}"/>
              </a:ext>
            </a:extLst>
          </p:cNvPr>
          <p:cNvSpPr>
            <a:spLocks noChangeShapeType="1"/>
          </p:cNvSpPr>
          <p:nvPr/>
        </p:nvSpPr>
        <p:spPr bwMode="auto">
          <a:xfrm>
            <a:off x="3668713" y="2687638"/>
            <a:ext cx="5816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75" name="Line 35">
            <a:extLst>
              <a:ext uri="{FF2B5EF4-FFF2-40B4-BE49-F238E27FC236}">
                <a16:creationId xmlns:a16="http://schemas.microsoft.com/office/drawing/2014/main" id="{E9825AA7-85C9-4CA2-ACC5-621EB2D09BF8}"/>
              </a:ext>
            </a:extLst>
          </p:cNvPr>
          <p:cNvSpPr>
            <a:spLocks noChangeShapeType="1"/>
          </p:cNvSpPr>
          <p:nvPr/>
        </p:nvSpPr>
        <p:spPr bwMode="auto">
          <a:xfrm>
            <a:off x="3668713" y="2306638"/>
            <a:ext cx="5816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76" name="Line 36">
            <a:extLst>
              <a:ext uri="{FF2B5EF4-FFF2-40B4-BE49-F238E27FC236}">
                <a16:creationId xmlns:a16="http://schemas.microsoft.com/office/drawing/2014/main" id="{44674FB4-C80F-43FC-9761-CA8F35168F57}"/>
              </a:ext>
            </a:extLst>
          </p:cNvPr>
          <p:cNvSpPr>
            <a:spLocks noChangeShapeType="1"/>
          </p:cNvSpPr>
          <p:nvPr/>
        </p:nvSpPr>
        <p:spPr bwMode="auto">
          <a:xfrm>
            <a:off x="9485313" y="2306638"/>
            <a:ext cx="15875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77" name="Line 37">
            <a:extLst>
              <a:ext uri="{FF2B5EF4-FFF2-40B4-BE49-F238E27FC236}">
                <a16:creationId xmlns:a16="http://schemas.microsoft.com/office/drawing/2014/main" id="{9F4EB66E-1F49-4FF0-B8FA-D669D013A1B2}"/>
              </a:ext>
            </a:extLst>
          </p:cNvPr>
          <p:cNvSpPr>
            <a:spLocks noChangeShapeType="1"/>
          </p:cNvSpPr>
          <p:nvPr/>
        </p:nvSpPr>
        <p:spPr bwMode="auto">
          <a:xfrm flipV="1">
            <a:off x="9485313" y="2306638"/>
            <a:ext cx="15875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78" name="Line 38">
            <a:extLst>
              <a:ext uri="{FF2B5EF4-FFF2-40B4-BE49-F238E27FC236}">
                <a16:creationId xmlns:a16="http://schemas.microsoft.com/office/drawing/2014/main" id="{A095D66B-65C2-419B-B446-6873C5CCB632}"/>
              </a:ext>
            </a:extLst>
          </p:cNvPr>
          <p:cNvSpPr>
            <a:spLocks noChangeShapeType="1"/>
          </p:cNvSpPr>
          <p:nvPr/>
        </p:nvSpPr>
        <p:spPr bwMode="auto">
          <a:xfrm>
            <a:off x="9644063" y="2306638"/>
            <a:ext cx="7858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79" name="Line 39">
            <a:extLst>
              <a:ext uri="{FF2B5EF4-FFF2-40B4-BE49-F238E27FC236}">
                <a16:creationId xmlns:a16="http://schemas.microsoft.com/office/drawing/2014/main" id="{57804F29-5099-47C6-8FAC-5A92C8DA3C80}"/>
              </a:ext>
            </a:extLst>
          </p:cNvPr>
          <p:cNvSpPr>
            <a:spLocks noChangeShapeType="1"/>
          </p:cNvSpPr>
          <p:nvPr/>
        </p:nvSpPr>
        <p:spPr bwMode="auto">
          <a:xfrm>
            <a:off x="9644063" y="2687638"/>
            <a:ext cx="7858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80" name="Line 40">
            <a:extLst>
              <a:ext uri="{FF2B5EF4-FFF2-40B4-BE49-F238E27FC236}">
                <a16:creationId xmlns:a16="http://schemas.microsoft.com/office/drawing/2014/main" id="{75104103-8784-4B89-B55A-D92B9177D2DE}"/>
              </a:ext>
            </a:extLst>
          </p:cNvPr>
          <p:cNvSpPr>
            <a:spLocks noChangeShapeType="1"/>
          </p:cNvSpPr>
          <p:nvPr/>
        </p:nvSpPr>
        <p:spPr bwMode="auto">
          <a:xfrm>
            <a:off x="2725738" y="2879725"/>
            <a:ext cx="10207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81" name="Line 41">
            <a:extLst>
              <a:ext uri="{FF2B5EF4-FFF2-40B4-BE49-F238E27FC236}">
                <a16:creationId xmlns:a16="http://schemas.microsoft.com/office/drawing/2014/main" id="{4201067B-AEB4-44AE-A1A5-2AD247936E87}"/>
              </a:ext>
            </a:extLst>
          </p:cNvPr>
          <p:cNvSpPr>
            <a:spLocks noChangeShapeType="1"/>
          </p:cNvSpPr>
          <p:nvPr/>
        </p:nvSpPr>
        <p:spPr bwMode="auto">
          <a:xfrm>
            <a:off x="3746501" y="2879725"/>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82" name="Line 42">
            <a:extLst>
              <a:ext uri="{FF2B5EF4-FFF2-40B4-BE49-F238E27FC236}">
                <a16:creationId xmlns:a16="http://schemas.microsoft.com/office/drawing/2014/main" id="{590F685B-C583-4D54-A3A5-84A29973A7B4}"/>
              </a:ext>
            </a:extLst>
          </p:cNvPr>
          <p:cNvSpPr>
            <a:spLocks noChangeShapeType="1"/>
          </p:cNvSpPr>
          <p:nvPr/>
        </p:nvSpPr>
        <p:spPr bwMode="auto">
          <a:xfrm flipV="1">
            <a:off x="3746501" y="2879725"/>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83" name="Line 43">
            <a:extLst>
              <a:ext uri="{FF2B5EF4-FFF2-40B4-BE49-F238E27FC236}">
                <a16:creationId xmlns:a16="http://schemas.microsoft.com/office/drawing/2014/main" id="{E5309B7F-39A3-43AA-8689-38AC74EC9DC8}"/>
              </a:ext>
            </a:extLst>
          </p:cNvPr>
          <p:cNvSpPr>
            <a:spLocks noChangeShapeType="1"/>
          </p:cNvSpPr>
          <p:nvPr/>
        </p:nvSpPr>
        <p:spPr bwMode="auto">
          <a:xfrm>
            <a:off x="3903664" y="3262313"/>
            <a:ext cx="1336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84" name="Line 44">
            <a:extLst>
              <a:ext uri="{FF2B5EF4-FFF2-40B4-BE49-F238E27FC236}">
                <a16:creationId xmlns:a16="http://schemas.microsoft.com/office/drawing/2014/main" id="{0926444D-0894-4E89-B110-A865BE9788E9}"/>
              </a:ext>
            </a:extLst>
          </p:cNvPr>
          <p:cNvSpPr>
            <a:spLocks noChangeShapeType="1"/>
          </p:cNvSpPr>
          <p:nvPr/>
        </p:nvSpPr>
        <p:spPr bwMode="auto">
          <a:xfrm>
            <a:off x="2725738" y="3262313"/>
            <a:ext cx="10207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85" name="Line 45">
            <a:extLst>
              <a:ext uri="{FF2B5EF4-FFF2-40B4-BE49-F238E27FC236}">
                <a16:creationId xmlns:a16="http://schemas.microsoft.com/office/drawing/2014/main" id="{2C90CBED-6ACD-4671-A2D2-A1CE9F4C1D01}"/>
              </a:ext>
            </a:extLst>
          </p:cNvPr>
          <p:cNvSpPr>
            <a:spLocks noChangeShapeType="1"/>
          </p:cNvSpPr>
          <p:nvPr/>
        </p:nvSpPr>
        <p:spPr bwMode="auto">
          <a:xfrm>
            <a:off x="3903664" y="2879725"/>
            <a:ext cx="1336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86" name="Line 46">
            <a:extLst>
              <a:ext uri="{FF2B5EF4-FFF2-40B4-BE49-F238E27FC236}">
                <a16:creationId xmlns:a16="http://schemas.microsoft.com/office/drawing/2014/main" id="{C348D31C-0919-44E7-8DAF-47B0E7AB8396}"/>
              </a:ext>
            </a:extLst>
          </p:cNvPr>
          <p:cNvSpPr>
            <a:spLocks noChangeShapeType="1"/>
          </p:cNvSpPr>
          <p:nvPr/>
        </p:nvSpPr>
        <p:spPr bwMode="auto">
          <a:xfrm>
            <a:off x="5240338" y="2879725"/>
            <a:ext cx="157162"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87" name="Line 47">
            <a:extLst>
              <a:ext uri="{FF2B5EF4-FFF2-40B4-BE49-F238E27FC236}">
                <a16:creationId xmlns:a16="http://schemas.microsoft.com/office/drawing/2014/main" id="{34810FA2-E8C4-4A99-B2ED-C41FA427E3DF}"/>
              </a:ext>
            </a:extLst>
          </p:cNvPr>
          <p:cNvSpPr>
            <a:spLocks noChangeShapeType="1"/>
          </p:cNvSpPr>
          <p:nvPr/>
        </p:nvSpPr>
        <p:spPr bwMode="auto">
          <a:xfrm flipV="1">
            <a:off x="5240338" y="2879725"/>
            <a:ext cx="157162"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88" name="Line 48">
            <a:extLst>
              <a:ext uri="{FF2B5EF4-FFF2-40B4-BE49-F238E27FC236}">
                <a16:creationId xmlns:a16="http://schemas.microsoft.com/office/drawing/2014/main" id="{B2BEBAF8-F0FC-462C-82E5-15C273CC820C}"/>
              </a:ext>
            </a:extLst>
          </p:cNvPr>
          <p:cNvSpPr>
            <a:spLocks noChangeShapeType="1"/>
          </p:cNvSpPr>
          <p:nvPr/>
        </p:nvSpPr>
        <p:spPr bwMode="auto">
          <a:xfrm>
            <a:off x="3040064" y="2879725"/>
            <a:ext cx="7064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89" name="Line 49">
            <a:extLst>
              <a:ext uri="{FF2B5EF4-FFF2-40B4-BE49-F238E27FC236}">
                <a16:creationId xmlns:a16="http://schemas.microsoft.com/office/drawing/2014/main" id="{69D872B1-5557-4DB7-B00A-71DAA341D9D6}"/>
              </a:ext>
            </a:extLst>
          </p:cNvPr>
          <p:cNvSpPr>
            <a:spLocks noChangeShapeType="1"/>
          </p:cNvSpPr>
          <p:nvPr/>
        </p:nvSpPr>
        <p:spPr bwMode="auto">
          <a:xfrm>
            <a:off x="5397500" y="3262313"/>
            <a:ext cx="3695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0" name="Line 50">
            <a:extLst>
              <a:ext uri="{FF2B5EF4-FFF2-40B4-BE49-F238E27FC236}">
                <a16:creationId xmlns:a16="http://schemas.microsoft.com/office/drawing/2014/main" id="{17C1F03F-05E5-40FF-853B-926B50A1132A}"/>
              </a:ext>
            </a:extLst>
          </p:cNvPr>
          <p:cNvSpPr>
            <a:spLocks noChangeShapeType="1"/>
          </p:cNvSpPr>
          <p:nvPr/>
        </p:nvSpPr>
        <p:spPr bwMode="auto">
          <a:xfrm>
            <a:off x="5397500" y="2879725"/>
            <a:ext cx="3695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1" name="Line 51">
            <a:extLst>
              <a:ext uri="{FF2B5EF4-FFF2-40B4-BE49-F238E27FC236}">
                <a16:creationId xmlns:a16="http://schemas.microsoft.com/office/drawing/2014/main" id="{7092A766-77A0-4067-AAA9-04FCFAE0F7A5}"/>
              </a:ext>
            </a:extLst>
          </p:cNvPr>
          <p:cNvSpPr>
            <a:spLocks noChangeShapeType="1"/>
          </p:cNvSpPr>
          <p:nvPr/>
        </p:nvSpPr>
        <p:spPr bwMode="auto">
          <a:xfrm>
            <a:off x="9093201" y="2879725"/>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2" name="Line 52">
            <a:extLst>
              <a:ext uri="{FF2B5EF4-FFF2-40B4-BE49-F238E27FC236}">
                <a16:creationId xmlns:a16="http://schemas.microsoft.com/office/drawing/2014/main" id="{08A2ABEF-0ADD-4E7E-B289-74CCB9508DE8}"/>
              </a:ext>
            </a:extLst>
          </p:cNvPr>
          <p:cNvSpPr>
            <a:spLocks noChangeShapeType="1"/>
          </p:cNvSpPr>
          <p:nvPr/>
        </p:nvSpPr>
        <p:spPr bwMode="auto">
          <a:xfrm flipV="1">
            <a:off x="9093201" y="2879725"/>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3" name="Line 53">
            <a:extLst>
              <a:ext uri="{FF2B5EF4-FFF2-40B4-BE49-F238E27FC236}">
                <a16:creationId xmlns:a16="http://schemas.microsoft.com/office/drawing/2014/main" id="{EA554E51-C58F-46CA-A369-14683D10D6D1}"/>
              </a:ext>
            </a:extLst>
          </p:cNvPr>
          <p:cNvSpPr>
            <a:spLocks noChangeShapeType="1"/>
          </p:cNvSpPr>
          <p:nvPr/>
        </p:nvSpPr>
        <p:spPr bwMode="auto">
          <a:xfrm>
            <a:off x="9250363" y="2879725"/>
            <a:ext cx="11795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4" name="Line 54">
            <a:extLst>
              <a:ext uri="{FF2B5EF4-FFF2-40B4-BE49-F238E27FC236}">
                <a16:creationId xmlns:a16="http://schemas.microsoft.com/office/drawing/2014/main" id="{62CB1930-B9CD-48F7-AAFF-933662DB7C47}"/>
              </a:ext>
            </a:extLst>
          </p:cNvPr>
          <p:cNvSpPr>
            <a:spLocks noChangeShapeType="1"/>
          </p:cNvSpPr>
          <p:nvPr/>
        </p:nvSpPr>
        <p:spPr bwMode="auto">
          <a:xfrm>
            <a:off x="9250363" y="3262313"/>
            <a:ext cx="11795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5" name="Line 55">
            <a:extLst>
              <a:ext uri="{FF2B5EF4-FFF2-40B4-BE49-F238E27FC236}">
                <a16:creationId xmlns:a16="http://schemas.microsoft.com/office/drawing/2014/main" id="{2214220D-CD06-4107-8CCD-B85FE3C51332}"/>
              </a:ext>
            </a:extLst>
          </p:cNvPr>
          <p:cNvSpPr>
            <a:spLocks noChangeShapeType="1"/>
          </p:cNvSpPr>
          <p:nvPr/>
        </p:nvSpPr>
        <p:spPr bwMode="auto">
          <a:xfrm>
            <a:off x="3746500" y="3452813"/>
            <a:ext cx="10223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6" name="Line 56">
            <a:extLst>
              <a:ext uri="{FF2B5EF4-FFF2-40B4-BE49-F238E27FC236}">
                <a16:creationId xmlns:a16="http://schemas.microsoft.com/office/drawing/2014/main" id="{2B876F6D-D533-4581-9663-35B9ED14D993}"/>
              </a:ext>
            </a:extLst>
          </p:cNvPr>
          <p:cNvSpPr>
            <a:spLocks noChangeShapeType="1"/>
          </p:cNvSpPr>
          <p:nvPr/>
        </p:nvSpPr>
        <p:spPr bwMode="auto">
          <a:xfrm>
            <a:off x="2725738" y="3833813"/>
            <a:ext cx="863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7" name="Line 57">
            <a:extLst>
              <a:ext uri="{FF2B5EF4-FFF2-40B4-BE49-F238E27FC236}">
                <a16:creationId xmlns:a16="http://schemas.microsoft.com/office/drawing/2014/main" id="{1D8A2B55-6A2B-4152-827D-B726213AF5FA}"/>
              </a:ext>
            </a:extLst>
          </p:cNvPr>
          <p:cNvSpPr>
            <a:spLocks noChangeShapeType="1"/>
          </p:cNvSpPr>
          <p:nvPr/>
        </p:nvSpPr>
        <p:spPr bwMode="auto">
          <a:xfrm flipV="1">
            <a:off x="3589338" y="3452813"/>
            <a:ext cx="157162"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8" name="Line 58">
            <a:extLst>
              <a:ext uri="{FF2B5EF4-FFF2-40B4-BE49-F238E27FC236}">
                <a16:creationId xmlns:a16="http://schemas.microsoft.com/office/drawing/2014/main" id="{273030CA-C143-4A6D-A16C-31F05CA85350}"/>
              </a:ext>
            </a:extLst>
          </p:cNvPr>
          <p:cNvSpPr>
            <a:spLocks noChangeShapeType="1"/>
          </p:cNvSpPr>
          <p:nvPr/>
        </p:nvSpPr>
        <p:spPr bwMode="auto">
          <a:xfrm>
            <a:off x="4768851" y="3452813"/>
            <a:ext cx="157163"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9" name="Line 59">
            <a:extLst>
              <a:ext uri="{FF2B5EF4-FFF2-40B4-BE49-F238E27FC236}">
                <a16:creationId xmlns:a16="http://schemas.microsoft.com/office/drawing/2014/main" id="{C8417694-2943-4D57-BAC4-A09E95057814}"/>
              </a:ext>
            </a:extLst>
          </p:cNvPr>
          <p:cNvSpPr>
            <a:spLocks noChangeShapeType="1"/>
          </p:cNvSpPr>
          <p:nvPr/>
        </p:nvSpPr>
        <p:spPr bwMode="auto">
          <a:xfrm>
            <a:off x="4935538" y="3833813"/>
            <a:ext cx="55038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00" name="Line 60">
            <a:extLst>
              <a:ext uri="{FF2B5EF4-FFF2-40B4-BE49-F238E27FC236}">
                <a16:creationId xmlns:a16="http://schemas.microsoft.com/office/drawing/2014/main" id="{1F8D1DEE-89F3-4F2C-A998-6C8AC516F30C}"/>
              </a:ext>
            </a:extLst>
          </p:cNvPr>
          <p:cNvSpPr>
            <a:spLocks noChangeShapeType="1"/>
          </p:cNvSpPr>
          <p:nvPr/>
        </p:nvSpPr>
        <p:spPr bwMode="auto">
          <a:xfrm>
            <a:off x="2725738" y="4025900"/>
            <a:ext cx="10207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01" name="Line 61">
            <a:extLst>
              <a:ext uri="{FF2B5EF4-FFF2-40B4-BE49-F238E27FC236}">
                <a16:creationId xmlns:a16="http://schemas.microsoft.com/office/drawing/2014/main" id="{FE1D0620-2005-43B9-BD19-EB1579875BB5}"/>
              </a:ext>
            </a:extLst>
          </p:cNvPr>
          <p:cNvSpPr>
            <a:spLocks noChangeShapeType="1"/>
          </p:cNvSpPr>
          <p:nvPr/>
        </p:nvSpPr>
        <p:spPr bwMode="auto">
          <a:xfrm>
            <a:off x="3746501" y="4025900"/>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02" name="Line 62">
            <a:extLst>
              <a:ext uri="{FF2B5EF4-FFF2-40B4-BE49-F238E27FC236}">
                <a16:creationId xmlns:a16="http://schemas.microsoft.com/office/drawing/2014/main" id="{170045D4-4795-4D70-88B2-B297EAC8EE4E}"/>
              </a:ext>
            </a:extLst>
          </p:cNvPr>
          <p:cNvSpPr>
            <a:spLocks noChangeShapeType="1"/>
          </p:cNvSpPr>
          <p:nvPr/>
        </p:nvSpPr>
        <p:spPr bwMode="auto">
          <a:xfrm flipV="1">
            <a:off x="3746501" y="4025900"/>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03" name="Line 63">
            <a:extLst>
              <a:ext uri="{FF2B5EF4-FFF2-40B4-BE49-F238E27FC236}">
                <a16:creationId xmlns:a16="http://schemas.microsoft.com/office/drawing/2014/main" id="{9915E81A-D552-4E83-8F46-FFDDD28BFB89}"/>
              </a:ext>
            </a:extLst>
          </p:cNvPr>
          <p:cNvSpPr>
            <a:spLocks noChangeShapeType="1"/>
          </p:cNvSpPr>
          <p:nvPr/>
        </p:nvSpPr>
        <p:spPr bwMode="auto">
          <a:xfrm>
            <a:off x="3903664" y="4408488"/>
            <a:ext cx="1336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04" name="Line 64">
            <a:extLst>
              <a:ext uri="{FF2B5EF4-FFF2-40B4-BE49-F238E27FC236}">
                <a16:creationId xmlns:a16="http://schemas.microsoft.com/office/drawing/2014/main" id="{35755439-0469-4C31-A8F1-913D7F89A66A}"/>
              </a:ext>
            </a:extLst>
          </p:cNvPr>
          <p:cNvSpPr>
            <a:spLocks noChangeShapeType="1"/>
          </p:cNvSpPr>
          <p:nvPr/>
        </p:nvSpPr>
        <p:spPr bwMode="auto">
          <a:xfrm>
            <a:off x="2725738" y="4408488"/>
            <a:ext cx="10207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05" name="Line 65">
            <a:extLst>
              <a:ext uri="{FF2B5EF4-FFF2-40B4-BE49-F238E27FC236}">
                <a16:creationId xmlns:a16="http://schemas.microsoft.com/office/drawing/2014/main" id="{CD853CC8-8C31-4144-BADD-5C573EAADB86}"/>
              </a:ext>
            </a:extLst>
          </p:cNvPr>
          <p:cNvSpPr>
            <a:spLocks noChangeShapeType="1"/>
          </p:cNvSpPr>
          <p:nvPr/>
        </p:nvSpPr>
        <p:spPr bwMode="auto">
          <a:xfrm>
            <a:off x="3903664" y="4025900"/>
            <a:ext cx="1336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06" name="Line 66">
            <a:extLst>
              <a:ext uri="{FF2B5EF4-FFF2-40B4-BE49-F238E27FC236}">
                <a16:creationId xmlns:a16="http://schemas.microsoft.com/office/drawing/2014/main" id="{588C87EA-0AE3-4506-B61F-B8DA534F688A}"/>
              </a:ext>
            </a:extLst>
          </p:cNvPr>
          <p:cNvSpPr>
            <a:spLocks noChangeShapeType="1"/>
          </p:cNvSpPr>
          <p:nvPr/>
        </p:nvSpPr>
        <p:spPr bwMode="auto">
          <a:xfrm rot="10800000">
            <a:off x="5411788" y="4408488"/>
            <a:ext cx="32877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07" name="Line 67">
            <a:extLst>
              <a:ext uri="{FF2B5EF4-FFF2-40B4-BE49-F238E27FC236}">
                <a16:creationId xmlns:a16="http://schemas.microsoft.com/office/drawing/2014/main" id="{0C3B4164-3E56-4682-8B4D-E7A06DDA57AC}"/>
              </a:ext>
            </a:extLst>
          </p:cNvPr>
          <p:cNvSpPr>
            <a:spLocks noChangeShapeType="1"/>
          </p:cNvSpPr>
          <p:nvPr/>
        </p:nvSpPr>
        <p:spPr bwMode="auto">
          <a:xfrm rot="10800000">
            <a:off x="5394326" y="4025900"/>
            <a:ext cx="33051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08" name="Line 68">
            <a:extLst>
              <a:ext uri="{FF2B5EF4-FFF2-40B4-BE49-F238E27FC236}">
                <a16:creationId xmlns:a16="http://schemas.microsoft.com/office/drawing/2014/main" id="{577CBDE0-81D8-47CD-B123-013138828EFB}"/>
              </a:ext>
            </a:extLst>
          </p:cNvPr>
          <p:cNvSpPr>
            <a:spLocks noChangeShapeType="1"/>
          </p:cNvSpPr>
          <p:nvPr/>
        </p:nvSpPr>
        <p:spPr bwMode="auto">
          <a:xfrm rot="10800000">
            <a:off x="8699501" y="4025900"/>
            <a:ext cx="79375" cy="1905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09" name="Line 69">
            <a:extLst>
              <a:ext uri="{FF2B5EF4-FFF2-40B4-BE49-F238E27FC236}">
                <a16:creationId xmlns:a16="http://schemas.microsoft.com/office/drawing/2014/main" id="{7DBD384C-BE3F-4ACE-8FE8-5DBC213ADC1D}"/>
              </a:ext>
            </a:extLst>
          </p:cNvPr>
          <p:cNvSpPr>
            <a:spLocks noChangeShapeType="1"/>
          </p:cNvSpPr>
          <p:nvPr/>
        </p:nvSpPr>
        <p:spPr bwMode="auto">
          <a:xfrm rot="10800000" flipV="1">
            <a:off x="8699501" y="4216400"/>
            <a:ext cx="79375" cy="1920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10" name="Line 70">
            <a:extLst>
              <a:ext uri="{FF2B5EF4-FFF2-40B4-BE49-F238E27FC236}">
                <a16:creationId xmlns:a16="http://schemas.microsoft.com/office/drawing/2014/main" id="{1E615B74-99D9-4344-BC74-FD244AABCA6F}"/>
              </a:ext>
            </a:extLst>
          </p:cNvPr>
          <p:cNvSpPr>
            <a:spLocks noChangeShapeType="1"/>
          </p:cNvSpPr>
          <p:nvPr/>
        </p:nvSpPr>
        <p:spPr bwMode="auto">
          <a:xfrm>
            <a:off x="8778875" y="4216400"/>
            <a:ext cx="1651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11" name="Line 71">
            <a:extLst>
              <a:ext uri="{FF2B5EF4-FFF2-40B4-BE49-F238E27FC236}">
                <a16:creationId xmlns:a16="http://schemas.microsoft.com/office/drawing/2014/main" id="{B23C7A7F-31FF-4476-AB5D-E2C528DB7842}"/>
              </a:ext>
            </a:extLst>
          </p:cNvPr>
          <p:cNvSpPr>
            <a:spLocks noChangeShapeType="1"/>
          </p:cNvSpPr>
          <p:nvPr/>
        </p:nvSpPr>
        <p:spPr bwMode="auto">
          <a:xfrm>
            <a:off x="2725739" y="4598988"/>
            <a:ext cx="23780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12" name="Line 72">
            <a:extLst>
              <a:ext uri="{FF2B5EF4-FFF2-40B4-BE49-F238E27FC236}">
                <a16:creationId xmlns:a16="http://schemas.microsoft.com/office/drawing/2014/main" id="{443758FB-EBF8-4EC4-8ADA-9E2C1467033A}"/>
              </a:ext>
            </a:extLst>
          </p:cNvPr>
          <p:cNvSpPr>
            <a:spLocks noChangeShapeType="1"/>
          </p:cNvSpPr>
          <p:nvPr/>
        </p:nvSpPr>
        <p:spPr bwMode="auto">
          <a:xfrm>
            <a:off x="5110163" y="4598989"/>
            <a:ext cx="158750"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13" name="Line 73">
            <a:extLst>
              <a:ext uri="{FF2B5EF4-FFF2-40B4-BE49-F238E27FC236}">
                <a16:creationId xmlns:a16="http://schemas.microsoft.com/office/drawing/2014/main" id="{2C3F5347-36F8-4EFB-B72B-36DE4E95B431}"/>
              </a:ext>
            </a:extLst>
          </p:cNvPr>
          <p:cNvSpPr>
            <a:spLocks noChangeShapeType="1"/>
          </p:cNvSpPr>
          <p:nvPr/>
        </p:nvSpPr>
        <p:spPr bwMode="auto">
          <a:xfrm>
            <a:off x="5276851" y="4981575"/>
            <a:ext cx="3108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14" name="Line 74">
            <a:extLst>
              <a:ext uri="{FF2B5EF4-FFF2-40B4-BE49-F238E27FC236}">
                <a16:creationId xmlns:a16="http://schemas.microsoft.com/office/drawing/2014/main" id="{D9A9854E-4E78-4B90-87FA-E74574665034}"/>
              </a:ext>
            </a:extLst>
          </p:cNvPr>
          <p:cNvSpPr>
            <a:spLocks noChangeShapeType="1"/>
          </p:cNvSpPr>
          <p:nvPr/>
        </p:nvSpPr>
        <p:spPr bwMode="auto">
          <a:xfrm flipV="1">
            <a:off x="8385176" y="4598989"/>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15" name="Line 75">
            <a:extLst>
              <a:ext uri="{FF2B5EF4-FFF2-40B4-BE49-F238E27FC236}">
                <a16:creationId xmlns:a16="http://schemas.microsoft.com/office/drawing/2014/main" id="{C35E76EC-A97C-4FE5-BCC3-9DF7613ED13A}"/>
              </a:ext>
            </a:extLst>
          </p:cNvPr>
          <p:cNvSpPr>
            <a:spLocks noChangeShapeType="1"/>
          </p:cNvSpPr>
          <p:nvPr/>
        </p:nvSpPr>
        <p:spPr bwMode="auto">
          <a:xfrm>
            <a:off x="8542339" y="4598988"/>
            <a:ext cx="18875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16" name="Line 76">
            <a:extLst>
              <a:ext uri="{FF2B5EF4-FFF2-40B4-BE49-F238E27FC236}">
                <a16:creationId xmlns:a16="http://schemas.microsoft.com/office/drawing/2014/main" id="{E44FE280-D5A9-404F-8CC5-DB820AF55CA0}"/>
              </a:ext>
            </a:extLst>
          </p:cNvPr>
          <p:cNvSpPr>
            <a:spLocks noChangeShapeType="1"/>
          </p:cNvSpPr>
          <p:nvPr/>
        </p:nvSpPr>
        <p:spPr bwMode="auto">
          <a:xfrm>
            <a:off x="2725739" y="5172075"/>
            <a:ext cx="76787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17" name="Line 77">
            <a:extLst>
              <a:ext uri="{FF2B5EF4-FFF2-40B4-BE49-F238E27FC236}">
                <a16:creationId xmlns:a16="http://schemas.microsoft.com/office/drawing/2014/main" id="{55BC2E50-841C-42BB-970A-F5659630C649}"/>
              </a:ext>
            </a:extLst>
          </p:cNvPr>
          <p:cNvSpPr>
            <a:spLocks noChangeShapeType="1"/>
          </p:cNvSpPr>
          <p:nvPr/>
        </p:nvSpPr>
        <p:spPr bwMode="auto">
          <a:xfrm>
            <a:off x="2725739" y="5745163"/>
            <a:ext cx="17287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18" name="Line 78">
            <a:extLst>
              <a:ext uri="{FF2B5EF4-FFF2-40B4-BE49-F238E27FC236}">
                <a16:creationId xmlns:a16="http://schemas.microsoft.com/office/drawing/2014/main" id="{1DB85C85-CD84-4177-BABC-0FAE56B90058}"/>
              </a:ext>
            </a:extLst>
          </p:cNvPr>
          <p:cNvSpPr>
            <a:spLocks noChangeShapeType="1"/>
          </p:cNvSpPr>
          <p:nvPr/>
        </p:nvSpPr>
        <p:spPr bwMode="auto">
          <a:xfrm>
            <a:off x="4462463" y="5745164"/>
            <a:ext cx="158750"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19" name="Line 79">
            <a:extLst>
              <a:ext uri="{FF2B5EF4-FFF2-40B4-BE49-F238E27FC236}">
                <a16:creationId xmlns:a16="http://schemas.microsoft.com/office/drawing/2014/main" id="{E0601F62-906F-471D-8093-9CC3592AB76E}"/>
              </a:ext>
            </a:extLst>
          </p:cNvPr>
          <p:cNvSpPr>
            <a:spLocks noChangeShapeType="1"/>
          </p:cNvSpPr>
          <p:nvPr/>
        </p:nvSpPr>
        <p:spPr bwMode="auto">
          <a:xfrm>
            <a:off x="4635501" y="6127750"/>
            <a:ext cx="35147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20" name="Line 80">
            <a:extLst>
              <a:ext uri="{FF2B5EF4-FFF2-40B4-BE49-F238E27FC236}">
                <a16:creationId xmlns:a16="http://schemas.microsoft.com/office/drawing/2014/main" id="{89C90C9A-2EB4-4CDE-8FC5-8901446D104C}"/>
              </a:ext>
            </a:extLst>
          </p:cNvPr>
          <p:cNvSpPr>
            <a:spLocks noChangeShapeType="1"/>
          </p:cNvSpPr>
          <p:nvPr/>
        </p:nvSpPr>
        <p:spPr bwMode="auto">
          <a:xfrm flipV="1">
            <a:off x="8150226" y="5745164"/>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21" name="Line 81">
            <a:extLst>
              <a:ext uri="{FF2B5EF4-FFF2-40B4-BE49-F238E27FC236}">
                <a16:creationId xmlns:a16="http://schemas.microsoft.com/office/drawing/2014/main" id="{17F0CF82-A31A-4E47-84DD-0367F547F040}"/>
              </a:ext>
            </a:extLst>
          </p:cNvPr>
          <p:cNvSpPr>
            <a:spLocks noChangeShapeType="1"/>
          </p:cNvSpPr>
          <p:nvPr/>
        </p:nvSpPr>
        <p:spPr bwMode="auto">
          <a:xfrm>
            <a:off x="8307389" y="5745163"/>
            <a:ext cx="21224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22" name="Line 82">
            <a:extLst>
              <a:ext uri="{FF2B5EF4-FFF2-40B4-BE49-F238E27FC236}">
                <a16:creationId xmlns:a16="http://schemas.microsoft.com/office/drawing/2014/main" id="{A1EA7369-DAF1-43F3-8DC1-F3EA761F7716}"/>
              </a:ext>
            </a:extLst>
          </p:cNvPr>
          <p:cNvSpPr>
            <a:spLocks noChangeShapeType="1"/>
          </p:cNvSpPr>
          <p:nvPr/>
        </p:nvSpPr>
        <p:spPr bwMode="auto">
          <a:xfrm>
            <a:off x="5245101" y="4025900"/>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23" name="Line 83">
            <a:extLst>
              <a:ext uri="{FF2B5EF4-FFF2-40B4-BE49-F238E27FC236}">
                <a16:creationId xmlns:a16="http://schemas.microsoft.com/office/drawing/2014/main" id="{A7CCDF47-DDB0-4996-8CFB-B80CFA19E23F}"/>
              </a:ext>
            </a:extLst>
          </p:cNvPr>
          <p:cNvSpPr>
            <a:spLocks noChangeShapeType="1"/>
          </p:cNvSpPr>
          <p:nvPr/>
        </p:nvSpPr>
        <p:spPr bwMode="auto">
          <a:xfrm flipV="1">
            <a:off x="5245101" y="4025900"/>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24" name="Text Box 84">
            <a:extLst>
              <a:ext uri="{FF2B5EF4-FFF2-40B4-BE49-F238E27FC236}">
                <a16:creationId xmlns:a16="http://schemas.microsoft.com/office/drawing/2014/main" id="{040223F3-5964-4E18-9D18-DD541376B6DE}"/>
              </a:ext>
            </a:extLst>
          </p:cNvPr>
          <p:cNvSpPr txBox="1">
            <a:spLocks noChangeArrowheads="1"/>
          </p:cNvSpPr>
          <p:nvPr/>
        </p:nvSpPr>
        <p:spPr bwMode="auto">
          <a:xfrm>
            <a:off x="4106864" y="1139825"/>
            <a:ext cx="2825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1</a:t>
            </a:r>
            <a:endParaRPr lang="en-US" altLang="en-US" sz="1800">
              <a:latin typeface="Arial" panose="020B0604020202020204" pitchFamily="34" charset="0"/>
            </a:endParaRPr>
          </a:p>
        </p:txBody>
      </p:sp>
      <p:sp>
        <p:nvSpPr>
          <p:cNvPr id="35925" name="Text Box 85">
            <a:extLst>
              <a:ext uri="{FF2B5EF4-FFF2-40B4-BE49-F238E27FC236}">
                <a16:creationId xmlns:a16="http://schemas.microsoft.com/office/drawing/2014/main" id="{83824332-A44F-4321-B5D3-689C9CD743AE}"/>
              </a:ext>
            </a:extLst>
          </p:cNvPr>
          <p:cNvSpPr txBox="1">
            <a:spLocks noChangeArrowheads="1"/>
          </p:cNvSpPr>
          <p:nvPr/>
        </p:nvSpPr>
        <p:spPr bwMode="auto">
          <a:xfrm>
            <a:off x="5695951" y="1139825"/>
            <a:ext cx="2825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2</a:t>
            </a:r>
            <a:endParaRPr lang="en-US" altLang="en-US" sz="1800">
              <a:latin typeface="Arial" panose="020B0604020202020204" pitchFamily="34" charset="0"/>
            </a:endParaRPr>
          </a:p>
        </p:txBody>
      </p:sp>
      <p:sp>
        <p:nvSpPr>
          <p:cNvPr id="35926" name="Text Box 86">
            <a:extLst>
              <a:ext uri="{FF2B5EF4-FFF2-40B4-BE49-F238E27FC236}">
                <a16:creationId xmlns:a16="http://schemas.microsoft.com/office/drawing/2014/main" id="{E77073BD-618A-48C3-9AC2-84A66E6124FC}"/>
              </a:ext>
            </a:extLst>
          </p:cNvPr>
          <p:cNvSpPr txBox="1">
            <a:spLocks noChangeArrowheads="1"/>
          </p:cNvSpPr>
          <p:nvPr/>
        </p:nvSpPr>
        <p:spPr bwMode="auto">
          <a:xfrm>
            <a:off x="7272338" y="1139825"/>
            <a:ext cx="2841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3</a:t>
            </a:r>
            <a:endParaRPr lang="en-US" altLang="en-US" sz="1800">
              <a:latin typeface="Arial" panose="020B0604020202020204" pitchFamily="34" charset="0"/>
            </a:endParaRPr>
          </a:p>
        </p:txBody>
      </p:sp>
      <p:sp>
        <p:nvSpPr>
          <p:cNvPr id="35927" name="Text Box 87">
            <a:extLst>
              <a:ext uri="{FF2B5EF4-FFF2-40B4-BE49-F238E27FC236}">
                <a16:creationId xmlns:a16="http://schemas.microsoft.com/office/drawing/2014/main" id="{C3B3157B-8F80-4005-8AC4-FA671FF4DFE5}"/>
              </a:ext>
            </a:extLst>
          </p:cNvPr>
          <p:cNvSpPr txBox="1">
            <a:spLocks noChangeArrowheads="1"/>
          </p:cNvSpPr>
          <p:nvPr/>
        </p:nvSpPr>
        <p:spPr bwMode="auto">
          <a:xfrm>
            <a:off x="8850314" y="1139825"/>
            <a:ext cx="2825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4</a:t>
            </a:r>
            <a:endParaRPr lang="en-US" altLang="en-US" sz="1800">
              <a:latin typeface="Arial" panose="020B0604020202020204" pitchFamily="34" charset="0"/>
            </a:endParaRPr>
          </a:p>
        </p:txBody>
      </p:sp>
      <p:sp>
        <p:nvSpPr>
          <p:cNvPr id="35928" name="Text Box 88">
            <a:extLst>
              <a:ext uri="{FF2B5EF4-FFF2-40B4-BE49-F238E27FC236}">
                <a16:creationId xmlns:a16="http://schemas.microsoft.com/office/drawing/2014/main" id="{23F0C4E8-4779-4931-8E18-B7DF69698608}"/>
              </a:ext>
            </a:extLst>
          </p:cNvPr>
          <p:cNvSpPr txBox="1">
            <a:spLocks noChangeArrowheads="1"/>
          </p:cNvSpPr>
          <p:nvPr/>
        </p:nvSpPr>
        <p:spPr bwMode="auto">
          <a:xfrm>
            <a:off x="2038350" y="1825625"/>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CLK</a:t>
            </a:r>
            <a:endParaRPr lang="en-US" altLang="en-US" sz="1800">
              <a:latin typeface="Arial" panose="020B0604020202020204" pitchFamily="34" charset="0"/>
            </a:endParaRPr>
          </a:p>
        </p:txBody>
      </p:sp>
      <p:sp>
        <p:nvSpPr>
          <p:cNvPr id="35929" name="Line 89">
            <a:extLst>
              <a:ext uri="{FF2B5EF4-FFF2-40B4-BE49-F238E27FC236}">
                <a16:creationId xmlns:a16="http://schemas.microsoft.com/office/drawing/2014/main" id="{9E868E79-B863-4A87-BFA2-9611BF15E31F}"/>
              </a:ext>
            </a:extLst>
          </p:cNvPr>
          <p:cNvSpPr>
            <a:spLocks noChangeShapeType="1"/>
          </p:cNvSpPr>
          <p:nvPr/>
        </p:nvSpPr>
        <p:spPr bwMode="auto">
          <a:xfrm>
            <a:off x="2362201" y="2384425"/>
            <a:ext cx="2063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30" name="Text Box 90">
            <a:extLst>
              <a:ext uri="{FF2B5EF4-FFF2-40B4-BE49-F238E27FC236}">
                <a16:creationId xmlns:a16="http://schemas.microsoft.com/office/drawing/2014/main" id="{40F26FB2-3E2D-49B8-BD24-4572C6CFFE2B}"/>
              </a:ext>
            </a:extLst>
          </p:cNvPr>
          <p:cNvSpPr txBox="1">
            <a:spLocks noChangeArrowheads="1"/>
          </p:cNvSpPr>
          <p:nvPr/>
        </p:nvSpPr>
        <p:spPr bwMode="auto">
          <a:xfrm>
            <a:off x="2057400" y="2362200"/>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M/IO</a:t>
            </a:r>
            <a:endParaRPr lang="en-US" altLang="en-US" sz="1800">
              <a:latin typeface="Arial" panose="020B0604020202020204" pitchFamily="34" charset="0"/>
            </a:endParaRPr>
          </a:p>
        </p:txBody>
      </p:sp>
      <p:sp>
        <p:nvSpPr>
          <p:cNvPr id="35931" name="Text Box 91">
            <a:extLst>
              <a:ext uri="{FF2B5EF4-FFF2-40B4-BE49-F238E27FC236}">
                <a16:creationId xmlns:a16="http://schemas.microsoft.com/office/drawing/2014/main" id="{082AAFBD-AA7F-4F91-BAB9-C597AB252BA3}"/>
              </a:ext>
            </a:extLst>
          </p:cNvPr>
          <p:cNvSpPr txBox="1">
            <a:spLocks noChangeArrowheads="1"/>
          </p:cNvSpPr>
          <p:nvPr/>
        </p:nvSpPr>
        <p:spPr bwMode="auto">
          <a:xfrm>
            <a:off x="1820864" y="2933700"/>
            <a:ext cx="7397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a:t>
            </a:r>
            <a:r>
              <a:rPr lang="en-US" altLang="en-US" sz="1600" baseline="-25000">
                <a:latin typeface="Arial" panose="020B0604020202020204" pitchFamily="34" charset="0"/>
              </a:rPr>
              <a:t>19</a:t>
            </a:r>
            <a:r>
              <a:rPr lang="en-US" altLang="en-US" sz="1600">
                <a:latin typeface="Arial" panose="020B0604020202020204" pitchFamily="34" charset="0"/>
              </a:rPr>
              <a:t>-A</a:t>
            </a:r>
            <a:r>
              <a:rPr lang="en-US" altLang="en-US" sz="1600" baseline="-25000">
                <a:latin typeface="Arial" panose="020B0604020202020204" pitchFamily="34" charset="0"/>
              </a:rPr>
              <a:t>16</a:t>
            </a:r>
            <a:endParaRPr lang="en-US" altLang="en-US" sz="1800">
              <a:latin typeface="Arial" panose="020B0604020202020204" pitchFamily="34" charset="0"/>
            </a:endParaRPr>
          </a:p>
        </p:txBody>
      </p:sp>
      <p:sp>
        <p:nvSpPr>
          <p:cNvPr id="35932" name="Text Box 92">
            <a:extLst>
              <a:ext uri="{FF2B5EF4-FFF2-40B4-BE49-F238E27FC236}">
                <a16:creationId xmlns:a16="http://schemas.microsoft.com/office/drawing/2014/main" id="{6FD84311-DC08-4B65-9A14-A98DA1263684}"/>
              </a:ext>
            </a:extLst>
          </p:cNvPr>
          <p:cNvSpPr txBox="1">
            <a:spLocks noChangeArrowheads="1"/>
          </p:cNvSpPr>
          <p:nvPr/>
        </p:nvSpPr>
        <p:spPr bwMode="auto">
          <a:xfrm>
            <a:off x="2027239" y="3529013"/>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ALE</a:t>
            </a:r>
            <a:endParaRPr lang="en-US" altLang="en-US" sz="1800">
              <a:latin typeface="Arial" panose="020B0604020202020204" pitchFamily="34" charset="0"/>
            </a:endParaRPr>
          </a:p>
        </p:txBody>
      </p:sp>
      <p:sp>
        <p:nvSpPr>
          <p:cNvPr id="35933" name="Text Box 93">
            <a:extLst>
              <a:ext uri="{FF2B5EF4-FFF2-40B4-BE49-F238E27FC236}">
                <a16:creationId xmlns:a16="http://schemas.microsoft.com/office/drawing/2014/main" id="{08F86EA1-8CB2-497E-B767-7CCB72D0D124}"/>
              </a:ext>
            </a:extLst>
          </p:cNvPr>
          <p:cNvSpPr txBox="1">
            <a:spLocks noChangeArrowheads="1"/>
          </p:cNvSpPr>
          <p:nvPr/>
        </p:nvSpPr>
        <p:spPr bwMode="auto">
          <a:xfrm>
            <a:off x="1524000" y="4076701"/>
            <a:ext cx="1049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AD</a:t>
            </a:r>
            <a:r>
              <a:rPr lang="en-US" altLang="en-US" sz="1600" baseline="-25000">
                <a:latin typeface="Arial" panose="020B0604020202020204" pitchFamily="34" charset="0"/>
              </a:rPr>
              <a:t>15</a:t>
            </a:r>
            <a:r>
              <a:rPr lang="en-US" altLang="en-US" sz="1600">
                <a:latin typeface="Arial" panose="020B0604020202020204" pitchFamily="34" charset="0"/>
              </a:rPr>
              <a:t>-AD</a:t>
            </a:r>
            <a:r>
              <a:rPr lang="en-US" altLang="en-US" sz="1600" baseline="-25000">
                <a:latin typeface="Arial" panose="020B0604020202020204" pitchFamily="34" charset="0"/>
              </a:rPr>
              <a:t>0</a:t>
            </a:r>
            <a:endParaRPr lang="en-US" altLang="en-US" sz="1800">
              <a:latin typeface="Arial" panose="020B0604020202020204" pitchFamily="34" charset="0"/>
            </a:endParaRPr>
          </a:p>
        </p:txBody>
      </p:sp>
      <p:sp>
        <p:nvSpPr>
          <p:cNvPr id="35934" name="Text Box 94">
            <a:extLst>
              <a:ext uri="{FF2B5EF4-FFF2-40B4-BE49-F238E27FC236}">
                <a16:creationId xmlns:a16="http://schemas.microsoft.com/office/drawing/2014/main" id="{3AF582B7-156E-459C-AFD3-60A4C3AFCBA7}"/>
              </a:ext>
            </a:extLst>
          </p:cNvPr>
          <p:cNvSpPr txBox="1">
            <a:spLocks noChangeArrowheads="1"/>
          </p:cNvSpPr>
          <p:nvPr/>
        </p:nvSpPr>
        <p:spPr bwMode="auto">
          <a:xfrm>
            <a:off x="1992314" y="4694238"/>
            <a:ext cx="5238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WR</a:t>
            </a:r>
            <a:endParaRPr lang="en-US" altLang="en-US" sz="1800">
              <a:latin typeface="Arial" panose="020B0604020202020204" pitchFamily="34" charset="0"/>
            </a:endParaRPr>
          </a:p>
        </p:txBody>
      </p:sp>
      <p:sp>
        <p:nvSpPr>
          <p:cNvPr id="35935" name="Line 95">
            <a:extLst>
              <a:ext uri="{FF2B5EF4-FFF2-40B4-BE49-F238E27FC236}">
                <a16:creationId xmlns:a16="http://schemas.microsoft.com/office/drawing/2014/main" id="{26004092-6EA0-40B2-836B-B87946BC030A}"/>
              </a:ext>
            </a:extLst>
          </p:cNvPr>
          <p:cNvSpPr>
            <a:spLocks noChangeShapeType="1"/>
          </p:cNvSpPr>
          <p:nvPr/>
        </p:nvSpPr>
        <p:spPr bwMode="auto">
          <a:xfrm>
            <a:off x="2157413" y="4670425"/>
            <a:ext cx="342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36" name="Text Box 96">
            <a:extLst>
              <a:ext uri="{FF2B5EF4-FFF2-40B4-BE49-F238E27FC236}">
                <a16:creationId xmlns:a16="http://schemas.microsoft.com/office/drawing/2014/main" id="{F387330E-8F40-45E9-936D-3DB8A4A09F2A}"/>
              </a:ext>
            </a:extLst>
          </p:cNvPr>
          <p:cNvSpPr txBox="1">
            <a:spLocks noChangeArrowheads="1"/>
          </p:cNvSpPr>
          <p:nvPr/>
        </p:nvSpPr>
        <p:spPr bwMode="auto">
          <a:xfrm>
            <a:off x="2016125" y="5254625"/>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DT/R</a:t>
            </a:r>
            <a:endParaRPr lang="en-US" altLang="en-US" sz="1800">
              <a:latin typeface="Arial" panose="020B0604020202020204" pitchFamily="34" charset="0"/>
            </a:endParaRPr>
          </a:p>
        </p:txBody>
      </p:sp>
      <p:sp>
        <p:nvSpPr>
          <p:cNvPr id="35937" name="Line 97">
            <a:extLst>
              <a:ext uri="{FF2B5EF4-FFF2-40B4-BE49-F238E27FC236}">
                <a16:creationId xmlns:a16="http://schemas.microsoft.com/office/drawing/2014/main" id="{923B6D08-59B7-4334-9011-3497D554738E}"/>
              </a:ext>
            </a:extLst>
          </p:cNvPr>
          <p:cNvSpPr>
            <a:spLocks noChangeShapeType="1"/>
          </p:cNvSpPr>
          <p:nvPr/>
        </p:nvSpPr>
        <p:spPr bwMode="auto">
          <a:xfrm>
            <a:off x="2408239" y="5230813"/>
            <a:ext cx="149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38" name="Text Box 98">
            <a:extLst>
              <a:ext uri="{FF2B5EF4-FFF2-40B4-BE49-F238E27FC236}">
                <a16:creationId xmlns:a16="http://schemas.microsoft.com/office/drawing/2014/main" id="{72A140BD-A9FC-4985-87E1-C6A5C254EBE2}"/>
              </a:ext>
            </a:extLst>
          </p:cNvPr>
          <p:cNvSpPr txBox="1">
            <a:spLocks noChangeArrowheads="1"/>
          </p:cNvSpPr>
          <p:nvPr/>
        </p:nvSpPr>
        <p:spPr bwMode="auto">
          <a:xfrm>
            <a:off x="2027239" y="5837238"/>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DEN</a:t>
            </a:r>
            <a:endParaRPr lang="en-US" altLang="en-US" sz="1800">
              <a:latin typeface="Arial" panose="020B0604020202020204" pitchFamily="34" charset="0"/>
            </a:endParaRPr>
          </a:p>
        </p:txBody>
      </p:sp>
      <p:sp>
        <p:nvSpPr>
          <p:cNvPr id="35939" name="Line 99">
            <a:extLst>
              <a:ext uri="{FF2B5EF4-FFF2-40B4-BE49-F238E27FC236}">
                <a16:creationId xmlns:a16="http://schemas.microsoft.com/office/drawing/2014/main" id="{7CEC0EE7-B0A6-4D1C-AD65-D5211D2251D9}"/>
              </a:ext>
            </a:extLst>
          </p:cNvPr>
          <p:cNvSpPr>
            <a:spLocks noChangeShapeType="1"/>
          </p:cNvSpPr>
          <p:nvPr/>
        </p:nvSpPr>
        <p:spPr bwMode="auto">
          <a:xfrm>
            <a:off x="2157414" y="5813425"/>
            <a:ext cx="3778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40" name="Text Box 100">
            <a:extLst>
              <a:ext uri="{FF2B5EF4-FFF2-40B4-BE49-F238E27FC236}">
                <a16:creationId xmlns:a16="http://schemas.microsoft.com/office/drawing/2014/main" id="{89360920-C49A-4889-9C6E-A990D69C600F}"/>
              </a:ext>
            </a:extLst>
          </p:cNvPr>
          <p:cNvSpPr txBox="1">
            <a:spLocks noChangeArrowheads="1"/>
          </p:cNvSpPr>
          <p:nvPr/>
        </p:nvSpPr>
        <p:spPr bwMode="auto">
          <a:xfrm>
            <a:off x="6780213" y="4076700"/>
            <a:ext cx="12763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Arial" panose="020B0604020202020204" pitchFamily="34" charset="0"/>
              </a:rPr>
              <a:t>Dữ liệu</a:t>
            </a:r>
            <a:endParaRPr lang="en-US" altLang="en-US" sz="2000">
              <a:latin typeface="Arial" panose="020B0604020202020204" pitchFamily="34" charset="0"/>
            </a:endParaRPr>
          </a:p>
        </p:txBody>
      </p:sp>
      <p:sp>
        <p:nvSpPr>
          <p:cNvPr id="35941" name="Text Box 101">
            <a:extLst>
              <a:ext uri="{FF2B5EF4-FFF2-40B4-BE49-F238E27FC236}">
                <a16:creationId xmlns:a16="http://schemas.microsoft.com/office/drawing/2014/main" id="{27B20E9A-6439-41F4-88E2-CB1089AD20A9}"/>
              </a:ext>
            </a:extLst>
          </p:cNvPr>
          <p:cNvSpPr txBox="1">
            <a:spLocks noChangeArrowheads="1"/>
          </p:cNvSpPr>
          <p:nvPr/>
        </p:nvSpPr>
        <p:spPr bwMode="auto">
          <a:xfrm>
            <a:off x="3979863" y="4076700"/>
            <a:ext cx="9445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Địa chỉ</a:t>
            </a:r>
            <a:endParaRPr lang="en-US" altLang="en-US" sz="1800">
              <a:latin typeface="Arial" panose="020B0604020202020204" pitchFamily="34" charset="0"/>
            </a:endParaRPr>
          </a:p>
        </p:txBody>
      </p:sp>
      <p:sp>
        <p:nvSpPr>
          <p:cNvPr id="35942" name="Text Box 102">
            <a:extLst>
              <a:ext uri="{FF2B5EF4-FFF2-40B4-BE49-F238E27FC236}">
                <a16:creationId xmlns:a16="http://schemas.microsoft.com/office/drawing/2014/main" id="{C4FE74CB-933F-41DA-989F-67C01DEB96EB}"/>
              </a:ext>
            </a:extLst>
          </p:cNvPr>
          <p:cNvSpPr txBox="1">
            <a:spLocks noChangeArrowheads="1"/>
          </p:cNvSpPr>
          <p:nvPr/>
        </p:nvSpPr>
        <p:spPr bwMode="auto">
          <a:xfrm>
            <a:off x="3979863" y="2944813"/>
            <a:ext cx="9445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Địa chỉ</a:t>
            </a:r>
            <a:endParaRPr lang="en-US" altLang="en-US" sz="1800">
              <a:latin typeface="Arial" panose="020B0604020202020204" pitchFamily="34" charset="0"/>
            </a:endParaRPr>
          </a:p>
        </p:txBody>
      </p:sp>
      <p:sp>
        <p:nvSpPr>
          <p:cNvPr id="35943" name="Rectangle 103">
            <a:extLst>
              <a:ext uri="{FF2B5EF4-FFF2-40B4-BE49-F238E27FC236}">
                <a16:creationId xmlns:a16="http://schemas.microsoft.com/office/drawing/2014/main" id="{C0D46967-A97B-4B01-A3D2-E981CABAC229}"/>
              </a:ext>
            </a:extLst>
          </p:cNvPr>
          <p:cNvSpPr>
            <a:spLocks noGrp="1" noChangeArrowheads="1"/>
          </p:cNvSpPr>
          <p:nvPr>
            <p:ph type="title"/>
          </p:nvPr>
        </p:nvSpPr>
        <p:spPr/>
        <p:txBody>
          <a:bodyPr/>
          <a:lstStyle/>
          <a:p>
            <a:pPr eaLnBrk="1" hangingPunct="1"/>
            <a:r>
              <a:rPr lang="en-US" altLang="en-US"/>
              <a:t>Chu kỳ máy Ghi bộ nhớ / Chu kỳ máy Xuất</a:t>
            </a:r>
          </a:p>
        </p:txBody>
      </p:sp>
      <p:pic>
        <p:nvPicPr>
          <p:cNvPr id="35944" name="Picture 104">
            <a:extLst>
              <a:ext uri="{FF2B5EF4-FFF2-40B4-BE49-F238E27FC236}">
                <a16:creationId xmlns:a16="http://schemas.microsoft.com/office/drawing/2014/main" id="{D5A66774-E70C-4855-BBF4-A097429D5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6814" y="930275"/>
            <a:ext cx="5138737" cy="552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81202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Line 2">
            <a:extLst>
              <a:ext uri="{FF2B5EF4-FFF2-40B4-BE49-F238E27FC236}">
                <a16:creationId xmlns:a16="http://schemas.microsoft.com/office/drawing/2014/main" id="{6F2552A4-24D2-4118-BE59-E19E831822C1}"/>
              </a:ext>
            </a:extLst>
          </p:cNvPr>
          <p:cNvSpPr>
            <a:spLocks noChangeShapeType="1"/>
          </p:cNvSpPr>
          <p:nvPr/>
        </p:nvSpPr>
        <p:spPr bwMode="auto">
          <a:xfrm>
            <a:off x="2725738" y="1731963"/>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67" name="Line 3">
            <a:extLst>
              <a:ext uri="{FF2B5EF4-FFF2-40B4-BE49-F238E27FC236}">
                <a16:creationId xmlns:a16="http://schemas.microsoft.com/office/drawing/2014/main" id="{E4E3C4B8-B6FA-4489-A86D-EAD73A789FA9}"/>
              </a:ext>
            </a:extLst>
          </p:cNvPr>
          <p:cNvSpPr>
            <a:spLocks noChangeShapeType="1"/>
          </p:cNvSpPr>
          <p:nvPr/>
        </p:nvSpPr>
        <p:spPr bwMode="auto">
          <a:xfrm>
            <a:off x="3354388"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68" name="Line 4">
            <a:extLst>
              <a:ext uri="{FF2B5EF4-FFF2-40B4-BE49-F238E27FC236}">
                <a16:creationId xmlns:a16="http://schemas.microsoft.com/office/drawing/2014/main" id="{9BB9EC88-338D-4C35-925C-0DC7D670E27A}"/>
              </a:ext>
            </a:extLst>
          </p:cNvPr>
          <p:cNvSpPr>
            <a:spLocks noChangeShapeType="1"/>
          </p:cNvSpPr>
          <p:nvPr/>
        </p:nvSpPr>
        <p:spPr bwMode="auto">
          <a:xfrm>
            <a:off x="3511550" y="2114550"/>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69" name="Line 5">
            <a:extLst>
              <a:ext uri="{FF2B5EF4-FFF2-40B4-BE49-F238E27FC236}">
                <a16:creationId xmlns:a16="http://schemas.microsoft.com/office/drawing/2014/main" id="{D33CB9B8-1592-451C-8022-39D92ADFCDB6}"/>
              </a:ext>
            </a:extLst>
          </p:cNvPr>
          <p:cNvSpPr>
            <a:spLocks noChangeShapeType="1"/>
          </p:cNvSpPr>
          <p:nvPr/>
        </p:nvSpPr>
        <p:spPr bwMode="auto">
          <a:xfrm flipV="1">
            <a:off x="4140201" y="1731964"/>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0" name="Line 6">
            <a:extLst>
              <a:ext uri="{FF2B5EF4-FFF2-40B4-BE49-F238E27FC236}">
                <a16:creationId xmlns:a16="http://schemas.microsoft.com/office/drawing/2014/main" id="{143F1939-08D3-4FFD-B55F-421ED19DDA81}"/>
              </a:ext>
            </a:extLst>
          </p:cNvPr>
          <p:cNvSpPr>
            <a:spLocks noChangeShapeType="1"/>
          </p:cNvSpPr>
          <p:nvPr/>
        </p:nvSpPr>
        <p:spPr bwMode="auto">
          <a:xfrm>
            <a:off x="4297363" y="1731963"/>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1" name="Line 7">
            <a:extLst>
              <a:ext uri="{FF2B5EF4-FFF2-40B4-BE49-F238E27FC236}">
                <a16:creationId xmlns:a16="http://schemas.microsoft.com/office/drawing/2014/main" id="{6A4C80DA-C547-4D7F-88A6-E6DAE8FB4A81}"/>
              </a:ext>
            </a:extLst>
          </p:cNvPr>
          <p:cNvSpPr>
            <a:spLocks noChangeShapeType="1"/>
          </p:cNvSpPr>
          <p:nvPr/>
        </p:nvSpPr>
        <p:spPr bwMode="auto">
          <a:xfrm>
            <a:off x="4926013"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2" name="Line 8">
            <a:extLst>
              <a:ext uri="{FF2B5EF4-FFF2-40B4-BE49-F238E27FC236}">
                <a16:creationId xmlns:a16="http://schemas.microsoft.com/office/drawing/2014/main" id="{426531E0-B332-4F4A-B834-65180605DC06}"/>
              </a:ext>
            </a:extLst>
          </p:cNvPr>
          <p:cNvSpPr>
            <a:spLocks noChangeShapeType="1"/>
          </p:cNvSpPr>
          <p:nvPr/>
        </p:nvSpPr>
        <p:spPr bwMode="auto">
          <a:xfrm>
            <a:off x="5083175" y="2114550"/>
            <a:ext cx="6302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3" name="Line 9">
            <a:extLst>
              <a:ext uri="{FF2B5EF4-FFF2-40B4-BE49-F238E27FC236}">
                <a16:creationId xmlns:a16="http://schemas.microsoft.com/office/drawing/2014/main" id="{9E060892-5B54-45FC-8F82-60A0012B15DC}"/>
              </a:ext>
            </a:extLst>
          </p:cNvPr>
          <p:cNvSpPr>
            <a:spLocks noChangeShapeType="1"/>
          </p:cNvSpPr>
          <p:nvPr/>
        </p:nvSpPr>
        <p:spPr bwMode="auto">
          <a:xfrm flipV="1">
            <a:off x="5713414" y="1731964"/>
            <a:ext cx="155575"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4" name="Line 10">
            <a:extLst>
              <a:ext uri="{FF2B5EF4-FFF2-40B4-BE49-F238E27FC236}">
                <a16:creationId xmlns:a16="http://schemas.microsoft.com/office/drawing/2014/main" id="{5F682563-05DF-412F-ADBE-B178389768A7}"/>
              </a:ext>
            </a:extLst>
          </p:cNvPr>
          <p:cNvSpPr>
            <a:spLocks noChangeShapeType="1"/>
          </p:cNvSpPr>
          <p:nvPr/>
        </p:nvSpPr>
        <p:spPr bwMode="auto">
          <a:xfrm>
            <a:off x="5868989" y="1731963"/>
            <a:ext cx="6302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5" name="Line 11">
            <a:extLst>
              <a:ext uri="{FF2B5EF4-FFF2-40B4-BE49-F238E27FC236}">
                <a16:creationId xmlns:a16="http://schemas.microsoft.com/office/drawing/2014/main" id="{DD914D69-97D8-4B34-85D8-6972CF9807C3}"/>
              </a:ext>
            </a:extLst>
          </p:cNvPr>
          <p:cNvSpPr>
            <a:spLocks noChangeShapeType="1"/>
          </p:cNvSpPr>
          <p:nvPr/>
        </p:nvSpPr>
        <p:spPr bwMode="auto">
          <a:xfrm>
            <a:off x="6499226" y="1731964"/>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6" name="Line 12">
            <a:extLst>
              <a:ext uri="{FF2B5EF4-FFF2-40B4-BE49-F238E27FC236}">
                <a16:creationId xmlns:a16="http://schemas.microsoft.com/office/drawing/2014/main" id="{F9601518-230D-4A95-8793-5ACFD1E3B97A}"/>
              </a:ext>
            </a:extLst>
          </p:cNvPr>
          <p:cNvSpPr>
            <a:spLocks noChangeShapeType="1"/>
          </p:cNvSpPr>
          <p:nvPr/>
        </p:nvSpPr>
        <p:spPr bwMode="auto">
          <a:xfrm>
            <a:off x="6656388" y="2114550"/>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7" name="Line 13">
            <a:extLst>
              <a:ext uri="{FF2B5EF4-FFF2-40B4-BE49-F238E27FC236}">
                <a16:creationId xmlns:a16="http://schemas.microsoft.com/office/drawing/2014/main" id="{241BB2AF-47B8-49AF-95E3-FF9AD7BF1180}"/>
              </a:ext>
            </a:extLst>
          </p:cNvPr>
          <p:cNvSpPr>
            <a:spLocks noChangeShapeType="1"/>
          </p:cNvSpPr>
          <p:nvPr/>
        </p:nvSpPr>
        <p:spPr bwMode="auto">
          <a:xfrm flipV="1">
            <a:off x="7285038"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8" name="Line 14">
            <a:extLst>
              <a:ext uri="{FF2B5EF4-FFF2-40B4-BE49-F238E27FC236}">
                <a16:creationId xmlns:a16="http://schemas.microsoft.com/office/drawing/2014/main" id="{85872373-D026-42BE-9270-2CCC60A41370}"/>
              </a:ext>
            </a:extLst>
          </p:cNvPr>
          <p:cNvSpPr>
            <a:spLocks noChangeShapeType="1"/>
          </p:cNvSpPr>
          <p:nvPr/>
        </p:nvSpPr>
        <p:spPr bwMode="auto">
          <a:xfrm>
            <a:off x="7442200" y="1731963"/>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9" name="Line 15">
            <a:extLst>
              <a:ext uri="{FF2B5EF4-FFF2-40B4-BE49-F238E27FC236}">
                <a16:creationId xmlns:a16="http://schemas.microsoft.com/office/drawing/2014/main" id="{51EC23C2-4F3B-4AE5-9B73-ABB875E2D994}"/>
              </a:ext>
            </a:extLst>
          </p:cNvPr>
          <p:cNvSpPr>
            <a:spLocks noChangeShapeType="1"/>
          </p:cNvSpPr>
          <p:nvPr/>
        </p:nvSpPr>
        <p:spPr bwMode="auto">
          <a:xfrm>
            <a:off x="8070851" y="1731964"/>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0" name="Line 16">
            <a:extLst>
              <a:ext uri="{FF2B5EF4-FFF2-40B4-BE49-F238E27FC236}">
                <a16:creationId xmlns:a16="http://schemas.microsoft.com/office/drawing/2014/main" id="{310E7AC7-1DAF-4FC3-A26B-BC1D7F91850A}"/>
              </a:ext>
            </a:extLst>
          </p:cNvPr>
          <p:cNvSpPr>
            <a:spLocks noChangeShapeType="1"/>
          </p:cNvSpPr>
          <p:nvPr/>
        </p:nvSpPr>
        <p:spPr bwMode="auto">
          <a:xfrm>
            <a:off x="8228013" y="2114550"/>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1" name="Line 17">
            <a:extLst>
              <a:ext uri="{FF2B5EF4-FFF2-40B4-BE49-F238E27FC236}">
                <a16:creationId xmlns:a16="http://schemas.microsoft.com/office/drawing/2014/main" id="{B246CE9F-BDD1-45A4-BE5E-418C5D1416DA}"/>
              </a:ext>
            </a:extLst>
          </p:cNvPr>
          <p:cNvSpPr>
            <a:spLocks noChangeShapeType="1"/>
          </p:cNvSpPr>
          <p:nvPr/>
        </p:nvSpPr>
        <p:spPr bwMode="auto">
          <a:xfrm>
            <a:off x="3352800" y="1350964"/>
            <a:ext cx="0" cy="487203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6882" name="Line 18">
            <a:extLst>
              <a:ext uri="{FF2B5EF4-FFF2-40B4-BE49-F238E27FC236}">
                <a16:creationId xmlns:a16="http://schemas.microsoft.com/office/drawing/2014/main" id="{56C274DA-74AE-47CC-BC42-619094230633}"/>
              </a:ext>
            </a:extLst>
          </p:cNvPr>
          <p:cNvSpPr>
            <a:spLocks noChangeShapeType="1"/>
          </p:cNvSpPr>
          <p:nvPr/>
        </p:nvSpPr>
        <p:spPr bwMode="auto">
          <a:xfrm>
            <a:off x="4953000" y="1350964"/>
            <a:ext cx="0" cy="487203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6883" name="Line 19">
            <a:extLst>
              <a:ext uri="{FF2B5EF4-FFF2-40B4-BE49-F238E27FC236}">
                <a16:creationId xmlns:a16="http://schemas.microsoft.com/office/drawing/2014/main" id="{A214F0DA-6C6A-4D0C-8204-D6E403DF10E7}"/>
              </a:ext>
            </a:extLst>
          </p:cNvPr>
          <p:cNvSpPr>
            <a:spLocks noChangeShapeType="1"/>
          </p:cNvSpPr>
          <p:nvPr/>
        </p:nvSpPr>
        <p:spPr bwMode="auto">
          <a:xfrm>
            <a:off x="6477000" y="1255714"/>
            <a:ext cx="0" cy="496728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6884" name="Line 20">
            <a:extLst>
              <a:ext uri="{FF2B5EF4-FFF2-40B4-BE49-F238E27FC236}">
                <a16:creationId xmlns:a16="http://schemas.microsoft.com/office/drawing/2014/main" id="{567B959E-BD99-40DB-BB33-1E0D5DC10C70}"/>
              </a:ext>
            </a:extLst>
          </p:cNvPr>
          <p:cNvSpPr>
            <a:spLocks noChangeShapeType="1"/>
          </p:cNvSpPr>
          <p:nvPr/>
        </p:nvSpPr>
        <p:spPr bwMode="auto">
          <a:xfrm>
            <a:off x="8077200" y="1255714"/>
            <a:ext cx="0" cy="506253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6885" name="Line 21">
            <a:extLst>
              <a:ext uri="{FF2B5EF4-FFF2-40B4-BE49-F238E27FC236}">
                <a16:creationId xmlns:a16="http://schemas.microsoft.com/office/drawing/2014/main" id="{FBA66240-CE39-498D-9A4C-84695FBD10CE}"/>
              </a:ext>
            </a:extLst>
          </p:cNvPr>
          <p:cNvSpPr>
            <a:spLocks noChangeShapeType="1"/>
          </p:cNvSpPr>
          <p:nvPr/>
        </p:nvSpPr>
        <p:spPr bwMode="auto">
          <a:xfrm flipV="1">
            <a:off x="8856663"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6" name="Line 22">
            <a:extLst>
              <a:ext uri="{FF2B5EF4-FFF2-40B4-BE49-F238E27FC236}">
                <a16:creationId xmlns:a16="http://schemas.microsoft.com/office/drawing/2014/main" id="{B035F89B-3027-4A8D-8B79-061A37E0EA48}"/>
              </a:ext>
            </a:extLst>
          </p:cNvPr>
          <p:cNvSpPr>
            <a:spLocks noChangeShapeType="1"/>
          </p:cNvSpPr>
          <p:nvPr/>
        </p:nvSpPr>
        <p:spPr bwMode="auto">
          <a:xfrm>
            <a:off x="9013825" y="1731963"/>
            <a:ext cx="6302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7" name="Line 23">
            <a:extLst>
              <a:ext uri="{FF2B5EF4-FFF2-40B4-BE49-F238E27FC236}">
                <a16:creationId xmlns:a16="http://schemas.microsoft.com/office/drawing/2014/main" id="{EE5F97CD-4EDA-4EC3-905F-1B99BDE92F27}"/>
              </a:ext>
            </a:extLst>
          </p:cNvPr>
          <p:cNvSpPr>
            <a:spLocks noChangeShapeType="1"/>
          </p:cNvSpPr>
          <p:nvPr/>
        </p:nvSpPr>
        <p:spPr bwMode="auto">
          <a:xfrm>
            <a:off x="9644063"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8" name="Line 24">
            <a:extLst>
              <a:ext uri="{FF2B5EF4-FFF2-40B4-BE49-F238E27FC236}">
                <a16:creationId xmlns:a16="http://schemas.microsoft.com/office/drawing/2014/main" id="{AB2FBEA3-A5EB-4D23-BDB6-CA23C31BA7B0}"/>
              </a:ext>
            </a:extLst>
          </p:cNvPr>
          <p:cNvSpPr>
            <a:spLocks noChangeShapeType="1"/>
          </p:cNvSpPr>
          <p:nvPr/>
        </p:nvSpPr>
        <p:spPr bwMode="auto">
          <a:xfrm>
            <a:off x="9801225" y="2114550"/>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9" name="Line 25">
            <a:extLst>
              <a:ext uri="{FF2B5EF4-FFF2-40B4-BE49-F238E27FC236}">
                <a16:creationId xmlns:a16="http://schemas.microsoft.com/office/drawing/2014/main" id="{73DA6B8C-7E6D-4C32-AC6F-94A525A1FE5F}"/>
              </a:ext>
            </a:extLst>
          </p:cNvPr>
          <p:cNvSpPr>
            <a:spLocks noChangeShapeType="1"/>
          </p:cNvSpPr>
          <p:nvPr/>
        </p:nvSpPr>
        <p:spPr bwMode="auto">
          <a:xfrm>
            <a:off x="9601200" y="1255714"/>
            <a:ext cx="0" cy="496728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6890" name="Line 26">
            <a:extLst>
              <a:ext uri="{FF2B5EF4-FFF2-40B4-BE49-F238E27FC236}">
                <a16:creationId xmlns:a16="http://schemas.microsoft.com/office/drawing/2014/main" id="{FCF8386D-87EE-4DBD-84EA-D35A56A141CD}"/>
              </a:ext>
            </a:extLst>
          </p:cNvPr>
          <p:cNvSpPr>
            <a:spLocks noChangeShapeType="1"/>
          </p:cNvSpPr>
          <p:nvPr/>
        </p:nvSpPr>
        <p:spPr bwMode="auto">
          <a:xfrm>
            <a:off x="3352801" y="1446213"/>
            <a:ext cx="1573213"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36891" name="Line 27">
            <a:extLst>
              <a:ext uri="{FF2B5EF4-FFF2-40B4-BE49-F238E27FC236}">
                <a16:creationId xmlns:a16="http://schemas.microsoft.com/office/drawing/2014/main" id="{FFE965D6-EDD0-4056-9FE9-A8E9C325FB50}"/>
              </a:ext>
            </a:extLst>
          </p:cNvPr>
          <p:cNvSpPr>
            <a:spLocks noChangeShapeType="1"/>
          </p:cNvSpPr>
          <p:nvPr/>
        </p:nvSpPr>
        <p:spPr bwMode="auto">
          <a:xfrm>
            <a:off x="4926014" y="1446213"/>
            <a:ext cx="1571625"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36892" name="Line 28">
            <a:extLst>
              <a:ext uri="{FF2B5EF4-FFF2-40B4-BE49-F238E27FC236}">
                <a16:creationId xmlns:a16="http://schemas.microsoft.com/office/drawing/2014/main" id="{02B97B44-211E-4769-B5E4-54007765F423}"/>
              </a:ext>
            </a:extLst>
          </p:cNvPr>
          <p:cNvSpPr>
            <a:spLocks noChangeShapeType="1"/>
          </p:cNvSpPr>
          <p:nvPr/>
        </p:nvSpPr>
        <p:spPr bwMode="auto">
          <a:xfrm>
            <a:off x="6497638" y="1446213"/>
            <a:ext cx="1573212"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36893" name="Line 29">
            <a:extLst>
              <a:ext uri="{FF2B5EF4-FFF2-40B4-BE49-F238E27FC236}">
                <a16:creationId xmlns:a16="http://schemas.microsoft.com/office/drawing/2014/main" id="{5188D663-EDB4-497B-89B4-02313FD7F4C5}"/>
              </a:ext>
            </a:extLst>
          </p:cNvPr>
          <p:cNvSpPr>
            <a:spLocks noChangeShapeType="1"/>
          </p:cNvSpPr>
          <p:nvPr/>
        </p:nvSpPr>
        <p:spPr bwMode="auto">
          <a:xfrm>
            <a:off x="8070851" y="1446213"/>
            <a:ext cx="1571625"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36894" name="Line 30">
            <a:extLst>
              <a:ext uri="{FF2B5EF4-FFF2-40B4-BE49-F238E27FC236}">
                <a16:creationId xmlns:a16="http://schemas.microsoft.com/office/drawing/2014/main" id="{1421D38A-AD32-4A10-9664-8D7E00C26A92}"/>
              </a:ext>
            </a:extLst>
          </p:cNvPr>
          <p:cNvSpPr>
            <a:spLocks noChangeShapeType="1"/>
          </p:cNvSpPr>
          <p:nvPr/>
        </p:nvSpPr>
        <p:spPr bwMode="auto">
          <a:xfrm>
            <a:off x="2725738" y="2306638"/>
            <a:ext cx="7858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95" name="Line 31">
            <a:extLst>
              <a:ext uri="{FF2B5EF4-FFF2-40B4-BE49-F238E27FC236}">
                <a16:creationId xmlns:a16="http://schemas.microsoft.com/office/drawing/2014/main" id="{3988FA3B-41ED-4D6D-80F4-871F85795BBD}"/>
              </a:ext>
            </a:extLst>
          </p:cNvPr>
          <p:cNvSpPr>
            <a:spLocks noChangeShapeType="1"/>
          </p:cNvSpPr>
          <p:nvPr/>
        </p:nvSpPr>
        <p:spPr bwMode="auto">
          <a:xfrm>
            <a:off x="3511551" y="2306638"/>
            <a:ext cx="157163"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96" name="Line 32">
            <a:extLst>
              <a:ext uri="{FF2B5EF4-FFF2-40B4-BE49-F238E27FC236}">
                <a16:creationId xmlns:a16="http://schemas.microsoft.com/office/drawing/2014/main" id="{FD380D2C-035B-4166-81C4-2DC73A438F06}"/>
              </a:ext>
            </a:extLst>
          </p:cNvPr>
          <p:cNvSpPr>
            <a:spLocks noChangeShapeType="1"/>
          </p:cNvSpPr>
          <p:nvPr/>
        </p:nvSpPr>
        <p:spPr bwMode="auto">
          <a:xfrm flipV="1">
            <a:off x="3511551" y="2306638"/>
            <a:ext cx="157163"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97" name="Line 33">
            <a:extLst>
              <a:ext uri="{FF2B5EF4-FFF2-40B4-BE49-F238E27FC236}">
                <a16:creationId xmlns:a16="http://schemas.microsoft.com/office/drawing/2014/main" id="{0E2E175F-BB6C-429B-A549-6D4BEF598121}"/>
              </a:ext>
            </a:extLst>
          </p:cNvPr>
          <p:cNvSpPr>
            <a:spLocks noChangeShapeType="1"/>
          </p:cNvSpPr>
          <p:nvPr/>
        </p:nvSpPr>
        <p:spPr bwMode="auto">
          <a:xfrm>
            <a:off x="2725738" y="2687638"/>
            <a:ext cx="7858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98" name="Line 34">
            <a:extLst>
              <a:ext uri="{FF2B5EF4-FFF2-40B4-BE49-F238E27FC236}">
                <a16:creationId xmlns:a16="http://schemas.microsoft.com/office/drawing/2014/main" id="{4DFFE3B4-1DA8-44B2-A4DE-C1F9AD73ED50}"/>
              </a:ext>
            </a:extLst>
          </p:cNvPr>
          <p:cNvSpPr>
            <a:spLocks noChangeShapeType="1"/>
          </p:cNvSpPr>
          <p:nvPr/>
        </p:nvSpPr>
        <p:spPr bwMode="auto">
          <a:xfrm>
            <a:off x="3668713" y="2687638"/>
            <a:ext cx="5816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99" name="Line 35">
            <a:extLst>
              <a:ext uri="{FF2B5EF4-FFF2-40B4-BE49-F238E27FC236}">
                <a16:creationId xmlns:a16="http://schemas.microsoft.com/office/drawing/2014/main" id="{5F576F57-123E-4A45-B37F-80BBF88F0817}"/>
              </a:ext>
            </a:extLst>
          </p:cNvPr>
          <p:cNvSpPr>
            <a:spLocks noChangeShapeType="1"/>
          </p:cNvSpPr>
          <p:nvPr/>
        </p:nvSpPr>
        <p:spPr bwMode="auto">
          <a:xfrm>
            <a:off x="3668713" y="2306638"/>
            <a:ext cx="5816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00" name="Line 36">
            <a:extLst>
              <a:ext uri="{FF2B5EF4-FFF2-40B4-BE49-F238E27FC236}">
                <a16:creationId xmlns:a16="http://schemas.microsoft.com/office/drawing/2014/main" id="{50F5D773-D7FD-4A4E-A4A6-B2611BFF9201}"/>
              </a:ext>
            </a:extLst>
          </p:cNvPr>
          <p:cNvSpPr>
            <a:spLocks noChangeShapeType="1"/>
          </p:cNvSpPr>
          <p:nvPr/>
        </p:nvSpPr>
        <p:spPr bwMode="auto">
          <a:xfrm>
            <a:off x="9485313" y="2306638"/>
            <a:ext cx="15875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01" name="Line 37">
            <a:extLst>
              <a:ext uri="{FF2B5EF4-FFF2-40B4-BE49-F238E27FC236}">
                <a16:creationId xmlns:a16="http://schemas.microsoft.com/office/drawing/2014/main" id="{B513EEBF-4E35-4DF1-B132-6400F0C08747}"/>
              </a:ext>
            </a:extLst>
          </p:cNvPr>
          <p:cNvSpPr>
            <a:spLocks noChangeShapeType="1"/>
          </p:cNvSpPr>
          <p:nvPr/>
        </p:nvSpPr>
        <p:spPr bwMode="auto">
          <a:xfrm flipV="1">
            <a:off x="9485313" y="2306638"/>
            <a:ext cx="15875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02" name="Line 38">
            <a:extLst>
              <a:ext uri="{FF2B5EF4-FFF2-40B4-BE49-F238E27FC236}">
                <a16:creationId xmlns:a16="http://schemas.microsoft.com/office/drawing/2014/main" id="{6C9C9F6C-D809-4D3A-98AD-4C91923DFABB}"/>
              </a:ext>
            </a:extLst>
          </p:cNvPr>
          <p:cNvSpPr>
            <a:spLocks noChangeShapeType="1"/>
          </p:cNvSpPr>
          <p:nvPr/>
        </p:nvSpPr>
        <p:spPr bwMode="auto">
          <a:xfrm>
            <a:off x="9644063" y="2306638"/>
            <a:ext cx="7858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03" name="Line 39">
            <a:extLst>
              <a:ext uri="{FF2B5EF4-FFF2-40B4-BE49-F238E27FC236}">
                <a16:creationId xmlns:a16="http://schemas.microsoft.com/office/drawing/2014/main" id="{9155DEF9-788D-428B-81DA-6324E254AF36}"/>
              </a:ext>
            </a:extLst>
          </p:cNvPr>
          <p:cNvSpPr>
            <a:spLocks noChangeShapeType="1"/>
          </p:cNvSpPr>
          <p:nvPr/>
        </p:nvSpPr>
        <p:spPr bwMode="auto">
          <a:xfrm>
            <a:off x="9644063" y="2687638"/>
            <a:ext cx="7858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04" name="Line 40">
            <a:extLst>
              <a:ext uri="{FF2B5EF4-FFF2-40B4-BE49-F238E27FC236}">
                <a16:creationId xmlns:a16="http://schemas.microsoft.com/office/drawing/2014/main" id="{A6FEB79C-6F0E-45FA-9459-F19F3276E1C7}"/>
              </a:ext>
            </a:extLst>
          </p:cNvPr>
          <p:cNvSpPr>
            <a:spLocks noChangeShapeType="1"/>
          </p:cNvSpPr>
          <p:nvPr/>
        </p:nvSpPr>
        <p:spPr bwMode="auto">
          <a:xfrm>
            <a:off x="2725738" y="2879725"/>
            <a:ext cx="10207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05" name="Line 41">
            <a:extLst>
              <a:ext uri="{FF2B5EF4-FFF2-40B4-BE49-F238E27FC236}">
                <a16:creationId xmlns:a16="http://schemas.microsoft.com/office/drawing/2014/main" id="{7038DF9F-C8F9-4E5C-A8AD-0F4C9F5E39ED}"/>
              </a:ext>
            </a:extLst>
          </p:cNvPr>
          <p:cNvSpPr>
            <a:spLocks noChangeShapeType="1"/>
          </p:cNvSpPr>
          <p:nvPr/>
        </p:nvSpPr>
        <p:spPr bwMode="auto">
          <a:xfrm>
            <a:off x="3746501" y="2879725"/>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06" name="Line 42">
            <a:extLst>
              <a:ext uri="{FF2B5EF4-FFF2-40B4-BE49-F238E27FC236}">
                <a16:creationId xmlns:a16="http://schemas.microsoft.com/office/drawing/2014/main" id="{19093750-B56A-43DD-9113-A4083CCCB6C6}"/>
              </a:ext>
            </a:extLst>
          </p:cNvPr>
          <p:cNvSpPr>
            <a:spLocks noChangeShapeType="1"/>
          </p:cNvSpPr>
          <p:nvPr/>
        </p:nvSpPr>
        <p:spPr bwMode="auto">
          <a:xfrm flipV="1">
            <a:off x="3746501" y="2879725"/>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07" name="Line 43">
            <a:extLst>
              <a:ext uri="{FF2B5EF4-FFF2-40B4-BE49-F238E27FC236}">
                <a16:creationId xmlns:a16="http://schemas.microsoft.com/office/drawing/2014/main" id="{74F54C77-548B-400C-95D6-8CFCDA1D4D83}"/>
              </a:ext>
            </a:extLst>
          </p:cNvPr>
          <p:cNvSpPr>
            <a:spLocks noChangeShapeType="1"/>
          </p:cNvSpPr>
          <p:nvPr/>
        </p:nvSpPr>
        <p:spPr bwMode="auto">
          <a:xfrm>
            <a:off x="3903664" y="3262313"/>
            <a:ext cx="1336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08" name="Line 44">
            <a:extLst>
              <a:ext uri="{FF2B5EF4-FFF2-40B4-BE49-F238E27FC236}">
                <a16:creationId xmlns:a16="http://schemas.microsoft.com/office/drawing/2014/main" id="{B401B89F-E698-4304-AD37-3E6899E384B5}"/>
              </a:ext>
            </a:extLst>
          </p:cNvPr>
          <p:cNvSpPr>
            <a:spLocks noChangeShapeType="1"/>
          </p:cNvSpPr>
          <p:nvPr/>
        </p:nvSpPr>
        <p:spPr bwMode="auto">
          <a:xfrm>
            <a:off x="2725738" y="3262313"/>
            <a:ext cx="10207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09" name="Line 45">
            <a:extLst>
              <a:ext uri="{FF2B5EF4-FFF2-40B4-BE49-F238E27FC236}">
                <a16:creationId xmlns:a16="http://schemas.microsoft.com/office/drawing/2014/main" id="{CBC926AB-9786-4657-B6C1-1F091A16B96D}"/>
              </a:ext>
            </a:extLst>
          </p:cNvPr>
          <p:cNvSpPr>
            <a:spLocks noChangeShapeType="1"/>
          </p:cNvSpPr>
          <p:nvPr/>
        </p:nvSpPr>
        <p:spPr bwMode="auto">
          <a:xfrm>
            <a:off x="3903664" y="2879725"/>
            <a:ext cx="1336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10" name="Line 46">
            <a:extLst>
              <a:ext uri="{FF2B5EF4-FFF2-40B4-BE49-F238E27FC236}">
                <a16:creationId xmlns:a16="http://schemas.microsoft.com/office/drawing/2014/main" id="{CA5BD4AA-A9A7-403C-84B4-2B73E50648C7}"/>
              </a:ext>
            </a:extLst>
          </p:cNvPr>
          <p:cNvSpPr>
            <a:spLocks noChangeShapeType="1"/>
          </p:cNvSpPr>
          <p:nvPr/>
        </p:nvSpPr>
        <p:spPr bwMode="auto">
          <a:xfrm>
            <a:off x="5240338" y="2879725"/>
            <a:ext cx="157162"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11" name="Line 47">
            <a:extLst>
              <a:ext uri="{FF2B5EF4-FFF2-40B4-BE49-F238E27FC236}">
                <a16:creationId xmlns:a16="http://schemas.microsoft.com/office/drawing/2014/main" id="{CE99FE78-2D8F-4D31-8667-DB7780DE702F}"/>
              </a:ext>
            </a:extLst>
          </p:cNvPr>
          <p:cNvSpPr>
            <a:spLocks noChangeShapeType="1"/>
          </p:cNvSpPr>
          <p:nvPr/>
        </p:nvSpPr>
        <p:spPr bwMode="auto">
          <a:xfrm flipV="1">
            <a:off x="5240338" y="2879725"/>
            <a:ext cx="157162"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12" name="Line 48">
            <a:extLst>
              <a:ext uri="{FF2B5EF4-FFF2-40B4-BE49-F238E27FC236}">
                <a16:creationId xmlns:a16="http://schemas.microsoft.com/office/drawing/2014/main" id="{AF4A3113-B013-437C-8185-C2C0CF752CEE}"/>
              </a:ext>
            </a:extLst>
          </p:cNvPr>
          <p:cNvSpPr>
            <a:spLocks noChangeShapeType="1"/>
          </p:cNvSpPr>
          <p:nvPr/>
        </p:nvSpPr>
        <p:spPr bwMode="auto">
          <a:xfrm>
            <a:off x="3040064" y="2879725"/>
            <a:ext cx="7064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13" name="Line 49">
            <a:extLst>
              <a:ext uri="{FF2B5EF4-FFF2-40B4-BE49-F238E27FC236}">
                <a16:creationId xmlns:a16="http://schemas.microsoft.com/office/drawing/2014/main" id="{9D76928A-6E00-41A4-B4B0-A5D5D9622F2D}"/>
              </a:ext>
            </a:extLst>
          </p:cNvPr>
          <p:cNvSpPr>
            <a:spLocks noChangeShapeType="1"/>
          </p:cNvSpPr>
          <p:nvPr/>
        </p:nvSpPr>
        <p:spPr bwMode="auto">
          <a:xfrm>
            <a:off x="5397500" y="3262313"/>
            <a:ext cx="3695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14" name="Line 50">
            <a:extLst>
              <a:ext uri="{FF2B5EF4-FFF2-40B4-BE49-F238E27FC236}">
                <a16:creationId xmlns:a16="http://schemas.microsoft.com/office/drawing/2014/main" id="{B20A22B7-1118-4360-B2DB-ECCE3FAACD75}"/>
              </a:ext>
            </a:extLst>
          </p:cNvPr>
          <p:cNvSpPr>
            <a:spLocks noChangeShapeType="1"/>
          </p:cNvSpPr>
          <p:nvPr/>
        </p:nvSpPr>
        <p:spPr bwMode="auto">
          <a:xfrm>
            <a:off x="5397500" y="2879725"/>
            <a:ext cx="3695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15" name="Line 51">
            <a:extLst>
              <a:ext uri="{FF2B5EF4-FFF2-40B4-BE49-F238E27FC236}">
                <a16:creationId xmlns:a16="http://schemas.microsoft.com/office/drawing/2014/main" id="{7E5FD645-BD7D-44C0-BF44-90DB49340EB2}"/>
              </a:ext>
            </a:extLst>
          </p:cNvPr>
          <p:cNvSpPr>
            <a:spLocks noChangeShapeType="1"/>
          </p:cNvSpPr>
          <p:nvPr/>
        </p:nvSpPr>
        <p:spPr bwMode="auto">
          <a:xfrm>
            <a:off x="9093201" y="2879725"/>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16" name="Line 52">
            <a:extLst>
              <a:ext uri="{FF2B5EF4-FFF2-40B4-BE49-F238E27FC236}">
                <a16:creationId xmlns:a16="http://schemas.microsoft.com/office/drawing/2014/main" id="{DD25F0F0-07FC-47C8-939E-69479B4FE01C}"/>
              </a:ext>
            </a:extLst>
          </p:cNvPr>
          <p:cNvSpPr>
            <a:spLocks noChangeShapeType="1"/>
          </p:cNvSpPr>
          <p:nvPr/>
        </p:nvSpPr>
        <p:spPr bwMode="auto">
          <a:xfrm flipV="1">
            <a:off x="9093201" y="2879725"/>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17" name="Line 53">
            <a:extLst>
              <a:ext uri="{FF2B5EF4-FFF2-40B4-BE49-F238E27FC236}">
                <a16:creationId xmlns:a16="http://schemas.microsoft.com/office/drawing/2014/main" id="{1DF04676-344F-4AEA-B116-7E432F9D497B}"/>
              </a:ext>
            </a:extLst>
          </p:cNvPr>
          <p:cNvSpPr>
            <a:spLocks noChangeShapeType="1"/>
          </p:cNvSpPr>
          <p:nvPr/>
        </p:nvSpPr>
        <p:spPr bwMode="auto">
          <a:xfrm>
            <a:off x="9250363" y="2879725"/>
            <a:ext cx="11795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18" name="Line 54">
            <a:extLst>
              <a:ext uri="{FF2B5EF4-FFF2-40B4-BE49-F238E27FC236}">
                <a16:creationId xmlns:a16="http://schemas.microsoft.com/office/drawing/2014/main" id="{9B4CA6B5-A711-4CAF-84DC-0F8574B1BBCC}"/>
              </a:ext>
            </a:extLst>
          </p:cNvPr>
          <p:cNvSpPr>
            <a:spLocks noChangeShapeType="1"/>
          </p:cNvSpPr>
          <p:nvPr/>
        </p:nvSpPr>
        <p:spPr bwMode="auto">
          <a:xfrm>
            <a:off x="9250363" y="3262313"/>
            <a:ext cx="11795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19" name="Line 55">
            <a:extLst>
              <a:ext uri="{FF2B5EF4-FFF2-40B4-BE49-F238E27FC236}">
                <a16:creationId xmlns:a16="http://schemas.microsoft.com/office/drawing/2014/main" id="{C0194BC1-A771-4062-9988-B73009334A5F}"/>
              </a:ext>
            </a:extLst>
          </p:cNvPr>
          <p:cNvSpPr>
            <a:spLocks noChangeShapeType="1"/>
          </p:cNvSpPr>
          <p:nvPr/>
        </p:nvSpPr>
        <p:spPr bwMode="auto">
          <a:xfrm>
            <a:off x="3746500" y="3452813"/>
            <a:ext cx="10223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20" name="Line 56">
            <a:extLst>
              <a:ext uri="{FF2B5EF4-FFF2-40B4-BE49-F238E27FC236}">
                <a16:creationId xmlns:a16="http://schemas.microsoft.com/office/drawing/2014/main" id="{0BA9D582-9191-4A07-835E-39E590C7EEAA}"/>
              </a:ext>
            </a:extLst>
          </p:cNvPr>
          <p:cNvSpPr>
            <a:spLocks noChangeShapeType="1"/>
          </p:cNvSpPr>
          <p:nvPr/>
        </p:nvSpPr>
        <p:spPr bwMode="auto">
          <a:xfrm>
            <a:off x="2725738" y="3833813"/>
            <a:ext cx="863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21" name="Line 57">
            <a:extLst>
              <a:ext uri="{FF2B5EF4-FFF2-40B4-BE49-F238E27FC236}">
                <a16:creationId xmlns:a16="http://schemas.microsoft.com/office/drawing/2014/main" id="{A7DB4BCB-0C33-4BE8-BE23-066D9FC92333}"/>
              </a:ext>
            </a:extLst>
          </p:cNvPr>
          <p:cNvSpPr>
            <a:spLocks noChangeShapeType="1"/>
          </p:cNvSpPr>
          <p:nvPr/>
        </p:nvSpPr>
        <p:spPr bwMode="auto">
          <a:xfrm flipV="1">
            <a:off x="3589338" y="3452813"/>
            <a:ext cx="157162"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22" name="Line 58">
            <a:extLst>
              <a:ext uri="{FF2B5EF4-FFF2-40B4-BE49-F238E27FC236}">
                <a16:creationId xmlns:a16="http://schemas.microsoft.com/office/drawing/2014/main" id="{0DE36FB9-97BC-4DB6-B274-0B514AA18DA0}"/>
              </a:ext>
            </a:extLst>
          </p:cNvPr>
          <p:cNvSpPr>
            <a:spLocks noChangeShapeType="1"/>
          </p:cNvSpPr>
          <p:nvPr/>
        </p:nvSpPr>
        <p:spPr bwMode="auto">
          <a:xfrm>
            <a:off x="4768851" y="3452813"/>
            <a:ext cx="157163"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23" name="Line 59">
            <a:extLst>
              <a:ext uri="{FF2B5EF4-FFF2-40B4-BE49-F238E27FC236}">
                <a16:creationId xmlns:a16="http://schemas.microsoft.com/office/drawing/2014/main" id="{133FDBAD-F360-4121-858C-2D28F2FC6879}"/>
              </a:ext>
            </a:extLst>
          </p:cNvPr>
          <p:cNvSpPr>
            <a:spLocks noChangeShapeType="1"/>
          </p:cNvSpPr>
          <p:nvPr/>
        </p:nvSpPr>
        <p:spPr bwMode="auto">
          <a:xfrm>
            <a:off x="4935538" y="3833813"/>
            <a:ext cx="55038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24" name="Line 60">
            <a:extLst>
              <a:ext uri="{FF2B5EF4-FFF2-40B4-BE49-F238E27FC236}">
                <a16:creationId xmlns:a16="http://schemas.microsoft.com/office/drawing/2014/main" id="{00911293-CDAF-4331-8BD4-A8202ADD8630}"/>
              </a:ext>
            </a:extLst>
          </p:cNvPr>
          <p:cNvSpPr>
            <a:spLocks noChangeShapeType="1"/>
          </p:cNvSpPr>
          <p:nvPr/>
        </p:nvSpPr>
        <p:spPr bwMode="auto">
          <a:xfrm>
            <a:off x="2725738" y="4025900"/>
            <a:ext cx="10207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25" name="Line 61">
            <a:extLst>
              <a:ext uri="{FF2B5EF4-FFF2-40B4-BE49-F238E27FC236}">
                <a16:creationId xmlns:a16="http://schemas.microsoft.com/office/drawing/2014/main" id="{87CFB95A-1125-49C7-88BF-EEBE75D94549}"/>
              </a:ext>
            </a:extLst>
          </p:cNvPr>
          <p:cNvSpPr>
            <a:spLocks noChangeShapeType="1"/>
          </p:cNvSpPr>
          <p:nvPr/>
        </p:nvSpPr>
        <p:spPr bwMode="auto">
          <a:xfrm>
            <a:off x="3746501" y="4025900"/>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26" name="Line 62">
            <a:extLst>
              <a:ext uri="{FF2B5EF4-FFF2-40B4-BE49-F238E27FC236}">
                <a16:creationId xmlns:a16="http://schemas.microsoft.com/office/drawing/2014/main" id="{D6028D99-E339-4536-8005-730106930E7C}"/>
              </a:ext>
            </a:extLst>
          </p:cNvPr>
          <p:cNvSpPr>
            <a:spLocks noChangeShapeType="1"/>
          </p:cNvSpPr>
          <p:nvPr/>
        </p:nvSpPr>
        <p:spPr bwMode="auto">
          <a:xfrm flipV="1">
            <a:off x="3746501" y="4025900"/>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27" name="Line 63">
            <a:extLst>
              <a:ext uri="{FF2B5EF4-FFF2-40B4-BE49-F238E27FC236}">
                <a16:creationId xmlns:a16="http://schemas.microsoft.com/office/drawing/2014/main" id="{F6DAB6FE-804D-487C-B3B8-C9E448AFA849}"/>
              </a:ext>
            </a:extLst>
          </p:cNvPr>
          <p:cNvSpPr>
            <a:spLocks noChangeShapeType="1"/>
          </p:cNvSpPr>
          <p:nvPr/>
        </p:nvSpPr>
        <p:spPr bwMode="auto">
          <a:xfrm>
            <a:off x="3903664" y="4408488"/>
            <a:ext cx="1336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28" name="Line 64">
            <a:extLst>
              <a:ext uri="{FF2B5EF4-FFF2-40B4-BE49-F238E27FC236}">
                <a16:creationId xmlns:a16="http://schemas.microsoft.com/office/drawing/2014/main" id="{036A820D-F4E0-4275-BB8B-C34DD3A2F459}"/>
              </a:ext>
            </a:extLst>
          </p:cNvPr>
          <p:cNvSpPr>
            <a:spLocks noChangeShapeType="1"/>
          </p:cNvSpPr>
          <p:nvPr/>
        </p:nvSpPr>
        <p:spPr bwMode="auto">
          <a:xfrm>
            <a:off x="2725738" y="4408488"/>
            <a:ext cx="10207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29" name="Line 65">
            <a:extLst>
              <a:ext uri="{FF2B5EF4-FFF2-40B4-BE49-F238E27FC236}">
                <a16:creationId xmlns:a16="http://schemas.microsoft.com/office/drawing/2014/main" id="{4E89E855-3723-4BD3-A606-CF76B0B864C3}"/>
              </a:ext>
            </a:extLst>
          </p:cNvPr>
          <p:cNvSpPr>
            <a:spLocks noChangeShapeType="1"/>
          </p:cNvSpPr>
          <p:nvPr/>
        </p:nvSpPr>
        <p:spPr bwMode="auto">
          <a:xfrm>
            <a:off x="3903664" y="4025900"/>
            <a:ext cx="1336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30" name="Line 66">
            <a:extLst>
              <a:ext uri="{FF2B5EF4-FFF2-40B4-BE49-F238E27FC236}">
                <a16:creationId xmlns:a16="http://schemas.microsoft.com/office/drawing/2014/main" id="{5E5EEB0B-ABDE-4115-B3E4-D4D3321BC5B9}"/>
              </a:ext>
            </a:extLst>
          </p:cNvPr>
          <p:cNvSpPr>
            <a:spLocks noChangeShapeType="1"/>
          </p:cNvSpPr>
          <p:nvPr/>
        </p:nvSpPr>
        <p:spPr bwMode="auto">
          <a:xfrm rot="10800000">
            <a:off x="5411788" y="4408488"/>
            <a:ext cx="32877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31" name="Line 67">
            <a:extLst>
              <a:ext uri="{FF2B5EF4-FFF2-40B4-BE49-F238E27FC236}">
                <a16:creationId xmlns:a16="http://schemas.microsoft.com/office/drawing/2014/main" id="{B123B48F-EFA2-48E9-886B-4F8ADF616A25}"/>
              </a:ext>
            </a:extLst>
          </p:cNvPr>
          <p:cNvSpPr>
            <a:spLocks noChangeShapeType="1"/>
          </p:cNvSpPr>
          <p:nvPr/>
        </p:nvSpPr>
        <p:spPr bwMode="auto">
          <a:xfrm rot="10800000">
            <a:off x="5394326" y="4025900"/>
            <a:ext cx="33051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32" name="Line 68">
            <a:extLst>
              <a:ext uri="{FF2B5EF4-FFF2-40B4-BE49-F238E27FC236}">
                <a16:creationId xmlns:a16="http://schemas.microsoft.com/office/drawing/2014/main" id="{CC0A5FF7-D83E-499D-82B9-96D3020C02F9}"/>
              </a:ext>
            </a:extLst>
          </p:cNvPr>
          <p:cNvSpPr>
            <a:spLocks noChangeShapeType="1"/>
          </p:cNvSpPr>
          <p:nvPr/>
        </p:nvSpPr>
        <p:spPr bwMode="auto">
          <a:xfrm rot="10800000">
            <a:off x="8699501" y="4025900"/>
            <a:ext cx="79375" cy="1905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33" name="Line 69">
            <a:extLst>
              <a:ext uri="{FF2B5EF4-FFF2-40B4-BE49-F238E27FC236}">
                <a16:creationId xmlns:a16="http://schemas.microsoft.com/office/drawing/2014/main" id="{955F4A22-07C7-4321-9644-AC7BD38B044E}"/>
              </a:ext>
            </a:extLst>
          </p:cNvPr>
          <p:cNvSpPr>
            <a:spLocks noChangeShapeType="1"/>
          </p:cNvSpPr>
          <p:nvPr/>
        </p:nvSpPr>
        <p:spPr bwMode="auto">
          <a:xfrm rot="10800000" flipV="1">
            <a:off x="8699501" y="4216400"/>
            <a:ext cx="79375" cy="1920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34" name="Line 70">
            <a:extLst>
              <a:ext uri="{FF2B5EF4-FFF2-40B4-BE49-F238E27FC236}">
                <a16:creationId xmlns:a16="http://schemas.microsoft.com/office/drawing/2014/main" id="{BAE5F0A7-526C-4800-9770-E25641B34D58}"/>
              </a:ext>
            </a:extLst>
          </p:cNvPr>
          <p:cNvSpPr>
            <a:spLocks noChangeShapeType="1"/>
          </p:cNvSpPr>
          <p:nvPr/>
        </p:nvSpPr>
        <p:spPr bwMode="auto">
          <a:xfrm>
            <a:off x="8778875" y="4216400"/>
            <a:ext cx="1651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35" name="Line 71">
            <a:extLst>
              <a:ext uri="{FF2B5EF4-FFF2-40B4-BE49-F238E27FC236}">
                <a16:creationId xmlns:a16="http://schemas.microsoft.com/office/drawing/2014/main" id="{70C5CE9E-FCC4-4816-A4A9-5B77624AE9EC}"/>
              </a:ext>
            </a:extLst>
          </p:cNvPr>
          <p:cNvSpPr>
            <a:spLocks noChangeShapeType="1"/>
          </p:cNvSpPr>
          <p:nvPr/>
        </p:nvSpPr>
        <p:spPr bwMode="auto">
          <a:xfrm>
            <a:off x="2725739" y="4598988"/>
            <a:ext cx="23780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36" name="Line 72">
            <a:extLst>
              <a:ext uri="{FF2B5EF4-FFF2-40B4-BE49-F238E27FC236}">
                <a16:creationId xmlns:a16="http://schemas.microsoft.com/office/drawing/2014/main" id="{CB99C6B8-A9CA-42DD-8F2C-DA54F3C69C34}"/>
              </a:ext>
            </a:extLst>
          </p:cNvPr>
          <p:cNvSpPr>
            <a:spLocks noChangeShapeType="1"/>
          </p:cNvSpPr>
          <p:nvPr/>
        </p:nvSpPr>
        <p:spPr bwMode="auto">
          <a:xfrm>
            <a:off x="5110163" y="4598989"/>
            <a:ext cx="158750"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37" name="Line 73">
            <a:extLst>
              <a:ext uri="{FF2B5EF4-FFF2-40B4-BE49-F238E27FC236}">
                <a16:creationId xmlns:a16="http://schemas.microsoft.com/office/drawing/2014/main" id="{95723816-D5A7-4999-B036-E5618D8C6EA3}"/>
              </a:ext>
            </a:extLst>
          </p:cNvPr>
          <p:cNvSpPr>
            <a:spLocks noChangeShapeType="1"/>
          </p:cNvSpPr>
          <p:nvPr/>
        </p:nvSpPr>
        <p:spPr bwMode="auto">
          <a:xfrm>
            <a:off x="5276851" y="4981575"/>
            <a:ext cx="3108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38" name="Line 74">
            <a:extLst>
              <a:ext uri="{FF2B5EF4-FFF2-40B4-BE49-F238E27FC236}">
                <a16:creationId xmlns:a16="http://schemas.microsoft.com/office/drawing/2014/main" id="{76DF3583-D85B-48FD-BC9C-C0D1EA2FBFB0}"/>
              </a:ext>
            </a:extLst>
          </p:cNvPr>
          <p:cNvSpPr>
            <a:spLocks noChangeShapeType="1"/>
          </p:cNvSpPr>
          <p:nvPr/>
        </p:nvSpPr>
        <p:spPr bwMode="auto">
          <a:xfrm flipV="1">
            <a:off x="8385176" y="4598989"/>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39" name="Line 75">
            <a:extLst>
              <a:ext uri="{FF2B5EF4-FFF2-40B4-BE49-F238E27FC236}">
                <a16:creationId xmlns:a16="http://schemas.microsoft.com/office/drawing/2014/main" id="{D8CA080F-826B-4CC6-9E43-E1BFAB5E4255}"/>
              </a:ext>
            </a:extLst>
          </p:cNvPr>
          <p:cNvSpPr>
            <a:spLocks noChangeShapeType="1"/>
          </p:cNvSpPr>
          <p:nvPr/>
        </p:nvSpPr>
        <p:spPr bwMode="auto">
          <a:xfrm>
            <a:off x="8542339" y="4598988"/>
            <a:ext cx="18875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40" name="Line 76">
            <a:extLst>
              <a:ext uri="{FF2B5EF4-FFF2-40B4-BE49-F238E27FC236}">
                <a16:creationId xmlns:a16="http://schemas.microsoft.com/office/drawing/2014/main" id="{B89C4623-92B9-49B0-8BB6-EA148EDAA79C}"/>
              </a:ext>
            </a:extLst>
          </p:cNvPr>
          <p:cNvSpPr>
            <a:spLocks noChangeShapeType="1"/>
          </p:cNvSpPr>
          <p:nvPr/>
        </p:nvSpPr>
        <p:spPr bwMode="auto">
          <a:xfrm>
            <a:off x="2725739" y="5172075"/>
            <a:ext cx="76787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41" name="Line 77">
            <a:extLst>
              <a:ext uri="{FF2B5EF4-FFF2-40B4-BE49-F238E27FC236}">
                <a16:creationId xmlns:a16="http://schemas.microsoft.com/office/drawing/2014/main" id="{32D28A13-240D-42EA-BEA0-6DA1C7AF6E9C}"/>
              </a:ext>
            </a:extLst>
          </p:cNvPr>
          <p:cNvSpPr>
            <a:spLocks noChangeShapeType="1"/>
          </p:cNvSpPr>
          <p:nvPr/>
        </p:nvSpPr>
        <p:spPr bwMode="auto">
          <a:xfrm>
            <a:off x="2725739" y="5745163"/>
            <a:ext cx="17287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42" name="Line 78">
            <a:extLst>
              <a:ext uri="{FF2B5EF4-FFF2-40B4-BE49-F238E27FC236}">
                <a16:creationId xmlns:a16="http://schemas.microsoft.com/office/drawing/2014/main" id="{89CFE7AA-5E90-4FEF-BCE0-D4FD70893A91}"/>
              </a:ext>
            </a:extLst>
          </p:cNvPr>
          <p:cNvSpPr>
            <a:spLocks noChangeShapeType="1"/>
          </p:cNvSpPr>
          <p:nvPr/>
        </p:nvSpPr>
        <p:spPr bwMode="auto">
          <a:xfrm>
            <a:off x="4462463" y="5745164"/>
            <a:ext cx="158750"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43" name="Line 79">
            <a:extLst>
              <a:ext uri="{FF2B5EF4-FFF2-40B4-BE49-F238E27FC236}">
                <a16:creationId xmlns:a16="http://schemas.microsoft.com/office/drawing/2014/main" id="{1A33F588-BCAC-4ACF-968F-E18D92EA68A7}"/>
              </a:ext>
            </a:extLst>
          </p:cNvPr>
          <p:cNvSpPr>
            <a:spLocks noChangeShapeType="1"/>
          </p:cNvSpPr>
          <p:nvPr/>
        </p:nvSpPr>
        <p:spPr bwMode="auto">
          <a:xfrm>
            <a:off x="4635501" y="6127750"/>
            <a:ext cx="35147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44" name="Line 80">
            <a:extLst>
              <a:ext uri="{FF2B5EF4-FFF2-40B4-BE49-F238E27FC236}">
                <a16:creationId xmlns:a16="http://schemas.microsoft.com/office/drawing/2014/main" id="{4E30AA48-CDB8-4B68-B4FA-20FA58888A1F}"/>
              </a:ext>
            </a:extLst>
          </p:cNvPr>
          <p:cNvSpPr>
            <a:spLocks noChangeShapeType="1"/>
          </p:cNvSpPr>
          <p:nvPr/>
        </p:nvSpPr>
        <p:spPr bwMode="auto">
          <a:xfrm flipV="1">
            <a:off x="8150226" y="5745164"/>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45" name="Line 81">
            <a:extLst>
              <a:ext uri="{FF2B5EF4-FFF2-40B4-BE49-F238E27FC236}">
                <a16:creationId xmlns:a16="http://schemas.microsoft.com/office/drawing/2014/main" id="{E96B80A9-7998-4C98-B8E2-13A1226C17FB}"/>
              </a:ext>
            </a:extLst>
          </p:cNvPr>
          <p:cNvSpPr>
            <a:spLocks noChangeShapeType="1"/>
          </p:cNvSpPr>
          <p:nvPr/>
        </p:nvSpPr>
        <p:spPr bwMode="auto">
          <a:xfrm>
            <a:off x="8307389" y="5745163"/>
            <a:ext cx="21224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46" name="Line 82">
            <a:extLst>
              <a:ext uri="{FF2B5EF4-FFF2-40B4-BE49-F238E27FC236}">
                <a16:creationId xmlns:a16="http://schemas.microsoft.com/office/drawing/2014/main" id="{278863C9-F19D-46FF-AD56-7928E5D602A3}"/>
              </a:ext>
            </a:extLst>
          </p:cNvPr>
          <p:cNvSpPr>
            <a:spLocks noChangeShapeType="1"/>
          </p:cNvSpPr>
          <p:nvPr/>
        </p:nvSpPr>
        <p:spPr bwMode="auto">
          <a:xfrm>
            <a:off x="5245101" y="4025900"/>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47" name="Line 83">
            <a:extLst>
              <a:ext uri="{FF2B5EF4-FFF2-40B4-BE49-F238E27FC236}">
                <a16:creationId xmlns:a16="http://schemas.microsoft.com/office/drawing/2014/main" id="{78497BA0-C0C9-4ACC-A518-9DB5983DE756}"/>
              </a:ext>
            </a:extLst>
          </p:cNvPr>
          <p:cNvSpPr>
            <a:spLocks noChangeShapeType="1"/>
          </p:cNvSpPr>
          <p:nvPr/>
        </p:nvSpPr>
        <p:spPr bwMode="auto">
          <a:xfrm flipV="1">
            <a:off x="5245101" y="4025900"/>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48" name="Text Box 84">
            <a:extLst>
              <a:ext uri="{FF2B5EF4-FFF2-40B4-BE49-F238E27FC236}">
                <a16:creationId xmlns:a16="http://schemas.microsoft.com/office/drawing/2014/main" id="{8A2172D1-1F85-43C8-ACFF-860B2A944B17}"/>
              </a:ext>
            </a:extLst>
          </p:cNvPr>
          <p:cNvSpPr txBox="1">
            <a:spLocks noChangeArrowheads="1"/>
          </p:cNvSpPr>
          <p:nvPr/>
        </p:nvSpPr>
        <p:spPr bwMode="auto">
          <a:xfrm>
            <a:off x="4106864" y="1139825"/>
            <a:ext cx="2825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1</a:t>
            </a:r>
            <a:endParaRPr lang="en-US" altLang="en-US" sz="1800">
              <a:latin typeface="Arial" panose="020B0604020202020204" pitchFamily="34" charset="0"/>
            </a:endParaRPr>
          </a:p>
        </p:txBody>
      </p:sp>
      <p:sp>
        <p:nvSpPr>
          <p:cNvPr id="36949" name="Text Box 85">
            <a:extLst>
              <a:ext uri="{FF2B5EF4-FFF2-40B4-BE49-F238E27FC236}">
                <a16:creationId xmlns:a16="http://schemas.microsoft.com/office/drawing/2014/main" id="{CDAA7033-39DE-40CE-A5BE-F81B8089CC5A}"/>
              </a:ext>
            </a:extLst>
          </p:cNvPr>
          <p:cNvSpPr txBox="1">
            <a:spLocks noChangeArrowheads="1"/>
          </p:cNvSpPr>
          <p:nvPr/>
        </p:nvSpPr>
        <p:spPr bwMode="auto">
          <a:xfrm>
            <a:off x="5695951" y="1139825"/>
            <a:ext cx="2825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2</a:t>
            </a:r>
            <a:endParaRPr lang="en-US" altLang="en-US" sz="1800">
              <a:latin typeface="Arial" panose="020B0604020202020204" pitchFamily="34" charset="0"/>
            </a:endParaRPr>
          </a:p>
        </p:txBody>
      </p:sp>
      <p:sp>
        <p:nvSpPr>
          <p:cNvPr id="36950" name="Text Box 86">
            <a:extLst>
              <a:ext uri="{FF2B5EF4-FFF2-40B4-BE49-F238E27FC236}">
                <a16:creationId xmlns:a16="http://schemas.microsoft.com/office/drawing/2014/main" id="{CFC7D1D2-FD1B-4B74-94A6-89F9E82C3EE8}"/>
              </a:ext>
            </a:extLst>
          </p:cNvPr>
          <p:cNvSpPr txBox="1">
            <a:spLocks noChangeArrowheads="1"/>
          </p:cNvSpPr>
          <p:nvPr/>
        </p:nvSpPr>
        <p:spPr bwMode="auto">
          <a:xfrm>
            <a:off x="7272338" y="1139825"/>
            <a:ext cx="2841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3</a:t>
            </a:r>
            <a:endParaRPr lang="en-US" altLang="en-US" sz="1800">
              <a:latin typeface="Arial" panose="020B0604020202020204" pitchFamily="34" charset="0"/>
            </a:endParaRPr>
          </a:p>
        </p:txBody>
      </p:sp>
      <p:sp>
        <p:nvSpPr>
          <p:cNvPr id="36951" name="Text Box 87">
            <a:extLst>
              <a:ext uri="{FF2B5EF4-FFF2-40B4-BE49-F238E27FC236}">
                <a16:creationId xmlns:a16="http://schemas.microsoft.com/office/drawing/2014/main" id="{9D63505E-09C9-4E77-B344-D803614D8455}"/>
              </a:ext>
            </a:extLst>
          </p:cNvPr>
          <p:cNvSpPr txBox="1">
            <a:spLocks noChangeArrowheads="1"/>
          </p:cNvSpPr>
          <p:nvPr/>
        </p:nvSpPr>
        <p:spPr bwMode="auto">
          <a:xfrm>
            <a:off x="8850314" y="1139825"/>
            <a:ext cx="2825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4</a:t>
            </a:r>
            <a:endParaRPr lang="en-US" altLang="en-US" sz="1800">
              <a:latin typeface="Arial" panose="020B0604020202020204" pitchFamily="34" charset="0"/>
            </a:endParaRPr>
          </a:p>
        </p:txBody>
      </p:sp>
      <p:sp>
        <p:nvSpPr>
          <p:cNvPr id="36952" name="Text Box 88">
            <a:extLst>
              <a:ext uri="{FF2B5EF4-FFF2-40B4-BE49-F238E27FC236}">
                <a16:creationId xmlns:a16="http://schemas.microsoft.com/office/drawing/2014/main" id="{7F05AF12-4F95-4D11-A59C-3CB62E18833F}"/>
              </a:ext>
            </a:extLst>
          </p:cNvPr>
          <p:cNvSpPr txBox="1">
            <a:spLocks noChangeArrowheads="1"/>
          </p:cNvSpPr>
          <p:nvPr/>
        </p:nvSpPr>
        <p:spPr bwMode="auto">
          <a:xfrm>
            <a:off x="2038350" y="1825625"/>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CLK</a:t>
            </a:r>
            <a:endParaRPr lang="en-US" altLang="en-US" sz="1800">
              <a:latin typeface="Arial" panose="020B0604020202020204" pitchFamily="34" charset="0"/>
            </a:endParaRPr>
          </a:p>
        </p:txBody>
      </p:sp>
      <p:sp>
        <p:nvSpPr>
          <p:cNvPr id="36953" name="Line 89">
            <a:extLst>
              <a:ext uri="{FF2B5EF4-FFF2-40B4-BE49-F238E27FC236}">
                <a16:creationId xmlns:a16="http://schemas.microsoft.com/office/drawing/2014/main" id="{9B0B254F-A92A-4938-BE6A-359F13BEDD54}"/>
              </a:ext>
            </a:extLst>
          </p:cNvPr>
          <p:cNvSpPr>
            <a:spLocks noChangeShapeType="1"/>
          </p:cNvSpPr>
          <p:nvPr/>
        </p:nvSpPr>
        <p:spPr bwMode="auto">
          <a:xfrm>
            <a:off x="2362201" y="2384425"/>
            <a:ext cx="2063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54" name="Text Box 90">
            <a:extLst>
              <a:ext uri="{FF2B5EF4-FFF2-40B4-BE49-F238E27FC236}">
                <a16:creationId xmlns:a16="http://schemas.microsoft.com/office/drawing/2014/main" id="{3CBCBCEF-D636-48AA-8A1F-6F88C951D652}"/>
              </a:ext>
            </a:extLst>
          </p:cNvPr>
          <p:cNvSpPr txBox="1">
            <a:spLocks noChangeArrowheads="1"/>
          </p:cNvSpPr>
          <p:nvPr/>
        </p:nvSpPr>
        <p:spPr bwMode="auto">
          <a:xfrm>
            <a:off x="2057400" y="2362200"/>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M/IO</a:t>
            </a:r>
            <a:endParaRPr lang="en-US" altLang="en-US" sz="1800">
              <a:latin typeface="Arial" panose="020B0604020202020204" pitchFamily="34" charset="0"/>
            </a:endParaRPr>
          </a:p>
        </p:txBody>
      </p:sp>
      <p:sp>
        <p:nvSpPr>
          <p:cNvPr id="36955" name="Text Box 91">
            <a:extLst>
              <a:ext uri="{FF2B5EF4-FFF2-40B4-BE49-F238E27FC236}">
                <a16:creationId xmlns:a16="http://schemas.microsoft.com/office/drawing/2014/main" id="{E26434C7-C52D-49D6-918E-D9480427AD7E}"/>
              </a:ext>
            </a:extLst>
          </p:cNvPr>
          <p:cNvSpPr txBox="1">
            <a:spLocks noChangeArrowheads="1"/>
          </p:cNvSpPr>
          <p:nvPr/>
        </p:nvSpPr>
        <p:spPr bwMode="auto">
          <a:xfrm>
            <a:off x="1820864" y="2933700"/>
            <a:ext cx="7397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a:t>
            </a:r>
            <a:r>
              <a:rPr lang="en-US" altLang="en-US" sz="1600" baseline="-25000">
                <a:latin typeface="Arial" panose="020B0604020202020204" pitchFamily="34" charset="0"/>
              </a:rPr>
              <a:t>19</a:t>
            </a:r>
            <a:r>
              <a:rPr lang="en-US" altLang="en-US" sz="1600">
                <a:latin typeface="Arial" panose="020B0604020202020204" pitchFamily="34" charset="0"/>
              </a:rPr>
              <a:t>-A</a:t>
            </a:r>
            <a:r>
              <a:rPr lang="en-US" altLang="en-US" sz="1600" baseline="-25000">
                <a:latin typeface="Arial" panose="020B0604020202020204" pitchFamily="34" charset="0"/>
              </a:rPr>
              <a:t>16</a:t>
            </a:r>
            <a:endParaRPr lang="en-US" altLang="en-US" sz="1800">
              <a:latin typeface="Arial" panose="020B0604020202020204" pitchFamily="34" charset="0"/>
            </a:endParaRPr>
          </a:p>
        </p:txBody>
      </p:sp>
      <p:sp>
        <p:nvSpPr>
          <p:cNvPr id="36956" name="Text Box 92">
            <a:extLst>
              <a:ext uri="{FF2B5EF4-FFF2-40B4-BE49-F238E27FC236}">
                <a16:creationId xmlns:a16="http://schemas.microsoft.com/office/drawing/2014/main" id="{E87B0B27-51DB-482A-8E21-45EA287450D6}"/>
              </a:ext>
            </a:extLst>
          </p:cNvPr>
          <p:cNvSpPr txBox="1">
            <a:spLocks noChangeArrowheads="1"/>
          </p:cNvSpPr>
          <p:nvPr/>
        </p:nvSpPr>
        <p:spPr bwMode="auto">
          <a:xfrm>
            <a:off x="2027239" y="3529013"/>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ALE</a:t>
            </a:r>
            <a:endParaRPr lang="en-US" altLang="en-US" sz="1800">
              <a:latin typeface="Arial" panose="020B0604020202020204" pitchFamily="34" charset="0"/>
            </a:endParaRPr>
          </a:p>
        </p:txBody>
      </p:sp>
      <p:sp>
        <p:nvSpPr>
          <p:cNvPr id="36957" name="Text Box 93">
            <a:extLst>
              <a:ext uri="{FF2B5EF4-FFF2-40B4-BE49-F238E27FC236}">
                <a16:creationId xmlns:a16="http://schemas.microsoft.com/office/drawing/2014/main" id="{E33B8FBF-0761-4654-A248-5EB32749B44D}"/>
              </a:ext>
            </a:extLst>
          </p:cNvPr>
          <p:cNvSpPr txBox="1">
            <a:spLocks noChangeArrowheads="1"/>
          </p:cNvSpPr>
          <p:nvPr/>
        </p:nvSpPr>
        <p:spPr bwMode="auto">
          <a:xfrm>
            <a:off x="1524000" y="4076701"/>
            <a:ext cx="1049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AD</a:t>
            </a:r>
            <a:r>
              <a:rPr lang="en-US" altLang="en-US" sz="1600" baseline="-25000">
                <a:latin typeface="Arial" panose="020B0604020202020204" pitchFamily="34" charset="0"/>
              </a:rPr>
              <a:t>15</a:t>
            </a:r>
            <a:r>
              <a:rPr lang="en-US" altLang="en-US" sz="1600">
                <a:latin typeface="Arial" panose="020B0604020202020204" pitchFamily="34" charset="0"/>
              </a:rPr>
              <a:t>-AD</a:t>
            </a:r>
            <a:r>
              <a:rPr lang="en-US" altLang="en-US" sz="1600" baseline="-25000">
                <a:latin typeface="Arial" panose="020B0604020202020204" pitchFamily="34" charset="0"/>
              </a:rPr>
              <a:t>0</a:t>
            </a:r>
            <a:endParaRPr lang="en-US" altLang="en-US" sz="1800">
              <a:latin typeface="Arial" panose="020B0604020202020204" pitchFamily="34" charset="0"/>
            </a:endParaRPr>
          </a:p>
        </p:txBody>
      </p:sp>
      <p:sp>
        <p:nvSpPr>
          <p:cNvPr id="36958" name="Text Box 94">
            <a:extLst>
              <a:ext uri="{FF2B5EF4-FFF2-40B4-BE49-F238E27FC236}">
                <a16:creationId xmlns:a16="http://schemas.microsoft.com/office/drawing/2014/main" id="{7882C1F8-F45D-40EA-9460-13367A9ADA34}"/>
              </a:ext>
            </a:extLst>
          </p:cNvPr>
          <p:cNvSpPr txBox="1">
            <a:spLocks noChangeArrowheads="1"/>
          </p:cNvSpPr>
          <p:nvPr/>
        </p:nvSpPr>
        <p:spPr bwMode="auto">
          <a:xfrm>
            <a:off x="1992314" y="4694238"/>
            <a:ext cx="5238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WR</a:t>
            </a:r>
            <a:endParaRPr lang="en-US" altLang="en-US" sz="1800">
              <a:latin typeface="Arial" panose="020B0604020202020204" pitchFamily="34" charset="0"/>
            </a:endParaRPr>
          </a:p>
        </p:txBody>
      </p:sp>
      <p:sp>
        <p:nvSpPr>
          <p:cNvPr id="36959" name="Line 95">
            <a:extLst>
              <a:ext uri="{FF2B5EF4-FFF2-40B4-BE49-F238E27FC236}">
                <a16:creationId xmlns:a16="http://schemas.microsoft.com/office/drawing/2014/main" id="{4EAEDB40-9BF4-4F58-9EB4-5EC80634477E}"/>
              </a:ext>
            </a:extLst>
          </p:cNvPr>
          <p:cNvSpPr>
            <a:spLocks noChangeShapeType="1"/>
          </p:cNvSpPr>
          <p:nvPr/>
        </p:nvSpPr>
        <p:spPr bwMode="auto">
          <a:xfrm>
            <a:off x="2157413" y="4670425"/>
            <a:ext cx="342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60" name="Text Box 96">
            <a:extLst>
              <a:ext uri="{FF2B5EF4-FFF2-40B4-BE49-F238E27FC236}">
                <a16:creationId xmlns:a16="http://schemas.microsoft.com/office/drawing/2014/main" id="{B9CC8ECA-99B5-4331-B849-720603FC3F24}"/>
              </a:ext>
            </a:extLst>
          </p:cNvPr>
          <p:cNvSpPr txBox="1">
            <a:spLocks noChangeArrowheads="1"/>
          </p:cNvSpPr>
          <p:nvPr/>
        </p:nvSpPr>
        <p:spPr bwMode="auto">
          <a:xfrm>
            <a:off x="2016125" y="5254625"/>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DT/R</a:t>
            </a:r>
            <a:endParaRPr lang="en-US" altLang="en-US" sz="1800">
              <a:latin typeface="Arial" panose="020B0604020202020204" pitchFamily="34" charset="0"/>
            </a:endParaRPr>
          </a:p>
        </p:txBody>
      </p:sp>
      <p:sp>
        <p:nvSpPr>
          <p:cNvPr id="36961" name="Line 97">
            <a:extLst>
              <a:ext uri="{FF2B5EF4-FFF2-40B4-BE49-F238E27FC236}">
                <a16:creationId xmlns:a16="http://schemas.microsoft.com/office/drawing/2014/main" id="{0A638377-97B4-45B5-838C-AD9319EF5EB7}"/>
              </a:ext>
            </a:extLst>
          </p:cNvPr>
          <p:cNvSpPr>
            <a:spLocks noChangeShapeType="1"/>
          </p:cNvSpPr>
          <p:nvPr/>
        </p:nvSpPr>
        <p:spPr bwMode="auto">
          <a:xfrm>
            <a:off x="2408239" y="5230813"/>
            <a:ext cx="149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62" name="Text Box 98">
            <a:extLst>
              <a:ext uri="{FF2B5EF4-FFF2-40B4-BE49-F238E27FC236}">
                <a16:creationId xmlns:a16="http://schemas.microsoft.com/office/drawing/2014/main" id="{2552D27F-F1F1-44A2-836E-07C5B6A8225B}"/>
              </a:ext>
            </a:extLst>
          </p:cNvPr>
          <p:cNvSpPr txBox="1">
            <a:spLocks noChangeArrowheads="1"/>
          </p:cNvSpPr>
          <p:nvPr/>
        </p:nvSpPr>
        <p:spPr bwMode="auto">
          <a:xfrm>
            <a:off x="2027239" y="5837238"/>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DEN</a:t>
            </a:r>
            <a:endParaRPr lang="en-US" altLang="en-US" sz="1800">
              <a:latin typeface="Arial" panose="020B0604020202020204" pitchFamily="34" charset="0"/>
            </a:endParaRPr>
          </a:p>
        </p:txBody>
      </p:sp>
      <p:sp>
        <p:nvSpPr>
          <p:cNvPr id="36963" name="Line 99">
            <a:extLst>
              <a:ext uri="{FF2B5EF4-FFF2-40B4-BE49-F238E27FC236}">
                <a16:creationId xmlns:a16="http://schemas.microsoft.com/office/drawing/2014/main" id="{F0C903C2-10C7-4583-968D-D4BF4B9CFF59}"/>
              </a:ext>
            </a:extLst>
          </p:cNvPr>
          <p:cNvSpPr>
            <a:spLocks noChangeShapeType="1"/>
          </p:cNvSpPr>
          <p:nvPr/>
        </p:nvSpPr>
        <p:spPr bwMode="auto">
          <a:xfrm>
            <a:off x="2157414" y="5813425"/>
            <a:ext cx="3778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64" name="Text Box 100">
            <a:extLst>
              <a:ext uri="{FF2B5EF4-FFF2-40B4-BE49-F238E27FC236}">
                <a16:creationId xmlns:a16="http://schemas.microsoft.com/office/drawing/2014/main" id="{6B7B7688-3853-4C4D-B4FD-78054025CF19}"/>
              </a:ext>
            </a:extLst>
          </p:cNvPr>
          <p:cNvSpPr txBox="1">
            <a:spLocks noChangeArrowheads="1"/>
          </p:cNvSpPr>
          <p:nvPr/>
        </p:nvSpPr>
        <p:spPr bwMode="auto">
          <a:xfrm>
            <a:off x="6108700" y="4090988"/>
            <a:ext cx="12763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Arial" panose="020B0604020202020204" pitchFamily="34" charset="0"/>
              </a:rPr>
              <a:t>Dữ liệu</a:t>
            </a:r>
            <a:endParaRPr lang="en-US" altLang="en-US" sz="2000">
              <a:latin typeface="Arial" panose="020B0604020202020204" pitchFamily="34" charset="0"/>
            </a:endParaRPr>
          </a:p>
        </p:txBody>
      </p:sp>
      <p:sp>
        <p:nvSpPr>
          <p:cNvPr id="36965" name="Text Box 101">
            <a:extLst>
              <a:ext uri="{FF2B5EF4-FFF2-40B4-BE49-F238E27FC236}">
                <a16:creationId xmlns:a16="http://schemas.microsoft.com/office/drawing/2014/main" id="{D3D38CF8-A307-4B9E-9DE3-BBCD8A13EF1A}"/>
              </a:ext>
            </a:extLst>
          </p:cNvPr>
          <p:cNvSpPr txBox="1">
            <a:spLocks noChangeArrowheads="1"/>
          </p:cNvSpPr>
          <p:nvPr/>
        </p:nvSpPr>
        <p:spPr bwMode="auto">
          <a:xfrm>
            <a:off x="3979863" y="4076700"/>
            <a:ext cx="9445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Địa chỉ</a:t>
            </a:r>
            <a:endParaRPr lang="en-US" altLang="en-US" sz="1800">
              <a:latin typeface="Arial" panose="020B0604020202020204" pitchFamily="34" charset="0"/>
            </a:endParaRPr>
          </a:p>
        </p:txBody>
      </p:sp>
      <p:sp>
        <p:nvSpPr>
          <p:cNvPr id="36966" name="Text Box 102">
            <a:extLst>
              <a:ext uri="{FF2B5EF4-FFF2-40B4-BE49-F238E27FC236}">
                <a16:creationId xmlns:a16="http://schemas.microsoft.com/office/drawing/2014/main" id="{E3B3E162-E480-4F86-80F0-9C7310A798B3}"/>
              </a:ext>
            </a:extLst>
          </p:cNvPr>
          <p:cNvSpPr txBox="1">
            <a:spLocks noChangeArrowheads="1"/>
          </p:cNvSpPr>
          <p:nvPr/>
        </p:nvSpPr>
        <p:spPr bwMode="auto">
          <a:xfrm>
            <a:off x="3979863" y="2944813"/>
            <a:ext cx="9445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Địa chỉ</a:t>
            </a:r>
            <a:endParaRPr lang="en-US" altLang="en-US" sz="1800">
              <a:latin typeface="Arial" panose="020B0604020202020204" pitchFamily="34" charset="0"/>
            </a:endParaRPr>
          </a:p>
        </p:txBody>
      </p:sp>
      <p:sp>
        <p:nvSpPr>
          <p:cNvPr id="36967" name="Rectangle 103">
            <a:extLst>
              <a:ext uri="{FF2B5EF4-FFF2-40B4-BE49-F238E27FC236}">
                <a16:creationId xmlns:a16="http://schemas.microsoft.com/office/drawing/2014/main" id="{582DE67F-ECA3-4E2E-89E9-E01DFEF05B01}"/>
              </a:ext>
            </a:extLst>
          </p:cNvPr>
          <p:cNvSpPr>
            <a:spLocks noGrp="1" noChangeArrowheads="1"/>
          </p:cNvSpPr>
          <p:nvPr>
            <p:ph type="title"/>
          </p:nvPr>
        </p:nvSpPr>
        <p:spPr/>
        <p:txBody>
          <a:bodyPr/>
          <a:lstStyle/>
          <a:p>
            <a:pPr eaLnBrk="1" hangingPunct="1"/>
            <a:r>
              <a:rPr lang="en-US" altLang="en-US"/>
              <a:t>Chu kỳ máy Ghi bộ nhớ / Chu kỳ máy Xuất</a:t>
            </a:r>
          </a:p>
        </p:txBody>
      </p:sp>
      <p:pic>
        <p:nvPicPr>
          <p:cNvPr id="36968" name="Picture 3">
            <a:extLst>
              <a:ext uri="{FF2B5EF4-FFF2-40B4-BE49-F238E27FC236}">
                <a16:creationId xmlns:a16="http://schemas.microsoft.com/office/drawing/2014/main" id="{C79B532D-2A58-4912-BBBC-F811383CC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5351" y="1096963"/>
            <a:ext cx="3275013" cy="420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2867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0FCA86FC-433A-4FCD-9E3F-071557D7688E}"/>
              </a:ext>
            </a:extLst>
          </p:cNvPr>
          <p:cNvSpPr>
            <a:spLocks noGrp="1"/>
          </p:cNvSpPr>
          <p:nvPr>
            <p:ph type="title"/>
          </p:nvPr>
        </p:nvSpPr>
        <p:spPr/>
        <p:txBody>
          <a:bodyPr/>
          <a:lstStyle/>
          <a:p>
            <a:endParaRPr lang="vi-VN" altLang="vi-VN"/>
          </a:p>
        </p:txBody>
      </p:sp>
      <p:sp>
        <p:nvSpPr>
          <p:cNvPr id="21507" name="Content Placeholder 2">
            <a:extLst>
              <a:ext uri="{FF2B5EF4-FFF2-40B4-BE49-F238E27FC236}">
                <a16:creationId xmlns:a16="http://schemas.microsoft.com/office/drawing/2014/main" id="{72DBB4FA-DBAA-4186-8373-7CC44F4DB7E4}"/>
              </a:ext>
            </a:extLst>
          </p:cNvPr>
          <p:cNvSpPr>
            <a:spLocks noGrp="1"/>
          </p:cNvSpPr>
          <p:nvPr>
            <p:ph idx="1"/>
          </p:nvPr>
        </p:nvSpPr>
        <p:spPr/>
        <p:txBody>
          <a:bodyPr/>
          <a:lstStyle/>
          <a:p>
            <a:pPr marL="0" indent="0">
              <a:buNone/>
              <a:defRPr/>
            </a:pPr>
            <a:r>
              <a:rPr lang="en-AU" altLang="vi-VN"/>
              <a:t>Ví dụ : Chuyển từ B sang O và H </a:t>
            </a:r>
          </a:p>
          <a:p>
            <a:pPr marL="0" indent="0">
              <a:buNone/>
              <a:defRPr/>
            </a:pPr>
            <a:r>
              <a:rPr lang="en-AU" altLang="vi-VN" b="1"/>
              <a:t>1011111011111110</a:t>
            </a:r>
            <a:endParaRPr lang="en-AU" altLang="vi-VN"/>
          </a:p>
          <a:p>
            <a:pPr>
              <a:defRPr/>
            </a:pPr>
            <a:endParaRPr lang="en-US" altLang="vi-VN"/>
          </a:p>
        </p:txBody>
      </p:sp>
      <p:pic>
        <p:nvPicPr>
          <p:cNvPr id="21508" name="Picture 48">
            <a:extLst>
              <a:ext uri="{FF2B5EF4-FFF2-40B4-BE49-F238E27FC236}">
                <a16:creationId xmlns:a16="http://schemas.microsoft.com/office/drawing/2014/main" id="{03DDE702-EED0-45A6-9BD5-99285021E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8676" y="2819401"/>
            <a:ext cx="8188325"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74853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Line 2">
            <a:extLst>
              <a:ext uri="{FF2B5EF4-FFF2-40B4-BE49-F238E27FC236}">
                <a16:creationId xmlns:a16="http://schemas.microsoft.com/office/drawing/2014/main" id="{B8ED7D9B-324D-4E5A-A3B0-364454FD17CD}"/>
              </a:ext>
            </a:extLst>
          </p:cNvPr>
          <p:cNvSpPr>
            <a:spLocks noChangeShapeType="1"/>
          </p:cNvSpPr>
          <p:nvPr/>
        </p:nvSpPr>
        <p:spPr bwMode="auto">
          <a:xfrm>
            <a:off x="2725738" y="1731963"/>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1" name="Line 3">
            <a:extLst>
              <a:ext uri="{FF2B5EF4-FFF2-40B4-BE49-F238E27FC236}">
                <a16:creationId xmlns:a16="http://schemas.microsoft.com/office/drawing/2014/main" id="{090F1D8C-1E0E-462B-A325-66C798D7C877}"/>
              </a:ext>
            </a:extLst>
          </p:cNvPr>
          <p:cNvSpPr>
            <a:spLocks noChangeShapeType="1"/>
          </p:cNvSpPr>
          <p:nvPr/>
        </p:nvSpPr>
        <p:spPr bwMode="auto">
          <a:xfrm>
            <a:off x="3354388"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2" name="Line 4">
            <a:extLst>
              <a:ext uri="{FF2B5EF4-FFF2-40B4-BE49-F238E27FC236}">
                <a16:creationId xmlns:a16="http://schemas.microsoft.com/office/drawing/2014/main" id="{4AFD2164-232B-4845-8AB2-9AC1B41D3909}"/>
              </a:ext>
            </a:extLst>
          </p:cNvPr>
          <p:cNvSpPr>
            <a:spLocks noChangeShapeType="1"/>
          </p:cNvSpPr>
          <p:nvPr/>
        </p:nvSpPr>
        <p:spPr bwMode="auto">
          <a:xfrm>
            <a:off x="3511550" y="2114550"/>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3" name="Line 5">
            <a:extLst>
              <a:ext uri="{FF2B5EF4-FFF2-40B4-BE49-F238E27FC236}">
                <a16:creationId xmlns:a16="http://schemas.microsoft.com/office/drawing/2014/main" id="{6BEBC888-CF09-4B81-9E3D-66BD3418FAE8}"/>
              </a:ext>
            </a:extLst>
          </p:cNvPr>
          <p:cNvSpPr>
            <a:spLocks noChangeShapeType="1"/>
          </p:cNvSpPr>
          <p:nvPr/>
        </p:nvSpPr>
        <p:spPr bwMode="auto">
          <a:xfrm flipV="1">
            <a:off x="4140201" y="1731964"/>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4" name="Line 6">
            <a:extLst>
              <a:ext uri="{FF2B5EF4-FFF2-40B4-BE49-F238E27FC236}">
                <a16:creationId xmlns:a16="http://schemas.microsoft.com/office/drawing/2014/main" id="{D892094B-88EC-41EC-B5BB-6F1D625015FA}"/>
              </a:ext>
            </a:extLst>
          </p:cNvPr>
          <p:cNvSpPr>
            <a:spLocks noChangeShapeType="1"/>
          </p:cNvSpPr>
          <p:nvPr/>
        </p:nvSpPr>
        <p:spPr bwMode="auto">
          <a:xfrm>
            <a:off x="4297363" y="1731963"/>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5" name="Line 7">
            <a:extLst>
              <a:ext uri="{FF2B5EF4-FFF2-40B4-BE49-F238E27FC236}">
                <a16:creationId xmlns:a16="http://schemas.microsoft.com/office/drawing/2014/main" id="{B40A05EA-532F-4ECC-B1F0-A20BB8E77699}"/>
              </a:ext>
            </a:extLst>
          </p:cNvPr>
          <p:cNvSpPr>
            <a:spLocks noChangeShapeType="1"/>
          </p:cNvSpPr>
          <p:nvPr/>
        </p:nvSpPr>
        <p:spPr bwMode="auto">
          <a:xfrm>
            <a:off x="4926013"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6" name="Line 8">
            <a:extLst>
              <a:ext uri="{FF2B5EF4-FFF2-40B4-BE49-F238E27FC236}">
                <a16:creationId xmlns:a16="http://schemas.microsoft.com/office/drawing/2014/main" id="{0726CD50-8A1C-466A-8197-5149810B96AE}"/>
              </a:ext>
            </a:extLst>
          </p:cNvPr>
          <p:cNvSpPr>
            <a:spLocks noChangeShapeType="1"/>
          </p:cNvSpPr>
          <p:nvPr/>
        </p:nvSpPr>
        <p:spPr bwMode="auto">
          <a:xfrm>
            <a:off x="5083175" y="2114550"/>
            <a:ext cx="6302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7" name="Line 9">
            <a:extLst>
              <a:ext uri="{FF2B5EF4-FFF2-40B4-BE49-F238E27FC236}">
                <a16:creationId xmlns:a16="http://schemas.microsoft.com/office/drawing/2014/main" id="{DED36119-20FD-4163-8267-0AD939AFFAAD}"/>
              </a:ext>
            </a:extLst>
          </p:cNvPr>
          <p:cNvSpPr>
            <a:spLocks noChangeShapeType="1"/>
          </p:cNvSpPr>
          <p:nvPr/>
        </p:nvSpPr>
        <p:spPr bwMode="auto">
          <a:xfrm flipV="1">
            <a:off x="5713414" y="1731964"/>
            <a:ext cx="155575"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8" name="Line 10">
            <a:extLst>
              <a:ext uri="{FF2B5EF4-FFF2-40B4-BE49-F238E27FC236}">
                <a16:creationId xmlns:a16="http://schemas.microsoft.com/office/drawing/2014/main" id="{1A360122-FDC0-4A5C-B057-EE2937BA7E7A}"/>
              </a:ext>
            </a:extLst>
          </p:cNvPr>
          <p:cNvSpPr>
            <a:spLocks noChangeShapeType="1"/>
          </p:cNvSpPr>
          <p:nvPr/>
        </p:nvSpPr>
        <p:spPr bwMode="auto">
          <a:xfrm>
            <a:off x="5868989" y="1731963"/>
            <a:ext cx="6302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9" name="Line 11">
            <a:extLst>
              <a:ext uri="{FF2B5EF4-FFF2-40B4-BE49-F238E27FC236}">
                <a16:creationId xmlns:a16="http://schemas.microsoft.com/office/drawing/2014/main" id="{36D1B5D7-7174-408A-BDFB-5E556CA64352}"/>
              </a:ext>
            </a:extLst>
          </p:cNvPr>
          <p:cNvSpPr>
            <a:spLocks noChangeShapeType="1"/>
          </p:cNvSpPr>
          <p:nvPr/>
        </p:nvSpPr>
        <p:spPr bwMode="auto">
          <a:xfrm>
            <a:off x="6499226" y="1731964"/>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0" name="Line 12">
            <a:extLst>
              <a:ext uri="{FF2B5EF4-FFF2-40B4-BE49-F238E27FC236}">
                <a16:creationId xmlns:a16="http://schemas.microsoft.com/office/drawing/2014/main" id="{CDC343E5-ED26-4D4F-8FFD-B2A15C8E2484}"/>
              </a:ext>
            </a:extLst>
          </p:cNvPr>
          <p:cNvSpPr>
            <a:spLocks noChangeShapeType="1"/>
          </p:cNvSpPr>
          <p:nvPr/>
        </p:nvSpPr>
        <p:spPr bwMode="auto">
          <a:xfrm>
            <a:off x="6656388" y="2114550"/>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1" name="Line 13">
            <a:extLst>
              <a:ext uri="{FF2B5EF4-FFF2-40B4-BE49-F238E27FC236}">
                <a16:creationId xmlns:a16="http://schemas.microsoft.com/office/drawing/2014/main" id="{3CD867DF-80D8-4A8F-8814-7AD21ACA5BC4}"/>
              </a:ext>
            </a:extLst>
          </p:cNvPr>
          <p:cNvSpPr>
            <a:spLocks noChangeShapeType="1"/>
          </p:cNvSpPr>
          <p:nvPr/>
        </p:nvSpPr>
        <p:spPr bwMode="auto">
          <a:xfrm flipV="1">
            <a:off x="7285038"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2" name="Line 14">
            <a:extLst>
              <a:ext uri="{FF2B5EF4-FFF2-40B4-BE49-F238E27FC236}">
                <a16:creationId xmlns:a16="http://schemas.microsoft.com/office/drawing/2014/main" id="{0C3A26D9-A213-4DCE-84F7-AEBBFF987B38}"/>
              </a:ext>
            </a:extLst>
          </p:cNvPr>
          <p:cNvSpPr>
            <a:spLocks noChangeShapeType="1"/>
          </p:cNvSpPr>
          <p:nvPr/>
        </p:nvSpPr>
        <p:spPr bwMode="auto">
          <a:xfrm>
            <a:off x="7442200" y="1731963"/>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3" name="Line 15">
            <a:extLst>
              <a:ext uri="{FF2B5EF4-FFF2-40B4-BE49-F238E27FC236}">
                <a16:creationId xmlns:a16="http://schemas.microsoft.com/office/drawing/2014/main" id="{581FA925-DEA6-405B-B81D-901A61C4B6D6}"/>
              </a:ext>
            </a:extLst>
          </p:cNvPr>
          <p:cNvSpPr>
            <a:spLocks noChangeShapeType="1"/>
          </p:cNvSpPr>
          <p:nvPr/>
        </p:nvSpPr>
        <p:spPr bwMode="auto">
          <a:xfrm>
            <a:off x="8070851" y="1731964"/>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4" name="Line 16">
            <a:extLst>
              <a:ext uri="{FF2B5EF4-FFF2-40B4-BE49-F238E27FC236}">
                <a16:creationId xmlns:a16="http://schemas.microsoft.com/office/drawing/2014/main" id="{4C5151E6-953A-4641-88AC-78E330C73EAC}"/>
              </a:ext>
            </a:extLst>
          </p:cNvPr>
          <p:cNvSpPr>
            <a:spLocks noChangeShapeType="1"/>
          </p:cNvSpPr>
          <p:nvPr/>
        </p:nvSpPr>
        <p:spPr bwMode="auto">
          <a:xfrm>
            <a:off x="8228013" y="2114550"/>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5" name="Line 17">
            <a:extLst>
              <a:ext uri="{FF2B5EF4-FFF2-40B4-BE49-F238E27FC236}">
                <a16:creationId xmlns:a16="http://schemas.microsoft.com/office/drawing/2014/main" id="{D238E798-6AA4-4371-BFB7-1A0CA4BE3AA6}"/>
              </a:ext>
            </a:extLst>
          </p:cNvPr>
          <p:cNvSpPr>
            <a:spLocks noChangeShapeType="1"/>
          </p:cNvSpPr>
          <p:nvPr/>
        </p:nvSpPr>
        <p:spPr bwMode="auto">
          <a:xfrm>
            <a:off x="3352800" y="1350964"/>
            <a:ext cx="0" cy="487203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7906" name="Line 18">
            <a:extLst>
              <a:ext uri="{FF2B5EF4-FFF2-40B4-BE49-F238E27FC236}">
                <a16:creationId xmlns:a16="http://schemas.microsoft.com/office/drawing/2014/main" id="{834EE0B8-FF30-4154-8F27-C7DF1DFFB8F5}"/>
              </a:ext>
            </a:extLst>
          </p:cNvPr>
          <p:cNvSpPr>
            <a:spLocks noChangeShapeType="1"/>
          </p:cNvSpPr>
          <p:nvPr/>
        </p:nvSpPr>
        <p:spPr bwMode="auto">
          <a:xfrm>
            <a:off x="4953000" y="1350964"/>
            <a:ext cx="0" cy="487203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7907" name="Line 19">
            <a:extLst>
              <a:ext uri="{FF2B5EF4-FFF2-40B4-BE49-F238E27FC236}">
                <a16:creationId xmlns:a16="http://schemas.microsoft.com/office/drawing/2014/main" id="{53E4BFE4-5D1C-466A-859E-1617D01E48B1}"/>
              </a:ext>
            </a:extLst>
          </p:cNvPr>
          <p:cNvSpPr>
            <a:spLocks noChangeShapeType="1"/>
          </p:cNvSpPr>
          <p:nvPr/>
        </p:nvSpPr>
        <p:spPr bwMode="auto">
          <a:xfrm>
            <a:off x="6477000" y="1255714"/>
            <a:ext cx="0" cy="496728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7908" name="Line 20">
            <a:extLst>
              <a:ext uri="{FF2B5EF4-FFF2-40B4-BE49-F238E27FC236}">
                <a16:creationId xmlns:a16="http://schemas.microsoft.com/office/drawing/2014/main" id="{DA2B42B9-889E-4996-89B0-45B8EEFD2B15}"/>
              </a:ext>
            </a:extLst>
          </p:cNvPr>
          <p:cNvSpPr>
            <a:spLocks noChangeShapeType="1"/>
          </p:cNvSpPr>
          <p:nvPr/>
        </p:nvSpPr>
        <p:spPr bwMode="auto">
          <a:xfrm>
            <a:off x="8077200" y="1255714"/>
            <a:ext cx="0" cy="506253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7909" name="Line 21">
            <a:extLst>
              <a:ext uri="{FF2B5EF4-FFF2-40B4-BE49-F238E27FC236}">
                <a16:creationId xmlns:a16="http://schemas.microsoft.com/office/drawing/2014/main" id="{BA6D8E24-B529-41AE-A153-1790E59BA277}"/>
              </a:ext>
            </a:extLst>
          </p:cNvPr>
          <p:cNvSpPr>
            <a:spLocks noChangeShapeType="1"/>
          </p:cNvSpPr>
          <p:nvPr/>
        </p:nvSpPr>
        <p:spPr bwMode="auto">
          <a:xfrm flipV="1">
            <a:off x="8856663"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10" name="Line 22">
            <a:extLst>
              <a:ext uri="{FF2B5EF4-FFF2-40B4-BE49-F238E27FC236}">
                <a16:creationId xmlns:a16="http://schemas.microsoft.com/office/drawing/2014/main" id="{169FAC16-3846-4AEA-A12F-036B5321AE82}"/>
              </a:ext>
            </a:extLst>
          </p:cNvPr>
          <p:cNvSpPr>
            <a:spLocks noChangeShapeType="1"/>
          </p:cNvSpPr>
          <p:nvPr/>
        </p:nvSpPr>
        <p:spPr bwMode="auto">
          <a:xfrm>
            <a:off x="9013825" y="1731963"/>
            <a:ext cx="6302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11" name="Line 23">
            <a:extLst>
              <a:ext uri="{FF2B5EF4-FFF2-40B4-BE49-F238E27FC236}">
                <a16:creationId xmlns:a16="http://schemas.microsoft.com/office/drawing/2014/main" id="{7A44A631-01D4-4245-B0AB-B757D7908DBD}"/>
              </a:ext>
            </a:extLst>
          </p:cNvPr>
          <p:cNvSpPr>
            <a:spLocks noChangeShapeType="1"/>
          </p:cNvSpPr>
          <p:nvPr/>
        </p:nvSpPr>
        <p:spPr bwMode="auto">
          <a:xfrm>
            <a:off x="9644063"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12" name="Line 24">
            <a:extLst>
              <a:ext uri="{FF2B5EF4-FFF2-40B4-BE49-F238E27FC236}">
                <a16:creationId xmlns:a16="http://schemas.microsoft.com/office/drawing/2014/main" id="{C7FBE560-802E-4DD4-8395-3E2FC0837BD1}"/>
              </a:ext>
            </a:extLst>
          </p:cNvPr>
          <p:cNvSpPr>
            <a:spLocks noChangeShapeType="1"/>
          </p:cNvSpPr>
          <p:nvPr/>
        </p:nvSpPr>
        <p:spPr bwMode="auto">
          <a:xfrm>
            <a:off x="9801225" y="2114550"/>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13" name="Line 25">
            <a:extLst>
              <a:ext uri="{FF2B5EF4-FFF2-40B4-BE49-F238E27FC236}">
                <a16:creationId xmlns:a16="http://schemas.microsoft.com/office/drawing/2014/main" id="{7C9AF2BA-7195-4F56-9E46-08CBCDD44681}"/>
              </a:ext>
            </a:extLst>
          </p:cNvPr>
          <p:cNvSpPr>
            <a:spLocks noChangeShapeType="1"/>
          </p:cNvSpPr>
          <p:nvPr/>
        </p:nvSpPr>
        <p:spPr bwMode="auto">
          <a:xfrm>
            <a:off x="9601200" y="1255714"/>
            <a:ext cx="0" cy="496728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7914" name="Line 26">
            <a:extLst>
              <a:ext uri="{FF2B5EF4-FFF2-40B4-BE49-F238E27FC236}">
                <a16:creationId xmlns:a16="http://schemas.microsoft.com/office/drawing/2014/main" id="{1BA8805D-5872-4D50-81A4-BD1E68A10AE5}"/>
              </a:ext>
            </a:extLst>
          </p:cNvPr>
          <p:cNvSpPr>
            <a:spLocks noChangeShapeType="1"/>
          </p:cNvSpPr>
          <p:nvPr/>
        </p:nvSpPr>
        <p:spPr bwMode="auto">
          <a:xfrm>
            <a:off x="3352801" y="1446213"/>
            <a:ext cx="1573213"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37915" name="Line 27">
            <a:extLst>
              <a:ext uri="{FF2B5EF4-FFF2-40B4-BE49-F238E27FC236}">
                <a16:creationId xmlns:a16="http://schemas.microsoft.com/office/drawing/2014/main" id="{E7E74AB4-49A0-4091-A7B9-DB5098C52806}"/>
              </a:ext>
            </a:extLst>
          </p:cNvPr>
          <p:cNvSpPr>
            <a:spLocks noChangeShapeType="1"/>
          </p:cNvSpPr>
          <p:nvPr/>
        </p:nvSpPr>
        <p:spPr bwMode="auto">
          <a:xfrm>
            <a:off x="4926014" y="1446213"/>
            <a:ext cx="1571625"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37916" name="Line 28">
            <a:extLst>
              <a:ext uri="{FF2B5EF4-FFF2-40B4-BE49-F238E27FC236}">
                <a16:creationId xmlns:a16="http://schemas.microsoft.com/office/drawing/2014/main" id="{206A79B3-D2E3-431D-9D4E-0E24F1875220}"/>
              </a:ext>
            </a:extLst>
          </p:cNvPr>
          <p:cNvSpPr>
            <a:spLocks noChangeShapeType="1"/>
          </p:cNvSpPr>
          <p:nvPr/>
        </p:nvSpPr>
        <p:spPr bwMode="auto">
          <a:xfrm>
            <a:off x="6497638" y="1446213"/>
            <a:ext cx="1573212"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37917" name="Line 29">
            <a:extLst>
              <a:ext uri="{FF2B5EF4-FFF2-40B4-BE49-F238E27FC236}">
                <a16:creationId xmlns:a16="http://schemas.microsoft.com/office/drawing/2014/main" id="{FF18D954-D5B7-41E4-9BD4-EAEE623F4EAB}"/>
              </a:ext>
            </a:extLst>
          </p:cNvPr>
          <p:cNvSpPr>
            <a:spLocks noChangeShapeType="1"/>
          </p:cNvSpPr>
          <p:nvPr/>
        </p:nvSpPr>
        <p:spPr bwMode="auto">
          <a:xfrm>
            <a:off x="8070851" y="1446213"/>
            <a:ext cx="1571625"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37918" name="Line 30">
            <a:extLst>
              <a:ext uri="{FF2B5EF4-FFF2-40B4-BE49-F238E27FC236}">
                <a16:creationId xmlns:a16="http://schemas.microsoft.com/office/drawing/2014/main" id="{888A5248-024A-4FF3-8520-051369DA03D9}"/>
              </a:ext>
            </a:extLst>
          </p:cNvPr>
          <p:cNvSpPr>
            <a:spLocks noChangeShapeType="1"/>
          </p:cNvSpPr>
          <p:nvPr/>
        </p:nvSpPr>
        <p:spPr bwMode="auto">
          <a:xfrm>
            <a:off x="2725738" y="2306638"/>
            <a:ext cx="7858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19" name="Line 31">
            <a:extLst>
              <a:ext uri="{FF2B5EF4-FFF2-40B4-BE49-F238E27FC236}">
                <a16:creationId xmlns:a16="http://schemas.microsoft.com/office/drawing/2014/main" id="{7FBE7AB3-8E64-4B55-BBE3-D0FE8A85A85B}"/>
              </a:ext>
            </a:extLst>
          </p:cNvPr>
          <p:cNvSpPr>
            <a:spLocks noChangeShapeType="1"/>
          </p:cNvSpPr>
          <p:nvPr/>
        </p:nvSpPr>
        <p:spPr bwMode="auto">
          <a:xfrm>
            <a:off x="3511551" y="2306638"/>
            <a:ext cx="157163"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20" name="Line 32">
            <a:extLst>
              <a:ext uri="{FF2B5EF4-FFF2-40B4-BE49-F238E27FC236}">
                <a16:creationId xmlns:a16="http://schemas.microsoft.com/office/drawing/2014/main" id="{5C2FA241-E6D8-453A-9591-D9A9EF8E751A}"/>
              </a:ext>
            </a:extLst>
          </p:cNvPr>
          <p:cNvSpPr>
            <a:spLocks noChangeShapeType="1"/>
          </p:cNvSpPr>
          <p:nvPr/>
        </p:nvSpPr>
        <p:spPr bwMode="auto">
          <a:xfrm flipV="1">
            <a:off x="3511551" y="2306638"/>
            <a:ext cx="157163"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21" name="Line 33">
            <a:extLst>
              <a:ext uri="{FF2B5EF4-FFF2-40B4-BE49-F238E27FC236}">
                <a16:creationId xmlns:a16="http://schemas.microsoft.com/office/drawing/2014/main" id="{8C361452-9FFB-4A27-A578-37C2EA532433}"/>
              </a:ext>
            </a:extLst>
          </p:cNvPr>
          <p:cNvSpPr>
            <a:spLocks noChangeShapeType="1"/>
          </p:cNvSpPr>
          <p:nvPr/>
        </p:nvSpPr>
        <p:spPr bwMode="auto">
          <a:xfrm>
            <a:off x="2725738" y="2687638"/>
            <a:ext cx="7858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22" name="Line 34">
            <a:extLst>
              <a:ext uri="{FF2B5EF4-FFF2-40B4-BE49-F238E27FC236}">
                <a16:creationId xmlns:a16="http://schemas.microsoft.com/office/drawing/2014/main" id="{3FC94AAE-6C87-4517-AA4E-7FA0AF9F6A6E}"/>
              </a:ext>
            </a:extLst>
          </p:cNvPr>
          <p:cNvSpPr>
            <a:spLocks noChangeShapeType="1"/>
          </p:cNvSpPr>
          <p:nvPr/>
        </p:nvSpPr>
        <p:spPr bwMode="auto">
          <a:xfrm>
            <a:off x="3668713" y="2687638"/>
            <a:ext cx="5816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23" name="Line 35">
            <a:extLst>
              <a:ext uri="{FF2B5EF4-FFF2-40B4-BE49-F238E27FC236}">
                <a16:creationId xmlns:a16="http://schemas.microsoft.com/office/drawing/2014/main" id="{FF78A706-94F3-479A-8DCD-0A87162B3AEB}"/>
              </a:ext>
            </a:extLst>
          </p:cNvPr>
          <p:cNvSpPr>
            <a:spLocks noChangeShapeType="1"/>
          </p:cNvSpPr>
          <p:nvPr/>
        </p:nvSpPr>
        <p:spPr bwMode="auto">
          <a:xfrm>
            <a:off x="3668713" y="2306638"/>
            <a:ext cx="5816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24" name="Line 36">
            <a:extLst>
              <a:ext uri="{FF2B5EF4-FFF2-40B4-BE49-F238E27FC236}">
                <a16:creationId xmlns:a16="http://schemas.microsoft.com/office/drawing/2014/main" id="{E23AEC2F-D468-49CF-BD2A-38401A90C686}"/>
              </a:ext>
            </a:extLst>
          </p:cNvPr>
          <p:cNvSpPr>
            <a:spLocks noChangeShapeType="1"/>
          </p:cNvSpPr>
          <p:nvPr/>
        </p:nvSpPr>
        <p:spPr bwMode="auto">
          <a:xfrm>
            <a:off x="9485313" y="2306638"/>
            <a:ext cx="15875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25" name="Line 37">
            <a:extLst>
              <a:ext uri="{FF2B5EF4-FFF2-40B4-BE49-F238E27FC236}">
                <a16:creationId xmlns:a16="http://schemas.microsoft.com/office/drawing/2014/main" id="{09FCC644-EBB4-4E4C-83DC-EBA391E04B94}"/>
              </a:ext>
            </a:extLst>
          </p:cNvPr>
          <p:cNvSpPr>
            <a:spLocks noChangeShapeType="1"/>
          </p:cNvSpPr>
          <p:nvPr/>
        </p:nvSpPr>
        <p:spPr bwMode="auto">
          <a:xfrm flipV="1">
            <a:off x="9485313" y="2306638"/>
            <a:ext cx="15875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26" name="Line 38">
            <a:extLst>
              <a:ext uri="{FF2B5EF4-FFF2-40B4-BE49-F238E27FC236}">
                <a16:creationId xmlns:a16="http://schemas.microsoft.com/office/drawing/2014/main" id="{014D0BEA-3B3E-4AFC-8071-DF7D63AECB75}"/>
              </a:ext>
            </a:extLst>
          </p:cNvPr>
          <p:cNvSpPr>
            <a:spLocks noChangeShapeType="1"/>
          </p:cNvSpPr>
          <p:nvPr/>
        </p:nvSpPr>
        <p:spPr bwMode="auto">
          <a:xfrm>
            <a:off x="9644063" y="2306638"/>
            <a:ext cx="7858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27" name="Line 39">
            <a:extLst>
              <a:ext uri="{FF2B5EF4-FFF2-40B4-BE49-F238E27FC236}">
                <a16:creationId xmlns:a16="http://schemas.microsoft.com/office/drawing/2014/main" id="{ED71E870-6CDA-4766-9805-B2ED6076AC54}"/>
              </a:ext>
            </a:extLst>
          </p:cNvPr>
          <p:cNvSpPr>
            <a:spLocks noChangeShapeType="1"/>
          </p:cNvSpPr>
          <p:nvPr/>
        </p:nvSpPr>
        <p:spPr bwMode="auto">
          <a:xfrm>
            <a:off x="9644063" y="2687638"/>
            <a:ext cx="7858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28" name="Line 40">
            <a:extLst>
              <a:ext uri="{FF2B5EF4-FFF2-40B4-BE49-F238E27FC236}">
                <a16:creationId xmlns:a16="http://schemas.microsoft.com/office/drawing/2014/main" id="{A768045C-7AAA-4710-841D-DCE147C43154}"/>
              </a:ext>
            </a:extLst>
          </p:cNvPr>
          <p:cNvSpPr>
            <a:spLocks noChangeShapeType="1"/>
          </p:cNvSpPr>
          <p:nvPr/>
        </p:nvSpPr>
        <p:spPr bwMode="auto">
          <a:xfrm>
            <a:off x="2725738" y="2879725"/>
            <a:ext cx="10207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29" name="Line 41">
            <a:extLst>
              <a:ext uri="{FF2B5EF4-FFF2-40B4-BE49-F238E27FC236}">
                <a16:creationId xmlns:a16="http://schemas.microsoft.com/office/drawing/2014/main" id="{37359838-187A-4E06-B870-B3F1955FDC1F}"/>
              </a:ext>
            </a:extLst>
          </p:cNvPr>
          <p:cNvSpPr>
            <a:spLocks noChangeShapeType="1"/>
          </p:cNvSpPr>
          <p:nvPr/>
        </p:nvSpPr>
        <p:spPr bwMode="auto">
          <a:xfrm>
            <a:off x="3746501" y="2879725"/>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30" name="Line 42">
            <a:extLst>
              <a:ext uri="{FF2B5EF4-FFF2-40B4-BE49-F238E27FC236}">
                <a16:creationId xmlns:a16="http://schemas.microsoft.com/office/drawing/2014/main" id="{AB80555A-1E98-4C60-8913-2B0A2FC93161}"/>
              </a:ext>
            </a:extLst>
          </p:cNvPr>
          <p:cNvSpPr>
            <a:spLocks noChangeShapeType="1"/>
          </p:cNvSpPr>
          <p:nvPr/>
        </p:nvSpPr>
        <p:spPr bwMode="auto">
          <a:xfrm flipV="1">
            <a:off x="3746501" y="2879725"/>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31" name="Line 43">
            <a:extLst>
              <a:ext uri="{FF2B5EF4-FFF2-40B4-BE49-F238E27FC236}">
                <a16:creationId xmlns:a16="http://schemas.microsoft.com/office/drawing/2014/main" id="{20055B11-6B93-485F-BAF1-40DC8729172E}"/>
              </a:ext>
            </a:extLst>
          </p:cNvPr>
          <p:cNvSpPr>
            <a:spLocks noChangeShapeType="1"/>
          </p:cNvSpPr>
          <p:nvPr/>
        </p:nvSpPr>
        <p:spPr bwMode="auto">
          <a:xfrm>
            <a:off x="3903664" y="3262313"/>
            <a:ext cx="1336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32" name="Line 44">
            <a:extLst>
              <a:ext uri="{FF2B5EF4-FFF2-40B4-BE49-F238E27FC236}">
                <a16:creationId xmlns:a16="http://schemas.microsoft.com/office/drawing/2014/main" id="{5C1FC6CC-D940-4196-9935-D69D252DDD39}"/>
              </a:ext>
            </a:extLst>
          </p:cNvPr>
          <p:cNvSpPr>
            <a:spLocks noChangeShapeType="1"/>
          </p:cNvSpPr>
          <p:nvPr/>
        </p:nvSpPr>
        <p:spPr bwMode="auto">
          <a:xfrm>
            <a:off x="2725738" y="3262313"/>
            <a:ext cx="10207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33" name="Line 45">
            <a:extLst>
              <a:ext uri="{FF2B5EF4-FFF2-40B4-BE49-F238E27FC236}">
                <a16:creationId xmlns:a16="http://schemas.microsoft.com/office/drawing/2014/main" id="{894FEF74-3AA7-46EA-B9D2-F3183F465980}"/>
              </a:ext>
            </a:extLst>
          </p:cNvPr>
          <p:cNvSpPr>
            <a:spLocks noChangeShapeType="1"/>
          </p:cNvSpPr>
          <p:nvPr/>
        </p:nvSpPr>
        <p:spPr bwMode="auto">
          <a:xfrm>
            <a:off x="3903664" y="2879725"/>
            <a:ext cx="1336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34" name="Line 46">
            <a:extLst>
              <a:ext uri="{FF2B5EF4-FFF2-40B4-BE49-F238E27FC236}">
                <a16:creationId xmlns:a16="http://schemas.microsoft.com/office/drawing/2014/main" id="{BA9E38F0-7750-473D-8385-6ACCCF587D4F}"/>
              </a:ext>
            </a:extLst>
          </p:cNvPr>
          <p:cNvSpPr>
            <a:spLocks noChangeShapeType="1"/>
          </p:cNvSpPr>
          <p:nvPr/>
        </p:nvSpPr>
        <p:spPr bwMode="auto">
          <a:xfrm>
            <a:off x="5240338" y="2879725"/>
            <a:ext cx="157162"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35" name="Line 47">
            <a:extLst>
              <a:ext uri="{FF2B5EF4-FFF2-40B4-BE49-F238E27FC236}">
                <a16:creationId xmlns:a16="http://schemas.microsoft.com/office/drawing/2014/main" id="{09A6C4FB-9E80-4E26-994E-FCF94CAFAD0F}"/>
              </a:ext>
            </a:extLst>
          </p:cNvPr>
          <p:cNvSpPr>
            <a:spLocks noChangeShapeType="1"/>
          </p:cNvSpPr>
          <p:nvPr/>
        </p:nvSpPr>
        <p:spPr bwMode="auto">
          <a:xfrm flipV="1">
            <a:off x="5240338" y="2879725"/>
            <a:ext cx="157162"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36" name="Line 48">
            <a:extLst>
              <a:ext uri="{FF2B5EF4-FFF2-40B4-BE49-F238E27FC236}">
                <a16:creationId xmlns:a16="http://schemas.microsoft.com/office/drawing/2014/main" id="{15A5F76F-C3FF-4C05-9AD2-329E9359EF1E}"/>
              </a:ext>
            </a:extLst>
          </p:cNvPr>
          <p:cNvSpPr>
            <a:spLocks noChangeShapeType="1"/>
          </p:cNvSpPr>
          <p:nvPr/>
        </p:nvSpPr>
        <p:spPr bwMode="auto">
          <a:xfrm>
            <a:off x="3040064" y="2879725"/>
            <a:ext cx="7064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37" name="Line 49">
            <a:extLst>
              <a:ext uri="{FF2B5EF4-FFF2-40B4-BE49-F238E27FC236}">
                <a16:creationId xmlns:a16="http://schemas.microsoft.com/office/drawing/2014/main" id="{A7D7A490-DEF7-4D93-A84C-FD4554EB6F13}"/>
              </a:ext>
            </a:extLst>
          </p:cNvPr>
          <p:cNvSpPr>
            <a:spLocks noChangeShapeType="1"/>
          </p:cNvSpPr>
          <p:nvPr/>
        </p:nvSpPr>
        <p:spPr bwMode="auto">
          <a:xfrm>
            <a:off x="5397500" y="3262313"/>
            <a:ext cx="3695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38" name="Line 50">
            <a:extLst>
              <a:ext uri="{FF2B5EF4-FFF2-40B4-BE49-F238E27FC236}">
                <a16:creationId xmlns:a16="http://schemas.microsoft.com/office/drawing/2014/main" id="{960A7660-4113-4593-921A-E859B4323973}"/>
              </a:ext>
            </a:extLst>
          </p:cNvPr>
          <p:cNvSpPr>
            <a:spLocks noChangeShapeType="1"/>
          </p:cNvSpPr>
          <p:nvPr/>
        </p:nvSpPr>
        <p:spPr bwMode="auto">
          <a:xfrm>
            <a:off x="5397500" y="2879725"/>
            <a:ext cx="3695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39" name="Line 51">
            <a:extLst>
              <a:ext uri="{FF2B5EF4-FFF2-40B4-BE49-F238E27FC236}">
                <a16:creationId xmlns:a16="http://schemas.microsoft.com/office/drawing/2014/main" id="{A42181E3-E446-4D42-BB5A-F13DB097DB73}"/>
              </a:ext>
            </a:extLst>
          </p:cNvPr>
          <p:cNvSpPr>
            <a:spLocks noChangeShapeType="1"/>
          </p:cNvSpPr>
          <p:nvPr/>
        </p:nvSpPr>
        <p:spPr bwMode="auto">
          <a:xfrm>
            <a:off x="9093201" y="2879725"/>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40" name="Line 52">
            <a:extLst>
              <a:ext uri="{FF2B5EF4-FFF2-40B4-BE49-F238E27FC236}">
                <a16:creationId xmlns:a16="http://schemas.microsoft.com/office/drawing/2014/main" id="{EF56650E-A755-4166-81C2-3839DC7DD1FE}"/>
              </a:ext>
            </a:extLst>
          </p:cNvPr>
          <p:cNvSpPr>
            <a:spLocks noChangeShapeType="1"/>
          </p:cNvSpPr>
          <p:nvPr/>
        </p:nvSpPr>
        <p:spPr bwMode="auto">
          <a:xfrm flipV="1">
            <a:off x="9093201" y="2879725"/>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41" name="Line 53">
            <a:extLst>
              <a:ext uri="{FF2B5EF4-FFF2-40B4-BE49-F238E27FC236}">
                <a16:creationId xmlns:a16="http://schemas.microsoft.com/office/drawing/2014/main" id="{39014B9D-0EBA-4B6B-94F1-152F07C457E4}"/>
              </a:ext>
            </a:extLst>
          </p:cNvPr>
          <p:cNvSpPr>
            <a:spLocks noChangeShapeType="1"/>
          </p:cNvSpPr>
          <p:nvPr/>
        </p:nvSpPr>
        <p:spPr bwMode="auto">
          <a:xfrm>
            <a:off x="9250363" y="2879725"/>
            <a:ext cx="11795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42" name="Line 54">
            <a:extLst>
              <a:ext uri="{FF2B5EF4-FFF2-40B4-BE49-F238E27FC236}">
                <a16:creationId xmlns:a16="http://schemas.microsoft.com/office/drawing/2014/main" id="{B00337D7-6544-4955-B713-327991C036DF}"/>
              </a:ext>
            </a:extLst>
          </p:cNvPr>
          <p:cNvSpPr>
            <a:spLocks noChangeShapeType="1"/>
          </p:cNvSpPr>
          <p:nvPr/>
        </p:nvSpPr>
        <p:spPr bwMode="auto">
          <a:xfrm>
            <a:off x="9250363" y="3262313"/>
            <a:ext cx="11795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43" name="Line 55">
            <a:extLst>
              <a:ext uri="{FF2B5EF4-FFF2-40B4-BE49-F238E27FC236}">
                <a16:creationId xmlns:a16="http://schemas.microsoft.com/office/drawing/2014/main" id="{6DF6B9F6-BA12-4C43-81B3-C8A4481F634A}"/>
              </a:ext>
            </a:extLst>
          </p:cNvPr>
          <p:cNvSpPr>
            <a:spLocks noChangeShapeType="1"/>
          </p:cNvSpPr>
          <p:nvPr/>
        </p:nvSpPr>
        <p:spPr bwMode="auto">
          <a:xfrm>
            <a:off x="3746500" y="3452813"/>
            <a:ext cx="10223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44" name="Line 56">
            <a:extLst>
              <a:ext uri="{FF2B5EF4-FFF2-40B4-BE49-F238E27FC236}">
                <a16:creationId xmlns:a16="http://schemas.microsoft.com/office/drawing/2014/main" id="{6B46F129-C083-4420-8F19-90C38B465C0B}"/>
              </a:ext>
            </a:extLst>
          </p:cNvPr>
          <p:cNvSpPr>
            <a:spLocks noChangeShapeType="1"/>
          </p:cNvSpPr>
          <p:nvPr/>
        </p:nvSpPr>
        <p:spPr bwMode="auto">
          <a:xfrm>
            <a:off x="2725738" y="3833813"/>
            <a:ext cx="863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45" name="Line 57">
            <a:extLst>
              <a:ext uri="{FF2B5EF4-FFF2-40B4-BE49-F238E27FC236}">
                <a16:creationId xmlns:a16="http://schemas.microsoft.com/office/drawing/2014/main" id="{F3593465-35D6-4343-9E53-96BCEBAA7472}"/>
              </a:ext>
            </a:extLst>
          </p:cNvPr>
          <p:cNvSpPr>
            <a:spLocks noChangeShapeType="1"/>
          </p:cNvSpPr>
          <p:nvPr/>
        </p:nvSpPr>
        <p:spPr bwMode="auto">
          <a:xfrm flipV="1">
            <a:off x="3589338" y="3452813"/>
            <a:ext cx="157162"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46" name="Line 58">
            <a:extLst>
              <a:ext uri="{FF2B5EF4-FFF2-40B4-BE49-F238E27FC236}">
                <a16:creationId xmlns:a16="http://schemas.microsoft.com/office/drawing/2014/main" id="{247F5B8F-CCCB-4BA7-8F98-AF71340A9CCE}"/>
              </a:ext>
            </a:extLst>
          </p:cNvPr>
          <p:cNvSpPr>
            <a:spLocks noChangeShapeType="1"/>
          </p:cNvSpPr>
          <p:nvPr/>
        </p:nvSpPr>
        <p:spPr bwMode="auto">
          <a:xfrm>
            <a:off x="4768851" y="3452813"/>
            <a:ext cx="157163"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47" name="Line 59">
            <a:extLst>
              <a:ext uri="{FF2B5EF4-FFF2-40B4-BE49-F238E27FC236}">
                <a16:creationId xmlns:a16="http://schemas.microsoft.com/office/drawing/2014/main" id="{7F84EDA3-8958-4209-B0E6-08A3B4CE4DFA}"/>
              </a:ext>
            </a:extLst>
          </p:cNvPr>
          <p:cNvSpPr>
            <a:spLocks noChangeShapeType="1"/>
          </p:cNvSpPr>
          <p:nvPr/>
        </p:nvSpPr>
        <p:spPr bwMode="auto">
          <a:xfrm>
            <a:off x="4935538" y="3833813"/>
            <a:ext cx="55038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48" name="Line 60">
            <a:extLst>
              <a:ext uri="{FF2B5EF4-FFF2-40B4-BE49-F238E27FC236}">
                <a16:creationId xmlns:a16="http://schemas.microsoft.com/office/drawing/2014/main" id="{841E8B7F-D24F-4DB9-A3CB-6E22FB9DE995}"/>
              </a:ext>
            </a:extLst>
          </p:cNvPr>
          <p:cNvSpPr>
            <a:spLocks noChangeShapeType="1"/>
          </p:cNvSpPr>
          <p:nvPr/>
        </p:nvSpPr>
        <p:spPr bwMode="auto">
          <a:xfrm>
            <a:off x="2725738" y="4025900"/>
            <a:ext cx="10207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49" name="Line 61">
            <a:extLst>
              <a:ext uri="{FF2B5EF4-FFF2-40B4-BE49-F238E27FC236}">
                <a16:creationId xmlns:a16="http://schemas.microsoft.com/office/drawing/2014/main" id="{3F2B6A4D-AB5E-48A6-9D4E-CE434487E1C1}"/>
              </a:ext>
            </a:extLst>
          </p:cNvPr>
          <p:cNvSpPr>
            <a:spLocks noChangeShapeType="1"/>
          </p:cNvSpPr>
          <p:nvPr/>
        </p:nvSpPr>
        <p:spPr bwMode="auto">
          <a:xfrm>
            <a:off x="3746501" y="4025900"/>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50" name="Line 62">
            <a:extLst>
              <a:ext uri="{FF2B5EF4-FFF2-40B4-BE49-F238E27FC236}">
                <a16:creationId xmlns:a16="http://schemas.microsoft.com/office/drawing/2014/main" id="{E56C9BE5-CBCC-4D9A-B40B-42F88400FC59}"/>
              </a:ext>
            </a:extLst>
          </p:cNvPr>
          <p:cNvSpPr>
            <a:spLocks noChangeShapeType="1"/>
          </p:cNvSpPr>
          <p:nvPr/>
        </p:nvSpPr>
        <p:spPr bwMode="auto">
          <a:xfrm flipV="1">
            <a:off x="3746501" y="4025900"/>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51" name="Line 63">
            <a:extLst>
              <a:ext uri="{FF2B5EF4-FFF2-40B4-BE49-F238E27FC236}">
                <a16:creationId xmlns:a16="http://schemas.microsoft.com/office/drawing/2014/main" id="{2BE4EFF0-9DD6-4005-B27D-C32196260FAA}"/>
              </a:ext>
            </a:extLst>
          </p:cNvPr>
          <p:cNvSpPr>
            <a:spLocks noChangeShapeType="1"/>
          </p:cNvSpPr>
          <p:nvPr/>
        </p:nvSpPr>
        <p:spPr bwMode="auto">
          <a:xfrm>
            <a:off x="3903664" y="4408488"/>
            <a:ext cx="1336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52" name="Line 64">
            <a:extLst>
              <a:ext uri="{FF2B5EF4-FFF2-40B4-BE49-F238E27FC236}">
                <a16:creationId xmlns:a16="http://schemas.microsoft.com/office/drawing/2014/main" id="{025B5DE9-892C-4917-9947-73E1B7BEA957}"/>
              </a:ext>
            </a:extLst>
          </p:cNvPr>
          <p:cNvSpPr>
            <a:spLocks noChangeShapeType="1"/>
          </p:cNvSpPr>
          <p:nvPr/>
        </p:nvSpPr>
        <p:spPr bwMode="auto">
          <a:xfrm>
            <a:off x="2725738" y="4408488"/>
            <a:ext cx="10207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53" name="Line 65">
            <a:extLst>
              <a:ext uri="{FF2B5EF4-FFF2-40B4-BE49-F238E27FC236}">
                <a16:creationId xmlns:a16="http://schemas.microsoft.com/office/drawing/2014/main" id="{F5363142-488C-4D25-92F5-63BC41B1023A}"/>
              </a:ext>
            </a:extLst>
          </p:cNvPr>
          <p:cNvSpPr>
            <a:spLocks noChangeShapeType="1"/>
          </p:cNvSpPr>
          <p:nvPr/>
        </p:nvSpPr>
        <p:spPr bwMode="auto">
          <a:xfrm>
            <a:off x="3903664" y="4025900"/>
            <a:ext cx="1336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54" name="Line 66">
            <a:extLst>
              <a:ext uri="{FF2B5EF4-FFF2-40B4-BE49-F238E27FC236}">
                <a16:creationId xmlns:a16="http://schemas.microsoft.com/office/drawing/2014/main" id="{43ABDBDC-F760-42B2-A838-BDF673D9801D}"/>
              </a:ext>
            </a:extLst>
          </p:cNvPr>
          <p:cNvSpPr>
            <a:spLocks noChangeShapeType="1"/>
          </p:cNvSpPr>
          <p:nvPr/>
        </p:nvSpPr>
        <p:spPr bwMode="auto">
          <a:xfrm rot="10800000">
            <a:off x="5411788" y="4408488"/>
            <a:ext cx="32877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55" name="Line 67">
            <a:extLst>
              <a:ext uri="{FF2B5EF4-FFF2-40B4-BE49-F238E27FC236}">
                <a16:creationId xmlns:a16="http://schemas.microsoft.com/office/drawing/2014/main" id="{CCB050B0-2702-45E3-9429-3EA597A84A1E}"/>
              </a:ext>
            </a:extLst>
          </p:cNvPr>
          <p:cNvSpPr>
            <a:spLocks noChangeShapeType="1"/>
          </p:cNvSpPr>
          <p:nvPr/>
        </p:nvSpPr>
        <p:spPr bwMode="auto">
          <a:xfrm rot="10800000">
            <a:off x="5394326" y="4025900"/>
            <a:ext cx="33051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56" name="Line 68">
            <a:extLst>
              <a:ext uri="{FF2B5EF4-FFF2-40B4-BE49-F238E27FC236}">
                <a16:creationId xmlns:a16="http://schemas.microsoft.com/office/drawing/2014/main" id="{50739390-E722-46E0-BE84-0ED43ED7EAEE}"/>
              </a:ext>
            </a:extLst>
          </p:cNvPr>
          <p:cNvSpPr>
            <a:spLocks noChangeShapeType="1"/>
          </p:cNvSpPr>
          <p:nvPr/>
        </p:nvSpPr>
        <p:spPr bwMode="auto">
          <a:xfrm rot="10800000">
            <a:off x="8699501" y="4025900"/>
            <a:ext cx="79375" cy="1905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57" name="Line 69">
            <a:extLst>
              <a:ext uri="{FF2B5EF4-FFF2-40B4-BE49-F238E27FC236}">
                <a16:creationId xmlns:a16="http://schemas.microsoft.com/office/drawing/2014/main" id="{435E2416-8A63-4F30-93AE-00481422A536}"/>
              </a:ext>
            </a:extLst>
          </p:cNvPr>
          <p:cNvSpPr>
            <a:spLocks noChangeShapeType="1"/>
          </p:cNvSpPr>
          <p:nvPr/>
        </p:nvSpPr>
        <p:spPr bwMode="auto">
          <a:xfrm rot="10800000" flipV="1">
            <a:off x="8699501" y="4216400"/>
            <a:ext cx="79375" cy="1920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58" name="Line 70">
            <a:extLst>
              <a:ext uri="{FF2B5EF4-FFF2-40B4-BE49-F238E27FC236}">
                <a16:creationId xmlns:a16="http://schemas.microsoft.com/office/drawing/2014/main" id="{BEB1BECC-B735-419C-B922-CF3DEB389170}"/>
              </a:ext>
            </a:extLst>
          </p:cNvPr>
          <p:cNvSpPr>
            <a:spLocks noChangeShapeType="1"/>
          </p:cNvSpPr>
          <p:nvPr/>
        </p:nvSpPr>
        <p:spPr bwMode="auto">
          <a:xfrm>
            <a:off x="8778875" y="4216400"/>
            <a:ext cx="1651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59" name="Line 71">
            <a:extLst>
              <a:ext uri="{FF2B5EF4-FFF2-40B4-BE49-F238E27FC236}">
                <a16:creationId xmlns:a16="http://schemas.microsoft.com/office/drawing/2014/main" id="{96739A6A-B28A-4B32-8417-5811E367E914}"/>
              </a:ext>
            </a:extLst>
          </p:cNvPr>
          <p:cNvSpPr>
            <a:spLocks noChangeShapeType="1"/>
          </p:cNvSpPr>
          <p:nvPr/>
        </p:nvSpPr>
        <p:spPr bwMode="auto">
          <a:xfrm>
            <a:off x="2725739" y="4598988"/>
            <a:ext cx="23780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0" name="Line 72">
            <a:extLst>
              <a:ext uri="{FF2B5EF4-FFF2-40B4-BE49-F238E27FC236}">
                <a16:creationId xmlns:a16="http://schemas.microsoft.com/office/drawing/2014/main" id="{B3F79626-896D-4C7E-B45C-BD836BA17E63}"/>
              </a:ext>
            </a:extLst>
          </p:cNvPr>
          <p:cNvSpPr>
            <a:spLocks noChangeShapeType="1"/>
          </p:cNvSpPr>
          <p:nvPr/>
        </p:nvSpPr>
        <p:spPr bwMode="auto">
          <a:xfrm>
            <a:off x="5110163" y="4598989"/>
            <a:ext cx="158750"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1" name="Line 73">
            <a:extLst>
              <a:ext uri="{FF2B5EF4-FFF2-40B4-BE49-F238E27FC236}">
                <a16:creationId xmlns:a16="http://schemas.microsoft.com/office/drawing/2014/main" id="{BFF65208-F228-4980-8B23-CEB7504CB6BE}"/>
              </a:ext>
            </a:extLst>
          </p:cNvPr>
          <p:cNvSpPr>
            <a:spLocks noChangeShapeType="1"/>
          </p:cNvSpPr>
          <p:nvPr/>
        </p:nvSpPr>
        <p:spPr bwMode="auto">
          <a:xfrm>
            <a:off x="5276851" y="4981575"/>
            <a:ext cx="3108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2" name="Line 74">
            <a:extLst>
              <a:ext uri="{FF2B5EF4-FFF2-40B4-BE49-F238E27FC236}">
                <a16:creationId xmlns:a16="http://schemas.microsoft.com/office/drawing/2014/main" id="{848CBA28-95C6-4016-ADD6-F1E0DB086435}"/>
              </a:ext>
            </a:extLst>
          </p:cNvPr>
          <p:cNvSpPr>
            <a:spLocks noChangeShapeType="1"/>
          </p:cNvSpPr>
          <p:nvPr/>
        </p:nvSpPr>
        <p:spPr bwMode="auto">
          <a:xfrm flipV="1">
            <a:off x="8385176" y="4598989"/>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3" name="Line 75">
            <a:extLst>
              <a:ext uri="{FF2B5EF4-FFF2-40B4-BE49-F238E27FC236}">
                <a16:creationId xmlns:a16="http://schemas.microsoft.com/office/drawing/2014/main" id="{AB061813-7851-479D-A046-2E2EF576A29E}"/>
              </a:ext>
            </a:extLst>
          </p:cNvPr>
          <p:cNvSpPr>
            <a:spLocks noChangeShapeType="1"/>
          </p:cNvSpPr>
          <p:nvPr/>
        </p:nvSpPr>
        <p:spPr bwMode="auto">
          <a:xfrm>
            <a:off x="8542339" y="4598988"/>
            <a:ext cx="18875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4" name="Line 76">
            <a:extLst>
              <a:ext uri="{FF2B5EF4-FFF2-40B4-BE49-F238E27FC236}">
                <a16:creationId xmlns:a16="http://schemas.microsoft.com/office/drawing/2014/main" id="{FB38BB4B-B77A-4EA1-867F-F8B7299CFAA6}"/>
              </a:ext>
            </a:extLst>
          </p:cNvPr>
          <p:cNvSpPr>
            <a:spLocks noChangeShapeType="1"/>
          </p:cNvSpPr>
          <p:nvPr/>
        </p:nvSpPr>
        <p:spPr bwMode="auto">
          <a:xfrm>
            <a:off x="2725739" y="5172075"/>
            <a:ext cx="76787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5" name="Line 77">
            <a:extLst>
              <a:ext uri="{FF2B5EF4-FFF2-40B4-BE49-F238E27FC236}">
                <a16:creationId xmlns:a16="http://schemas.microsoft.com/office/drawing/2014/main" id="{1C678468-714C-477F-9E1B-F4D2D2A80ABB}"/>
              </a:ext>
            </a:extLst>
          </p:cNvPr>
          <p:cNvSpPr>
            <a:spLocks noChangeShapeType="1"/>
          </p:cNvSpPr>
          <p:nvPr/>
        </p:nvSpPr>
        <p:spPr bwMode="auto">
          <a:xfrm>
            <a:off x="2725739" y="5745163"/>
            <a:ext cx="17287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6" name="Line 78">
            <a:extLst>
              <a:ext uri="{FF2B5EF4-FFF2-40B4-BE49-F238E27FC236}">
                <a16:creationId xmlns:a16="http://schemas.microsoft.com/office/drawing/2014/main" id="{7E84DE45-6BAD-449C-9EA3-72B0F378C2E1}"/>
              </a:ext>
            </a:extLst>
          </p:cNvPr>
          <p:cNvSpPr>
            <a:spLocks noChangeShapeType="1"/>
          </p:cNvSpPr>
          <p:nvPr/>
        </p:nvSpPr>
        <p:spPr bwMode="auto">
          <a:xfrm>
            <a:off x="4462463" y="5745164"/>
            <a:ext cx="158750"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7" name="Line 79">
            <a:extLst>
              <a:ext uri="{FF2B5EF4-FFF2-40B4-BE49-F238E27FC236}">
                <a16:creationId xmlns:a16="http://schemas.microsoft.com/office/drawing/2014/main" id="{3A2DD5CF-B401-49B0-A382-E060605EF044}"/>
              </a:ext>
            </a:extLst>
          </p:cNvPr>
          <p:cNvSpPr>
            <a:spLocks noChangeShapeType="1"/>
          </p:cNvSpPr>
          <p:nvPr/>
        </p:nvSpPr>
        <p:spPr bwMode="auto">
          <a:xfrm>
            <a:off x="4635501" y="6127750"/>
            <a:ext cx="35147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8" name="Line 80">
            <a:extLst>
              <a:ext uri="{FF2B5EF4-FFF2-40B4-BE49-F238E27FC236}">
                <a16:creationId xmlns:a16="http://schemas.microsoft.com/office/drawing/2014/main" id="{4DC59347-B565-4AF3-9D12-7C2FF5EE70AD}"/>
              </a:ext>
            </a:extLst>
          </p:cNvPr>
          <p:cNvSpPr>
            <a:spLocks noChangeShapeType="1"/>
          </p:cNvSpPr>
          <p:nvPr/>
        </p:nvSpPr>
        <p:spPr bwMode="auto">
          <a:xfrm flipV="1">
            <a:off x="8150226" y="5745164"/>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9" name="Line 81">
            <a:extLst>
              <a:ext uri="{FF2B5EF4-FFF2-40B4-BE49-F238E27FC236}">
                <a16:creationId xmlns:a16="http://schemas.microsoft.com/office/drawing/2014/main" id="{1F791310-5AB9-4D46-9F6B-CC795278C821}"/>
              </a:ext>
            </a:extLst>
          </p:cNvPr>
          <p:cNvSpPr>
            <a:spLocks noChangeShapeType="1"/>
          </p:cNvSpPr>
          <p:nvPr/>
        </p:nvSpPr>
        <p:spPr bwMode="auto">
          <a:xfrm>
            <a:off x="8307389" y="5745163"/>
            <a:ext cx="21224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70" name="Line 82">
            <a:extLst>
              <a:ext uri="{FF2B5EF4-FFF2-40B4-BE49-F238E27FC236}">
                <a16:creationId xmlns:a16="http://schemas.microsoft.com/office/drawing/2014/main" id="{4C741EDF-1063-44A3-A5E8-ED8DA83573DF}"/>
              </a:ext>
            </a:extLst>
          </p:cNvPr>
          <p:cNvSpPr>
            <a:spLocks noChangeShapeType="1"/>
          </p:cNvSpPr>
          <p:nvPr/>
        </p:nvSpPr>
        <p:spPr bwMode="auto">
          <a:xfrm>
            <a:off x="5245101" y="4025900"/>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71" name="Line 83">
            <a:extLst>
              <a:ext uri="{FF2B5EF4-FFF2-40B4-BE49-F238E27FC236}">
                <a16:creationId xmlns:a16="http://schemas.microsoft.com/office/drawing/2014/main" id="{E3325D22-BDAC-4641-A242-61985FF76BF0}"/>
              </a:ext>
            </a:extLst>
          </p:cNvPr>
          <p:cNvSpPr>
            <a:spLocks noChangeShapeType="1"/>
          </p:cNvSpPr>
          <p:nvPr/>
        </p:nvSpPr>
        <p:spPr bwMode="auto">
          <a:xfrm flipV="1">
            <a:off x="5245101" y="4025900"/>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72" name="Text Box 84">
            <a:extLst>
              <a:ext uri="{FF2B5EF4-FFF2-40B4-BE49-F238E27FC236}">
                <a16:creationId xmlns:a16="http://schemas.microsoft.com/office/drawing/2014/main" id="{D23A8716-E0D2-4406-A1CD-A3F7D5074114}"/>
              </a:ext>
            </a:extLst>
          </p:cNvPr>
          <p:cNvSpPr txBox="1">
            <a:spLocks noChangeArrowheads="1"/>
          </p:cNvSpPr>
          <p:nvPr/>
        </p:nvSpPr>
        <p:spPr bwMode="auto">
          <a:xfrm>
            <a:off x="4106864" y="1139825"/>
            <a:ext cx="2825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1</a:t>
            </a:r>
            <a:endParaRPr lang="en-US" altLang="en-US" sz="1800">
              <a:latin typeface="Arial" panose="020B0604020202020204" pitchFamily="34" charset="0"/>
            </a:endParaRPr>
          </a:p>
        </p:txBody>
      </p:sp>
      <p:sp>
        <p:nvSpPr>
          <p:cNvPr id="37973" name="Text Box 85">
            <a:extLst>
              <a:ext uri="{FF2B5EF4-FFF2-40B4-BE49-F238E27FC236}">
                <a16:creationId xmlns:a16="http://schemas.microsoft.com/office/drawing/2014/main" id="{35747259-D485-4AA5-97B4-815EDD69415D}"/>
              </a:ext>
            </a:extLst>
          </p:cNvPr>
          <p:cNvSpPr txBox="1">
            <a:spLocks noChangeArrowheads="1"/>
          </p:cNvSpPr>
          <p:nvPr/>
        </p:nvSpPr>
        <p:spPr bwMode="auto">
          <a:xfrm>
            <a:off x="5695951" y="1139825"/>
            <a:ext cx="2825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2</a:t>
            </a:r>
            <a:endParaRPr lang="en-US" altLang="en-US" sz="1800">
              <a:latin typeface="Arial" panose="020B0604020202020204" pitchFamily="34" charset="0"/>
            </a:endParaRPr>
          </a:p>
        </p:txBody>
      </p:sp>
      <p:sp>
        <p:nvSpPr>
          <p:cNvPr id="37974" name="Text Box 86">
            <a:extLst>
              <a:ext uri="{FF2B5EF4-FFF2-40B4-BE49-F238E27FC236}">
                <a16:creationId xmlns:a16="http://schemas.microsoft.com/office/drawing/2014/main" id="{AA9D61BC-A9CE-4BF0-BFB4-B1E318264329}"/>
              </a:ext>
            </a:extLst>
          </p:cNvPr>
          <p:cNvSpPr txBox="1">
            <a:spLocks noChangeArrowheads="1"/>
          </p:cNvSpPr>
          <p:nvPr/>
        </p:nvSpPr>
        <p:spPr bwMode="auto">
          <a:xfrm>
            <a:off x="7272338" y="1139825"/>
            <a:ext cx="2841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3</a:t>
            </a:r>
            <a:endParaRPr lang="en-US" altLang="en-US" sz="1800">
              <a:latin typeface="Arial" panose="020B0604020202020204" pitchFamily="34" charset="0"/>
            </a:endParaRPr>
          </a:p>
        </p:txBody>
      </p:sp>
      <p:sp>
        <p:nvSpPr>
          <p:cNvPr id="37975" name="Text Box 87">
            <a:extLst>
              <a:ext uri="{FF2B5EF4-FFF2-40B4-BE49-F238E27FC236}">
                <a16:creationId xmlns:a16="http://schemas.microsoft.com/office/drawing/2014/main" id="{D30F538C-9632-4D91-9C91-1A49BB115D4F}"/>
              </a:ext>
            </a:extLst>
          </p:cNvPr>
          <p:cNvSpPr txBox="1">
            <a:spLocks noChangeArrowheads="1"/>
          </p:cNvSpPr>
          <p:nvPr/>
        </p:nvSpPr>
        <p:spPr bwMode="auto">
          <a:xfrm>
            <a:off x="8850314" y="1139825"/>
            <a:ext cx="2825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4</a:t>
            </a:r>
            <a:endParaRPr lang="en-US" altLang="en-US" sz="1800">
              <a:latin typeface="Arial" panose="020B0604020202020204" pitchFamily="34" charset="0"/>
            </a:endParaRPr>
          </a:p>
        </p:txBody>
      </p:sp>
      <p:sp>
        <p:nvSpPr>
          <p:cNvPr id="37976" name="Text Box 88">
            <a:extLst>
              <a:ext uri="{FF2B5EF4-FFF2-40B4-BE49-F238E27FC236}">
                <a16:creationId xmlns:a16="http://schemas.microsoft.com/office/drawing/2014/main" id="{386AB3D3-2442-4059-91BB-944AF63850BE}"/>
              </a:ext>
            </a:extLst>
          </p:cNvPr>
          <p:cNvSpPr txBox="1">
            <a:spLocks noChangeArrowheads="1"/>
          </p:cNvSpPr>
          <p:nvPr/>
        </p:nvSpPr>
        <p:spPr bwMode="auto">
          <a:xfrm>
            <a:off x="2038350" y="1825625"/>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CLK</a:t>
            </a:r>
            <a:endParaRPr lang="en-US" altLang="en-US" sz="1800">
              <a:latin typeface="Arial" panose="020B0604020202020204" pitchFamily="34" charset="0"/>
            </a:endParaRPr>
          </a:p>
        </p:txBody>
      </p:sp>
      <p:sp>
        <p:nvSpPr>
          <p:cNvPr id="37977" name="Line 89">
            <a:extLst>
              <a:ext uri="{FF2B5EF4-FFF2-40B4-BE49-F238E27FC236}">
                <a16:creationId xmlns:a16="http://schemas.microsoft.com/office/drawing/2014/main" id="{0BE85916-E982-445E-AE28-70130CEBE170}"/>
              </a:ext>
            </a:extLst>
          </p:cNvPr>
          <p:cNvSpPr>
            <a:spLocks noChangeShapeType="1"/>
          </p:cNvSpPr>
          <p:nvPr/>
        </p:nvSpPr>
        <p:spPr bwMode="auto">
          <a:xfrm>
            <a:off x="2362201" y="2384425"/>
            <a:ext cx="2063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78" name="Text Box 90">
            <a:extLst>
              <a:ext uri="{FF2B5EF4-FFF2-40B4-BE49-F238E27FC236}">
                <a16:creationId xmlns:a16="http://schemas.microsoft.com/office/drawing/2014/main" id="{9744D75B-E7DF-403D-9F1A-A5D190583F09}"/>
              </a:ext>
            </a:extLst>
          </p:cNvPr>
          <p:cNvSpPr txBox="1">
            <a:spLocks noChangeArrowheads="1"/>
          </p:cNvSpPr>
          <p:nvPr/>
        </p:nvSpPr>
        <p:spPr bwMode="auto">
          <a:xfrm>
            <a:off x="2057400" y="2362200"/>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M/IO</a:t>
            </a:r>
            <a:endParaRPr lang="en-US" altLang="en-US" sz="1800">
              <a:latin typeface="Arial" panose="020B0604020202020204" pitchFamily="34" charset="0"/>
            </a:endParaRPr>
          </a:p>
        </p:txBody>
      </p:sp>
      <p:sp>
        <p:nvSpPr>
          <p:cNvPr id="37979" name="Text Box 91">
            <a:extLst>
              <a:ext uri="{FF2B5EF4-FFF2-40B4-BE49-F238E27FC236}">
                <a16:creationId xmlns:a16="http://schemas.microsoft.com/office/drawing/2014/main" id="{B73B084C-01BF-4B39-A19C-134F024B935B}"/>
              </a:ext>
            </a:extLst>
          </p:cNvPr>
          <p:cNvSpPr txBox="1">
            <a:spLocks noChangeArrowheads="1"/>
          </p:cNvSpPr>
          <p:nvPr/>
        </p:nvSpPr>
        <p:spPr bwMode="auto">
          <a:xfrm>
            <a:off x="1820864" y="2933700"/>
            <a:ext cx="7397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a:t>
            </a:r>
            <a:r>
              <a:rPr lang="en-US" altLang="en-US" sz="1600" baseline="-25000">
                <a:latin typeface="Arial" panose="020B0604020202020204" pitchFamily="34" charset="0"/>
              </a:rPr>
              <a:t>19</a:t>
            </a:r>
            <a:r>
              <a:rPr lang="en-US" altLang="en-US" sz="1600">
                <a:latin typeface="Arial" panose="020B0604020202020204" pitchFamily="34" charset="0"/>
              </a:rPr>
              <a:t>-A</a:t>
            </a:r>
            <a:r>
              <a:rPr lang="en-US" altLang="en-US" sz="1600" baseline="-25000">
                <a:latin typeface="Arial" panose="020B0604020202020204" pitchFamily="34" charset="0"/>
              </a:rPr>
              <a:t>16</a:t>
            </a:r>
            <a:endParaRPr lang="en-US" altLang="en-US" sz="1800">
              <a:latin typeface="Arial" panose="020B0604020202020204" pitchFamily="34" charset="0"/>
            </a:endParaRPr>
          </a:p>
        </p:txBody>
      </p:sp>
      <p:sp>
        <p:nvSpPr>
          <p:cNvPr id="37980" name="Text Box 92">
            <a:extLst>
              <a:ext uri="{FF2B5EF4-FFF2-40B4-BE49-F238E27FC236}">
                <a16:creationId xmlns:a16="http://schemas.microsoft.com/office/drawing/2014/main" id="{F1EE0F5E-5A16-462D-ADDB-E5F8094A71F3}"/>
              </a:ext>
            </a:extLst>
          </p:cNvPr>
          <p:cNvSpPr txBox="1">
            <a:spLocks noChangeArrowheads="1"/>
          </p:cNvSpPr>
          <p:nvPr/>
        </p:nvSpPr>
        <p:spPr bwMode="auto">
          <a:xfrm>
            <a:off x="2027239" y="3529013"/>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ALE</a:t>
            </a:r>
            <a:endParaRPr lang="en-US" altLang="en-US" sz="1800">
              <a:latin typeface="Arial" panose="020B0604020202020204" pitchFamily="34" charset="0"/>
            </a:endParaRPr>
          </a:p>
        </p:txBody>
      </p:sp>
      <p:sp>
        <p:nvSpPr>
          <p:cNvPr id="37981" name="Text Box 93">
            <a:extLst>
              <a:ext uri="{FF2B5EF4-FFF2-40B4-BE49-F238E27FC236}">
                <a16:creationId xmlns:a16="http://schemas.microsoft.com/office/drawing/2014/main" id="{217E9173-6F80-46C3-A246-2B9C36AF1F78}"/>
              </a:ext>
            </a:extLst>
          </p:cNvPr>
          <p:cNvSpPr txBox="1">
            <a:spLocks noChangeArrowheads="1"/>
          </p:cNvSpPr>
          <p:nvPr/>
        </p:nvSpPr>
        <p:spPr bwMode="auto">
          <a:xfrm>
            <a:off x="1524000" y="4076701"/>
            <a:ext cx="1049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AD</a:t>
            </a:r>
            <a:r>
              <a:rPr lang="en-US" altLang="en-US" sz="1600" baseline="-25000">
                <a:latin typeface="Arial" panose="020B0604020202020204" pitchFamily="34" charset="0"/>
              </a:rPr>
              <a:t>15</a:t>
            </a:r>
            <a:r>
              <a:rPr lang="en-US" altLang="en-US" sz="1600">
                <a:latin typeface="Arial" panose="020B0604020202020204" pitchFamily="34" charset="0"/>
              </a:rPr>
              <a:t>-AD</a:t>
            </a:r>
            <a:r>
              <a:rPr lang="en-US" altLang="en-US" sz="1600" baseline="-25000">
                <a:latin typeface="Arial" panose="020B0604020202020204" pitchFamily="34" charset="0"/>
              </a:rPr>
              <a:t>0</a:t>
            </a:r>
            <a:endParaRPr lang="en-US" altLang="en-US" sz="1800">
              <a:latin typeface="Arial" panose="020B0604020202020204" pitchFamily="34" charset="0"/>
            </a:endParaRPr>
          </a:p>
        </p:txBody>
      </p:sp>
      <p:sp>
        <p:nvSpPr>
          <p:cNvPr id="37982" name="Text Box 94">
            <a:extLst>
              <a:ext uri="{FF2B5EF4-FFF2-40B4-BE49-F238E27FC236}">
                <a16:creationId xmlns:a16="http://schemas.microsoft.com/office/drawing/2014/main" id="{0427D73F-D4DD-49FB-B8E2-424F62CE8016}"/>
              </a:ext>
            </a:extLst>
          </p:cNvPr>
          <p:cNvSpPr txBox="1">
            <a:spLocks noChangeArrowheads="1"/>
          </p:cNvSpPr>
          <p:nvPr/>
        </p:nvSpPr>
        <p:spPr bwMode="auto">
          <a:xfrm>
            <a:off x="1992314" y="4694238"/>
            <a:ext cx="5238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WR</a:t>
            </a:r>
            <a:endParaRPr lang="en-US" altLang="en-US" sz="1800">
              <a:latin typeface="Arial" panose="020B0604020202020204" pitchFamily="34" charset="0"/>
            </a:endParaRPr>
          </a:p>
        </p:txBody>
      </p:sp>
      <p:sp>
        <p:nvSpPr>
          <p:cNvPr id="37983" name="Line 95">
            <a:extLst>
              <a:ext uri="{FF2B5EF4-FFF2-40B4-BE49-F238E27FC236}">
                <a16:creationId xmlns:a16="http://schemas.microsoft.com/office/drawing/2014/main" id="{A063C618-679A-4D91-83BA-74DA5499E9F3}"/>
              </a:ext>
            </a:extLst>
          </p:cNvPr>
          <p:cNvSpPr>
            <a:spLocks noChangeShapeType="1"/>
          </p:cNvSpPr>
          <p:nvPr/>
        </p:nvSpPr>
        <p:spPr bwMode="auto">
          <a:xfrm>
            <a:off x="2157413" y="4670425"/>
            <a:ext cx="342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84" name="Text Box 96">
            <a:extLst>
              <a:ext uri="{FF2B5EF4-FFF2-40B4-BE49-F238E27FC236}">
                <a16:creationId xmlns:a16="http://schemas.microsoft.com/office/drawing/2014/main" id="{1D4B5797-7825-4DC5-AEB0-AEC41BADFB0A}"/>
              </a:ext>
            </a:extLst>
          </p:cNvPr>
          <p:cNvSpPr txBox="1">
            <a:spLocks noChangeArrowheads="1"/>
          </p:cNvSpPr>
          <p:nvPr/>
        </p:nvSpPr>
        <p:spPr bwMode="auto">
          <a:xfrm>
            <a:off x="2016125" y="5254625"/>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DT/R</a:t>
            </a:r>
            <a:endParaRPr lang="en-US" altLang="en-US" sz="1800">
              <a:latin typeface="Arial" panose="020B0604020202020204" pitchFamily="34" charset="0"/>
            </a:endParaRPr>
          </a:p>
        </p:txBody>
      </p:sp>
      <p:sp>
        <p:nvSpPr>
          <p:cNvPr id="37985" name="Line 97">
            <a:extLst>
              <a:ext uri="{FF2B5EF4-FFF2-40B4-BE49-F238E27FC236}">
                <a16:creationId xmlns:a16="http://schemas.microsoft.com/office/drawing/2014/main" id="{BDAEF5B1-9386-40D0-B904-6D70D5AD01B4}"/>
              </a:ext>
            </a:extLst>
          </p:cNvPr>
          <p:cNvSpPr>
            <a:spLocks noChangeShapeType="1"/>
          </p:cNvSpPr>
          <p:nvPr/>
        </p:nvSpPr>
        <p:spPr bwMode="auto">
          <a:xfrm>
            <a:off x="2408239" y="5230813"/>
            <a:ext cx="149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86" name="Text Box 98">
            <a:extLst>
              <a:ext uri="{FF2B5EF4-FFF2-40B4-BE49-F238E27FC236}">
                <a16:creationId xmlns:a16="http://schemas.microsoft.com/office/drawing/2014/main" id="{BC632804-676E-4A7D-B53C-F7EE0D2CBD3B}"/>
              </a:ext>
            </a:extLst>
          </p:cNvPr>
          <p:cNvSpPr txBox="1">
            <a:spLocks noChangeArrowheads="1"/>
          </p:cNvSpPr>
          <p:nvPr/>
        </p:nvSpPr>
        <p:spPr bwMode="auto">
          <a:xfrm>
            <a:off x="2027239" y="5837238"/>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DEN</a:t>
            </a:r>
            <a:endParaRPr lang="en-US" altLang="en-US" sz="1800">
              <a:latin typeface="Arial" panose="020B0604020202020204" pitchFamily="34" charset="0"/>
            </a:endParaRPr>
          </a:p>
        </p:txBody>
      </p:sp>
      <p:sp>
        <p:nvSpPr>
          <p:cNvPr id="37987" name="Line 99">
            <a:extLst>
              <a:ext uri="{FF2B5EF4-FFF2-40B4-BE49-F238E27FC236}">
                <a16:creationId xmlns:a16="http://schemas.microsoft.com/office/drawing/2014/main" id="{5D48B441-D3B2-4AA7-ABB6-D9E3EFAD921E}"/>
              </a:ext>
            </a:extLst>
          </p:cNvPr>
          <p:cNvSpPr>
            <a:spLocks noChangeShapeType="1"/>
          </p:cNvSpPr>
          <p:nvPr/>
        </p:nvSpPr>
        <p:spPr bwMode="auto">
          <a:xfrm>
            <a:off x="2157414" y="5813425"/>
            <a:ext cx="3778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88" name="Text Box 100">
            <a:extLst>
              <a:ext uri="{FF2B5EF4-FFF2-40B4-BE49-F238E27FC236}">
                <a16:creationId xmlns:a16="http://schemas.microsoft.com/office/drawing/2014/main" id="{5278A5DD-40BD-4C21-BFF6-D741B3DA4209}"/>
              </a:ext>
            </a:extLst>
          </p:cNvPr>
          <p:cNvSpPr txBox="1">
            <a:spLocks noChangeArrowheads="1"/>
          </p:cNvSpPr>
          <p:nvPr/>
        </p:nvSpPr>
        <p:spPr bwMode="auto">
          <a:xfrm>
            <a:off x="6108700" y="4090988"/>
            <a:ext cx="12763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Arial" panose="020B0604020202020204" pitchFamily="34" charset="0"/>
              </a:rPr>
              <a:t>Dữ liệu</a:t>
            </a:r>
            <a:endParaRPr lang="en-US" altLang="en-US" sz="2000">
              <a:latin typeface="Arial" panose="020B0604020202020204" pitchFamily="34" charset="0"/>
            </a:endParaRPr>
          </a:p>
        </p:txBody>
      </p:sp>
      <p:sp>
        <p:nvSpPr>
          <p:cNvPr id="37989" name="Text Box 101">
            <a:extLst>
              <a:ext uri="{FF2B5EF4-FFF2-40B4-BE49-F238E27FC236}">
                <a16:creationId xmlns:a16="http://schemas.microsoft.com/office/drawing/2014/main" id="{4802DDCF-5C0C-49A0-BDBD-A710649E3076}"/>
              </a:ext>
            </a:extLst>
          </p:cNvPr>
          <p:cNvSpPr txBox="1">
            <a:spLocks noChangeArrowheads="1"/>
          </p:cNvSpPr>
          <p:nvPr/>
        </p:nvSpPr>
        <p:spPr bwMode="auto">
          <a:xfrm>
            <a:off x="3979863" y="4076700"/>
            <a:ext cx="9445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Địa chỉ</a:t>
            </a:r>
            <a:endParaRPr lang="en-US" altLang="en-US" sz="1800">
              <a:latin typeface="Arial" panose="020B0604020202020204" pitchFamily="34" charset="0"/>
            </a:endParaRPr>
          </a:p>
        </p:txBody>
      </p:sp>
      <p:sp>
        <p:nvSpPr>
          <p:cNvPr id="37990" name="Text Box 102">
            <a:extLst>
              <a:ext uri="{FF2B5EF4-FFF2-40B4-BE49-F238E27FC236}">
                <a16:creationId xmlns:a16="http://schemas.microsoft.com/office/drawing/2014/main" id="{53AB0916-C25C-4E18-9DAC-05B9289AD1DC}"/>
              </a:ext>
            </a:extLst>
          </p:cNvPr>
          <p:cNvSpPr txBox="1">
            <a:spLocks noChangeArrowheads="1"/>
          </p:cNvSpPr>
          <p:nvPr/>
        </p:nvSpPr>
        <p:spPr bwMode="auto">
          <a:xfrm>
            <a:off x="3979863" y="2944813"/>
            <a:ext cx="9445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Địa chỉ</a:t>
            </a:r>
            <a:endParaRPr lang="en-US" altLang="en-US" sz="1800">
              <a:latin typeface="Arial" panose="020B0604020202020204" pitchFamily="34" charset="0"/>
            </a:endParaRPr>
          </a:p>
        </p:txBody>
      </p:sp>
      <p:sp>
        <p:nvSpPr>
          <p:cNvPr id="37991" name="Rectangle 103">
            <a:extLst>
              <a:ext uri="{FF2B5EF4-FFF2-40B4-BE49-F238E27FC236}">
                <a16:creationId xmlns:a16="http://schemas.microsoft.com/office/drawing/2014/main" id="{F3E59F40-F225-47C2-82F0-517BD1A4ECC7}"/>
              </a:ext>
            </a:extLst>
          </p:cNvPr>
          <p:cNvSpPr>
            <a:spLocks noGrp="1" noChangeArrowheads="1"/>
          </p:cNvSpPr>
          <p:nvPr>
            <p:ph type="title"/>
          </p:nvPr>
        </p:nvSpPr>
        <p:spPr/>
        <p:txBody>
          <a:bodyPr/>
          <a:lstStyle/>
          <a:p>
            <a:pPr eaLnBrk="1" hangingPunct="1"/>
            <a:r>
              <a:rPr lang="en-US" altLang="en-US"/>
              <a:t>Chu kỳ máy Ghi bộ nhớ / Chu kỳ máy Xuất</a:t>
            </a:r>
          </a:p>
        </p:txBody>
      </p:sp>
      <p:pic>
        <p:nvPicPr>
          <p:cNvPr id="37992" name="Picture 2">
            <a:extLst>
              <a:ext uri="{FF2B5EF4-FFF2-40B4-BE49-F238E27FC236}">
                <a16:creationId xmlns:a16="http://schemas.microsoft.com/office/drawing/2014/main" id="{AC625E67-99C4-4C51-B9DB-B846E69E2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9813" y="4821238"/>
            <a:ext cx="306705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64864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Line 2">
            <a:extLst>
              <a:ext uri="{FF2B5EF4-FFF2-40B4-BE49-F238E27FC236}">
                <a16:creationId xmlns:a16="http://schemas.microsoft.com/office/drawing/2014/main" id="{47C4C138-3BCF-41C0-9C7B-C11FAD63D540}"/>
              </a:ext>
            </a:extLst>
          </p:cNvPr>
          <p:cNvSpPr>
            <a:spLocks noChangeShapeType="1"/>
          </p:cNvSpPr>
          <p:nvPr/>
        </p:nvSpPr>
        <p:spPr bwMode="auto">
          <a:xfrm>
            <a:off x="2725738" y="1731963"/>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5" name="Line 3">
            <a:extLst>
              <a:ext uri="{FF2B5EF4-FFF2-40B4-BE49-F238E27FC236}">
                <a16:creationId xmlns:a16="http://schemas.microsoft.com/office/drawing/2014/main" id="{7041D737-F965-4AA3-AC7D-860639FB2140}"/>
              </a:ext>
            </a:extLst>
          </p:cNvPr>
          <p:cNvSpPr>
            <a:spLocks noChangeShapeType="1"/>
          </p:cNvSpPr>
          <p:nvPr/>
        </p:nvSpPr>
        <p:spPr bwMode="auto">
          <a:xfrm>
            <a:off x="3354388"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6" name="Line 4">
            <a:extLst>
              <a:ext uri="{FF2B5EF4-FFF2-40B4-BE49-F238E27FC236}">
                <a16:creationId xmlns:a16="http://schemas.microsoft.com/office/drawing/2014/main" id="{F85FF14A-93BC-4D14-A83C-461F9888ACD7}"/>
              </a:ext>
            </a:extLst>
          </p:cNvPr>
          <p:cNvSpPr>
            <a:spLocks noChangeShapeType="1"/>
          </p:cNvSpPr>
          <p:nvPr/>
        </p:nvSpPr>
        <p:spPr bwMode="auto">
          <a:xfrm>
            <a:off x="3511550" y="2114550"/>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7" name="Line 5">
            <a:extLst>
              <a:ext uri="{FF2B5EF4-FFF2-40B4-BE49-F238E27FC236}">
                <a16:creationId xmlns:a16="http://schemas.microsoft.com/office/drawing/2014/main" id="{6E7751F7-2563-49C1-87C4-5F9128A655DC}"/>
              </a:ext>
            </a:extLst>
          </p:cNvPr>
          <p:cNvSpPr>
            <a:spLocks noChangeShapeType="1"/>
          </p:cNvSpPr>
          <p:nvPr/>
        </p:nvSpPr>
        <p:spPr bwMode="auto">
          <a:xfrm flipV="1">
            <a:off x="4140201" y="1731964"/>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8" name="Line 6">
            <a:extLst>
              <a:ext uri="{FF2B5EF4-FFF2-40B4-BE49-F238E27FC236}">
                <a16:creationId xmlns:a16="http://schemas.microsoft.com/office/drawing/2014/main" id="{787C152B-FEED-4242-B322-2A0C801DC5F0}"/>
              </a:ext>
            </a:extLst>
          </p:cNvPr>
          <p:cNvSpPr>
            <a:spLocks noChangeShapeType="1"/>
          </p:cNvSpPr>
          <p:nvPr/>
        </p:nvSpPr>
        <p:spPr bwMode="auto">
          <a:xfrm>
            <a:off x="4297363" y="1731963"/>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9" name="Line 7">
            <a:extLst>
              <a:ext uri="{FF2B5EF4-FFF2-40B4-BE49-F238E27FC236}">
                <a16:creationId xmlns:a16="http://schemas.microsoft.com/office/drawing/2014/main" id="{A6E6CB44-C951-4211-880D-E13ECDF4BAE6}"/>
              </a:ext>
            </a:extLst>
          </p:cNvPr>
          <p:cNvSpPr>
            <a:spLocks noChangeShapeType="1"/>
          </p:cNvSpPr>
          <p:nvPr/>
        </p:nvSpPr>
        <p:spPr bwMode="auto">
          <a:xfrm>
            <a:off x="4926013"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20" name="Line 8">
            <a:extLst>
              <a:ext uri="{FF2B5EF4-FFF2-40B4-BE49-F238E27FC236}">
                <a16:creationId xmlns:a16="http://schemas.microsoft.com/office/drawing/2014/main" id="{F8FAB63B-7206-44F8-AED4-0A26E2B818D2}"/>
              </a:ext>
            </a:extLst>
          </p:cNvPr>
          <p:cNvSpPr>
            <a:spLocks noChangeShapeType="1"/>
          </p:cNvSpPr>
          <p:nvPr/>
        </p:nvSpPr>
        <p:spPr bwMode="auto">
          <a:xfrm>
            <a:off x="5083175" y="2114550"/>
            <a:ext cx="6302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21" name="Line 9">
            <a:extLst>
              <a:ext uri="{FF2B5EF4-FFF2-40B4-BE49-F238E27FC236}">
                <a16:creationId xmlns:a16="http://schemas.microsoft.com/office/drawing/2014/main" id="{5F5260A3-A13D-4A3E-8CC9-10E66319025F}"/>
              </a:ext>
            </a:extLst>
          </p:cNvPr>
          <p:cNvSpPr>
            <a:spLocks noChangeShapeType="1"/>
          </p:cNvSpPr>
          <p:nvPr/>
        </p:nvSpPr>
        <p:spPr bwMode="auto">
          <a:xfrm flipV="1">
            <a:off x="5713414" y="1731964"/>
            <a:ext cx="155575"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22" name="Line 10">
            <a:extLst>
              <a:ext uri="{FF2B5EF4-FFF2-40B4-BE49-F238E27FC236}">
                <a16:creationId xmlns:a16="http://schemas.microsoft.com/office/drawing/2014/main" id="{70587255-82DA-49DB-A05D-6CFA140CA271}"/>
              </a:ext>
            </a:extLst>
          </p:cNvPr>
          <p:cNvSpPr>
            <a:spLocks noChangeShapeType="1"/>
          </p:cNvSpPr>
          <p:nvPr/>
        </p:nvSpPr>
        <p:spPr bwMode="auto">
          <a:xfrm>
            <a:off x="5868989" y="1731963"/>
            <a:ext cx="6302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23" name="Line 11">
            <a:extLst>
              <a:ext uri="{FF2B5EF4-FFF2-40B4-BE49-F238E27FC236}">
                <a16:creationId xmlns:a16="http://schemas.microsoft.com/office/drawing/2014/main" id="{06210528-459A-4216-913A-3ADEE8D65100}"/>
              </a:ext>
            </a:extLst>
          </p:cNvPr>
          <p:cNvSpPr>
            <a:spLocks noChangeShapeType="1"/>
          </p:cNvSpPr>
          <p:nvPr/>
        </p:nvSpPr>
        <p:spPr bwMode="auto">
          <a:xfrm>
            <a:off x="6499226" y="1731964"/>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24" name="Line 12">
            <a:extLst>
              <a:ext uri="{FF2B5EF4-FFF2-40B4-BE49-F238E27FC236}">
                <a16:creationId xmlns:a16="http://schemas.microsoft.com/office/drawing/2014/main" id="{DD22B825-D480-4681-89A4-B7C7E0D9A35C}"/>
              </a:ext>
            </a:extLst>
          </p:cNvPr>
          <p:cNvSpPr>
            <a:spLocks noChangeShapeType="1"/>
          </p:cNvSpPr>
          <p:nvPr/>
        </p:nvSpPr>
        <p:spPr bwMode="auto">
          <a:xfrm>
            <a:off x="6656388" y="2114550"/>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25" name="Line 13">
            <a:extLst>
              <a:ext uri="{FF2B5EF4-FFF2-40B4-BE49-F238E27FC236}">
                <a16:creationId xmlns:a16="http://schemas.microsoft.com/office/drawing/2014/main" id="{5B69D2F0-9D66-4D0E-9782-0F42804BF540}"/>
              </a:ext>
            </a:extLst>
          </p:cNvPr>
          <p:cNvSpPr>
            <a:spLocks noChangeShapeType="1"/>
          </p:cNvSpPr>
          <p:nvPr/>
        </p:nvSpPr>
        <p:spPr bwMode="auto">
          <a:xfrm flipV="1">
            <a:off x="7285038"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26" name="Line 14">
            <a:extLst>
              <a:ext uri="{FF2B5EF4-FFF2-40B4-BE49-F238E27FC236}">
                <a16:creationId xmlns:a16="http://schemas.microsoft.com/office/drawing/2014/main" id="{BD87AB06-5D46-44DB-B850-7F80F9449F85}"/>
              </a:ext>
            </a:extLst>
          </p:cNvPr>
          <p:cNvSpPr>
            <a:spLocks noChangeShapeType="1"/>
          </p:cNvSpPr>
          <p:nvPr/>
        </p:nvSpPr>
        <p:spPr bwMode="auto">
          <a:xfrm>
            <a:off x="7442200" y="1731963"/>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27" name="Line 15">
            <a:extLst>
              <a:ext uri="{FF2B5EF4-FFF2-40B4-BE49-F238E27FC236}">
                <a16:creationId xmlns:a16="http://schemas.microsoft.com/office/drawing/2014/main" id="{74C47034-1CDD-45F2-82F3-3769C85A35A2}"/>
              </a:ext>
            </a:extLst>
          </p:cNvPr>
          <p:cNvSpPr>
            <a:spLocks noChangeShapeType="1"/>
          </p:cNvSpPr>
          <p:nvPr/>
        </p:nvSpPr>
        <p:spPr bwMode="auto">
          <a:xfrm>
            <a:off x="8070851" y="1731964"/>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28" name="Line 16">
            <a:extLst>
              <a:ext uri="{FF2B5EF4-FFF2-40B4-BE49-F238E27FC236}">
                <a16:creationId xmlns:a16="http://schemas.microsoft.com/office/drawing/2014/main" id="{1FDD927C-F7FD-49A6-9402-186A00E5CDDB}"/>
              </a:ext>
            </a:extLst>
          </p:cNvPr>
          <p:cNvSpPr>
            <a:spLocks noChangeShapeType="1"/>
          </p:cNvSpPr>
          <p:nvPr/>
        </p:nvSpPr>
        <p:spPr bwMode="auto">
          <a:xfrm>
            <a:off x="8228013" y="2114550"/>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29" name="Line 17">
            <a:extLst>
              <a:ext uri="{FF2B5EF4-FFF2-40B4-BE49-F238E27FC236}">
                <a16:creationId xmlns:a16="http://schemas.microsoft.com/office/drawing/2014/main" id="{289EEACF-3956-4170-BB61-4E1CE9A101EA}"/>
              </a:ext>
            </a:extLst>
          </p:cNvPr>
          <p:cNvSpPr>
            <a:spLocks noChangeShapeType="1"/>
          </p:cNvSpPr>
          <p:nvPr/>
        </p:nvSpPr>
        <p:spPr bwMode="auto">
          <a:xfrm>
            <a:off x="3352800" y="1350964"/>
            <a:ext cx="0" cy="487203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8930" name="Line 18">
            <a:extLst>
              <a:ext uri="{FF2B5EF4-FFF2-40B4-BE49-F238E27FC236}">
                <a16:creationId xmlns:a16="http://schemas.microsoft.com/office/drawing/2014/main" id="{7F8E00C8-8765-46F9-8CD4-8F67DFA2CAF4}"/>
              </a:ext>
            </a:extLst>
          </p:cNvPr>
          <p:cNvSpPr>
            <a:spLocks noChangeShapeType="1"/>
          </p:cNvSpPr>
          <p:nvPr/>
        </p:nvSpPr>
        <p:spPr bwMode="auto">
          <a:xfrm>
            <a:off x="4953000" y="1350964"/>
            <a:ext cx="0" cy="487203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8931" name="Line 19">
            <a:extLst>
              <a:ext uri="{FF2B5EF4-FFF2-40B4-BE49-F238E27FC236}">
                <a16:creationId xmlns:a16="http://schemas.microsoft.com/office/drawing/2014/main" id="{B538E1C2-4B84-406F-BC71-704B9B3120A6}"/>
              </a:ext>
            </a:extLst>
          </p:cNvPr>
          <p:cNvSpPr>
            <a:spLocks noChangeShapeType="1"/>
          </p:cNvSpPr>
          <p:nvPr/>
        </p:nvSpPr>
        <p:spPr bwMode="auto">
          <a:xfrm>
            <a:off x="6477000" y="1255714"/>
            <a:ext cx="0" cy="496728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8932" name="Line 20">
            <a:extLst>
              <a:ext uri="{FF2B5EF4-FFF2-40B4-BE49-F238E27FC236}">
                <a16:creationId xmlns:a16="http://schemas.microsoft.com/office/drawing/2014/main" id="{1E3DB8F2-0AB5-42AF-B058-5A92C581FCF2}"/>
              </a:ext>
            </a:extLst>
          </p:cNvPr>
          <p:cNvSpPr>
            <a:spLocks noChangeShapeType="1"/>
          </p:cNvSpPr>
          <p:nvPr/>
        </p:nvSpPr>
        <p:spPr bwMode="auto">
          <a:xfrm>
            <a:off x="8077200" y="1255714"/>
            <a:ext cx="0" cy="506253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8933" name="Line 21">
            <a:extLst>
              <a:ext uri="{FF2B5EF4-FFF2-40B4-BE49-F238E27FC236}">
                <a16:creationId xmlns:a16="http://schemas.microsoft.com/office/drawing/2014/main" id="{630DCA3F-59BF-452E-ABBE-BB09DD3A5C6F}"/>
              </a:ext>
            </a:extLst>
          </p:cNvPr>
          <p:cNvSpPr>
            <a:spLocks noChangeShapeType="1"/>
          </p:cNvSpPr>
          <p:nvPr/>
        </p:nvSpPr>
        <p:spPr bwMode="auto">
          <a:xfrm flipV="1">
            <a:off x="8856663"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34" name="Line 22">
            <a:extLst>
              <a:ext uri="{FF2B5EF4-FFF2-40B4-BE49-F238E27FC236}">
                <a16:creationId xmlns:a16="http://schemas.microsoft.com/office/drawing/2014/main" id="{973BAAE4-F8CC-4825-8D65-7F401C3B5631}"/>
              </a:ext>
            </a:extLst>
          </p:cNvPr>
          <p:cNvSpPr>
            <a:spLocks noChangeShapeType="1"/>
          </p:cNvSpPr>
          <p:nvPr/>
        </p:nvSpPr>
        <p:spPr bwMode="auto">
          <a:xfrm>
            <a:off x="9013825" y="1731963"/>
            <a:ext cx="6302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35" name="Line 23">
            <a:extLst>
              <a:ext uri="{FF2B5EF4-FFF2-40B4-BE49-F238E27FC236}">
                <a16:creationId xmlns:a16="http://schemas.microsoft.com/office/drawing/2014/main" id="{8195CF26-9310-4EA0-AB9A-A53BDEF85A36}"/>
              </a:ext>
            </a:extLst>
          </p:cNvPr>
          <p:cNvSpPr>
            <a:spLocks noChangeShapeType="1"/>
          </p:cNvSpPr>
          <p:nvPr/>
        </p:nvSpPr>
        <p:spPr bwMode="auto">
          <a:xfrm>
            <a:off x="9644063" y="1731964"/>
            <a:ext cx="157162"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36" name="Line 24">
            <a:extLst>
              <a:ext uri="{FF2B5EF4-FFF2-40B4-BE49-F238E27FC236}">
                <a16:creationId xmlns:a16="http://schemas.microsoft.com/office/drawing/2014/main" id="{A8E460CC-152C-4FD8-8AEE-5A79229A9899}"/>
              </a:ext>
            </a:extLst>
          </p:cNvPr>
          <p:cNvSpPr>
            <a:spLocks noChangeShapeType="1"/>
          </p:cNvSpPr>
          <p:nvPr/>
        </p:nvSpPr>
        <p:spPr bwMode="auto">
          <a:xfrm>
            <a:off x="9801225" y="2114550"/>
            <a:ext cx="628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37" name="Line 25">
            <a:extLst>
              <a:ext uri="{FF2B5EF4-FFF2-40B4-BE49-F238E27FC236}">
                <a16:creationId xmlns:a16="http://schemas.microsoft.com/office/drawing/2014/main" id="{CBB3B6C7-8080-41A1-B5C9-BA544ADF1C0E}"/>
              </a:ext>
            </a:extLst>
          </p:cNvPr>
          <p:cNvSpPr>
            <a:spLocks noChangeShapeType="1"/>
          </p:cNvSpPr>
          <p:nvPr/>
        </p:nvSpPr>
        <p:spPr bwMode="auto">
          <a:xfrm>
            <a:off x="9601200" y="1255714"/>
            <a:ext cx="0" cy="496728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8938" name="Line 26">
            <a:extLst>
              <a:ext uri="{FF2B5EF4-FFF2-40B4-BE49-F238E27FC236}">
                <a16:creationId xmlns:a16="http://schemas.microsoft.com/office/drawing/2014/main" id="{BD97F0F9-FAFF-4443-8C4B-C56A69F05CDA}"/>
              </a:ext>
            </a:extLst>
          </p:cNvPr>
          <p:cNvSpPr>
            <a:spLocks noChangeShapeType="1"/>
          </p:cNvSpPr>
          <p:nvPr/>
        </p:nvSpPr>
        <p:spPr bwMode="auto">
          <a:xfrm>
            <a:off x="3352801" y="1446213"/>
            <a:ext cx="1573213"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38939" name="Line 27">
            <a:extLst>
              <a:ext uri="{FF2B5EF4-FFF2-40B4-BE49-F238E27FC236}">
                <a16:creationId xmlns:a16="http://schemas.microsoft.com/office/drawing/2014/main" id="{841E0DFA-AC8D-4CB2-BE4C-F7CEA54B080F}"/>
              </a:ext>
            </a:extLst>
          </p:cNvPr>
          <p:cNvSpPr>
            <a:spLocks noChangeShapeType="1"/>
          </p:cNvSpPr>
          <p:nvPr/>
        </p:nvSpPr>
        <p:spPr bwMode="auto">
          <a:xfrm>
            <a:off x="4926014" y="1446213"/>
            <a:ext cx="1571625"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38940" name="Line 28">
            <a:extLst>
              <a:ext uri="{FF2B5EF4-FFF2-40B4-BE49-F238E27FC236}">
                <a16:creationId xmlns:a16="http://schemas.microsoft.com/office/drawing/2014/main" id="{A295C57C-12C5-4911-8718-642F9EBD2CB6}"/>
              </a:ext>
            </a:extLst>
          </p:cNvPr>
          <p:cNvSpPr>
            <a:spLocks noChangeShapeType="1"/>
          </p:cNvSpPr>
          <p:nvPr/>
        </p:nvSpPr>
        <p:spPr bwMode="auto">
          <a:xfrm>
            <a:off x="6497638" y="1446213"/>
            <a:ext cx="1573212"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38941" name="Line 29">
            <a:extLst>
              <a:ext uri="{FF2B5EF4-FFF2-40B4-BE49-F238E27FC236}">
                <a16:creationId xmlns:a16="http://schemas.microsoft.com/office/drawing/2014/main" id="{8E98F1E6-E8AA-40FA-9740-81E7D13BC716}"/>
              </a:ext>
            </a:extLst>
          </p:cNvPr>
          <p:cNvSpPr>
            <a:spLocks noChangeShapeType="1"/>
          </p:cNvSpPr>
          <p:nvPr/>
        </p:nvSpPr>
        <p:spPr bwMode="auto">
          <a:xfrm>
            <a:off x="8070851" y="1446213"/>
            <a:ext cx="1571625"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38942" name="Line 30">
            <a:extLst>
              <a:ext uri="{FF2B5EF4-FFF2-40B4-BE49-F238E27FC236}">
                <a16:creationId xmlns:a16="http://schemas.microsoft.com/office/drawing/2014/main" id="{6A03872B-762C-4CB3-A5C5-99A28AE5A62D}"/>
              </a:ext>
            </a:extLst>
          </p:cNvPr>
          <p:cNvSpPr>
            <a:spLocks noChangeShapeType="1"/>
          </p:cNvSpPr>
          <p:nvPr/>
        </p:nvSpPr>
        <p:spPr bwMode="auto">
          <a:xfrm>
            <a:off x="2725738" y="2306638"/>
            <a:ext cx="7858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43" name="Line 31">
            <a:extLst>
              <a:ext uri="{FF2B5EF4-FFF2-40B4-BE49-F238E27FC236}">
                <a16:creationId xmlns:a16="http://schemas.microsoft.com/office/drawing/2014/main" id="{12866A28-2834-4A3D-B5BF-963780404A35}"/>
              </a:ext>
            </a:extLst>
          </p:cNvPr>
          <p:cNvSpPr>
            <a:spLocks noChangeShapeType="1"/>
          </p:cNvSpPr>
          <p:nvPr/>
        </p:nvSpPr>
        <p:spPr bwMode="auto">
          <a:xfrm>
            <a:off x="3511551" y="2306638"/>
            <a:ext cx="157163"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44" name="Line 32">
            <a:extLst>
              <a:ext uri="{FF2B5EF4-FFF2-40B4-BE49-F238E27FC236}">
                <a16:creationId xmlns:a16="http://schemas.microsoft.com/office/drawing/2014/main" id="{E4A1E3A9-1FA9-4D28-BE23-23636A746C24}"/>
              </a:ext>
            </a:extLst>
          </p:cNvPr>
          <p:cNvSpPr>
            <a:spLocks noChangeShapeType="1"/>
          </p:cNvSpPr>
          <p:nvPr/>
        </p:nvSpPr>
        <p:spPr bwMode="auto">
          <a:xfrm flipV="1">
            <a:off x="3511551" y="2306638"/>
            <a:ext cx="157163"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45" name="Line 33">
            <a:extLst>
              <a:ext uri="{FF2B5EF4-FFF2-40B4-BE49-F238E27FC236}">
                <a16:creationId xmlns:a16="http://schemas.microsoft.com/office/drawing/2014/main" id="{EF76D18D-85B0-4807-92DA-DE5A1AB44550}"/>
              </a:ext>
            </a:extLst>
          </p:cNvPr>
          <p:cNvSpPr>
            <a:spLocks noChangeShapeType="1"/>
          </p:cNvSpPr>
          <p:nvPr/>
        </p:nvSpPr>
        <p:spPr bwMode="auto">
          <a:xfrm>
            <a:off x="2725738" y="2687638"/>
            <a:ext cx="7858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46" name="Line 34">
            <a:extLst>
              <a:ext uri="{FF2B5EF4-FFF2-40B4-BE49-F238E27FC236}">
                <a16:creationId xmlns:a16="http://schemas.microsoft.com/office/drawing/2014/main" id="{BA6C82C0-5203-42E8-9DAF-D5072EEBD2DB}"/>
              </a:ext>
            </a:extLst>
          </p:cNvPr>
          <p:cNvSpPr>
            <a:spLocks noChangeShapeType="1"/>
          </p:cNvSpPr>
          <p:nvPr/>
        </p:nvSpPr>
        <p:spPr bwMode="auto">
          <a:xfrm>
            <a:off x="3668713" y="2687638"/>
            <a:ext cx="5816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47" name="Line 35">
            <a:extLst>
              <a:ext uri="{FF2B5EF4-FFF2-40B4-BE49-F238E27FC236}">
                <a16:creationId xmlns:a16="http://schemas.microsoft.com/office/drawing/2014/main" id="{FCEEF16B-09F3-4BC7-96EA-9B244060A5AF}"/>
              </a:ext>
            </a:extLst>
          </p:cNvPr>
          <p:cNvSpPr>
            <a:spLocks noChangeShapeType="1"/>
          </p:cNvSpPr>
          <p:nvPr/>
        </p:nvSpPr>
        <p:spPr bwMode="auto">
          <a:xfrm>
            <a:off x="3668713" y="2306638"/>
            <a:ext cx="5816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48" name="Line 36">
            <a:extLst>
              <a:ext uri="{FF2B5EF4-FFF2-40B4-BE49-F238E27FC236}">
                <a16:creationId xmlns:a16="http://schemas.microsoft.com/office/drawing/2014/main" id="{36A23AFA-8421-44C8-BC84-17479496F22A}"/>
              </a:ext>
            </a:extLst>
          </p:cNvPr>
          <p:cNvSpPr>
            <a:spLocks noChangeShapeType="1"/>
          </p:cNvSpPr>
          <p:nvPr/>
        </p:nvSpPr>
        <p:spPr bwMode="auto">
          <a:xfrm>
            <a:off x="9485313" y="2306638"/>
            <a:ext cx="15875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49" name="Line 37">
            <a:extLst>
              <a:ext uri="{FF2B5EF4-FFF2-40B4-BE49-F238E27FC236}">
                <a16:creationId xmlns:a16="http://schemas.microsoft.com/office/drawing/2014/main" id="{2CA63ECD-91A4-4FE4-B560-94D5AF60D529}"/>
              </a:ext>
            </a:extLst>
          </p:cNvPr>
          <p:cNvSpPr>
            <a:spLocks noChangeShapeType="1"/>
          </p:cNvSpPr>
          <p:nvPr/>
        </p:nvSpPr>
        <p:spPr bwMode="auto">
          <a:xfrm flipV="1">
            <a:off x="9485313" y="2306638"/>
            <a:ext cx="15875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50" name="Line 38">
            <a:extLst>
              <a:ext uri="{FF2B5EF4-FFF2-40B4-BE49-F238E27FC236}">
                <a16:creationId xmlns:a16="http://schemas.microsoft.com/office/drawing/2014/main" id="{3E85C0E2-E128-4562-B251-9D0F542D58C9}"/>
              </a:ext>
            </a:extLst>
          </p:cNvPr>
          <p:cNvSpPr>
            <a:spLocks noChangeShapeType="1"/>
          </p:cNvSpPr>
          <p:nvPr/>
        </p:nvSpPr>
        <p:spPr bwMode="auto">
          <a:xfrm>
            <a:off x="9644063" y="2306638"/>
            <a:ext cx="7858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51" name="Line 39">
            <a:extLst>
              <a:ext uri="{FF2B5EF4-FFF2-40B4-BE49-F238E27FC236}">
                <a16:creationId xmlns:a16="http://schemas.microsoft.com/office/drawing/2014/main" id="{565579EB-B202-48F6-8B2C-4F072D80A77D}"/>
              </a:ext>
            </a:extLst>
          </p:cNvPr>
          <p:cNvSpPr>
            <a:spLocks noChangeShapeType="1"/>
          </p:cNvSpPr>
          <p:nvPr/>
        </p:nvSpPr>
        <p:spPr bwMode="auto">
          <a:xfrm>
            <a:off x="9644063" y="2687638"/>
            <a:ext cx="7858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52" name="Line 40">
            <a:extLst>
              <a:ext uri="{FF2B5EF4-FFF2-40B4-BE49-F238E27FC236}">
                <a16:creationId xmlns:a16="http://schemas.microsoft.com/office/drawing/2014/main" id="{9F35100B-7C28-469E-9702-D0D24BC4FA9A}"/>
              </a:ext>
            </a:extLst>
          </p:cNvPr>
          <p:cNvSpPr>
            <a:spLocks noChangeShapeType="1"/>
          </p:cNvSpPr>
          <p:nvPr/>
        </p:nvSpPr>
        <p:spPr bwMode="auto">
          <a:xfrm>
            <a:off x="2725738" y="2879725"/>
            <a:ext cx="10207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53" name="Line 41">
            <a:extLst>
              <a:ext uri="{FF2B5EF4-FFF2-40B4-BE49-F238E27FC236}">
                <a16:creationId xmlns:a16="http://schemas.microsoft.com/office/drawing/2014/main" id="{BF5D98CE-F39F-4281-8EC3-B2CC441B1753}"/>
              </a:ext>
            </a:extLst>
          </p:cNvPr>
          <p:cNvSpPr>
            <a:spLocks noChangeShapeType="1"/>
          </p:cNvSpPr>
          <p:nvPr/>
        </p:nvSpPr>
        <p:spPr bwMode="auto">
          <a:xfrm>
            <a:off x="3746501" y="2879725"/>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54" name="Line 42">
            <a:extLst>
              <a:ext uri="{FF2B5EF4-FFF2-40B4-BE49-F238E27FC236}">
                <a16:creationId xmlns:a16="http://schemas.microsoft.com/office/drawing/2014/main" id="{745DE5B7-57F7-4F98-A28A-48E826A31AF8}"/>
              </a:ext>
            </a:extLst>
          </p:cNvPr>
          <p:cNvSpPr>
            <a:spLocks noChangeShapeType="1"/>
          </p:cNvSpPr>
          <p:nvPr/>
        </p:nvSpPr>
        <p:spPr bwMode="auto">
          <a:xfrm flipV="1">
            <a:off x="3746501" y="2879725"/>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55" name="Line 43">
            <a:extLst>
              <a:ext uri="{FF2B5EF4-FFF2-40B4-BE49-F238E27FC236}">
                <a16:creationId xmlns:a16="http://schemas.microsoft.com/office/drawing/2014/main" id="{1FC9FBB5-B45A-47CF-B704-CD68FE4B0BB2}"/>
              </a:ext>
            </a:extLst>
          </p:cNvPr>
          <p:cNvSpPr>
            <a:spLocks noChangeShapeType="1"/>
          </p:cNvSpPr>
          <p:nvPr/>
        </p:nvSpPr>
        <p:spPr bwMode="auto">
          <a:xfrm>
            <a:off x="3903664" y="3262313"/>
            <a:ext cx="1336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56" name="Line 44">
            <a:extLst>
              <a:ext uri="{FF2B5EF4-FFF2-40B4-BE49-F238E27FC236}">
                <a16:creationId xmlns:a16="http://schemas.microsoft.com/office/drawing/2014/main" id="{1FBD675B-F6EF-4B7E-9382-322F85B6A495}"/>
              </a:ext>
            </a:extLst>
          </p:cNvPr>
          <p:cNvSpPr>
            <a:spLocks noChangeShapeType="1"/>
          </p:cNvSpPr>
          <p:nvPr/>
        </p:nvSpPr>
        <p:spPr bwMode="auto">
          <a:xfrm>
            <a:off x="2725738" y="3262313"/>
            <a:ext cx="10207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57" name="Line 45">
            <a:extLst>
              <a:ext uri="{FF2B5EF4-FFF2-40B4-BE49-F238E27FC236}">
                <a16:creationId xmlns:a16="http://schemas.microsoft.com/office/drawing/2014/main" id="{99CAD63E-613F-40F4-9972-49CA205E7788}"/>
              </a:ext>
            </a:extLst>
          </p:cNvPr>
          <p:cNvSpPr>
            <a:spLocks noChangeShapeType="1"/>
          </p:cNvSpPr>
          <p:nvPr/>
        </p:nvSpPr>
        <p:spPr bwMode="auto">
          <a:xfrm>
            <a:off x="3903664" y="2879725"/>
            <a:ext cx="1336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58" name="Line 46">
            <a:extLst>
              <a:ext uri="{FF2B5EF4-FFF2-40B4-BE49-F238E27FC236}">
                <a16:creationId xmlns:a16="http://schemas.microsoft.com/office/drawing/2014/main" id="{759FAA78-E5FD-4945-AA2C-7285124EE601}"/>
              </a:ext>
            </a:extLst>
          </p:cNvPr>
          <p:cNvSpPr>
            <a:spLocks noChangeShapeType="1"/>
          </p:cNvSpPr>
          <p:nvPr/>
        </p:nvSpPr>
        <p:spPr bwMode="auto">
          <a:xfrm>
            <a:off x="5240338" y="2879725"/>
            <a:ext cx="157162"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59" name="Line 47">
            <a:extLst>
              <a:ext uri="{FF2B5EF4-FFF2-40B4-BE49-F238E27FC236}">
                <a16:creationId xmlns:a16="http://schemas.microsoft.com/office/drawing/2014/main" id="{43521799-79D7-43EF-99F2-050C1EBF9D3C}"/>
              </a:ext>
            </a:extLst>
          </p:cNvPr>
          <p:cNvSpPr>
            <a:spLocks noChangeShapeType="1"/>
          </p:cNvSpPr>
          <p:nvPr/>
        </p:nvSpPr>
        <p:spPr bwMode="auto">
          <a:xfrm flipV="1">
            <a:off x="5240338" y="2879725"/>
            <a:ext cx="157162"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60" name="Line 48">
            <a:extLst>
              <a:ext uri="{FF2B5EF4-FFF2-40B4-BE49-F238E27FC236}">
                <a16:creationId xmlns:a16="http://schemas.microsoft.com/office/drawing/2014/main" id="{5DB6E236-2DB3-4C36-A613-CDF5C5A9AD91}"/>
              </a:ext>
            </a:extLst>
          </p:cNvPr>
          <p:cNvSpPr>
            <a:spLocks noChangeShapeType="1"/>
          </p:cNvSpPr>
          <p:nvPr/>
        </p:nvSpPr>
        <p:spPr bwMode="auto">
          <a:xfrm>
            <a:off x="3040064" y="2879725"/>
            <a:ext cx="7064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61" name="Line 49">
            <a:extLst>
              <a:ext uri="{FF2B5EF4-FFF2-40B4-BE49-F238E27FC236}">
                <a16:creationId xmlns:a16="http://schemas.microsoft.com/office/drawing/2014/main" id="{35157456-A39A-4B37-BCBC-7F1F14D64148}"/>
              </a:ext>
            </a:extLst>
          </p:cNvPr>
          <p:cNvSpPr>
            <a:spLocks noChangeShapeType="1"/>
          </p:cNvSpPr>
          <p:nvPr/>
        </p:nvSpPr>
        <p:spPr bwMode="auto">
          <a:xfrm>
            <a:off x="5397500" y="3262313"/>
            <a:ext cx="3695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62" name="Line 50">
            <a:extLst>
              <a:ext uri="{FF2B5EF4-FFF2-40B4-BE49-F238E27FC236}">
                <a16:creationId xmlns:a16="http://schemas.microsoft.com/office/drawing/2014/main" id="{73F95C6B-5A12-44FD-8161-492763457170}"/>
              </a:ext>
            </a:extLst>
          </p:cNvPr>
          <p:cNvSpPr>
            <a:spLocks noChangeShapeType="1"/>
          </p:cNvSpPr>
          <p:nvPr/>
        </p:nvSpPr>
        <p:spPr bwMode="auto">
          <a:xfrm>
            <a:off x="5397500" y="2879725"/>
            <a:ext cx="3695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63" name="Line 51">
            <a:extLst>
              <a:ext uri="{FF2B5EF4-FFF2-40B4-BE49-F238E27FC236}">
                <a16:creationId xmlns:a16="http://schemas.microsoft.com/office/drawing/2014/main" id="{25AA5B4A-D201-419F-94B7-53D217A4EB60}"/>
              </a:ext>
            </a:extLst>
          </p:cNvPr>
          <p:cNvSpPr>
            <a:spLocks noChangeShapeType="1"/>
          </p:cNvSpPr>
          <p:nvPr/>
        </p:nvSpPr>
        <p:spPr bwMode="auto">
          <a:xfrm>
            <a:off x="9093201" y="2879725"/>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64" name="Line 52">
            <a:extLst>
              <a:ext uri="{FF2B5EF4-FFF2-40B4-BE49-F238E27FC236}">
                <a16:creationId xmlns:a16="http://schemas.microsoft.com/office/drawing/2014/main" id="{C6B2CB77-E843-4F16-A318-8042D307B647}"/>
              </a:ext>
            </a:extLst>
          </p:cNvPr>
          <p:cNvSpPr>
            <a:spLocks noChangeShapeType="1"/>
          </p:cNvSpPr>
          <p:nvPr/>
        </p:nvSpPr>
        <p:spPr bwMode="auto">
          <a:xfrm flipV="1">
            <a:off x="9093201" y="2879725"/>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65" name="Line 53">
            <a:extLst>
              <a:ext uri="{FF2B5EF4-FFF2-40B4-BE49-F238E27FC236}">
                <a16:creationId xmlns:a16="http://schemas.microsoft.com/office/drawing/2014/main" id="{45428C43-C3B3-45B8-9657-E384286AFC1C}"/>
              </a:ext>
            </a:extLst>
          </p:cNvPr>
          <p:cNvSpPr>
            <a:spLocks noChangeShapeType="1"/>
          </p:cNvSpPr>
          <p:nvPr/>
        </p:nvSpPr>
        <p:spPr bwMode="auto">
          <a:xfrm>
            <a:off x="9250363" y="2879725"/>
            <a:ext cx="11795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66" name="Line 54">
            <a:extLst>
              <a:ext uri="{FF2B5EF4-FFF2-40B4-BE49-F238E27FC236}">
                <a16:creationId xmlns:a16="http://schemas.microsoft.com/office/drawing/2014/main" id="{C31A43AB-63A2-4E2E-BF76-8B646FE61C5A}"/>
              </a:ext>
            </a:extLst>
          </p:cNvPr>
          <p:cNvSpPr>
            <a:spLocks noChangeShapeType="1"/>
          </p:cNvSpPr>
          <p:nvPr/>
        </p:nvSpPr>
        <p:spPr bwMode="auto">
          <a:xfrm>
            <a:off x="9250363" y="3262313"/>
            <a:ext cx="11795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67" name="Line 55">
            <a:extLst>
              <a:ext uri="{FF2B5EF4-FFF2-40B4-BE49-F238E27FC236}">
                <a16:creationId xmlns:a16="http://schemas.microsoft.com/office/drawing/2014/main" id="{06C17E02-12D7-4143-9D40-0541D273DCD3}"/>
              </a:ext>
            </a:extLst>
          </p:cNvPr>
          <p:cNvSpPr>
            <a:spLocks noChangeShapeType="1"/>
          </p:cNvSpPr>
          <p:nvPr/>
        </p:nvSpPr>
        <p:spPr bwMode="auto">
          <a:xfrm>
            <a:off x="3746500" y="3452813"/>
            <a:ext cx="10223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68" name="Line 56">
            <a:extLst>
              <a:ext uri="{FF2B5EF4-FFF2-40B4-BE49-F238E27FC236}">
                <a16:creationId xmlns:a16="http://schemas.microsoft.com/office/drawing/2014/main" id="{AA166AE1-FC2D-4CBE-AA30-79BE934C1251}"/>
              </a:ext>
            </a:extLst>
          </p:cNvPr>
          <p:cNvSpPr>
            <a:spLocks noChangeShapeType="1"/>
          </p:cNvSpPr>
          <p:nvPr/>
        </p:nvSpPr>
        <p:spPr bwMode="auto">
          <a:xfrm>
            <a:off x="2725738" y="3833813"/>
            <a:ext cx="863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69" name="Line 57">
            <a:extLst>
              <a:ext uri="{FF2B5EF4-FFF2-40B4-BE49-F238E27FC236}">
                <a16:creationId xmlns:a16="http://schemas.microsoft.com/office/drawing/2014/main" id="{0DA64240-73AD-44E3-8F16-383472C4B8B2}"/>
              </a:ext>
            </a:extLst>
          </p:cNvPr>
          <p:cNvSpPr>
            <a:spLocks noChangeShapeType="1"/>
          </p:cNvSpPr>
          <p:nvPr/>
        </p:nvSpPr>
        <p:spPr bwMode="auto">
          <a:xfrm flipV="1">
            <a:off x="3589338" y="3452813"/>
            <a:ext cx="157162"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70" name="Line 58">
            <a:extLst>
              <a:ext uri="{FF2B5EF4-FFF2-40B4-BE49-F238E27FC236}">
                <a16:creationId xmlns:a16="http://schemas.microsoft.com/office/drawing/2014/main" id="{11CA9DB2-F0EB-4521-9689-FB3531C41B01}"/>
              </a:ext>
            </a:extLst>
          </p:cNvPr>
          <p:cNvSpPr>
            <a:spLocks noChangeShapeType="1"/>
          </p:cNvSpPr>
          <p:nvPr/>
        </p:nvSpPr>
        <p:spPr bwMode="auto">
          <a:xfrm>
            <a:off x="4768851" y="3452813"/>
            <a:ext cx="157163"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71" name="Line 59">
            <a:extLst>
              <a:ext uri="{FF2B5EF4-FFF2-40B4-BE49-F238E27FC236}">
                <a16:creationId xmlns:a16="http://schemas.microsoft.com/office/drawing/2014/main" id="{7F3BDED1-98E5-47B1-8D38-6DE9216FAC78}"/>
              </a:ext>
            </a:extLst>
          </p:cNvPr>
          <p:cNvSpPr>
            <a:spLocks noChangeShapeType="1"/>
          </p:cNvSpPr>
          <p:nvPr/>
        </p:nvSpPr>
        <p:spPr bwMode="auto">
          <a:xfrm>
            <a:off x="4935538" y="3833813"/>
            <a:ext cx="55038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72" name="Line 60">
            <a:extLst>
              <a:ext uri="{FF2B5EF4-FFF2-40B4-BE49-F238E27FC236}">
                <a16:creationId xmlns:a16="http://schemas.microsoft.com/office/drawing/2014/main" id="{3677DDF7-8B0C-463C-B70E-FADF099866B3}"/>
              </a:ext>
            </a:extLst>
          </p:cNvPr>
          <p:cNvSpPr>
            <a:spLocks noChangeShapeType="1"/>
          </p:cNvSpPr>
          <p:nvPr/>
        </p:nvSpPr>
        <p:spPr bwMode="auto">
          <a:xfrm>
            <a:off x="2725738" y="4025900"/>
            <a:ext cx="10207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73" name="Line 61">
            <a:extLst>
              <a:ext uri="{FF2B5EF4-FFF2-40B4-BE49-F238E27FC236}">
                <a16:creationId xmlns:a16="http://schemas.microsoft.com/office/drawing/2014/main" id="{12923925-3E85-4232-B2CB-4F90DF2FA064}"/>
              </a:ext>
            </a:extLst>
          </p:cNvPr>
          <p:cNvSpPr>
            <a:spLocks noChangeShapeType="1"/>
          </p:cNvSpPr>
          <p:nvPr/>
        </p:nvSpPr>
        <p:spPr bwMode="auto">
          <a:xfrm>
            <a:off x="3746501" y="4025900"/>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74" name="Line 62">
            <a:extLst>
              <a:ext uri="{FF2B5EF4-FFF2-40B4-BE49-F238E27FC236}">
                <a16:creationId xmlns:a16="http://schemas.microsoft.com/office/drawing/2014/main" id="{E54D660D-32E2-4AB7-8142-A3AE5F1E5E8B}"/>
              </a:ext>
            </a:extLst>
          </p:cNvPr>
          <p:cNvSpPr>
            <a:spLocks noChangeShapeType="1"/>
          </p:cNvSpPr>
          <p:nvPr/>
        </p:nvSpPr>
        <p:spPr bwMode="auto">
          <a:xfrm flipV="1">
            <a:off x="3746501" y="4025900"/>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75" name="Line 63">
            <a:extLst>
              <a:ext uri="{FF2B5EF4-FFF2-40B4-BE49-F238E27FC236}">
                <a16:creationId xmlns:a16="http://schemas.microsoft.com/office/drawing/2014/main" id="{5D8657A6-66BD-4B80-A5C2-C1128E7E781B}"/>
              </a:ext>
            </a:extLst>
          </p:cNvPr>
          <p:cNvSpPr>
            <a:spLocks noChangeShapeType="1"/>
          </p:cNvSpPr>
          <p:nvPr/>
        </p:nvSpPr>
        <p:spPr bwMode="auto">
          <a:xfrm>
            <a:off x="3903664" y="4408488"/>
            <a:ext cx="1336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76" name="Line 64">
            <a:extLst>
              <a:ext uri="{FF2B5EF4-FFF2-40B4-BE49-F238E27FC236}">
                <a16:creationId xmlns:a16="http://schemas.microsoft.com/office/drawing/2014/main" id="{F82D0C4B-0C88-42ED-B1F5-E5F7BC4C98AD}"/>
              </a:ext>
            </a:extLst>
          </p:cNvPr>
          <p:cNvSpPr>
            <a:spLocks noChangeShapeType="1"/>
          </p:cNvSpPr>
          <p:nvPr/>
        </p:nvSpPr>
        <p:spPr bwMode="auto">
          <a:xfrm>
            <a:off x="2725738" y="4408488"/>
            <a:ext cx="10207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77" name="Line 65">
            <a:extLst>
              <a:ext uri="{FF2B5EF4-FFF2-40B4-BE49-F238E27FC236}">
                <a16:creationId xmlns:a16="http://schemas.microsoft.com/office/drawing/2014/main" id="{E24C2B38-1649-4351-82A5-C9A2B3B5599A}"/>
              </a:ext>
            </a:extLst>
          </p:cNvPr>
          <p:cNvSpPr>
            <a:spLocks noChangeShapeType="1"/>
          </p:cNvSpPr>
          <p:nvPr/>
        </p:nvSpPr>
        <p:spPr bwMode="auto">
          <a:xfrm>
            <a:off x="3903664" y="4025900"/>
            <a:ext cx="1336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78" name="Line 66">
            <a:extLst>
              <a:ext uri="{FF2B5EF4-FFF2-40B4-BE49-F238E27FC236}">
                <a16:creationId xmlns:a16="http://schemas.microsoft.com/office/drawing/2014/main" id="{D86C72AC-54E4-4ABA-ACB6-1AE2A47EC544}"/>
              </a:ext>
            </a:extLst>
          </p:cNvPr>
          <p:cNvSpPr>
            <a:spLocks noChangeShapeType="1"/>
          </p:cNvSpPr>
          <p:nvPr/>
        </p:nvSpPr>
        <p:spPr bwMode="auto">
          <a:xfrm rot="10800000">
            <a:off x="5411788" y="4408488"/>
            <a:ext cx="32877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79" name="Line 67">
            <a:extLst>
              <a:ext uri="{FF2B5EF4-FFF2-40B4-BE49-F238E27FC236}">
                <a16:creationId xmlns:a16="http://schemas.microsoft.com/office/drawing/2014/main" id="{1E63804F-E02C-40BE-A4C8-B25EA725C7E0}"/>
              </a:ext>
            </a:extLst>
          </p:cNvPr>
          <p:cNvSpPr>
            <a:spLocks noChangeShapeType="1"/>
          </p:cNvSpPr>
          <p:nvPr/>
        </p:nvSpPr>
        <p:spPr bwMode="auto">
          <a:xfrm rot="10800000">
            <a:off x="5394326" y="4025900"/>
            <a:ext cx="33051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80" name="Line 68">
            <a:extLst>
              <a:ext uri="{FF2B5EF4-FFF2-40B4-BE49-F238E27FC236}">
                <a16:creationId xmlns:a16="http://schemas.microsoft.com/office/drawing/2014/main" id="{1DFFF072-C258-4373-AE21-DA8AA18ADC59}"/>
              </a:ext>
            </a:extLst>
          </p:cNvPr>
          <p:cNvSpPr>
            <a:spLocks noChangeShapeType="1"/>
          </p:cNvSpPr>
          <p:nvPr/>
        </p:nvSpPr>
        <p:spPr bwMode="auto">
          <a:xfrm rot="10800000">
            <a:off x="8699501" y="4025900"/>
            <a:ext cx="79375" cy="1905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81" name="Line 69">
            <a:extLst>
              <a:ext uri="{FF2B5EF4-FFF2-40B4-BE49-F238E27FC236}">
                <a16:creationId xmlns:a16="http://schemas.microsoft.com/office/drawing/2014/main" id="{E19B8699-9821-457B-8F48-6EF4B7C64A0D}"/>
              </a:ext>
            </a:extLst>
          </p:cNvPr>
          <p:cNvSpPr>
            <a:spLocks noChangeShapeType="1"/>
          </p:cNvSpPr>
          <p:nvPr/>
        </p:nvSpPr>
        <p:spPr bwMode="auto">
          <a:xfrm rot="10800000" flipV="1">
            <a:off x="8699501" y="4216400"/>
            <a:ext cx="79375" cy="1920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82" name="Line 70">
            <a:extLst>
              <a:ext uri="{FF2B5EF4-FFF2-40B4-BE49-F238E27FC236}">
                <a16:creationId xmlns:a16="http://schemas.microsoft.com/office/drawing/2014/main" id="{FD7FE363-02AA-4D58-96A3-5D2BAD76CF81}"/>
              </a:ext>
            </a:extLst>
          </p:cNvPr>
          <p:cNvSpPr>
            <a:spLocks noChangeShapeType="1"/>
          </p:cNvSpPr>
          <p:nvPr/>
        </p:nvSpPr>
        <p:spPr bwMode="auto">
          <a:xfrm>
            <a:off x="8778875" y="4216400"/>
            <a:ext cx="1651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83" name="Line 71">
            <a:extLst>
              <a:ext uri="{FF2B5EF4-FFF2-40B4-BE49-F238E27FC236}">
                <a16:creationId xmlns:a16="http://schemas.microsoft.com/office/drawing/2014/main" id="{735D1438-9254-436F-AA27-D3EE97EDD061}"/>
              </a:ext>
            </a:extLst>
          </p:cNvPr>
          <p:cNvSpPr>
            <a:spLocks noChangeShapeType="1"/>
          </p:cNvSpPr>
          <p:nvPr/>
        </p:nvSpPr>
        <p:spPr bwMode="auto">
          <a:xfrm>
            <a:off x="2725739" y="4598988"/>
            <a:ext cx="23780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84" name="Line 72">
            <a:extLst>
              <a:ext uri="{FF2B5EF4-FFF2-40B4-BE49-F238E27FC236}">
                <a16:creationId xmlns:a16="http://schemas.microsoft.com/office/drawing/2014/main" id="{24E4FB0A-EA59-43A6-ABE5-412490544B30}"/>
              </a:ext>
            </a:extLst>
          </p:cNvPr>
          <p:cNvSpPr>
            <a:spLocks noChangeShapeType="1"/>
          </p:cNvSpPr>
          <p:nvPr/>
        </p:nvSpPr>
        <p:spPr bwMode="auto">
          <a:xfrm>
            <a:off x="5110163" y="4598989"/>
            <a:ext cx="158750"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85" name="Line 73">
            <a:extLst>
              <a:ext uri="{FF2B5EF4-FFF2-40B4-BE49-F238E27FC236}">
                <a16:creationId xmlns:a16="http://schemas.microsoft.com/office/drawing/2014/main" id="{0CDB7C14-C774-4AC3-9BDE-9A8B28330B20}"/>
              </a:ext>
            </a:extLst>
          </p:cNvPr>
          <p:cNvSpPr>
            <a:spLocks noChangeShapeType="1"/>
          </p:cNvSpPr>
          <p:nvPr/>
        </p:nvSpPr>
        <p:spPr bwMode="auto">
          <a:xfrm>
            <a:off x="5276851" y="4981575"/>
            <a:ext cx="3108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86" name="Line 74">
            <a:extLst>
              <a:ext uri="{FF2B5EF4-FFF2-40B4-BE49-F238E27FC236}">
                <a16:creationId xmlns:a16="http://schemas.microsoft.com/office/drawing/2014/main" id="{05C3CE6F-C22D-4959-BF16-163BC39CBA08}"/>
              </a:ext>
            </a:extLst>
          </p:cNvPr>
          <p:cNvSpPr>
            <a:spLocks noChangeShapeType="1"/>
          </p:cNvSpPr>
          <p:nvPr/>
        </p:nvSpPr>
        <p:spPr bwMode="auto">
          <a:xfrm flipV="1">
            <a:off x="8385176" y="4598989"/>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87" name="Line 75">
            <a:extLst>
              <a:ext uri="{FF2B5EF4-FFF2-40B4-BE49-F238E27FC236}">
                <a16:creationId xmlns:a16="http://schemas.microsoft.com/office/drawing/2014/main" id="{8B880B50-4A5A-4CB1-9C46-9708A70F3B49}"/>
              </a:ext>
            </a:extLst>
          </p:cNvPr>
          <p:cNvSpPr>
            <a:spLocks noChangeShapeType="1"/>
          </p:cNvSpPr>
          <p:nvPr/>
        </p:nvSpPr>
        <p:spPr bwMode="auto">
          <a:xfrm>
            <a:off x="8542339" y="4598988"/>
            <a:ext cx="18875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88" name="Line 76">
            <a:extLst>
              <a:ext uri="{FF2B5EF4-FFF2-40B4-BE49-F238E27FC236}">
                <a16:creationId xmlns:a16="http://schemas.microsoft.com/office/drawing/2014/main" id="{C7C5099A-21CE-41E2-B78F-D12E4E32E2B8}"/>
              </a:ext>
            </a:extLst>
          </p:cNvPr>
          <p:cNvSpPr>
            <a:spLocks noChangeShapeType="1"/>
          </p:cNvSpPr>
          <p:nvPr/>
        </p:nvSpPr>
        <p:spPr bwMode="auto">
          <a:xfrm>
            <a:off x="2725739" y="5172075"/>
            <a:ext cx="76787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89" name="Line 77">
            <a:extLst>
              <a:ext uri="{FF2B5EF4-FFF2-40B4-BE49-F238E27FC236}">
                <a16:creationId xmlns:a16="http://schemas.microsoft.com/office/drawing/2014/main" id="{D372DE23-2712-4E56-9D3D-02AFCEB68EF1}"/>
              </a:ext>
            </a:extLst>
          </p:cNvPr>
          <p:cNvSpPr>
            <a:spLocks noChangeShapeType="1"/>
          </p:cNvSpPr>
          <p:nvPr/>
        </p:nvSpPr>
        <p:spPr bwMode="auto">
          <a:xfrm>
            <a:off x="2725739" y="5745163"/>
            <a:ext cx="17287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90" name="Line 78">
            <a:extLst>
              <a:ext uri="{FF2B5EF4-FFF2-40B4-BE49-F238E27FC236}">
                <a16:creationId xmlns:a16="http://schemas.microsoft.com/office/drawing/2014/main" id="{FEE5BC83-FCCC-411F-A3BA-8274A7A80EE4}"/>
              </a:ext>
            </a:extLst>
          </p:cNvPr>
          <p:cNvSpPr>
            <a:spLocks noChangeShapeType="1"/>
          </p:cNvSpPr>
          <p:nvPr/>
        </p:nvSpPr>
        <p:spPr bwMode="auto">
          <a:xfrm>
            <a:off x="4462463" y="5745164"/>
            <a:ext cx="158750"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91" name="Line 79">
            <a:extLst>
              <a:ext uri="{FF2B5EF4-FFF2-40B4-BE49-F238E27FC236}">
                <a16:creationId xmlns:a16="http://schemas.microsoft.com/office/drawing/2014/main" id="{3E6B314F-7CA5-4ECC-AD2E-0E7B5A80A500}"/>
              </a:ext>
            </a:extLst>
          </p:cNvPr>
          <p:cNvSpPr>
            <a:spLocks noChangeShapeType="1"/>
          </p:cNvSpPr>
          <p:nvPr/>
        </p:nvSpPr>
        <p:spPr bwMode="auto">
          <a:xfrm>
            <a:off x="4635501" y="6127750"/>
            <a:ext cx="35147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92" name="Line 80">
            <a:extLst>
              <a:ext uri="{FF2B5EF4-FFF2-40B4-BE49-F238E27FC236}">
                <a16:creationId xmlns:a16="http://schemas.microsoft.com/office/drawing/2014/main" id="{65DD6433-BB3F-4559-92FF-E6C19EDE51DB}"/>
              </a:ext>
            </a:extLst>
          </p:cNvPr>
          <p:cNvSpPr>
            <a:spLocks noChangeShapeType="1"/>
          </p:cNvSpPr>
          <p:nvPr/>
        </p:nvSpPr>
        <p:spPr bwMode="auto">
          <a:xfrm flipV="1">
            <a:off x="8150226" y="5745164"/>
            <a:ext cx="157163" cy="382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93" name="Line 81">
            <a:extLst>
              <a:ext uri="{FF2B5EF4-FFF2-40B4-BE49-F238E27FC236}">
                <a16:creationId xmlns:a16="http://schemas.microsoft.com/office/drawing/2014/main" id="{7202A1DB-B6B7-4081-A839-9098D36897E0}"/>
              </a:ext>
            </a:extLst>
          </p:cNvPr>
          <p:cNvSpPr>
            <a:spLocks noChangeShapeType="1"/>
          </p:cNvSpPr>
          <p:nvPr/>
        </p:nvSpPr>
        <p:spPr bwMode="auto">
          <a:xfrm>
            <a:off x="8307389" y="5745163"/>
            <a:ext cx="21224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94" name="Line 82">
            <a:extLst>
              <a:ext uri="{FF2B5EF4-FFF2-40B4-BE49-F238E27FC236}">
                <a16:creationId xmlns:a16="http://schemas.microsoft.com/office/drawing/2014/main" id="{652DA811-C14C-4987-86F8-3C2BB250C410}"/>
              </a:ext>
            </a:extLst>
          </p:cNvPr>
          <p:cNvSpPr>
            <a:spLocks noChangeShapeType="1"/>
          </p:cNvSpPr>
          <p:nvPr/>
        </p:nvSpPr>
        <p:spPr bwMode="auto">
          <a:xfrm>
            <a:off x="5245101" y="4025900"/>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95" name="Line 83">
            <a:extLst>
              <a:ext uri="{FF2B5EF4-FFF2-40B4-BE49-F238E27FC236}">
                <a16:creationId xmlns:a16="http://schemas.microsoft.com/office/drawing/2014/main" id="{073EAF43-648F-4324-9E06-395C5C127A7D}"/>
              </a:ext>
            </a:extLst>
          </p:cNvPr>
          <p:cNvSpPr>
            <a:spLocks noChangeShapeType="1"/>
          </p:cNvSpPr>
          <p:nvPr/>
        </p:nvSpPr>
        <p:spPr bwMode="auto">
          <a:xfrm flipV="1">
            <a:off x="5245101" y="4025900"/>
            <a:ext cx="157163"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96" name="Text Box 84">
            <a:extLst>
              <a:ext uri="{FF2B5EF4-FFF2-40B4-BE49-F238E27FC236}">
                <a16:creationId xmlns:a16="http://schemas.microsoft.com/office/drawing/2014/main" id="{99D6D3D4-D3BB-47B6-A7AA-864D99C52EBA}"/>
              </a:ext>
            </a:extLst>
          </p:cNvPr>
          <p:cNvSpPr txBox="1">
            <a:spLocks noChangeArrowheads="1"/>
          </p:cNvSpPr>
          <p:nvPr/>
        </p:nvSpPr>
        <p:spPr bwMode="auto">
          <a:xfrm>
            <a:off x="4106864" y="1139825"/>
            <a:ext cx="2825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1</a:t>
            </a:r>
            <a:endParaRPr lang="en-US" altLang="en-US" sz="1800">
              <a:latin typeface="Arial" panose="020B0604020202020204" pitchFamily="34" charset="0"/>
            </a:endParaRPr>
          </a:p>
        </p:txBody>
      </p:sp>
      <p:sp>
        <p:nvSpPr>
          <p:cNvPr id="38997" name="Text Box 85">
            <a:extLst>
              <a:ext uri="{FF2B5EF4-FFF2-40B4-BE49-F238E27FC236}">
                <a16:creationId xmlns:a16="http://schemas.microsoft.com/office/drawing/2014/main" id="{B1BD93E3-A68C-4DD9-AADA-D16C7C67AB0C}"/>
              </a:ext>
            </a:extLst>
          </p:cNvPr>
          <p:cNvSpPr txBox="1">
            <a:spLocks noChangeArrowheads="1"/>
          </p:cNvSpPr>
          <p:nvPr/>
        </p:nvSpPr>
        <p:spPr bwMode="auto">
          <a:xfrm>
            <a:off x="5695951" y="1139825"/>
            <a:ext cx="2825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2</a:t>
            </a:r>
            <a:endParaRPr lang="en-US" altLang="en-US" sz="1800">
              <a:latin typeface="Arial" panose="020B0604020202020204" pitchFamily="34" charset="0"/>
            </a:endParaRPr>
          </a:p>
        </p:txBody>
      </p:sp>
      <p:sp>
        <p:nvSpPr>
          <p:cNvPr id="38998" name="Text Box 86">
            <a:extLst>
              <a:ext uri="{FF2B5EF4-FFF2-40B4-BE49-F238E27FC236}">
                <a16:creationId xmlns:a16="http://schemas.microsoft.com/office/drawing/2014/main" id="{F03FEB7D-5765-4B5D-82E2-3FD4498F7458}"/>
              </a:ext>
            </a:extLst>
          </p:cNvPr>
          <p:cNvSpPr txBox="1">
            <a:spLocks noChangeArrowheads="1"/>
          </p:cNvSpPr>
          <p:nvPr/>
        </p:nvSpPr>
        <p:spPr bwMode="auto">
          <a:xfrm>
            <a:off x="7272338" y="1139825"/>
            <a:ext cx="2841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3</a:t>
            </a:r>
            <a:endParaRPr lang="en-US" altLang="en-US" sz="1800">
              <a:latin typeface="Arial" panose="020B0604020202020204" pitchFamily="34" charset="0"/>
            </a:endParaRPr>
          </a:p>
        </p:txBody>
      </p:sp>
      <p:sp>
        <p:nvSpPr>
          <p:cNvPr id="38999" name="Text Box 87">
            <a:extLst>
              <a:ext uri="{FF2B5EF4-FFF2-40B4-BE49-F238E27FC236}">
                <a16:creationId xmlns:a16="http://schemas.microsoft.com/office/drawing/2014/main" id="{636EF005-F0FE-4A96-B1CA-87FEE0ADA5B9}"/>
              </a:ext>
            </a:extLst>
          </p:cNvPr>
          <p:cNvSpPr txBox="1">
            <a:spLocks noChangeArrowheads="1"/>
          </p:cNvSpPr>
          <p:nvPr/>
        </p:nvSpPr>
        <p:spPr bwMode="auto">
          <a:xfrm>
            <a:off x="8850314" y="1139825"/>
            <a:ext cx="2825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4</a:t>
            </a:r>
            <a:endParaRPr lang="en-US" altLang="en-US" sz="1800">
              <a:latin typeface="Arial" panose="020B0604020202020204" pitchFamily="34" charset="0"/>
            </a:endParaRPr>
          </a:p>
        </p:txBody>
      </p:sp>
      <p:sp>
        <p:nvSpPr>
          <p:cNvPr id="39000" name="Text Box 88">
            <a:extLst>
              <a:ext uri="{FF2B5EF4-FFF2-40B4-BE49-F238E27FC236}">
                <a16:creationId xmlns:a16="http://schemas.microsoft.com/office/drawing/2014/main" id="{DB636E00-E4D2-4D78-97F9-DF160038DD45}"/>
              </a:ext>
            </a:extLst>
          </p:cNvPr>
          <p:cNvSpPr txBox="1">
            <a:spLocks noChangeArrowheads="1"/>
          </p:cNvSpPr>
          <p:nvPr/>
        </p:nvSpPr>
        <p:spPr bwMode="auto">
          <a:xfrm>
            <a:off x="2038350" y="1825625"/>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CLK</a:t>
            </a:r>
            <a:endParaRPr lang="en-US" altLang="en-US" sz="1800">
              <a:latin typeface="Arial" panose="020B0604020202020204" pitchFamily="34" charset="0"/>
            </a:endParaRPr>
          </a:p>
        </p:txBody>
      </p:sp>
      <p:sp>
        <p:nvSpPr>
          <p:cNvPr id="39001" name="Line 89">
            <a:extLst>
              <a:ext uri="{FF2B5EF4-FFF2-40B4-BE49-F238E27FC236}">
                <a16:creationId xmlns:a16="http://schemas.microsoft.com/office/drawing/2014/main" id="{92B17193-72E0-465F-B0EE-458D82E752C7}"/>
              </a:ext>
            </a:extLst>
          </p:cNvPr>
          <p:cNvSpPr>
            <a:spLocks noChangeShapeType="1"/>
          </p:cNvSpPr>
          <p:nvPr/>
        </p:nvSpPr>
        <p:spPr bwMode="auto">
          <a:xfrm>
            <a:off x="2362201" y="2384425"/>
            <a:ext cx="2063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002" name="Text Box 90">
            <a:extLst>
              <a:ext uri="{FF2B5EF4-FFF2-40B4-BE49-F238E27FC236}">
                <a16:creationId xmlns:a16="http://schemas.microsoft.com/office/drawing/2014/main" id="{14D1A050-6E69-4EBA-8A2D-82A26E9EC048}"/>
              </a:ext>
            </a:extLst>
          </p:cNvPr>
          <p:cNvSpPr txBox="1">
            <a:spLocks noChangeArrowheads="1"/>
          </p:cNvSpPr>
          <p:nvPr/>
        </p:nvSpPr>
        <p:spPr bwMode="auto">
          <a:xfrm>
            <a:off x="2057400" y="2362200"/>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M/IO</a:t>
            </a:r>
            <a:endParaRPr lang="en-US" altLang="en-US" sz="1800">
              <a:latin typeface="Arial" panose="020B0604020202020204" pitchFamily="34" charset="0"/>
            </a:endParaRPr>
          </a:p>
        </p:txBody>
      </p:sp>
      <p:sp>
        <p:nvSpPr>
          <p:cNvPr id="39003" name="Text Box 91">
            <a:extLst>
              <a:ext uri="{FF2B5EF4-FFF2-40B4-BE49-F238E27FC236}">
                <a16:creationId xmlns:a16="http://schemas.microsoft.com/office/drawing/2014/main" id="{99046160-E959-445C-8AF8-8189A1CA25DC}"/>
              </a:ext>
            </a:extLst>
          </p:cNvPr>
          <p:cNvSpPr txBox="1">
            <a:spLocks noChangeArrowheads="1"/>
          </p:cNvSpPr>
          <p:nvPr/>
        </p:nvSpPr>
        <p:spPr bwMode="auto">
          <a:xfrm>
            <a:off x="1820864" y="2933700"/>
            <a:ext cx="7397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a:t>
            </a:r>
            <a:r>
              <a:rPr lang="en-US" altLang="en-US" sz="1600" baseline="-25000">
                <a:latin typeface="Arial" panose="020B0604020202020204" pitchFamily="34" charset="0"/>
              </a:rPr>
              <a:t>19</a:t>
            </a:r>
            <a:r>
              <a:rPr lang="en-US" altLang="en-US" sz="1600">
                <a:latin typeface="Arial" panose="020B0604020202020204" pitchFamily="34" charset="0"/>
              </a:rPr>
              <a:t>-A</a:t>
            </a:r>
            <a:r>
              <a:rPr lang="en-US" altLang="en-US" sz="1600" baseline="-25000">
                <a:latin typeface="Arial" panose="020B0604020202020204" pitchFamily="34" charset="0"/>
              </a:rPr>
              <a:t>16</a:t>
            </a:r>
            <a:endParaRPr lang="en-US" altLang="en-US" sz="1800">
              <a:latin typeface="Arial" panose="020B0604020202020204" pitchFamily="34" charset="0"/>
            </a:endParaRPr>
          </a:p>
        </p:txBody>
      </p:sp>
      <p:sp>
        <p:nvSpPr>
          <p:cNvPr id="39004" name="Text Box 92">
            <a:extLst>
              <a:ext uri="{FF2B5EF4-FFF2-40B4-BE49-F238E27FC236}">
                <a16:creationId xmlns:a16="http://schemas.microsoft.com/office/drawing/2014/main" id="{52CB26C2-071A-4698-B9FB-95B20DD85774}"/>
              </a:ext>
            </a:extLst>
          </p:cNvPr>
          <p:cNvSpPr txBox="1">
            <a:spLocks noChangeArrowheads="1"/>
          </p:cNvSpPr>
          <p:nvPr/>
        </p:nvSpPr>
        <p:spPr bwMode="auto">
          <a:xfrm>
            <a:off x="2027239" y="3529013"/>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ALE</a:t>
            </a:r>
            <a:endParaRPr lang="en-US" altLang="en-US" sz="1800">
              <a:latin typeface="Arial" panose="020B0604020202020204" pitchFamily="34" charset="0"/>
            </a:endParaRPr>
          </a:p>
        </p:txBody>
      </p:sp>
      <p:sp>
        <p:nvSpPr>
          <p:cNvPr id="39005" name="Text Box 93">
            <a:extLst>
              <a:ext uri="{FF2B5EF4-FFF2-40B4-BE49-F238E27FC236}">
                <a16:creationId xmlns:a16="http://schemas.microsoft.com/office/drawing/2014/main" id="{9E969909-AF26-4201-9A91-64AFAF73464E}"/>
              </a:ext>
            </a:extLst>
          </p:cNvPr>
          <p:cNvSpPr txBox="1">
            <a:spLocks noChangeArrowheads="1"/>
          </p:cNvSpPr>
          <p:nvPr/>
        </p:nvSpPr>
        <p:spPr bwMode="auto">
          <a:xfrm>
            <a:off x="1524000" y="4076701"/>
            <a:ext cx="1049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AD</a:t>
            </a:r>
            <a:r>
              <a:rPr lang="en-US" altLang="en-US" sz="1600" baseline="-25000">
                <a:latin typeface="Arial" panose="020B0604020202020204" pitchFamily="34" charset="0"/>
              </a:rPr>
              <a:t>15</a:t>
            </a:r>
            <a:r>
              <a:rPr lang="en-US" altLang="en-US" sz="1600">
                <a:latin typeface="Arial" panose="020B0604020202020204" pitchFamily="34" charset="0"/>
              </a:rPr>
              <a:t>-AD</a:t>
            </a:r>
            <a:r>
              <a:rPr lang="en-US" altLang="en-US" sz="1600" baseline="-25000">
                <a:latin typeface="Arial" panose="020B0604020202020204" pitchFamily="34" charset="0"/>
              </a:rPr>
              <a:t>0</a:t>
            </a:r>
            <a:endParaRPr lang="en-US" altLang="en-US" sz="1800">
              <a:latin typeface="Arial" panose="020B0604020202020204" pitchFamily="34" charset="0"/>
            </a:endParaRPr>
          </a:p>
        </p:txBody>
      </p:sp>
      <p:sp>
        <p:nvSpPr>
          <p:cNvPr id="39006" name="Text Box 94">
            <a:extLst>
              <a:ext uri="{FF2B5EF4-FFF2-40B4-BE49-F238E27FC236}">
                <a16:creationId xmlns:a16="http://schemas.microsoft.com/office/drawing/2014/main" id="{7605EBAF-A710-4F29-B8A0-8872879371C3}"/>
              </a:ext>
            </a:extLst>
          </p:cNvPr>
          <p:cNvSpPr txBox="1">
            <a:spLocks noChangeArrowheads="1"/>
          </p:cNvSpPr>
          <p:nvPr/>
        </p:nvSpPr>
        <p:spPr bwMode="auto">
          <a:xfrm>
            <a:off x="1992314" y="4694238"/>
            <a:ext cx="5238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WR</a:t>
            </a:r>
            <a:endParaRPr lang="en-US" altLang="en-US" sz="1800">
              <a:latin typeface="Arial" panose="020B0604020202020204" pitchFamily="34" charset="0"/>
            </a:endParaRPr>
          </a:p>
        </p:txBody>
      </p:sp>
      <p:sp>
        <p:nvSpPr>
          <p:cNvPr id="39007" name="Line 95">
            <a:extLst>
              <a:ext uri="{FF2B5EF4-FFF2-40B4-BE49-F238E27FC236}">
                <a16:creationId xmlns:a16="http://schemas.microsoft.com/office/drawing/2014/main" id="{B40F6551-B14C-4288-A329-F5868F9A37DE}"/>
              </a:ext>
            </a:extLst>
          </p:cNvPr>
          <p:cNvSpPr>
            <a:spLocks noChangeShapeType="1"/>
          </p:cNvSpPr>
          <p:nvPr/>
        </p:nvSpPr>
        <p:spPr bwMode="auto">
          <a:xfrm>
            <a:off x="2157413" y="4670425"/>
            <a:ext cx="342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008" name="Text Box 96">
            <a:extLst>
              <a:ext uri="{FF2B5EF4-FFF2-40B4-BE49-F238E27FC236}">
                <a16:creationId xmlns:a16="http://schemas.microsoft.com/office/drawing/2014/main" id="{B5C77C65-E193-442F-8C34-BADC1FD5B99B}"/>
              </a:ext>
            </a:extLst>
          </p:cNvPr>
          <p:cNvSpPr txBox="1">
            <a:spLocks noChangeArrowheads="1"/>
          </p:cNvSpPr>
          <p:nvPr/>
        </p:nvSpPr>
        <p:spPr bwMode="auto">
          <a:xfrm>
            <a:off x="2016125" y="5254625"/>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DT/R</a:t>
            </a:r>
            <a:endParaRPr lang="en-US" altLang="en-US" sz="1800">
              <a:latin typeface="Arial" panose="020B0604020202020204" pitchFamily="34" charset="0"/>
            </a:endParaRPr>
          </a:p>
        </p:txBody>
      </p:sp>
      <p:sp>
        <p:nvSpPr>
          <p:cNvPr id="39009" name="Line 97">
            <a:extLst>
              <a:ext uri="{FF2B5EF4-FFF2-40B4-BE49-F238E27FC236}">
                <a16:creationId xmlns:a16="http://schemas.microsoft.com/office/drawing/2014/main" id="{94166503-FA84-4B4E-B63D-E7E7CF7FFACB}"/>
              </a:ext>
            </a:extLst>
          </p:cNvPr>
          <p:cNvSpPr>
            <a:spLocks noChangeShapeType="1"/>
          </p:cNvSpPr>
          <p:nvPr/>
        </p:nvSpPr>
        <p:spPr bwMode="auto">
          <a:xfrm>
            <a:off x="2408239" y="5230813"/>
            <a:ext cx="149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010" name="Text Box 98">
            <a:extLst>
              <a:ext uri="{FF2B5EF4-FFF2-40B4-BE49-F238E27FC236}">
                <a16:creationId xmlns:a16="http://schemas.microsoft.com/office/drawing/2014/main" id="{BD776C9F-EB7D-4147-AE87-4B841517BA1B}"/>
              </a:ext>
            </a:extLst>
          </p:cNvPr>
          <p:cNvSpPr txBox="1">
            <a:spLocks noChangeArrowheads="1"/>
          </p:cNvSpPr>
          <p:nvPr/>
        </p:nvSpPr>
        <p:spPr bwMode="auto">
          <a:xfrm>
            <a:off x="2027239" y="5837238"/>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DEN</a:t>
            </a:r>
            <a:endParaRPr lang="en-US" altLang="en-US" sz="1800">
              <a:latin typeface="Arial" panose="020B0604020202020204" pitchFamily="34" charset="0"/>
            </a:endParaRPr>
          </a:p>
        </p:txBody>
      </p:sp>
      <p:sp>
        <p:nvSpPr>
          <p:cNvPr id="39011" name="Line 99">
            <a:extLst>
              <a:ext uri="{FF2B5EF4-FFF2-40B4-BE49-F238E27FC236}">
                <a16:creationId xmlns:a16="http://schemas.microsoft.com/office/drawing/2014/main" id="{8432FA8D-8D5E-4F27-910C-8AAF474BFEAA}"/>
              </a:ext>
            </a:extLst>
          </p:cNvPr>
          <p:cNvSpPr>
            <a:spLocks noChangeShapeType="1"/>
          </p:cNvSpPr>
          <p:nvPr/>
        </p:nvSpPr>
        <p:spPr bwMode="auto">
          <a:xfrm>
            <a:off x="2157414" y="5813425"/>
            <a:ext cx="3778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012" name="Text Box 100">
            <a:extLst>
              <a:ext uri="{FF2B5EF4-FFF2-40B4-BE49-F238E27FC236}">
                <a16:creationId xmlns:a16="http://schemas.microsoft.com/office/drawing/2014/main" id="{A0838487-8F4D-4F6A-8D49-C41908ED1C26}"/>
              </a:ext>
            </a:extLst>
          </p:cNvPr>
          <p:cNvSpPr txBox="1">
            <a:spLocks noChangeArrowheads="1"/>
          </p:cNvSpPr>
          <p:nvPr/>
        </p:nvSpPr>
        <p:spPr bwMode="auto">
          <a:xfrm>
            <a:off x="6108700" y="4090988"/>
            <a:ext cx="12763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Arial" panose="020B0604020202020204" pitchFamily="34" charset="0"/>
              </a:rPr>
              <a:t>Dữ liệu</a:t>
            </a:r>
            <a:endParaRPr lang="en-US" altLang="en-US" sz="2000">
              <a:latin typeface="Arial" panose="020B0604020202020204" pitchFamily="34" charset="0"/>
            </a:endParaRPr>
          </a:p>
        </p:txBody>
      </p:sp>
      <p:sp>
        <p:nvSpPr>
          <p:cNvPr id="39013" name="Text Box 101">
            <a:extLst>
              <a:ext uri="{FF2B5EF4-FFF2-40B4-BE49-F238E27FC236}">
                <a16:creationId xmlns:a16="http://schemas.microsoft.com/office/drawing/2014/main" id="{130CA3F6-FE38-48FC-B854-521BE3E29419}"/>
              </a:ext>
            </a:extLst>
          </p:cNvPr>
          <p:cNvSpPr txBox="1">
            <a:spLocks noChangeArrowheads="1"/>
          </p:cNvSpPr>
          <p:nvPr/>
        </p:nvSpPr>
        <p:spPr bwMode="auto">
          <a:xfrm>
            <a:off x="3979863" y="4076700"/>
            <a:ext cx="9445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Địa chỉ</a:t>
            </a:r>
            <a:endParaRPr lang="en-US" altLang="en-US" sz="1800">
              <a:latin typeface="Arial" panose="020B0604020202020204" pitchFamily="34" charset="0"/>
            </a:endParaRPr>
          </a:p>
        </p:txBody>
      </p:sp>
      <p:sp>
        <p:nvSpPr>
          <p:cNvPr id="39014" name="Text Box 102">
            <a:extLst>
              <a:ext uri="{FF2B5EF4-FFF2-40B4-BE49-F238E27FC236}">
                <a16:creationId xmlns:a16="http://schemas.microsoft.com/office/drawing/2014/main" id="{88CAAC62-D552-4F17-A987-E7241A5C0CD1}"/>
              </a:ext>
            </a:extLst>
          </p:cNvPr>
          <p:cNvSpPr txBox="1">
            <a:spLocks noChangeArrowheads="1"/>
          </p:cNvSpPr>
          <p:nvPr/>
        </p:nvSpPr>
        <p:spPr bwMode="auto">
          <a:xfrm>
            <a:off x="3979863" y="2944813"/>
            <a:ext cx="9445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Địa chỉ</a:t>
            </a:r>
            <a:endParaRPr lang="en-US" altLang="en-US" sz="1800">
              <a:latin typeface="Arial" panose="020B0604020202020204" pitchFamily="34" charset="0"/>
            </a:endParaRPr>
          </a:p>
        </p:txBody>
      </p:sp>
      <p:sp>
        <p:nvSpPr>
          <p:cNvPr id="39015" name="Rectangle 103">
            <a:extLst>
              <a:ext uri="{FF2B5EF4-FFF2-40B4-BE49-F238E27FC236}">
                <a16:creationId xmlns:a16="http://schemas.microsoft.com/office/drawing/2014/main" id="{B0891164-4902-4281-9EAA-76006665060B}"/>
              </a:ext>
            </a:extLst>
          </p:cNvPr>
          <p:cNvSpPr>
            <a:spLocks noGrp="1" noChangeArrowheads="1"/>
          </p:cNvSpPr>
          <p:nvPr>
            <p:ph type="title"/>
          </p:nvPr>
        </p:nvSpPr>
        <p:spPr/>
        <p:txBody>
          <a:bodyPr/>
          <a:lstStyle/>
          <a:p>
            <a:pPr eaLnBrk="1" hangingPunct="1"/>
            <a:r>
              <a:rPr lang="en-US" altLang="en-US"/>
              <a:t>Chu kỳ máy Ghi bộ nhớ / Chu kỳ máy Xuất</a:t>
            </a:r>
          </a:p>
        </p:txBody>
      </p:sp>
      <p:pic>
        <p:nvPicPr>
          <p:cNvPr id="39016" name="Picture 2">
            <a:extLst>
              <a:ext uri="{FF2B5EF4-FFF2-40B4-BE49-F238E27FC236}">
                <a16:creationId xmlns:a16="http://schemas.microsoft.com/office/drawing/2014/main" id="{608EB3FD-B48E-4EDE-A682-FC0CDEE94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4239" y="4611689"/>
            <a:ext cx="4264025" cy="2097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93707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5755B823-0D79-4D8A-BA01-9937DB048AD5}"/>
              </a:ext>
            </a:extLst>
          </p:cNvPr>
          <p:cNvSpPr>
            <a:spLocks noGrp="1" noChangeArrowheads="1"/>
          </p:cNvSpPr>
          <p:nvPr>
            <p:ph type="title"/>
          </p:nvPr>
        </p:nvSpPr>
        <p:spPr/>
        <p:txBody>
          <a:bodyPr/>
          <a:lstStyle/>
          <a:p>
            <a:pPr eaLnBrk="1" hangingPunct="1"/>
            <a:r>
              <a:rPr lang="en-US" altLang="en-US"/>
              <a:t>Đọc bộ nhớ</a:t>
            </a:r>
          </a:p>
        </p:txBody>
      </p:sp>
      <p:sp>
        <p:nvSpPr>
          <p:cNvPr id="39939" name="Rectangle 3">
            <a:extLst>
              <a:ext uri="{FF2B5EF4-FFF2-40B4-BE49-F238E27FC236}">
                <a16:creationId xmlns:a16="http://schemas.microsoft.com/office/drawing/2014/main" id="{C212B5CB-82DE-49CC-A5EA-414B1C942882}"/>
              </a:ext>
            </a:extLst>
          </p:cNvPr>
          <p:cNvSpPr>
            <a:spLocks noGrp="1" noChangeArrowheads="1"/>
          </p:cNvSpPr>
          <p:nvPr>
            <p:ph idx="1"/>
          </p:nvPr>
        </p:nvSpPr>
        <p:spPr/>
        <p:txBody>
          <a:bodyPr/>
          <a:lstStyle/>
          <a:p>
            <a:pPr eaLnBrk="1" hangingPunct="1"/>
            <a:r>
              <a:rPr lang="en-US" altLang="en-US"/>
              <a:t>Đọc bộ nhớ : </a:t>
            </a:r>
          </a:p>
          <a:p>
            <a:pPr lvl="1" eaLnBrk="1" hangingPunct="1"/>
            <a:r>
              <a:rPr lang="en-US" altLang="en-US"/>
              <a:t>Xuất địa chỉ bộ nhớ lên bus địa chỉ</a:t>
            </a:r>
          </a:p>
          <a:p>
            <a:pPr lvl="1" eaLnBrk="1" hangingPunct="1"/>
            <a:r>
              <a:rPr lang="en-US" altLang="en-US"/>
              <a:t>IO/M = 0/1 (tùy vào 8088 hay 8086)</a:t>
            </a:r>
          </a:p>
          <a:p>
            <a:pPr lvl="1" eaLnBrk="1" hangingPunct="1"/>
            <a:r>
              <a:rPr lang="en-US" altLang="en-US"/>
              <a:t>Phát tín hiệu RD tới bộ nhớ, bộ nhớ xuất dữ liệu </a:t>
            </a:r>
          </a:p>
          <a:p>
            <a:pPr lvl="1" eaLnBrk="1" hangingPunct="1"/>
            <a:r>
              <a:rPr lang="en-US" altLang="en-US"/>
              <a:t>CPU nhận dữ liệu thông qua bus dữ liệu</a:t>
            </a:r>
          </a:p>
        </p:txBody>
      </p:sp>
    </p:spTree>
    <p:extLst>
      <p:ext uri="{BB962C8B-B14F-4D97-AF65-F5344CB8AC3E}">
        <p14:creationId xmlns:p14="http://schemas.microsoft.com/office/powerpoint/2010/main" val="42674842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Line 2">
            <a:extLst>
              <a:ext uri="{FF2B5EF4-FFF2-40B4-BE49-F238E27FC236}">
                <a16:creationId xmlns:a16="http://schemas.microsoft.com/office/drawing/2014/main" id="{69F8BD59-4162-46C1-8E7F-989120A51DA3}"/>
              </a:ext>
            </a:extLst>
          </p:cNvPr>
          <p:cNvSpPr>
            <a:spLocks noChangeShapeType="1"/>
          </p:cNvSpPr>
          <p:nvPr/>
        </p:nvSpPr>
        <p:spPr bwMode="auto">
          <a:xfrm>
            <a:off x="2727326" y="1717675"/>
            <a:ext cx="606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3" name="Line 3">
            <a:extLst>
              <a:ext uri="{FF2B5EF4-FFF2-40B4-BE49-F238E27FC236}">
                <a16:creationId xmlns:a16="http://schemas.microsoft.com/office/drawing/2014/main" id="{A709FDB8-F3D4-43DA-B2D7-9BF72D69418A}"/>
              </a:ext>
            </a:extLst>
          </p:cNvPr>
          <p:cNvSpPr>
            <a:spLocks noChangeShapeType="1"/>
          </p:cNvSpPr>
          <p:nvPr/>
        </p:nvSpPr>
        <p:spPr bwMode="auto">
          <a:xfrm>
            <a:off x="3333751"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4" name="Line 4">
            <a:extLst>
              <a:ext uri="{FF2B5EF4-FFF2-40B4-BE49-F238E27FC236}">
                <a16:creationId xmlns:a16="http://schemas.microsoft.com/office/drawing/2014/main" id="{B9F42310-0A3F-4BF1-A3E4-8E3295574314}"/>
              </a:ext>
            </a:extLst>
          </p:cNvPr>
          <p:cNvSpPr>
            <a:spLocks noChangeShapeType="1"/>
          </p:cNvSpPr>
          <p:nvPr/>
        </p:nvSpPr>
        <p:spPr bwMode="auto">
          <a:xfrm>
            <a:off x="3484564" y="2128838"/>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5" name="Line 5">
            <a:extLst>
              <a:ext uri="{FF2B5EF4-FFF2-40B4-BE49-F238E27FC236}">
                <a16:creationId xmlns:a16="http://schemas.microsoft.com/office/drawing/2014/main" id="{287C34C2-CDF3-48CE-82E6-0D0887F418B0}"/>
              </a:ext>
            </a:extLst>
          </p:cNvPr>
          <p:cNvSpPr>
            <a:spLocks noChangeShapeType="1"/>
          </p:cNvSpPr>
          <p:nvPr/>
        </p:nvSpPr>
        <p:spPr bwMode="auto">
          <a:xfrm flipV="1">
            <a:off x="4089401"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6" name="Line 6">
            <a:extLst>
              <a:ext uri="{FF2B5EF4-FFF2-40B4-BE49-F238E27FC236}">
                <a16:creationId xmlns:a16="http://schemas.microsoft.com/office/drawing/2014/main" id="{D897F568-C82F-4D76-8508-B2B5A8EC86C1}"/>
              </a:ext>
            </a:extLst>
          </p:cNvPr>
          <p:cNvSpPr>
            <a:spLocks noChangeShapeType="1"/>
          </p:cNvSpPr>
          <p:nvPr/>
        </p:nvSpPr>
        <p:spPr bwMode="auto">
          <a:xfrm>
            <a:off x="4240214" y="1717675"/>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7" name="Line 7">
            <a:extLst>
              <a:ext uri="{FF2B5EF4-FFF2-40B4-BE49-F238E27FC236}">
                <a16:creationId xmlns:a16="http://schemas.microsoft.com/office/drawing/2014/main" id="{A4F7D17B-EDF1-41CF-B313-FF642F9403C2}"/>
              </a:ext>
            </a:extLst>
          </p:cNvPr>
          <p:cNvSpPr>
            <a:spLocks noChangeShapeType="1"/>
          </p:cNvSpPr>
          <p:nvPr/>
        </p:nvSpPr>
        <p:spPr bwMode="auto">
          <a:xfrm>
            <a:off x="4845050" y="1717676"/>
            <a:ext cx="152400"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8" name="Line 8">
            <a:extLst>
              <a:ext uri="{FF2B5EF4-FFF2-40B4-BE49-F238E27FC236}">
                <a16:creationId xmlns:a16="http://schemas.microsoft.com/office/drawing/2014/main" id="{EDDE420F-CCC7-4AE7-8C3E-494829ED0944}"/>
              </a:ext>
            </a:extLst>
          </p:cNvPr>
          <p:cNvSpPr>
            <a:spLocks noChangeShapeType="1"/>
          </p:cNvSpPr>
          <p:nvPr/>
        </p:nvSpPr>
        <p:spPr bwMode="auto">
          <a:xfrm>
            <a:off x="4997450" y="2128838"/>
            <a:ext cx="6048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9" name="Line 9">
            <a:extLst>
              <a:ext uri="{FF2B5EF4-FFF2-40B4-BE49-F238E27FC236}">
                <a16:creationId xmlns:a16="http://schemas.microsoft.com/office/drawing/2014/main" id="{E2444C06-FB3C-4957-8BF1-0DC13D5275BC}"/>
              </a:ext>
            </a:extLst>
          </p:cNvPr>
          <p:cNvSpPr>
            <a:spLocks noChangeShapeType="1"/>
          </p:cNvSpPr>
          <p:nvPr/>
        </p:nvSpPr>
        <p:spPr bwMode="auto">
          <a:xfrm flipV="1">
            <a:off x="5602288" y="1717676"/>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0" name="Line 10">
            <a:extLst>
              <a:ext uri="{FF2B5EF4-FFF2-40B4-BE49-F238E27FC236}">
                <a16:creationId xmlns:a16="http://schemas.microsoft.com/office/drawing/2014/main" id="{2E3D7B3F-2C01-435B-B5A6-D8E6C25A8954}"/>
              </a:ext>
            </a:extLst>
          </p:cNvPr>
          <p:cNvSpPr>
            <a:spLocks noChangeShapeType="1"/>
          </p:cNvSpPr>
          <p:nvPr/>
        </p:nvSpPr>
        <p:spPr bwMode="auto">
          <a:xfrm>
            <a:off x="5753101" y="1717675"/>
            <a:ext cx="606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1" name="Line 11">
            <a:extLst>
              <a:ext uri="{FF2B5EF4-FFF2-40B4-BE49-F238E27FC236}">
                <a16:creationId xmlns:a16="http://schemas.microsoft.com/office/drawing/2014/main" id="{4ED5614C-DDF1-43FE-BDA1-26DDB81E0EED}"/>
              </a:ext>
            </a:extLst>
          </p:cNvPr>
          <p:cNvSpPr>
            <a:spLocks noChangeShapeType="1"/>
          </p:cNvSpPr>
          <p:nvPr/>
        </p:nvSpPr>
        <p:spPr bwMode="auto">
          <a:xfrm>
            <a:off x="6359526"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2" name="Line 12">
            <a:extLst>
              <a:ext uri="{FF2B5EF4-FFF2-40B4-BE49-F238E27FC236}">
                <a16:creationId xmlns:a16="http://schemas.microsoft.com/office/drawing/2014/main" id="{D549F2D5-E3AA-4DB0-926A-3DB7C2A09766}"/>
              </a:ext>
            </a:extLst>
          </p:cNvPr>
          <p:cNvSpPr>
            <a:spLocks noChangeShapeType="1"/>
          </p:cNvSpPr>
          <p:nvPr/>
        </p:nvSpPr>
        <p:spPr bwMode="auto">
          <a:xfrm>
            <a:off x="6510339" y="2128838"/>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3" name="Line 13">
            <a:extLst>
              <a:ext uri="{FF2B5EF4-FFF2-40B4-BE49-F238E27FC236}">
                <a16:creationId xmlns:a16="http://schemas.microsoft.com/office/drawing/2014/main" id="{C312E738-E39C-4476-8BF1-4B3879824F17}"/>
              </a:ext>
            </a:extLst>
          </p:cNvPr>
          <p:cNvSpPr>
            <a:spLocks noChangeShapeType="1"/>
          </p:cNvSpPr>
          <p:nvPr/>
        </p:nvSpPr>
        <p:spPr bwMode="auto">
          <a:xfrm flipV="1">
            <a:off x="7115176"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4" name="Line 14">
            <a:extLst>
              <a:ext uri="{FF2B5EF4-FFF2-40B4-BE49-F238E27FC236}">
                <a16:creationId xmlns:a16="http://schemas.microsoft.com/office/drawing/2014/main" id="{A9E40465-0F65-4C75-9AB1-669A363D62EC}"/>
              </a:ext>
            </a:extLst>
          </p:cNvPr>
          <p:cNvSpPr>
            <a:spLocks noChangeShapeType="1"/>
          </p:cNvSpPr>
          <p:nvPr/>
        </p:nvSpPr>
        <p:spPr bwMode="auto">
          <a:xfrm>
            <a:off x="7265989" y="1717675"/>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5" name="Line 15">
            <a:extLst>
              <a:ext uri="{FF2B5EF4-FFF2-40B4-BE49-F238E27FC236}">
                <a16:creationId xmlns:a16="http://schemas.microsoft.com/office/drawing/2014/main" id="{5EFA7560-7610-4A3C-9371-8994741F29EB}"/>
              </a:ext>
            </a:extLst>
          </p:cNvPr>
          <p:cNvSpPr>
            <a:spLocks noChangeShapeType="1"/>
          </p:cNvSpPr>
          <p:nvPr/>
        </p:nvSpPr>
        <p:spPr bwMode="auto">
          <a:xfrm>
            <a:off x="7870825" y="1717676"/>
            <a:ext cx="152400"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6" name="Line 16">
            <a:extLst>
              <a:ext uri="{FF2B5EF4-FFF2-40B4-BE49-F238E27FC236}">
                <a16:creationId xmlns:a16="http://schemas.microsoft.com/office/drawing/2014/main" id="{D96DD999-B0AF-4AFC-9319-252738B117DB}"/>
              </a:ext>
            </a:extLst>
          </p:cNvPr>
          <p:cNvSpPr>
            <a:spLocks noChangeShapeType="1"/>
          </p:cNvSpPr>
          <p:nvPr/>
        </p:nvSpPr>
        <p:spPr bwMode="auto">
          <a:xfrm>
            <a:off x="8023225" y="2128838"/>
            <a:ext cx="6048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7" name="Line 17">
            <a:extLst>
              <a:ext uri="{FF2B5EF4-FFF2-40B4-BE49-F238E27FC236}">
                <a16:creationId xmlns:a16="http://schemas.microsoft.com/office/drawing/2014/main" id="{E785B32D-31A7-4D67-AC6F-0A32AFD1F0D2}"/>
              </a:ext>
            </a:extLst>
          </p:cNvPr>
          <p:cNvSpPr>
            <a:spLocks noChangeShapeType="1"/>
          </p:cNvSpPr>
          <p:nvPr/>
        </p:nvSpPr>
        <p:spPr bwMode="auto">
          <a:xfrm>
            <a:off x="3335338" y="1306514"/>
            <a:ext cx="0" cy="524668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8" name="Line 18">
            <a:extLst>
              <a:ext uri="{FF2B5EF4-FFF2-40B4-BE49-F238E27FC236}">
                <a16:creationId xmlns:a16="http://schemas.microsoft.com/office/drawing/2014/main" id="{2E9EE670-0449-4826-AFD7-CF48BCF4A28B}"/>
              </a:ext>
            </a:extLst>
          </p:cNvPr>
          <p:cNvSpPr>
            <a:spLocks noChangeShapeType="1"/>
          </p:cNvSpPr>
          <p:nvPr/>
        </p:nvSpPr>
        <p:spPr bwMode="auto">
          <a:xfrm>
            <a:off x="4848225" y="1306514"/>
            <a:ext cx="0" cy="524668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0979" name="Line 19">
            <a:extLst>
              <a:ext uri="{FF2B5EF4-FFF2-40B4-BE49-F238E27FC236}">
                <a16:creationId xmlns:a16="http://schemas.microsoft.com/office/drawing/2014/main" id="{08B645F0-B527-4722-BFDB-80D853743296}"/>
              </a:ext>
            </a:extLst>
          </p:cNvPr>
          <p:cNvSpPr>
            <a:spLocks noChangeShapeType="1"/>
          </p:cNvSpPr>
          <p:nvPr/>
        </p:nvSpPr>
        <p:spPr bwMode="auto">
          <a:xfrm>
            <a:off x="6361113" y="1203326"/>
            <a:ext cx="0" cy="5349875"/>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0" name="Line 20">
            <a:extLst>
              <a:ext uri="{FF2B5EF4-FFF2-40B4-BE49-F238E27FC236}">
                <a16:creationId xmlns:a16="http://schemas.microsoft.com/office/drawing/2014/main" id="{7A89786D-DE01-491E-B5C7-9266A6695D90}"/>
              </a:ext>
            </a:extLst>
          </p:cNvPr>
          <p:cNvSpPr>
            <a:spLocks noChangeShapeType="1"/>
          </p:cNvSpPr>
          <p:nvPr/>
        </p:nvSpPr>
        <p:spPr bwMode="auto">
          <a:xfrm flipV="1">
            <a:off x="8628063" y="1717676"/>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81" name="Line 21">
            <a:extLst>
              <a:ext uri="{FF2B5EF4-FFF2-40B4-BE49-F238E27FC236}">
                <a16:creationId xmlns:a16="http://schemas.microsoft.com/office/drawing/2014/main" id="{8B1D9567-F6B2-42E7-9AA4-81EB630A30D1}"/>
              </a:ext>
            </a:extLst>
          </p:cNvPr>
          <p:cNvSpPr>
            <a:spLocks noChangeShapeType="1"/>
          </p:cNvSpPr>
          <p:nvPr/>
        </p:nvSpPr>
        <p:spPr bwMode="auto">
          <a:xfrm>
            <a:off x="8778876" y="1717675"/>
            <a:ext cx="606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82" name="Line 22">
            <a:extLst>
              <a:ext uri="{FF2B5EF4-FFF2-40B4-BE49-F238E27FC236}">
                <a16:creationId xmlns:a16="http://schemas.microsoft.com/office/drawing/2014/main" id="{8051F973-586E-40C1-A64D-EA1AA5B2F8C2}"/>
              </a:ext>
            </a:extLst>
          </p:cNvPr>
          <p:cNvSpPr>
            <a:spLocks noChangeShapeType="1"/>
          </p:cNvSpPr>
          <p:nvPr/>
        </p:nvSpPr>
        <p:spPr bwMode="auto">
          <a:xfrm>
            <a:off x="9385301"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83" name="Line 23">
            <a:extLst>
              <a:ext uri="{FF2B5EF4-FFF2-40B4-BE49-F238E27FC236}">
                <a16:creationId xmlns:a16="http://schemas.microsoft.com/office/drawing/2014/main" id="{F71DEF03-9D04-44DE-A9B0-1226317E063C}"/>
              </a:ext>
            </a:extLst>
          </p:cNvPr>
          <p:cNvSpPr>
            <a:spLocks noChangeShapeType="1"/>
          </p:cNvSpPr>
          <p:nvPr/>
        </p:nvSpPr>
        <p:spPr bwMode="auto">
          <a:xfrm>
            <a:off x="9536114" y="2128838"/>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84" name="Line 24">
            <a:extLst>
              <a:ext uri="{FF2B5EF4-FFF2-40B4-BE49-F238E27FC236}">
                <a16:creationId xmlns:a16="http://schemas.microsoft.com/office/drawing/2014/main" id="{B3F4586E-7B77-4FE9-92B8-DAFF2093B51D}"/>
              </a:ext>
            </a:extLst>
          </p:cNvPr>
          <p:cNvSpPr>
            <a:spLocks noChangeShapeType="1"/>
          </p:cNvSpPr>
          <p:nvPr/>
        </p:nvSpPr>
        <p:spPr bwMode="auto">
          <a:xfrm>
            <a:off x="9386888" y="1203326"/>
            <a:ext cx="0" cy="5349875"/>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0985" name="Line 25">
            <a:extLst>
              <a:ext uri="{FF2B5EF4-FFF2-40B4-BE49-F238E27FC236}">
                <a16:creationId xmlns:a16="http://schemas.microsoft.com/office/drawing/2014/main" id="{6B378896-5F4D-4EC1-A2E3-739F8CD022AC}"/>
              </a:ext>
            </a:extLst>
          </p:cNvPr>
          <p:cNvSpPr>
            <a:spLocks noChangeShapeType="1"/>
          </p:cNvSpPr>
          <p:nvPr/>
        </p:nvSpPr>
        <p:spPr bwMode="auto">
          <a:xfrm>
            <a:off x="3335339" y="1409700"/>
            <a:ext cx="1512887"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0986" name="Line 26">
            <a:extLst>
              <a:ext uri="{FF2B5EF4-FFF2-40B4-BE49-F238E27FC236}">
                <a16:creationId xmlns:a16="http://schemas.microsoft.com/office/drawing/2014/main" id="{B0342DEE-5929-4DCE-AEAD-B242F33486C6}"/>
              </a:ext>
            </a:extLst>
          </p:cNvPr>
          <p:cNvSpPr>
            <a:spLocks noChangeShapeType="1"/>
          </p:cNvSpPr>
          <p:nvPr/>
        </p:nvSpPr>
        <p:spPr bwMode="auto">
          <a:xfrm>
            <a:off x="4848225" y="1409700"/>
            <a:ext cx="1512888"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0987" name="Line 27">
            <a:extLst>
              <a:ext uri="{FF2B5EF4-FFF2-40B4-BE49-F238E27FC236}">
                <a16:creationId xmlns:a16="http://schemas.microsoft.com/office/drawing/2014/main" id="{4BD73750-808E-47BD-A9DE-68DA550A8F14}"/>
              </a:ext>
            </a:extLst>
          </p:cNvPr>
          <p:cNvSpPr>
            <a:spLocks noChangeShapeType="1"/>
          </p:cNvSpPr>
          <p:nvPr/>
        </p:nvSpPr>
        <p:spPr bwMode="auto">
          <a:xfrm>
            <a:off x="6361114" y="1409700"/>
            <a:ext cx="1512887"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0988" name="Line 28">
            <a:extLst>
              <a:ext uri="{FF2B5EF4-FFF2-40B4-BE49-F238E27FC236}">
                <a16:creationId xmlns:a16="http://schemas.microsoft.com/office/drawing/2014/main" id="{E3248726-C7F4-407D-A6B1-B9202D8E9722}"/>
              </a:ext>
            </a:extLst>
          </p:cNvPr>
          <p:cNvSpPr>
            <a:spLocks noChangeShapeType="1"/>
          </p:cNvSpPr>
          <p:nvPr/>
        </p:nvSpPr>
        <p:spPr bwMode="auto">
          <a:xfrm>
            <a:off x="7874000" y="1409700"/>
            <a:ext cx="1512888"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0989" name="Line 29">
            <a:extLst>
              <a:ext uri="{FF2B5EF4-FFF2-40B4-BE49-F238E27FC236}">
                <a16:creationId xmlns:a16="http://schemas.microsoft.com/office/drawing/2014/main" id="{0D13BB21-FA93-4256-9BA1-CACD5EDEB1CD}"/>
              </a:ext>
            </a:extLst>
          </p:cNvPr>
          <p:cNvSpPr>
            <a:spLocks noChangeShapeType="1"/>
          </p:cNvSpPr>
          <p:nvPr/>
        </p:nvSpPr>
        <p:spPr bwMode="auto">
          <a:xfrm>
            <a:off x="2727325" y="2335213"/>
            <a:ext cx="7572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0" name="Line 30">
            <a:extLst>
              <a:ext uri="{FF2B5EF4-FFF2-40B4-BE49-F238E27FC236}">
                <a16:creationId xmlns:a16="http://schemas.microsoft.com/office/drawing/2014/main" id="{94910A98-4D93-4C04-869F-CA461D3B29A0}"/>
              </a:ext>
            </a:extLst>
          </p:cNvPr>
          <p:cNvSpPr>
            <a:spLocks noChangeShapeType="1"/>
          </p:cNvSpPr>
          <p:nvPr/>
        </p:nvSpPr>
        <p:spPr bwMode="auto">
          <a:xfrm>
            <a:off x="3484563" y="2335213"/>
            <a:ext cx="150812"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1" name="Line 31">
            <a:extLst>
              <a:ext uri="{FF2B5EF4-FFF2-40B4-BE49-F238E27FC236}">
                <a16:creationId xmlns:a16="http://schemas.microsoft.com/office/drawing/2014/main" id="{4C5D6B0C-940B-4E6D-87F1-69793E18AD6C}"/>
              </a:ext>
            </a:extLst>
          </p:cNvPr>
          <p:cNvSpPr>
            <a:spLocks noChangeShapeType="1"/>
          </p:cNvSpPr>
          <p:nvPr/>
        </p:nvSpPr>
        <p:spPr bwMode="auto">
          <a:xfrm flipV="1">
            <a:off x="3484563" y="2335213"/>
            <a:ext cx="150812"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2" name="Line 32">
            <a:extLst>
              <a:ext uri="{FF2B5EF4-FFF2-40B4-BE49-F238E27FC236}">
                <a16:creationId xmlns:a16="http://schemas.microsoft.com/office/drawing/2014/main" id="{A25FE768-0FD4-41D0-B915-D0FCA20F0413}"/>
              </a:ext>
            </a:extLst>
          </p:cNvPr>
          <p:cNvSpPr>
            <a:spLocks noChangeShapeType="1"/>
          </p:cNvSpPr>
          <p:nvPr/>
        </p:nvSpPr>
        <p:spPr bwMode="auto">
          <a:xfrm>
            <a:off x="2727325" y="2746375"/>
            <a:ext cx="7572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3" name="Line 33">
            <a:extLst>
              <a:ext uri="{FF2B5EF4-FFF2-40B4-BE49-F238E27FC236}">
                <a16:creationId xmlns:a16="http://schemas.microsoft.com/office/drawing/2014/main" id="{B2968910-215C-4302-918B-B061C4B61370}"/>
              </a:ext>
            </a:extLst>
          </p:cNvPr>
          <p:cNvSpPr>
            <a:spLocks noChangeShapeType="1"/>
          </p:cNvSpPr>
          <p:nvPr/>
        </p:nvSpPr>
        <p:spPr bwMode="auto">
          <a:xfrm>
            <a:off x="3635376" y="2746375"/>
            <a:ext cx="55975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4" name="Line 34">
            <a:extLst>
              <a:ext uri="{FF2B5EF4-FFF2-40B4-BE49-F238E27FC236}">
                <a16:creationId xmlns:a16="http://schemas.microsoft.com/office/drawing/2014/main" id="{47FAC615-7F62-4BDA-A901-12ED527825C6}"/>
              </a:ext>
            </a:extLst>
          </p:cNvPr>
          <p:cNvSpPr>
            <a:spLocks noChangeShapeType="1"/>
          </p:cNvSpPr>
          <p:nvPr/>
        </p:nvSpPr>
        <p:spPr bwMode="auto">
          <a:xfrm>
            <a:off x="3635376" y="2335213"/>
            <a:ext cx="55975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5" name="Line 35">
            <a:extLst>
              <a:ext uri="{FF2B5EF4-FFF2-40B4-BE49-F238E27FC236}">
                <a16:creationId xmlns:a16="http://schemas.microsoft.com/office/drawing/2014/main" id="{EA996C23-4469-4C7D-9EDE-8B9A0A61C4A5}"/>
              </a:ext>
            </a:extLst>
          </p:cNvPr>
          <p:cNvSpPr>
            <a:spLocks noChangeShapeType="1"/>
          </p:cNvSpPr>
          <p:nvPr/>
        </p:nvSpPr>
        <p:spPr bwMode="auto">
          <a:xfrm>
            <a:off x="9232900" y="2335213"/>
            <a:ext cx="152400"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6" name="Line 36">
            <a:extLst>
              <a:ext uri="{FF2B5EF4-FFF2-40B4-BE49-F238E27FC236}">
                <a16:creationId xmlns:a16="http://schemas.microsoft.com/office/drawing/2014/main" id="{607C0054-689F-44E1-8613-8E886DA5B4A8}"/>
              </a:ext>
            </a:extLst>
          </p:cNvPr>
          <p:cNvSpPr>
            <a:spLocks noChangeShapeType="1"/>
          </p:cNvSpPr>
          <p:nvPr/>
        </p:nvSpPr>
        <p:spPr bwMode="auto">
          <a:xfrm flipV="1">
            <a:off x="9232900" y="2335213"/>
            <a:ext cx="152400"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7" name="Line 37">
            <a:extLst>
              <a:ext uri="{FF2B5EF4-FFF2-40B4-BE49-F238E27FC236}">
                <a16:creationId xmlns:a16="http://schemas.microsoft.com/office/drawing/2014/main" id="{87941E06-063A-49C1-81F3-AE211197AAC5}"/>
              </a:ext>
            </a:extLst>
          </p:cNvPr>
          <p:cNvSpPr>
            <a:spLocks noChangeShapeType="1"/>
          </p:cNvSpPr>
          <p:nvPr/>
        </p:nvSpPr>
        <p:spPr bwMode="auto">
          <a:xfrm>
            <a:off x="9385300" y="2335213"/>
            <a:ext cx="755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8" name="Line 38">
            <a:extLst>
              <a:ext uri="{FF2B5EF4-FFF2-40B4-BE49-F238E27FC236}">
                <a16:creationId xmlns:a16="http://schemas.microsoft.com/office/drawing/2014/main" id="{1D9AEA6C-6D78-4758-89BC-545B60346353}"/>
              </a:ext>
            </a:extLst>
          </p:cNvPr>
          <p:cNvSpPr>
            <a:spLocks noChangeShapeType="1"/>
          </p:cNvSpPr>
          <p:nvPr/>
        </p:nvSpPr>
        <p:spPr bwMode="auto">
          <a:xfrm>
            <a:off x="9385300" y="2746375"/>
            <a:ext cx="755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99" name="Line 39">
            <a:extLst>
              <a:ext uri="{FF2B5EF4-FFF2-40B4-BE49-F238E27FC236}">
                <a16:creationId xmlns:a16="http://schemas.microsoft.com/office/drawing/2014/main" id="{5519F629-922C-405B-81D8-C19105D0FEBC}"/>
              </a:ext>
            </a:extLst>
          </p:cNvPr>
          <p:cNvSpPr>
            <a:spLocks noChangeShapeType="1"/>
          </p:cNvSpPr>
          <p:nvPr/>
        </p:nvSpPr>
        <p:spPr bwMode="auto">
          <a:xfrm>
            <a:off x="2727325" y="2952750"/>
            <a:ext cx="984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00" name="Line 40">
            <a:extLst>
              <a:ext uri="{FF2B5EF4-FFF2-40B4-BE49-F238E27FC236}">
                <a16:creationId xmlns:a16="http://schemas.microsoft.com/office/drawing/2014/main" id="{A9C3843F-1500-441F-914C-4D8BC6D1B9CC}"/>
              </a:ext>
            </a:extLst>
          </p:cNvPr>
          <p:cNvSpPr>
            <a:spLocks noChangeShapeType="1"/>
          </p:cNvSpPr>
          <p:nvPr/>
        </p:nvSpPr>
        <p:spPr bwMode="auto">
          <a:xfrm>
            <a:off x="3711576" y="2952751"/>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01" name="Line 41">
            <a:extLst>
              <a:ext uri="{FF2B5EF4-FFF2-40B4-BE49-F238E27FC236}">
                <a16:creationId xmlns:a16="http://schemas.microsoft.com/office/drawing/2014/main" id="{15D245F1-0BF0-4CAE-8CC5-A2FF5751864C}"/>
              </a:ext>
            </a:extLst>
          </p:cNvPr>
          <p:cNvSpPr>
            <a:spLocks noChangeShapeType="1"/>
          </p:cNvSpPr>
          <p:nvPr/>
        </p:nvSpPr>
        <p:spPr bwMode="auto">
          <a:xfrm flipV="1">
            <a:off x="3711576" y="2952751"/>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02" name="Line 42">
            <a:extLst>
              <a:ext uri="{FF2B5EF4-FFF2-40B4-BE49-F238E27FC236}">
                <a16:creationId xmlns:a16="http://schemas.microsoft.com/office/drawing/2014/main" id="{EC2FC1AE-6F05-4C06-83B7-DE015FDB3715}"/>
              </a:ext>
            </a:extLst>
          </p:cNvPr>
          <p:cNvSpPr>
            <a:spLocks noChangeShapeType="1"/>
          </p:cNvSpPr>
          <p:nvPr/>
        </p:nvSpPr>
        <p:spPr bwMode="auto">
          <a:xfrm>
            <a:off x="3862389" y="3363913"/>
            <a:ext cx="1285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03" name="Line 43">
            <a:extLst>
              <a:ext uri="{FF2B5EF4-FFF2-40B4-BE49-F238E27FC236}">
                <a16:creationId xmlns:a16="http://schemas.microsoft.com/office/drawing/2014/main" id="{D26E78AB-C515-4081-A663-CF2B825F0EA5}"/>
              </a:ext>
            </a:extLst>
          </p:cNvPr>
          <p:cNvSpPr>
            <a:spLocks noChangeShapeType="1"/>
          </p:cNvSpPr>
          <p:nvPr/>
        </p:nvSpPr>
        <p:spPr bwMode="auto">
          <a:xfrm>
            <a:off x="2727325" y="3363913"/>
            <a:ext cx="984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04" name="Line 44">
            <a:extLst>
              <a:ext uri="{FF2B5EF4-FFF2-40B4-BE49-F238E27FC236}">
                <a16:creationId xmlns:a16="http://schemas.microsoft.com/office/drawing/2014/main" id="{06620B09-4E45-4216-B4A5-5FFCACE66B84}"/>
              </a:ext>
            </a:extLst>
          </p:cNvPr>
          <p:cNvSpPr>
            <a:spLocks noChangeShapeType="1"/>
          </p:cNvSpPr>
          <p:nvPr/>
        </p:nvSpPr>
        <p:spPr bwMode="auto">
          <a:xfrm>
            <a:off x="3862389" y="2952750"/>
            <a:ext cx="1285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05" name="Line 45">
            <a:extLst>
              <a:ext uri="{FF2B5EF4-FFF2-40B4-BE49-F238E27FC236}">
                <a16:creationId xmlns:a16="http://schemas.microsoft.com/office/drawing/2014/main" id="{059EBBB3-67D6-4CCB-A41D-C980850D88AC}"/>
              </a:ext>
            </a:extLst>
          </p:cNvPr>
          <p:cNvSpPr>
            <a:spLocks noChangeShapeType="1"/>
          </p:cNvSpPr>
          <p:nvPr/>
        </p:nvSpPr>
        <p:spPr bwMode="auto">
          <a:xfrm>
            <a:off x="5148263" y="2952751"/>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06" name="Line 46">
            <a:extLst>
              <a:ext uri="{FF2B5EF4-FFF2-40B4-BE49-F238E27FC236}">
                <a16:creationId xmlns:a16="http://schemas.microsoft.com/office/drawing/2014/main" id="{5CF5A71C-F708-4753-9C3D-61A78F9CBC97}"/>
              </a:ext>
            </a:extLst>
          </p:cNvPr>
          <p:cNvSpPr>
            <a:spLocks noChangeShapeType="1"/>
          </p:cNvSpPr>
          <p:nvPr/>
        </p:nvSpPr>
        <p:spPr bwMode="auto">
          <a:xfrm flipV="1">
            <a:off x="5148263" y="2952751"/>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07" name="Line 47">
            <a:extLst>
              <a:ext uri="{FF2B5EF4-FFF2-40B4-BE49-F238E27FC236}">
                <a16:creationId xmlns:a16="http://schemas.microsoft.com/office/drawing/2014/main" id="{C08B5468-F624-42D7-B940-F3199DF0AC07}"/>
              </a:ext>
            </a:extLst>
          </p:cNvPr>
          <p:cNvSpPr>
            <a:spLocks noChangeShapeType="1"/>
          </p:cNvSpPr>
          <p:nvPr/>
        </p:nvSpPr>
        <p:spPr bwMode="auto">
          <a:xfrm>
            <a:off x="3030539" y="2952750"/>
            <a:ext cx="6810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08" name="Line 48">
            <a:extLst>
              <a:ext uri="{FF2B5EF4-FFF2-40B4-BE49-F238E27FC236}">
                <a16:creationId xmlns:a16="http://schemas.microsoft.com/office/drawing/2014/main" id="{8B3F778D-53D0-4604-969D-BD238FBB1DBB}"/>
              </a:ext>
            </a:extLst>
          </p:cNvPr>
          <p:cNvSpPr>
            <a:spLocks noChangeShapeType="1"/>
          </p:cNvSpPr>
          <p:nvPr/>
        </p:nvSpPr>
        <p:spPr bwMode="auto">
          <a:xfrm>
            <a:off x="5299075" y="3363913"/>
            <a:ext cx="3556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09" name="Line 49">
            <a:extLst>
              <a:ext uri="{FF2B5EF4-FFF2-40B4-BE49-F238E27FC236}">
                <a16:creationId xmlns:a16="http://schemas.microsoft.com/office/drawing/2014/main" id="{FA1257DB-6598-4F99-87E0-B8DF2AED8991}"/>
              </a:ext>
            </a:extLst>
          </p:cNvPr>
          <p:cNvSpPr>
            <a:spLocks noChangeShapeType="1"/>
          </p:cNvSpPr>
          <p:nvPr/>
        </p:nvSpPr>
        <p:spPr bwMode="auto">
          <a:xfrm>
            <a:off x="5299075" y="2952750"/>
            <a:ext cx="3556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0" name="Line 50">
            <a:extLst>
              <a:ext uri="{FF2B5EF4-FFF2-40B4-BE49-F238E27FC236}">
                <a16:creationId xmlns:a16="http://schemas.microsoft.com/office/drawing/2014/main" id="{8D1BB423-A55F-40FF-A55E-A402FF218AEF}"/>
              </a:ext>
            </a:extLst>
          </p:cNvPr>
          <p:cNvSpPr>
            <a:spLocks noChangeShapeType="1"/>
          </p:cNvSpPr>
          <p:nvPr/>
        </p:nvSpPr>
        <p:spPr bwMode="auto">
          <a:xfrm>
            <a:off x="8855076" y="2952751"/>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1" name="Line 51">
            <a:extLst>
              <a:ext uri="{FF2B5EF4-FFF2-40B4-BE49-F238E27FC236}">
                <a16:creationId xmlns:a16="http://schemas.microsoft.com/office/drawing/2014/main" id="{30AA6EF4-7173-45A2-A544-35E5FBF2DFEC}"/>
              </a:ext>
            </a:extLst>
          </p:cNvPr>
          <p:cNvSpPr>
            <a:spLocks noChangeShapeType="1"/>
          </p:cNvSpPr>
          <p:nvPr/>
        </p:nvSpPr>
        <p:spPr bwMode="auto">
          <a:xfrm flipV="1">
            <a:off x="8855076" y="2952751"/>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2" name="Line 52">
            <a:extLst>
              <a:ext uri="{FF2B5EF4-FFF2-40B4-BE49-F238E27FC236}">
                <a16:creationId xmlns:a16="http://schemas.microsoft.com/office/drawing/2014/main" id="{4A1EC9EF-5BAA-4995-AE37-33912337DD2F}"/>
              </a:ext>
            </a:extLst>
          </p:cNvPr>
          <p:cNvSpPr>
            <a:spLocks noChangeShapeType="1"/>
          </p:cNvSpPr>
          <p:nvPr/>
        </p:nvSpPr>
        <p:spPr bwMode="auto">
          <a:xfrm>
            <a:off x="9005888" y="2952750"/>
            <a:ext cx="11350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3" name="Line 53">
            <a:extLst>
              <a:ext uri="{FF2B5EF4-FFF2-40B4-BE49-F238E27FC236}">
                <a16:creationId xmlns:a16="http://schemas.microsoft.com/office/drawing/2014/main" id="{2B5FD414-6E6A-4AFE-B9DB-CD76E3BB3BB9}"/>
              </a:ext>
            </a:extLst>
          </p:cNvPr>
          <p:cNvSpPr>
            <a:spLocks noChangeShapeType="1"/>
          </p:cNvSpPr>
          <p:nvPr/>
        </p:nvSpPr>
        <p:spPr bwMode="auto">
          <a:xfrm>
            <a:off x="9005888" y="3363913"/>
            <a:ext cx="11350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4" name="Line 54">
            <a:extLst>
              <a:ext uri="{FF2B5EF4-FFF2-40B4-BE49-F238E27FC236}">
                <a16:creationId xmlns:a16="http://schemas.microsoft.com/office/drawing/2014/main" id="{C5F9DAE3-6D2F-4437-9B83-DC0E80339DB3}"/>
              </a:ext>
            </a:extLst>
          </p:cNvPr>
          <p:cNvSpPr>
            <a:spLocks noChangeShapeType="1"/>
          </p:cNvSpPr>
          <p:nvPr/>
        </p:nvSpPr>
        <p:spPr bwMode="auto">
          <a:xfrm>
            <a:off x="3711576" y="3568700"/>
            <a:ext cx="9826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5" name="Line 55">
            <a:extLst>
              <a:ext uri="{FF2B5EF4-FFF2-40B4-BE49-F238E27FC236}">
                <a16:creationId xmlns:a16="http://schemas.microsoft.com/office/drawing/2014/main" id="{4947A928-1727-49D0-ABD5-47DB197D6F8E}"/>
              </a:ext>
            </a:extLst>
          </p:cNvPr>
          <p:cNvSpPr>
            <a:spLocks noChangeShapeType="1"/>
          </p:cNvSpPr>
          <p:nvPr/>
        </p:nvSpPr>
        <p:spPr bwMode="auto">
          <a:xfrm>
            <a:off x="2727325" y="3981450"/>
            <a:ext cx="8318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6" name="Line 56">
            <a:extLst>
              <a:ext uri="{FF2B5EF4-FFF2-40B4-BE49-F238E27FC236}">
                <a16:creationId xmlns:a16="http://schemas.microsoft.com/office/drawing/2014/main" id="{BB2EF37B-85A4-4255-A109-878AFD350802}"/>
              </a:ext>
            </a:extLst>
          </p:cNvPr>
          <p:cNvSpPr>
            <a:spLocks noChangeShapeType="1"/>
          </p:cNvSpPr>
          <p:nvPr/>
        </p:nvSpPr>
        <p:spPr bwMode="auto">
          <a:xfrm flipV="1">
            <a:off x="3559175" y="3568700"/>
            <a:ext cx="152400" cy="4127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7" name="Line 57">
            <a:extLst>
              <a:ext uri="{FF2B5EF4-FFF2-40B4-BE49-F238E27FC236}">
                <a16:creationId xmlns:a16="http://schemas.microsoft.com/office/drawing/2014/main" id="{4F776C09-E702-40DC-9F20-B6021927E2B7}"/>
              </a:ext>
            </a:extLst>
          </p:cNvPr>
          <p:cNvSpPr>
            <a:spLocks noChangeShapeType="1"/>
          </p:cNvSpPr>
          <p:nvPr/>
        </p:nvSpPr>
        <p:spPr bwMode="auto">
          <a:xfrm>
            <a:off x="4694238" y="3568700"/>
            <a:ext cx="150812" cy="4127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8" name="Line 58">
            <a:extLst>
              <a:ext uri="{FF2B5EF4-FFF2-40B4-BE49-F238E27FC236}">
                <a16:creationId xmlns:a16="http://schemas.microsoft.com/office/drawing/2014/main" id="{EB514A0D-127B-4066-BAF5-F22289EE223C}"/>
              </a:ext>
            </a:extLst>
          </p:cNvPr>
          <p:cNvSpPr>
            <a:spLocks noChangeShapeType="1"/>
          </p:cNvSpPr>
          <p:nvPr/>
        </p:nvSpPr>
        <p:spPr bwMode="auto">
          <a:xfrm>
            <a:off x="4845050" y="3981450"/>
            <a:ext cx="529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9" name="Line 59">
            <a:extLst>
              <a:ext uri="{FF2B5EF4-FFF2-40B4-BE49-F238E27FC236}">
                <a16:creationId xmlns:a16="http://schemas.microsoft.com/office/drawing/2014/main" id="{6B95000B-5768-4F02-AE3A-242082C6809A}"/>
              </a:ext>
            </a:extLst>
          </p:cNvPr>
          <p:cNvSpPr>
            <a:spLocks noChangeShapeType="1"/>
          </p:cNvSpPr>
          <p:nvPr/>
        </p:nvSpPr>
        <p:spPr bwMode="auto">
          <a:xfrm>
            <a:off x="2727325" y="4186238"/>
            <a:ext cx="984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0" name="Line 60">
            <a:extLst>
              <a:ext uri="{FF2B5EF4-FFF2-40B4-BE49-F238E27FC236}">
                <a16:creationId xmlns:a16="http://schemas.microsoft.com/office/drawing/2014/main" id="{9152DC37-E534-42BF-BF94-73DBD3577F24}"/>
              </a:ext>
            </a:extLst>
          </p:cNvPr>
          <p:cNvSpPr>
            <a:spLocks noChangeShapeType="1"/>
          </p:cNvSpPr>
          <p:nvPr/>
        </p:nvSpPr>
        <p:spPr bwMode="auto">
          <a:xfrm>
            <a:off x="3711576" y="4186238"/>
            <a:ext cx="150813"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1" name="Line 61">
            <a:extLst>
              <a:ext uri="{FF2B5EF4-FFF2-40B4-BE49-F238E27FC236}">
                <a16:creationId xmlns:a16="http://schemas.microsoft.com/office/drawing/2014/main" id="{B9A3789C-2B0F-485E-8314-9EEB0633383A}"/>
              </a:ext>
            </a:extLst>
          </p:cNvPr>
          <p:cNvSpPr>
            <a:spLocks noChangeShapeType="1"/>
          </p:cNvSpPr>
          <p:nvPr/>
        </p:nvSpPr>
        <p:spPr bwMode="auto">
          <a:xfrm flipV="1">
            <a:off x="3711576" y="4186238"/>
            <a:ext cx="150813"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2" name="Line 62">
            <a:extLst>
              <a:ext uri="{FF2B5EF4-FFF2-40B4-BE49-F238E27FC236}">
                <a16:creationId xmlns:a16="http://schemas.microsoft.com/office/drawing/2014/main" id="{A0266A63-FD20-4585-BA27-2AA4B3C658DF}"/>
              </a:ext>
            </a:extLst>
          </p:cNvPr>
          <p:cNvSpPr>
            <a:spLocks noChangeShapeType="1"/>
          </p:cNvSpPr>
          <p:nvPr/>
        </p:nvSpPr>
        <p:spPr bwMode="auto">
          <a:xfrm>
            <a:off x="3862389" y="4597400"/>
            <a:ext cx="1285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3" name="Line 63">
            <a:extLst>
              <a:ext uri="{FF2B5EF4-FFF2-40B4-BE49-F238E27FC236}">
                <a16:creationId xmlns:a16="http://schemas.microsoft.com/office/drawing/2014/main" id="{EDF76058-E68C-4F80-8BA2-265F76BAB159}"/>
              </a:ext>
            </a:extLst>
          </p:cNvPr>
          <p:cNvSpPr>
            <a:spLocks noChangeShapeType="1"/>
          </p:cNvSpPr>
          <p:nvPr/>
        </p:nvSpPr>
        <p:spPr bwMode="auto">
          <a:xfrm>
            <a:off x="2727325" y="4597400"/>
            <a:ext cx="984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4" name="Line 64">
            <a:extLst>
              <a:ext uri="{FF2B5EF4-FFF2-40B4-BE49-F238E27FC236}">
                <a16:creationId xmlns:a16="http://schemas.microsoft.com/office/drawing/2014/main" id="{17DD047B-67F0-4278-8337-580841F1D614}"/>
              </a:ext>
            </a:extLst>
          </p:cNvPr>
          <p:cNvSpPr>
            <a:spLocks noChangeShapeType="1"/>
          </p:cNvSpPr>
          <p:nvPr/>
        </p:nvSpPr>
        <p:spPr bwMode="auto">
          <a:xfrm>
            <a:off x="3862389" y="4186238"/>
            <a:ext cx="1285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5" name="Line 65">
            <a:extLst>
              <a:ext uri="{FF2B5EF4-FFF2-40B4-BE49-F238E27FC236}">
                <a16:creationId xmlns:a16="http://schemas.microsoft.com/office/drawing/2014/main" id="{1E620A9F-1014-4B01-ABBA-4050D9B7585D}"/>
              </a:ext>
            </a:extLst>
          </p:cNvPr>
          <p:cNvSpPr>
            <a:spLocks noChangeShapeType="1"/>
          </p:cNvSpPr>
          <p:nvPr/>
        </p:nvSpPr>
        <p:spPr bwMode="auto">
          <a:xfrm>
            <a:off x="5148263" y="4186239"/>
            <a:ext cx="76200" cy="2063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6" name="Line 66">
            <a:extLst>
              <a:ext uri="{FF2B5EF4-FFF2-40B4-BE49-F238E27FC236}">
                <a16:creationId xmlns:a16="http://schemas.microsoft.com/office/drawing/2014/main" id="{1270B90F-6B87-4BF1-9A5A-2E4F8FB185F1}"/>
              </a:ext>
            </a:extLst>
          </p:cNvPr>
          <p:cNvSpPr>
            <a:spLocks noChangeShapeType="1"/>
          </p:cNvSpPr>
          <p:nvPr/>
        </p:nvSpPr>
        <p:spPr bwMode="auto">
          <a:xfrm flipV="1">
            <a:off x="5148263" y="4392614"/>
            <a:ext cx="76200" cy="2047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7" name="Line 67">
            <a:extLst>
              <a:ext uri="{FF2B5EF4-FFF2-40B4-BE49-F238E27FC236}">
                <a16:creationId xmlns:a16="http://schemas.microsoft.com/office/drawing/2014/main" id="{56C5C3BE-AECD-4C75-B3CE-D9831D48E5C8}"/>
              </a:ext>
            </a:extLst>
          </p:cNvPr>
          <p:cNvSpPr>
            <a:spLocks noChangeShapeType="1"/>
          </p:cNvSpPr>
          <p:nvPr/>
        </p:nvSpPr>
        <p:spPr bwMode="auto">
          <a:xfrm>
            <a:off x="5224464" y="4392613"/>
            <a:ext cx="1209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8" name="Line 68">
            <a:extLst>
              <a:ext uri="{FF2B5EF4-FFF2-40B4-BE49-F238E27FC236}">
                <a16:creationId xmlns:a16="http://schemas.microsoft.com/office/drawing/2014/main" id="{10C2B02B-6AEF-4C2E-9FF2-47BE753FBD1B}"/>
              </a:ext>
            </a:extLst>
          </p:cNvPr>
          <p:cNvSpPr>
            <a:spLocks noChangeShapeType="1"/>
          </p:cNvSpPr>
          <p:nvPr/>
        </p:nvSpPr>
        <p:spPr bwMode="auto">
          <a:xfrm rot="10800000">
            <a:off x="6510338" y="4597400"/>
            <a:ext cx="1966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29" name="Line 69">
            <a:extLst>
              <a:ext uri="{FF2B5EF4-FFF2-40B4-BE49-F238E27FC236}">
                <a16:creationId xmlns:a16="http://schemas.microsoft.com/office/drawing/2014/main" id="{592FEBA8-D286-47AC-AF97-51069A8C59FB}"/>
              </a:ext>
            </a:extLst>
          </p:cNvPr>
          <p:cNvSpPr>
            <a:spLocks noChangeShapeType="1"/>
          </p:cNvSpPr>
          <p:nvPr/>
        </p:nvSpPr>
        <p:spPr bwMode="auto">
          <a:xfrm rot="10800000">
            <a:off x="6510338" y="4186238"/>
            <a:ext cx="1966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30" name="Line 70">
            <a:extLst>
              <a:ext uri="{FF2B5EF4-FFF2-40B4-BE49-F238E27FC236}">
                <a16:creationId xmlns:a16="http://schemas.microsoft.com/office/drawing/2014/main" id="{071721BD-492F-48BB-9C3E-8517BE26E01D}"/>
              </a:ext>
            </a:extLst>
          </p:cNvPr>
          <p:cNvSpPr>
            <a:spLocks noChangeShapeType="1"/>
          </p:cNvSpPr>
          <p:nvPr/>
        </p:nvSpPr>
        <p:spPr bwMode="auto">
          <a:xfrm rot="10800000">
            <a:off x="8477251" y="4186239"/>
            <a:ext cx="74613" cy="2063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31" name="Line 71">
            <a:extLst>
              <a:ext uri="{FF2B5EF4-FFF2-40B4-BE49-F238E27FC236}">
                <a16:creationId xmlns:a16="http://schemas.microsoft.com/office/drawing/2014/main" id="{DC39BCD4-EE3A-421C-9FB3-570273EA1603}"/>
              </a:ext>
            </a:extLst>
          </p:cNvPr>
          <p:cNvSpPr>
            <a:spLocks noChangeShapeType="1"/>
          </p:cNvSpPr>
          <p:nvPr/>
        </p:nvSpPr>
        <p:spPr bwMode="auto">
          <a:xfrm rot="10800000" flipV="1">
            <a:off x="8477251" y="4392614"/>
            <a:ext cx="74613" cy="2047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32" name="Line 72">
            <a:extLst>
              <a:ext uri="{FF2B5EF4-FFF2-40B4-BE49-F238E27FC236}">
                <a16:creationId xmlns:a16="http://schemas.microsoft.com/office/drawing/2014/main" id="{A595BEA2-2C17-4192-B673-D9DE47E02277}"/>
              </a:ext>
            </a:extLst>
          </p:cNvPr>
          <p:cNvSpPr>
            <a:spLocks noChangeShapeType="1"/>
          </p:cNvSpPr>
          <p:nvPr/>
        </p:nvSpPr>
        <p:spPr bwMode="auto">
          <a:xfrm rot="10800000" flipV="1">
            <a:off x="6434138" y="4186239"/>
            <a:ext cx="76200" cy="2063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33" name="Line 73">
            <a:extLst>
              <a:ext uri="{FF2B5EF4-FFF2-40B4-BE49-F238E27FC236}">
                <a16:creationId xmlns:a16="http://schemas.microsoft.com/office/drawing/2014/main" id="{9DDE11A0-0648-4136-8A45-B3C76A3226AC}"/>
              </a:ext>
            </a:extLst>
          </p:cNvPr>
          <p:cNvSpPr>
            <a:spLocks noChangeShapeType="1"/>
          </p:cNvSpPr>
          <p:nvPr/>
        </p:nvSpPr>
        <p:spPr bwMode="auto">
          <a:xfrm rot="10800000">
            <a:off x="6434138" y="4392614"/>
            <a:ext cx="76200" cy="2047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34" name="Line 74">
            <a:extLst>
              <a:ext uri="{FF2B5EF4-FFF2-40B4-BE49-F238E27FC236}">
                <a16:creationId xmlns:a16="http://schemas.microsoft.com/office/drawing/2014/main" id="{B0B073CE-A931-4A52-9ED6-F9E3DEA1F8DA}"/>
              </a:ext>
            </a:extLst>
          </p:cNvPr>
          <p:cNvSpPr>
            <a:spLocks noChangeShapeType="1"/>
          </p:cNvSpPr>
          <p:nvPr/>
        </p:nvSpPr>
        <p:spPr bwMode="auto">
          <a:xfrm>
            <a:off x="8551864" y="4392613"/>
            <a:ext cx="15890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35" name="Line 75">
            <a:extLst>
              <a:ext uri="{FF2B5EF4-FFF2-40B4-BE49-F238E27FC236}">
                <a16:creationId xmlns:a16="http://schemas.microsoft.com/office/drawing/2014/main" id="{94EC2CF9-42CF-42D4-A05F-B76EF742F525}"/>
              </a:ext>
            </a:extLst>
          </p:cNvPr>
          <p:cNvSpPr>
            <a:spLocks noChangeShapeType="1"/>
          </p:cNvSpPr>
          <p:nvPr/>
        </p:nvSpPr>
        <p:spPr bwMode="auto">
          <a:xfrm>
            <a:off x="2727325" y="4803775"/>
            <a:ext cx="25717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36" name="Line 76">
            <a:extLst>
              <a:ext uri="{FF2B5EF4-FFF2-40B4-BE49-F238E27FC236}">
                <a16:creationId xmlns:a16="http://schemas.microsoft.com/office/drawing/2014/main" id="{B63939E7-41E0-42A1-B197-0FC0CD41EFF1}"/>
              </a:ext>
            </a:extLst>
          </p:cNvPr>
          <p:cNvSpPr>
            <a:spLocks noChangeShapeType="1"/>
          </p:cNvSpPr>
          <p:nvPr/>
        </p:nvSpPr>
        <p:spPr bwMode="auto">
          <a:xfrm>
            <a:off x="5299075" y="4803776"/>
            <a:ext cx="152400"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37" name="Line 77">
            <a:extLst>
              <a:ext uri="{FF2B5EF4-FFF2-40B4-BE49-F238E27FC236}">
                <a16:creationId xmlns:a16="http://schemas.microsoft.com/office/drawing/2014/main" id="{F879B4A0-692A-4DC4-A46A-EE712AB1CCF9}"/>
              </a:ext>
            </a:extLst>
          </p:cNvPr>
          <p:cNvSpPr>
            <a:spLocks noChangeShapeType="1"/>
          </p:cNvSpPr>
          <p:nvPr/>
        </p:nvSpPr>
        <p:spPr bwMode="auto">
          <a:xfrm>
            <a:off x="5451476" y="5214938"/>
            <a:ext cx="27225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38" name="Line 78">
            <a:extLst>
              <a:ext uri="{FF2B5EF4-FFF2-40B4-BE49-F238E27FC236}">
                <a16:creationId xmlns:a16="http://schemas.microsoft.com/office/drawing/2014/main" id="{E9AA7E52-3C84-40FB-86C1-EE7D1E850232}"/>
              </a:ext>
            </a:extLst>
          </p:cNvPr>
          <p:cNvSpPr>
            <a:spLocks noChangeShapeType="1"/>
          </p:cNvSpPr>
          <p:nvPr/>
        </p:nvSpPr>
        <p:spPr bwMode="auto">
          <a:xfrm flipV="1">
            <a:off x="8174038" y="4803776"/>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39" name="Line 79">
            <a:extLst>
              <a:ext uri="{FF2B5EF4-FFF2-40B4-BE49-F238E27FC236}">
                <a16:creationId xmlns:a16="http://schemas.microsoft.com/office/drawing/2014/main" id="{C3A116E0-8F51-42AB-847E-38F0B6DFC76E}"/>
              </a:ext>
            </a:extLst>
          </p:cNvPr>
          <p:cNvSpPr>
            <a:spLocks noChangeShapeType="1"/>
          </p:cNvSpPr>
          <p:nvPr/>
        </p:nvSpPr>
        <p:spPr bwMode="auto">
          <a:xfrm>
            <a:off x="8324850" y="4803775"/>
            <a:ext cx="18161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40" name="Line 80">
            <a:extLst>
              <a:ext uri="{FF2B5EF4-FFF2-40B4-BE49-F238E27FC236}">
                <a16:creationId xmlns:a16="http://schemas.microsoft.com/office/drawing/2014/main" id="{2D97A148-D853-45C1-B1A8-8BDE496ED565}"/>
              </a:ext>
            </a:extLst>
          </p:cNvPr>
          <p:cNvSpPr>
            <a:spLocks noChangeShapeType="1"/>
          </p:cNvSpPr>
          <p:nvPr/>
        </p:nvSpPr>
        <p:spPr bwMode="auto">
          <a:xfrm>
            <a:off x="2727326" y="5421313"/>
            <a:ext cx="606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41" name="Line 81">
            <a:extLst>
              <a:ext uri="{FF2B5EF4-FFF2-40B4-BE49-F238E27FC236}">
                <a16:creationId xmlns:a16="http://schemas.microsoft.com/office/drawing/2014/main" id="{2116DA56-BB2E-4A03-A4C2-28E1C490D5AE}"/>
              </a:ext>
            </a:extLst>
          </p:cNvPr>
          <p:cNvSpPr>
            <a:spLocks noChangeShapeType="1"/>
          </p:cNvSpPr>
          <p:nvPr/>
        </p:nvSpPr>
        <p:spPr bwMode="auto">
          <a:xfrm>
            <a:off x="3333751" y="5421313"/>
            <a:ext cx="150813"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42" name="Line 82">
            <a:extLst>
              <a:ext uri="{FF2B5EF4-FFF2-40B4-BE49-F238E27FC236}">
                <a16:creationId xmlns:a16="http://schemas.microsoft.com/office/drawing/2014/main" id="{88B67E3E-E02B-4410-BC43-D1B0C243643E}"/>
              </a:ext>
            </a:extLst>
          </p:cNvPr>
          <p:cNvSpPr>
            <a:spLocks noChangeShapeType="1"/>
          </p:cNvSpPr>
          <p:nvPr/>
        </p:nvSpPr>
        <p:spPr bwMode="auto">
          <a:xfrm>
            <a:off x="3484563" y="5832475"/>
            <a:ext cx="52943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43" name="Line 83">
            <a:extLst>
              <a:ext uri="{FF2B5EF4-FFF2-40B4-BE49-F238E27FC236}">
                <a16:creationId xmlns:a16="http://schemas.microsoft.com/office/drawing/2014/main" id="{6B94389B-BE44-44C6-A68F-2681F2E59A08}"/>
              </a:ext>
            </a:extLst>
          </p:cNvPr>
          <p:cNvSpPr>
            <a:spLocks noChangeShapeType="1"/>
          </p:cNvSpPr>
          <p:nvPr/>
        </p:nvSpPr>
        <p:spPr bwMode="auto">
          <a:xfrm flipV="1">
            <a:off x="8778875" y="5421313"/>
            <a:ext cx="152400"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44" name="Line 84">
            <a:extLst>
              <a:ext uri="{FF2B5EF4-FFF2-40B4-BE49-F238E27FC236}">
                <a16:creationId xmlns:a16="http://schemas.microsoft.com/office/drawing/2014/main" id="{FE847458-AA48-4B72-BC36-93E37FCC6D95}"/>
              </a:ext>
            </a:extLst>
          </p:cNvPr>
          <p:cNvSpPr>
            <a:spLocks noChangeShapeType="1"/>
          </p:cNvSpPr>
          <p:nvPr/>
        </p:nvSpPr>
        <p:spPr bwMode="auto">
          <a:xfrm>
            <a:off x="8931276" y="5421313"/>
            <a:ext cx="1209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45" name="Line 85">
            <a:extLst>
              <a:ext uri="{FF2B5EF4-FFF2-40B4-BE49-F238E27FC236}">
                <a16:creationId xmlns:a16="http://schemas.microsoft.com/office/drawing/2014/main" id="{5AEA8464-E18B-42CA-B036-D103DBB0F2B2}"/>
              </a:ext>
            </a:extLst>
          </p:cNvPr>
          <p:cNvSpPr>
            <a:spLocks noChangeShapeType="1"/>
          </p:cNvSpPr>
          <p:nvPr/>
        </p:nvSpPr>
        <p:spPr bwMode="auto">
          <a:xfrm>
            <a:off x="2727326" y="6038850"/>
            <a:ext cx="27987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46" name="Line 86">
            <a:extLst>
              <a:ext uri="{FF2B5EF4-FFF2-40B4-BE49-F238E27FC236}">
                <a16:creationId xmlns:a16="http://schemas.microsoft.com/office/drawing/2014/main" id="{D58C113A-6BE8-499F-A7ED-FE40CF59BC7A}"/>
              </a:ext>
            </a:extLst>
          </p:cNvPr>
          <p:cNvSpPr>
            <a:spLocks noChangeShapeType="1"/>
          </p:cNvSpPr>
          <p:nvPr/>
        </p:nvSpPr>
        <p:spPr bwMode="auto">
          <a:xfrm>
            <a:off x="5526088" y="6038851"/>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47" name="Line 87">
            <a:extLst>
              <a:ext uri="{FF2B5EF4-FFF2-40B4-BE49-F238E27FC236}">
                <a16:creationId xmlns:a16="http://schemas.microsoft.com/office/drawing/2014/main" id="{5E9DB2AF-311F-425C-9E1C-4BF0E7BC052C}"/>
              </a:ext>
            </a:extLst>
          </p:cNvPr>
          <p:cNvSpPr>
            <a:spLocks noChangeShapeType="1"/>
          </p:cNvSpPr>
          <p:nvPr/>
        </p:nvSpPr>
        <p:spPr bwMode="auto">
          <a:xfrm>
            <a:off x="5676901" y="6450013"/>
            <a:ext cx="22701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48" name="Line 88">
            <a:extLst>
              <a:ext uri="{FF2B5EF4-FFF2-40B4-BE49-F238E27FC236}">
                <a16:creationId xmlns:a16="http://schemas.microsoft.com/office/drawing/2014/main" id="{72349907-579A-44B9-BFCF-BFD9914A6473}"/>
              </a:ext>
            </a:extLst>
          </p:cNvPr>
          <p:cNvSpPr>
            <a:spLocks noChangeShapeType="1"/>
          </p:cNvSpPr>
          <p:nvPr/>
        </p:nvSpPr>
        <p:spPr bwMode="auto">
          <a:xfrm flipV="1">
            <a:off x="7947025" y="6038851"/>
            <a:ext cx="152400"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49" name="Line 89">
            <a:extLst>
              <a:ext uri="{FF2B5EF4-FFF2-40B4-BE49-F238E27FC236}">
                <a16:creationId xmlns:a16="http://schemas.microsoft.com/office/drawing/2014/main" id="{D50C1C0B-83BC-4B29-9EC4-C5DEF85E9BA0}"/>
              </a:ext>
            </a:extLst>
          </p:cNvPr>
          <p:cNvSpPr>
            <a:spLocks noChangeShapeType="1"/>
          </p:cNvSpPr>
          <p:nvPr/>
        </p:nvSpPr>
        <p:spPr bwMode="auto">
          <a:xfrm>
            <a:off x="8099426" y="6038850"/>
            <a:ext cx="20415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50" name="Oval 90">
            <a:extLst>
              <a:ext uri="{FF2B5EF4-FFF2-40B4-BE49-F238E27FC236}">
                <a16:creationId xmlns:a16="http://schemas.microsoft.com/office/drawing/2014/main" id="{66237A88-9C05-47D1-AEEF-3255523B2FC9}"/>
              </a:ext>
            </a:extLst>
          </p:cNvPr>
          <p:cNvSpPr>
            <a:spLocks noChangeArrowheads="1"/>
          </p:cNvSpPr>
          <p:nvPr/>
        </p:nvSpPr>
        <p:spPr bwMode="auto">
          <a:xfrm>
            <a:off x="7918451" y="1881189"/>
            <a:ext cx="74613" cy="103187"/>
          </a:xfrm>
          <a:prstGeom prst="ellipse">
            <a:avLst/>
          </a:prstGeom>
          <a:solidFill>
            <a:srgbClr val="FFFFFF"/>
          </a:solidFill>
          <a:ln w="28575">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1051" name="Line 91">
            <a:extLst>
              <a:ext uri="{FF2B5EF4-FFF2-40B4-BE49-F238E27FC236}">
                <a16:creationId xmlns:a16="http://schemas.microsoft.com/office/drawing/2014/main" id="{C11EA50E-319F-4C32-86A8-34D83593D02E}"/>
              </a:ext>
            </a:extLst>
          </p:cNvPr>
          <p:cNvSpPr>
            <a:spLocks noChangeShapeType="1"/>
          </p:cNvSpPr>
          <p:nvPr/>
        </p:nvSpPr>
        <p:spPr bwMode="auto">
          <a:xfrm flipH="1">
            <a:off x="7569200" y="1960564"/>
            <a:ext cx="336550" cy="1682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52" name="Line 92">
            <a:extLst>
              <a:ext uri="{FF2B5EF4-FFF2-40B4-BE49-F238E27FC236}">
                <a16:creationId xmlns:a16="http://schemas.microsoft.com/office/drawing/2014/main" id="{C794F75D-14DF-4D07-B3D3-E5C564BED063}"/>
              </a:ext>
            </a:extLst>
          </p:cNvPr>
          <p:cNvSpPr>
            <a:spLocks noChangeShapeType="1"/>
          </p:cNvSpPr>
          <p:nvPr/>
        </p:nvSpPr>
        <p:spPr bwMode="auto">
          <a:xfrm>
            <a:off x="7569200" y="2128839"/>
            <a:ext cx="368300" cy="2046287"/>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41053" name="Text Box 93">
            <a:extLst>
              <a:ext uri="{FF2B5EF4-FFF2-40B4-BE49-F238E27FC236}">
                <a16:creationId xmlns:a16="http://schemas.microsoft.com/office/drawing/2014/main" id="{5461920D-90F7-4496-96C0-4EEBB11063C9}"/>
              </a:ext>
            </a:extLst>
          </p:cNvPr>
          <p:cNvSpPr txBox="1">
            <a:spLocks noChangeArrowheads="1"/>
          </p:cNvSpPr>
          <p:nvPr/>
        </p:nvSpPr>
        <p:spPr bwMode="auto">
          <a:xfrm>
            <a:off x="4052889" y="1066800"/>
            <a:ext cx="2825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1</a:t>
            </a:r>
            <a:endParaRPr lang="en-US" altLang="en-US" sz="1800">
              <a:latin typeface="Arial" panose="020B0604020202020204" pitchFamily="34" charset="0"/>
            </a:endParaRPr>
          </a:p>
        </p:txBody>
      </p:sp>
      <p:sp>
        <p:nvSpPr>
          <p:cNvPr id="41054" name="Text Box 94">
            <a:extLst>
              <a:ext uri="{FF2B5EF4-FFF2-40B4-BE49-F238E27FC236}">
                <a16:creationId xmlns:a16="http://schemas.microsoft.com/office/drawing/2014/main" id="{C5E1D112-F86A-4572-BBD0-B3A2C2E5D167}"/>
              </a:ext>
            </a:extLst>
          </p:cNvPr>
          <p:cNvSpPr txBox="1">
            <a:spLocks noChangeArrowheads="1"/>
          </p:cNvSpPr>
          <p:nvPr/>
        </p:nvSpPr>
        <p:spPr bwMode="auto">
          <a:xfrm>
            <a:off x="5572126" y="1066800"/>
            <a:ext cx="2841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2</a:t>
            </a:r>
            <a:endParaRPr lang="en-US" altLang="en-US" sz="1800">
              <a:latin typeface="Arial" panose="020B0604020202020204" pitchFamily="34" charset="0"/>
            </a:endParaRPr>
          </a:p>
        </p:txBody>
      </p:sp>
      <p:sp>
        <p:nvSpPr>
          <p:cNvPr id="41055" name="Text Box 95">
            <a:extLst>
              <a:ext uri="{FF2B5EF4-FFF2-40B4-BE49-F238E27FC236}">
                <a16:creationId xmlns:a16="http://schemas.microsoft.com/office/drawing/2014/main" id="{D57DA070-6FFE-43AD-8578-E788BBB9C4FD}"/>
              </a:ext>
            </a:extLst>
          </p:cNvPr>
          <p:cNvSpPr txBox="1">
            <a:spLocks noChangeArrowheads="1"/>
          </p:cNvSpPr>
          <p:nvPr/>
        </p:nvSpPr>
        <p:spPr bwMode="auto">
          <a:xfrm>
            <a:off x="7104063" y="1066800"/>
            <a:ext cx="2841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3</a:t>
            </a:r>
            <a:endParaRPr lang="en-US" altLang="en-US" sz="1800">
              <a:latin typeface="Arial" panose="020B0604020202020204" pitchFamily="34" charset="0"/>
            </a:endParaRPr>
          </a:p>
        </p:txBody>
      </p:sp>
      <p:sp>
        <p:nvSpPr>
          <p:cNvPr id="41056" name="Text Box 96">
            <a:extLst>
              <a:ext uri="{FF2B5EF4-FFF2-40B4-BE49-F238E27FC236}">
                <a16:creationId xmlns:a16="http://schemas.microsoft.com/office/drawing/2014/main" id="{DD89D832-DF63-4832-B0EA-367B51E5744E}"/>
              </a:ext>
            </a:extLst>
          </p:cNvPr>
          <p:cNvSpPr txBox="1">
            <a:spLocks noChangeArrowheads="1"/>
          </p:cNvSpPr>
          <p:nvPr/>
        </p:nvSpPr>
        <p:spPr bwMode="auto">
          <a:xfrm>
            <a:off x="8589963" y="1066800"/>
            <a:ext cx="2841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4</a:t>
            </a:r>
            <a:endParaRPr lang="en-US" altLang="en-US" sz="1800">
              <a:latin typeface="Arial" panose="020B0604020202020204" pitchFamily="34" charset="0"/>
            </a:endParaRPr>
          </a:p>
        </p:txBody>
      </p:sp>
      <p:sp>
        <p:nvSpPr>
          <p:cNvPr id="41057" name="Text Box 97">
            <a:extLst>
              <a:ext uri="{FF2B5EF4-FFF2-40B4-BE49-F238E27FC236}">
                <a16:creationId xmlns:a16="http://schemas.microsoft.com/office/drawing/2014/main" id="{BFB7BA63-CE69-49CB-8AE5-681B3F695ED2}"/>
              </a:ext>
            </a:extLst>
          </p:cNvPr>
          <p:cNvSpPr txBox="1">
            <a:spLocks noChangeArrowheads="1"/>
          </p:cNvSpPr>
          <p:nvPr/>
        </p:nvSpPr>
        <p:spPr bwMode="auto">
          <a:xfrm>
            <a:off x="2098675" y="1806575"/>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CLK</a:t>
            </a:r>
            <a:endParaRPr lang="en-US" altLang="en-US" sz="1800">
              <a:latin typeface="Arial" panose="020B0604020202020204" pitchFamily="34" charset="0"/>
            </a:endParaRPr>
          </a:p>
        </p:txBody>
      </p:sp>
      <p:sp>
        <p:nvSpPr>
          <p:cNvPr id="41058" name="Line 98">
            <a:extLst>
              <a:ext uri="{FF2B5EF4-FFF2-40B4-BE49-F238E27FC236}">
                <a16:creationId xmlns:a16="http://schemas.microsoft.com/office/drawing/2014/main" id="{375C6549-D100-4764-A349-DAC967B7BBFC}"/>
              </a:ext>
            </a:extLst>
          </p:cNvPr>
          <p:cNvSpPr>
            <a:spLocks noChangeShapeType="1"/>
          </p:cNvSpPr>
          <p:nvPr/>
        </p:nvSpPr>
        <p:spPr bwMode="auto">
          <a:xfrm>
            <a:off x="2422526" y="2400300"/>
            <a:ext cx="2063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59" name="Text Box 99">
            <a:extLst>
              <a:ext uri="{FF2B5EF4-FFF2-40B4-BE49-F238E27FC236}">
                <a16:creationId xmlns:a16="http://schemas.microsoft.com/office/drawing/2014/main" id="{FD6764EC-3F09-490A-A179-CDF49E3C6E4E}"/>
              </a:ext>
            </a:extLst>
          </p:cNvPr>
          <p:cNvSpPr txBox="1">
            <a:spLocks noChangeArrowheads="1"/>
          </p:cNvSpPr>
          <p:nvPr/>
        </p:nvSpPr>
        <p:spPr bwMode="auto">
          <a:xfrm>
            <a:off x="2098675" y="2438400"/>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M/IO</a:t>
            </a:r>
            <a:endParaRPr lang="en-US" altLang="en-US" sz="1800">
              <a:latin typeface="Arial" panose="020B0604020202020204" pitchFamily="34" charset="0"/>
            </a:endParaRPr>
          </a:p>
        </p:txBody>
      </p:sp>
      <p:sp>
        <p:nvSpPr>
          <p:cNvPr id="41060" name="Text Box 100">
            <a:extLst>
              <a:ext uri="{FF2B5EF4-FFF2-40B4-BE49-F238E27FC236}">
                <a16:creationId xmlns:a16="http://schemas.microsoft.com/office/drawing/2014/main" id="{772E7106-E98B-4D62-AC73-E94E28CEB9A5}"/>
              </a:ext>
            </a:extLst>
          </p:cNvPr>
          <p:cNvSpPr txBox="1">
            <a:spLocks noChangeArrowheads="1"/>
          </p:cNvSpPr>
          <p:nvPr/>
        </p:nvSpPr>
        <p:spPr bwMode="auto">
          <a:xfrm>
            <a:off x="1881189" y="3006725"/>
            <a:ext cx="7397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a:t>
            </a:r>
            <a:r>
              <a:rPr lang="en-US" altLang="en-US" sz="1600" baseline="-25000">
                <a:latin typeface="Arial" panose="020B0604020202020204" pitchFamily="34" charset="0"/>
              </a:rPr>
              <a:t>19</a:t>
            </a:r>
            <a:r>
              <a:rPr lang="en-US" altLang="en-US" sz="1600">
                <a:latin typeface="Arial" panose="020B0604020202020204" pitchFamily="34" charset="0"/>
              </a:rPr>
              <a:t>-A</a:t>
            </a:r>
            <a:r>
              <a:rPr lang="en-US" altLang="en-US" sz="1600" baseline="-25000">
                <a:latin typeface="Arial" panose="020B0604020202020204" pitchFamily="34" charset="0"/>
              </a:rPr>
              <a:t>16</a:t>
            </a:r>
            <a:endParaRPr lang="en-US" altLang="en-US" sz="1800">
              <a:latin typeface="Arial" panose="020B0604020202020204" pitchFamily="34" charset="0"/>
            </a:endParaRPr>
          </a:p>
        </p:txBody>
      </p:sp>
      <p:sp>
        <p:nvSpPr>
          <p:cNvPr id="41061" name="Text Box 101">
            <a:extLst>
              <a:ext uri="{FF2B5EF4-FFF2-40B4-BE49-F238E27FC236}">
                <a16:creationId xmlns:a16="http://schemas.microsoft.com/office/drawing/2014/main" id="{D96B0F4F-7C87-49FE-9BE4-D11A39A71AC3}"/>
              </a:ext>
            </a:extLst>
          </p:cNvPr>
          <p:cNvSpPr txBox="1">
            <a:spLocks noChangeArrowheads="1"/>
          </p:cNvSpPr>
          <p:nvPr/>
        </p:nvSpPr>
        <p:spPr bwMode="auto">
          <a:xfrm>
            <a:off x="2087564" y="3646488"/>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ALE</a:t>
            </a:r>
            <a:endParaRPr lang="en-US" altLang="en-US" sz="1800">
              <a:latin typeface="Arial" panose="020B0604020202020204" pitchFamily="34" charset="0"/>
            </a:endParaRPr>
          </a:p>
        </p:txBody>
      </p:sp>
      <p:sp>
        <p:nvSpPr>
          <p:cNvPr id="41062" name="Text Box 102">
            <a:extLst>
              <a:ext uri="{FF2B5EF4-FFF2-40B4-BE49-F238E27FC236}">
                <a16:creationId xmlns:a16="http://schemas.microsoft.com/office/drawing/2014/main" id="{B867B500-8AF1-43C8-9688-25A374A5E6DD}"/>
              </a:ext>
            </a:extLst>
          </p:cNvPr>
          <p:cNvSpPr txBox="1">
            <a:spLocks noChangeArrowheads="1"/>
          </p:cNvSpPr>
          <p:nvPr/>
        </p:nvSpPr>
        <p:spPr bwMode="auto">
          <a:xfrm>
            <a:off x="1817688" y="4275138"/>
            <a:ext cx="10477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AD</a:t>
            </a:r>
            <a:r>
              <a:rPr lang="en-US" altLang="en-US" sz="1600" baseline="-25000">
                <a:latin typeface="Arial" panose="020B0604020202020204" pitchFamily="34" charset="0"/>
              </a:rPr>
              <a:t>15</a:t>
            </a:r>
            <a:r>
              <a:rPr lang="en-US" altLang="en-US" sz="1600">
                <a:latin typeface="Arial" panose="020B0604020202020204" pitchFamily="34" charset="0"/>
              </a:rPr>
              <a:t>-AD</a:t>
            </a:r>
            <a:r>
              <a:rPr lang="en-US" altLang="en-US" sz="1600" baseline="-25000">
                <a:latin typeface="Arial" panose="020B0604020202020204" pitchFamily="34" charset="0"/>
              </a:rPr>
              <a:t>0</a:t>
            </a:r>
            <a:endParaRPr lang="en-US" altLang="en-US" sz="1800">
              <a:latin typeface="Arial" panose="020B0604020202020204" pitchFamily="34" charset="0"/>
            </a:endParaRPr>
          </a:p>
        </p:txBody>
      </p:sp>
      <p:sp>
        <p:nvSpPr>
          <p:cNvPr id="41063" name="Text Box 103">
            <a:extLst>
              <a:ext uri="{FF2B5EF4-FFF2-40B4-BE49-F238E27FC236}">
                <a16:creationId xmlns:a16="http://schemas.microsoft.com/office/drawing/2014/main" id="{BE3BB1BB-6B15-491F-803B-39117BE05603}"/>
              </a:ext>
            </a:extLst>
          </p:cNvPr>
          <p:cNvSpPr txBox="1">
            <a:spLocks noChangeArrowheads="1"/>
          </p:cNvSpPr>
          <p:nvPr/>
        </p:nvSpPr>
        <p:spPr bwMode="auto">
          <a:xfrm>
            <a:off x="2052639" y="4914900"/>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RD</a:t>
            </a:r>
            <a:endParaRPr lang="en-US" altLang="en-US" sz="1800">
              <a:latin typeface="Arial" panose="020B0604020202020204" pitchFamily="34" charset="0"/>
            </a:endParaRPr>
          </a:p>
        </p:txBody>
      </p:sp>
      <p:sp>
        <p:nvSpPr>
          <p:cNvPr id="41064" name="Line 104">
            <a:extLst>
              <a:ext uri="{FF2B5EF4-FFF2-40B4-BE49-F238E27FC236}">
                <a16:creationId xmlns:a16="http://schemas.microsoft.com/office/drawing/2014/main" id="{A63FB69F-597D-42A3-8D5C-4AFD1821D454}"/>
              </a:ext>
            </a:extLst>
          </p:cNvPr>
          <p:cNvSpPr>
            <a:spLocks noChangeShapeType="1"/>
          </p:cNvSpPr>
          <p:nvPr/>
        </p:nvSpPr>
        <p:spPr bwMode="auto">
          <a:xfrm>
            <a:off x="2297114" y="4892675"/>
            <a:ext cx="2635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65" name="Text Box 105">
            <a:extLst>
              <a:ext uri="{FF2B5EF4-FFF2-40B4-BE49-F238E27FC236}">
                <a16:creationId xmlns:a16="http://schemas.microsoft.com/office/drawing/2014/main" id="{53B0B61F-BD75-4EC1-805C-1E104EACC228}"/>
              </a:ext>
            </a:extLst>
          </p:cNvPr>
          <p:cNvSpPr txBox="1">
            <a:spLocks noChangeArrowheads="1"/>
          </p:cNvSpPr>
          <p:nvPr/>
        </p:nvSpPr>
        <p:spPr bwMode="auto">
          <a:xfrm>
            <a:off x="2063751" y="5543550"/>
            <a:ext cx="5238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DT/R</a:t>
            </a:r>
            <a:endParaRPr lang="en-US" altLang="en-US" sz="1800">
              <a:latin typeface="Arial" panose="020B0604020202020204" pitchFamily="34" charset="0"/>
            </a:endParaRPr>
          </a:p>
        </p:txBody>
      </p:sp>
      <p:sp>
        <p:nvSpPr>
          <p:cNvPr id="41066" name="Line 106">
            <a:extLst>
              <a:ext uri="{FF2B5EF4-FFF2-40B4-BE49-F238E27FC236}">
                <a16:creationId xmlns:a16="http://schemas.microsoft.com/office/drawing/2014/main" id="{755396B5-9AD1-4536-943A-169D7077DEC7}"/>
              </a:ext>
            </a:extLst>
          </p:cNvPr>
          <p:cNvSpPr>
            <a:spLocks noChangeShapeType="1"/>
          </p:cNvSpPr>
          <p:nvPr/>
        </p:nvSpPr>
        <p:spPr bwMode="auto">
          <a:xfrm>
            <a:off x="2457451" y="5521325"/>
            <a:ext cx="1492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67" name="Text Box 107">
            <a:extLst>
              <a:ext uri="{FF2B5EF4-FFF2-40B4-BE49-F238E27FC236}">
                <a16:creationId xmlns:a16="http://schemas.microsoft.com/office/drawing/2014/main" id="{C8C25376-114F-4F44-B991-90D4A18B24D3}"/>
              </a:ext>
            </a:extLst>
          </p:cNvPr>
          <p:cNvSpPr txBox="1">
            <a:spLocks noChangeArrowheads="1"/>
          </p:cNvSpPr>
          <p:nvPr/>
        </p:nvSpPr>
        <p:spPr bwMode="auto">
          <a:xfrm>
            <a:off x="2087564" y="6127750"/>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DEN</a:t>
            </a:r>
            <a:endParaRPr lang="en-US" altLang="en-US" sz="1800">
              <a:latin typeface="Arial" panose="020B0604020202020204" pitchFamily="34" charset="0"/>
            </a:endParaRPr>
          </a:p>
        </p:txBody>
      </p:sp>
      <p:sp>
        <p:nvSpPr>
          <p:cNvPr id="41068" name="Line 108">
            <a:extLst>
              <a:ext uri="{FF2B5EF4-FFF2-40B4-BE49-F238E27FC236}">
                <a16:creationId xmlns:a16="http://schemas.microsoft.com/office/drawing/2014/main" id="{A3F50AB6-364F-4567-B7D5-2463A2D2C05B}"/>
              </a:ext>
            </a:extLst>
          </p:cNvPr>
          <p:cNvSpPr>
            <a:spLocks noChangeShapeType="1"/>
          </p:cNvSpPr>
          <p:nvPr/>
        </p:nvSpPr>
        <p:spPr bwMode="auto">
          <a:xfrm>
            <a:off x="2216151" y="6103938"/>
            <a:ext cx="3778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69" name="Text Box 109">
            <a:extLst>
              <a:ext uri="{FF2B5EF4-FFF2-40B4-BE49-F238E27FC236}">
                <a16:creationId xmlns:a16="http://schemas.microsoft.com/office/drawing/2014/main" id="{33937C29-4259-4AB6-B2C5-30002ABDFE25}"/>
              </a:ext>
            </a:extLst>
          </p:cNvPr>
          <p:cNvSpPr txBox="1">
            <a:spLocks noChangeArrowheads="1"/>
          </p:cNvSpPr>
          <p:nvPr/>
        </p:nvSpPr>
        <p:spPr bwMode="auto">
          <a:xfrm>
            <a:off x="6861175" y="4230688"/>
            <a:ext cx="12763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Arial" panose="020B0604020202020204" pitchFamily="34" charset="0"/>
              </a:rPr>
              <a:t>Dữ liệu</a:t>
            </a:r>
            <a:endParaRPr lang="en-US" altLang="en-US" sz="2000">
              <a:latin typeface="Arial" panose="020B0604020202020204" pitchFamily="34" charset="0"/>
            </a:endParaRPr>
          </a:p>
        </p:txBody>
      </p:sp>
      <p:sp>
        <p:nvSpPr>
          <p:cNvPr id="41070" name="Text Box 110">
            <a:extLst>
              <a:ext uri="{FF2B5EF4-FFF2-40B4-BE49-F238E27FC236}">
                <a16:creationId xmlns:a16="http://schemas.microsoft.com/office/drawing/2014/main" id="{4CDF41F7-858F-45EC-9368-D57FD9AC8FA7}"/>
              </a:ext>
            </a:extLst>
          </p:cNvPr>
          <p:cNvSpPr txBox="1">
            <a:spLocks noChangeArrowheads="1"/>
          </p:cNvSpPr>
          <p:nvPr/>
        </p:nvSpPr>
        <p:spPr bwMode="auto">
          <a:xfrm>
            <a:off x="3905251" y="4275138"/>
            <a:ext cx="9445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Địa chỉ</a:t>
            </a:r>
            <a:endParaRPr lang="en-US" altLang="en-US" sz="1800">
              <a:latin typeface="Arial" panose="020B0604020202020204" pitchFamily="34" charset="0"/>
            </a:endParaRPr>
          </a:p>
        </p:txBody>
      </p:sp>
      <p:sp>
        <p:nvSpPr>
          <p:cNvPr id="41071" name="Text Box 111">
            <a:extLst>
              <a:ext uri="{FF2B5EF4-FFF2-40B4-BE49-F238E27FC236}">
                <a16:creationId xmlns:a16="http://schemas.microsoft.com/office/drawing/2014/main" id="{6CC53760-B2E2-4EF4-B498-45E6EEF88027}"/>
              </a:ext>
            </a:extLst>
          </p:cNvPr>
          <p:cNvSpPr txBox="1">
            <a:spLocks noChangeArrowheads="1"/>
          </p:cNvSpPr>
          <p:nvPr/>
        </p:nvSpPr>
        <p:spPr bwMode="auto">
          <a:xfrm>
            <a:off x="3905251" y="3041650"/>
            <a:ext cx="9445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Địa chỉ</a:t>
            </a:r>
            <a:endParaRPr lang="en-US" altLang="en-US" sz="1800">
              <a:latin typeface="Arial" panose="020B0604020202020204" pitchFamily="34" charset="0"/>
            </a:endParaRPr>
          </a:p>
        </p:txBody>
      </p:sp>
      <p:sp>
        <p:nvSpPr>
          <p:cNvPr id="41072" name="Line 112">
            <a:extLst>
              <a:ext uri="{FF2B5EF4-FFF2-40B4-BE49-F238E27FC236}">
                <a16:creationId xmlns:a16="http://schemas.microsoft.com/office/drawing/2014/main" id="{94044E76-F9D9-44BF-A828-1D4711384ECB}"/>
              </a:ext>
            </a:extLst>
          </p:cNvPr>
          <p:cNvSpPr>
            <a:spLocks noChangeShapeType="1"/>
          </p:cNvSpPr>
          <p:nvPr/>
        </p:nvSpPr>
        <p:spPr bwMode="auto">
          <a:xfrm>
            <a:off x="7878763" y="1203326"/>
            <a:ext cx="0" cy="5349875"/>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1073" name="Rectangle 113">
            <a:extLst>
              <a:ext uri="{FF2B5EF4-FFF2-40B4-BE49-F238E27FC236}">
                <a16:creationId xmlns:a16="http://schemas.microsoft.com/office/drawing/2014/main" id="{A09D4357-712F-4E39-96ED-F2F37F6CC919}"/>
              </a:ext>
            </a:extLst>
          </p:cNvPr>
          <p:cNvSpPr>
            <a:spLocks noGrp="1" noChangeArrowheads="1"/>
          </p:cNvSpPr>
          <p:nvPr>
            <p:ph type="title"/>
          </p:nvPr>
        </p:nvSpPr>
        <p:spPr/>
        <p:txBody>
          <a:bodyPr/>
          <a:lstStyle/>
          <a:p>
            <a:pPr eaLnBrk="1" hangingPunct="1"/>
            <a:r>
              <a:rPr lang="en-US" altLang="en-US"/>
              <a:t>Chu kỳ máy Đọc / Chu kỳ máy Nhập</a:t>
            </a:r>
          </a:p>
        </p:txBody>
      </p:sp>
    </p:spTree>
    <p:extLst>
      <p:ext uri="{BB962C8B-B14F-4D97-AF65-F5344CB8AC3E}">
        <p14:creationId xmlns:p14="http://schemas.microsoft.com/office/powerpoint/2010/main" val="25432376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2">
            <a:extLst>
              <a:ext uri="{FF2B5EF4-FFF2-40B4-BE49-F238E27FC236}">
                <a16:creationId xmlns:a16="http://schemas.microsoft.com/office/drawing/2014/main" id="{405C463D-1145-464B-B651-9BF7585097C3}"/>
              </a:ext>
            </a:extLst>
          </p:cNvPr>
          <p:cNvSpPr>
            <a:spLocks noChangeShapeType="1"/>
          </p:cNvSpPr>
          <p:nvPr/>
        </p:nvSpPr>
        <p:spPr bwMode="auto">
          <a:xfrm>
            <a:off x="2727326" y="1717675"/>
            <a:ext cx="606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87" name="Line 3">
            <a:extLst>
              <a:ext uri="{FF2B5EF4-FFF2-40B4-BE49-F238E27FC236}">
                <a16:creationId xmlns:a16="http://schemas.microsoft.com/office/drawing/2014/main" id="{124073DE-94A6-41D9-AB36-211CD7CB811A}"/>
              </a:ext>
            </a:extLst>
          </p:cNvPr>
          <p:cNvSpPr>
            <a:spLocks noChangeShapeType="1"/>
          </p:cNvSpPr>
          <p:nvPr/>
        </p:nvSpPr>
        <p:spPr bwMode="auto">
          <a:xfrm>
            <a:off x="3333751"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88" name="Line 4">
            <a:extLst>
              <a:ext uri="{FF2B5EF4-FFF2-40B4-BE49-F238E27FC236}">
                <a16:creationId xmlns:a16="http://schemas.microsoft.com/office/drawing/2014/main" id="{61BC017E-F65C-4F06-AB1D-31ADE8871D0B}"/>
              </a:ext>
            </a:extLst>
          </p:cNvPr>
          <p:cNvSpPr>
            <a:spLocks noChangeShapeType="1"/>
          </p:cNvSpPr>
          <p:nvPr/>
        </p:nvSpPr>
        <p:spPr bwMode="auto">
          <a:xfrm>
            <a:off x="3484564" y="2128838"/>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89" name="Line 5">
            <a:extLst>
              <a:ext uri="{FF2B5EF4-FFF2-40B4-BE49-F238E27FC236}">
                <a16:creationId xmlns:a16="http://schemas.microsoft.com/office/drawing/2014/main" id="{0589F090-8BB9-4C20-850C-91422462729D}"/>
              </a:ext>
            </a:extLst>
          </p:cNvPr>
          <p:cNvSpPr>
            <a:spLocks noChangeShapeType="1"/>
          </p:cNvSpPr>
          <p:nvPr/>
        </p:nvSpPr>
        <p:spPr bwMode="auto">
          <a:xfrm flipV="1">
            <a:off x="4089401"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0" name="Line 6">
            <a:extLst>
              <a:ext uri="{FF2B5EF4-FFF2-40B4-BE49-F238E27FC236}">
                <a16:creationId xmlns:a16="http://schemas.microsoft.com/office/drawing/2014/main" id="{D427E222-BE1A-4A92-AB02-A705B4494289}"/>
              </a:ext>
            </a:extLst>
          </p:cNvPr>
          <p:cNvSpPr>
            <a:spLocks noChangeShapeType="1"/>
          </p:cNvSpPr>
          <p:nvPr/>
        </p:nvSpPr>
        <p:spPr bwMode="auto">
          <a:xfrm>
            <a:off x="4240214" y="1717675"/>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1" name="Line 7">
            <a:extLst>
              <a:ext uri="{FF2B5EF4-FFF2-40B4-BE49-F238E27FC236}">
                <a16:creationId xmlns:a16="http://schemas.microsoft.com/office/drawing/2014/main" id="{7CC9DD18-0BFF-4B73-81F8-BC6EF2F9AB20}"/>
              </a:ext>
            </a:extLst>
          </p:cNvPr>
          <p:cNvSpPr>
            <a:spLocks noChangeShapeType="1"/>
          </p:cNvSpPr>
          <p:nvPr/>
        </p:nvSpPr>
        <p:spPr bwMode="auto">
          <a:xfrm>
            <a:off x="4845050" y="1717676"/>
            <a:ext cx="152400"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2" name="Line 8">
            <a:extLst>
              <a:ext uri="{FF2B5EF4-FFF2-40B4-BE49-F238E27FC236}">
                <a16:creationId xmlns:a16="http://schemas.microsoft.com/office/drawing/2014/main" id="{44231224-B01D-41E4-BC83-2422EDA680BA}"/>
              </a:ext>
            </a:extLst>
          </p:cNvPr>
          <p:cNvSpPr>
            <a:spLocks noChangeShapeType="1"/>
          </p:cNvSpPr>
          <p:nvPr/>
        </p:nvSpPr>
        <p:spPr bwMode="auto">
          <a:xfrm>
            <a:off x="4997450" y="2128838"/>
            <a:ext cx="6048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3" name="Line 9">
            <a:extLst>
              <a:ext uri="{FF2B5EF4-FFF2-40B4-BE49-F238E27FC236}">
                <a16:creationId xmlns:a16="http://schemas.microsoft.com/office/drawing/2014/main" id="{02F62605-6D8B-4D77-8CF0-E460084BE940}"/>
              </a:ext>
            </a:extLst>
          </p:cNvPr>
          <p:cNvSpPr>
            <a:spLocks noChangeShapeType="1"/>
          </p:cNvSpPr>
          <p:nvPr/>
        </p:nvSpPr>
        <p:spPr bwMode="auto">
          <a:xfrm flipV="1">
            <a:off x="5602288" y="1717676"/>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4" name="Line 10">
            <a:extLst>
              <a:ext uri="{FF2B5EF4-FFF2-40B4-BE49-F238E27FC236}">
                <a16:creationId xmlns:a16="http://schemas.microsoft.com/office/drawing/2014/main" id="{941C0B7D-B456-4736-83B7-342926E3B395}"/>
              </a:ext>
            </a:extLst>
          </p:cNvPr>
          <p:cNvSpPr>
            <a:spLocks noChangeShapeType="1"/>
          </p:cNvSpPr>
          <p:nvPr/>
        </p:nvSpPr>
        <p:spPr bwMode="auto">
          <a:xfrm>
            <a:off x="5753101" y="1717675"/>
            <a:ext cx="606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5" name="Line 11">
            <a:extLst>
              <a:ext uri="{FF2B5EF4-FFF2-40B4-BE49-F238E27FC236}">
                <a16:creationId xmlns:a16="http://schemas.microsoft.com/office/drawing/2014/main" id="{2C3B4F0B-1224-424C-B672-ACB9AF25B452}"/>
              </a:ext>
            </a:extLst>
          </p:cNvPr>
          <p:cNvSpPr>
            <a:spLocks noChangeShapeType="1"/>
          </p:cNvSpPr>
          <p:nvPr/>
        </p:nvSpPr>
        <p:spPr bwMode="auto">
          <a:xfrm>
            <a:off x="6359526"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6" name="Line 12">
            <a:extLst>
              <a:ext uri="{FF2B5EF4-FFF2-40B4-BE49-F238E27FC236}">
                <a16:creationId xmlns:a16="http://schemas.microsoft.com/office/drawing/2014/main" id="{54E58280-9EE2-4D06-939F-624EEF6F819F}"/>
              </a:ext>
            </a:extLst>
          </p:cNvPr>
          <p:cNvSpPr>
            <a:spLocks noChangeShapeType="1"/>
          </p:cNvSpPr>
          <p:nvPr/>
        </p:nvSpPr>
        <p:spPr bwMode="auto">
          <a:xfrm>
            <a:off x="6510339" y="2128838"/>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7" name="Line 13">
            <a:extLst>
              <a:ext uri="{FF2B5EF4-FFF2-40B4-BE49-F238E27FC236}">
                <a16:creationId xmlns:a16="http://schemas.microsoft.com/office/drawing/2014/main" id="{4E4EC0D2-2FBC-44BA-AE70-E7EA1C8A8C30}"/>
              </a:ext>
            </a:extLst>
          </p:cNvPr>
          <p:cNvSpPr>
            <a:spLocks noChangeShapeType="1"/>
          </p:cNvSpPr>
          <p:nvPr/>
        </p:nvSpPr>
        <p:spPr bwMode="auto">
          <a:xfrm flipV="1">
            <a:off x="7115176"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8" name="Line 14">
            <a:extLst>
              <a:ext uri="{FF2B5EF4-FFF2-40B4-BE49-F238E27FC236}">
                <a16:creationId xmlns:a16="http://schemas.microsoft.com/office/drawing/2014/main" id="{AF1AA7CD-792F-45D7-B713-7EAC2B383681}"/>
              </a:ext>
            </a:extLst>
          </p:cNvPr>
          <p:cNvSpPr>
            <a:spLocks noChangeShapeType="1"/>
          </p:cNvSpPr>
          <p:nvPr/>
        </p:nvSpPr>
        <p:spPr bwMode="auto">
          <a:xfrm>
            <a:off x="7265989" y="1717675"/>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9" name="Line 15">
            <a:extLst>
              <a:ext uri="{FF2B5EF4-FFF2-40B4-BE49-F238E27FC236}">
                <a16:creationId xmlns:a16="http://schemas.microsoft.com/office/drawing/2014/main" id="{65986553-8F8D-45A3-907E-9E3679540AE1}"/>
              </a:ext>
            </a:extLst>
          </p:cNvPr>
          <p:cNvSpPr>
            <a:spLocks noChangeShapeType="1"/>
          </p:cNvSpPr>
          <p:nvPr/>
        </p:nvSpPr>
        <p:spPr bwMode="auto">
          <a:xfrm>
            <a:off x="7870825" y="1717676"/>
            <a:ext cx="152400"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00" name="Line 16">
            <a:extLst>
              <a:ext uri="{FF2B5EF4-FFF2-40B4-BE49-F238E27FC236}">
                <a16:creationId xmlns:a16="http://schemas.microsoft.com/office/drawing/2014/main" id="{63AC110E-B967-41F0-A2AE-1ECAD7744059}"/>
              </a:ext>
            </a:extLst>
          </p:cNvPr>
          <p:cNvSpPr>
            <a:spLocks noChangeShapeType="1"/>
          </p:cNvSpPr>
          <p:nvPr/>
        </p:nvSpPr>
        <p:spPr bwMode="auto">
          <a:xfrm>
            <a:off x="8023225" y="2128838"/>
            <a:ext cx="6048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01" name="Line 17">
            <a:extLst>
              <a:ext uri="{FF2B5EF4-FFF2-40B4-BE49-F238E27FC236}">
                <a16:creationId xmlns:a16="http://schemas.microsoft.com/office/drawing/2014/main" id="{1919FBC9-D39E-4BFA-B190-614EF089AF82}"/>
              </a:ext>
            </a:extLst>
          </p:cNvPr>
          <p:cNvSpPr>
            <a:spLocks noChangeShapeType="1"/>
          </p:cNvSpPr>
          <p:nvPr/>
        </p:nvSpPr>
        <p:spPr bwMode="auto">
          <a:xfrm>
            <a:off x="3335338" y="1306514"/>
            <a:ext cx="0" cy="524668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2002" name="Line 18">
            <a:extLst>
              <a:ext uri="{FF2B5EF4-FFF2-40B4-BE49-F238E27FC236}">
                <a16:creationId xmlns:a16="http://schemas.microsoft.com/office/drawing/2014/main" id="{50DC3001-847B-4197-96A0-F0607AD8D8B0}"/>
              </a:ext>
            </a:extLst>
          </p:cNvPr>
          <p:cNvSpPr>
            <a:spLocks noChangeShapeType="1"/>
          </p:cNvSpPr>
          <p:nvPr/>
        </p:nvSpPr>
        <p:spPr bwMode="auto">
          <a:xfrm>
            <a:off x="4848225" y="1306514"/>
            <a:ext cx="0" cy="524668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2003" name="Line 19">
            <a:extLst>
              <a:ext uri="{FF2B5EF4-FFF2-40B4-BE49-F238E27FC236}">
                <a16:creationId xmlns:a16="http://schemas.microsoft.com/office/drawing/2014/main" id="{54B2CF92-E1DE-4679-B0D4-CF815B86F1BA}"/>
              </a:ext>
            </a:extLst>
          </p:cNvPr>
          <p:cNvSpPr>
            <a:spLocks noChangeShapeType="1"/>
          </p:cNvSpPr>
          <p:nvPr/>
        </p:nvSpPr>
        <p:spPr bwMode="auto">
          <a:xfrm>
            <a:off x="6361113" y="1203326"/>
            <a:ext cx="0" cy="5349875"/>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2004" name="Line 20">
            <a:extLst>
              <a:ext uri="{FF2B5EF4-FFF2-40B4-BE49-F238E27FC236}">
                <a16:creationId xmlns:a16="http://schemas.microsoft.com/office/drawing/2014/main" id="{666F538A-DFC4-4290-B35A-3FF476C2F3AD}"/>
              </a:ext>
            </a:extLst>
          </p:cNvPr>
          <p:cNvSpPr>
            <a:spLocks noChangeShapeType="1"/>
          </p:cNvSpPr>
          <p:nvPr/>
        </p:nvSpPr>
        <p:spPr bwMode="auto">
          <a:xfrm flipV="1">
            <a:off x="8628063" y="1717676"/>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05" name="Line 21">
            <a:extLst>
              <a:ext uri="{FF2B5EF4-FFF2-40B4-BE49-F238E27FC236}">
                <a16:creationId xmlns:a16="http://schemas.microsoft.com/office/drawing/2014/main" id="{6C051C81-52EC-435A-B835-DEEA768AFBC3}"/>
              </a:ext>
            </a:extLst>
          </p:cNvPr>
          <p:cNvSpPr>
            <a:spLocks noChangeShapeType="1"/>
          </p:cNvSpPr>
          <p:nvPr/>
        </p:nvSpPr>
        <p:spPr bwMode="auto">
          <a:xfrm>
            <a:off x="8778876" y="1717675"/>
            <a:ext cx="606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06" name="Line 22">
            <a:extLst>
              <a:ext uri="{FF2B5EF4-FFF2-40B4-BE49-F238E27FC236}">
                <a16:creationId xmlns:a16="http://schemas.microsoft.com/office/drawing/2014/main" id="{690BF46A-A515-4B3A-B4BB-955850DF294A}"/>
              </a:ext>
            </a:extLst>
          </p:cNvPr>
          <p:cNvSpPr>
            <a:spLocks noChangeShapeType="1"/>
          </p:cNvSpPr>
          <p:nvPr/>
        </p:nvSpPr>
        <p:spPr bwMode="auto">
          <a:xfrm>
            <a:off x="9385301"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07" name="Line 23">
            <a:extLst>
              <a:ext uri="{FF2B5EF4-FFF2-40B4-BE49-F238E27FC236}">
                <a16:creationId xmlns:a16="http://schemas.microsoft.com/office/drawing/2014/main" id="{2A609E34-C951-4716-A30E-4A7A1E6B1161}"/>
              </a:ext>
            </a:extLst>
          </p:cNvPr>
          <p:cNvSpPr>
            <a:spLocks noChangeShapeType="1"/>
          </p:cNvSpPr>
          <p:nvPr/>
        </p:nvSpPr>
        <p:spPr bwMode="auto">
          <a:xfrm>
            <a:off x="9536114" y="2128838"/>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08" name="Line 24">
            <a:extLst>
              <a:ext uri="{FF2B5EF4-FFF2-40B4-BE49-F238E27FC236}">
                <a16:creationId xmlns:a16="http://schemas.microsoft.com/office/drawing/2014/main" id="{D82B724B-E070-4780-AFD9-898073DE1582}"/>
              </a:ext>
            </a:extLst>
          </p:cNvPr>
          <p:cNvSpPr>
            <a:spLocks noChangeShapeType="1"/>
          </p:cNvSpPr>
          <p:nvPr/>
        </p:nvSpPr>
        <p:spPr bwMode="auto">
          <a:xfrm>
            <a:off x="9386888" y="1203326"/>
            <a:ext cx="0" cy="5349875"/>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2009" name="Line 25">
            <a:extLst>
              <a:ext uri="{FF2B5EF4-FFF2-40B4-BE49-F238E27FC236}">
                <a16:creationId xmlns:a16="http://schemas.microsoft.com/office/drawing/2014/main" id="{9D633346-51C8-46F7-805C-B303C328B1B2}"/>
              </a:ext>
            </a:extLst>
          </p:cNvPr>
          <p:cNvSpPr>
            <a:spLocks noChangeShapeType="1"/>
          </p:cNvSpPr>
          <p:nvPr/>
        </p:nvSpPr>
        <p:spPr bwMode="auto">
          <a:xfrm>
            <a:off x="3335339" y="1409700"/>
            <a:ext cx="1512887"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2010" name="Line 26">
            <a:extLst>
              <a:ext uri="{FF2B5EF4-FFF2-40B4-BE49-F238E27FC236}">
                <a16:creationId xmlns:a16="http://schemas.microsoft.com/office/drawing/2014/main" id="{CDF08F6B-427B-4EEF-AF45-718EBBBA77B2}"/>
              </a:ext>
            </a:extLst>
          </p:cNvPr>
          <p:cNvSpPr>
            <a:spLocks noChangeShapeType="1"/>
          </p:cNvSpPr>
          <p:nvPr/>
        </p:nvSpPr>
        <p:spPr bwMode="auto">
          <a:xfrm>
            <a:off x="4848225" y="1409700"/>
            <a:ext cx="1512888"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2011" name="Line 27">
            <a:extLst>
              <a:ext uri="{FF2B5EF4-FFF2-40B4-BE49-F238E27FC236}">
                <a16:creationId xmlns:a16="http://schemas.microsoft.com/office/drawing/2014/main" id="{A46EE10B-26CB-460C-9CB8-37B15A7290A5}"/>
              </a:ext>
            </a:extLst>
          </p:cNvPr>
          <p:cNvSpPr>
            <a:spLocks noChangeShapeType="1"/>
          </p:cNvSpPr>
          <p:nvPr/>
        </p:nvSpPr>
        <p:spPr bwMode="auto">
          <a:xfrm>
            <a:off x="6361114" y="1409700"/>
            <a:ext cx="1512887"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2012" name="Line 28">
            <a:extLst>
              <a:ext uri="{FF2B5EF4-FFF2-40B4-BE49-F238E27FC236}">
                <a16:creationId xmlns:a16="http://schemas.microsoft.com/office/drawing/2014/main" id="{9161C407-866E-4080-B4F4-93A26320F293}"/>
              </a:ext>
            </a:extLst>
          </p:cNvPr>
          <p:cNvSpPr>
            <a:spLocks noChangeShapeType="1"/>
          </p:cNvSpPr>
          <p:nvPr/>
        </p:nvSpPr>
        <p:spPr bwMode="auto">
          <a:xfrm>
            <a:off x="7874000" y="1409700"/>
            <a:ext cx="1512888"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2013" name="Line 29">
            <a:extLst>
              <a:ext uri="{FF2B5EF4-FFF2-40B4-BE49-F238E27FC236}">
                <a16:creationId xmlns:a16="http://schemas.microsoft.com/office/drawing/2014/main" id="{2F7CC509-B319-40B0-9DBC-69F11DAEC672}"/>
              </a:ext>
            </a:extLst>
          </p:cNvPr>
          <p:cNvSpPr>
            <a:spLocks noChangeShapeType="1"/>
          </p:cNvSpPr>
          <p:nvPr/>
        </p:nvSpPr>
        <p:spPr bwMode="auto">
          <a:xfrm>
            <a:off x="2727325" y="2335213"/>
            <a:ext cx="7572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14" name="Line 30">
            <a:extLst>
              <a:ext uri="{FF2B5EF4-FFF2-40B4-BE49-F238E27FC236}">
                <a16:creationId xmlns:a16="http://schemas.microsoft.com/office/drawing/2014/main" id="{91B4B2F5-7663-4ED1-90F5-53155D677254}"/>
              </a:ext>
            </a:extLst>
          </p:cNvPr>
          <p:cNvSpPr>
            <a:spLocks noChangeShapeType="1"/>
          </p:cNvSpPr>
          <p:nvPr/>
        </p:nvSpPr>
        <p:spPr bwMode="auto">
          <a:xfrm>
            <a:off x="3484563" y="2335213"/>
            <a:ext cx="150812"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15" name="Line 31">
            <a:extLst>
              <a:ext uri="{FF2B5EF4-FFF2-40B4-BE49-F238E27FC236}">
                <a16:creationId xmlns:a16="http://schemas.microsoft.com/office/drawing/2014/main" id="{045B1FF9-ECF4-4D3B-BC2F-2D167AB9F2B6}"/>
              </a:ext>
            </a:extLst>
          </p:cNvPr>
          <p:cNvSpPr>
            <a:spLocks noChangeShapeType="1"/>
          </p:cNvSpPr>
          <p:nvPr/>
        </p:nvSpPr>
        <p:spPr bwMode="auto">
          <a:xfrm flipV="1">
            <a:off x="3484563" y="2335213"/>
            <a:ext cx="150812"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16" name="Line 32">
            <a:extLst>
              <a:ext uri="{FF2B5EF4-FFF2-40B4-BE49-F238E27FC236}">
                <a16:creationId xmlns:a16="http://schemas.microsoft.com/office/drawing/2014/main" id="{CFEE6C96-CA30-4910-A657-7CF69E6DA250}"/>
              </a:ext>
            </a:extLst>
          </p:cNvPr>
          <p:cNvSpPr>
            <a:spLocks noChangeShapeType="1"/>
          </p:cNvSpPr>
          <p:nvPr/>
        </p:nvSpPr>
        <p:spPr bwMode="auto">
          <a:xfrm>
            <a:off x="2727325" y="2746375"/>
            <a:ext cx="7572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17" name="Line 33">
            <a:extLst>
              <a:ext uri="{FF2B5EF4-FFF2-40B4-BE49-F238E27FC236}">
                <a16:creationId xmlns:a16="http://schemas.microsoft.com/office/drawing/2014/main" id="{7D49FC37-293F-410A-8289-F7F22B017B95}"/>
              </a:ext>
            </a:extLst>
          </p:cNvPr>
          <p:cNvSpPr>
            <a:spLocks noChangeShapeType="1"/>
          </p:cNvSpPr>
          <p:nvPr/>
        </p:nvSpPr>
        <p:spPr bwMode="auto">
          <a:xfrm>
            <a:off x="3635376" y="2746375"/>
            <a:ext cx="55975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18" name="Line 34">
            <a:extLst>
              <a:ext uri="{FF2B5EF4-FFF2-40B4-BE49-F238E27FC236}">
                <a16:creationId xmlns:a16="http://schemas.microsoft.com/office/drawing/2014/main" id="{A82AFA97-9FF1-40FA-9DEB-5D78756463D4}"/>
              </a:ext>
            </a:extLst>
          </p:cNvPr>
          <p:cNvSpPr>
            <a:spLocks noChangeShapeType="1"/>
          </p:cNvSpPr>
          <p:nvPr/>
        </p:nvSpPr>
        <p:spPr bwMode="auto">
          <a:xfrm>
            <a:off x="3635376" y="2335213"/>
            <a:ext cx="55975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19" name="Line 35">
            <a:extLst>
              <a:ext uri="{FF2B5EF4-FFF2-40B4-BE49-F238E27FC236}">
                <a16:creationId xmlns:a16="http://schemas.microsoft.com/office/drawing/2014/main" id="{1D6DE821-9063-4CC1-B138-C237212B3B94}"/>
              </a:ext>
            </a:extLst>
          </p:cNvPr>
          <p:cNvSpPr>
            <a:spLocks noChangeShapeType="1"/>
          </p:cNvSpPr>
          <p:nvPr/>
        </p:nvSpPr>
        <p:spPr bwMode="auto">
          <a:xfrm>
            <a:off x="9232900" y="2335213"/>
            <a:ext cx="152400"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0" name="Line 36">
            <a:extLst>
              <a:ext uri="{FF2B5EF4-FFF2-40B4-BE49-F238E27FC236}">
                <a16:creationId xmlns:a16="http://schemas.microsoft.com/office/drawing/2014/main" id="{B703DCFC-1161-4B0D-9E01-BD27FDDB8C53}"/>
              </a:ext>
            </a:extLst>
          </p:cNvPr>
          <p:cNvSpPr>
            <a:spLocks noChangeShapeType="1"/>
          </p:cNvSpPr>
          <p:nvPr/>
        </p:nvSpPr>
        <p:spPr bwMode="auto">
          <a:xfrm flipV="1">
            <a:off x="9232900" y="2335213"/>
            <a:ext cx="152400"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1" name="Line 37">
            <a:extLst>
              <a:ext uri="{FF2B5EF4-FFF2-40B4-BE49-F238E27FC236}">
                <a16:creationId xmlns:a16="http://schemas.microsoft.com/office/drawing/2014/main" id="{3F8D99CC-3896-4603-BA7D-06416CC16939}"/>
              </a:ext>
            </a:extLst>
          </p:cNvPr>
          <p:cNvSpPr>
            <a:spLocks noChangeShapeType="1"/>
          </p:cNvSpPr>
          <p:nvPr/>
        </p:nvSpPr>
        <p:spPr bwMode="auto">
          <a:xfrm>
            <a:off x="9385300" y="2335213"/>
            <a:ext cx="755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2" name="Line 38">
            <a:extLst>
              <a:ext uri="{FF2B5EF4-FFF2-40B4-BE49-F238E27FC236}">
                <a16:creationId xmlns:a16="http://schemas.microsoft.com/office/drawing/2014/main" id="{DF9358FC-FC6A-46B4-8568-89220BC1B192}"/>
              </a:ext>
            </a:extLst>
          </p:cNvPr>
          <p:cNvSpPr>
            <a:spLocks noChangeShapeType="1"/>
          </p:cNvSpPr>
          <p:nvPr/>
        </p:nvSpPr>
        <p:spPr bwMode="auto">
          <a:xfrm>
            <a:off x="9385300" y="2746375"/>
            <a:ext cx="755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3" name="Line 39">
            <a:extLst>
              <a:ext uri="{FF2B5EF4-FFF2-40B4-BE49-F238E27FC236}">
                <a16:creationId xmlns:a16="http://schemas.microsoft.com/office/drawing/2014/main" id="{21A7E886-F17E-4A9F-BFBD-699E9BFAD6C2}"/>
              </a:ext>
            </a:extLst>
          </p:cNvPr>
          <p:cNvSpPr>
            <a:spLocks noChangeShapeType="1"/>
          </p:cNvSpPr>
          <p:nvPr/>
        </p:nvSpPr>
        <p:spPr bwMode="auto">
          <a:xfrm>
            <a:off x="2727325" y="2952750"/>
            <a:ext cx="984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4" name="Line 40">
            <a:extLst>
              <a:ext uri="{FF2B5EF4-FFF2-40B4-BE49-F238E27FC236}">
                <a16:creationId xmlns:a16="http://schemas.microsoft.com/office/drawing/2014/main" id="{BA01357E-EF1F-4325-83FD-19F4DC1583A1}"/>
              </a:ext>
            </a:extLst>
          </p:cNvPr>
          <p:cNvSpPr>
            <a:spLocks noChangeShapeType="1"/>
          </p:cNvSpPr>
          <p:nvPr/>
        </p:nvSpPr>
        <p:spPr bwMode="auto">
          <a:xfrm>
            <a:off x="3711576" y="2952751"/>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5" name="Line 41">
            <a:extLst>
              <a:ext uri="{FF2B5EF4-FFF2-40B4-BE49-F238E27FC236}">
                <a16:creationId xmlns:a16="http://schemas.microsoft.com/office/drawing/2014/main" id="{40B98B15-EE02-43E5-AD35-ED7D6BEB5D37}"/>
              </a:ext>
            </a:extLst>
          </p:cNvPr>
          <p:cNvSpPr>
            <a:spLocks noChangeShapeType="1"/>
          </p:cNvSpPr>
          <p:nvPr/>
        </p:nvSpPr>
        <p:spPr bwMode="auto">
          <a:xfrm flipV="1">
            <a:off x="3711576" y="2952751"/>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6" name="Line 42">
            <a:extLst>
              <a:ext uri="{FF2B5EF4-FFF2-40B4-BE49-F238E27FC236}">
                <a16:creationId xmlns:a16="http://schemas.microsoft.com/office/drawing/2014/main" id="{BFCF6C6A-010A-479F-897A-02E625531394}"/>
              </a:ext>
            </a:extLst>
          </p:cNvPr>
          <p:cNvSpPr>
            <a:spLocks noChangeShapeType="1"/>
          </p:cNvSpPr>
          <p:nvPr/>
        </p:nvSpPr>
        <p:spPr bwMode="auto">
          <a:xfrm>
            <a:off x="3862389" y="3363913"/>
            <a:ext cx="1285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7" name="Line 43">
            <a:extLst>
              <a:ext uri="{FF2B5EF4-FFF2-40B4-BE49-F238E27FC236}">
                <a16:creationId xmlns:a16="http://schemas.microsoft.com/office/drawing/2014/main" id="{C9CFF2B5-5DFA-444D-B18B-D3EA6FA0ECD8}"/>
              </a:ext>
            </a:extLst>
          </p:cNvPr>
          <p:cNvSpPr>
            <a:spLocks noChangeShapeType="1"/>
          </p:cNvSpPr>
          <p:nvPr/>
        </p:nvSpPr>
        <p:spPr bwMode="auto">
          <a:xfrm>
            <a:off x="2727325" y="3363913"/>
            <a:ext cx="984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8" name="Line 44">
            <a:extLst>
              <a:ext uri="{FF2B5EF4-FFF2-40B4-BE49-F238E27FC236}">
                <a16:creationId xmlns:a16="http://schemas.microsoft.com/office/drawing/2014/main" id="{79D97320-5DE8-4008-9E2E-73AC422EF9C1}"/>
              </a:ext>
            </a:extLst>
          </p:cNvPr>
          <p:cNvSpPr>
            <a:spLocks noChangeShapeType="1"/>
          </p:cNvSpPr>
          <p:nvPr/>
        </p:nvSpPr>
        <p:spPr bwMode="auto">
          <a:xfrm>
            <a:off x="3862389" y="2952750"/>
            <a:ext cx="1285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29" name="Line 45">
            <a:extLst>
              <a:ext uri="{FF2B5EF4-FFF2-40B4-BE49-F238E27FC236}">
                <a16:creationId xmlns:a16="http://schemas.microsoft.com/office/drawing/2014/main" id="{3ED5436A-62A7-40D8-89EE-C3AE28429D40}"/>
              </a:ext>
            </a:extLst>
          </p:cNvPr>
          <p:cNvSpPr>
            <a:spLocks noChangeShapeType="1"/>
          </p:cNvSpPr>
          <p:nvPr/>
        </p:nvSpPr>
        <p:spPr bwMode="auto">
          <a:xfrm>
            <a:off x="5148263" y="2952751"/>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30" name="Line 46">
            <a:extLst>
              <a:ext uri="{FF2B5EF4-FFF2-40B4-BE49-F238E27FC236}">
                <a16:creationId xmlns:a16="http://schemas.microsoft.com/office/drawing/2014/main" id="{3F212051-3970-415E-A133-6DE967AC7F46}"/>
              </a:ext>
            </a:extLst>
          </p:cNvPr>
          <p:cNvSpPr>
            <a:spLocks noChangeShapeType="1"/>
          </p:cNvSpPr>
          <p:nvPr/>
        </p:nvSpPr>
        <p:spPr bwMode="auto">
          <a:xfrm flipV="1">
            <a:off x="5148263" y="2952751"/>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31" name="Line 47">
            <a:extLst>
              <a:ext uri="{FF2B5EF4-FFF2-40B4-BE49-F238E27FC236}">
                <a16:creationId xmlns:a16="http://schemas.microsoft.com/office/drawing/2014/main" id="{18296B27-6414-4CDB-B9A1-620CBBC0990D}"/>
              </a:ext>
            </a:extLst>
          </p:cNvPr>
          <p:cNvSpPr>
            <a:spLocks noChangeShapeType="1"/>
          </p:cNvSpPr>
          <p:nvPr/>
        </p:nvSpPr>
        <p:spPr bwMode="auto">
          <a:xfrm>
            <a:off x="3030539" y="2952750"/>
            <a:ext cx="6810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32" name="Line 48">
            <a:extLst>
              <a:ext uri="{FF2B5EF4-FFF2-40B4-BE49-F238E27FC236}">
                <a16:creationId xmlns:a16="http://schemas.microsoft.com/office/drawing/2014/main" id="{D306D4B2-D561-4314-9D8A-1DFDF3441A45}"/>
              </a:ext>
            </a:extLst>
          </p:cNvPr>
          <p:cNvSpPr>
            <a:spLocks noChangeShapeType="1"/>
          </p:cNvSpPr>
          <p:nvPr/>
        </p:nvSpPr>
        <p:spPr bwMode="auto">
          <a:xfrm>
            <a:off x="5299075" y="3363913"/>
            <a:ext cx="3556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33" name="Line 49">
            <a:extLst>
              <a:ext uri="{FF2B5EF4-FFF2-40B4-BE49-F238E27FC236}">
                <a16:creationId xmlns:a16="http://schemas.microsoft.com/office/drawing/2014/main" id="{795E50AF-339C-446E-B1ED-996586B8C642}"/>
              </a:ext>
            </a:extLst>
          </p:cNvPr>
          <p:cNvSpPr>
            <a:spLocks noChangeShapeType="1"/>
          </p:cNvSpPr>
          <p:nvPr/>
        </p:nvSpPr>
        <p:spPr bwMode="auto">
          <a:xfrm>
            <a:off x="5299075" y="2952750"/>
            <a:ext cx="3556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34" name="Line 50">
            <a:extLst>
              <a:ext uri="{FF2B5EF4-FFF2-40B4-BE49-F238E27FC236}">
                <a16:creationId xmlns:a16="http://schemas.microsoft.com/office/drawing/2014/main" id="{B931EBAC-D5F0-484F-BCB7-10844EB55FCF}"/>
              </a:ext>
            </a:extLst>
          </p:cNvPr>
          <p:cNvSpPr>
            <a:spLocks noChangeShapeType="1"/>
          </p:cNvSpPr>
          <p:nvPr/>
        </p:nvSpPr>
        <p:spPr bwMode="auto">
          <a:xfrm>
            <a:off x="8855076" y="2952751"/>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35" name="Line 51">
            <a:extLst>
              <a:ext uri="{FF2B5EF4-FFF2-40B4-BE49-F238E27FC236}">
                <a16:creationId xmlns:a16="http://schemas.microsoft.com/office/drawing/2014/main" id="{9E167C7C-9036-45EE-B8B6-1BEB92505ADA}"/>
              </a:ext>
            </a:extLst>
          </p:cNvPr>
          <p:cNvSpPr>
            <a:spLocks noChangeShapeType="1"/>
          </p:cNvSpPr>
          <p:nvPr/>
        </p:nvSpPr>
        <p:spPr bwMode="auto">
          <a:xfrm flipV="1">
            <a:off x="8855076" y="2952751"/>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36" name="Line 52">
            <a:extLst>
              <a:ext uri="{FF2B5EF4-FFF2-40B4-BE49-F238E27FC236}">
                <a16:creationId xmlns:a16="http://schemas.microsoft.com/office/drawing/2014/main" id="{2E9970E3-6149-43C6-BAB3-5B2828D3D1D2}"/>
              </a:ext>
            </a:extLst>
          </p:cNvPr>
          <p:cNvSpPr>
            <a:spLocks noChangeShapeType="1"/>
          </p:cNvSpPr>
          <p:nvPr/>
        </p:nvSpPr>
        <p:spPr bwMode="auto">
          <a:xfrm>
            <a:off x="9005888" y="2952750"/>
            <a:ext cx="11350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37" name="Line 53">
            <a:extLst>
              <a:ext uri="{FF2B5EF4-FFF2-40B4-BE49-F238E27FC236}">
                <a16:creationId xmlns:a16="http://schemas.microsoft.com/office/drawing/2014/main" id="{081DEC91-C117-48B3-A2F6-29AD4D34924F}"/>
              </a:ext>
            </a:extLst>
          </p:cNvPr>
          <p:cNvSpPr>
            <a:spLocks noChangeShapeType="1"/>
          </p:cNvSpPr>
          <p:nvPr/>
        </p:nvSpPr>
        <p:spPr bwMode="auto">
          <a:xfrm>
            <a:off x="9005888" y="3363913"/>
            <a:ext cx="11350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38" name="Line 54">
            <a:extLst>
              <a:ext uri="{FF2B5EF4-FFF2-40B4-BE49-F238E27FC236}">
                <a16:creationId xmlns:a16="http://schemas.microsoft.com/office/drawing/2014/main" id="{9B6613A4-BE28-4DC4-9D16-E271EC76E43C}"/>
              </a:ext>
            </a:extLst>
          </p:cNvPr>
          <p:cNvSpPr>
            <a:spLocks noChangeShapeType="1"/>
          </p:cNvSpPr>
          <p:nvPr/>
        </p:nvSpPr>
        <p:spPr bwMode="auto">
          <a:xfrm>
            <a:off x="3711576" y="3568700"/>
            <a:ext cx="9826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39" name="Line 55">
            <a:extLst>
              <a:ext uri="{FF2B5EF4-FFF2-40B4-BE49-F238E27FC236}">
                <a16:creationId xmlns:a16="http://schemas.microsoft.com/office/drawing/2014/main" id="{E82C877C-B8A8-461D-8F25-4BB7DA595443}"/>
              </a:ext>
            </a:extLst>
          </p:cNvPr>
          <p:cNvSpPr>
            <a:spLocks noChangeShapeType="1"/>
          </p:cNvSpPr>
          <p:nvPr/>
        </p:nvSpPr>
        <p:spPr bwMode="auto">
          <a:xfrm>
            <a:off x="2727325" y="3981450"/>
            <a:ext cx="8318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40" name="Line 56">
            <a:extLst>
              <a:ext uri="{FF2B5EF4-FFF2-40B4-BE49-F238E27FC236}">
                <a16:creationId xmlns:a16="http://schemas.microsoft.com/office/drawing/2014/main" id="{F2F6667B-36E8-454C-9EA3-EA83FAB477B8}"/>
              </a:ext>
            </a:extLst>
          </p:cNvPr>
          <p:cNvSpPr>
            <a:spLocks noChangeShapeType="1"/>
          </p:cNvSpPr>
          <p:nvPr/>
        </p:nvSpPr>
        <p:spPr bwMode="auto">
          <a:xfrm flipV="1">
            <a:off x="3559175" y="3568700"/>
            <a:ext cx="152400" cy="4127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41" name="Line 57">
            <a:extLst>
              <a:ext uri="{FF2B5EF4-FFF2-40B4-BE49-F238E27FC236}">
                <a16:creationId xmlns:a16="http://schemas.microsoft.com/office/drawing/2014/main" id="{0A175081-E144-42E6-B24F-0E8245AFC69C}"/>
              </a:ext>
            </a:extLst>
          </p:cNvPr>
          <p:cNvSpPr>
            <a:spLocks noChangeShapeType="1"/>
          </p:cNvSpPr>
          <p:nvPr/>
        </p:nvSpPr>
        <p:spPr bwMode="auto">
          <a:xfrm>
            <a:off x="4694238" y="3568700"/>
            <a:ext cx="150812" cy="4127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42" name="Line 58">
            <a:extLst>
              <a:ext uri="{FF2B5EF4-FFF2-40B4-BE49-F238E27FC236}">
                <a16:creationId xmlns:a16="http://schemas.microsoft.com/office/drawing/2014/main" id="{D83DA9FD-0C8F-4360-A1D4-52BA0CBFC8DF}"/>
              </a:ext>
            </a:extLst>
          </p:cNvPr>
          <p:cNvSpPr>
            <a:spLocks noChangeShapeType="1"/>
          </p:cNvSpPr>
          <p:nvPr/>
        </p:nvSpPr>
        <p:spPr bwMode="auto">
          <a:xfrm>
            <a:off x="4845050" y="3981450"/>
            <a:ext cx="529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43" name="Line 59">
            <a:extLst>
              <a:ext uri="{FF2B5EF4-FFF2-40B4-BE49-F238E27FC236}">
                <a16:creationId xmlns:a16="http://schemas.microsoft.com/office/drawing/2014/main" id="{1D5ECBEB-760D-48FF-8BD4-E12F21620918}"/>
              </a:ext>
            </a:extLst>
          </p:cNvPr>
          <p:cNvSpPr>
            <a:spLocks noChangeShapeType="1"/>
          </p:cNvSpPr>
          <p:nvPr/>
        </p:nvSpPr>
        <p:spPr bwMode="auto">
          <a:xfrm>
            <a:off x="2727325" y="4186238"/>
            <a:ext cx="984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44" name="Line 60">
            <a:extLst>
              <a:ext uri="{FF2B5EF4-FFF2-40B4-BE49-F238E27FC236}">
                <a16:creationId xmlns:a16="http://schemas.microsoft.com/office/drawing/2014/main" id="{907FECC5-2FCC-414E-97BA-2D926ADD6629}"/>
              </a:ext>
            </a:extLst>
          </p:cNvPr>
          <p:cNvSpPr>
            <a:spLocks noChangeShapeType="1"/>
          </p:cNvSpPr>
          <p:nvPr/>
        </p:nvSpPr>
        <p:spPr bwMode="auto">
          <a:xfrm>
            <a:off x="3711576" y="4186238"/>
            <a:ext cx="150813"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45" name="Line 61">
            <a:extLst>
              <a:ext uri="{FF2B5EF4-FFF2-40B4-BE49-F238E27FC236}">
                <a16:creationId xmlns:a16="http://schemas.microsoft.com/office/drawing/2014/main" id="{82764CED-14DE-405F-A9A1-D34E4A5D7909}"/>
              </a:ext>
            </a:extLst>
          </p:cNvPr>
          <p:cNvSpPr>
            <a:spLocks noChangeShapeType="1"/>
          </p:cNvSpPr>
          <p:nvPr/>
        </p:nvSpPr>
        <p:spPr bwMode="auto">
          <a:xfrm flipV="1">
            <a:off x="3711576" y="4186238"/>
            <a:ext cx="150813"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46" name="Line 62">
            <a:extLst>
              <a:ext uri="{FF2B5EF4-FFF2-40B4-BE49-F238E27FC236}">
                <a16:creationId xmlns:a16="http://schemas.microsoft.com/office/drawing/2014/main" id="{4CCAD9DD-302F-41D3-A554-AD268C48E3C8}"/>
              </a:ext>
            </a:extLst>
          </p:cNvPr>
          <p:cNvSpPr>
            <a:spLocks noChangeShapeType="1"/>
          </p:cNvSpPr>
          <p:nvPr/>
        </p:nvSpPr>
        <p:spPr bwMode="auto">
          <a:xfrm>
            <a:off x="3862389" y="4597400"/>
            <a:ext cx="1285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47" name="Line 63">
            <a:extLst>
              <a:ext uri="{FF2B5EF4-FFF2-40B4-BE49-F238E27FC236}">
                <a16:creationId xmlns:a16="http://schemas.microsoft.com/office/drawing/2014/main" id="{6F2F0481-2C6C-48B6-928F-DBF501487FD8}"/>
              </a:ext>
            </a:extLst>
          </p:cNvPr>
          <p:cNvSpPr>
            <a:spLocks noChangeShapeType="1"/>
          </p:cNvSpPr>
          <p:nvPr/>
        </p:nvSpPr>
        <p:spPr bwMode="auto">
          <a:xfrm>
            <a:off x="2727325" y="4597400"/>
            <a:ext cx="984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48" name="Line 64">
            <a:extLst>
              <a:ext uri="{FF2B5EF4-FFF2-40B4-BE49-F238E27FC236}">
                <a16:creationId xmlns:a16="http://schemas.microsoft.com/office/drawing/2014/main" id="{5F2C933E-E4A4-4E0C-B725-8AE98486B99E}"/>
              </a:ext>
            </a:extLst>
          </p:cNvPr>
          <p:cNvSpPr>
            <a:spLocks noChangeShapeType="1"/>
          </p:cNvSpPr>
          <p:nvPr/>
        </p:nvSpPr>
        <p:spPr bwMode="auto">
          <a:xfrm>
            <a:off x="3862389" y="4186238"/>
            <a:ext cx="1285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49" name="Line 65">
            <a:extLst>
              <a:ext uri="{FF2B5EF4-FFF2-40B4-BE49-F238E27FC236}">
                <a16:creationId xmlns:a16="http://schemas.microsoft.com/office/drawing/2014/main" id="{82D6A6A7-FC16-497A-8CE2-525181403DC2}"/>
              </a:ext>
            </a:extLst>
          </p:cNvPr>
          <p:cNvSpPr>
            <a:spLocks noChangeShapeType="1"/>
          </p:cNvSpPr>
          <p:nvPr/>
        </p:nvSpPr>
        <p:spPr bwMode="auto">
          <a:xfrm>
            <a:off x="5148263" y="4186239"/>
            <a:ext cx="76200" cy="2063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0" name="Line 66">
            <a:extLst>
              <a:ext uri="{FF2B5EF4-FFF2-40B4-BE49-F238E27FC236}">
                <a16:creationId xmlns:a16="http://schemas.microsoft.com/office/drawing/2014/main" id="{FEEF5554-10E5-46CC-B106-F31FFE8323FE}"/>
              </a:ext>
            </a:extLst>
          </p:cNvPr>
          <p:cNvSpPr>
            <a:spLocks noChangeShapeType="1"/>
          </p:cNvSpPr>
          <p:nvPr/>
        </p:nvSpPr>
        <p:spPr bwMode="auto">
          <a:xfrm flipV="1">
            <a:off x="5148263" y="4392614"/>
            <a:ext cx="76200" cy="2047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1" name="Line 67">
            <a:extLst>
              <a:ext uri="{FF2B5EF4-FFF2-40B4-BE49-F238E27FC236}">
                <a16:creationId xmlns:a16="http://schemas.microsoft.com/office/drawing/2014/main" id="{9E1D1A77-5ECB-4DE3-8BFA-1BBA21A5290C}"/>
              </a:ext>
            </a:extLst>
          </p:cNvPr>
          <p:cNvSpPr>
            <a:spLocks noChangeShapeType="1"/>
          </p:cNvSpPr>
          <p:nvPr/>
        </p:nvSpPr>
        <p:spPr bwMode="auto">
          <a:xfrm>
            <a:off x="5224464" y="4392613"/>
            <a:ext cx="1209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2" name="Line 68">
            <a:extLst>
              <a:ext uri="{FF2B5EF4-FFF2-40B4-BE49-F238E27FC236}">
                <a16:creationId xmlns:a16="http://schemas.microsoft.com/office/drawing/2014/main" id="{00FC0682-2078-4CEA-A45D-CABCA8F5C19D}"/>
              </a:ext>
            </a:extLst>
          </p:cNvPr>
          <p:cNvSpPr>
            <a:spLocks noChangeShapeType="1"/>
          </p:cNvSpPr>
          <p:nvPr/>
        </p:nvSpPr>
        <p:spPr bwMode="auto">
          <a:xfrm rot="10800000">
            <a:off x="6510338" y="4597400"/>
            <a:ext cx="1966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3" name="Line 69">
            <a:extLst>
              <a:ext uri="{FF2B5EF4-FFF2-40B4-BE49-F238E27FC236}">
                <a16:creationId xmlns:a16="http://schemas.microsoft.com/office/drawing/2014/main" id="{A8E15C94-78F2-4D63-A355-E14E1D552BDE}"/>
              </a:ext>
            </a:extLst>
          </p:cNvPr>
          <p:cNvSpPr>
            <a:spLocks noChangeShapeType="1"/>
          </p:cNvSpPr>
          <p:nvPr/>
        </p:nvSpPr>
        <p:spPr bwMode="auto">
          <a:xfrm rot="10800000">
            <a:off x="6510338" y="4186238"/>
            <a:ext cx="1966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4" name="Line 70">
            <a:extLst>
              <a:ext uri="{FF2B5EF4-FFF2-40B4-BE49-F238E27FC236}">
                <a16:creationId xmlns:a16="http://schemas.microsoft.com/office/drawing/2014/main" id="{DEF69A08-CDF7-4730-BDCA-B08100D6CCB7}"/>
              </a:ext>
            </a:extLst>
          </p:cNvPr>
          <p:cNvSpPr>
            <a:spLocks noChangeShapeType="1"/>
          </p:cNvSpPr>
          <p:nvPr/>
        </p:nvSpPr>
        <p:spPr bwMode="auto">
          <a:xfrm rot="10800000">
            <a:off x="8477251" y="4186239"/>
            <a:ext cx="74613" cy="2063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5" name="Line 71">
            <a:extLst>
              <a:ext uri="{FF2B5EF4-FFF2-40B4-BE49-F238E27FC236}">
                <a16:creationId xmlns:a16="http://schemas.microsoft.com/office/drawing/2014/main" id="{ACC3F534-2284-465D-BA4D-6B1ACE63FDD9}"/>
              </a:ext>
            </a:extLst>
          </p:cNvPr>
          <p:cNvSpPr>
            <a:spLocks noChangeShapeType="1"/>
          </p:cNvSpPr>
          <p:nvPr/>
        </p:nvSpPr>
        <p:spPr bwMode="auto">
          <a:xfrm rot="10800000" flipV="1">
            <a:off x="8477251" y="4392614"/>
            <a:ext cx="74613" cy="2047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6" name="Line 72">
            <a:extLst>
              <a:ext uri="{FF2B5EF4-FFF2-40B4-BE49-F238E27FC236}">
                <a16:creationId xmlns:a16="http://schemas.microsoft.com/office/drawing/2014/main" id="{7B5F703A-1119-4C3D-8D2C-61EC7A77E415}"/>
              </a:ext>
            </a:extLst>
          </p:cNvPr>
          <p:cNvSpPr>
            <a:spLocks noChangeShapeType="1"/>
          </p:cNvSpPr>
          <p:nvPr/>
        </p:nvSpPr>
        <p:spPr bwMode="auto">
          <a:xfrm rot="10800000" flipV="1">
            <a:off x="6434138" y="4186239"/>
            <a:ext cx="76200" cy="2063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7" name="Line 73">
            <a:extLst>
              <a:ext uri="{FF2B5EF4-FFF2-40B4-BE49-F238E27FC236}">
                <a16:creationId xmlns:a16="http://schemas.microsoft.com/office/drawing/2014/main" id="{EFEEB57A-B3E7-4E54-828C-FA994C51928F}"/>
              </a:ext>
            </a:extLst>
          </p:cNvPr>
          <p:cNvSpPr>
            <a:spLocks noChangeShapeType="1"/>
          </p:cNvSpPr>
          <p:nvPr/>
        </p:nvSpPr>
        <p:spPr bwMode="auto">
          <a:xfrm rot="10800000">
            <a:off x="6434138" y="4392614"/>
            <a:ext cx="76200" cy="2047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8" name="Line 74">
            <a:extLst>
              <a:ext uri="{FF2B5EF4-FFF2-40B4-BE49-F238E27FC236}">
                <a16:creationId xmlns:a16="http://schemas.microsoft.com/office/drawing/2014/main" id="{76245FF1-8922-45A9-82DB-6A139E8427B1}"/>
              </a:ext>
            </a:extLst>
          </p:cNvPr>
          <p:cNvSpPr>
            <a:spLocks noChangeShapeType="1"/>
          </p:cNvSpPr>
          <p:nvPr/>
        </p:nvSpPr>
        <p:spPr bwMode="auto">
          <a:xfrm>
            <a:off x="8551864" y="4392613"/>
            <a:ext cx="15890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9" name="Line 75">
            <a:extLst>
              <a:ext uri="{FF2B5EF4-FFF2-40B4-BE49-F238E27FC236}">
                <a16:creationId xmlns:a16="http://schemas.microsoft.com/office/drawing/2014/main" id="{9219C9D6-092E-490A-81EE-56C1B4ADDFDA}"/>
              </a:ext>
            </a:extLst>
          </p:cNvPr>
          <p:cNvSpPr>
            <a:spLocks noChangeShapeType="1"/>
          </p:cNvSpPr>
          <p:nvPr/>
        </p:nvSpPr>
        <p:spPr bwMode="auto">
          <a:xfrm>
            <a:off x="2727325" y="4803775"/>
            <a:ext cx="25717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0" name="Line 76">
            <a:extLst>
              <a:ext uri="{FF2B5EF4-FFF2-40B4-BE49-F238E27FC236}">
                <a16:creationId xmlns:a16="http://schemas.microsoft.com/office/drawing/2014/main" id="{5F3EDCF0-452D-434B-9E7E-29F1B8A11B97}"/>
              </a:ext>
            </a:extLst>
          </p:cNvPr>
          <p:cNvSpPr>
            <a:spLocks noChangeShapeType="1"/>
          </p:cNvSpPr>
          <p:nvPr/>
        </p:nvSpPr>
        <p:spPr bwMode="auto">
          <a:xfrm>
            <a:off x="5299075" y="4803776"/>
            <a:ext cx="152400"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1" name="Line 77">
            <a:extLst>
              <a:ext uri="{FF2B5EF4-FFF2-40B4-BE49-F238E27FC236}">
                <a16:creationId xmlns:a16="http://schemas.microsoft.com/office/drawing/2014/main" id="{17B59AB9-C575-4872-9F04-8E04AE1C1F4A}"/>
              </a:ext>
            </a:extLst>
          </p:cNvPr>
          <p:cNvSpPr>
            <a:spLocks noChangeShapeType="1"/>
          </p:cNvSpPr>
          <p:nvPr/>
        </p:nvSpPr>
        <p:spPr bwMode="auto">
          <a:xfrm>
            <a:off x="5451476" y="5214938"/>
            <a:ext cx="27225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2" name="Line 78">
            <a:extLst>
              <a:ext uri="{FF2B5EF4-FFF2-40B4-BE49-F238E27FC236}">
                <a16:creationId xmlns:a16="http://schemas.microsoft.com/office/drawing/2014/main" id="{5F604D68-CB4C-4115-BA91-BE8C9CADF54A}"/>
              </a:ext>
            </a:extLst>
          </p:cNvPr>
          <p:cNvSpPr>
            <a:spLocks noChangeShapeType="1"/>
          </p:cNvSpPr>
          <p:nvPr/>
        </p:nvSpPr>
        <p:spPr bwMode="auto">
          <a:xfrm flipV="1">
            <a:off x="8174038" y="4803776"/>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3" name="Line 79">
            <a:extLst>
              <a:ext uri="{FF2B5EF4-FFF2-40B4-BE49-F238E27FC236}">
                <a16:creationId xmlns:a16="http://schemas.microsoft.com/office/drawing/2014/main" id="{91ABFB57-A7D1-41AE-8FE2-0A2D0945BBF7}"/>
              </a:ext>
            </a:extLst>
          </p:cNvPr>
          <p:cNvSpPr>
            <a:spLocks noChangeShapeType="1"/>
          </p:cNvSpPr>
          <p:nvPr/>
        </p:nvSpPr>
        <p:spPr bwMode="auto">
          <a:xfrm>
            <a:off x="8324850" y="4803775"/>
            <a:ext cx="18161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4" name="Line 80">
            <a:extLst>
              <a:ext uri="{FF2B5EF4-FFF2-40B4-BE49-F238E27FC236}">
                <a16:creationId xmlns:a16="http://schemas.microsoft.com/office/drawing/2014/main" id="{D09CA256-936F-4103-90DE-1F030997A33B}"/>
              </a:ext>
            </a:extLst>
          </p:cNvPr>
          <p:cNvSpPr>
            <a:spLocks noChangeShapeType="1"/>
          </p:cNvSpPr>
          <p:nvPr/>
        </p:nvSpPr>
        <p:spPr bwMode="auto">
          <a:xfrm>
            <a:off x="2727326" y="5421313"/>
            <a:ext cx="606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5" name="Line 81">
            <a:extLst>
              <a:ext uri="{FF2B5EF4-FFF2-40B4-BE49-F238E27FC236}">
                <a16:creationId xmlns:a16="http://schemas.microsoft.com/office/drawing/2014/main" id="{9ADF303F-DFA0-4C76-9618-36CBA08709EE}"/>
              </a:ext>
            </a:extLst>
          </p:cNvPr>
          <p:cNvSpPr>
            <a:spLocks noChangeShapeType="1"/>
          </p:cNvSpPr>
          <p:nvPr/>
        </p:nvSpPr>
        <p:spPr bwMode="auto">
          <a:xfrm>
            <a:off x="3333751" y="5421313"/>
            <a:ext cx="150813"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6" name="Line 82">
            <a:extLst>
              <a:ext uri="{FF2B5EF4-FFF2-40B4-BE49-F238E27FC236}">
                <a16:creationId xmlns:a16="http://schemas.microsoft.com/office/drawing/2014/main" id="{DD332CCA-D7BE-4FC3-8A4D-283F53899406}"/>
              </a:ext>
            </a:extLst>
          </p:cNvPr>
          <p:cNvSpPr>
            <a:spLocks noChangeShapeType="1"/>
          </p:cNvSpPr>
          <p:nvPr/>
        </p:nvSpPr>
        <p:spPr bwMode="auto">
          <a:xfrm>
            <a:off x="3484563" y="5832475"/>
            <a:ext cx="52943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7" name="Line 83">
            <a:extLst>
              <a:ext uri="{FF2B5EF4-FFF2-40B4-BE49-F238E27FC236}">
                <a16:creationId xmlns:a16="http://schemas.microsoft.com/office/drawing/2014/main" id="{BC713559-F67A-4A68-8056-B9E812B02F13}"/>
              </a:ext>
            </a:extLst>
          </p:cNvPr>
          <p:cNvSpPr>
            <a:spLocks noChangeShapeType="1"/>
          </p:cNvSpPr>
          <p:nvPr/>
        </p:nvSpPr>
        <p:spPr bwMode="auto">
          <a:xfrm flipV="1">
            <a:off x="8778875" y="5421313"/>
            <a:ext cx="152400"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8" name="Line 84">
            <a:extLst>
              <a:ext uri="{FF2B5EF4-FFF2-40B4-BE49-F238E27FC236}">
                <a16:creationId xmlns:a16="http://schemas.microsoft.com/office/drawing/2014/main" id="{BBB02654-FDF0-42C7-AFFF-DCD803AA5B59}"/>
              </a:ext>
            </a:extLst>
          </p:cNvPr>
          <p:cNvSpPr>
            <a:spLocks noChangeShapeType="1"/>
          </p:cNvSpPr>
          <p:nvPr/>
        </p:nvSpPr>
        <p:spPr bwMode="auto">
          <a:xfrm>
            <a:off x="8931276" y="5421313"/>
            <a:ext cx="1209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9" name="Line 85">
            <a:extLst>
              <a:ext uri="{FF2B5EF4-FFF2-40B4-BE49-F238E27FC236}">
                <a16:creationId xmlns:a16="http://schemas.microsoft.com/office/drawing/2014/main" id="{5E94C3A7-1889-4A46-A084-51CEDE312C33}"/>
              </a:ext>
            </a:extLst>
          </p:cNvPr>
          <p:cNvSpPr>
            <a:spLocks noChangeShapeType="1"/>
          </p:cNvSpPr>
          <p:nvPr/>
        </p:nvSpPr>
        <p:spPr bwMode="auto">
          <a:xfrm>
            <a:off x="2727326" y="6038850"/>
            <a:ext cx="27987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70" name="Line 86">
            <a:extLst>
              <a:ext uri="{FF2B5EF4-FFF2-40B4-BE49-F238E27FC236}">
                <a16:creationId xmlns:a16="http://schemas.microsoft.com/office/drawing/2014/main" id="{EC125D1F-FC7A-48B5-8B73-63A27324DD15}"/>
              </a:ext>
            </a:extLst>
          </p:cNvPr>
          <p:cNvSpPr>
            <a:spLocks noChangeShapeType="1"/>
          </p:cNvSpPr>
          <p:nvPr/>
        </p:nvSpPr>
        <p:spPr bwMode="auto">
          <a:xfrm>
            <a:off x="5526088" y="6038851"/>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71" name="Line 87">
            <a:extLst>
              <a:ext uri="{FF2B5EF4-FFF2-40B4-BE49-F238E27FC236}">
                <a16:creationId xmlns:a16="http://schemas.microsoft.com/office/drawing/2014/main" id="{24CA2655-E9EF-417A-8733-32072E24B30A}"/>
              </a:ext>
            </a:extLst>
          </p:cNvPr>
          <p:cNvSpPr>
            <a:spLocks noChangeShapeType="1"/>
          </p:cNvSpPr>
          <p:nvPr/>
        </p:nvSpPr>
        <p:spPr bwMode="auto">
          <a:xfrm>
            <a:off x="5676901" y="6450013"/>
            <a:ext cx="22701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72" name="Line 88">
            <a:extLst>
              <a:ext uri="{FF2B5EF4-FFF2-40B4-BE49-F238E27FC236}">
                <a16:creationId xmlns:a16="http://schemas.microsoft.com/office/drawing/2014/main" id="{046ED272-A1CA-49C5-9AB1-4C6E15A9C929}"/>
              </a:ext>
            </a:extLst>
          </p:cNvPr>
          <p:cNvSpPr>
            <a:spLocks noChangeShapeType="1"/>
          </p:cNvSpPr>
          <p:nvPr/>
        </p:nvSpPr>
        <p:spPr bwMode="auto">
          <a:xfrm flipV="1">
            <a:off x="7947025" y="6038851"/>
            <a:ext cx="152400"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73" name="Line 89">
            <a:extLst>
              <a:ext uri="{FF2B5EF4-FFF2-40B4-BE49-F238E27FC236}">
                <a16:creationId xmlns:a16="http://schemas.microsoft.com/office/drawing/2014/main" id="{865806F3-9AEF-4388-B47C-549DAD7171BB}"/>
              </a:ext>
            </a:extLst>
          </p:cNvPr>
          <p:cNvSpPr>
            <a:spLocks noChangeShapeType="1"/>
          </p:cNvSpPr>
          <p:nvPr/>
        </p:nvSpPr>
        <p:spPr bwMode="auto">
          <a:xfrm>
            <a:off x="8099426" y="6038850"/>
            <a:ext cx="20415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74" name="Oval 90">
            <a:extLst>
              <a:ext uri="{FF2B5EF4-FFF2-40B4-BE49-F238E27FC236}">
                <a16:creationId xmlns:a16="http://schemas.microsoft.com/office/drawing/2014/main" id="{0C7DAB64-E800-4023-8CFF-7E67B12E0443}"/>
              </a:ext>
            </a:extLst>
          </p:cNvPr>
          <p:cNvSpPr>
            <a:spLocks noChangeArrowheads="1"/>
          </p:cNvSpPr>
          <p:nvPr/>
        </p:nvSpPr>
        <p:spPr bwMode="auto">
          <a:xfrm>
            <a:off x="7918451" y="1881189"/>
            <a:ext cx="74613" cy="103187"/>
          </a:xfrm>
          <a:prstGeom prst="ellipse">
            <a:avLst/>
          </a:prstGeom>
          <a:solidFill>
            <a:srgbClr val="FFFFFF"/>
          </a:solidFill>
          <a:ln w="28575">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2075" name="Line 91">
            <a:extLst>
              <a:ext uri="{FF2B5EF4-FFF2-40B4-BE49-F238E27FC236}">
                <a16:creationId xmlns:a16="http://schemas.microsoft.com/office/drawing/2014/main" id="{7670C6F8-183B-4F46-98DD-31A2E83AD75B}"/>
              </a:ext>
            </a:extLst>
          </p:cNvPr>
          <p:cNvSpPr>
            <a:spLocks noChangeShapeType="1"/>
          </p:cNvSpPr>
          <p:nvPr/>
        </p:nvSpPr>
        <p:spPr bwMode="auto">
          <a:xfrm flipH="1">
            <a:off x="7569200" y="1960564"/>
            <a:ext cx="336550" cy="1682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76" name="Line 92">
            <a:extLst>
              <a:ext uri="{FF2B5EF4-FFF2-40B4-BE49-F238E27FC236}">
                <a16:creationId xmlns:a16="http://schemas.microsoft.com/office/drawing/2014/main" id="{F63A4572-05F5-4B3C-9244-B956B8B3A93C}"/>
              </a:ext>
            </a:extLst>
          </p:cNvPr>
          <p:cNvSpPr>
            <a:spLocks noChangeShapeType="1"/>
          </p:cNvSpPr>
          <p:nvPr/>
        </p:nvSpPr>
        <p:spPr bwMode="auto">
          <a:xfrm>
            <a:off x="7569200" y="2128839"/>
            <a:ext cx="368300" cy="2046287"/>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42077" name="Text Box 93">
            <a:extLst>
              <a:ext uri="{FF2B5EF4-FFF2-40B4-BE49-F238E27FC236}">
                <a16:creationId xmlns:a16="http://schemas.microsoft.com/office/drawing/2014/main" id="{61D59CFB-6179-40EC-A8A9-D86CB90EF9AE}"/>
              </a:ext>
            </a:extLst>
          </p:cNvPr>
          <p:cNvSpPr txBox="1">
            <a:spLocks noChangeArrowheads="1"/>
          </p:cNvSpPr>
          <p:nvPr/>
        </p:nvSpPr>
        <p:spPr bwMode="auto">
          <a:xfrm>
            <a:off x="4052889" y="1066800"/>
            <a:ext cx="2825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1</a:t>
            </a:r>
            <a:endParaRPr lang="en-US" altLang="en-US" sz="1800">
              <a:latin typeface="Arial" panose="020B0604020202020204" pitchFamily="34" charset="0"/>
            </a:endParaRPr>
          </a:p>
        </p:txBody>
      </p:sp>
      <p:sp>
        <p:nvSpPr>
          <p:cNvPr id="42078" name="Text Box 94">
            <a:extLst>
              <a:ext uri="{FF2B5EF4-FFF2-40B4-BE49-F238E27FC236}">
                <a16:creationId xmlns:a16="http://schemas.microsoft.com/office/drawing/2014/main" id="{8879C722-8481-4C6E-8619-DCC8C95208D7}"/>
              </a:ext>
            </a:extLst>
          </p:cNvPr>
          <p:cNvSpPr txBox="1">
            <a:spLocks noChangeArrowheads="1"/>
          </p:cNvSpPr>
          <p:nvPr/>
        </p:nvSpPr>
        <p:spPr bwMode="auto">
          <a:xfrm>
            <a:off x="5572126" y="1066800"/>
            <a:ext cx="2841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2</a:t>
            </a:r>
            <a:endParaRPr lang="en-US" altLang="en-US" sz="1800">
              <a:latin typeface="Arial" panose="020B0604020202020204" pitchFamily="34" charset="0"/>
            </a:endParaRPr>
          </a:p>
        </p:txBody>
      </p:sp>
      <p:sp>
        <p:nvSpPr>
          <p:cNvPr id="42079" name="Text Box 95">
            <a:extLst>
              <a:ext uri="{FF2B5EF4-FFF2-40B4-BE49-F238E27FC236}">
                <a16:creationId xmlns:a16="http://schemas.microsoft.com/office/drawing/2014/main" id="{BA33C75A-5A23-443F-BDE5-D24B46725ADF}"/>
              </a:ext>
            </a:extLst>
          </p:cNvPr>
          <p:cNvSpPr txBox="1">
            <a:spLocks noChangeArrowheads="1"/>
          </p:cNvSpPr>
          <p:nvPr/>
        </p:nvSpPr>
        <p:spPr bwMode="auto">
          <a:xfrm>
            <a:off x="7104063" y="1066800"/>
            <a:ext cx="2841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3</a:t>
            </a:r>
            <a:endParaRPr lang="en-US" altLang="en-US" sz="1800">
              <a:latin typeface="Arial" panose="020B0604020202020204" pitchFamily="34" charset="0"/>
            </a:endParaRPr>
          </a:p>
        </p:txBody>
      </p:sp>
      <p:sp>
        <p:nvSpPr>
          <p:cNvPr id="42080" name="Text Box 96">
            <a:extLst>
              <a:ext uri="{FF2B5EF4-FFF2-40B4-BE49-F238E27FC236}">
                <a16:creationId xmlns:a16="http://schemas.microsoft.com/office/drawing/2014/main" id="{D983A4EC-7EFE-4D18-858E-A483D6EC1FBA}"/>
              </a:ext>
            </a:extLst>
          </p:cNvPr>
          <p:cNvSpPr txBox="1">
            <a:spLocks noChangeArrowheads="1"/>
          </p:cNvSpPr>
          <p:nvPr/>
        </p:nvSpPr>
        <p:spPr bwMode="auto">
          <a:xfrm>
            <a:off x="8589963" y="1066800"/>
            <a:ext cx="2841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4</a:t>
            </a:r>
            <a:endParaRPr lang="en-US" altLang="en-US" sz="1800">
              <a:latin typeface="Arial" panose="020B0604020202020204" pitchFamily="34" charset="0"/>
            </a:endParaRPr>
          </a:p>
        </p:txBody>
      </p:sp>
      <p:sp>
        <p:nvSpPr>
          <p:cNvPr id="42081" name="Text Box 97">
            <a:extLst>
              <a:ext uri="{FF2B5EF4-FFF2-40B4-BE49-F238E27FC236}">
                <a16:creationId xmlns:a16="http://schemas.microsoft.com/office/drawing/2014/main" id="{104A3CC8-77CA-4BD7-9510-E01AE0ED7BEB}"/>
              </a:ext>
            </a:extLst>
          </p:cNvPr>
          <p:cNvSpPr txBox="1">
            <a:spLocks noChangeArrowheads="1"/>
          </p:cNvSpPr>
          <p:nvPr/>
        </p:nvSpPr>
        <p:spPr bwMode="auto">
          <a:xfrm>
            <a:off x="2098675" y="1806575"/>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CLK</a:t>
            </a:r>
            <a:endParaRPr lang="en-US" altLang="en-US" sz="1800">
              <a:latin typeface="Arial" panose="020B0604020202020204" pitchFamily="34" charset="0"/>
            </a:endParaRPr>
          </a:p>
        </p:txBody>
      </p:sp>
      <p:sp>
        <p:nvSpPr>
          <p:cNvPr id="42082" name="Line 98">
            <a:extLst>
              <a:ext uri="{FF2B5EF4-FFF2-40B4-BE49-F238E27FC236}">
                <a16:creationId xmlns:a16="http://schemas.microsoft.com/office/drawing/2014/main" id="{6F5618EF-2BCF-4B01-95CB-B5A1877CFDF2}"/>
              </a:ext>
            </a:extLst>
          </p:cNvPr>
          <p:cNvSpPr>
            <a:spLocks noChangeShapeType="1"/>
          </p:cNvSpPr>
          <p:nvPr/>
        </p:nvSpPr>
        <p:spPr bwMode="auto">
          <a:xfrm>
            <a:off x="2422526" y="2400300"/>
            <a:ext cx="2063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83" name="Text Box 99">
            <a:extLst>
              <a:ext uri="{FF2B5EF4-FFF2-40B4-BE49-F238E27FC236}">
                <a16:creationId xmlns:a16="http://schemas.microsoft.com/office/drawing/2014/main" id="{A22E3B4A-4646-4B49-A366-421E0178E4AD}"/>
              </a:ext>
            </a:extLst>
          </p:cNvPr>
          <p:cNvSpPr txBox="1">
            <a:spLocks noChangeArrowheads="1"/>
          </p:cNvSpPr>
          <p:nvPr/>
        </p:nvSpPr>
        <p:spPr bwMode="auto">
          <a:xfrm>
            <a:off x="2098675" y="2438400"/>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M/IO</a:t>
            </a:r>
            <a:endParaRPr lang="en-US" altLang="en-US" sz="1800">
              <a:latin typeface="Arial" panose="020B0604020202020204" pitchFamily="34" charset="0"/>
            </a:endParaRPr>
          </a:p>
        </p:txBody>
      </p:sp>
      <p:sp>
        <p:nvSpPr>
          <p:cNvPr id="42084" name="Text Box 100">
            <a:extLst>
              <a:ext uri="{FF2B5EF4-FFF2-40B4-BE49-F238E27FC236}">
                <a16:creationId xmlns:a16="http://schemas.microsoft.com/office/drawing/2014/main" id="{9EA9699B-F029-4838-B597-B0FC2834F385}"/>
              </a:ext>
            </a:extLst>
          </p:cNvPr>
          <p:cNvSpPr txBox="1">
            <a:spLocks noChangeArrowheads="1"/>
          </p:cNvSpPr>
          <p:nvPr/>
        </p:nvSpPr>
        <p:spPr bwMode="auto">
          <a:xfrm>
            <a:off x="1881189" y="3006725"/>
            <a:ext cx="7397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a:t>
            </a:r>
            <a:r>
              <a:rPr lang="en-US" altLang="en-US" sz="1600" baseline="-25000">
                <a:latin typeface="Arial" panose="020B0604020202020204" pitchFamily="34" charset="0"/>
              </a:rPr>
              <a:t>19</a:t>
            </a:r>
            <a:r>
              <a:rPr lang="en-US" altLang="en-US" sz="1600">
                <a:latin typeface="Arial" panose="020B0604020202020204" pitchFamily="34" charset="0"/>
              </a:rPr>
              <a:t>-A</a:t>
            </a:r>
            <a:r>
              <a:rPr lang="en-US" altLang="en-US" sz="1600" baseline="-25000">
                <a:latin typeface="Arial" panose="020B0604020202020204" pitchFamily="34" charset="0"/>
              </a:rPr>
              <a:t>16</a:t>
            </a:r>
            <a:endParaRPr lang="en-US" altLang="en-US" sz="1800">
              <a:latin typeface="Arial" panose="020B0604020202020204" pitchFamily="34" charset="0"/>
            </a:endParaRPr>
          </a:p>
        </p:txBody>
      </p:sp>
      <p:sp>
        <p:nvSpPr>
          <p:cNvPr id="42085" name="Text Box 101">
            <a:extLst>
              <a:ext uri="{FF2B5EF4-FFF2-40B4-BE49-F238E27FC236}">
                <a16:creationId xmlns:a16="http://schemas.microsoft.com/office/drawing/2014/main" id="{86F84011-3AE2-44C3-B558-57EEC5D3F6B1}"/>
              </a:ext>
            </a:extLst>
          </p:cNvPr>
          <p:cNvSpPr txBox="1">
            <a:spLocks noChangeArrowheads="1"/>
          </p:cNvSpPr>
          <p:nvPr/>
        </p:nvSpPr>
        <p:spPr bwMode="auto">
          <a:xfrm>
            <a:off x="2087564" y="3646488"/>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ALE</a:t>
            </a:r>
            <a:endParaRPr lang="en-US" altLang="en-US" sz="1800">
              <a:latin typeface="Arial" panose="020B0604020202020204" pitchFamily="34" charset="0"/>
            </a:endParaRPr>
          </a:p>
        </p:txBody>
      </p:sp>
      <p:sp>
        <p:nvSpPr>
          <p:cNvPr id="42086" name="Text Box 102">
            <a:extLst>
              <a:ext uri="{FF2B5EF4-FFF2-40B4-BE49-F238E27FC236}">
                <a16:creationId xmlns:a16="http://schemas.microsoft.com/office/drawing/2014/main" id="{850D73D6-2950-4D64-A0C6-3B3EC1E0F11D}"/>
              </a:ext>
            </a:extLst>
          </p:cNvPr>
          <p:cNvSpPr txBox="1">
            <a:spLocks noChangeArrowheads="1"/>
          </p:cNvSpPr>
          <p:nvPr/>
        </p:nvSpPr>
        <p:spPr bwMode="auto">
          <a:xfrm>
            <a:off x="1817688" y="4275138"/>
            <a:ext cx="10477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AD</a:t>
            </a:r>
            <a:r>
              <a:rPr lang="en-US" altLang="en-US" sz="1600" baseline="-25000">
                <a:latin typeface="Arial" panose="020B0604020202020204" pitchFamily="34" charset="0"/>
              </a:rPr>
              <a:t>15</a:t>
            </a:r>
            <a:r>
              <a:rPr lang="en-US" altLang="en-US" sz="1600">
                <a:latin typeface="Arial" panose="020B0604020202020204" pitchFamily="34" charset="0"/>
              </a:rPr>
              <a:t>-AD</a:t>
            </a:r>
            <a:r>
              <a:rPr lang="en-US" altLang="en-US" sz="1600" baseline="-25000">
                <a:latin typeface="Arial" panose="020B0604020202020204" pitchFamily="34" charset="0"/>
              </a:rPr>
              <a:t>0</a:t>
            </a:r>
            <a:endParaRPr lang="en-US" altLang="en-US" sz="1800">
              <a:latin typeface="Arial" panose="020B0604020202020204" pitchFamily="34" charset="0"/>
            </a:endParaRPr>
          </a:p>
        </p:txBody>
      </p:sp>
      <p:sp>
        <p:nvSpPr>
          <p:cNvPr id="42087" name="Text Box 103">
            <a:extLst>
              <a:ext uri="{FF2B5EF4-FFF2-40B4-BE49-F238E27FC236}">
                <a16:creationId xmlns:a16="http://schemas.microsoft.com/office/drawing/2014/main" id="{32ABA763-4A7F-43EF-AE37-FAC08B4C00A3}"/>
              </a:ext>
            </a:extLst>
          </p:cNvPr>
          <p:cNvSpPr txBox="1">
            <a:spLocks noChangeArrowheads="1"/>
          </p:cNvSpPr>
          <p:nvPr/>
        </p:nvSpPr>
        <p:spPr bwMode="auto">
          <a:xfrm>
            <a:off x="2052639" y="4914900"/>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RD</a:t>
            </a:r>
            <a:endParaRPr lang="en-US" altLang="en-US" sz="1800">
              <a:latin typeface="Arial" panose="020B0604020202020204" pitchFamily="34" charset="0"/>
            </a:endParaRPr>
          </a:p>
        </p:txBody>
      </p:sp>
      <p:sp>
        <p:nvSpPr>
          <p:cNvPr id="42088" name="Line 104">
            <a:extLst>
              <a:ext uri="{FF2B5EF4-FFF2-40B4-BE49-F238E27FC236}">
                <a16:creationId xmlns:a16="http://schemas.microsoft.com/office/drawing/2014/main" id="{D1158F17-076A-42E2-837E-E33E4B94C803}"/>
              </a:ext>
            </a:extLst>
          </p:cNvPr>
          <p:cNvSpPr>
            <a:spLocks noChangeShapeType="1"/>
          </p:cNvSpPr>
          <p:nvPr/>
        </p:nvSpPr>
        <p:spPr bwMode="auto">
          <a:xfrm>
            <a:off x="2297114" y="4892675"/>
            <a:ext cx="2635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89" name="Text Box 105">
            <a:extLst>
              <a:ext uri="{FF2B5EF4-FFF2-40B4-BE49-F238E27FC236}">
                <a16:creationId xmlns:a16="http://schemas.microsoft.com/office/drawing/2014/main" id="{B51D47A7-C970-46CA-9D0C-F6FDFF0130D9}"/>
              </a:ext>
            </a:extLst>
          </p:cNvPr>
          <p:cNvSpPr txBox="1">
            <a:spLocks noChangeArrowheads="1"/>
          </p:cNvSpPr>
          <p:nvPr/>
        </p:nvSpPr>
        <p:spPr bwMode="auto">
          <a:xfrm>
            <a:off x="2063751" y="5543550"/>
            <a:ext cx="5238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DT/R</a:t>
            </a:r>
            <a:endParaRPr lang="en-US" altLang="en-US" sz="1800">
              <a:latin typeface="Arial" panose="020B0604020202020204" pitchFamily="34" charset="0"/>
            </a:endParaRPr>
          </a:p>
        </p:txBody>
      </p:sp>
      <p:sp>
        <p:nvSpPr>
          <p:cNvPr id="42090" name="Line 106">
            <a:extLst>
              <a:ext uri="{FF2B5EF4-FFF2-40B4-BE49-F238E27FC236}">
                <a16:creationId xmlns:a16="http://schemas.microsoft.com/office/drawing/2014/main" id="{620FDB6A-42A2-4FE4-89E9-E5FCCA998722}"/>
              </a:ext>
            </a:extLst>
          </p:cNvPr>
          <p:cNvSpPr>
            <a:spLocks noChangeShapeType="1"/>
          </p:cNvSpPr>
          <p:nvPr/>
        </p:nvSpPr>
        <p:spPr bwMode="auto">
          <a:xfrm>
            <a:off x="2457451" y="5521325"/>
            <a:ext cx="1492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91" name="Text Box 107">
            <a:extLst>
              <a:ext uri="{FF2B5EF4-FFF2-40B4-BE49-F238E27FC236}">
                <a16:creationId xmlns:a16="http://schemas.microsoft.com/office/drawing/2014/main" id="{E1A1A26C-F342-4B68-9CD3-487EC897B4EC}"/>
              </a:ext>
            </a:extLst>
          </p:cNvPr>
          <p:cNvSpPr txBox="1">
            <a:spLocks noChangeArrowheads="1"/>
          </p:cNvSpPr>
          <p:nvPr/>
        </p:nvSpPr>
        <p:spPr bwMode="auto">
          <a:xfrm>
            <a:off x="2087564" y="6127750"/>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DEN</a:t>
            </a:r>
            <a:endParaRPr lang="en-US" altLang="en-US" sz="1800">
              <a:latin typeface="Arial" panose="020B0604020202020204" pitchFamily="34" charset="0"/>
            </a:endParaRPr>
          </a:p>
        </p:txBody>
      </p:sp>
      <p:sp>
        <p:nvSpPr>
          <p:cNvPr id="42092" name="Line 108">
            <a:extLst>
              <a:ext uri="{FF2B5EF4-FFF2-40B4-BE49-F238E27FC236}">
                <a16:creationId xmlns:a16="http://schemas.microsoft.com/office/drawing/2014/main" id="{F96D5C5E-07B5-4401-B3D1-069A1284E2E9}"/>
              </a:ext>
            </a:extLst>
          </p:cNvPr>
          <p:cNvSpPr>
            <a:spLocks noChangeShapeType="1"/>
          </p:cNvSpPr>
          <p:nvPr/>
        </p:nvSpPr>
        <p:spPr bwMode="auto">
          <a:xfrm>
            <a:off x="2216151" y="6103938"/>
            <a:ext cx="3778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93" name="Text Box 109">
            <a:extLst>
              <a:ext uri="{FF2B5EF4-FFF2-40B4-BE49-F238E27FC236}">
                <a16:creationId xmlns:a16="http://schemas.microsoft.com/office/drawing/2014/main" id="{9862F7DB-7BAA-4B39-8563-36F5150A5B92}"/>
              </a:ext>
            </a:extLst>
          </p:cNvPr>
          <p:cNvSpPr txBox="1">
            <a:spLocks noChangeArrowheads="1"/>
          </p:cNvSpPr>
          <p:nvPr/>
        </p:nvSpPr>
        <p:spPr bwMode="auto">
          <a:xfrm>
            <a:off x="6861175" y="4230688"/>
            <a:ext cx="12763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Arial" panose="020B0604020202020204" pitchFamily="34" charset="0"/>
              </a:rPr>
              <a:t>Dữ liệu</a:t>
            </a:r>
            <a:endParaRPr lang="en-US" altLang="en-US" sz="2000">
              <a:latin typeface="Arial" panose="020B0604020202020204" pitchFamily="34" charset="0"/>
            </a:endParaRPr>
          </a:p>
        </p:txBody>
      </p:sp>
      <p:sp>
        <p:nvSpPr>
          <p:cNvPr id="42094" name="Text Box 110">
            <a:extLst>
              <a:ext uri="{FF2B5EF4-FFF2-40B4-BE49-F238E27FC236}">
                <a16:creationId xmlns:a16="http://schemas.microsoft.com/office/drawing/2014/main" id="{51A6C473-E5E4-4657-A6C0-3E8A10B2A9FD}"/>
              </a:ext>
            </a:extLst>
          </p:cNvPr>
          <p:cNvSpPr txBox="1">
            <a:spLocks noChangeArrowheads="1"/>
          </p:cNvSpPr>
          <p:nvPr/>
        </p:nvSpPr>
        <p:spPr bwMode="auto">
          <a:xfrm>
            <a:off x="3905251" y="4275138"/>
            <a:ext cx="9445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Địa chỉ</a:t>
            </a:r>
            <a:endParaRPr lang="en-US" altLang="en-US" sz="1800">
              <a:latin typeface="Arial" panose="020B0604020202020204" pitchFamily="34" charset="0"/>
            </a:endParaRPr>
          </a:p>
        </p:txBody>
      </p:sp>
      <p:sp>
        <p:nvSpPr>
          <p:cNvPr id="42095" name="Text Box 111">
            <a:extLst>
              <a:ext uri="{FF2B5EF4-FFF2-40B4-BE49-F238E27FC236}">
                <a16:creationId xmlns:a16="http://schemas.microsoft.com/office/drawing/2014/main" id="{B1F50F32-B338-4B3F-9C14-8E5202C25ADA}"/>
              </a:ext>
            </a:extLst>
          </p:cNvPr>
          <p:cNvSpPr txBox="1">
            <a:spLocks noChangeArrowheads="1"/>
          </p:cNvSpPr>
          <p:nvPr/>
        </p:nvSpPr>
        <p:spPr bwMode="auto">
          <a:xfrm>
            <a:off x="3905251" y="3041650"/>
            <a:ext cx="9445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Địa chỉ</a:t>
            </a:r>
            <a:endParaRPr lang="en-US" altLang="en-US" sz="1800">
              <a:latin typeface="Arial" panose="020B0604020202020204" pitchFamily="34" charset="0"/>
            </a:endParaRPr>
          </a:p>
        </p:txBody>
      </p:sp>
      <p:sp>
        <p:nvSpPr>
          <p:cNvPr id="42096" name="Line 112">
            <a:extLst>
              <a:ext uri="{FF2B5EF4-FFF2-40B4-BE49-F238E27FC236}">
                <a16:creationId xmlns:a16="http://schemas.microsoft.com/office/drawing/2014/main" id="{CBEA33D6-AA8C-464B-95A9-0B45D9722AAA}"/>
              </a:ext>
            </a:extLst>
          </p:cNvPr>
          <p:cNvSpPr>
            <a:spLocks noChangeShapeType="1"/>
          </p:cNvSpPr>
          <p:nvPr/>
        </p:nvSpPr>
        <p:spPr bwMode="auto">
          <a:xfrm>
            <a:off x="7878763" y="1203326"/>
            <a:ext cx="0" cy="5349875"/>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2097" name="Rectangle 113">
            <a:extLst>
              <a:ext uri="{FF2B5EF4-FFF2-40B4-BE49-F238E27FC236}">
                <a16:creationId xmlns:a16="http://schemas.microsoft.com/office/drawing/2014/main" id="{3808D5E8-65FA-46F1-B327-70E79D1A4874}"/>
              </a:ext>
            </a:extLst>
          </p:cNvPr>
          <p:cNvSpPr>
            <a:spLocks noGrp="1" noChangeArrowheads="1"/>
          </p:cNvSpPr>
          <p:nvPr>
            <p:ph type="title"/>
          </p:nvPr>
        </p:nvSpPr>
        <p:spPr/>
        <p:txBody>
          <a:bodyPr/>
          <a:lstStyle/>
          <a:p>
            <a:pPr eaLnBrk="1" hangingPunct="1"/>
            <a:r>
              <a:rPr lang="en-US" altLang="en-US"/>
              <a:t>Chu kỳ máy Đọc / Chu kỳ máy Nhập</a:t>
            </a:r>
          </a:p>
        </p:txBody>
      </p:sp>
      <p:pic>
        <p:nvPicPr>
          <p:cNvPr id="42098" name="Picture 2">
            <a:extLst>
              <a:ext uri="{FF2B5EF4-FFF2-40B4-BE49-F238E27FC236}">
                <a16:creationId xmlns:a16="http://schemas.microsoft.com/office/drawing/2014/main" id="{FA1606D5-3923-44FC-9393-CA763DCFAA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100" y="1677988"/>
            <a:ext cx="5524500" cy="3363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53827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Line 2">
            <a:extLst>
              <a:ext uri="{FF2B5EF4-FFF2-40B4-BE49-F238E27FC236}">
                <a16:creationId xmlns:a16="http://schemas.microsoft.com/office/drawing/2014/main" id="{867A0227-099C-4274-9269-FC35C6E5030A}"/>
              </a:ext>
            </a:extLst>
          </p:cNvPr>
          <p:cNvSpPr>
            <a:spLocks noChangeShapeType="1"/>
          </p:cNvSpPr>
          <p:nvPr/>
        </p:nvSpPr>
        <p:spPr bwMode="auto">
          <a:xfrm>
            <a:off x="2727326" y="1717675"/>
            <a:ext cx="606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1" name="Line 3">
            <a:extLst>
              <a:ext uri="{FF2B5EF4-FFF2-40B4-BE49-F238E27FC236}">
                <a16:creationId xmlns:a16="http://schemas.microsoft.com/office/drawing/2014/main" id="{D7C96B5B-5A52-4527-9544-188F9C70B989}"/>
              </a:ext>
            </a:extLst>
          </p:cNvPr>
          <p:cNvSpPr>
            <a:spLocks noChangeShapeType="1"/>
          </p:cNvSpPr>
          <p:nvPr/>
        </p:nvSpPr>
        <p:spPr bwMode="auto">
          <a:xfrm>
            <a:off x="3333751"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2" name="Line 4">
            <a:extLst>
              <a:ext uri="{FF2B5EF4-FFF2-40B4-BE49-F238E27FC236}">
                <a16:creationId xmlns:a16="http://schemas.microsoft.com/office/drawing/2014/main" id="{F379AFBF-0384-487B-896D-22E71638C9D2}"/>
              </a:ext>
            </a:extLst>
          </p:cNvPr>
          <p:cNvSpPr>
            <a:spLocks noChangeShapeType="1"/>
          </p:cNvSpPr>
          <p:nvPr/>
        </p:nvSpPr>
        <p:spPr bwMode="auto">
          <a:xfrm>
            <a:off x="3484564" y="2128838"/>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3" name="Line 5">
            <a:extLst>
              <a:ext uri="{FF2B5EF4-FFF2-40B4-BE49-F238E27FC236}">
                <a16:creationId xmlns:a16="http://schemas.microsoft.com/office/drawing/2014/main" id="{616F2028-E6D4-4931-A036-C6190E6EFF8C}"/>
              </a:ext>
            </a:extLst>
          </p:cNvPr>
          <p:cNvSpPr>
            <a:spLocks noChangeShapeType="1"/>
          </p:cNvSpPr>
          <p:nvPr/>
        </p:nvSpPr>
        <p:spPr bwMode="auto">
          <a:xfrm flipV="1">
            <a:off x="4089401"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4" name="Line 6">
            <a:extLst>
              <a:ext uri="{FF2B5EF4-FFF2-40B4-BE49-F238E27FC236}">
                <a16:creationId xmlns:a16="http://schemas.microsoft.com/office/drawing/2014/main" id="{81D71EB4-FC18-4C5E-91DE-C5299EA98A67}"/>
              </a:ext>
            </a:extLst>
          </p:cNvPr>
          <p:cNvSpPr>
            <a:spLocks noChangeShapeType="1"/>
          </p:cNvSpPr>
          <p:nvPr/>
        </p:nvSpPr>
        <p:spPr bwMode="auto">
          <a:xfrm>
            <a:off x="4240214" y="1717675"/>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5" name="Line 7">
            <a:extLst>
              <a:ext uri="{FF2B5EF4-FFF2-40B4-BE49-F238E27FC236}">
                <a16:creationId xmlns:a16="http://schemas.microsoft.com/office/drawing/2014/main" id="{C8B94A85-C83D-4F49-9999-FDF57F5360A1}"/>
              </a:ext>
            </a:extLst>
          </p:cNvPr>
          <p:cNvSpPr>
            <a:spLocks noChangeShapeType="1"/>
          </p:cNvSpPr>
          <p:nvPr/>
        </p:nvSpPr>
        <p:spPr bwMode="auto">
          <a:xfrm>
            <a:off x="4845050" y="1717676"/>
            <a:ext cx="152400"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6" name="Line 8">
            <a:extLst>
              <a:ext uri="{FF2B5EF4-FFF2-40B4-BE49-F238E27FC236}">
                <a16:creationId xmlns:a16="http://schemas.microsoft.com/office/drawing/2014/main" id="{654D0943-0A97-467E-8CD6-2D3D947DE825}"/>
              </a:ext>
            </a:extLst>
          </p:cNvPr>
          <p:cNvSpPr>
            <a:spLocks noChangeShapeType="1"/>
          </p:cNvSpPr>
          <p:nvPr/>
        </p:nvSpPr>
        <p:spPr bwMode="auto">
          <a:xfrm>
            <a:off x="4997450" y="2128838"/>
            <a:ext cx="6048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7" name="Line 9">
            <a:extLst>
              <a:ext uri="{FF2B5EF4-FFF2-40B4-BE49-F238E27FC236}">
                <a16:creationId xmlns:a16="http://schemas.microsoft.com/office/drawing/2014/main" id="{AD9D52DB-3F3D-4956-A5EC-13FA6A7DD5E9}"/>
              </a:ext>
            </a:extLst>
          </p:cNvPr>
          <p:cNvSpPr>
            <a:spLocks noChangeShapeType="1"/>
          </p:cNvSpPr>
          <p:nvPr/>
        </p:nvSpPr>
        <p:spPr bwMode="auto">
          <a:xfrm flipV="1">
            <a:off x="5602288" y="1717676"/>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8" name="Line 10">
            <a:extLst>
              <a:ext uri="{FF2B5EF4-FFF2-40B4-BE49-F238E27FC236}">
                <a16:creationId xmlns:a16="http://schemas.microsoft.com/office/drawing/2014/main" id="{16E47AF1-00A2-4C9E-8091-EFF3E703DDCA}"/>
              </a:ext>
            </a:extLst>
          </p:cNvPr>
          <p:cNvSpPr>
            <a:spLocks noChangeShapeType="1"/>
          </p:cNvSpPr>
          <p:nvPr/>
        </p:nvSpPr>
        <p:spPr bwMode="auto">
          <a:xfrm>
            <a:off x="5753101" y="1717675"/>
            <a:ext cx="606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9" name="Line 11">
            <a:extLst>
              <a:ext uri="{FF2B5EF4-FFF2-40B4-BE49-F238E27FC236}">
                <a16:creationId xmlns:a16="http://schemas.microsoft.com/office/drawing/2014/main" id="{C9E2800A-3D1E-4AE8-A7EA-F523458E4CD4}"/>
              </a:ext>
            </a:extLst>
          </p:cNvPr>
          <p:cNvSpPr>
            <a:spLocks noChangeShapeType="1"/>
          </p:cNvSpPr>
          <p:nvPr/>
        </p:nvSpPr>
        <p:spPr bwMode="auto">
          <a:xfrm>
            <a:off x="6359526"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0" name="Line 12">
            <a:extLst>
              <a:ext uri="{FF2B5EF4-FFF2-40B4-BE49-F238E27FC236}">
                <a16:creationId xmlns:a16="http://schemas.microsoft.com/office/drawing/2014/main" id="{BA53CA8E-16C3-4B76-8910-582C67F459F5}"/>
              </a:ext>
            </a:extLst>
          </p:cNvPr>
          <p:cNvSpPr>
            <a:spLocks noChangeShapeType="1"/>
          </p:cNvSpPr>
          <p:nvPr/>
        </p:nvSpPr>
        <p:spPr bwMode="auto">
          <a:xfrm>
            <a:off x="6510339" y="2128838"/>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1" name="Line 13">
            <a:extLst>
              <a:ext uri="{FF2B5EF4-FFF2-40B4-BE49-F238E27FC236}">
                <a16:creationId xmlns:a16="http://schemas.microsoft.com/office/drawing/2014/main" id="{1F341583-9F73-4BB5-A3D0-D550B721207D}"/>
              </a:ext>
            </a:extLst>
          </p:cNvPr>
          <p:cNvSpPr>
            <a:spLocks noChangeShapeType="1"/>
          </p:cNvSpPr>
          <p:nvPr/>
        </p:nvSpPr>
        <p:spPr bwMode="auto">
          <a:xfrm flipV="1">
            <a:off x="7115176"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2" name="Line 14">
            <a:extLst>
              <a:ext uri="{FF2B5EF4-FFF2-40B4-BE49-F238E27FC236}">
                <a16:creationId xmlns:a16="http://schemas.microsoft.com/office/drawing/2014/main" id="{ED88245D-95B4-4321-BB4E-839394EFB064}"/>
              </a:ext>
            </a:extLst>
          </p:cNvPr>
          <p:cNvSpPr>
            <a:spLocks noChangeShapeType="1"/>
          </p:cNvSpPr>
          <p:nvPr/>
        </p:nvSpPr>
        <p:spPr bwMode="auto">
          <a:xfrm>
            <a:off x="7265989" y="1717675"/>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3" name="Line 15">
            <a:extLst>
              <a:ext uri="{FF2B5EF4-FFF2-40B4-BE49-F238E27FC236}">
                <a16:creationId xmlns:a16="http://schemas.microsoft.com/office/drawing/2014/main" id="{60AF46FB-533F-4A85-82F6-519C7A77DB3D}"/>
              </a:ext>
            </a:extLst>
          </p:cNvPr>
          <p:cNvSpPr>
            <a:spLocks noChangeShapeType="1"/>
          </p:cNvSpPr>
          <p:nvPr/>
        </p:nvSpPr>
        <p:spPr bwMode="auto">
          <a:xfrm>
            <a:off x="7870825" y="1717676"/>
            <a:ext cx="152400"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4" name="Line 16">
            <a:extLst>
              <a:ext uri="{FF2B5EF4-FFF2-40B4-BE49-F238E27FC236}">
                <a16:creationId xmlns:a16="http://schemas.microsoft.com/office/drawing/2014/main" id="{C7F2FAFF-3C3D-4077-A10C-17452A1C7083}"/>
              </a:ext>
            </a:extLst>
          </p:cNvPr>
          <p:cNvSpPr>
            <a:spLocks noChangeShapeType="1"/>
          </p:cNvSpPr>
          <p:nvPr/>
        </p:nvSpPr>
        <p:spPr bwMode="auto">
          <a:xfrm>
            <a:off x="8023225" y="2128838"/>
            <a:ext cx="6048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5" name="Line 17">
            <a:extLst>
              <a:ext uri="{FF2B5EF4-FFF2-40B4-BE49-F238E27FC236}">
                <a16:creationId xmlns:a16="http://schemas.microsoft.com/office/drawing/2014/main" id="{27B5A612-1A09-4F33-957A-D133D4E6E411}"/>
              </a:ext>
            </a:extLst>
          </p:cNvPr>
          <p:cNvSpPr>
            <a:spLocks noChangeShapeType="1"/>
          </p:cNvSpPr>
          <p:nvPr/>
        </p:nvSpPr>
        <p:spPr bwMode="auto">
          <a:xfrm>
            <a:off x="3335338" y="1306514"/>
            <a:ext cx="0" cy="524668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3026" name="Line 18">
            <a:extLst>
              <a:ext uri="{FF2B5EF4-FFF2-40B4-BE49-F238E27FC236}">
                <a16:creationId xmlns:a16="http://schemas.microsoft.com/office/drawing/2014/main" id="{93017343-A3CF-4477-A226-646578580BE0}"/>
              </a:ext>
            </a:extLst>
          </p:cNvPr>
          <p:cNvSpPr>
            <a:spLocks noChangeShapeType="1"/>
          </p:cNvSpPr>
          <p:nvPr/>
        </p:nvSpPr>
        <p:spPr bwMode="auto">
          <a:xfrm>
            <a:off x="4848225" y="1306514"/>
            <a:ext cx="0" cy="524668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3027" name="Line 19">
            <a:extLst>
              <a:ext uri="{FF2B5EF4-FFF2-40B4-BE49-F238E27FC236}">
                <a16:creationId xmlns:a16="http://schemas.microsoft.com/office/drawing/2014/main" id="{4027378C-929E-4B73-8BD3-E09DCDCF62E0}"/>
              </a:ext>
            </a:extLst>
          </p:cNvPr>
          <p:cNvSpPr>
            <a:spLocks noChangeShapeType="1"/>
          </p:cNvSpPr>
          <p:nvPr/>
        </p:nvSpPr>
        <p:spPr bwMode="auto">
          <a:xfrm>
            <a:off x="6361113" y="1203326"/>
            <a:ext cx="0" cy="5349875"/>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3028" name="Line 20">
            <a:extLst>
              <a:ext uri="{FF2B5EF4-FFF2-40B4-BE49-F238E27FC236}">
                <a16:creationId xmlns:a16="http://schemas.microsoft.com/office/drawing/2014/main" id="{46801330-0F82-4FEC-9081-3BA0FCA818D1}"/>
              </a:ext>
            </a:extLst>
          </p:cNvPr>
          <p:cNvSpPr>
            <a:spLocks noChangeShapeType="1"/>
          </p:cNvSpPr>
          <p:nvPr/>
        </p:nvSpPr>
        <p:spPr bwMode="auto">
          <a:xfrm flipV="1">
            <a:off x="8628063" y="1717676"/>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9" name="Line 21">
            <a:extLst>
              <a:ext uri="{FF2B5EF4-FFF2-40B4-BE49-F238E27FC236}">
                <a16:creationId xmlns:a16="http://schemas.microsoft.com/office/drawing/2014/main" id="{38443EB7-9A7C-4301-9995-AA98FCDE706A}"/>
              </a:ext>
            </a:extLst>
          </p:cNvPr>
          <p:cNvSpPr>
            <a:spLocks noChangeShapeType="1"/>
          </p:cNvSpPr>
          <p:nvPr/>
        </p:nvSpPr>
        <p:spPr bwMode="auto">
          <a:xfrm>
            <a:off x="8778876" y="1717675"/>
            <a:ext cx="606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0" name="Line 22">
            <a:extLst>
              <a:ext uri="{FF2B5EF4-FFF2-40B4-BE49-F238E27FC236}">
                <a16:creationId xmlns:a16="http://schemas.microsoft.com/office/drawing/2014/main" id="{7F06B576-5F0D-4260-B625-8EA8285BE010}"/>
              </a:ext>
            </a:extLst>
          </p:cNvPr>
          <p:cNvSpPr>
            <a:spLocks noChangeShapeType="1"/>
          </p:cNvSpPr>
          <p:nvPr/>
        </p:nvSpPr>
        <p:spPr bwMode="auto">
          <a:xfrm>
            <a:off x="9385301"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1" name="Line 23">
            <a:extLst>
              <a:ext uri="{FF2B5EF4-FFF2-40B4-BE49-F238E27FC236}">
                <a16:creationId xmlns:a16="http://schemas.microsoft.com/office/drawing/2014/main" id="{0C50D5D8-4CC0-4D87-AC09-F276ADBC75FB}"/>
              </a:ext>
            </a:extLst>
          </p:cNvPr>
          <p:cNvSpPr>
            <a:spLocks noChangeShapeType="1"/>
          </p:cNvSpPr>
          <p:nvPr/>
        </p:nvSpPr>
        <p:spPr bwMode="auto">
          <a:xfrm>
            <a:off x="9536114" y="2128838"/>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2" name="Line 24">
            <a:extLst>
              <a:ext uri="{FF2B5EF4-FFF2-40B4-BE49-F238E27FC236}">
                <a16:creationId xmlns:a16="http://schemas.microsoft.com/office/drawing/2014/main" id="{485DED6B-65C8-43AB-BC8B-2590753A58B3}"/>
              </a:ext>
            </a:extLst>
          </p:cNvPr>
          <p:cNvSpPr>
            <a:spLocks noChangeShapeType="1"/>
          </p:cNvSpPr>
          <p:nvPr/>
        </p:nvSpPr>
        <p:spPr bwMode="auto">
          <a:xfrm>
            <a:off x="9386888" y="1203326"/>
            <a:ext cx="0" cy="5349875"/>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3033" name="Line 25">
            <a:extLst>
              <a:ext uri="{FF2B5EF4-FFF2-40B4-BE49-F238E27FC236}">
                <a16:creationId xmlns:a16="http://schemas.microsoft.com/office/drawing/2014/main" id="{7E3C263E-EE59-4122-ADB0-4C63A2EA49F0}"/>
              </a:ext>
            </a:extLst>
          </p:cNvPr>
          <p:cNvSpPr>
            <a:spLocks noChangeShapeType="1"/>
          </p:cNvSpPr>
          <p:nvPr/>
        </p:nvSpPr>
        <p:spPr bwMode="auto">
          <a:xfrm>
            <a:off x="3335339" y="1409700"/>
            <a:ext cx="1512887"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3034" name="Line 26">
            <a:extLst>
              <a:ext uri="{FF2B5EF4-FFF2-40B4-BE49-F238E27FC236}">
                <a16:creationId xmlns:a16="http://schemas.microsoft.com/office/drawing/2014/main" id="{B221E03F-19AA-4341-8DF6-F98AF8F85D0B}"/>
              </a:ext>
            </a:extLst>
          </p:cNvPr>
          <p:cNvSpPr>
            <a:spLocks noChangeShapeType="1"/>
          </p:cNvSpPr>
          <p:nvPr/>
        </p:nvSpPr>
        <p:spPr bwMode="auto">
          <a:xfrm>
            <a:off x="4848225" y="1409700"/>
            <a:ext cx="1512888"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3035" name="Line 27">
            <a:extLst>
              <a:ext uri="{FF2B5EF4-FFF2-40B4-BE49-F238E27FC236}">
                <a16:creationId xmlns:a16="http://schemas.microsoft.com/office/drawing/2014/main" id="{E2BA3573-B6FF-40C2-92FF-8A73B61FCD77}"/>
              </a:ext>
            </a:extLst>
          </p:cNvPr>
          <p:cNvSpPr>
            <a:spLocks noChangeShapeType="1"/>
          </p:cNvSpPr>
          <p:nvPr/>
        </p:nvSpPr>
        <p:spPr bwMode="auto">
          <a:xfrm>
            <a:off x="6361114" y="1409700"/>
            <a:ext cx="1512887"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3036" name="Line 28">
            <a:extLst>
              <a:ext uri="{FF2B5EF4-FFF2-40B4-BE49-F238E27FC236}">
                <a16:creationId xmlns:a16="http://schemas.microsoft.com/office/drawing/2014/main" id="{EE530877-4834-4187-BB73-9127DFE030EF}"/>
              </a:ext>
            </a:extLst>
          </p:cNvPr>
          <p:cNvSpPr>
            <a:spLocks noChangeShapeType="1"/>
          </p:cNvSpPr>
          <p:nvPr/>
        </p:nvSpPr>
        <p:spPr bwMode="auto">
          <a:xfrm>
            <a:off x="7874000" y="1409700"/>
            <a:ext cx="1512888"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3037" name="Line 29">
            <a:extLst>
              <a:ext uri="{FF2B5EF4-FFF2-40B4-BE49-F238E27FC236}">
                <a16:creationId xmlns:a16="http://schemas.microsoft.com/office/drawing/2014/main" id="{9287C8A7-291B-403D-A382-5F551CA48296}"/>
              </a:ext>
            </a:extLst>
          </p:cNvPr>
          <p:cNvSpPr>
            <a:spLocks noChangeShapeType="1"/>
          </p:cNvSpPr>
          <p:nvPr/>
        </p:nvSpPr>
        <p:spPr bwMode="auto">
          <a:xfrm>
            <a:off x="2727325" y="2335213"/>
            <a:ext cx="7572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8" name="Line 30">
            <a:extLst>
              <a:ext uri="{FF2B5EF4-FFF2-40B4-BE49-F238E27FC236}">
                <a16:creationId xmlns:a16="http://schemas.microsoft.com/office/drawing/2014/main" id="{24DDB18B-88A0-4F12-99BF-CA966EC40939}"/>
              </a:ext>
            </a:extLst>
          </p:cNvPr>
          <p:cNvSpPr>
            <a:spLocks noChangeShapeType="1"/>
          </p:cNvSpPr>
          <p:nvPr/>
        </p:nvSpPr>
        <p:spPr bwMode="auto">
          <a:xfrm>
            <a:off x="3484563" y="2335213"/>
            <a:ext cx="150812"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9" name="Line 31">
            <a:extLst>
              <a:ext uri="{FF2B5EF4-FFF2-40B4-BE49-F238E27FC236}">
                <a16:creationId xmlns:a16="http://schemas.microsoft.com/office/drawing/2014/main" id="{88C5A9D1-AA2E-4520-89B2-77F8EC47D970}"/>
              </a:ext>
            </a:extLst>
          </p:cNvPr>
          <p:cNvSpPr>
            <a:spLocks noChangeShapeType="1"/>
          </p:cNvSpPr>
          <p:nvPr/>
        </p:nvSpPr>
        <p:spPr bwMode="auto">
          <a:xfrm flipV="1">
            <a:off x="3484563" y="2335213"/>
            <a:ext cx="150812"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40" name="Line 32">
            <a:extLst>
              <a:ext uri="{FF2B5EF4-FFF2-40B4-BE49-F238E27FC236}">
                <a16:creationId xmlns:a16="http://schemas.microsoft.com/office/drawing/2014/main" id="{B8E9458E-1CD8-438A-BC1B-854EECD3D740}"/>
              </a:ext>
            </a:extLst>
          </p:cNvPr>
          <p:cNvSpPr>
            <a:spLocks noChangeShapeType="1"/>
          </p:cNvSpPr>
          <p:nvPr/>
        </p:nvSpPr>
        <p:spPr bwMode="auto">
          <a:xfrm>
            <a:off x="2727325" y="2746375"/>
            <a:ext cx="7572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41" name="Line 33">
            <a:extLst>
              <a:ext uri="{FF2B5EF4-FFF2-40B4-BE49-F238E27FC236}">
                <a16:creationId xmlns:a16="http://schemas.microsoft.com/office/drawing/2014/main" id="{0D9811CB-8A78-48D5-8CF9-D7C7FA1247A9}"/>
              </a:ext>
            </a:extLst>
          </p:cNvPr>
          <p:cNvSpPr>
            <a:spLocks noChangeShapeType="1"/>
          </p:cNvSpPr>
          <p:nvPr/>
        </p:nvSpPr>
        <p:spPr bwMode="auto">
          <a:xfrm>
            <a:off x="3635376" y="2746375"/>
            <a:ext cx="55975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42" name="Line 34">
            <a:extLst>
              <a:ext uri="{FF2B5EF4-FFF2-40B4-BE49-F238E27FC236}">
                <a16:creationId xmlns:a16="http://schemas.microsoft.com/office/drawing/2014/main" id="{8BA28DEF-0D99-4174-B02D-1071D13659B1}"/>
              </a:ext>
            </a:extLst>
          </p:cNvPr>
          <p:cNvSpPr>
            <a:spLocks noChangeShapeType="1"/>
          </p:cNvSpPr>
          <p:nvPr/>
        </p:nvSpPr>
        <p:spPr bwMode="auto">
          <a:xfrm>
            <a:off x="3635376" y="2335213"/>
            <a:ext cx="55975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43" name="Line 35">
            <a:extLst>
              <a:ext uri="{FF2B5EF4-FFF2-40B4-BE49-F238E27FC236}">
                <a16:creationId xmlns:a16="http://schemas.microsoft.com/office/drawing/2014/main" id="{9E4D21FC-85E3-40FA-B265-CEFF9E4211A8}"/>
              </a:ext>
            </a:extLst>
          </p:cNvPr>
          <p:cNvSpPr>
            <a:spLocks noChangeShapeType="1"/>
          </p:cNvSpPr>
          <p:nvPr/>
        </p:nvSpPr>
        <p:spPr bwMode="auto">
          <a:xfrm>
            <a:off x="9232900" y="2335213"/>
            <a:ext cx="152400"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44" name="Line 36">
            <a:extLst>
              <a:ext uri="{FF2B5EF4-FFF2-40B4-BE49-F238E27FC236}">
                <a16:creationId xmlns:a16="http://schemas.microsoft.com/office/drawing/2014/main" id="{11F3A5ED-8EA4-47D8-9916-01122ACEA4C0}"/>
              </a:ext>
            </a:extLst>
          </p:cNvPr>
          <p:cNvSpPr>
            <a:spLocks noChangeShapeType="1"/>
          </p:cNvSpPr>
          <p:nvPr/>
        </p:nvSpPr>
        <p:spPr bwMode="auto">
          <a:xfrm flipV="1">
            <a:off x="9232900" y="2335213"/>
            <a:ext cx="152400"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45" name="Line 37">
            <a:extLst>
              <a:ext uri="{FF2B5EF4-FFF2-40B4-BE49-F238E27FC236}">
                <a16:creationId xmlns:a16="http://schemas.microsoft.com/office/drawing/2014/main" id="{9A3054CA-4AD0-4703-9FFF-C9D9F0CEFE06}"/>
              </a:ext>
            </a:extLst>
          </p:cNvPr>
          <p:cNvSpPr>
            <a:spLocks noChangeShapeType="1"/>
          </p:cNvSpPr>
          <p:nvPr/>
        </p:nvSpPr>
        <p:spPr bwMode="auto">
          <a:xfrm>
            <a:off x="9385300" y="2335213"/>
            <a:ext cx="755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46" name="Line 38">
            <a:extLst>
              <a:ext uri="{FF2B5EF4-FFF2-40B4-BE49-F238E27FC236}">
                <a16:creationId xmlns:a16="http://schemas.microsoft.com/office/drawing/2014/main" id="{9DBA747A-F816-4A23-8275-FA9AF2177ADA}"/>
              </a:ext>
            </a:extLst>
          </p:cNvPr>
          <p:cNvSpPr>
            <a:spLocks noChangeShapeType="1"/>
          </p:cNvSpPr>
          <p:nvPr/>
        </p:nvSpPr>
        <p:spPr bwMode="auto">
          <a:xfrm>
            <a:off x="9385300" y="2746375"/>
            <a:ext cx="755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47" name="Line 39">
            <a:extLst>
              <a:ext uri="{FF2B5EF4-FFF2-40B4-BE49-F238E27FC236}">
                <a16:creationId xmlns:a16="http://schemas.microsoft.com/office/drawing/2014/main" id="{92FCC9DB-939F-4E23-8F37-300168FDDA1B}"/>
              </a:ext>
            </a:extLst>
          </p:cNvPr>
          <p:cNvSpPr>
            <a:spLocks noChangeShapeType="1"/>
          </p:cNvSpPr>
          <p:nvPr/>
        </p:nvSpPr>
        <p:spPr bwMode="auto">
          <a:xfrm>
            <a:off x="2727325" y="2952750"/>
            <a:ext cx="984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48" name="Line 40">
            <a:extLst>
              <a:ext uri="{FF2B5EF4-FFF2-40B4-BE49-F238E27FC236}">
                <a16:creationId xmlns:a16="http://schemas.microsoft.com/office/drawing/2014/main" id="{B9D6ED09-B07B-4368-87EC-ACBE25CC7153}"/>
              </a:ext>
            </a:extLst>
          </p:cNvPr>
          <p:cNvSpPr>
            <a:spLocks noChangeShapeType="1"/>
          </p:cNvSpPr>
          <p:nvPr/>
        </p:nvSpPr>
        <p:spPr bwMode="auto">
          <a:xfrm>
            <a:off x="3711576" y="2952751"/>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49" name="Line 41">
            <a:extLst>
              <a:ext uri="{FF2B5EF4-FFF2-40B4-BE49-F238E27FC236}">
                <a16:creationId xmlns:a16="http://schemas.microsoft.com/office/drawing/2014/main" id="{05DDBD8B-58F2-480E-A43A-17ADCB68C4C3}"/>
              </a:ext>
            </a:extLst>
          </p:cNvPr>
          <p:cNvSpPr>
            <a:spLocks noChangeShapeType="1"/>
          </p:cNvSpPr>
          <p:nvPr/>
        </p:nvSpPr>
        <p:spPr bwMode="auto">
          <a:xfrm flipV="1">
            <a:off x="3711576" y="2952751"/>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50" name="Line 42">
            <a:extLst>
              <a:ext uri="{FF2B5EF4-FFF2-40B4-BE49-F238E27FC236}">
                <a16:creationId xmlns:a16="http://schemas.microsoft.com/office/drawing/2014/main" id="{154D8597-A323-48C3-B93E-7A4C64DBA05D}"/>
              </a:ext>
            </a:extLst>
          </p:cNvPr>
          <p:cNvSpPr>
            <a:spLocks noChangeShapeType="1"/>
          </p:cNvSpPr>
          <p:nvPr/>
        </p:nvSpPr>
        <p:spPr bwMode="auto">
          <a:xfrm>
            <a:off x="3862389" y="3363913"/>
            <a:ext cx="1285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51" name="Line 43">
            <a:extLst>
              <a:ext uri="{FF2B5EF4-FFF2-40B4-BE49-F238E27FC236}">
                <a16:creationId xmlns:a16="http://schemas.microsoft.com/office/drawing/2014/main" id="{831E79CF-69E1-4B32-ACA9-22F4B0B02072}"/>
              </a:ext>
            </a:extLst>
          </p:cNvPr>
          <p:cNvSpPr>
            <a:spLocks noChangeShapeType="1"/>
          </p:cNvSpPr>
          <p:nvPr/>
        </p:nvSpPr>
        <p:spPr bwMode="auto">
          <a:xfrm>
            <a:off x="2727325" y="3363913"/>
            <a:ext cx="984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52" name="Line 44">
            <a:extLst>
              <a:ext uri="{FF2B5EF4-FFF2-40B4-BE49-F238E27FC236}">
                <a16:creationId xmlns:a16="http://schemas.microsoft.com/office/drawing/2014/main" id="{83207342-4B32-4741-A47C-E59D8585487B}"/>
              </a:ext>
            </a:extLst>
          </p:cNvPr>
          <p:cNvSpPr>
            <a:spLocks noChangeShapeType="1"/>
          </p:cNvSpPr>
          <p:nvPr/>
        </p:nvSpPr>
        <p:spPr bwMode="auto">
          <a:xfrm>
            <a:off x="3862389" y="2952750"/>
            <a:ext cx="1285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53" name="Line 45">
            <a:extLst>
              <a:ext uri="{FF2B5EF4-FFF2-40B4-BE49-F238E27FC236}">
                <a16:creationId xmlns:a16="http://schemas.microsoft.com/office/drawing/2014/main" id="{9D1CDD08-FFCB-46B7-9323-7AF19909C4B8}"/>
              </a:ext>
            </a:extLst>
          </p:cNvPr>
          <p:cNvSpPr>
            <a:spLocks noChangeShapeType="1"/>
          </p:cNvSpPr>
          <p:nvPr/>
        </p:nvSpPr>
        <p:spPr bwMode="auto">
          <a:xfrm>
            <a:off x="5148263" y="2952751"/>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54" name="Line 46">
            <a:extLst>
              <a:ext uri="{FF2B5EF4-FFF2-40B4-BE49-F238E27FC236}">
                <a16:creationId xmlns:a16="http://schemas.microsoft.com/office/drawing/2014/main" id="{F5E0285D-4440-4339-8ABF-08DA509FBC91}"/>
              </a:ext>
            </a:extLst>
          </p:cNvPr>
          <p:cNvSpPr>
            <a:spLocks noChangeShapeType="1"/>
          </p:cNvSpPr>
          <p:nvPr/>
        </p:nvSpPr>
        <p:spPr bwMode="auto">
          <a:xfrm flipV="1">
            <a:off x="5148263" y="2952751"/>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55" name="Line 47">
            <a:extLst>
              <a:ext uri="{FF2B5EF4-FFF2-40B4-BE49-F238E27FC236}">
                <a16:creationId xmlns:a16="http://schemas.microsoft.com/office/drawing/2014/main" id="{AA21A223-C07C-4281-87B3-D27991B37B1D}"/>
              </a:ext>
            </a:extLst>
          </p:cNvPr>
          <p:cNvSpPr>
            <a:spLocks noChangeShapeType="1"/>
          </p:cNvSpPr>
          <p:nvPr/>
        </p:nvSpPr>
        <p:spPr bwMode="auto">
          <a:xfrm>
            <a:off x="3030539" y="2952750"/>
            <a:ext cx="6810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56" name="Line 48">
            <a:extLst>
              <a:ext uri="{FF2B5EF4-FFF2-40B4-BE49-F238E27FC236}">
                <a16:creationId xmlns:a16="http://schemas.microsoft.com/office/drawing/2014/main" id="{43F0D43D-089C-4AAC-A128-2C046F87AACD}"/>
              </a:ext>
            </a:extLst>
          </p:cNvPr>
          <p:cNvSpPr>
            <a:spLocks noChangeShapeType="1"/>
          </p:cNvSpPr>
          <p:nvPr/>
        </p:nvSpPr>
        <p:spPr bwMode="auto">
          <a:xfrm>
            <a:off x="5299075" y="3363913"/>
            <a:ext cx="3556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57" name="Line 49">
            <a:extLst>
              <a:ext uri="{FF2B5EF4-FFF2-40B4-BE49-F238E27FC236}">
                <a16:creationId xmlns:a16="http://schemas.microsoft.com/office/drawing/2014/main" id="{4058427A-1891-4E56-94A0-63D55BE08C3E}"/>
              </a:ext>
            </a:extLst>
          </p:cNvPr>
          <p:cNvSpPr>
            <a:spLocks noChangeShapeType="1"/>
          </p:cNvSpPr>
          <p:nvPr/>
        </p:nvSpPr>
        <p:spPr bwMode="auto">
          <a:xfrm>
            <a:off x="5299075" y="2952750"/>
            <a:ext cx="3556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58" name="Line 50">
            <a:extLst>
              <a:ext uri="{FF2B5EF4-FFF2-40B4-BE49-F238E27FC236}">
                <a16:creationId xmlns:a16="http://schemas.microsoft.com/office/drawing/2014/main" id="{2F3D492D-CE7B-4195-9273-EC18898B5793}"/>
              </a:ext>
            </a:extLst>
          </p:cNvPr>
          <p:cNvSpPr>
            <a:spLocks noChangeShapeType="1"/>
          </p:cNvSpPr>
          <p:nvPr/>
        </p:nvSpPr>
        <p:spPr bwMode="auto">
          <a:xfrm>
            <a:off x="8855076" y="2952751"/>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59" name="Line 51">
            <a:extLst>
              <a:ext uri="{FF2B5EF4-FFF2-40B4-BE49-F238E27FC236}">
                <a16:creationId xmlns:a16="http://schemas.microsoft.com/office/drawing/2014/main" id="{DFBA349A-DCE0-46E0-A6A1-A0705D841D57}"/>
              </a:ext>
            </a:extLst>
          </p:cNvPr>
          <p:cNvSpPr>
            <a:spLocks noChangeShapeType="1"/>
          </p:cNvSpPr>
          <p:nvPr/>
        </p:nvSpPr>
        <p:spPr bwMode="auto">
          <a:xfrm flipV="1">
            <a:off x="8855076" y="2952751"/>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60" name="Line 52">
            <a:extLst>
              <a:ext uri="{FF2B5EF4-FFF2-40B4-BE49-F238E27FC236}">
                <a16:creationId xmlns:a16="http://schemas.microsoft.com/office/drawing/2014/main" id="{C3344BD3-02A1-43E1-B88E-35D57ABBA6B3}"/>
              </a:ext>
            </a:extLst>
          </p:cNvPr>
          <p:cNvSpPr>
            <a:spLocks noChangeShapeType="1"/>
          </p:cNvSpPr>
          <p:nvPr/>
        </p:nvSpPr>
        <p:spPr bwMode="auto">
          <a:xfrm>
            <a:off x="9005888" y="2952750"/>
            <a:ext cx="11350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61" name="Line 53">
            <a:extLst>
              <a:ext uri="{FF2B5EF4-FFF2-40B4-BE49-F238E27FC236}">
                <a16:creationId xmlns:a16="http://schemas.microsoft.com/office/drawing/2014/main" id="{D529272F-7CCD-4EB9-97A6-A3BB8D4A25F5}"/>
              </a:ext>
            </a:extLst>
          </p:cNvPr>
          <p:cNvSpPr>
            <a:spLocks noChangeShapeType="1"/>
          </p:cNvSpPr>
          <p:nvPr/>
        </p:nvSpPr>
        <p:spPr bwMode="auto">
          <a:xfrm>
            <a:off x="9005888" y="3363913"/>
            <a:ext cx="11350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62" name="Line 54">
            <a:extLst>
              <a:ext uri="{FF2B5EF4-FFF2-40B4-BE49-F238E27FC236}">
                <a16:creationId xmlns:a16="http://schemas.microsoft.com/office/drawing/2014/main" id="{146C291F-976B-415B-B111-07C67D1620FE}"/>
              </a:ext>
            </a:extLst>
          </p:cNvPr>
          <p:cNvSpPr>
            <a:spLocks noChangeShapeType="1"/>
          </p:cNvSpPr>
          <p:nvPr/>
        </p:nvSpPr>
        <p:spPr bwMode="auto">
          <a:xfrm>
            <a:off x="3711576" y="3568700"/>
            <a:ext cx="9826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63" name="Line 55">
            <a:extLst>
              <a:ext uri="{FF2B5EF4-FFF2-40B4-BE49-F238E27FC236}">
                <a16:creationId xmlns:a16="http://schemas.microsoft.com/office/drawing/2014/main" id="{2E94C585-7CE1-43A1-8F81-3A2F38D57DBC}"/>
              </a:ext>
            </a:extLst>
          </p:cNvPr>
          <p:cNvSpPr>
            <a:spLocks noChangeShapeType="1"/>
          </p:cNvSpPr>
          <p:nvPr/>
        </p:nvSpPr>
        <p:spPr bwMode="auto">
          <a:xfrm>
            <a:off x="2727325" y="3981450"/>
            <a:ext cx="8318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64" name="Line 56">
            <a:extLst>
              <a:ext uri="{FF2B5EF4-FFF2-40B4-BE49-F238E27FC236}">
                <a16:creationId xmlns:a16="http://schemas.microsoft.com/office/drawing/2014/main" id="{F82A0E9E-3F33-4908-AC1F-04A5F29A24B5}"/>
              </a:ext>
            </a:extLst>
          </p:cNvPr>
          <p:cNvSpPr>
            <a:spLocks noChangeShapeType="1"/>
          </p:cNvSpPr>
          <p:nvPr/>
        </p:nvSpPr>
        <p:spPr bwMode="auto">
          <a:xfrm flipV="1">
            <a:off x="3559175" y="3568700"/>
            <a:ext cx="152400" cy="4127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65" name="Line 57">
            <a:extLst>
              <a:ext uri="{FF2B5EF4-FFF2-40B4-BE49-F238E27FC236}">
                <a16:creationId xmlns:a16="http://schemas.microsoft.com/office/drawing/2014/main" id="{EA7C731A-BB58-4B31-B256-C540BFA9DDAC}"/>
              </a:ext>
            </a:extLst>
          </p:cNvPr>
          <p:cNvSpPr>
            <a:spLocks noChangeShapeType="1"/>
          </p:cNvSpPr>
          <p:nvPr/>
        </p:nvSpPr>
        <p:spPr bwMode="auto">
          <a:xfrm>
            <a:off x="4694238" y="3568700"/>
            <a:ext cx="150812" cy="4127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66" name="Line 58">
            <a:extLst>
              <a:ext uri="{FF2B5EF4-FFF2-40B4-BE49-F238E27FC236}">
                <a16:creationId xmlns:a16="http://schemas.microsoft.com/office/drawing/2014/main" id="{699E2657-7D69-4832-B1E1-A8BA9A6833B1}"/>
              </a:ext>
            </a:extLst>
          </p:cNvPr>
          <p:cNvSpPr>
            <a:spLocks noChangeShapeType="1"/>
          </p:cNvSpPr>
          <p:nvPr/>
        </p:nvSpPr>
        <p:spPr bwMode="auto">
          <a:xfrm>
            <a:off x="4845050" y="3981450"/>
            <a:ext cx="529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67" name="Line 59">
            <a:extLst>
              <a:ext uri="{FF2B5EF4-FFF2-40B4-BE49-F238E27FC236}">
                <a16:creationId xmlns:a16="http://schemas.microsoft.com/office/drawing/2014/main" id="{B8DA5378-C80C-4EE8-9F6E-3422562F638D}"/>
              </a:ext>
            </a:extLst>
          </p:cNvPr>
          <p:cNvSpPr>
            <a:spLocks noChangeShapeType="1"/>
          </p:cNvSpPr>
          <p:nvPr/>
        </p:nvSpPr>
        <p:spPr bwMode="auto">
          <a:xfrm>
            <a:off x="2727325" y="4186238"/>
            <a:ext cx="984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68" name="Line 60">
            <a:extLst>
              <a:ext uri="{FF2B5EF4-FFF2-40B4-BE49-F238E27FC236}">
                <a16:creationId xmlns:a16="http://schemas.microsoft.com/office/drawing/2014/main" id="{1F5F2E83-6044-4901-B9FE-F9BC8F84D4D1}"/>
              </a:ext>
            </a:extLst>
          </p:cNvPr>
          <p:cNvSpPr>
            <a:spLocks noChangeShapeType="1"/>
          </p:cNvSpPr>
          <p:nvPr/>
        </p:nvSpPr>
        <p:spPr bwMode="auto">
          <a:xfrm>
            <a:off x="3711576" y="4186238"/>
            <a:ext cx="150813"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69" name="Line 61">
            <a:extLst>
              <a:ext uri="{FF2B5EF4-FFF2-40B4-BE49-F238E27FC236}">
                <a16:creationId xmlns:a16="http://schemas.microsoft.com/office/drawing/2014/main" id="{FF0734D8-0854-4E89-8CBB-1506588DF5CC}"/>
              </a:ext>
            </a:extLst>
          </p:cNvPr>
          <p:cNvSpPr>
            <a:spLocks noChangeShapeType="1"/>
          </p:cNvSpPr>
          <p:nvPr/>
        </p:nvSpPr>
        <p:spPr bwMode="auto">
          <a:xfrm flipV="1">
            <a:off x="3711576" y="4186238"/>
            <a:ext cx="150813"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70" name="Line 62">
            <a:extLst>
              <a:ext uri="{FF2B5EF4-FFF2-40B4-BE49-F238E27FC236}">
                <a16:creationId xmlns:a16="http://schemas.microsoft.com/office/drawing/2014/main" id="{B9920495-9E7F-4AA2-9D6B-58E876D8E7AC}"/>
              </a:ext>
            </a:extLst>
          </p:cNvPr>
          <p:cNvSpPr>
            <a:spLocks noChangeShapeType="1"/>
          </p:cNvSpPr>
          <p:nvPr/>
        </p:nvSpPr>
        <p:spPr bwMode="auto">
          <a:xfrm>
            <a:off x="3862389" y="4597400"/>
            <a:ext cx="1285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71" name="Line 63">
            <a:extLst>
              <a:ext uri="{FF2B5EF4-FFF2-40B4-BE49-F238E27FC236}">
                <a16:creationId xmlns:a16="http://schemas.microsoft.com/office/drawing/2014/main" id="{C0D4682C-7BE7-45B8-AAFC-DF5EE401AF3E}"/>
              </a:ext>
            </a:extLst>
          </p:cNvPr>
          <p:cNvSpPr>
            <a:spLocks noChangeShapeType="1"/>
          </p:cNvSpPr>
          <p:nvPr/>
        </p:nvSpPr>
        <p:spPr bwMode="auto">
          <a:xfrm>
            <a:off x="2727325" y="4597400"/>
            <a:ext cx="984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72" name="Line 64">
            <a:extLst>
              <a:ext uri="{FF2B5EF4-FFF2-40B4-BE49-F238E27FC236}">
                <a16:creationId xmlns:a16="http://schemas.microsoft.com/office/drawing/2014/main" id="{73D3EE51-F5DB-40BC-B7FF-375C1F4E6043}"/>
              </a:ext>
            </a:extLst>
          </p:cNvPr>
          <p:cNvSpPr>
            <a:spLocks noChangeShapeType="1"/>
          </p:cNvSpPr>
          <p:nvPr/>
        </p:nvSpPr>
        <p:spPr bwMode="auto">
          <a:xfrm>
            <a:off x="3862389" y="4186238"/>
            <a:ext cx="1285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73" name="Line 65">
            <a:extLst>
              <a:ext uri="{FF2B5EF4-FFF2-40B4-BE49-F238E27FC236}">
                <a16:creationId xmlns:a16="http://schemas.microsoft.com/office/drawing/2014/main" id="{8548611B-1145-4B02-9B9D-D5A83A5EDCA9}"/>
              </a:ext>
            </a:extLst>
          </p:cNvPr>
          <p:cNvSpPr>
            <a:spLocks noChangeShapeType="1"/>
          </p:cNvSpPr>
          <p:nvPr/>
        </p:nvSpPr>
        <p:spPr bwMode="auto">
          <a:xfrm>
            <a:off x="5148263" y="4186239"/>
            <a:ext cx="76200" cy="2063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74" name="Line 66">
            <a:extLst>
              <a:ext uri="{FF2B5EF4-FFF2-40B4-BE49-F238E27FC236}">
                <a16:creationId xmlns:a16="http://schemas.microsoft.com/office/drawing/2014/main" id="{D5025697-FC1D-4143-9823-B4C875E6DD5B}"/>
              </a:ext>
            </a:extLst>
          </p:cNvPr>
          <p:cNvSpPr>
            <a:spLocks noChangeShapeType="1"/>
          </p:cNvSpPr>
          <p:nvPr/>
        </p:nvSpPr>
        <p:spPr bwMode="auto">
          <a:xfrm flipV="1">
            <a:off x="5148263" y="4392614"/>
            <a:ext cx="76200" cy="2047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75" name="Line 67">
            <a:extLst>
              <a:ext uri="{FF2B5EF4-FFF2-40B4-BE49-F238E27FC236}">
                <a16:creationId xmlns:a16="http://schemas.microsoft.com/office/drawing/2014/main" id="{FFCF1C3B-D6EE-48BF-897C-5D0F6F09B4F3}"/>
              </a:ext>
            </a:extLst>
          </p:cNvPr>
          <p:cNvSpPr>
            <a:spLocks noChangeShapeType="1"/>
          </p:cNvSpPr>
          <p:nvPr/>
        </p:nvSpPr>
        <p:spPr bwMode="auto">
          <a:xfrm>
            <a:off x="5224464" y="4392613"/>
            <a:ext cx="1209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76" name="Line 68">
            <a:extLst>
              <a:ext uri="{FF2B5EF4-FFF2-40B4-BE49-F238E27FC236}">
                <a16:creationId xmlns:a16="http://schemas.microsoft.com/office/drawing/2014/main" id="{001770E6-119F-4D6B-963A-EC234BDFC39E}"/>
              </a:ext>
            </a:extLst>
          </p:cNvPr>
          <p:cNvSpPr>
            <a:spLocks noChangeShapeType="1"/>
          </p:cNvSpPr>
          <p:nvPr/>
        </p:nvSpPr>
        <p:spPr bwMode="auto">
          <a:xfrm rot="10800000">
            <a:off x="6510338" y="4597400"/>
            <a:ext cx="1966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77" name="Line 69">
            <a:extLst>
              <a:ext uri="{FF2B5EF4-FFF2-40B4-BE49-F238E27FC236}">
                <a16:creationId xmlns:a16="http://schemas.microsoft.com/office/drawing/2014/main" id="{D9C3DF3A-221C-45CC-9C14-4B8F7702DE66}"/>
              </a:ext>
            </a:extLst>
          </p:cNvPr>
          <p:cNvSpPr>
            <a:spLocks noChangeShapeType="1"/>
          </p:cNvSpPr>
          <p:nvPr/>
        </p:nvSpPr>
        <p:spPr bwMode="auto">
          <a:xfrm rot="10800000">
            <a:off x="6510338" y="4186238"/>
            <a:ext cx="1966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78" name="Line 70">
            <a:extLst>
              <a:ext uri="{FF2B5EF4-FFF2-40B4-BE49-F238E27FC236}">
                <a16:creationId xmlns:a16="http://schemas.microsoft.com/office/drawing/2014/main" id="{9AE310F3-273C-4972-A52D-DE0F5A1B6748}"/>
              </a:ext>
            </a:extLst>
          </p:cNvPr>
          <p:cNvSpPr>
            <a:spLocks noChangeShapeType="1"/>
          </p:cNvSpPr>
          <p:nvPr/>
        </p:nvSpPr>
        <p:spPr bwMode="auto">
          <a:xfrm rot="10800000">
            <a:off x="8477251" y="4186239"/>
            <a:ext cx="74613" cy="2063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79" name="Line 71">
            <a:extLst>
              <a:ext uri="{FF2B5EF4-FFF2-40B4-BE49-F238E27FC236}">
                <a16:creationId xmlns:a16="http://schemas.microsoft.com/office/drawing/2014/main" id="{FABDB222-F21B-4419-A399-0452EF7B65F4}"/>
              </a:ext>
            </a:extLst>
          </p:cNvPr>
          <p:cNvSpPr>
            <a:spLocks noChangeShapeType="1"/>
          </p:cNvSpPr>
          <p:nvPr/>
        </p:nvSpPr>
        <p:spPr bwMode="auto">
          <a:xfrm rot="10800000" flipV="1">
            <a:off x="8477251" y="4392614"/>
            <a:ext cx="74613" cy="2047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80" name="Line 72">
            <a:extLst>
              <a:ext uri="{FF2B5EF4-FFF2-40B4-BE49-F238E27FC236}">
                <a16:creationId xmlns:a16="http://schemas.microsoft.com/office/drawing/2014/main" id="{F330B872-7E79-4E53-830D-EA8A2132A81B}"/>
              </a:ext>
            </a:extLst>
          </p:cNvPr>
          <p:cNvSpPr>
            <a:spLocks noChangeShapeType="1"/>
          </p:cNvSpPr>
          <p:nvPr/>
        </p:nvSpPr>
        <p:spPr bwMode="auto">
          <a:xfrm rot="10800000" flipV="1">
            <a:off x="6434138" y="4186239"/>
            <a:ext cx="76200" cy="2063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81" name="Line 73">
            <a:extLst>
              <a:ext uri="{FF2B5EF4-FFF2-40B4-BE49-F238E27FC236}">
                <a16:creationId xmlns:a16="http://schemas.microsoft.com/office/drawing/2014/main" id="{4F41D4B8-B359-49AD-AEA1-97C9133C810B}"/>
              </a:ext>
            </a:extLst>
          </p:cNvPr>
          <p:cNvSpPr>
            <a:spLocks noChangeShapeType="1"/>
          </p:cNvSpPr>
          <p:nvPr/>
        </p:nvSpPr>
        <p:spPr bwMode="auto">
          <a:xfrm rot="10800000">
            <a:off x="6434138" y="4392614"/>
            <a:ext cx="76200" cy="2047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82" name="Line 74">
            <a:extLst>
              <a:ext uri="{FF2B5EF4-FFF2-40B4-BE49-F238E27FC236}">
                <a16:creationId xmlns:a16="http://schemas.microsoft.com/office/drawing/2014/main" id="{A7C42654-47DF-4704-8B74-D6287D851537}"/>
              </a:ext>
            </a:extLst>
          </p:cNvPr>
          <p:cNvSpPr>
            <a:spLocks noChangeShapeType="1"/>
          </p:cNvSpPr>
          <p:nvPr/>
        </p:nvSpPr>
        <p:spPr bwMode="auto">
          <a:xfrm>
            <a:off x="8551864" y="4392613"/>
            <a:ext cx="15890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83" name="Line 75">
            <a:extLst>
              <a:ext uri="{FF2B5EF4-FFF2-40B4-BE49-F238E27FC236}">
                <a16:creationId xmlns:a16="http://schemas.microsoft.com/office/drawing/2014/main" id="{5DB4F1A6-BD80-4B05-A124-104368C7A4C0}"/>
              </a:ext>
            </a:extLst>
          </p:cNvPr>
          <p:cNvSpPr>
            <a:spLocks noChangeShapeType="1"/>
          </p:cNvSpPr>
          <p:nvPr/>
        </p:nvSpPr>
        <p:spPr bwMode="auto">
          <a:xfrm>
            <a:off x="2727325" y="4803775"/>
            <a:ext cx="25717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84" name="Line 76">
            <a:extLst>
              <a:ext uri="{FF2B5EF4-FFF2-40B4-BE49-F238E27FC236}">
                <a16:creationId xmlns:a16="http://schemas.microsoft.com/office/drawing/2014/main" id="{8E7A6FD9-9288-4315-9C4D-8C2117DAE0B0}"/>
              </a:ext>
            </a:extLst>
          </p:cNvPr>
          <p:cNvSpPr>
            <a:spLocks noChangeShapeType="1"/>
          </p:cNvSpPr>
          <p:nvPr/>
        </p:nvSpPr>
        <p:spPr bwMode="auto">
          <a:xfrm>
            <a:off x="5299075" y="4803776"/>
            <a:ext cx="152400"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85" name="Line 77">
            <a:extLst>
              <a:ext uri="{FF2B5EF4-FFF2-40B4-BE49-F238E27FC236}">
                <a16:creationId xmlns:a16="http://schemas.microsoft.com/office/drawing/2014/main" id="{06B7ABA1-0394-4CB3-B349-A55B5AFBFFB9}"/>
              </a:ext>
            </a:extLst>
          </p:cNvPr>
          <p:cNvSpPr>
            <a:spLocks noChangeShapeType="1"/>
          </p:cNvSpPr>
          <p:nvPr/>
        </p:nvSpPr>
        <p:spPr bwMode="auto">
          <a:xfrm>
            <a:off x="5451476" y="5214938"/>
            <a:ext cx="27225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86" name="Line 78">
            <a:extLst>
              <a:ext uri="{FF2B5EF4-FFF2-40B4-BE49-F238E27FC236}">
                <a16:creationId xmlns:a16="http://schemas.microsoft.com/office/drawing/2014/main" id="{E1498922-E4E3-4422-9A4C-485BFBC89C19}"/>
              </a:ext>
            </a:extLst>
          </p:cNvPr>
          <p:cNvSpPr>
            <a:spLocks noChangeShapeType="1"/>
          </p:cNvSpPr>
          <p:nvPr/>
        </p:nvSpPr>
        <p:spPr bwMode="auto">
          <a:xfrm flipV="1">
            <a:off x="8174038" y="4803776"/>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87" name="Line 79">
            <a:extLst>
              <a:ext uri="{FF2B5EF4-FFF2-40B4-BE49-F238E27FC236}">
                <a16:creationId xmlns:a16="http://schemas.microsoft.com/office/drawing/2014/main" id="{533EE876-F662-4D0C-91B2-77BB5875814F}"/>
              </a:ext>
            </a:extLst>
          </p:cNvPr>
          <p:cNvSpPr>
            <a:spLocks noChangeShapeType="1"/>
          </p:cNvSpPr>
          <p:nvPr/>
        </p:nvSpPr>
        <p:spPr bwMode="auto">
          <a:xfrm>
            <a:off x="8324850" y="4803775"/>
            <a:ext cx="18161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88" name="Line 80">
            <a:extLst>
              <a:ext uri="{FF2B5EF4-FFF2-40B4-BE49-F238E27FC236}">
                <a16:creationId xmlns:a16="http://schemas.microsoft.com/office/drawing/2014/main" id="{E144A4A2-00B3-4016-8940-36CB1BBBB665}"/>
              </a:ext>
            </a:extLst>
          </p:cNvPr>
          <p:cNvSpPr>
            <a:spLocks noChangeShapeType="1"/>
          </p:cNvSpPr>
          <p:nvPr/>
        </p:nvSpPr>
        <p:spPr bwMode="auto">
          <a:xfrm>
            <a:off x="2727326" y="5421313"/>
            <a:ext cx="606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89" name="Line 81">
            <a:extLst>
              <a:ext uri="{FF2B5EF4-FFF2-40B4-BE49-F238E27FC236}">
                <a16:creationId xmlns:a16="http://schemas.microsoft.com/office/drawing/2014/main" id="{DD61D324-795D-47CA-9E3B-6EAB60DA89D9}"/>
              </a:ext>
            </a:extLst>
          </p:cNvPr>
          <p:cNvSpPr>
            <a:spLocks noChangeShapeType="1"/>
          </p:cNvSpPr>
          <p:nvPr/>
        </p:nvSpPr>
        <p:spPr bwMode="auto">
          <a:xfrm>
            <a:off x="3333751" y="5421313"/>
            <a:ext cx="150813"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90" name="Line 82">
            <a:extLst>
              <a:ext uri="{FF2B5EF4-FFF2-40B4-BE49-F238E27FC236}">
                <a16:creationId xmlns:a16="http://schemas.microsoft.com/office/drawing/2014/main" id="{FBDC0C57-460A-46E3-8A77-9D16867439B8}"/>
              </a:ext>
            </a:extLst>
          </p:cNvPr>
          <p:cNvSpPr>
            <a:spLocks noChangeShapeType="1"/>
          </p:cNvSpPr>
          <p:nvPr/>
        </p:nvSpPr>
        <p:spPr bwMode="auto">
          <a:xfrm>
            <a:off x="3484563" y="5832475"/>
            <a:ext cx="52943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91" name="Line 83">
            <a:extLst>
              <a:ext uri="{FF2B5EF4-FFF2-40B4-BE49-F238E27FC236}">
                <a16:creationId xmlns:a16="http://schemas.microsoft.com/office/drawing/2014/main" id="{A9F1ABC9-2B0F-4FA7-98C0-681533A5C0AB}"/>
              </a:ext>
            </a:extLst>
          </p:cNvPr>
          <p:cNvSpPr>
            <a:spLocks noChangeShapeType="1"/>
          </p:cNvSpPr>
          <p:nvPr/>
        </p:nvSpPr>
        <p:spPr bwMode="auto">
          <a:xfrm flipV="1">
            <a:off x="8778875" y="5421313"/>
            <a:ext cx="152400"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92" name="Line 84">
            <a:extLst>
              <a:ext uri="{FF2B5EF4-FFF2-40B4-BE49-F238E27FC236}">
                <a16:creationId xmlns:a16="http://schemas.microsoft.com/office/drawing/2014/main" id="{B45BCE9E-ACF1-4C06-9ED7-5E81BEC67946}"/>
              </a:ext>
            </a:extLst>
          </p:cNvPr>
          <p:cNvSpPr>
            <a:spLocks noChangeShapeType="1"/>
          </p:cNvSpPr>
          <p:nvPr/>
        </p:nvSpPr>
        <p:spPr bwMode="auto">
          <a:xfrm>
            <a:off x="8931276" y="5421313"/>
            <a:ext cx="1209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93" name="Line 85">
            <a:extLst>
              <a:ext uri="{FF2B5EF4-FFF2-40B4-BE49-F238E27FC236}">
                <a16:creationId xmlns:a16="http://schemas.microsoft.com/office/drawing/2014/main" id="{3BE5DA6C-5CB0-43CE-8A54-3D78C89B9901}"/>
              </a:ext>
            </a:extLst>
          </p:cNvPr>
          <p:cNvSpPr>
            <a:spLocks noChangeShapeType="1"/>
          </p:cNvSpPr>
          <p:nvPr/>
        </p:nvSpPr>
        <p:spPr bwMode="auto">
          <a:xfrm>
            <a:off x="2727326" y="6038850"/>
            <a:ext cx="27987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94" name="Line 86">
            <a:extLst>
              <a:ext uri="{FF2B5EF4-FFF2-40B4-BE49-F238E27FC236}">
                <a16:creationId xmlns:a16="http://schemas.microsoft.com/office/drawing/2014/main" id="{3785189D-DED3-469B-8597-9D9554D4CFD6}"/>
              </a:ext>
            </a:extLst>
          </p:cNvPr>
          <p:cNvSpPr>
            <a:spLocks noChangeShapeType="1"/>
          </p:cNvSpPr>
          <p:nvPr/>
        </p:nvSpPr>
        <p:spPr bwMode="auto">
          <a:xfrm>
            <a:off x="5526088" y="6038851"/>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95" name="Line 87">
            <a:extLst>
              <a:ext uri="{FF2B5EF4-FFF2-40B4-BE49-F238E27FC236}">
                <a16:creationId xmlns:a16="http://schemas.microsoft.com/office/drawing/2014/main" id="{0B694FA8-0D45-439E-B056-8D0C51809993}"/>
              </a:ext>
            </a:extLst>
          </p:cNvPr>
          <p:cNvSpPr>
            <a:spLocks noChangeShapeType="1"/>
          </p:cNvSpPr>
          <p:nvPr/>
        </p:nvSpPr>
        <p:spPr bwMode="auto">
          <a:xfrm>
            <a:off x="5676901" y="6450013"/>
            <a:ext cx="22701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96" name="Line 88">
            <a:extLst>
              <a:ext uri="{FF2B5EF4-FFF2-40B4-BE49-F238E27FC236}">
                <a16:creationId xmlns:a16="http://schemas.microsoft.com/office/drawing/2014/main" id="{703B20EC-A8AB-49A2-BD72-7B27F704E106}"/>
              </a:ext>
            </a:extLst>
          </p:cNvPr>
          <p:cNvSpPr>
            <a:spLocks noChangeShapeType="1"/>
          </p:cNvSpPr>
          <p:nvPr/>
        </p:nvSpPr>
        <p:spPr bwMode="auto">
          <a:xfrm flipV="1">
            <a:off x="7947025" y="6038851"/>
            <a:ext cx="152400"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97" name="Line 89">
            <a:extLst>
              <a:ext uri="{FF2B5EF4-FFF2-40B4-BE49-F238E27FC236}">
                <a16:creationId xmlns:a16="http://schemas.microsoft.com/office/drawing/2014/main" id="{DE6A8CE2-DBD3-4D53-9819-03B4FE72BC14}"/>
              </a:ext>
            </a:extLst>
          </p:cNvPr>
          <p:cNvSpPr>
            <a:spLocks noChangeShapeType="1"/>
          </p:cNvSpPr>
          <p:nvPr/>
        </p:nvSpPr>
        <p:spPr bwMode="auto">
          <a:xfrm>
            <a:off x="8099426" y="6038850"/>
            <a:ext cx="20415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98" name="Oval 90">
            <a:extLst>
              <a:ext uri="{FF2B5EF4-FFF2-40B4-BE49-F238E27FC236}">
                <a16:creationId xmlns:a16="http://schemas.microsoft.com/office/drawing/2014/main" id="{D3A45337-485C-4545-979B-67B9C224B8A9}"/>
              </a:ext>
            </a:extLst>
          </p:cNvPr>
          <p:cNvSpPr>
            <a:spLocks noChangeArrowheads="1"/>
          </p:cNvSpPr>
          <p:nvPr/>
        </p:nvSpPr>
        <p:spPr bwMode="auto">
          <a:xfrm>
            <a:off x="7918451" y="1881189"/>
            <a:ext cx="74613" cy="103187"/>
          </a:xfrm>
          <a:prstGeom prst="ellipse">
            <a:avLst/>
          </a:prstGeom>
          <a:solidFill>
            <a:srgbClr val="FFFFFF"/>
          </a:solidFill>
          <a:ln w="28575">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3099" name="Line 91">
            <a:extLst>
              <a:ext uri="{FF2B5EF4-FFF2-40B4-BE49-F238E27FC236}">
                <a16:creationId xmlns:a16="http://schemas.microsoft.com/office/drawing/2014/main" id="{FA2E0572-C85F-454D-9D87-FD100A3E06DD}"/>
              </a:ext>
            </a:extLst>
          </p:cNvPr>
          <p:cNvSpPr>
            <a:spLocks noChangeShapeType="1"/>
          </p:cNvSpPr>
          <p:nvPr/>
        </p:nvSpPr>
        <p:spPr bwMode="auto">
          <a:xfrm flipH="1">
            <a:off x="7569200" y="1960564"/>
            <a:ext cx="336550" cy="1682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100" name="Line 92">
            <a:extLst>
              <a:ext uri="{FF2B5EF4-FFF2-40B4-BE49-F238E27FC236}">
                <a16:creationId xmlns:a16="http://schemas.microsoft.com/office/drawing/2014/main" id="{FDE94B91-848F-4451-8B9A-7FB877B71A4C}"/>
              </a:ext>
            </a:extLst>
          </p:cNvPr>
          <p:cNvSpPr>
            <a:spLocks noChangeShapeType="1"/>
          </p:cNvSpPr>
          <p:nvPr/>
        </p:nvSpPr>
        <p:spPr bwMode="auto">
          <a:xfrm>
            <a:off x="7569200" y="2128839"/>
            <a:ext cx="368300" cy="2046287"/>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43101" name="Text Box 93">
            <a:extLst>
              <a:ext uri="{FF2B5EF4-FFF2-40B4-BE49-F238E27FC236}">
                <a16:creationId xmlns:a16="http://schemas.microsoft.com/office/drawing/2014/main" id="{46ABA7ED-A0E7-49C0-8366-5773A70DCC1F}"/>
              </a:ext>
            </a:extLst>
          </p:cNvPr>
          <p:cNvSpPr txBox="1">
            <a:spLocks noChangeArrowheads="1"/>
          </p:cNvSpPr>
          <p:nvPr/>
        </p:nvSpPr>
        <p:spPr bwMode="auto">
          <a:xfrm>
            <a:off x="4052889" y="1066800"/>
            <a:ext cx="2825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1</a:t>
            </a:r>
            <a:endParaRPr lang="en-US" altLang="en-US" sz="1800">
              <a:latin typeface="Arial" panose="020B0604020202020204" pitchFamily="34" charset="0"/>
            </a:endParaRPr>
          </a:p>
        </p:txBody>
      </p:sp>
      <p:sp>
        <p:nvSpPr>
          <p:cNvPr id="43102" name="Text Box 94">
            <a:extLst>
              <a:ext uri="{FF2B5EF4-FFF2-40B4-BE49-F238E27FC236}">
                <a16:creationId xmlns:a16="http://schemas.microsoft.com/office/drawing/2014/main" id="{D6CEE58A-8B15-43BF-AC7A-84BD3DB71020}"/>
              </a:ext>
            </a:extLst>
          </p:cNvPr>
          <p:cNvSpPr txBox="1">
            <a:spLocks noChangeArrowheads="1"/>
          </p:cNvSpPr>
          <p:nvPr/>
        </p:nvSpPr>
        <p:spPr bwMode="auto">
          <a:xfrm>
            <a:off x="5572126" y="1066800"/>
            <a:ext cx="2841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2</a:t>
            </a:r>
            <a:endParaRPr lang="en-US" altLang="en-US" sz="1800">
              <a:latin typeface="Arial" panose="020B0604020202020204" pitchFamily="34" charset="0"/>
            </a:endParaRPr>
          </a:p>
        </p:txBody>
      </p:sp>
      <p:sp>
        <p:nvSpPr>
          <p:cNvPr id="43103" name="Text Box 95">
            <a:extLst>
              <a:ext uri="{FF2B5EF4-FFF2-40B4-BE49-F238E27FC236}">
                <a16:creationId xmlns:a16="http://schemas.microsoft.com/office/drawing/2014/main" id="{17416F01-D80C-4B67-8BD4-4436B6F16826}"/>
              </a:ext>
            </a:extLst>
          </p:cNvPr>
          <p:cNvSpPr txBox="1">
            <a:spLocks noChangeArrowheads="1"/>
          </p:cNvSpPr>
          <p:nvPr/>
        </p:nvSpPr>
        <p:spPr bwMode="auto">
          <a:xfrm>
            <a:off x="7104063" y="1066800"/>
            <a:ext cx="2841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3</a:t>
            </a:r>
            <a:endParaRPr lang="en-US" altLang="en-US" sz="1800">
              <a:latin typeface="Arial" panose="020B0604020202020204" pitchFamily="34" charset="0"/>
            </a:endParaRPr>
          </a:p>
        </p:txBody>
      </p:sp>
      <p:sp>
        <p:nvSpPr>
          <p:cNvPr id="43104" name="Text Box 96">
            <a:extLst>
              <a:ext uri="{FF2B5EF4-FFF2-40B4-BE49-F238E27FC236}">
                <a16:creationId xmlns:a16="http://schemas.microsoft.com/office/drawing/2014/main" id="{3A4BE27D-1631-4B78-AB79-CC8460793734}"/>
              </a:ext>
            </a:extLst>
          </p:cNvPr>
          <p:cNvSpPr txBox="1">
            <a:spLocks noChangeArrowheads="1"/>
          </p:cNvSpPr>
          <p:nvPr/>
        </p:nvSpPr>
        <p:spPr bwMode="auto">
          <a:xfrm>
            <a:off x="8589963" y="1066800"/>
            <a:ext cx="2841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4</a:t>
            </a:r>
            <a:endParaRPr lang="en-US" altLang="en-US" sz="1800">
              <a:latin typeface="Arial" panose="020B0604020202020204" pitchFamily="34" charset="0"/>
            </a:endParaRPr>
          </a:p>
        </p:txBody>
      </p:sp>
      <p:sp>
        <p:nvSpPr>
          <p:cNvPr id="43105" name="Text Box 97">
            <a:extLst>
              <a:ext uri="{FF2B5EF4-FFF2-40B4-BE49-F238E27FC236}">
                <a16:creationId xmlns:a16="http://schemas.microsoft.com/office/drawing/2014/main" id="{D71F05E8-FB44-49F6-9BAA-13D1EFC0B6B6}"/>
              </a:ext>
            </a:extLst>
          </p:cNvPr>
          <p:cNvSpPr txBox="1">
            <a:spLocks noChangeArrowheads="1"/>
          </p:cNvSpPr>
          <p:nvPr/>
        </p:nvSpPr>
        <p:spPr bwMode="auto">
          <a:xfrm>
            <a:off x="2098675" y="1806575"/>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CLK</a:t>
            </a:r>
            <a:endParaRPr lang="en-US" altLang="en-US" sz="1800">
              <a:latin typeface="Arial" panose="020B0604020202020204" pitchFamily="34" charset="0"/>
            </a:endParaRPr>
          </a:p>
        </p:txBody>
      </p:sp>
      <p:sp>
        <p:nvSpPr>
          <p:cNvPr id="43106" name="Line 98">
            <a:extLst>
              <a:ext uri="{FF2B5EF4-FFF2-40B4-BE49-F238E27FC236}">
                <a16:creationId xmlns:a16="http://schemas.microsoft.com/office/drawing/2014/main" id="{5E675D01-5DE4-4DB3-AA8B-0B18E0B01A78}"/>
              </a:ext>
            </a:extLst>
          </p:cNvPr>
          <p:cNvSpPr>
            <a:spLocks noChangeShapeType="1"/>
          </p:cNvSpPr>
          <p:nvPr/>
        </p:nvSpPr>
        <p:spPr bwMode="auto">
          <a:xfrm>
            <a:off x="2422526" y="2400300"/>
            <a:ext cx="2063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107" name="Text Box 99">
            <a:extLst>
              <a:ext uri="{FF2B5EF4-FFF2-40B4-BE49-F238E27FC236}">
                <a16:creationId xmlns:a16="http://schemas.microsoft.com/office/drawing/2014/main" id="{C0614E3E-6B0D-4FE4-AD55-DA7AA11726A1}"/>
              </a:ext>
            </a:extLst>
          </p:cNvPr>
          <p:cNvSpPr txBox="1">
            <a:spLocks noChangeArrowheads="1"/>
          </p:cNvSpPr>
          <p:nvPr/>
        </p:nvSpPr>
        <p:spPr bwMode="auto">
          <a:xfrm>
            <a:off x="2098675" y="2438400"/>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M/IO</a:t>
            </a:r>
            <a:endParaRPr lang="en-US" altLang="en-US" sz="1800">
              <a:latin typeface="Arial" panose="020B0604020202020204" pitchFamily="34" charset="0"/>
            </a:endParaRPr>
          </a:p>
        </p:txBody>
      </p:sp>
      <p:sp>
        <p:nvSpPr>
          <p:cNvPr id="43108" name="Text Box 100">
            <a:extLst>
              <a:ext uri="{FF2B5EF4-FFF2-40B4-BE49-F238E27FC236}">
                <a16:creationId xmlns:a16="http://schemas.microsoft.com/office/drawing/2014/main" id="{26EAC5DD-D37D-4B7D-95E4-9B187A6E35E5}"/>
              </a:ext>
            </a:extLst>
          </p:cNvPr>
          <p:cNvSpPr txBox="1">
            <a:spLocks noChangeArrowheads="1"/>
          </p:cNvSpPr>
          <p:nvPr/>
        </p:nvSpPr>
        <p:spPr bwMode="auto">
          <a:xfrm>
            <a:off x="1881189" y="3006725"/>
            <a:ext cx="7397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a:t>
            </a:r>
            <a:r>
              <a:rPr lang="en-US" altLang="en-US" sz="1600" baseline="-25000">
                <a:latin typeface="Arial" panose="020B0604020202020204" pitchFamily="34" charset="0"/>
              </a:rPr>
              <a:t>19</a:t>
            </a:r>
            <a:r>
              <a:rPr lang="en-US" altLang="en-US" sz="1600">
                <a:latin typeface="Arial" panose="020B0604020202020204" pitchFamily="34" charset="0"/>
              </a:rPr>
              <a:t>-A</a:t>
            </a:r>
            <a:r>
              <a:rPr lang="en-US" altLang="en-US" sz="1600" baseline="-25000">
                <a:latin typeface="Arial" panose="020B0604020202020204" pitchFamily="34" charset="0"/>
              </a:rPr>
              <a:t>16</a:t>
            </a:r>
            <a:endParaRPr lang="en-US" altLang="en-US" sz="1800">
              <a:latin typeface="Arial" panose="020B0604020202020204" pitchFamily="34" charset="0"/>
            </a:endParaRPr>
          </a:p>
        </p:txBody>
      </p:sp>
      <p:sp>
        <p:nvSpPr>
          <p:cNvPr id="43109" name="Text Box 101">
            <a:extLst>
              <a:ext uri="{FF2B5EF4-FFF2-40B4-BE49-F238E27FC236}">
                <a16:creationId xmlns:a16="http://schemas.microsoft.com/office/drawing/2014/main" id="{FCABEC63-8F2B-4824-BF3F-4A26F0D565F4}"/>
              </a:ext>
            </a:extLst>
          </p:cNvPr>
          <p:cNvSpPr txBox="1">
            <a:spLocks noChangeArrowheads="1"/>
          </p:cNvSpPr>
          <p:nvPr/>
        </p:nvSpPr>
        <p:spPr bwMode="auto">
          <a:xfrm>
            <a:off x="2087564" y="3646488"/>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ALE</a:t>
            </a:r>
            <a:endParaRPr lang="en-US" altLang="en-US" sz="1800">
              <a:latin typeface="Arial" panose="020B0604020202020204" pitchFamily="34" charset="0"/>
            </a:endParaRPr>
          </a:p>
        </p:txBody>
      </p:sp>
      <p:sp>
        <p:nvSpPr>
          <p:cNvPr id="43110" name="Text Box 102">
            <a:extLst>
              <a:ext uri="{FF2B5EF4-FFF2-40B4-BE49-F238E27FC236}">
                <a16:creationId xmlns:a16="http://schemas.microsoft.com/office/drawing/2014/main" id="{041EBE54-03C4-4BE6-97CA-1409BEF23235}"/>
              </a:ext>
            </a:extLst>
          </p:cNvPr>
          <p:cNvSpPr txBox="1">
            <a:spLocks noChangeArrowheads="1"/>
          </p:cNvSpPr>
          <p:nvPr/>
        </p:nvSpPr>
        <p:spPr bwMode="auto">
          <a:xfrm>
            <a:off x="1817688" y="4275138"/>
            <a:ext cx="10477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AD</a:t>
            </a:r>
            <a:r>
              <a:rPr lang="en-US" altLang="en-US" sz="1600" baseline="-25000">
                <a:latin typeface="Arial" panose="020B0604020202020204" pitchFamily="34" charset="0"/>
              </a:rPr>
              <a:t>15</a:t>
            </a:r>
            <a:r>
              <a:rPr lang="en-US" altLang="en-US" sz="1600">
                <a:latin typeface="Arial" panose="020B0604020202020204" pitchFamily="34" charset="0"/>
              </a:rPr>
              <a:t>-AD</a:t>
            </a:r>
            <a:r>
              <a:rPr lang="en-US" altLang="en-US" sz="1600" baseline="-25000">
                <a:latin typeface="Arial" panose="020B0604020202020204" pitchFamily="34" charset="0"/>
              </a:rPr>
              <a:t>0</a:t>
            </a:r>
            <a:endParaRPr lang="en-US" altLang="en-US" sz="1800">
              <a:latin typeface="Arial" panose="020B0604020202020204" pitchFamily="34" charset="0"/>
            </a:endParaRPr>
          </a:p>
        </p:txBody>
      </p:sp>
      <p:sp>
        <p:nvSpPr>
          <p:cNvPr id="43111" name="Text Box 103">
            <a:extLst>
              <a:ext uri="{FF2B5EF4-FFF2-40B4-BE49-F238E27FC236}">
                <a16:creationId xmlns:a16="http://schemas.microsoft.com/office/drawing/2014/main" id="{5621E79E-DEF2-4296-889A-86BB8BC8317E}"/>
              </a:ext>
            </a:extLst>
          </p:cNvPr>
          <p:cNvSpPr txBox="1">
            <a:spLocks noChangeArrowheads="1"/>
          </p:cNvSpPr>
          <p:nvPr/>
        </p:nvSpPr>
        <p:spPr bwMode="auto">
          <a:xfrm>
            <a:off x="2052639" y="4914900"/>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RD</a:t>
            </a:r>
            <a:endParaRPr lang="en-US" altLang="en-US" sz="1800">
              <a:latin typeface="Arial" panose="020B0604020202020204" pitchFamily="34" charset="0"/>
            </a:endParaRPr>
          </a:p>
        </p:txBody>
      </p:sp>
      <p:sp>
        <p:nvSpPr>
          <p:cNvPr id="43112" name="Line 104">
            <a:extLst>
              <a:ext uri="{FF2B5EF4-FFF2-40B4-BE49-F238E27FC236}">
                <a16:creationId xmlns:a16="http://schemas.microsoft.com/office/drawing/2014/main" id="{84F98BC4-7F8D-4D80-B6CD-BEAEA58A0B6D}"/>
              </a:ext>
            </a:extLst>
          </p:cNvPr>
          <p:cNvSpPr>
            <a:spLocks noChangeShapeType="1"/>
          </p:cNvSpPr>
          <p:nvPr/>
        </p:nvSpPr>
        <p:spPr bwMode="auto">
          <a:xfrm>
            <a:off x="2297114" y="4892675"/>
            <a:ext cx="2635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113" name="Text Box 105">
            <a:extLst>
              <a:ext uri="{FF2B5EF4-FFF2-40B4-BE49-F238E27FC236}">
                <a16:creationId xmlns:a16="http://schemas.microsoft.com/office/drawing/2014/main" id="{A5FFCA70-6C2A-450A-9B0D-60773AE0D0B6}"/>
              </a:ext>
            </a:extLst>
          </p:cNvPr>
          <p:cNvSpPr txBox="1">
            <a:spLocks noChangeArrowheads="1"/>
          </p:cNvSpPr>
          <p:nvPr/>
        </p:nvSpPr>
        <p:spPr bwMode="auto">
          <a:xfrm>
            <a:off x="2063751" y="5543550"/>
            <a:ext cx="5238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DT/R</a:t>
            </a:r>
            <a:endParaRPr lang="en-US" altLang="en-US" sz="1800">
              <a:latin typeface="Arial" panose="020B0604020202020204" pitchFamily="34" charset="0"/>
            </a:endParaRPr>
          </a:p>
        </p:txBody>
      </p:sp>
      <p:sp>
        <p:nvSpPr>
          <p:cNvPr id="43114" name="Line 106">
            <a:extLst>
              <a:ext uri="{FF2B5EF4-FFF2-40B4-BE49-F238E27FC236}">
                <a16:creationId xmlns:a16="http://schemas.microsoft.com/office/drawing/2014/main" id="{2085B5A5-51C0-46A6-8671-14A04FD54338}"/>
              </a:ext>
            </a:extLst>
          </p:cNvPr>
          <p:cNvSpPr>
            <a:spLocks noChangeShapeType="1"/>
          </p:cNvSpPr>
          <p:nvPr/>
        </p:nvSpPr>
        <p:spPr bwMode="auto">
          <a:xfrm>
            <a:off x="2457451" y="5521325"/>
            <a:ext cx="1492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115" name="Text Box 107">
            <a:extLst>
              <a:ext uri="{FF2B5EF4-FFF2-40B4-BE49-F238E27FC236}">
                <a16:creationId xmlns:a16="http://schemas.microsoft.com/office/drawing/2014/main" id="{F93A58F1-D735-489A-B98D-022A204586C5}"/>
              </a:ext>
            </a:extLst>
          </p:cNvPr>
          <p:cNvSpPr txBox="1">
            <a:spLocks noChangeArrowheads="1"/>
          </p:cNvSpPr>
          <p:nvPr/>
        </p:nvSpPr>
        <p:spPr bwMode="auto">
          <a:xfrm>
            <a:off x="2087564" y="6127750"/>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DEN</a:t>
            </a:r>
            <a:endParaRPr lang="en-US" altLang="en-US" sz="1800">
              <a:latin typeface="Arial" panose="020B0604020202020204" pitchFamily="34" charset="0"/>
            </a:endParaRPr>
          </a:p>
        </p:txBody>
      </p:sp>
      <p:sp>
        <p:nvSpPr>
          <p:cNvPr id="43116" name="Line 108">
            <a:extLst>
              <a:ext uri="{FF2B5EF4-FFF2-40B4-BE49-F238E27FC236}">
                <a16:creationId xmlns:a16="http://schemas.microsoft.com/office/drawing/2014/main" id="{C7CC2374-7C1B-464E-9BD6-846BC43BD251}"/>
              </a:ext>
            </a:extLst>
          </p:cNvPr>
          <p:cNvSpPr>
            <a:spLocks noChangeShapeType="1"/>
          </p:cNvSpPr>
          <p:nvPr/>
        </p:nvSpPr>
        <p:spPr bwMode="auto">
          <a:xfrm>
            <a:off x="2216151" y="6103938"/>
            <a:ext cx="3778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117" name="Text Box 109">
            <a:extLst>
              <a:ext uri="{FF2B5EF4-FFF2-40B4-BE49-F238E27FC236}">
                <a16:creationId xmlns:a16="http://schemas.microsoft.com/office/drawing/2014/main" id="{548FBBB8-7616-423A-8E7E-E2584619B5BF}"/>
              </a:ext>
            </a:extLst>
          </p:cNvPr>
          <p:cNvSpPr txBox="1">
            <a:spLocks noChangeArrowheads="1"/>
          </p:cNvSpPr>
          <p:nvPr/>
        </p:nvSpPr>
        <p:spPr bwMode="auto">
          <a:xfrm>
            <a:off x="6861175" y="4230688"/>
            <a:ext cx="12763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Arial" panose="020B0604020202020204" pitchFamily="34" charset="0"/>
              </a:rPr>
              <a:t>Dữ liệu</a:t>
            </a:r>
            <a:endParaRPr lang="en-US" altLang="en-US" sz="2000">
              <a:latin typeface="Arial" panose="020B0604020202020204" pitchFamily="34" charset="0"/>
            </a:endParaRPr>
          </a:p>
        </p:txBody>
      </p:sp>
      <p:sp>
        <p:nvSpPr>
          <p:cNvPr id="43118" name="Text Box 110">
            <a:extLst>
              <a:ext uri="{FF2B5EF4-FFF2-40B4-BE49-F238E27FC236}">
                <a16:creationId xmlns:a16="http://schemas.microsoft.com/office/drawing/2014/main" id="{2F36591F-0413-4025-80FB-21672472DCCD}"/>
              </a:ext>
            </a:extLst>
          </p:cNvPr>
          <p:cNvSpPr txBox="1">
            <a:spLocks noChangeArrowheads="1"/>
          </p:cNvSpPr>
          <p:nvPr/>
        </p:nvSpPr>
        <p:spPr bwMode="auto">
          <a:xfrm>
            <a:off x="3905251" y="4275138"/>
            <a:ext cx="9445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Địa chỉ</a:t>
            </a:r>
            <a:endParaRPr lang="en-US" altLang="en-US" sz="1800">
              <a:latin typeface="Arial" panose="020B0604020202020204" pitchFamily="34" charset="0"/>
            </a:endParaRPr>
          </a:p>
        </p:txBody>
      </p:sp>
      <p:sp>
        <p:nvSpPr>
          <p:cNvPr id="43119" name="Text Box 111">
            <a:extLst>
              <a:ext uri="{FF2B5EF4-FFF2-40B4-BE49-F238E27FC236}">
                <a16:creationId xmlns:a16="http://schemas.microsoft.com/office/drawing/2014/main" id="{6DAFBBD7-3349-4452-B27B-2C65F4B24FE7}"/>
              </a:ext>
            </a:extLst>
          </p:cNvPr>
          <p:cNvSpPr txBox="1">
            <a:spLocks noChangeArrowheads="1"/>
          </p:cNvSpPr>
          <p:nvPr/>
        </p:nvSpPr>
        <p:spPr bwMode="auto">
          <a:xfrm>
            <a:off x="3905251" y="3041650"/>
            <a:ext cx="9445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Địa chỉ</a:t>
            </a:r>
            <a:endParaRPr lang="en-US" altLang="en-US" sz="1800">
              <a:latin typeface="Arial" panose="020B0604020202020204" pitchFamily="34" charset="0"/>
            </a:endParaRPr>
          </a:p>
        </p:txBody>
      </p:sp>
      <p:sp>
        <p:nvSpPr>
          <p:cNvPr id="43120" name="Line 112">
            <a:extLst>
              <a:ext uri="{FF2B5EF4-FFF2-40B4-BE49-F238E27FC236}">
                <a16:creationId xmlns:a16="http://schemas.microsoft.com/office/drawing/2014/main" id="{76EFB0E8-2B54-4C0C-8FD5-179DF4A60219}"/>
              </a:ext>
            </a:extLst>
          </p:cNvPr>
          <p:cNvSpPr>
            <a:spLocks noChangeShapeType="1"/>
          </p:cNvSpPr>
          <p:nvPr/>
        </p:nvSpPr>
        <p:spPr bwMode="auto">
          <a:xfrm>
            <a:off x="7878763" y="1203326"/>
            <a:ext cx="0" cy="5349875"/>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3121" name="Rectangle 113">
            <a:extLst>
              <a:ext uri="{FF2B5EF4-FFF2-40B4-BE49-F238E27FC236}">
                <a16:creationId xmlns:a16="http://schemas.microsoft.com/office/drawing/2014/main" id="{9365C6C4-4472-43E3-82B2-789111CA0361}"/>
              </a:ext>
            </a:extLst>
          </p:cNvPr>
          <p:cNvSpPr>
            <a:spLocks noGrp="1" noChangeArrowheads="1"/>
          </p:cNvSpPr>
          <p:nvPr>
            <p:ph type="title"/>
          </p:nvPr>
        </p:nvSpPr>
        <p:spPr/>
        <p:txBody>
          <a:bodyPr/>
          <a:lstStyle/>
          <a:p>
            <a:pPr eaLnBrk="1" hangingPunct="1"/>
            <a:r>
              <a:rPr lang="en-US" altLang="en-US"/>
              <a:t>Chu kỳ máy Đọc / Chu kỳ máy Nhập</a:t>
            </a:r>
          </a:p>
        </p:txBody>
      </p:sp>
      <p:pic>
        <p:nvPicPr>
          <p:cNvPr id="43122" name="Picture 2">
            <a:extLst>
              <a:ext uri="{FF2B5EF4-FFF2-40B4-BE49-F238E27FC236}">
                <a16:creationId xmlns:a16="http://schemas.microsoft.com/office/drawing/2014/main" id="{3BFB379C-A5B5-4DA1-9A9A-76E812352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139" y="1539875"/>
            <a:ext cx="4021137" cy="3659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320395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Line 2">
            <a:extLst>
              <a:ext uri="{FF2B5EF4-FFF2-40B4-BE49-F238E27FC236}">
                <a16:creationId xmlns:a16="http://schemas.microsoft.com/office/drawing/2014/main" id="{A5F1BFBF-BEAD-4920-AA66-A34235423B13}"/>
              </a:ext>
            </a:extLst>
          </p:cNvPr>
          <p:cNvSpPr>
            <a:spLocks noChangeShapeType="1"/>
          </p:cNvSpPr>
          <p:nvPr/>
        </p:nvSpPr>
        <p:spPr bwMode="auto">
          <a:xfrm>
            <a:off x="2727326" y="1717675"/>
            <a:ext cx="606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35" name="Line 3">
            <a:extLst>
              <a:ext uri="{FF2B5EF4-FFF2-40B4-BE49-F238E27FC236}">
                <a16:creationId xmlns:a16="http://schemas.microsoft.com/office/drawing/2014/main" id="{B97A5B80-509F-492B-802D-3D4894EA52DA}"/>
              </a:ext>
            </a:extLst>
          </p:cNvPr>
          <p:cNvSpPr>
            <a:spLocks noChangeShapeType="1"/>
          </p:cNvSpPr>
          <p:nvPr/>
        </p:nvSpPr>
        <p:spPr bwMode="auto">
          <a:xfrm>
            <a:off x="3333751"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36" name="Line 4">
            <a:extLst>
              <a:ext uri="{FF2B5EF4-FFF2-40B4-BE49-F238E27FC236}">
                <a16:creationId xmlns:a16="http://schemas.microsoft.com/office/drawing/2014/main" id="{8F82E15E-A78A-4823-A984-F56493D4DEEC}"/>
              </a:ext>
            </a:extLst>
          </p:cNvPr>
          <p:cNvSpPr>
            <a:spLocks noChangeShapeType="1"/>
          </p:cNvSpPr>
          <p:nvPr/>
        </p:nvSpPr>
        <p:spPr bwMode="auto">
          <a:xfrm>
            <a:off x="3484564" y="2128838"/>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37" name="Line 5">
            <a:extLst>
              <a:ext uri="{FF2B5EF4-FFF2-40B4-BE49-F238E27FC236}">
                <a16:creationId xmlns:a16="http://schemas.microsoft.com/office/drawing/2014/main" id="{5AEEDF3C-8758-4FB1-ADEF-8364B2DF8FCF}"/>
              </a:ext>
            </a:extLst>
          </p:cNvPr>
          <p:cNvSpPr>
            <a:spLocks noChangeShapeType="1"/>
          </p:cNvSpPr>
          <p:nvPr/>
        </p:nvSpPr>
        <p:spPr bwMode="auto">
          <a:xfrm flipV="1">
            <a:off x="4089401"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38" name="Line 6">
            <a:extLst>
              <a:ext uri="{FF2B5EF4-FFF2-40B4-BE49-F238E27FC236}">
                <a16:creationId xmlns:a16="http://schemas.microsoft.com/office/drawing/2014/main" id="{C1E9F9D7-824B-4495-9BF0-6044F3C5A04A}"/>
              </a:ext>
            </a:extLst>
          </p:cNvPr>
          <p:cNvSpPr>
            <a:spLocks noChangeShapeType="1"/>
          </p:cNvSpPr>
          <p:nvPr/>
        </p:nvSpPr>
        <p:spPr bwMode="auto">
          <a:xfrm>
            <a:off x="4240214" y="1717675"/>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39" name="Line 7">
            <a:extLst>
              <a:ext uri="{FF2B5EF4-FFF2-40B4-BE49-F238E27FC236}">
                <a16:creationId xmlns:a16="http://schemas.microsoft.com/office/drawing/2014/main" id="{596BA24C-EC6F-4211-802A-A7B30523A81D}"/>
              </a:ext>
            </a:extLst>
          </p:cNvPr>
          <p:cNvSpPr>
            <a:spLocks noChangeShapeType="1"/>
          </p:cNvSpPr>
          <p:nvPr/>
        </p:nvSpPr>
        <p:spPr bwMode="auto">
          <a:xfrm>
            <a:off x="4845050" y="1717676"/>
            <a:ext cx="152400"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0" name="Line 8">
            <a:extLst>
              <a:ext uri="{FF2B5EF4-FFF2-40B4-BE49-F238E27FC236}">
                <a16:creationId xmlns:a16="http://schemas.microsoft.com/office/drawing/2014/main" id="{E1CE368D-DC0C-4DA5-8E9B-6C917E65DD9F}"/>
              </a:ext>
            </a:extLst>
          </p:cNvPr>
          <p:cNvSpPr>
            <a:spLocks noChangeShapeType="1"/>
          </p:cNvSpPr>
          <p:nvPr/>
        </p:nvSpPr>
        <p:spPr bwMode="auto">
          <a:xfrm>
            <a:off x="4997450" y="2128838"/>
            <a:ext cx="6048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1" name="Line 9">
            <a:extLst>
              <a:ext uri="{FF2B5EF4-FFF2-40B4-BE49-F238E27FC236}">
                <a16:creationId xmlns:a16="http://schemas.microsoft.com/office/drawing/2014/main" id="{2404E281-6D63-43E7-A284-0BD63E03B721}"/>
              </a:ext>
            </a:extLst>
          </p:cNvPr>
          <p:cNvSpPr>
            <a:spLocks noChangeShapeType="1"/>
          </p:cNvSpPr>
          <p:nvPr/>
        </p:nvSpPr>
        <p:spPr bwMode="auto">
          <a:xfrm flipV="1">
            <a:off x="5602288" y="1717676"/>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2" name="Line 10">
            <a:extLst>
              <a:ext uri="{FF2B5EF4-FFF2-40B4-BE49-F238E27FC236}">
                <a16:creationId xmlns:a16="http://schemas.microsoft.com/office/drawing/2014/main" id="{F3C56598-CD73-4498-A15B-1FFCB7E56E1E}"/>
              </a:ext>
            </a:extLst>
          </p:cNvPr>
          <p:cNvSpPr>
            <a:spLocks noChangeShapeType="1"/>
          </p:cNvSpPr>
          <p:nvPr/>
        </p:nvSpPr>
        <p:spPr bwMode="auto">
          <a:xfrm>
            <a:off x="5753101" y="1717675"/>
            <a:ext cx="606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3" name="Line 11">
            <a:extLst>
              <a:ext uri="{FF2B5EF4-FFF2-40B4-BE49-F238E27FC236}">
                <a16:creationId xmlns:a16="http://schemas.microsoft.com/office/drawing/2014/main" id="{E89921CE-406F-4712-AEDD-71A452FB794A}"/>
              </a:ext>
            </a:extLst>
          </p:cNvPr>
          <p:cNvSpPr>
            <a:spLocks noChangeShapeType="1"/>
          </p:cNvSpPr>
          <p:nvPr/>
        </p:nvSpPr>
        <p:spPr bwMode="auto">
          <a:xfrm>
            <a:off x="6359526"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4" name="Line 12">
            <a:extLst>
              <a:ext uri="{FF2B5EF4-FFF2-40B4-BE49-F238E27FC236}">
                <a16:creationId xmlns:a16="http://schemas.microsoft.com/office/drawing/2014/main" id="{819831F2-FD88-445A-A48D-7C93E6E5D095}"/>
              </a:ext>
            </a:extLst>
          </p:cNvPr>
          <p:cNvSpPr>
            <a:spLocks noChangeShapeType="1"/>
          </p:cNvSpPr>
          <p:nvPr/>
        </p:nvSpPr>
        <p:spPr bwMode="auto">
          <a:xfrm>
            <a:off x="6510339" y="2128838"/>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5" name="Line 13">
            <a:extLst>
              <a:ext uri="{FF2B5EF4-FFF2-40B4-BE49-F238E27FC236}">
                <a16:creationId xmlns:a16="http://schemas.microsoft.com/office/drawing/2014/main" id="{1AA01735-0127-4E27-9D4D-6280A0449ACB}"/>
              </a:ext>
            </a:extLst>
          </p:cNvPr>
          <p:cNvSpPr>
            <a:spLocks noChangeShapeType="1"/>
          </p:cNvSpPr>
          <p:nvPr/>
        </p:nvSpPr>
        <p:spPr bwMode="auto">
          <a:xfrm flipV="1">
            <a:off x="7115176"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6" name="Line 14">
            <a:extLst>
              <a:ext uri="{FF2B5EF4-FFF2-40B4-BE49-F238E27FC236}">
                <a16:creationId xmlns:a16="http://schemas.microsoft.com/office/drawing/2014/main" id="{08B8C9EC-1EB0-4165-A0B8-04D567764F50}"/>
              </a:ext>
            </a:extLst>
          </p:cNvPr>
          <p:cNvSpPr>
            <a:spLocks noChangeShapeType="1"/>
          </p:cNvSpPr>
          <p:nvPr/>
        </p:nvSpPr>
        <p:spPr bwMode="auto">
          <a:xfrm>
            <a:off x="7265989" y="1717675"/>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7" name="Line 15">
            <a:extLst>
              <a:ext uri="{FF2B5EF4-FFF2-40B4-BE49-F238E27FC236}">
                <a16:creationId xmlns:a16="http://schemas.microsoft.com/office/drawing/2014/main" id="{CD065514-D266-43D4-B1C4-AC1D3B1A66C2}"/>
              </a:ext>
            </a:extLst>
          </p:cNvPr>
          <p:cNvSpPr>
            <a:spLocks noChangeShapeType="1"/>
          </p:cNvSpPr>
          <p:nvPr/>
        </p:nvSpPr>
        <p:spPr bwMode="auto">
          <a:xfrm>
            <a:off x="7870825" y="1717676"/>
            <a:ext cx="152400"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8" name="Line 16">
            <a:extLst>
              <a:ext uri="{FF2B5EF4-FFF2-40B4-BE49-F238E27FC236}">
                <a16:creationId xmlns:a16="http://schemas.microsoft.com/office/drawing/2014/main" id="{6A1B39C8-DE97-4F58-A0AF-E687E0BEB974}"/>
              </a:ext>
            </a:extLst>
          </p:cNvPr>
          <p:cNvSpPr>
            <a:spLocks noChangeShapeType="1"/>
          </p:cNvSpPr>
          <p:nvPr/>
        </p:nvSpPr>
        <p:spPr bwMode="auto">
          <a:xfrm>
            <a:off x="8023225" y="2128838"/>
            <a:ext cx="6048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9" name="Line 17">
            <a:extLst>
              <a:ext uri="{FF2B5EF4-FFF2-40B4-BE49-F238E27FC236}">
                <a16:creationId xmlns:a16="http://schemas.microsoft.com/office/drawing/2014/main" id="{689CC69A-C1C2-49A4-BC54-F05C3B987C3E}"/>
              </a:ext>
            </a:extLst>
          </p:cNvPr>
          <p:cNvSpPr>
            <a:spLocks noChangeShapeType="1"/>
          </p:cNvSpPr>
          <p:nvPr/>
        </p:nvSpPr>
        <p:spPr bwMode="auto">
          <a:xfrm>
            <a:off x="3335338" y="1306514"/>
            <a:ext cx="0" cy="524668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4050" name="Line 18">
            <a:extLst>
              <a:ext uri="{FF2B5EF4-FFF2-40B4-BE49-F238E27FC236}">
                <a16:creationId xmlns:a16="http://schemas.microsoft.com/office/drawing/2014/main" id="{421A92C6-28A6-4B9D-8364-DCF70662D721}"/>
              </a:ext>
            </a:extLst>
          </p:cNvPr>
          <p:cNvSpPr>
            <a:spLocks noChangeShapeType="1"/>
          </p:cNvSpPr>
          <p:nvPr/>
        </p:nvSpPr>
        <p:spPr bwMode="auto">
          <a:xfrm>
            <a:off x="4848225" y="1306514"/>
            <a:ext cx="0" cy="524668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4051" name="Line 19">
            <a:extLst>
              <a:ext uri="{FF2B5EF4-FFF2-40B4-BE49-F238E27FC236}">
                <a16:creationId xmlns:a16="http://schemas.microsoft.com/office/drawing/2014/main" id="{D750334D-4F67-400C-9890-313780D3F13E}"/>
              </a:ext>
            </a:extLst>
          </p:cNvPr>
          <p:cNvSpPr>
            <a:spLocks noChangeShapeType="1"/>
          </p:cNvSpPr>
          <p:nvPr/>
        </p:nvSpPr>
        <p:spPr bwMode="auto">
          <a:xfrm>
            <a:off x="6361113" y="1203326"/>
            <a:ext cx="0" cy="5349875"/>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4052" name="Line 20">
            <a:extLst>
              <a:ext uri="{FF2B5EF4-FFF2-40B4-BE49-F238E27FC236}">
                <a16:creationId xmlns:a16="http://schemas.microsoft.com/office/drawing/2014/main" id="{16E5D94B-0611-4AD1-A1DC-E452880E6A4B}"/>
              </a:ext>
            </a:extLst>
          </p:cNvPr>
          <p:cNvSpPr>
            <a:spLocks noChangeShapeType="1"/>
          </p:cNvSpPr>
          <p:nvPr/>
        </p:nvSpPr>
        <p:spPr bwMode="auto">
          <a:xfrm flipV="1">
            <a:off x="8628063" y="1717676"/>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3" name="Line 21">
            <a:extLst>
              <a:ext uri="{FF2B5EF4-FFF2-40B4-BE49-F238E27FC236}">
                <a16:creationId xmlns:a16="http://schemas.microsoft.com/office/drawing/2014/main" id="{DCFC8592-A37E-4637-9FBD-6C54D7323A5F}"/>
              </a:ext>
            </a:extLst>
          </p:cNvPr>
          <p:cNvSpPr>
            <a:spLocks noChangeShapeType="1"/>
          </p:cNvSpPr>
          <p:nvPr/>
        </p:nvSpPr>
        <p:spPr bwMode="auto">
          <a:xfrm>
            <a:off x="8778876" y="1717675"/>
            <a:ext cx="606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4" name="Line 22">
            <a:extLst>
              <a:ext uri="{FF2B5EF4-FFF2-40B4-BE49-F238E27FC236}">
                <a16:creationId xmlns:a16="http://schemas.microsoft.com/office/drawing/2014/main" id="{7AD8BCC5-80CC-4A7A-8638-7DEC02833A8E}"/>
              </a:ext>
            </a:extLst>
          </p:cNvPr>
          <p:cNvSpPr>
            <a:spLocks noChangeShapeType="1"/>
          </p:cNvSpPr>
          <p:nvPr/>
        </p:nvSpPr>
        <p:spPr bwMode="auto">
          <a:xfrm>
            <a:off x="9385301"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5" name="Line 23">
            <a:extLst>
              <a:ext uri="{FF2B5EF4-FFF2-40B4-BE49-F238E27FC236}">
                <a16:creationId xmlns:a16="http://schemas.microsoft.com/office/drawing/2014/main" id="{6BB90FF6-8474-49F6-AC4E-DAF608A9A28A}"/>
              </a:ext>
            </a:extLst>
          </p:cNvPr>
          <p:cNvSpPr>
            <a:spLocks noChangeShapeType="1"/>
          </p:cNvSpPr>
          <p:nvPr/>
        </p:nvSpPr>
        <p:spPr bwMode="auto">
          <a:xfrm>
            <a:off x="9536114" y="2128838"/>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6" name="Line 24">
            <a:extLst>
              <a:ext uri="{FF2B5EF4-FFF2-40B4-BE49-F238E27FC236}">
                <a16:creationId xmlns:a16="http://schemas.microsoft.com/office/drawing/2014/main" id="{33561852-54FD-4654-8DE9-80E6BBE77BDA}"/>
              </a:ext>
            </a:extLst>
          </p:cNvPr>
          <p:cNvSpPr>
            <a:spLocks noChangeShapeType="1"/>
          </p:cNvSpPr>
          <p:nvPr/>
        </p:nvSpPr>
        <p:spPr bwMode="auto">
          <a:xfrm>
            <a:off x="9386888" y="1203326"/>
            <a:ext cx="0" cy="5349875"/>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4057" name="Line 25">
            <a:extLst>
              <a:ext uri="{FF2B5EF4-FFF2-40B4-BE49-F238E27FC236}">
                <a16:creationId xmlns:a16="http://schemas.microsoft.com/office/drawing/2014/main" id="{9B67201E-B5DA-4C37-B977-2DA93955FDC6}"/>
              </a:ext>
            </a:extLst>
          </p:cNvPr>
          <p:cNvSpPr>
            <a:spLocks noChangeShapeType="1"/>
          </p:cNvSpPr>
          <p:nvPr/>
        </p:nvSpPr>
        <p:spPr bwMode="auto">
          <a:xfrm>
            <a:off x="3335339" y="1409700"/>
            <a:ext cx="1512887"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4058" name="Line 26">
            <a:extLst>
              <a:ext uri="{FF2B5EF4-FFF2-40B4-BE49-F238E27FC236}">
                <a16:creationId xmlns:a16="http://schemas.microsoft.com/office/drawing/2014/main" id="{41ECB207-88AB-409E-AAEC-C80F60DCB6B3}"/>
              </a:ext>
            </a:extLst>
          </p:cNvPr>
          <p:cNvSpPr>
            <a:spLocks noChangeShapeType="1"/>
          </p:cNvSpPr>
          <p:nvPr/>
        </p:nvSpPr>
        <p:spPr bwMode="auto">
          <a:xfrm>
            <a:off x="4848225" y="1409700"/>
            <a:ext cx="1512888"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4059" name="Line 27">
            <a:extLst>
              <a:ext uri="{FF2B5EF4-FFF2-40B4-BE49-F238E27FC236}">
                <a16:creationId xmlns:a16="http://schemas.microsoft.com/office/drawing/2014/main" id="{99CC3544-73CF-481A-8FB8-1ADA1DD39D28}"/>
              </a:ext>
            </a:extLst>
          </p:cNvPr>
          <p:cNvSpPr>
            <a:spLocks noChangeShapeType="1"/>
          </p:cNvSpPr>
          <p:nvPr/>
        </p:nvSpPr>
        <p:spPr bwMode="auto">
          <a:xfrm>
            <a:off x="6361114" y="1409700"/>
            <a:ext cx="1512887"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4060" name="Line 28">
            <a:extLst>
              <a:ext uri="{FF2B5EF4-FFF2-40B4-BE49-F238E27FC236}">
                <a16:creationId xmlns:a16="http://schemas.microsoft.com/office/drawing/2014/main" id="{BD976BA5-572A-4145-9E41-BDBB33FA2488}"/>
              </a:ext>
            </a:extLst>
          </p:cNvPr>
          <p:cNvSpPr>
            <a:spLocks noChangeShapeType="1"/>
          </p:cNvSpPr>
          <p:nvPr/>
        </p:nvSpPr>
        <p:spPr bwMode="auto">
          <a:xfrm>
            <a:off x="7874000" y="1409700"/>
            <a:ext cx="1512888"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4061" name="Line 29">
            <a:extLst>
              <a:ext uri="{FF2B5EF4-FFF2-40B4-BE49-F238E27FC236}">
                <a16:creationId xmlns:a16="http://schemas.microsoft.com/office/drawing/2014/main" id="{39BCBAE9-6937-421B-8F82-085F79883058}"/>
              </a:ext>
            </a:extLst>
          </p:cNvPr>
          <p:cNvSpPr>
            <a:spLocks noChangeShapeType="1"/>
          </p:cNvSpPr>
          <p:nvPr/>
        </p:nvSpPr>
        <p:spPr bwMode="auto">
          <a:xfrm>
            <a:off x="2727325" y="2335213"/>
            <a:ext cx="7572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2" name="Line 30">
            <a:extLst>
              <a:ext uri="{FF2B5EF4-FFF2-40B4-BE49-F238E27FC236}">
                <a16:creationId xmlns:a16="http://schemas.microsoft.com/office/drawing/2014/main" id="{F633F201-C9E8-4439-AF63-83D87D809BA1}"/>
              </a:ext>
            </a:extLst>
          </p:cNvPr>
          <p:cNvSpPr>
            <a:spLocks noChangeShapeType="1"/>
          </p:cNvSpPr>
          <p:nvPr/>
        </p:nvSpPr>
        <p:spPr bwMode="auto">
          <a:xfrm>
            <a:off x="3484563" y="2335213"/>
            <a:ext cx="150812"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3" name="Line 31">
            <a:extLst>
              <a:ext uri="{FF2B5EF4-FFF2-40B4-BE49-F238E27FC236}">
                <a16:creationId xmlns:a16="http://schemas.microsoft.com/office/drawing/2014/main" id="{5C614F54-2DB1-4FCF-9EDE-2407108F56A0}"/>
              </a:ext>
            </a:extLst>
          </p:cNvPr>
          <p:cNvSpPr>
            <a:spLocks noChangeShapeType="1"/>
          </p:cNvSpPr>
          <p:nvPr/>
        </p:nvSpPr>
        <p:spPr bwMode="auto">
          <a:xfrm flipV="1">
            <a:off x="3484563" y="2335213"/>
            <a:ext cx="150812"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4" name="Line 32">
            <a:extLst>
              <a:ext uri="{FF2B5EF4-FFF2-40B4-BE49-F238E27FC236}">
                <a16:creationId xmlns:a16="http://schemas.microsoft.com/office/drawing/2014/main" id="{DDF39DCE-09A1-4F78-8E9A-ADA1566B9426}"/>
              </a:ext>
            </a:extLst>
          </p:cNvPr>
          <p:cNvSpPr>
            <a:spLocks noChangeShapeType="1"/>
          </p:cNvSpPr>
          <p:nvPr/>
        </p:nvSpPr>
        <p:spPr bwMode="auto">
          <a:xfrm>
            <a:off x="2727325" y="2746375"/>
            <a:ext cx="7572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5" name="Line 33">
            <a:extLst>
              <a:ext uri="{FF2B5EF4-FFF2-40B4-BE49-F238E27FC236}">
                <a16:creationId xmlns:a16="http://schemas.microsoft.com/office/drawing/2014/main" id="{18870FA5-F50E-433C-884E-429A91B6A47E}"/>
              </a:ext>
            </a:extLst>
          </p:cNvPr>
          <p:cNvSpPr>
            <a:spLocks noChangeShapeType="1"/>
          </p:cNvSpPr>
          <p:nvPr/>
        </p:nvSpPr>
        <p:spPr bwMode="auto">
          <a:xfrm>
            <a:off x="3635376" y="2746375"/>
            <a:ext cx="55975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6" name="Line 34">
            <a:extLst>
              <a:ext uri="{FF2B5EF4-FFF2-40B4-BE49-F238E27FC236}">
                <a16:creationId xmlns:a16="http://schemas.microsoft.com/office/drawing/2014/main" id="{BB391A7B-548B-45DF-BB72-0D57FD09C517}"/>
              </a:ext>
            </a:extLst>
          </p:cNvPr>
          <p:cNvSpPr>
            <a:spLocks noChangeShapeType="1"/>
          </p:cNvSpPr>
          <p:nvPr/>
        </p:nvSpPr>
        <p:spPr bwMode="auto">
          <a:xfrm>
            <a:off x="3635376" y="2335213"/>
            <a:ext cx="55975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7" name="Line 35">
            <a:extLst>
              <a:ext uri="{FF2B5EF4-FFF2-40B4-BE49-F238E27FC236}">
                <a16:creationId xmlns:a16="http://schemas.microsoft.com/office/drawing/2014/main" id="{286483A0-D92E-42DE-B0DF-8C4B5C288F66}"/>
              </a:ext>
            </a:extLst>
          </p:cNvPr>
          <p:cNvSpPr>
            <a:spLocks noChangeShapeType="1"/>
          </p:cNvSpPr>
          <p:nvPr/>
        </p:nvSpPr>
        <p:spPr bwMode="auto">
          <a:xfrm>
            <a:off x="9232900" y="2335213"/>
            <a:ext cx="152400"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8" name="Line 36">
            <a:extLst>
              <a:ext uri="{FF2B5EF4-FFF2-40B4-BE49-F238E27FC236}">
                <a16:creationId xmlns:a16="http://schemas.microsoft.com/office/drawing/2014/main" id="{C126B019-C5F6-4BA4-B417-4001978F64C6}"/>
              </a:ext>
            </a:extLst>
          </p:cNvPr>
          <p:cNvSpPr>
            <a:spLocks noChangeShapeType="1"/>
          </p:cNvSpPr>
          <p:nvPr/>
        </p:nvSpPr>
        <p:spPr bwMode="auto">
          <a:xfrm flipV="1">
            <a:off x="9232900" y="2335213"/>
            <a:ext cx="152400"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9" name="Line 37">
            <a:extLst>
              <a:ext uri="{FF2B5EF4-FFF2-40B4-BE49-F238E27FC236}">
                <a16:creationId xmlns:a16="http://schemas.microsoft.com/office/drawing/2014/main" id="{373126A0-72D0-4B38-8608-C2C9F04CBCF3}"/>
              </a:ext>
            </a:extLst>
          </p:cNvPr>
          <p:cNvSpPr>
            <a:spLocks noChangeShapeType="1"/>
          </p:cNvSpPr>
          <p:nvPr/>
        </p:nvSpPr>
        <p:spPr bwMode="auto">
          <a:xfrm>
            <a:off x="9385300" y="2335213"/>
            <a:ext cx="755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0" name="Line 38">
            <a:extLst>
              <a:ext uri="{FF2B5EF4-FFF2-40B4-BE49-F238E27FC236}">
                <a16:creationId xmlns:a16="http://schemas.microsoft.com/office/drawing/2014/main" id="{E23FBE6B-B271-4087-8740-10352C02AA3D}"/>
              </a:ext>
            </a:extLst>
          </p:cNvPr>
          <p:cNvSpPr>
            <a:spLocks noChangeShapeType="1"/>
          </p:cNvSpPr>
          <p:nvPr/>
        </p:nvSpPr>
        <p:spPr bwMode="auto">
          <a:xfrm>
            <a:off x="9385300" y="2746375"/>
            <a:ext cx="755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1" name="Line 39">
            <a:extLst>
              <a:ext uri="{FF2B5EF4-FFF2-40B4-BE49-F238E27FC236}">
                <a16:creationId xmlns:a16="http://schemas.microsoft.com/office/drawing/2014/main" id="{FC298FE1-C46B-496F-BB3A-8B476E20B8FF}"/>
              </a:ext>
            </a:extLst>
          </p:cNvPr>
          <p:cNvSpPr>
            <a:spLocks noChangeShapeType="1"/>
          </p:cNvSpPr>
          <p:nvPr/>
        </p:nvSpPr>
        <p:spPr bwMode="auto">
          <a:xfrm>
            <a:off x="2727325" y="2952750"/>
            <a:ext cx="984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2" name="Line 40">
            <a:extLst>
              <a:ext uri="{FF2B5EF4-FFF2-40B4-BE49-F238E27FC236}">
                <a16:creationId xmlns:a16="http://schemas.microsoft.com/office/drawing/2014/main" id="{ACE55995-B978-4F29-9EEF-551F7EDFF624}"/>
              </a:ext>
            </a:extLst>
          </p:cNvPr>
          <p:cNvSpPr>
            <a:spLocks noChangeShapeType="1"/>
          </p:cNvSpPr>
          <p:nvPr/>
        </p:nvSpPr>
        <p:spPr bwMode="auto">
          <a:xfrm>
            <a:off x="3711576" y="2952751"/>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3" name="Line 41">
            <a:extLst>
              <a:ext uri="{FF2B5EF4-FFF2-40B4-BE49-F238E27FC236}">
                <a16:creationId xmlns:a16="http://schemas.microsoft.com/office/drawing/2014/main" id="{590B3275-C988-43EE-A7A2-74796E98573C}"/>
              </a:ext>
            </a:extLst>
          </p:cNvPr>
          <p:cNvSpPr>
            <a:spLocks noChangeShapeType="1"/>
          </p:cNvSpPr>
          <p:nvPr/>
        </p:nvSpPr>
        <p:spPr bwMode="auto">
          <a:xfrm flipV="1">
            <a:off x="3711576" y="2952751"/>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4" name="Line 42">
            <a:extLst>
              <a:ext uri="{FF2B5EF4-FFF2-40B4-BE49-F238E27FC236}">
                <a16:creationId xmlns:a16="http://schemas.microsoft.com/office/drawing/2014/main" id="{E46DCB65-DD37-4245-96BD-4F5C20431A9F}"/>
              </a:ext>
            </a:extLst>
          </p:cNvPr>
          <p:cNvSpPr>
            <a:spLocks noChangeShapeType="1"/>
          </p:cNvSpPr>
          <p:nvPr/>
        </p:nvSpPr>
        <p:spPr bwMode="auto">
          <a:xfrm>
            <a:off x="3862389" y="3363913"/>
            <a:ext cx="1285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5" name="Line 43">
            <a:extLst>
              <a:ext uri="{FF2B5EF4-FFF2-40B4-BE49-F238E27FC236}">
                <a16:creationId xmlns:a16="http://schemas.microsoft.com/office/drawing/2014/main" id="{CDDCE207-F8B9-415B-BA87-722733F44E6A}"/>
              </a:ext>
            </a:extLst>
          </p:cNvPr>
          <p:cNvSpPr>
            <a:spLocks noChangeShapeType="1"/>
          </p:cNvSpPr>
          <p:nvPr/>
        </p:nvSpPr>
        <p:spPr bwMode="auto">
          <a:xfrm>
            <a:off x="2727325" y="3363913"/>
            <a:ext cx="984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6" name="Line 44">
            <a:extLst>
              <a:ext uri="{FF2B5EF4-FFF2-40B4-BE49-F238E27FC236}">
                <a16:creationId xmlns:a16="http://schemas.microsoft.com/office/drawing/2014/main" id="{927A2CB6-0398-49AD-ACE5-D721566F7461}"/>
              </a:ext>
            </a:extLst>
          </p:cNvPr>
          <p:cNvSpPr>
            <a:spLocks noChangeShapeType="1"/>
          </p:cNvSpPr>
          <p:nvPr/>
        </p:nvSpPr>
        <p:spPr bwMode="auto">
          <a:xfrm>
            <a:off x="3862389" y="2952750"/>
            <a:ext cx="1285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7" name="Line 45">
            <a:extLst>
              <a:ext uri="{FF2B5EF4-FFF2-40B4-BE49-F238E27FC236}">
                <a16:creationId xmlns:a16="http://schemas.microsoft.com/office/drawing/2014/main" id="{2C54789A-BF90-4D4F-95D7-CC0DD70F704D}"/>
              </a:ext>
            </a:extLst>
          </p:cNvPr>
          <p:cNvSpPr>
            <a:spLocks noChangeShapeType="1"/>
          </p:cNvSpPr>
          <p:nvPr/>
        </p:nvSpPr>
        <p:spPr bwMode="auto">
          <a:xfrm>
            <a:off x="5148263" y="2952751"/>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8" name="Line 46">
            <a:extLst>
              <a:ext uri="{FF2B5EF4-FFF2-40B4-BE49-F238E27FC236}">
                <a16:creationId xmlns:a16="http://schemas.microsoft.com/office/drawing/2014/main" id="{5B11A53D-E9F0-4E4A-8BAA-56F642C472F9}"/>
              </a:ext>
            </a:extLst>
          </p:cNvPr>
          <p:cNvSpPr>
            <a:spLocks noChangeShapeType="1"/>
          </p:cNvSpPr>
          <p:nvPr/>
        </p:nvSpPr>
        <p:spPr bwMode="auto">
          <a:xfrm flipV="1">
            <a:off x="5148263" y="2952751"/>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9" name="Line 47">
            <a:extLst>
              <a:ext uri="{FF2B5EF4-FFF2-40B4-BE49-F238E27FC236}">
                <a16:creationId xmlns:a16="http://schemas.microsoft.com/office/drawing/2014/main" id="{D0ECBD85-E285-46E1-9736-C642C769B0BE}"/>
              </a:ext>
            </a:extLst>
          </p:cNvPr>
          <p:cNvSpPr>
            <a:spLocks noChangeShapeType="1"/>
          </p:cNvSpPr>
          <p:nvPr/>
        </p:nvSpPr>
        <p:spPr bwMode="auto">
          <a:xfrm>
            <a:off x="3030539" y="2952750"/>
            <a:ext cx="6810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0" name="Line 48">
            <a:extLst>
              <a:ext uri="{FF2B5EF4-FFF2-40B4-BE49-F238E27FC236}">
                <a16:creationId xmlns:a16="http://schemas.microsoft.com/office/drawing/2014/main" id="{EFF4172C-1CDD-46C9-B9B2-A1F8C685241A}"/>
              </a:ext>
            </a:extLst>
          </p:cNvPr>
          <p:cNvSpPr>
            <a:spLocks noChangeShapeType="1"/>
          </p:cNvSpPr>
          <p:nvPr/>
        </p:nvSpPr>
        <p:spPr bwMode="auto">
          <a:xfrm>
            <a:off x="5299075" y="3363913"/>
            <a:ext cx="3556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1" name="Line 49">
            <a:extLst>
              <a:ext uri="{FF2B5EF4-FFF2-40B4-BE49-F238E27FC236}">
                <a16:creationId xmlns:a16="http://schemas.microsoft.com/office/drawing/2014/main" id="{8D74E0A3-5B8A-48D6-A2A2-1B86C19AACA6}"/>
              </a:ext>
            </a:extLst>
          </p:cNvPr>
          <p:cNvSpPr>
            <a:spLocks noChangeShapeType="1"/>
          </p:cNvSpPr>
          <p:nvPr/>
        </p:nvSpPr>
        <p:spPr bwMode="auto">
          <a:xfrm>
            <a:off x="5299075" y="2952750"/>
            <a:ext cx="3556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2" name="Line 50">
            <a:extLst>
              <a:ext uri="{FF2B5EF4-FFF2-40B4-BE49-F238E27FC236}">
                <a16:creationId xmlns:a16="http://schemas.microsoft.com/office/drawing/2014/main" id="{E63A63CE-6590-41E6-953A-E1B5343BA795}"/>
              </a:ext>
            </a:extLst>
          </p:cNvPr>
          <p:cNvSpPr>
            <a:spLocks noChangeShapeType="1"/>
          </p:cNvSpPr>
          <p:nvPr/>
        </p:nvSpPr>
        <p:spPr bwMode="auto">
          <a:xfrm>
            <a:off x="8855076" y="2952751"/>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3" name="Line 51">
            <a:extLst>
              <a:ext uri="{FF2B5EF4-FFF2-40B4-BE49-F238E27FC236}">
                <a16:creationId xmlns:a16="http://schemas.microsoft.com/office/drawing/2014/main" id="{548D5EFC-E26B-4152-8B60-F1731469DFE0}"/>
              </a:ext>
            </a:extLst>
          </p:cNvPr>
          <p:cNvSpPr>
            <a:spLocks noChangeShapeType="1"/>
          </p:cNvSpPr>
          <p:nvPr/>
        </p:nvSpPr>
        <p:spPr bwMode="auto">
          <a:xfrm flipV="1">
            <a:off x="8855076" y="2952751"/>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4" name="Line 52">
            <a:extLst>
              <a:ext uri="{FF2B5EF4-FFF2-40B4-BE49-F238E27FC236}">
                <a16:creationId xmlns:a16="http://schemas.microsoft.com/office/drawing/2014/main" id="{7B2DCB04-748D-4A91-B7D2-B068784B6CE6}"/>
              </a:ext>
            </a:extLst>
          </p:cNvPr>
          <p:cNvSpPr>
            <a:spLocks noChangeShapeType="1"/>
          </p:cNvSpPr>
          <p:nvPr/>
        </p:nvSpPr>
        <p:spPr bwMode="auto">
          <a:xfrm>
            <a:off x="9005888" y="2952750"/>
            <a:ext cx="11350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5" name="Line 53">
            <a:extLst>
              <a:ext uri="{FF2B5EF4-FFF2-40B4-BE49-F238E27FC236}">
                <a16:creationId xmlns:a16="http://schemas.microsoft.com/office/drawing/2014/main" id="{5A50A42C-E4BF-4FF7-8752-7540F37310DF}"/>
              </a:ext>
            </a:extLst>
          </p:cNvPr>
          <p:cNvSpPr>
            <a:spLocks noChangeShapeType="1"/>
          </p:cNvSpPr>
          <p:nvPr/>
        </p:nvSpPr>
        <p:spPr bwMode="auto">
          <a:xfrm>
            <a:off x="9005888" y="3363913"/>
            <a:ext cx="11350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6" name="Line 54">
            <a:extLst>
              <a:ext uri="{FF2B5EF4-FFF2-40B4-BE49-F238E27FC236}">
                <a16:creationId xmlns:a16="http://schemas.microsoft.com/office/drawing/2014/main" id="{81F6BD9E-3CAD-42EE-9113-B8B8115174E6}"/>
              </a:ext>
            </a:extLst>
          </p:cNvPr>
          <p:cNvSpPr>
            <a:spLocks noChangeShapeType="1"/>
          </p:cNvSpPr>
          <p:nvPr/>
        </p:nvSpPr>
        <p:spPr bwMode="auto">
          <a:xfrm>
            <a:off x="3711576" y="3568700"/>
            <a:ext cx="9826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7" name="Line 55">
            <a:extLst>
              <a:ext uri="{FF2B5EF4-FFF2-40B4-BE49-F238E27FC236}">
                <a16:creationId xmlns:a16="http://schemas.microsoft.com/office/drawing/2014/main" id="{EBACC288-760F-46FC-8EB6-9D1A7ABBB479}"/>
              </a:ext>
            </a:extLst>
          </p:cNvPr>
          <p:cNvSpPr>
            <a:spLocks noChangeShapeType="1"/>
          </p:cNvSpPr>
          <p:nvPr/>
        </p:nvSpPr>
        <p:spPr bwMode="auto">
          <a:xfrm>
            <a:off x="2727325" y="3981450"/>
            <a:ext cx="8318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8" name="Line 56">
            <a:extLst>
              <a:ext uri="{FF2B5EF4-FFF2-40B4-BE49-F238E27FC236}">
                <a16:creationId xmlns:a16="http://schemas.microsoft.com/office/drawing/2014/main" id="{40E4C9C9-897E-4F79-997D-5FE0DB61DBE7}"/>
              </a:ext>
            </a:extLst>
          </p:cNvPr>
          <p:cNvSpPr>
            <a:spLocks noChangeShapeType="1"/>
          </p:cNvSpPr>
          <p:nvPr/>
        </p:nvSpPr>
        <p:spPr bwMode="auto">
          <a:xfrm flipV="1">
            <a:off x="3559175" y="3568700"/>
            <a:ext cx="152400" cy="4127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9" name="Line 57">
            <a:extLst>
              <a:ext uri="{FF2B5EF4-FFF2-40B4-BE49-F238E27FC236}">
                <a16:creationId xmlns:a16="http://schemas.microsoft.com/office/drawing/2014/main" id="{1DC7C78E-EAB1-4878-984F-02C6214BD519}"/>
              </a:ext>
            </a:extLst>
          </p:cNvPr>
          <p:cNvSpPr>
            <a:spLocks noChangeShapeType="1"/>
          </p:cNvSpPr>
          <p:nvPr/>
        </p:nvSpPr>
        <p:spPr bwMode="auto">
          <a:xfrm>
            <a:off x="4694238" y="3568700"/>
            <a:ext cx="150812" cy="4127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90" name="Line 58">
            <a:extLst>
              <a:ext uri="{FF2B5EF4-FFF2-40B4-BE49-F238E27FC236}">
                <a16:creationId xmlns:a16="http://schemas.microsoft.com/office/drawing/2014/main" id="{20541BC3-7EA6-45A8-9D58-3D2C626EE063}"/>
              </a:ext>
            </a:extLst>
          </p:cNvPr>
          <p:cNvSpPr>
            <a:spLocks noChangeShapeType="1"/>
          </p:cNvSpPr>
          <p:nvPr/>
        </p:nvSpPr>
        <p:spPr bwMode="auto">
          <a:xfrm>
            <a:off x="4845050" y="3981450"/>
            <a:ext cx="529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91" name="Line 59">
            <a:extLst>
              <a:ext uri="{FF2B5EF4-FFF2-40B4-BE49-F238E27FC236}">
                <a16:creationId xmlns:a16="http://schemas.microsoft.com/office/drawing/2014/main" id="{585BB490-64CA-4133-BDB3-3F700AED4142}"/>
              </a:ext>
            </a:extLst>
          </p:cNvPr>
          <p:cNvSpPr>
            <a:spLocks noChangeShapeType="1"/>
          </p:cNvSpPr>
          <p:nvPr/>
        </p:nvSpPr>
        <p:spPr bwMode="auto">
          <a:xfrm>
            <a:off x="2727325" y="4186238"/>
            <a:ext cx="984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92" name="Line 60">
            <a:extLst>
              <a:ext uri="{FF2B5EF4-FFF2-40B4-BE49-F238E27FC236}">
                <a16:creationId xmlns:a16="http://schemas.microsoft.com/office/drawing/2014/main" id="{EAACC1C5-0D3A-49C1-B83E-9B517CBD5CB5}"/>
              </a:ext>
            </a:extLst>
          </p:cNvPr>
          <p:cNvSpPr>
            <a:spLocks noChangeShapeType="1"/>
          </p:cNvSpPr>
          <p:nvPr/>
        </p:nvSpPr>
        <p:spPr bwMode="auto">
          <a:xfrm>
            <a:off x="3711576" y="4186238"/>
            <a:ext cx="150813"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93" name="Line 61">
            <a:extLst>
              <a:ext uri="{FF2B5EF4-FFF2-40B4-BE49-F238E27FC236}">
                <a16:creationId xmlns:a16="http://schemas.microsoft.com/office/drawing/2014/main" id="{F400A6E4-6F5A-4680-9194-A794DC137FFF}"/>
              </a:ext>
            </a:extLst>
          </p:cNvPr>
          <p:cNvSpPr>
            <a:spLocks noChangeShapeType="1"/>
          </p:cNvSpPr>
          <p:nvPr/>
        </p:nvSpPr>
        <p:spPr bwMode="auto">
          <a:xfrm flipV="1">
            <a:off x="3711576" y="4186238"/>
            <a:ext cx="150813"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94" name="Line 62">
            <a:extLst>
              <a:ext uri="{FF2B5EF4-FFF2-40B4-BE49-F238E27FC236}">
                <a16:creationId xmlns:a16="http://schemas.microsoft.com/office/drawing/2014/main" id="{D5C440C0-B749-4CC6-8B6E-B41C50247E9C}"/>
              </a:ext>
            </a:extLst>
          </p:cNvPr>
          <p:cNvSpPr>
            <a:spLocks noChangeShapeType="1"/>
          </p:cNvSpPr>
          <p:nvPr/>
        </p:nvSpPr>
        <p:spPr bwMode="auto">
          <a:xfrm>
            <a:off x="3862389" y="4597400"/>
            <a:ext cx="1285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95" name="Line 63">
            <a:extLst>
              <a:ext uri="{FF2B5EF4-FFF2-40B4-BE49-F238E27FC236}">
                <a16:creationId xmlns:a16="http://schemas.microsoft.com/office/drawing/2014/main" id="{512E9D3A-3D87-4A77-8809-3885DE64E44C}"/>
              </a:ext>
            </a:extLst>
          </p:cNvPr>
          <p:cNvSpPr>
            <a:spLocks noChangeShapeType="1"/>
          </p:cNvSpPr>
          <p:nvPr/>
        </p:nvSpPr>
        <p:spPr bwMode="auto">
          <a:xfrm>
            <a:off x="2727325" y="4597400"/>
            <a:ext cx="984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96" name="Line 64">
            <a:extLst>
              <a:ext uri="{FF2B5EF4-FFF2-40B4-BE49-F238E27FC236}">
                <a16:creationId xmlns:a16="http://schemas.microsoft.com/office/drawing/2014/main" id="{F37AB3C4-EB88-4B71-8AC3-8388C4CB462C}"/>
              </a:ext>
            </a:extLst>
          </p:cNvPr>
          <p:cNvSpPr>
            <a:spLocks noChangeShapeType="1"/>
          </p:cNvSpPr>
          <p:nvPr/>
        </p:nvSpPr>
        <p:spPr bwMode="auto">
          <a:xfrm>
            <a:off x="3862389" y="4186238"/>
            <a:ext cx="1285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97" name="Line 65">
            <a:extLst>
              <a:ext uri="{FF2B5EF4-FFF2-40B4-BE49-F238E27FC236}">
                <a16:creationId xmlns:a16="http://schemas.microsoft.com/office/drawing/2014/main" id="{66D50904-317D-4B0F-991E-013D62C831C7}"/>
              </a:ext>
            </a:extLst>
          </p:cNvPr>
          <p:cNvSpPr>
            <a:spLocks noChangeShapeType="1"/>
          </p:cNvSpPr>
          <p:nvPr/>
        </p:nvSpPr>
        <p:spPr bwMode="auto">
          <a:xfrm>
            <a:off x="5148263" y="4186239"/>
            <a:ext cx="76200" cy="2063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98" name="Line 66">
            <a:extLst>
              <a:ext uri="{FF2B5EF4-FFF2-40B4-BE49-F238E27FC236}">
                <a16:creationId xmlns:a16="http://schemas.microsoft.com/office/drawing/2014/main" id="{AFD5F90A-95D8-4FBF-8296-E3A0A23F90F8}"/>
              </a:ext>
            </a:extLst>
          </p:cNvPr>
          <p:cNvSpPr>
            <a:spLocks noChangeShapeType="1"/>
          </p:cNvSpPr>
          <p:nvPr/>
        </p:nvSpPr>
        <p:spPr bwMode="auto">
          <a:xfrm flipV="1">
            <a:off x="5148263" y="4392614"/>
            <a:ext cx="76200" cy="2047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99" name="Line 67">
            <a:extLst>
              <a:ext uri="{FF2B5EF4-FFF2-40B4-BE49-F238E27FC236}">
                <a16:creationId xmlns:a16="http://schemas.microsoft.com/office/drawing/2014/main" id="{A9D2C251-BDA1-4A8E-9560-5716196BE4CA}"/>
              </a:ext>
            </a:extLst>
          </p:cNvPr>
          <p:cNvSpPr>
            <a:spLocks noChangeShapeType="1"/>
          </p:cNvSpPr>
          <p:nvPr/>
        </p:nvSpPr>
        <p:spPr bwMode="auto">
          <a:xfrm>
            <a:off x="5224464" y="4392613"/>
            <a:ext cx="1209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00" name="Line 68">
            <a:extLst>
              <a:ext uri="{FF2B5EF4-FFF2-40B4-BE49-F238E27FC236}">
                <a16:creationId xmlns:a16="http://schemas.microsoft.com/office/drawing/2014/main" id="{8820685F-074B-47DD-B126-10B8C007B79F}"/>
              </a:ext>
            </a:extLst>
          </p:cNvPr>
          <p:cNvSpPr>
            <a:spLocks noChangeShapeType="1"/>
          </p:cNvSpPr>
          <p:nvPr/>
        </p:nvSpPr>
        <p:spPr bwMode="auto">
          <a:xfrm rot="10800000">
            <a:off x="6510338" y="4597400"/>
            <a:ext cx="1966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01" name="Line 69">
            <a:extLst>
              <a:ext uri="{FF2B5EF4-FFF2-40B4-BE49-F238E27FC236}">
                <a16:creationId xmlns:a16="http://schemas.microsoft.com/office/drawing/2014/main" id="{1A66E1B4-B9FA-4FF0-9C27-9215B78165B7}"/>
              </a:ext>
            </a:extLst>
          </p:cNvPr>
          <p:cNvSpPr>
            <a:spLocks noChangeShapeType="1"/>
          </p:cNvSpPr>
          <p:nvPr/>
        </p:nvSpPr>
        <p:spPr bwMode="auto">
          <a:xfrm rot="10800000">
            <a:off x="6510338" y="4186238"/>
            <a:ext cx="1966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02" name="Line 70">
            <a:extLst>
              <a:ext uri="{FF2B5EF4-FFF2-40B4-BE49-F238E27FC236}">
                <a16:creationId xmlns:a16="http://schemas.microsoft.com/office/drawing/2014/main" id="{5EFA1400-9B2D-4F38-91A5-B6C7C0AFFD04}"/>
              </a:ext>
            </a:extLst>
          </p:cNvPr>
          <p:cNvSpPr>
            <a:spLocks noChangeShapeType="1"/>
          </p:cNvSpPr>
          <p:nvPr/>
        </p:nvSpPr>
        <p:spPr bwMode="auto">
          <a:xfrm rot="10800000">
            <a:off x="8477251" y="4186239"/>
            <a:ext cx="74613" cy="2063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03" name="Line 71">
            <a:extLst>
              <a:ext uri="{FF2B5EF4-FFF2-40B4-BE49-F238E27FC236}">
                <a16:creationId xmlns:a16="http://schemas.microsoft.com/office/drawing/2014/main" id="{D14FE24D-EB93-460F-B8F4-C41C5EA2AD96}"/>
              </a:ext>
            </a:extLst>
          </p:cNvPr>
          <p:cNvSpPr>
            <a:spLocks noChangeShapeType="1"/>
          </p:cNvSpPr>
          <p:nvPr/>
        </p:nvSpPr>
        <p:spPr bwMode="auto">
          <a:xfrm rot="10800000" flipV="1">
            <a:off x="8477251" y="4392614"/>
            <a:ext cx="74613" cy="2047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04" name="Line 72">
            <a:extLst>
              <a:ext uri="{FF2B5EF4-FFF2-40B4-BE49-F238E27FC236}">
                <a16:creationId xmlns:a16="http://schemas.microsoft.com/office/drawing/2014/main" id="{A3E989CD-572B-496B-B1DD-5497F25EE366}"/>
              </a:ext>
            </a:extLst>
          </p:cNvPr>
          <p:cNvSpPr>
            <a:spLocks noChangeShapeType="1"/>
          </p:cNvSpPr>
          <p:nvPr/>
        </p:nvSpPr>
        <p:spPr bwMode="auto">
          <a:xfrm rot="10800000" flipV="1">
            <a:off x="6434138" y="4186239"/>
            <a:ext cx="76200" cy="2063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05" name="Line 73">
            <a:extLst>
              <a:ext uri="{FF2B5EF4-FFF2-40B4-BE49-F238E27FC236}">
                <a16:creationId xmlns:a16="http://schemas.microsoft.com/office/drawing/2014/main" id="{85C96FEB-B6B5-4D0A-8CA6-6612F1E8447D}"/>
              </a:ext>
            </a:extLst>
          </p:cNvPr>
          <p:cNvSpPr>
            <a:spLocks noChangeShapeType="1"/>
          </p:cNvSpPr>
          <p:nvPr/>
        </p:nvSpPr>
        <p:spPr bwMode="auto">
          <a:xfrm rot="10800000">
            <a:off x="6434138" y="4392614"/>
            <a:ext cx="76200" cy="2047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06" name="Line 74">
            <a:extLst>
              <a:ext uri="{FF2B5EF4-FFF2-40B4-BE49-F238E27FC236}">
                <a16:creationId xmlns:a16="http://schemas.microsoft.com/office/drawing/2014/main" id="{F86705DC-6E71-41CA-8A7A-C88C8DCBA04A}"/>
              </a:ext>
            </a:extLst>
          </p:cNvPr>
          <p:cNvSpPr>
            <a:spLocks noChangeShapeType="1"/>
          </p:cNvSpPr>
          <p:nvPr/>
        </p:nvSpPr>
        <p:spPr bwMode="auto">
          <a:xfrm>
            <a:off x="8551864" y="4392613"/>
            <a:ext cx="15890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07" name="Line 75">
            <a:extLst>
              <a:ext uri="{FF2B5EF4-FFF2-40B4-BE49-F238E27FC236}">
                <a16:creationId xmlns:a16="http://schemas.microsoft.com/office/drawing/2014/main" id="{4C2AEC4F-D838-4804-B46A-E6AD493428E3}"/>
              </a:ext>
            </a:extLst>
          </p:cNvPr>
          <p:cNvSpPr>
            <a:spLocks noChangeShapeType="1"/>
          </p:cNvSpPr>
          <p:nvPr/>
        </p:nvSpPr>
        <p:spPr bwMode="auto">
          <a:xfrm>
            <a:off x="2727325" y="4803775"/>
            <a:ext cx="25717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08" name="Line 76">
            <a:extLst>
              <a:ext uri="{FF2B5EF4-FFF2-40B4-BE49-F238E27FC236}">
                <a16:creationId xmlns:a16="http://schemas.microsoft.com/office/drawing/2014/main" id="{C5EF9F6F-313B-4436-9362-C732537B7BC8}"/>
              </a:ext>
            </a:extLst>
          </p:cNvPr>
          <p:cNvSpPr>
            <a:spLocks noChangeShapeType="1"/>
          </p:cNvSpPr>
          <p:nvPr/>
        </p:nvSpPr>
        <p:spPr bwMode="auto">
          <a:xfrm>
            <a:off x="5299075" y="4803776"/>
            <a:ext cx="152400"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09" name="Line 77">
            <a:extLst>
              <a:ext uri="{FF2B5EF4-FFF2-40B4-BE49-F238E27FC236}">
                <a16:creationId xmlns:a16="http://schemas.microsoft.com/office/drawing/2014/main" id="{CB560D18-D635-4428-ABE9-7297EFFB67A7}"/>
              </a:ext>
            </a:extLst>
          </p:cNvPr>
          <p:cNvSpPr>
            <a:spLocks noChangeShapeType="1"/>
          </p:cNvSpPr>
          <p:nvPr/>
        </p:nvSpPr>
        <p:spPr bwMode="auto">
          <a:xfrm>
            <a:off x="5451476" y="5214938"/>
            <a:ext cx="27225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0" name="Line 78">
            <a:extLst>
              <a:ext uri="{FF2B5EF4-FFF2-40B4-BE49-F238E27FC236}">
                <a16:creationId xmlns:a16="http://schemas.microsoft.com/office/drawing/2014/main" id="{72F70A4A-29F6-419D-B2F7-81F1607343D2}"/>
              </a:ext>
            </a:extLst>
          </p:cNvPr>
          <p:cNvSpPr>
            <a:spLocks noChangeShapeType="1"/>
          </p:cNvSpPr>
          <p:nvPr/>
        </p:nvSpPr>
        <p:spPr bwMode="auto">
          <a:xfrm flipV="1">
            <a:off x="8174038" y="4803776"/>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1" name="Line 79">
            <a:extLst>
              <a:ext uri="{FF2B5EF4-FFF2-40B4-BE49-F238E27FC236}">
                <a16:creationId xmlns:a16="http://schemas.microsoft.com/office/drawing/2014/main" id="{6020F9A8-4DE1-4695-AAAA-C519941897C6}"/>
              </a:ext>
            </a:extLst>
          </p:cNvPr>
          <p:cNvSpPr>
            <a:spLocks noChangeShapeType="1"/>
          </p:cNvSpPr>
          <p:nvPr/>
        </p:nvSpPr>
        <p:spPr bwMode="auto">
          <a:xfrm>
            <a:off x="8324850" y="4803775"/>
            <a:ext cx="18161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2" name="Line 80">
            <a:extLst>
              <a:ext uri="{FF2B5EF4-FFF2-40B4-BE49-F238E27FC236}">
                <a16:creationId xmlns:a16="http://schemas.microsoft.com/office/drawing/2014/main" id="{23816501-FDBA-4D92-90C9-58BC5861EF2E}"/>
              </a:ext>
            </a:extLst>
          </p:cNvPr>
          <p:cNvSpPr>
            <a:spLocks noChangeShapeType="1"/>
          </p:cNvSpPr>
          <p:nvPr/>
        </p:nvSpPr>
        <p:spPr bwMode="auto">
          <a:xfrm>
            <a:off x="2727326" y="5421313"/>
            <a:ext cx="606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3" name="Line 81">
            <a:extLst>
              <a:ext uri="{FF2B5EF4-FFF2-40B4-BE49-F238E27FC236}">
                <a16:creationId xmlns:a16="http://schemas.microsoft.com/office/drawing/2014/main" id="{33C516A0-A2B8-4AE4-8874-5819AA7FAC53}"/>
              </a:ext>
            </a:extLst>
          </p:cNvPr>
          <p:cNvSpPr>
            <a:spLocks noChangeShapeType="1"/>
          </p:cNvSpPr>
          <p:nvPr/>
        </p:nvSpPr>
        <p:spPr bwMode="auto">
          <a:xfrm>
            <a:off x="3333751" y="5421313"/>
            <a:ext cx="150813"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4" name="Line 82">
            <a:extLst>
              <a:ext uri="{FF2B5EF4-FFF2-40B4-BE49-F238E27FC236}">
                <a16:creationId xmlns:a16="http://schemas.microsoft.com/office/drawing/2014/main" id="{28643D1A-3946-4988-B0CF-F88F19577B50}"/>
              </a:ext>
            </a:extLst>
          </p:cNvPr>
          <p:cNvSpPr>
            <a:spLocks noChangeShapeType="1"/>
          </p:cNvSpPr>
          <p:nvPr/>
        </p:nvSpPr>
        <p:spPr bwMode="auto">
          <a:xfrm>
            <a:off x="3484563" y="5832475"/>
            <a:ext cx="52943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5" name="Line 83">
            <a:extLst>
              <a:ext uri="{FF2B5EF4-FFF2-40B4-BE49-F238E27FC236}">
                <a16:creationId xmlns:a16="http://schemas.microsoft.com/office/drawing/2014/main" id="{04C3E890-94AC-4E40-BD2D-5DA568D62BC3}"/>
              </a:ext>
            </a:extLst>
          </p:cNvPr>
          <p:cNvSpPr>
            <a:spLocks noChangeShapeType="1"/>
          </p:cNvSpPr>
          <p:nvPr/>
        </p:nvSpPr>
        <p:spPr bwMode="auto">
          <a:xfrm flipV="1">
            <a:off x="8778875" y="5421313"/>
            <a:ext cx="152400"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6" name="Line 84">
            <a:extLst>
              <a:ext uri="{FF2B5EF4-FFF2-40B4-BE49-F238E27FC236}">
                <a16:creationId xmlns:a16="http://schemas.microsoft.com/office/drawing/2014/main" id="{F487577C-FCFD-453C-BE70-193BC916BA37}"/>
              </a:ext>
            </a:extLst>
          </p:cNvPr>
          <p:cNvSpPr>
            <a:spLocks noChangeShapeType="1"/>
          </p:cNvSpPr>
          <p:nvPr/>
        </p:nvSpPr>
        <p:spPr bwMode="auto">
          <a:xfrm>
            <a:off x="8931276" y="5421313"/>
            <a:ext cx="1209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7" name="Line 85">
            <a:extLst>
              <a:ext uri="{FF2B5EF4-FFF2-40B4-BE49-F238E27FC236}">
                <a16:creationId xmlns:a16="http://schemas.microsoft.com/office/drawing/2014/main" id="{8819A22D-C256-43BC-9233-96AEAC3205FD}"/>
              </a:ext>
            </a:extLst>
          </p:cNvPr>
          <p:cNvSpPr>
            <a:spLocks noChangeShapeType="1"/>
          </p:cNvSpPr>
          <p:nvPr/>
        </p:nvSpPr>
        <p:spPr bwMode="auto">
          <a:xfrm>
            <a:off x="2727326" y="6038850"/>
            <a:ext cx="27987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8" name="Line 86">
            <a:extLst>
              <a:ext uri="{FF2B5EF4-FFF2-40B4-BE49-F238E27FC236}">
                <a16:creationId xmlns:a16="http://schemas.microsoft.com/office/drawing/2014/main" id="{B2D8BECC-0188-48CC-8A58-F6FCA1A26A3A}"/>
              </a:ext>
            </a:extLst>
          </p:cNvPr>
          <p:cNvSpPr>
            <a:spLocks noChangeShapeType="1"/>
          </p:cNvSpPr>
          <p:nvPr/>
        </p:nvSpPr>
        <p:spPr bwMode="auto">
          <a:xfrm>
            <a:off x="5526088" y="6038851"/>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9" name="Line 87">
            <a:extLst>
              <a:ext uri="{FF2B5EF4-FFF2-40B4-BE49-F238E27FC236}">
                <a16:creationId xmlns:a16="http://schemas.microsoft.com/office/drawing/2014/main" id="{90FAFAF1-9505-461B-9013-7973B615B91B}"/>
              </a:ext>
            </a:extLst>
          </p:cNvPr>
          <p:cNvSpPr>
            <a:spLocks noChangeShapeType="1"/>
          </p:cNvSpPr>
          <p:nvPr/>
        </p:nvSpPr>
        <p:spPr bwMode="auto">
          <a:xfrm>
            <a:off x="5676901" y="6450013"/>
            <a:ext cx="22701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20" name="Line 88">
            <a:extLst>
              <a:ext uri="{FF2B5EF4-FFF2-40B4-BE49-F238E27FC236}">
                <a16:creationId xmlns:a16="http://schemas.microsoft.com/office/drawing/2014/main" id="{C4AB934F-FA7E-4715-957F-3BD4801AD6FB}"/>
              </a:ext>
            </a:extLst>
          </p:cNvPr>
          <p:cNvSpPr>
            <a:spLocks noChangeShapeType="1"/>
          </p:cNvSpPr>
          <p:nvPr/>
        </p:nvSpPr>
        <p:spPr bwMode="auto">
          <a:xfrm flipV="1">
            <a:off x="7947025" y="6038851"/>
            <a:ext cx="152400"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21" name="Line 89">
            <a:extLst>
              <a:ext uri="{FF2B5EF4-FFF2-40B4-BE49-F238E27FC236}">
                <a16:creationId xmlns:a16="http://schemas.microsoft.com/office/drawing/2014/main" id="{7F3DAF01-9E24-488B-9F6C-C3BFB1D9699A}"/>
              </a:ext>
            </a:extLst>
          </p:cNvPr>
          <p:cNvSpPr>
            <a:spLocks noChangeShapeType="1"/>
          </p:cNvSpPr>
          <p:nvPr/>
        </p:nvSpPr>
        <p:spPr bwMode="auto">
          <a:xfrm>
            <a:off x="8099426" y="6038850"/>
            <a:ext cx="20415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22" name="Oval 90">
            <a:extLst>
              <a:ext uri="{FF2B5EF4-FFF2-40B4-BE49-F238E27FC236}">
                <a16:creationId xmlns:a16="http://schemas.microsoft.com/office/drawing/2014/main" id="{D0AD5895-283D-4D61-9B57-4600FE17B0AB}"/>
              </a:ext>
            </a:extLst>
          </p:cNvPr>
          <p:cNvSpPr>
            <a:spLocks noChangeArrowheads="1"/>
          </p:cNvSpPr>
          <p:nvPr/>
        </p:nvSpPr>
        <p:spPr bwMode="auto">
          <a:xfrm>
            <a:off x="7918451" y="1881189"/>
            <a:ext cx="74613" cy="103187"/>
          </a:xfrm>
          <a:prstGeom prst="ellipse">
            <a:avLst/>
          </a:prstGeom>
          <a:solidFill>
            <a:srgbClr val="FFFFFF"/>
          </a:solidFill>
          <a:ln w="28575">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4123" name="Line 91">
            <a:extLst>
              <a:ext uri="{FF2B5EF4-FFF2-40B4-BE49-F238E27FC236}">
                <a16:creationId xmlns:a16="http://schemas.microsoft.com/office/drawing/2014/main" id="{F960EF0F-B459-4EAF-BD36-02CBD9CBF1E2}"/>
              </a:ext>
            </a:extLst>
          </p:cNvPr>
          <p:cNvSpPr>
            <a:spLocks noChangeShapeType="1"/>
          </p:cNvSpPr>
          <p:nvPr/>
        </p:nvSpPr>
        <p:spPr bwMode="auto">
          <a:xfrm flipH="1">
            <a:off x="7569200" y="1960564"/>
            <a:ext cx="336550" cy="1682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24" name="Line 92">
            <a:extLst>
              <a:ext uri="{FF2B5EF4-FFF2-40B4-BE49-F238E27FC236}">
                <a16:creationId xmlns:a16="http://schemas.microsoft.com/office/drawing/2014/main" id="{0717A664-7C4D-47DE-B1CF-1C492104FB2E}"/>
              </a:ext>
            </a:extLst>
          </p:cNvPr>
          <p:cNvSpPr>
            <a:spLocks noChangeShapeType="1"/>
          </p:cNvSpPr>
          <p:nvPr/>
        </p:nvSpPr>
        <p:spPr bwMode="auto">
          <a:xfrm>
            <a:off x="7569200" y="2128839"/>
            <a:ext cx="368300" cy="2046287"/>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44125" name="Text Box 93">
            <a:extLst>
              <a:ext uri="{FF2B5EF4-FFF2-40B4-BE49-F238E27FC236}">
                <a16:creationId xmlns:a16="http://schemas.microsoft.com/office/drawing/2014/main" id="{3439E176-A636-4AE6-8916-672532C482B2}"/>
              </a:ext>
            </a:extLst>
          </p:cNvPr>
          <p:cNvSpPr txBox="1">
            <a:spLocks noChangeArrowheads="1"/>
          </p:cNvSpPr>
          <p:nvPr/>
        </p:nvSpPr>
        <p:spPr bwMode="auto">
          <a:xfrm>
            <a:off x="4052889" y="1066800"/>
            <a:ext cx="2825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1</a:t>
            </a:r>
            <a:endParaRPr lang="en-US" altLang="en-US" sz="1800">
              <a:latin typeface="Arial" panose="020B0604020202020204" pitchFamily="34" charset="0"/>
            </a:endParaRPr>
          </a:p>
        </p:txBody>
      </p:sp>
      <p:sp>
        <p:nvSpPr>
          <p:cNvPr id="44126" name="Text Box 94">
            <a:extLst>
              <a:ext uri="{FF2B5EF4-FFF2-40B4-BE49-F238E27FC236}">
                <a16:creationId xmlns:a16="http://schemas.microsoft.com/office/drawing/2014/main" id="{E08A5FFD-D9DE-4C4A-A75E-564CDA046408}"/>
              </a:ext>
            </a:extLst>
          </p:cNvPr>
          <p:cNvSpPr txBox="1">
            <a:spLocks noChangeArrowheads="1"/>
          </p:cNvSpPr>
          <p:nvPr/>
        </p:nvSpPr>
        <p:spPr bwMode="auto">
          <a:xfrm>
            <a:off x="5572126" y="1066800"/>
            <a:ext cx="2841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2</a:t>
            </a:r>
            <a:endParaRPr lang="en-US" altLang="en-US" sz="1800">
              <a:latin typeface="Arial" panose="020B0604020202020204" pitchFamily="34" charset="0"/>
            </a:endParaRPr>
          </a:p>
        </p:txBody>
      </p:sp>
      <p:sp>
        <p:nvSpPr>
          <p:cNvPr id="44127" name="Text Box 95">
            <a:extLst>
              <a:ext uri="{FF2B5EF4-FFF2-40B4-BE49-F238E27FC236}">
                <a16:creationId xmlns:a16="http://schemas.microsoft.com/office/drawing/2014/main" id="{AC4C9D97-09F0-4744-A04D-A302911BAD18}"/>
              </a:ext>
            </a:extLst>
          </p:cNvPr>
          <p:cNvSpPr txBox="1">
            <a:spLocks noChangeArrowheads="1"/>
          </p:cNvSpPr>
          <p:nvPr/>
        </p:nvSpPr>
        <p:spPr bwMode="auto">
          <a:xfrm>
            <a:off x="7104063" y="1066800"/>
            <a:ext cx="2841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3</a:t>
            </a:r>
            <a:endParaRPr lang="en-US" altLang="en-US" sz="1800">
              <a:latin typeface="Arial" panose="020B0604020202020204" pitchFamily="34" charset="0"/>
            </a:endParaRPr>
          </a:p>
        </p:txBody>
      </p:sp>
      <p:sp>
        <p:nvSpPr>
          <p:cNvPr id="44128" name="Text Box 96">
            <a:extLst>
              <a:ext uri="{FF2B5EF4-FFF2-40B4-BE49-F238E27FC236}">
                <a16:creationId xmlns:a16="http://schemas.microsoft.com/office/drawing/2014/main" id="{1D68AA4D-B0B6-4B71-845F-4E20C9284DD5}"/>
              </a:ext>
            </a:extLst>
          </p:cNvPr>
          <p:cNvSpPr txBox="1">
            <a:spLocks noChangeArrowheads="1"/>
          </p:cNvSpPr>
          <p:nvPr/>
        </p:nvSpPr>
        <p:spPr bwMode="auto">
          <a:xfrm>
            <a:off x="8589963" y="1066800"/>
            <a:ext cx="2841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4</a:t>
            </a:r>
            <a:endParaRPr lang="en-US" altLang="en-US" sz="1800">
              <a:latin typeface="Arial" panose="020B0604020202020204" pitchFamily="34" charset="0"/>
            </a:endParaRPr>
          </a:p>
        </p:txBody>
      </p:sp>
      <p:sp>
        <p:nvSpPr>
          <p:cNvPr id="44129" name="Text Box 97">
            <a:extLst>
              <a:ext uri="{FF2B5EF4-FFF2-40B4-BE49-F238E27FC236}">
                <a16:creationId xmlns:a16="http://schemas.microsoft.com/office/drawing/2014/main" id="{A3E4F734-4883-4CF2-8B57-4D1792C6EB2E}"/>
              </a:ext>
            </a:extLst>
          </p:cNvPr>
          <p:cNvSpPr txBox="1">
            <a:spLocks noChangeArrowheads="1"/>
          </p:cNvSpPr>
          <p:nvPr/>
        </p:nvSpPr>
        <p:spPr bwMode="auto">
          <a:xfrm>
            <a:off x="2098675" y="1806575"/>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CLK</a:t>
            </a:r>
            <a:endParaRPr lang="en-US" altLang="en-US" sz="1800">
              <a:latin typeface="Arial" panose="020B0604020202020204" pitchFamily="34" charset="0"/>
            </a:endParaRPr>
          </a:p>
        </p:txBody>
      </p:sp>
      <p:sp>
        <p:nvSpPr>
          <p:cNvPr id="44130" name="Line 98">
            <a:extLst>
              <a:ext uri="{FF2B5EF4-FFF2-40B4-BE49-F238E27FC236}">
                <a16:creationId xmlns:a16="http://schemas.microsoft.com/office/drawing/2014/main" id="{828CF3D3-E035-4372-B3B6-874156A837B1}"/>
              </a:ext>
            </a:extLst>
          </p:cNvPr>
          <p:cNvSpPr>
            <a:spLocks noChangeShapeType="1"/>
          </p:cNvSpPr>
          <p:nvPr/>
        </p:nvSpPr>
        <p:spPr bwMode="auto">
          <a:xfrm>
            <a:off x="2422526" y="2400300"/>
            <a:ext cx="2063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31" name="Text Box 99">
            <a:extLst>
              <a:ext uri="{FF2B5EF4-FFF2-40B4-BE49-F238E27FC236}">
                <a16:creationId xmlns:a16="http://schemas.microsoft.com/office/drawing/2014/main" id="{DC11C72B-BF80-4307-B54B-38BD7C1ADFF6}"/>
              </a:ext>
            </a:extLst>
          </p:cNvPr>
          <p:cNvSpPr txBox="1">
            <a:spLocks noChangeArrowheads="1"/>
          </p:cNvSpPr>
          <p:nvPr/>
        </p:nvSpPr>
        <p:spPr bwMode="auto">
          <a:xfrm>
            <a:off x="2098675" y="2438400"/>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M/IO</a:t>
            </a:r>
            <a:endParaRPr lang="en-US" altLang="en-US" sz="1800">
              <a:latin typeface="Arial" panose="020B0604020202020204" pitchFamily="34" charset="0"/>
            </a:endParaRPr>
          </a:p>
        </p:txBody>
      </p:sp>
      <p:sp>
        <p:nvSpPr>
          <p:cNvPr id="44132" name="Text Box 100">
            <a:extLst>
              <a:ext uri="{FF2B5EF4-FFF2-40B4-BE49-F238E27FC236}">
                <a16:creationId xmlns:a16="http://schemas.microsoft.com/office/drawing/2014/main" id="{8D3D99E7-B371-42D6-9130-97AEDAA11F55}"/>
              </a:ext>
            </a:extLst>
          </p:cNvPr>
          <p:cNvSpPr txBox="1">
            <a:spLocks noChangeArrowheads="1"/>
          </p:cNvSpPr>
          <p:nvPr/>
        </p:nvSpPr>
        <p:spPr bwMode="auto">
          <a:xfrm>
            <a:off x="1881189" y="3006725"/>
            <a:ext cx="7397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a:t>
            </a:r>
            <a:r>
              <a:rPr lang="en-US" altLang="en-US" sz="1600" baseline="-25000">
                <a:latin typeface="Arial" panose="020B0604020202020204" pitchFamily="34" charset="0"/>
              </a:rPr>
              <a:t>19</a:t>
            </a:r>
            <a:r>
              <a:rPr lang="en-US" altLang="en-US" sz="1600">
                <a:latin typeface="Arial" panose="020B0604020202020204" pitchFamily="34" charset="0"/>
              </a:rPr>
              <a:t>-A</a:t>
            </a:r>
            <a:r>
              <a:rPr lang="en-US" altLang="en-US" sz="1600" baseline="-25000">
                <a:latin typeface="Arial" panose="020B0604020202020204" pitchFamily="34" charset="0"/>
              </a:rPr>
              <a:t>16</a:t>
            </a:r>
            <a:endParaRPr lang="en-US" altLang="en-US" sz="1800">
              <a:latin typeface="Arial" panose="020B0604020202020204" pitchFamily="34" charset="0"/>
            </a:endParaRPr>
          </a:p>
        </p:txBody>
      </p:sp>
      <p:sp>
        <p:nvSpPr>
          <p:cNvPr id="44133" name="Text Box 101">
            <a:extLst>
              <a:ext uri="{FF2B5EF4-FFF2-40B4-BE49-F238E27FC236}">
                <a16:creationId xmlns:a16="http://schemas.microsoft.com/office/drawing/2014/main" id="{B526ECB1-82A4-4B59-AF84-1E08E5A4B310}"/>
              </a:ext>
            </a:extLst>
          </p:cNvPr>
          <p:cNvSpPr txBox="1">
            <a:spLocks noChangeArrowheads="1"/>
          </p:cNvSpPr>
          <p:nvPr/>
        </p:nvSpPr>
        <p:spPr bwMode="auto">
          <a:xfrm>
            <a:off x="2087564" y="3646488"/>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ALE</a:t>
            </a:r>
            <a:endParaRPr lang="en-US" altLang="en-US" sz="1800">
              <a:latin typeface="Arial" panose="020B0604020202020204" pitchFamily="34" charset="0"/>
            </a:endParaRPr>
          </a:p>
        </p:txBody>
      </p:sp>
      <p:sp>
        <p:nvSpPr>
          <p:cNvPr id="44134" name="Text Box 102">
            <a:extLst>
              <a:ext uri="{FF2B5EF4-FFF2-40B4-BE49-F238E27FC236}">
                <a16:creationId xmlns:a16="http://schemas.microsoft.com/office/drawing/2014/main" id="{2BAC2F81-8047-4723-9ECD-A5DE32E34A8F}"/>
              </a:ext>
            </a:extLst>
          </p:cNvPr>
          <p:cNvSpPr txBox="1">
            <a:spLocks noChangeArrowheads="1"/>
          </p:cNvSpPr>
          <p:nvPr/>
        </p:nvSpPr>
        <p:spPr bwMode="auto">
          <a:xfrm>
            <a:off x="1817688" y="4275138"/>
            <a:ext cx="10477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AD</a:t>
            </a:r>
            <a:r>
              <a:rPr lang="en-US" altLang="en-US" sz="1600" baseline="-25000">
                <a:latin typeface="Arial" panose="020B0604020202020204" pitchFamily="34" charset="0"/>
              </a:rPr>
              <a:t>15</a:t>
            </a:r>
            <a:r>
              <a:rPr lang="en-US" altLang="en-US" sz="1600">
                <a:latin typeface="Arial" panose="020B0604020202020204" pitchFamily="34" charset="0"/>
              </a:rPr>
              <a:t>-AD</a:t>
            </a:r>
            <a:r>
              <a:rPr lang="en-US" altLang="en-US" sz="1600" baseline="-25000">
                <a:latin typeface="Arial" panose="020B0604020202020204" pitchFamily="34" charset="0"/>
              </a:rPr>
              <a:t>0</a:t>
            </a:r>
            <a:endParaRPr lang="en-US" altLang="en-US" sz="1800">
              <a:latin typeface="Arial" panose="020B0604020202020204" pitchFamily="34" charset="0"/>
            </a:endParaRPr>
          </a:p>
        </p:txBody>
      </p:sp>
      <p:sp>
        <p:nvSpPr>
          <p:cNvPr id="44135" name="Text Box 103">
            <a:extLst>
              <a:ext uri="{FF2B5EF4-FFF2-40B4-BE49-F238E27FC236}">
                <a16:creationId xmlns:a16="http://schemas.microsoft.com/office/drawing/2014/main" id="{34F1B9C6-CCD1-40A2-A497-B0F488A2039E}"/>
              </a:ext>
            </a:extLst>
          </p:cNvPr>
          <p:cNvSpPr txBox="1">
            <a:spLocks noChangeArrowheads="1"/>
          </p:cNvSpPr>
          <p:nvPr/>
        </p:nvSpPr>
        <p:spPr bwMode="auto">
          <a:xfrm>
            <a:off x="2052639" y="4914900"/>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RD</a:t>
            </a:r>
            <a:endParaRPr lang="en-US" altLang="en-US" sz="1800">
              <a:latin typeface="Arial" panose="020B0604020202020204" pitchFamily="34" charset="0"/>
            </a:endParaRPr>
          </a:p>
        </p:txBody>
      </p:sp>
      <p:sp>
        <p:nvSpPr>
          <p:cNvPr id="44136" name="Line 104">
            <a:extLst>
              <a:ext uri="{FF2B5EF4-FFF2-40B4-BE49-F238E27FC236}">
                <a16:creationId xmlns:a16="http://schemas.microsoft.com/office/drawing/2014/main" id="{9717D6F0-D055-45D2-84C5-565BF32354B1}"/>
              </a:ext>
            </a:extLst>
          </p:cNvPr>
          <p:cNvSpPr>
            <a:spLocks noChangeShapeType="1"/>
          </p:cNvSpPr>
          <p:nvPr/>
        </p:nvSpPr>
        <p:spPr bwMode="auto">
          <a:xfrm>
            <a:off x="2297114" y="4892675"/>
            <a:ext cx="2635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37" name="Text Box 105">
            <a:extLst>
              <a:ext uri="{FF2B5EF4-FFF2-40B4-BE49-F238E27FC236}">
                <a16:creationId xmlns:a16="http://schemas.microsoft.com/office/drawing/2014/main" id="{B1C79F31-A57A-4802-86EC-41D0EE33CBEC}"/>
              </a:ext>
            </a:extLst>
          </p:cNvPr>
          <p:cNvSpPr txBox="1">
            <a:spLocks noChangeArrowheads="1"/>
          </p:cNvSpPr>
          <p:nvPr/>
        </p:nvSpPr>
        <p:spPr bwMode="auto">
          <a:xfrm>
            <a:off x="2063751" y="5543550"/>
            <a:ext cx="5238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DT/R</a:t>
            </a:r>
            <a:endParaRPr lang="en-US" altLang="en-US" sz="1800">
              <a:latin typeface="Arial" panose="020B0604020202020204" pitchFamily="34" charset="0"/>
            </a:endParaRPr>
          </a:p>
        </p:txBody>
      </p:sp>
      <p:sp>
        <p:nvSpPr>
          <p:cNvPr id="44138" name="Line 106">
            <a:extLst>
              <a:ext uri="{FF2B5EF4-FFF2-40B4-BE49-F238E27FC236}">
                <a16:creationId xmlns:a16="http://schemas.microsoft.com/office/drawing/2014/main" id="{E0B6602A-BC16-4EA3-90A3-82371EF0A1AE}"/>
              </a:ext>
            </a:extLst>
          </p:cNvPr>
          <p:cNvSpPr>
            <a:spLocks noChangeShapeType="1"/>
          </p:cNvSpPr>
          <p:nvPr/>
        </p:nvSpPr>
        <p:spPr bwMode="auto">
          <a:xfrm>
            <a:off x="2457451" y="5521325"/>
            <a:ext cx="1492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39" name="Text Box 107">
            <a:extLst>
              <a:ext uri="{FF2B5EF4-FFF2-40B4-BE49-F238E27FC236}">
                <a16:creationId xmlns:a16="http://schemas.microsoft.com/office/drawing/2014/main" id="{A7362F31-6B8C-456F-9F07-F00564BFD03A}"/>
              </a:ext>
            </a:extLst>
          </p:cNvPr>
          <p:cNvSpPr txBox="1">
            <a:spLocks noChangeArrowheads="1"/>
          </p:cNvSpPr>
          <p:nvPr/>
        </p:nvSpPr>
        <p:spPr bwMode="auto">
          <a:xfrm>
            <a:off x="2087564" y="6127750"/>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DEN</a:t>
            </a:r>
            <a:endParaRPr lang="en-US" altLang="en-US" sz="1800">
              <a:latin typeface="Arial" panose="020B0604020202020204" pitchFamily="34" charset="0"/>
            </a:endParaRPr>
          </a:p>
        </p:txBody>
      </p:sp>
      <p:sp>
        <p:nvSpPr>
          <p:cNvPr id="44140" name="Line 108">
            <a:extLst>
              <a:ext uri="{FF2B5EF4-FFF2-40B4-BE49-F238E27FC236}">
                <a16:creationId xmlns:a16="http://schemas.microsoft.com/office/drawing/2014/main" id="{F30ECA69-C8D4-43E1-8AB0-11C190E0594B}"/>
              </a:ext>
            </a:extLst>
          </p:cNvPr>
          <p:cNvSpPr>
            <a:spLocks noChangeShapeType="1"/>
          </p:cNvSpPr>
          <p:nvPr/>
        </p:nvSpPr>
        <p:spPr bwMode="auto">
          <a:xfrm>
            <a:off x="2216151" y="6103938"/>
            <a:ext cx="3778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41" name="Text Box 109">
            <a:extLst>
              <a:ext uri="{FF2B5EF4-FFF2-40B4-BE49-F238E27FC236}">
                <a16:creationId xmlns:a16="http://schemas.microsoft.com/office/drawing/2014/main" id="{81F99F21-6CDD-4035-80EF-CFE55E2FA57E}"/>
              </a:ext>
            </a:extLst>
          </p:cNvPr>
          <p:cNvSpPr txBox="1">
            <a:spLocks noChangeArrowheads="1"/>
          </p:cNvSpPr>
          <p:nvPr/>
        </p:nvSpPr>
        <p:spPr bwMode="auto">
          <a:xfrm>
            <a:off x="6861175" y="4230688"/>
            <a:ext cx="12763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Arial" panose="020B0604020202020204" pitchFamily="34" charset="0"/>
              </a:rPr>
              <a:t>Dữ liệu</a:t>
            </a:r>
            <a:endParaRPr lang="en-US" altLang="en-US" sz="2000">
              <a:latin typeface="Arial" panose="020B0604020202020204" pitchFamily="34" charset="0"/>
            </a:endParaRPr>
          </a:p>
        </p:txBody>
      </p:sp>
      <p:sp>
        <p:nvSpPr>
          <p:cNvPr id="44142" name="Text Box 110">
            <a:extLst>
              <a:ext uri="{FF2B5EF4-FFF2-40B4-BE49-F238E27FC236}">
                <a16:creationId xmlns:a16="http://schemas.microsoft.com/office/drawing/2014/main" id="{F57ABC08-B800-4436-9D24-3C237A5A1C9A}"/>
              </a:ext>
            </a:extLst>
          </p:cNvPr>
          <p:cNvSpPr txBox="1">
            <a:spLocks noChangeArrowheads="1"/>
          </p:cNvSpPr>
          <p:nvPr/>
        </p:nvSpPr>
        <p:spPr bwMode="auto">
          <a:xfrm>
            <a:off x="3905251" y="4275138"/>
            <a:ext cx="9445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Địa chỉ</a:t>
            </a:r>
            <a:endParaRPr lang="en-US" altLang="en-US" sz="1800">
              <a:latin typeface="Arial" panose="020B0604020202020204" pitchFamily="34" charset="0"/>
            </a:endParaRPr>
          </a:p>
        </p:txBody>
      </p:sp>
      <p:sp>
        <p:nvSpPr>
          <p:cNvPr id="44143" name="Text Box 111">
            <a:extLst>
              <a:ext uri="{FF2B5EF4-FFF2-40B4-BE49-F238E27FC236}">
                <a16:creationId xmlns:a16="http://schemas.microsoft.com/office/drawing/2014/main" id="{FFA3A81C-A77E-4800-96D5-50CE7A346AD6}"/>
              </a:ext>
            </a:extLst>
          </p:cNvPr>
          <p:cNvSpPr txBox="1">
            <a:spLocks noChangeArrowheads="1"/>
          </p:cNvSpPr>
          <p:nvPr/>
        </p:nvSpPr>
        <p:spPr bwMode="auto">
          <a:xfrm>
            <a:off x="3905251" y="3041650"/>
            <a:ext cx="9445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Địa chỉ</a:t>
            </a:r>
            <a:endParaRPr lang="en-US" altLang="en-US" sz="1800">
              <a:latin typeface="Arial" panose="020B0604020202020204" pitchFamily="34" charset="0"/>
            </a:endParaRPr>
          </a:p>
        </p:txBody>
      </p:sp>
      <p:sp>
        <p:nvSpPr>
          <p:cNvPr id="44144" name="Line 112">
            <a:extLst>
              <a:ext uri="{FF2B5EF4-FFF2-40B4-BE49-F238E27FC236}">
                <a16:creationId xmlns:a16="http://schemas.microsoft.com/office/drawing/2014/main" id="{FE2744A0-9C30-4F43-A087-F2A4B3B1481D}"/>
              </a:ext>
            </a:extLst>
          </p:cNvPr>
          <p:cNvSpPr>
            <a:spLocks noChangeShapeType="1"/>
          </p:cNvSpPr>
          <p:nvPr/>
        </p:nvSpPr>
        <p:spPr bwMode="auto">
          <a:xfrm>
            <a:off x="7878763" y="1203326"/>
            <a:ext cx="0" cy="5349875"/>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4145" name="Rectangle 113">
            <a:extLst>
              <a:ext uri="{FF2B5EF4-FFF2-40B4-BE49-F238E27FC236}">
                <a16:creationId xmlns:a16="http://schemas.microsoft.com/office/drawing/2014/main" id="{1700E547-188B-4BA6-AEEE-D201CF3F5761}"/>
              </a:ext>
            </a:extLst>
          </p:cNvPr>
          <p:cNvSpPr>
            <a:spLocks noGrp="1" noChangeArrowheads="1"/>
          </p:cNvSpPr>
          <p:nvPr>
            <p:ph type="title"/>
          </p:nvPr>
        </p:nvSpPr>
        <p:spPr/>
        <p:txBody>
          <a:bodyPr/>
          <a:lstStyle/>
          <a:p>
            <a:pPr eaLnBrk="1" hangingPunct="1"/>
            <a:r>
              <a:rPr lang="en-US" altLang="en-US"/>
              <a:t>Chu kỳ máy Đọc / Chu kỳ máy Nhập</a:t>
            </a:r>
          </a:p>
        </p:txBody>
      </p:sp>
      <p:pic>
        <p:nvPicPr>
          <p:cNvPr id="44146" name="Picture 2">
            <a:extLst>
              <a:ext uri="{FF2B5EF4-FFF2-40B4-BE49-F238E27FC236}">
                <a16:creationId xmlns:a16="http://schemas.microsoft.com/office/drawing/2014/main" id="{C1045381-0DBF-42BD-8BD8-2942616A32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3414" y="5041900"/>
            <a:ext cx="2682875" cy="181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412887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Line 2">
            <a:extLst>
              <a:ext uri="{FF2B5EF4-FFF2-40B4-BE49-F238E27FC236}">
                <a16:creationId xmlns:a16="http://schemas.microsoft.com/office/drawing/2014/main" id="{724DE8B0-E7EB-43F7-BA13-36BCA13F8C86}"/>
              </a:ext>
            </a:extLst>
          </p:cNvPr>
          <p:cNvSpPr>
            <a:spLocks noChangeShapeType="1"/>
          </p:cNvSpPr>
          <p:nvPr/>
        </p:nvSpPr>
        <p:spPr bwMode="auto">
          <a:xfrm>
            <a:off x="2727326" y="1717675"/>
            <a:ext cx="606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59" name="Line 3">
            <a:extLst>
              <a:ext uri="{FF2B5EF4-FFF2-40B4-BE49-F238E27FC236}">
                <a16:creationId xmlns:a16="http://schemas.microsoft.com/office/drawing/2014/main" id="{5311DA05-1AD2-4014-A2C0-53FF2B6073AE}"/>
              </a:ext>
            </a:extLst>
          </p:cNvPr>
          <p:cNvSpPr>
            <a:spLocks noChangeShapeType="1"/>
          </p:cNvSpPr>
          <p:nvPr/>
        </p:nvSpPr>
        <p:spPr bwMode="auto">
          <a:xfrm>
            <a:off x="3333751"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0" name="Line 4">
            <a:extLst>
              <a:ext uri="{FF2B5EF4-FFF2-40B4-BE49-F238E27FC236}">
                <a16:creationId xmlns:a16="http://schemas.microsoft.com/office/drawing/2014/main" id="{76B52FFC-FAAF-4353-957C-B6479E380FAE}"/>
              </a:ext>
            </a:extLst>
          </p:cNvPr>
          <p:cNvSpPr>
            <a:spLocks noChangeShapeType="1"/>
          </p:cNvSpPr>
          <p:nvPr/>
        </p:nvSpPr>
        <p:spPr bwMode="auto">
          <a:xfrm>
            <a:off x="3484564" y="2128838"/>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1" name="Line 5">
            <a:extLst>
              <a:ext uri="{FF2B5EF4-FFF2-40B4-BE49-F238E27FC236}">
                <a16:creationId xmlns:a16="http://schemas.microsoft.com/office/drawing/2014/main" id="{DD6CD9C2-82B9-4D3C-B319-7D37A51E08EA}"/>
              </a:ext>
            </a:extLst>
          </p:cNvPr>
          <p:cNvSpPr>
            <a:spLocks noChangeShapeType="1"/>
          </p:cNvSpPr>
          <p:nvPr/>
        </p:nvSpPr>
        <p:spPr bwMode="auto">
          <a:xfrm flipV="1">
            <a:off x="4089401"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2" name="Line 6">
            <a:extLst>
              <a:ext uri="{FF2B5EF4-FFF2-40B4-BE49-F238E27FC236}">
                <a16:creationId xmlns:a16="http://schemas.microsoft.com/office/drawing/2014/main" id="{7B00FA1D-630D-4576-BD48-7D5C4EFB9DC3}"/>
              </a:ext>
            </a:extLst>
          </p:cNvPr>
          <p:cNvSpPr>
            <a:spLocks noChangeShapeType="1"/>
          </p:cNvSpPr>
          <p:nvPr/>
        </p:nvSpPr>
        <p:spPr bwMode="auto">
          <a:xfrm>
            <a:off x="4240214" y="1717675"/>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3" name="Line 7">
            <a:extLst>
              <a:ext uri="{FF2B5EF4-FFF2-40B4-BE49-F238E27FC236}">
                <a16:creationId xmlns:a16="http://schemas.microsoft.com/office/drawing/2014/main" id="{52C6804A-E110-4DD1-B9AB-A2D5476E1FCB}"/>
              </a:ext>
            </a:extLst>
          </p:cNvPr>
          <p:cNvSpPr>
            <a:spLocks noChangeShapeType="1"/>
          </p:cNvSpPr>
          <p:nvPr/>
        </p:nvSpPr>
        <p:spPr bwMode="auto">
          <a:xfrm>
            <a:off x="4845050" y="1717676"/>
            <a:ext cx="152400"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4" name="Line 8">
            <a:extLst>
              <a:ext uri="{FF2B5EF4-FFF2-40B4-BE49-F238E27FC236}">
                <a16:creationId xmlns:a16="http://schemas.microsoft.com/office/drawing/2014/main" id="{B43BCA95-B087-467C-8A45-1C543C892D24}"/>
              </a:ext>
            </a:extLst>
          </p:cNvPr>
          <p:cNvSpPr>
            <a:spLocks noChangeShapeType="1"/>
          </p:cNvSpPr>
          <p:nvPr/>
        </p:nvSpPr>
        <p:spPr bwMode="auto">
          <a:xfrm>
            <a:off x="4997450" y="2128838"/>
            <a:ext cx="6048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5" name="Line 9">
            <a:extLst>
              <a:ext uri="{FF2B5EF4-FFF2-40B4-BE49-F238E27FC236}">
                <a16:creationId xmlns:a16="http://schemas.microsoft.com/office/drawing/2014/main" id="{76B0D4AC-7B45-4C91-897A-BE192FAD28CB}"/>
              </a:ext>
            </a:extLst>
          </p:cNvPr>
          <p:cNvSpPr>
            <a:spLocks noChangeShapeType="1"/>
          </p:cNvSpPr>
          <p:nvPr/>
        </p:nvSpPr>
        <p:spPr bwMode="auto">
          <a:xfrm flipV="1">
            <a:off x="5602288" y="1717676"/>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6" name="Line 10">
            <a:extLst>
              <a:ext uri="{FF2B5EF4-FFF2-40B4-BE49-F238E27FC236}">
                <a16:creationId xmlns:a16="http://schemas.microsoft.com/office/drawing/2014/main" id="{68B99865-0049-4667-B1DC-435C93D05FD9}"/>
              </a:ext>
            </a:extLst>
          </p:cNvPr>
          <p:cNvSpPr>
            <a:spLocks noChangeShapeType="1"/>
          </p:cNvSpPr>
          <p:nvPr/>
        </p:nvSpPr>
        <p:spPr bwMode="auto">
          <a:xfrm>
            <a:off x="5753101" y="1717675"/>
            <a:ext cx="606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7" name="Line 11">
            <a:extLst>
              <a:ext uri="{FF2B5EF4-FFF2-40B4-BE49-F238E27FC236}">
                <a16:creationId xmlns:a16="http://schemas.microsoft.com/office/drawing/2014/main" id="{1CBFF797-CF0C-43D5-93ED-970A0CEAF133}"/>
              </a:ext>
            </a:extLst>
          </p:cNvPr>
          <p:cNvSpPr>
            <a:spLocks noChangeShapeType="1"/>
          </p:cNvSpPr>
          <p:nvPr/>
        </p:nvSpPr>
        <p:spPr bwMode="auto">
          <a:xfrm>
            <a:off x="6359526"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8" name="Line 12">
            <a:extLst>
              <a:ext uri="{FF2B5EF4-FFF2-40B4-BE49-F238E27FC236}">
                <a16:creationId xmlns:a16="http://schemas.microsoft.com/office/drawing/2014/main" id="{310C1CFE-CD80-40A5-9988-7177056401D8}"/>
              </a:ext>
            </a:extLst>
          </p:cNvPr>
          <p:cNvSpPr>
            <a:spLocks noChangeShapeType="1"/>
          </p:cNvSpPr>
          <p:nvPr/>
        </p:nvSpPr>
        <p:spPr bwMode="auto">
          <a:xfrm>
            <a:off x="6510339" y="2128838"/>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9" name="Line 13">
            <a:extLst>
              <a:ext uri="{FF2B5EF4-FFF2-40B4-BE49-F238E27FC236}">
                <a16:creationId xmlns:a16="http://schemas.microsoft.com/office/drawing/2014/main" id="{26D33235-912B-408A-944A-09922AD6FDF5}"/>
              </a:ext>
            </a:extLst>
          </p:cNvPr>
          <p:cNvSpPr>
            <a:spLocks noChangeShapeType="1"/>
          </p:cNvSpPr>
          <p:nvPr/>
        </p:nvSpPr>
        <p:spPr bwMode="auto">
          <a:xfrm flipV="1">
            <a:off x="7115176"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0" name="Line 14">
            <a:extLst>
              <a:ext uri="{FF2B5EF4-FFF2-40B4-BE49-F238E27FC236}">
                <a16:creationId xmlns:a16="http://schemas.microsoft.com/office/drawing/2014/main" id="{9566512B-1B82-4FEB-A02F-E620880F0E9E}"/>
              </a:ext>
            </a:extLst>
          </p:cNvPr>
          <p:cNvSpPr>
            <a:spLocks noChangeShapeType="1"/>
          </p:cNvSpPr>
          <p:nvPr/>
        </p:nvSpPr>
        <p:spPr bwMode="auto">
          <a:xfrm>
            <a:off x="7265989" y="1717675"/>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1" name="Line 15">
            <a:extLst>
              <a:ext uri="{FF2B5EF4-FFF2-40B4-BE49-F238E27FC236}">
                <a16:creationId xmlns:a16="http://schemas.microsoft.com/office/drawing/2014/main" id="{90C81D89-D147-4CE4-93D1-ED9FF94B99F9}"/>
              </a:ext>
            </a:extLst>
          </p:cNvPr>
          <p:cNvSpPr>
            <a:spLocks noChangeShapeType="1"/>
          </p:cNvSpPr>
          <p:nvPr/>
        </p:nvSpPr>
        <p:spPr bwMode="auto">
          <a:xfrm>
            <a:off x="7870825" y="1717676"/>
            <a:ext cx="152400"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2" name="Line 16">
            <a:extLst>
              <a:ext uri="{FF2B5EF4-FFF2-40B4-BE49-F238E27FC236}">
                <a16:creationId xmlns:a16="http://schemas.microsoft.com/office/drawing/2014/main" id="{DCCF41F9-FAD3-477A-A50B-3D2877CA81CF}"/>
              </a:ext>
            </a:extLst>
          </p:cNvPr>
          <p:cNvSpPr>
            <a:spLocks noChangeShapeType="1"/>
          </p:cNvSpPr>
          <p:nvPr/>
        </p:nvSpPr>
        <p:spPr bwMode="auto">
          <a:xfrm>
            <a:off x="8023225" y="2128838"/>
            <a:ext cx="6048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3" name="Line 17">
            <a:extLst>
              <a:ext uri="{FF2B5EF4-FFF2-40B4-BE49-F238E27FC236}">
                <a16:creationId xmlns:a16="http://schemas.microsoft.com/office/drawing/2014/main" id="{A147C6A7-E5DC-4C49-9E98-B0C5B4743BA1}"/>
              </a:ext>
            </a:extLst>
          </p:cNvPr>
          <p:cNvSpPr>
            <a:spLocks noChangeShapeType="1"/>
          </p:cNvSpPr>
          <p:nvPr/>
        </p:nvSpPr>
        <p:spPr bwMode="auto">
          <a:xfrm>
            <a:off x="3335338" y="1306514"/>
            <a:ext cx="0" cy="524668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5074" name="Line 18">
            <a:extLst>
              <a:ext uri="{FF2B5EF4-FFF2-40B4-BE49-F238E27FC236}">
                <a16:creationId xmlns:a16="http://schemas.microsoft.com/office/drawing/2014/main" id="{857543A2-2AEE-47EF-AFC0-1CC4FDD8F578}"/>
              </a:ext>
            </a:extLst>
          </p:cNvPr>
          <p:cNvSpPr>
            <a:spLocks noChangeShapeType="1"/>
          </p:cNvSpPr>
          <p:nvPr/>
        </p:nvSpPr>
        <p:spPr bwMode="auto">
          <a:xfrm>
            <a:off x="4848225" y="1306514"/>
            <a:ext cx="0" cy="5246687"/>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5075" name="Line 19">
            <a:extLst>
              <a:ext uri="{FF2B5EF4-FFF2-40B4-BE49-F238E27FC236}">
                <a16:creationId xmlns:a16="http://schemas.microsoft.com/office/drawing/2014/main" id="{72E15800-D981-469E-8607-E846894CA84C}"/>
              </a:ext>
            </a:extLst>
          </p:cNvPr>
          <p:cNvSpPr>
            <a:spLocks noChangeShapeType="1"/>
          </p:cNvSpPr>
          <p:nvPr/>
        </p:nvSpPr>
        <p:spPr bwMode="auto">
          <a:xfrm>
            <a:off x="6361113" y="1203326"/>
            <a:ext cx="0" cy="5349875"/>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5076" name="Line 20">
            <a:extLst>
              <a:ext uri="{FF2B5EF4-FFF2-40B4-BE49-F238E27FC236}">
                <a16:creationId xmlns:a16="http://schemas.microsoft.com/office/drawing/2014/main" id="{533B2A7E-4F9F-4FBD-952C-D40F589D08B6}"/>
              </a:ext>
            </a:extLst>
          </p:cNvPr>
          <p:cNvSpPr>
            <a:spLocks noChangeShapeType="1"/>
          </p:cNvSpPr>
          <p:nvPr/>
        </p:nvSpPr>
        <p:spPr bwMode="auto">
          <a:xfrm flipV="1">
            <a:off x="8628063" y="1717676"/>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7" name="Line 21">
            <a:extLst>
              <a:ext uri="{FF2B5EF4-FFF2-40B4-BE49-F238E27FC236}">
                <a16:creationId xmlns:a16="http://schemas.microsoft.com/office/drawing/2014/main" id="{7E12089B-00A7-4761-8235-346F3DAE0DE3}"/>
              </a:ext>
            </a:extLst>
          </p:cNvPr>
          <p:cNvSpPr>
            <a:spLocks noChangeShapeType="1"/>
          </p:cNvSpPr>
          <p:nvPr/>
        </p:nvSpPr>
        <p:spPr bwMode="auto">
          <a:xfrm>
            <a:off x="8778876" y="1717675"/>
            <a:ext cx="606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8" name="Line 22">
            <a:extLst>
              <a:ext uri="{FF2B5EF4-FFF2-40B4-BE49-F238E27FC236}">
                <a16:creationId xmlns:a16="http://schemas.microsoft.com/office/drawing/2014/main" id="{399CE175-4529-4879-AB68-7242057E50B1}"/>
              </a:ext>
            </a:extLst>
          </p:cNvPr>
          <p:cNvSpPr>
            <a:spLocks noChangeShapeType="1"/>
          </p:cNvSpPr>
          <p:nvPr/>
        </p:nvSpPr>
        <p:spPr bwMode="auto">
          <a:xfrm>
            <a:off x="9385301" y="1717676"/>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9" name="Line 23">
            <a:extLst>
              <a:ext uri="{FF2B5EF4-FFF2-40B4-BE49-F238E27FC236}">
                <a16:creationId xmlns:a16="http://schemas.microsoft.com/office/drawing/2014/main" id="{B70C5DD0-89F8-45E0-88B0-D381802C5E21}"/>
              </a:ext>
            </a:extLst>
          </p:cNvPr>
          <p:cNvSpPr>
            <a:spLocks noChangeShapeType="1"/>
          </p:cNvSpPr>
          <p:nvPr/>
        </p:nvSpPr>
        <p:spPr bwMode="auto">
          <a:xfrm>
            <a:off x="9536114" y="2128838"/>
            <a:ext cx="6048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80" name="Line 24">
            <a:extLst>
              <a:ext uri="{FF2B5EF4-FFF2-40B4-BE49-F238E27FC236}">
                <a16:creationId xmlns:a16="http://schemas.microsoft.com/office/drawing/2014/main" id="{8C7DC429-F209-4D13-872B-39C6CDD39C42}"/>
              </a:ext>
            </a:extLst>
          </p:cNvPr>
          <p:cNvSpPr>
            <a:spLocks noChangeShapeType="1"/>
          </p:cNvSpPr>
          <p:nvPr/>
        </p:nvSpPr>
        <p:spPr bwMode="auto">
          <a:xfrm>
            <a:off x="9386888" y="1203326"/>
            <a:ext cx="0" cy="5349875"/>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5081" name="Line 25">
            <a:extLst>
              <a:ext uri="{FF2B5EF4-FFF2-40B4-BE49-F238E27FC236}">
                <a16:creationId xmlns:a16="http://schemas.microsoft.com/office/drawing/2014/main" id="{E5BFEE30-8718-435C-84CB-3AB345FEA80D}"/>
              </a:ext>
            </a:extLst>
          </p:cNvPr>
          <p:cNvSpPr>
            <a:spLocks noChangeShapeType="1"/>
          </p:cNvSpPr>
          <p:nvPr/>
        </p:nvSpPr>
        <p:spPr bwMode="auto">
          <a:xfrm>
            <a:off x="3335339" y="1409700"/>
            <a:ext cx="1512887"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5082" name="Line 26">
            <a:extLst>
              <a:ext uri="{FF2B5EF4-FFF2-40B4-BE49-F238E27FC236}">
                <a16:creationId xmlns:a16="http://schemas.microsoft.com/office/drawing/2014/main" id="{CC10BD7C-9759-40DE-8800-8F513F750A54}"/>
              </a:ext>
            </a:extLst>
          </p:cNvPr>
          <p:cNvSpPr>
            <a:spLocks noChangeShapeType="1"/>
          </p:cNvSpPr>
          <p:nvPr/>
        </p:nvSpPr>
        <p:spPr bwMode="auto">
          <a:xfrm>
            <a:off x="4848225" y="1409700"/>
            <a:ext cx="1512888"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5083" name="Line 27">
            <a:extLst>
              <a:ext uri="{FF2B5EF4-FFF2-40B4-BE49-F238E27FC236}">
                <a16:creationId xmlns:a16="http://schemas.microsoft.com/office/drawing/2014/main" id="{4F98E0BF-CED1-413F-B468-482DE91C605D}"/>
              </a:ext>
            </a:extLst>
          </p:cNvPr>
          <p:cNvSpPr>
            <a:spLocks noChangeShapeType="1"/>
          </p:cNvSpPr>
          <p:nvPr/>
        </p:nvSpPr>
        <p:spPr bwMode="auto">
          <a:xfrm>
            <a:off x="6361114" y="1409700"/>
            <a:ext cx="1512887"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5084" name="Line 28">
            <a:extLst>
              <a:ext uri="{FF2B5EF4-FFF2-40B4-BE49-F238E27FC236}">
                <a16:creationId xmlns:a16="http://schemas.microsoft.com/office/drawing/2014/main" id="{B36F9C30-F423-4A0A-96E3-63226571D29D}"/>
              </a:ext>
            </a:extLst>
          </p:cNvPr>
          <p:cNvSpPr>
            <a:spLocks noChangeShapeType="1"/>
          </p:cNvSpPr>
          <p:nvPr/>
        </p:nvSpPr>
        <p:spPr bwMode="auto">
          <a:xfrm>
            <a:off x="7874000" y="1409700"/>
            <a:ext cx="1512888"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45085" name="Line 29">
            <a:extLst>
              <a:ext uri="{FF2B5EF4-FFF2-40B4-BE49-F238E27FC236}">
                <a16:creationId xmlns:a16="http://schemas.microsoft.com/office/drawing/2014/main" id="{9F75394F-C1F6-4AD6-BF06-1A6F3E71C025}"/>
              </a:ext>
            </a:extLst>
          </p:cNvPr>
          <p:cNvSpPr>
            <a:spLocks noChangeShapeType="1"/>
          </p:cNvSpPr>
          <p:nvPr/>
        </p:nvSpPr>
        <p:spPr bwMode="auto">
          <a:xfrm>
            <a:off x="2727325" y="2335213"/>
            <a:ext cx="7572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86" name="Line 30">
            <a:extLst>
              <a:ext uri="{FF2B5EF4-FFF2-40B4-BE49-F238E27FC236}">
                <a16:creationId xmlns:a16="http://schemas.microsoft.com/office/drawing/2014/main" id="{80DDB591-D071-4703-9758-73A76883E989}"/>
              </a:ext>
            </a:extLst>
          </p:cNvPr>
          <p:cNvSpPr>
            <a:spLocks noChangeShapeType="1"/>
          </p:cNvSpPr>
          <p:nvPr/>
        </p:nvSpPr>
        <p:spPr bwMode="auto">
          <a:xfrm>
            <a:off x="3484563" y="2335213"/>
            <a:ext cx="150812"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87" name="Line 31">
            <a:extLst>
              <a:ext uri="{FF2B5EF4-FFF2-40B4-BE49-F238E27FC236}">
                <a16:creationId xmlns:a16="http://schemas.microsoft.com/office/drawing/2014/main" id="{6D893673-14C9-4B75-91E2-ACC30EFB678A}"/>
              </a:ext>
            </a:extLst>
          </p:cNvPr>
          <p:cNvSpPr>
            <a:spLocks noChangeShapeType="1"/>
          </p:cNvSpPr>
          <p:nvPr/>
        </p:nvSpPr>
        <p:spPr bwMode="auto">
          <a:xfrm flipV="1">
            <a:off x="3484563" y="2335213"/>
            <a:ext cx="150812"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88" name="Line 32">
            <a:extLst>
              <a:ext uri="{FF2B5EF4-FFF2-40B4-BE49-F238E27FC236}">
                <a16:creationId xmlns:a16="http://schemas.microsoft.com/office/drawing/2014/main" id="{59B7C38D-CF21-4DA6-A068-326D7C5FBA0B}"/>
              </a:ext>
            </a:extLst>
          </p:cNvPr>
          <p:cNvSpPr>
            <a:spLocks noChangeShapeType="1"/>
          </p:cNvSpPr>
          <p:nvPr/>
        </p:nvSpPr>
        <p:spPr bwMode="auto">
          <a:xfrm>
            <a:off x="2727325" y="2746375"/>
            <a:ext cx="7572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89" name="Line 33">
            <a:extLst>
              <a:ext uri="{FF2B5EF4-FFF2-40B4-BE49-F238E27FC236}">
                <a16:creationId xmlns:a16="http://schemas.microsoft.com/office/drawing/2014/main" id="{8DF98399-6450-491F-8023-9A667033B151}"/>
              </a:ext>
            </a:extLst>
          </p:cNvPr>
          <p:cNvSpPr>
            <a:spLocks noChangeShapeType="1"/>
          </p:cNvSpPr>
          <p:nvPr/>
        </p:nvSpPr>
        <p:spPr bwMode="auto">
          <a:xfrm>
            <a:off x="3635376" y="2746375"/>
            <a:ext cx="55975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90" name="Line 34">
            <a:extLst>
              <a:ext uri="{FF2B5EF4-FFF2-40B4-BE49-F238E27FC236}">
                <a16:creationId xmlns:a16="http://schemas.microsoft.com/office/drawing/2014/main" id="{4127BE3A-BF80-4DD7-9779-EFCB6DA7FC7C}"/>
              </a:ext>
            </a:extLst>
          </p:cNvPr>
          <p:cNvSpPr>
            <a:spLocks noChangeShapeType="1"/>
          </p:cNvSpPr>
          <p:nvPr/>
        </p:nvSpPr>
        <p:spPr bwMode="auto">
          <a:xfrm>
            <a:off x="3635376" y="2335213"/>
            <a:ext cx="55975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91" name="Line 35">
            <a:extLst>
              <a:ext uri="{FF2B5EF4-FFF2-40B4-BE49-F238E27FC236}">
                <a16:creationId xmlns:a16="http://schemas.microsoft.com/office/drawing/2014/main" id="{2B6B5A71-ED3B-44C7-87F9-FEABF8B56A48}"/>
              </a:ext>
            </a:extLst>
          </p:cNvPr>
          <p:cNvSpPr>
            <a:spLocks noChangeShapeType="1"/>
          </p:cNvSpPr>
          <p:nvPr/>
        </p:nvSpPr>
        <p:spPr bwMode="auto">
          <a:xfrm>
            <a:off x="9232900" y="2335213"/>
            <a:ext cx="152400"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92" name="Line 36">
            <a:extLst>
              <a:ext uri="{FF2B5EF4-FFF2-40B4-BE49-F238E27FC236}">
                <a16:creationId xmlns:a16="http://schemas.microsoft.com/office/drawing/2014/main" id="{47F1057C-E9B8-42E5-A6CE-C2ADCDCFFB7A}"/>
              </a:ext>
            </a:extLst>
          </p:cNvPr>
          <p:cNvSpPr>
            <a:spLocks noChangeShapeType="1"/>
          </p:cNvSpPr>
          <p:nvPr/>
        </p:nvSpPr>
        <p:spPr bwMode="auto">
          <a:xfrm flipV="1">
            <a:off x="9232900" y="2335213"/>
            <a:ext cx="152400"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93" name="Line 37">
            <a:extLst>
              <a:ext uri="{FF2B5EF4-FFF2-40B4-BE49-F238E27FC236}">
                <a16:creationId xmlns:a16="http://schemas.microsoft.com/office/drawing/2014/main" id="{B436E450-EDEF-4B4D-8C4B-943639CC11B1}"/>
              </a:ext>
            </a:extLst>
          </p:cNvPr>
          <p:cNvSpPr>
            <a:spLocks noChangeShapeType="1"/>
          </p:cNvSpPr>
          <p:nvPr/>
        </p:nvSpPr>
        <p:spPr bwMode="auto">
          <a:xfrm>
            <a:off x="9385300" y="2335213"/>
            <a:ext cx="755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94" name="Line 38">
            <a:extLst>
              <a:ext uri="{FF2B5EF4-FFF2-40B4-BE49-F238E27FC236}">
                <a16:creationId xmlns:a16="http://schemas.microsoft.com/office/drawing/2014/main" id="{3CA623EE-51AB-4032-9E17-A502ADBCBBF9}"/>
              </a:ext>
            </a:extLst>
          </p:cNvPr>
          <p:cNvSpPr>
            <a:spLocks noChangeShapeType="1"/>
          </p:cNvSpPr>
          <p:nvPr/>
        </p:nvSpPr>
        <p:spPr bwMode="auto">
          <a:xfrm>
            <a:off x="9385300" y="2746375"/>
            <a:ext cx="7556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95" name="Line 39">
            <a:extLst>
              <a:ext uri="{FF2B5EF4-FFF2-40B4-BE49-F238E27FC236}">
                <a16:creationId xmlns:a16="http://schemas.microsoft.com/office/drawing/2014/main" id="{AEC432BE-95C3-40D7-90A3-71A9FECE0EA4}"/>
              </a:ext>
            </a:extLst>
          </p:cNvPr>
          <p:cNvSpPr>
            <a:spLocks noChangeShapeType="1"/>
          </p:cNvSpPr>
          <p:nvPr/>
        </p:nvSpPr>
        <p:spPr bwMode="auto">
          <a:xfrm>
            <a:off x="2727325" y="2952750"/>
            <a:ext cx="984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96" name="Line 40">
            <a:extLst>
              <a:ext uri="{FF2B5EF4-FFF2-40B4-BE49-F238E27FC236}">
                <a16:creationId xmlns:a16="http://schemas.microsoft.com/office/drawing/2014/main" id="{ABBCC301-3A26-4DA0-90A5-140FB4B2D27A}"/>
              </a:ext>
            </a:extLst>
          </p:cNvPr>
          <p:cNvSpPr>
            <a:spLocks noChangeShapeType="1"/>
          </p:cNvSpPr>
          <p:nvPr/>
        </p:nvSpPr>
        <p:spPr bwMode="auto">
          <a:xfrm>
            <a:off x="3711576" y="2952751"/>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97" name="Line 41">
            <a:extLst>
              <a:ext uri="{FF2B5EF4-FFF2-40B4-BE49-F238E27FC236}">
                <a16:creationId xmlns:a16="http://schemas.microsoft.com/office/drawing/2014/main" id="{5BF17692-6756-476B-BCB3-7F27B7084944}"/>
              </a:ext>
            </a:extLst>
          </p:cNvPr>
          <p:cNvSpPr>
            <a:spLocks noChangeShapeType="1"/>
          </p:cNvSpPr>
          <p:nvPr/>
        </p:nvSpPr>
        <p:spPr bwMode="auto">
          <a:xfrm flipV="1">
            <a:off x="3711576" y="2952751"/>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98" name="Line 42">
            <a:extLst>
              <a:ext uri="{FF2B5EF4-FFF2-40B4-BE49-F238E27FC236}">
                <a16:creationId xmlns:a16="http://schemas.microsoft.com/office/drawing/2014/main" id="{D74AC2B5-12CB-40CA-A6F7-C953E179D8C1}"/>
              </a:ext>
            </a:extLst>
          </p:cNvPr>
          <p:cNvSpPr>
            <a:spLocks noChangeShapeType="1"/>
          </p:cNvSpPr>
          <p:nvPr/>
        </p:nvSpPr>
        <p:spPr bwMode="auto">
          <a:xfrm>
            <a:off x="3862389" y="3363913"/>
            <a:ext cx="1285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99" name="Line 43">
            <a:extLst>
              <a:ext uri="{FF2B5EF4-FFF2-40B4-BE49-F238E27FC236}">
                <a16:creationId xmlns:a16="http://schemas.microsoft.com/office/drawing/2014/main" id="{1F61411E-2EAF-4E26-9433-D3277EEDB463}"/>
              </a:ext>
            </a:extLst>
          </p:cNvPr>
          <p:cNvSpPr>
            <a:spLocks noChangeShapeType="1"/>
          </p:cNvSpPr>
          <p:nvPr/>
        </p:nvSpPr>
        <p:spPr bwMode="auto">
          <a:xfrm>
            <a:off x="2727325" y="3363913"/>
            <a:ext cx="984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00" name="Line 44">
            <a:extLst>
              <a:ext uri="{FF2B5EF4-FFF2-40B4-BE49-F238E27FC236}">
                <a16:creationId xmlns:a16="http://schemas.microsoft.com/office/drawing/2014/main" id="{0F65A285-2040-4603-8702-776B0D9FE868}"/>
              </a:ext>
            </a:extLst>
          </p:cNvPr>
          <p:cNvSpPr>
            <a:spLocks noChangeShapeType="1"/>
          </p:cNvSpPr>
          <p:nvPr/>
        </p:nvSpPr>
        <p:spPr bwMode="auto">
          <a:xfrm>
            <a:off x="3862389" y="2952750"/>
            <a:ext cx="1285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01" name="Line 45">
            <a:extLst>
              <a:ext uri="{FF2B5EF4-FFF2-40B4-BE49-F238E27FC236}">
                <a16:creationId xmlns:a16="http://schemas.microsoft.com/office/drawing/2014/main" id="{6C1A0CE5-7BA9-44A9-ACC3-0E6556225E50}"/>
              </a:ext>
            </a:extLst>
          </p:cNvPr>
          <p:cNvSpPr>
            <a:spLocks noChangeShapeType="1"/>
          </p:cNvSpPr>
          <p:nvPr/>
        </p:nvSpPr>
        <p:spPr bwMode="auto">
          <a:xfrm>
            <a:off x="5148263" y="2952751"/>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02" name="Line 46">
            <a:extLst>
              <a:ext uri="{FF2B5EF4-FFF2-40B4-BE49-F238E27FC236}">
                <a16:creationId xmlns:a16="http://schemas.microsoft.com/office/drawing/2014/main" id="{46E693EA-FC53-4DBA-9F01-2E4D484DEC89}"/>
              </a:ext>
            </a:extLst>
          </p:cNvPr>
          <p:cNvSpPr>
            <a:spLocks noChangeShapeType="1"/>
          </p:cNvSpPr>
          <p:nvPr/>
        </p:nvSpPr>
        <p:spPr bwMode="auto">
          <a:xfrm flipV="1">
            <a:off x="5148263" y="2952751"/>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03" name="Line 47">
            <a:extLst>
              <a:ext uri="{FF2B5EF4-FFF2-40B4-BE49-F238E27FC236}">
                <a16:creationId xmlns:a16="http://schemas.microsoft.com/office/drawing/2014/main" id="{C0156755-CF14-47E5-9F40-36822D0F2588}"/>
              </a:ext>
            </a:extLst>
          </p:cNvPr>
          <p:cNvSpPr>
            <a:spLocks noChangeShapeType="1"/>
          </p:cNvSpPr>
          <p:nvPr/>
        </p:nvSpPr>
        <p:spPr bwMode="auto">
          <a:xfrm>
            <a:off x="3030539" y="2952750"/>
            <a:ext cx="6810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04" name="Line 48">
            <a:extLst>
              <a:ext uri="{FF2B5EF4-FFF2-40B4-BE49-F238E27FC236}">
                <a16:creationId xmlns:a16="http://schemas.microsoft.com/office/drawing/2014/main" id="{B2E9CE40-8E80-4F82-8C30-029F5CEFA2E6}"/>
              </a:ext>
            </a:extLst>
          </p:cNvPr>
          <p:cNvSpPr>
            <a:spLocks noChangeShapeType="1"/>
          </p:cNvSpPr>
          <p:nvPr/>
        </p:nvSpPr>
        <p:spPr bwMode="auto">
          <a:xfrm>
            <a:off x="5299075" y="3363913"/>
            <a:ext cx="3556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05" name="Line 49">
            <a:extLst>
              <a:ext uri="{FF2B5EF4-FFF2-40B4-BE49-F238E27FC236}">
                <a16:creationId xmlns:a16="http://schemas.microsoft.com/office/drawing/2014/main" id="{646CE579-9431-4F08-8190-A7415FB985FE}"/>
              </a:ext>
            </a:extLst>
          </p:cNvPr>
          <p:cNvSpPr>
            <a:spLocks noChangeShapeType="1"/>
          </p:cNvSpPr>
          <p:nvPr/>
        </p:nvSpPr>
        <p:spPr bwMode="auto">
          <a:xfrm>
            <a:off x="5299075" y="2952750"/>
            <a:ext cx="3556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06" name="Line 50">
            <a:extLst>
              <a:ext uri="{FF2B5EF4-FFF2-40B4-BE49-F238E27FC236}">
                <a16:creationId xmlns:a16="http://schemas.microsoft.com/office/drawing/2014/main" id="{105EEBAF-3DB4-447B-8F7F-FC0279D2C694}"/>
              </a:ext>
            </a:extLst>
          </p:cNvPr>
          <p:cNvSpPr>
            <a:spLocks noChangeShapeType="1"/>
          </p:cNvSpPr>
          <p:nvPr/>
        </p:nvSpPr>
        <p:spPr bwMode="auto">
          <a:xfrm>
            <a:off x="8855076" y="2952751"/>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07" name="Line 51">
            <a:extLst>
              <a:ext uri="{FF2B5EF4-FFF2-40B4-BE49-F238E27FC236}">
                <a16:creationId xmlns:a16="http://schemas.microsoft.com/office/drawing/2014/main" id="{D205A35D-DD23-44EF-AEE9-0539C4E5CD49}"/>
              </a:ext>
            </a:extLst>
          </p:cNvPr>
          <p:cNvSpPr>
            <a:spLocks noChangeShapeType="1"/>
          </p:cNvSpPr>
          <p:nvPr/>
        </p:nvSpPr>
        <p:spPr bwMode="auto">
          <a:xfrm flipV="1">
            <a:off x="8855076" y="2952751"/>
            <a:ext cx="150813"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08" name="Line 52">
            <a:extLst>
              <a:ext uri="{FF2B5EF4-FFF2-40B4-BE49-F238E27FC236}">
                <a16:creationId xmlns:a16="http://schemas.microsoft.com/office/drawing/2014/main" id="{8076D7C3-A364-4F90-A054-BA027D2C9832}"/>
              </a:ext>
            </a:extLst>
          </p:cNvPr>
          <p:cNvSpPr>
            <a:spLocks noChangeShapeType="1"/>
          </p:cNvSpPr>
          <p:nvPr/>
        </p:nvSpPr>
        <p:spPr bwMode="auto">
          <a:xfrm>
            <a:off x="9005888" y="2952750"/>
            <a:ext cx="11350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09" name="Line 53">
            <a:extLst>
              <a:ext uri="{FF2B5EF4-FFF2-40B4-BE49-F238E27FC236}">
                <a16:creationId xmlns:a16="http://schemas.microsoft.com/office/drawing/2014/main" id="{2FF4867C-0E67-4AB9-B633-D12A33E7D773}"/>
              </a:ext>
            </a:extLst>
          </p:cNvPr>
          <p:cNvSpPr>
            <a:spLocks noChangeShapeType="1"/>
          </p:cNvSpPr>
          <p:nvPr/>
        </p:nvSpPr>
        <p:spPr bwMode="auto">
          <a:xfrm>
            <a:off x="9005888" y="3363913"/>
            <a:ext cx="11350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10" name="Line 54">
            <a:extLst>
              <a:ext uri="{FF2B5EF4-FFF2-40B4-BE49-F238E27FC236}">
                <a16:creationId xmlns:a16="http://schemas.microsoft.com/office/drawing/2014/main" id="{D1E1D11D-DD24-4CD8-A2A8-CBEB08ED9F35}"/>
              </a:ext>
            </a:extLst>
          </p:cNvPr>
          <p:cNvSpPr>
            <a:spLocks noChangeShapeType="1"/>
          </p:cNvSpPr>
          <p:nvPr/>
        </p:nvSpPr>
        <p:spPr bwMode="auto">
          <a:xfrm>
            <a:off x="3711576" y="3568700"/>
            <a:ext cx="9826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11" name="Line 55">
            <a:extLst>
              <a:ext uri="{FF2B5EF4-FFF2-40B4-BE49-F238E27FC236}">
                <a16:creationId xmlns:a16="http://schemas.microsoft.com/office/drawing/2014/main" id="{B29E5C69-36CD-4B06-8679-B98DBC83B446}"/>
              </a:ext>
            </a:extLst>
          </p:cNvPr>
          <p:cNvSpPr>
            <a:spLocks noChangeShapeType="1"/>
          </p:cNvSpPr>
          <p:nvPr/>
        </p:nvSpPr>
        <p:spPr bwMode="auto">
          <a:xfrm>
            <a:off x="2727325" y="3981450"/>
            <a:ext cx="8318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12" name="Line 56">
            <a:extLst>
              <a:ext uri="{FF2B5EF4-FFF2-40B4-BE49-F238E27FC236}">
                <a16:creationId xmlns:a16="http://schemas.microsoft.com/office/drawing/2014/main" id="{126CE563-8B4D-45CD-BD83-16B519660729}"/>
              </a:ext>
            </a:extLst>
          </p:cNvPr>
          <p:cNvSpPr>
            <a:spLocks noChangeShapeType="1"/>
          </p:cNvSpPr>
          <p:nvPr/>
        </p:nvSpPr>
        <p:spPr bwMode="auto">
          <a:xfrm flipV="1">
            <a:off x="3559175" y="3568700"/>
            <a:ext cx="152400" cy="4127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13" name="Line 57">
            <a:extLst>
              <a:ext uri="{FF2B5EF4-FFF2-40B4-BE49-F238E27FC236}">
                <a16:creationId xmlns:a16="http://schemas.microsoft.com/office/drawing/2014/main" id="{4F825F5A-540F-4AB5-AC83-4153B93CED16}"/>
              </a:ext>
            </a:extLst>
          </p:cNvPr>
          <p:cNvSpPr>
            <a:spLocks noChangeShapeType="1"/>
          </p:cNvSpPr>
          <p:nvPr/>
        </p:nvSpPr>
        <p:spPr bwMode="auto">
          <a:xfrm>
            <a:off x="4694238" y="3568700"/>
            <a:ext cx="150812" cy="4127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14" name="Line 58">
            <a:extLst>
              <a:ext uri="{FF2B5EF4-FFF2-40B4-BE49-F238E27FC236}">
                <a16:creationId xmlns:a16="http://schemas.microsoft.com/office/drawing/2014/main" id="{58A75F80-3FAA-476C-B2A6-551EC014A38F}"/>
              </a:ext>
            </a:extLst>
          </p:cNvPr>
          <p:cNvSpPr>
            <a:spLocks noChangeShapeType="1"/>
          </p:cNvSpPr>
          <p:nvPr/>
        </p:nvSpPr>
        <p:spPr bwMode="auto">
          <a:xfrm>
            <a:off x="4845050" y="3981450"/>
            <a:ext cx="529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15" name="Line 59">
            <a:extLst>
              <a:ext uri="{FF2B5EF4-FFF2-40B4-BE49-F238E27FC236}">
                <a16:creationId xmlns:a16="http://schemas.microsoft.com/office/drawing/2014/main" id="{BA6285CD-C797-437C-8218-A6C6F7AA1DD1}"/>
              </a:ext>
            </a:extLst>
          </p:cNvPr>
          <p:cNvSpPr>
            <a:spLocks noChangeShapeType="1"/>
          </p:cNvSpPr>
          <p:nvPr/>
        </p:nvSpPr>
        <p:spPr bwMode="auto">
          <a:xfrm>
            <a:off x="2727325" y="4186238"/>
            <a:ext cx="984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16" name="Line 60">
            <a:extLst>
              <a:ext uri="{FF2B5EF4-FFF2-40B4-BE49-F238E27FC236}">
                <a16:creationId xmlns:a16="http://schemas.microsoft.com/office/drawing/2014/main" id="{3A566A15-24AB-4E82-8045-E088E876C116}"/>
              </a:ext>
            </a:extLst>
          </p:cNvPr>
          <p:cNvSpPr>
            <a:spLocks noChangeShapeType="1"/>
          </p:cNvSpPr>
          <p:nvPr/>
        </p:nvSpPr>
        <p:spPr bwMode="auto">
          <a:xfrm>
            <a:off x="3711576" y="4186238"/>
            <a:ext cx="150813"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17" name="Line 61">
            <a:extLst>
              <a:ext uri="{FF2B5EF4-FFF2-40B4-BE49-F238E27FC236}">
                <a16:creationId xmlns:a16="http://schemas.microsoft.com/office/drawing/2014/main" id="{C4F67CEB-9B23-409C-AE7C-5D7CE54DA243}"/>
              </a:ext>
            </a:extLst>
          </p:cNvPr>
          <p:cNvSpPr>
            <a:spLocks noChangeShapeType="1"/>
          </p:cNvSpPr>
          <p:nvPr/>
        </p:nvSpPr>
        <p:spPr bwMode="auto">
          <a:xfrm flipV="1">
            <a:off x="3711576" y="4186238"/>
            <a:ext cx="150813"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18" name="Line 62">
            <a:extLst>
              <a:ext uri="{FF2B5EF4-FFF2-40B4-BE49-F238E27FC236}">
                <a16:creationId xmlns:a16="http://schemas.microsoft.com/office/drawing/2014/main" id="{0B2E17D5-CFA1-4FDC-873A-FF6A89FCEA76}"/>
              </a:ext>
            </a:extLst>
          </p:cNvPr>
          <p:cNvSpPr>
            <a:spLocks noChangeShapeType="1"/>
          </p:cNvSpPr>
          <p:nvPr/>
        </p:nvSpPr>
        <p:spPr bwMode="auto">
          <a:xfrm>
            <a:off x="3862389" y="4597400"/>
            <a:ext cx="1285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19" name="Line 63">
            <a:extLst>
              <a:ext uri="{FF2B5EF4-FFF2-40B4-BE49-F238E27FC236}">
                <a16:creationId xmlns:a16="http://schemas.microsoft.com/office/drawing/2014/main" id="{F0638965-609A-45B1-B61A-33B63DAF08D9}"/>
              </a:ext>
            </a:extLst>
          </p:cNvPr>
          <p:cNvSpPr>
            <a:spLocks noChangeShapeType="1"/>
          </p:cNvSpPr>
          <p:nvPr/>
        </p:nvSpPr>
        <p:spPr bwMode="auto">
          <a:xfrm>
            <a:off x="2727325" y="4597400"/>
            <a:ext cx="9842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20" name="Line 64">
            <a:extLst>
              <a:ext uri="{FF2B5EF4-FFF2-40B4-BE49-F238E27FC236}">
                <a16:creationId xmlns:a16="http://schemas.microsoft.com/office/drawing/2014/main" id="{0F4A6DAE-3AFB-4920-8D05-ECDA1DC6E55D}"/>
              </a:ext>
            </a:extLst>
          </p:cNvPr>
          <p:cNvSpPr>
            <a:spLocks noChangeShapeType="1"/>
          </p:cNvSpPr>
          <p:nvPr/>
        </p:nvSpPr>
        <p:spPr bwMode="auto">
          <a:xfrm>
            <a:off x="3862389" y="4186238"/>
            <a:ext cx="1285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21" name="Line 65">
            <a:extLst>
              <a:ext uri="{FF2B5EF4-FFF2-40B4-BE49-F238E27FC236}">
                <a16:creationId xmlns:a16="http://schemas.microsoft.com/office/drawing/2014/main" id="{2BDB7690-F47C-46AE-B6A3-AC519359FC32}"/>
              </a:ext>
            </a:extLst>
          </p:cNvPr>
          <p:cNvSpPr>
            <a:spLocks noChangeShapeType="1"/>
          </p:cNvSpPr>
          <p:nvPr/>
        </p:nvSpPr>
        <p:spPr bwMode="auto">
          <a:xfrm>
            <a:off x="5148263" y="4186239"/>
            <a:ext cx="76200" cy="2063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22" name="Line 66">
            <a:extLst>
              <a:ext uri="{FF2B5EF4-FFF2-40B4-BE49-F238E27FC236}">
                <a16:creationId xmlns:a16="http://schemas.microsoft.com/office/drawing/2014/main" id="{9B7DECD4-06AA-4E9D-87A1-C7676EE79C88}"/>
              </a:ext>
            </a:extLst>
          </p:cNvPr>
          <p:cNvSpPr>
            <a:spLocks noChangeShapeType="1"/>
          </p:cNvSpPr>
          <p:nvPr/>
        </p:nvSpPr>
        <p:spPr bwMode="auto">
          <a:xfrm flipV="1">
            <a:off x="5148263" y="4392614"/>
            <a:ext cx="76200" cy="2047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23" name="Line 67">
            <a:extLst>
              <a:ext uri="{FF2B5EF4-FFF2-40B4-BE49-F238E27FC236}">
                <a16:creationId xmlns:a16="http://schemas.microsoft.com/office/drawing/2014/main" id="{3E9399C3-38D8-46B1-81FD-2E6D6C86D786}"/>
              </a:ext>
            </a:extLst>
          </p:cNvPr>
          <p:cNvSpPr>
            <a:spLocks noChangeShapeType="1"/>
          </p:cNvSpPr>
          <p:nvPr/>
        </p:nvSpPr>
        <p:spPr bwMode="auto">
          <a:xfrm>
            <a:off x="5224464" y="4392613"/>
            <a:ext cx="1209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24" name="Line 68">
            <a:extLst>
              <a:ext uri="{FF2B5EF4-FFF2-40B4-BE49-F238E27FC236}">
                <a16:creationId xmlns:a16="http://schemas.microsoft.com/office/drawing/2014/main" id="{A8CC6BBB-7166-4446-9251-3949B8051831}"/>
              </a:ext>
            </a:extLst>
          </p:cNvPr>
          <p:cNvSpPr>
            <a:spLocks noChangeShapeType="1"/>
          </p:cNvSpPr>
          <p:nvPr/>
        </p:nvSpPr>
        <p:spPr bwMode="auto">
          <a:xfrm rot="10800000">
            <a:off x="6510338" y="4597400"/>
            <a:ext cx="1966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25" name="Line 69">
            <a:extLst>
              <a:ext uri="{FF2B5EF4-FFF2-40B4-BE49-F238E27FC236}">
                <a16:creationId xmlns:a16="http://schemas.microsoft.com/office/drawing/2014/main" id="{E3B34B3E-9AE6-492A-A34B-E8E86A502721}"/>
              </a:ext>
            </a:extLst>
          </p:cNvPr>
          <p:cNvSpPr>
            <a:spLocks noChangeShapeType="1"/>
          </p:cNvSpPr>
          <p:nvPr/>
        </p:nvSpPr>
        <p:spPr bwMode="auto">
          <a:xfrm rot="10800000">
            <a:off x="6510338" y="4186238"/>
            <a:ext cx="1966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26" name="Line 70">
            <a:extLst>
              <a:ext uri="{FF2B5EF4-FFF2-40B4-BE49-F238E27FC236}">
                <a16:creationId xmlns:a16="http://schemas.microsoft.com/office/drawing/2014/main" id="{A0763251-1EFE-4E0B-8C2A-92C413E6B52D}"/>
              </a:ext>
            </a:extLst>
          </p:cNvPr>
          <p:cNvSpPr>
            <a:spLocks noChangeShapeType="1"/>
          </p:cNvSpPr>
          <p:nvPr/>
        </p:nvSpPr>
        <p:spPr bwMode="auto">
          <a:xfrm rot="10800000">
            <a:off x="8477251" y="4186239"/>
            <a:ext cx="74613" cy="2063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27" name="Line 71">
            <a:extLst>
              <a:ext uri="{FF2B5EF4-FFF2-40B4-BE49-F238E27FC236}">
                <a16:creationId xmlns:a16="http://schemas.microsoft.com/office/drawing/2014/main" id="{8C55BA2C-2B2A-4D5F-87C3-298C5EECBD8A}"/>
              </a:ext>
            </a:extLst>
          </p:cNvPr>
          <p:cNvSpPr>
            <a:spLocks noChangeShapeType="1"/>
          </p:cNvSpPr>
          <p:nvPr/>
        </p:nvSpPr>
        <p:spPr bwMode="auto">
          <a:xfrm rot="10800000" flipV="1">
            <a:off x="8477251" y="4392614"/>
            <a:ext cx="74613" cy="2047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28" name="Line 72">
            <a:extLst>
              <a:ext uri="{FF2B5EF4-FFF2-40B4-BE49-F238E27FC236}">
                <a16:creationId xmlns:a16="http://schemas.microsoft.com/office/drawing/2014/main" id="{D9183083-D948-4FB1-BC32-6CBCB29243D2}"/>
              </a:ext>
            </a:extLst>
          </p:cNvPr>
          <p:cNvSpPr>
            <a:spLocks noChangeShapeType="1"/>
          </p:cNvSpPr>
          <p:nvPr/>
        </p:nvSpPr>
        <p:spPr bwMode="auto">
          <a:xfrm rot="10800000" flipV="1">
            <a:off x="6434138" y="4186239"/>
            <a:ext cx="76200" cy="2063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29" name="Line 73">
            <a:extLst>
              <a:ext uri="{FF2B5EF4-FFF2-40B4-BE49-F238E27FC236}">
                <a16:creationId xmlns:a16="http://schemas.microsoft.com/office/drawing/2014/main" id="{E9D9E1BD-8014-467C-AC86-2CFCB48DEBCA}"/>
              </a:ext>
            </a:extLst>
          </p:cNvPr>
          <p:cNvSpPr>
            <a:spLocks noChangeShapeType="1"/>
          </p:cNvSpPr>
          <p:nvPr/>
        </p:nvSpPr>
        <p:spPr bwMode="auto">
          <a:xfrm rot="10800000">
            <a:off x="6434138" y="4392614"/>
            <a:ext cx="76200" cy="2047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30" name="Line 74">
            <a:extLst>
              <a:ext uri="{FF2B5EF4-FFF2-40B4-BE49-F238E27FC236}">
                <a16:creationId xmlns:a16="http://schemas.microsoft.com/office/drawing/2014/main" id="{8C713C96-10E6-4F57-ADF2-8F7DC023988F}"/>
              </a:ext>
            </a:extLst>
          </p:cNvPr>
          <p:cNvSpPr>
            <a:spLocks noChangeShapeType="1"/>
          </p:cNvSpPr>
          <p:nvPr/>
        </p:nvSpPr>
        <p:spPr bwMode="auto">
          <a:xfrm>
            <a:off x="8551864" y="4392613"/>
            <a:ext cx="15890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31" name="Line 75">
            <a:extLst>
              <a:ext uri="{FF2B5EF4-FFF2-40B4-BE49-F238E27FC236}">
                <a16:creationId xmlns:a16="http://schemas.microsoft.com/office/drawing/2014/main" id="{C151DDB7-A74E-4222-967C-2163BFCAC508}"/>
              </a:ext>
            </a:extLst>
          </p:cNvPr>
          <p:cNvSpPr>
            <a:spLocks noChangeShapeType="1"/>
          </p:cNvSpPr>
          <p:nvPr/>
        </p:nvSpPr>
        <p:spPr bwMode="auto">
          <a:xfrm>
            <a:off x="2727325" y="4803775"/>
            <a:ext cx="25717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32" name="Line 76">
            <a:extLst>
              <a:ext uri="{FF2B5EF4-FFF2-40B4-BE49-F238E27FC236}">
                <a16:creationId xmlns:a16="http://schemas.microsoft.com/office/drawing/2014/main" id="{F3F34805-C9A1-4AC6-A576-5344E0E92D41}"/>
              </a:ext>
            </a:extLst>
          </p:cNvPr>
          <p:cNvSpPr>
            <a:spLocks noChangeShapeType="1"/>
          </p:cNvSpPr>
          <p:nvPr/>
        </p:nvSpPr>
        <p:spPr bwMode="auto">
          <a:xfrm>
            <a:off x="5299075" y="4803776"/>
            <a:ext cx="152400"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33" name="Line 77">
            <a:extLst>
              <a:ext uri="{FF2B5EF4-FFF2-40B4-BE49-F238E27FC236}">
                <a16:creationId xmlns:a16="http://schemas.microsoft.com/office/drawing/2014/main" id="{1EA9398E-6F64-4F17-93B1-856BE96F31D7}"/>
              </a:ext>
            </a:extLst>
          </p:cNvPr>
          <p:cNvSpPr>
            <a:spLocks noChangeShapeType="1"/>
          </p:cNvSpPr>
          <p:nvPr/>
        </p:nvSpPr>
        <p:spPr bwMode="auto">
          <a:xfrm>
            <a:off x="5451476" y="5214938"/>
            <a:ext cx="27225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34" name="Line 78">
            <a:extLst>
              <a:ext uri="{FF2B5EF4-FFF2-40B4-BE49-F238E27FC236}">
                <a16:creationId xmlns:a16="http://schemas.microsoft.com/office/drawing/2014/main" id="{CF93D8D4-A371-4939-9133-81977681EBE8}"/>
              </a:ext>
            </a:extLst>
          </p:cNvPr>
          <p:cNvSpPr>
            <a:spLocks noChangeShapeType="1"/>
          </p:cNvSpPr>
          <p:nvPr/>
        </p:nvSpPr>
        <p:spPr bwMode="auto">
          <a:xfrm flipV="1">
            <a:off x="8174038" y="4803776"/>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35" name="Line 79">
            <a:extLst>
              <a:ext uri="{FF2B5EF4-FFF2-40B4-BE49-F238E27FC236}">
                <a16:creationId xmlns:a16="http://schemas.microsoft.com/office/drawing/2014/main" id="{C14AD3D5-6FE6-48F3-BBDA-7A5CDF4AD1C7}"/>
              </a:ext>
            </a:extLst>
          </p:cNvPr>
          <p:cNvSpPr>
            <a:spLocks noChangeShapeType="1"/>
          </p:cNvSpPr>
          <p:nvPr/>
        </p:nvSpPr>
        <p:spPr bwMode="auto">
          <a:xfrm>
            <a:off x="8324850" y="4803775"/>
            <a:ext cx="18161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36" name="Line 80">
            <a:extLst>
              <a:ext uri="{FF2B5EF4-FFF2-40B4-BE49-F238E27FC236}">
                <a16:creationId xmlns:a16="http://schemas.microsoft.com/office/drawing/2014/main" id="{99106C36-A92C-4CAA-8655-A36B3329B6C9}"/>
              </a:ext>
            </a:extLst>
          </p:cNvPr>
          <p:cNvSpPr>
            <a:spLocks noChangeShapeType="1"/>
          </p:cNvSpPr>
          <p:nvPr/>
        </p:nvSpPr>
        <p:spPr bwMode="auto">
          <a:xfrm>
            <a:off x="2727326" y="5421313"/>
            <a:ext cx="6064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37" name="Line 81">
            <a:extLst>
              <a:ext uri="{FF2B5EF4-FFF2-40B4-BE49-F238E27FC236}">
                <a16:creationId xmlns:a16="http://schemas.microsoft.com/office/drawing/2014/main" id="{E403576E-81C2-4319-9B46-B1739753429B}"/>
              </a:ext>
            </a:extLst>
          </p:cNvPr>
          <p:cNvSpPr>
            <a:spLocks noChangeShapeType="1"/>
          </p:cNvSpPr>
          <p:nvPr/>
        </p:nvSpPr>
        <p:spPr bwMode="auto">
          <a:xfrm>
            <a:off x="3333751" y="5421313"/>
            <a:ext cx="150813"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38" name="Line 82">
            <a:extLst>
              <a:ext uri="{FF2B5EF4-FFF2-40B4-BE49-F238E27FC236}">
                <a16:creationId xmlns:a16="http://schemas.microsoft.com/office/drawing/2014/main" id="{B8DFE6E6-50DF-4753-9782-A1D3F334CF1C}"/>
              </a:ext>
            </a:extLst>
          </p:cNvPr>
          <p:cNvSpPr>
            <a:spLocks noChangeShapeType="1"/>
          </p:cNvSpPr>
          <p:nvPr/>
        </p:nvSpPr>
        <p:spPr bwMode="auto">
          <a:xfrm>
            <a:off x="3484563" y="5832475"/>
            <a:ext cx="52943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39" name="Line 83">
            <a:extLst>
              <a:ext uri="{FF2B5EF4-FFF2-40B4-BE49-F238E27FC236}">
                <a16:creationId xmlns:a16="http://schemas.microsoft.com/office/drawing/2014/main" id="{EBEB4175-24F5-4E0F-A768-25AEEE9BBC64}"/>
              </a:ext>
            </a:extLst>
          </p:cNvPr>
          <p:cNvSpPr>
            <a:spLocks noChangeShapeType="1"/>
          </p:cNvSpPr>
          <p:nvPr/>
        </p:nvSpPr>
        <p:spPr bwMode="auto">
          <a:xfrm flipV="1">
            <a:off x="8778875" y="5421313"/>
            <a:ext cx="152400" cy="4111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40" name="Line 84">
            <a:extLst>
              <a:ext uri="{FF2B5EF4-FFF2-40B4-BE49-F238E27FC236}">
                <a16:creationId xmlns:a16="http://schemas.microsoft.com/office/drawing/2014/main" id="{DE2A93C1-9A48-4D93-A362-AAF2337E1660}"/>
              </a:ext>
            </a:extLst>
          </p:cNvPr>
          <p:cNvSpPr>
            <a:spLocks noChangeShapeType="1"/>
          </p:cNvSpPr>
          <p:nvPr/>
        </p:nvSpPr>
        <p:spPr bwMode="auto">
          <a:xfrm>
            <a:off x="8931276" y="5421313"/>
            <a:ext cx="12096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41" name="Line 85">
            <a:extLst>
              <a:ext uri="{FF2B5EF4-FFF2-40B4-BE49-F238E27FC236}">
                <a16:creationId xmlns:a16="http://schemas.microsoft.com/office/drawing/2014/main" id="{E71F8F51-42B1-4BBC-AF26-08BC2C7CDB2B}"/>
              </a:ext>
            </a:extLst>
          </p:cNvPr>
          <p:cNvSpPr>
            <a:spLocks noChangeShapeType="1"/>
          </p:cNvSpPr>
          <p:nvPr/>
        </p:nvSpPr>
        <p:spPr bwMode="auto">
          <a:xfrm>
            <a:off x="2727326" y="6038850"/>
            <a:ext cx="27987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42" name="Line 86">
            <a:extLst>
              <a:ext uri="{FF2B5EF4-FFF2-40B4-BE49-F238E27FC236}">
                <a16:creationId xmlns:a16="http://schemas.microsoft.com/office/drawing/2014/main" id="{22904C0B-C9FC-4C05-A755-A630FD1EDE8B}"/>
              </a:ext>
            </a:extLst>
          </p:cNvPr>
          <p:cNvSpPr>
            <a:spLocks noChangeShapeType="1"/>
          </p:cNvSpPr>
          <p:nvPr/>
        </p:nvSpPr>
        <p:spPr bwMode="auto">
          <a:xfrm>
            <a:off x="5526088" y="6038851"/>
            <a:ext cx="150812"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43" name="Line 87">
            <a:extLst>
              <a:ext uri="{FF2B5EF4-FFF2-40B4-BE49-F238E27FC236}">
                <a16:creationId xmlns:a16="http://schemas.microsoft.com/office/drawing/2014/main" id="{90CF2AE4-F85B-4662-8E83-E472F06D8AE7}"/>
              </a:ext>
            </a:extLst>
          </p:cNvPr>
          <p:cNvSpPr>
            <a:spLocks noChangeShapeType="1"/>
          </p:cNvSpPr>
          <p:nvPr/>
        </p:nvSpPr>
        <p:spPr bwMode="auto">
          <a:xfrm>
            <a:off x="5676901" y="6450013"/>
            <a:ext cx="22701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44" name="Line 88">
            <a:extLst>
              <a:ext uri="{FF2B5EF4-FFF2-40B4-BE49-F238E27FC236}">
                <a16:creationId xmlns:a16="http://schemas.microsoft.com/office/drawing/2014/main" id="{84C67AB3-6631-4521-9FA7-C328383FF8BC}"/>
              </a:ext>
            </a:extLst>
          </p:cNvPr>
          <p:cNvSpPr>
            <a:spLocks noChangeShapeType="1"/>
          </p:cNvSpPr>
          <p:nvPr/>
        </p:nvSpPr>
        <p:spPr bwMode="auto">
          <a:xfrm flipV="1">
            <a:off x="7947025" y="6038851"/>
            <a:ext cx="152400" cy="4111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45" name="Line 89">
            <a:extLst>
              <a:ext uri="{FF2B5EF4-FFF2-40B4-BE49-F238E27FC236}">
                <a16:creationId xmlns:a16="http://schemas.microsoft.com/office/drawing/2014/main" id="{C3702FE4-A16C-4923-8463-EA98C98FCF4C}"/>
              </a:ext>
            </a:extLst>
          </p:cNvPr>
          <p:cNvSpPr>
            <a:spLocks noChangeShapeType="1"/>
          </p:cNvSpPr>
          <p:nvPr/>
        </p:nvSpPr>
        <p:spPr bwMode="auto">
          <a:xfrm>
            <a:off x="8099426" y="6038850"/>
            <a:ext cx="20415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46" name="Oval 90">
            <a:extLst>
              <a:ext uri="{FF2B5EF4-FFF2-40B4-BE49-F238E27FC236}">
                <a16:creationId xmlns:a16="http://schemas.microsoft.com/office/drawing/2014/main" id="{3A60EDC5-65BF-4AE6-8222-2B57B4A7B034}"/>
              </a:ext>
            </a:extLst>
          </p:cNvPr>
          <p:cNvSpPr>
            <a:spLocks noChangeArrowheads="1"/>
          </p:cNvSpPr>
          <p:nvPr/>
        </p:nvSpPr>
        <p:spPr bwMode="auto">
          <a:xfrm>
            <a:off x="7918451" y="1881189"/>
            <a:ext cx="74613" cy="103187"/>
          </a:xfrm>
          <a:prstGeom prst="ellipse">
            <a:avLst/>
          </a:prstGeom>
          <a:solidFill>
            <a:srgbClr val="FFFFFF"/>
          </a:solidFill>
          <a:ln w="28575">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5147" name="Line 91">
            <a:extLst>
              <a:ext uri="{FF2B5EF4-FFF2-40B4-BE49-F238E27FC236}">
                <a16:creationId xmlns:a16="http://schemas.microsoft.com/office/drawing/2014/main" id="{FD7536A2-787F-4191-8A6B-61660D7B0C38}"/>
              </a:ext>
            </a:extLst>
          </p:cNvPr>
          <p:cNvSpPr>
            <a:spLocks noChangeShapeType="1"/>
          </p:cNvSpPr>
          <p:nvPr/>
        </p:nvSpPr>
        <p:spPr bwMode="auto">
          <a:xfrm flipH="1">
            <a:off x="7569200" y="1960564"/>
            <a:ext cx="336550" cy="1682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48" name="Line 92">
            <a:extLst>
              <a:ext uri="{FF2B5EF4-FFF2-40B4-BE49-F238E27FC236}">
                <a16:creationId xmlns:a16="http://schemas.microsoft.com/office/drawing/2014/main" id="{74803604-143C-498F-85BA-1DE414CBB226}"/>
              </a:ext>
            </a:extLst>
          </p:cNvPr>
          <p:cNvSpPr>
            <a:spLocks noChangeShapeType="1"/>
          </p:cNvSpPr>
          <p:nvPr/>
        </p:nvSpPr>
        <p:spPr bwMode="auto">
          <a:xfrm>
            <a:off x="7569200" y="2128839"/>
            <a:ext cx="368300" cy="2046287"/>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45149" name="Text Box 93">
            <a:extLst>
              <a:ext uri="{FF2B5EF4-FFF2-40B4-BE49-F238E27FC236}">
                <a16:creationId xmlns:a16="http://schemas.microsoft.com/office/drawing/2014/main" id="{AA6EC7AD-BC3F-4257-8008-789A5EE71BD5}"/>
              </a:ext>
            </a:extLst>
          </p:cNvPr>
          <p:cNvSpPr txBox="1">
            <a:spLocks noChangeArrowheads="1"/>
          </p:cNvSpPr>
          <p:nvPr/>
        </p:nvSpPr>
        <p:spPr bwMode="auto">
          <a:xfrm>
            <a:off x="4052889" y="1066800"/>
            <a:ext cx="2825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1</a:t>
            </a:r>
            <a:endParaRPr lang="en-US" altLang="en-US" sz="1800">
              <a:latin typeface="Arial" panose="020B0604020202020204" pitchFamily="34" charset="0"/>
            </a:endParaRPr>
          </a:p>
        </p:txBody>
      </p:sp>
      <p:sp>
        <p:nvSpPr>
          <p:cNvPr id="45150" name="Text Box 94">
            <a:extLst>
              <a:ext uri="{FF2B5EF4-FFF2-40B4-BE49-F238E27FC236}">
                <a16:creationId xmlns:a16="http://schemas.microsoft.com/office/drawing/2014/main" id="{894B3DAF-564C-4606-B938-8510D55FCE11}"/>
              </a:ext>
            </a:extLst>
          </p:cNvPr>
          <p:cNvSpPr txBox="1">
            <a:spLocks noChangeArrowheads="1"/>
          </p:cNvSpPr>
          <p:nvPr/>
        </p:nvSpPr>
        <p:spPr bwMode="auto">
          <a:xfrm>
            <a:off x="5572126" y="1066800"/>
            <a:ext cx="2841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2</a:t>
            </a:r>
            <a:endParaRPr lang="en-US" altLang="en-US" sz="1800">
              <a:latin typeface="Arial" panose="020B0604020202020204" pitchFamily="34" charset="0"/>
            </a:endParaRPr>
          </a:p>
        </p:txBody>
      </p:sp>
      <p:sp>
        <p:nvSpPr>
          <p:cNvPr id="45151" name="Text Box 95">
            <a:extLst>
              <a:ext uri="{FF2B5EF4-FFF2-40B4-BE49-F238E27FC236}">
                <a16:creationId xmlns:a16="http://schemas.microsoft.com/office/drawing/2014/main" id="{C84B889D-17D7-4E29-9B04-08DB06C34D2B}"/>
              </a:ext>
            </a:extLst>
          </p:cNvPr>
          <p:cNvSpPr txBox="1">
            <a:spLocks noChangeArrowheads="1"/>
          </p:cNvSpPr>
          <p:nvPr/>
        </p:nvSpPr>
        <p:spPr bwMode="auto">
          <a:xfrm>
            <a:off x="7104063" y="1066800"/>
            <a:ext cx="2841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3</a:t>
            </a:r>
            <a:endParaRPr lang="en-US" altLang="en-US" sz="1800">
              <a:latin typeface="Arial" panose="020B0604020202020204" pitchFamily="34" charset="0"/>
            </a:endParaRPr>
          </a:p>
        </p:txBody>
      </p:sp>
      <p:sp>
        <p:nvSpPr>
          <p:cNvPr id="45152" name="Text Box 96">
            <a:extLst>
              <a:ext uri="{FF2B5EF4-FFF2-40B4-BE49-F238E27FC236}">
                <a16:creationId xmlns:a16="http://schemas.microsoft.com/office/drawing/2014/main" id="{5DC9EB80-A0A4-400E-AFC8-A70D6423C7C1}"/>
              </a:ext>
            </a:extLst>
          </p:cNvPr>
          <p:cNvSpPr txBox="1">
            <a:spLocks noChangeArrowheads="1"/>
          </p:cNvSpPr>
          <p:nvPr/>
        </p:nvSpPr>
        <p:spPr bwMode="auto">
          <a:xfrm>
            <a:off x="8589963" y="1066800"/>
            <a:ext cx="2841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T</a:t>
            </a:r>
            <a:r>
              <a:rPr lang="en-US" altLang="en-US" sz="1600" baseline="-25000">
                <a:latin typeface="Arial" panose="020B0604020202020204" pitchFamily="34" charset="0"/>
              </a:rPr>
              <a:t>4</a:t>
            </a:r>
            <a:endParaRPr lang="en-US" altLang="en-US" sz="1800">
              <a:latin typeface="Arial" panose="020B0604020202020204" pitchFamily="34" charset="0"/>
            </a:endParaRPr>
          </a:p>
        </p:txBody>
      </p:sp>
      <p:sp>
        <p:nvSpPr>
          <p:cNvPr id="45153" name="Text Box 97">
            <a:extLst>
              <a:ext uri="{FF2B5EF4-FFF2-40B4-BE49-F238E27FC236}">
                <a16:creationId xmlns:a16="http://schemas.microsoft.com/office/drawing/2014/main" id="{E5F90B3F-87B9-49D4-9794-B6B901D20FA8}"/>
              </a:ext>
            </a:extLst>
          </p:cNvPr>
          <p:cNvSpPr txBox="1">
            <a:spLocks noChangeArrowheads="1"/>
          </p:cNvSpPr>
          <p:nvPr/>
        </p:nvSpPr>
        <p:spPr bwMode="auto">
          <a:xfrm>
            <a:off x="2098675" y="1806575"/>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CLK</a:t>
            </a:r>
            <a:endParaRPr lang="en-US" altLang="en-US" sz="1800">
              <a:latin typeface="Arial" panose="020B0604020202020204" pitchFamily="34" charset="0"/>
            </a:endParaRPr>
          </a:p>
        </p:txBody>
      </p:sp>
      <p:sp>
        <p:nvSpPr>
          <p:cNvPr id="45154" name="Line 98">
            <a:extLst>
              <a:ext uri="{FF2B5EF4-FFF2-40B4-BE49-F238E27FC236}">
                <a16:creationId xmlns:a16="http://schemas.microsoft.com/office/drawing/2014/main" id="{B6F36E78-FCC0-4BFF-AA1F-0C92B21D5DFB}"/>
              </a:ext>
            </a:extLst>
          </p:cNvPr>
          <p:cNvSpPr>
            <a:spLocks noChangeShapeType="1"/>
          </p:cNvSpPr>
          <p:nvPr/>
        </p:nvSpPr>
        <p:spPr bwMode="auto">
          <a:xfrm>
            <a:off x="2422526" y="2400300"/>
            <a:ext cx="2063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55" name="Text Box 99">
            <a:extLst>
              <a:ext uri="{FF2B5EF4-FFF2-40B4-BE49-F238E27FC236}">
                <a16:creationId xmlns:a16="http://schemas.microsoft.com/office/drawing/2014/main" id="{21DF0A13-049A-4189-B0FC-7DA05B3E83AD}"/>
              </a:ext>
            </a:extLst>
          </p:cNvPr>
          <p:cNvSpPr txBox="1">
            <a:spLocks noChangeArrowheads="1"/>
          </p:cNvSpPr>
          <p:nvPr/>
        </p:nvSpPr>
        <p:spPr bwMode="auto">
          <a:xfrm>
            <a:off x="2098675" y="2438400"/>
            <a:ext cx="522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M/IO</a:t>
            </a:r>
            <a:endParaRPr lang="en-US" altLang="en-US" sz="1800">
              <a:latin typeface="Arial" panose="020B0604020202020204" pitchFamily="34" charset="0"/>
            </a:endParaRPr>
          </a:p>
        </p:txBody>
      </p:sp>
      <p:sp>
        <p:nvSpPr>
          <p:cNvPr id="45156" name="Text Box 100">
            <a:extLst>
              <a:ext uri="{FF2B5EF4-FFF2-40B4-BE49-F238E27FC236}">
                <a16:creationId xmlns:a16="http://schemas.microsoft.com/office/drawing/2014/main" id="{BB97B265-9CED-4BE3-8E1D-D910CA117BB0}"/>
              </a:ext>
            </a:extLst>
          </p:cNvPr>
          <p:cNvSpPr txBox="1">
            <a:spLocks noChangeArrowheads="1"/>
          </p:cNvSpPr>
          <p:nvPr/>
        </p:nvSpPr>
        <p:spPr bwMode="auto">
          <a:xfrm>
            <a:off x="1881189" y="3006725"/>
            <a:ext cx="7397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a:t>
            </a:r>
            <a:r>
              <a:rPr lang="en-US" altLang="en-US" sz="1600" baseline="-25000">
                <a:latin typeface="Arial" panose="020B0604020202020204" pitchFamily="34" charset="0"/>
              </a:rPr>
              <a:t>19</a:t>
            </a:r>
            <a:r>
              <a:rPr lang="en-US" altLang="en-US" sz="1600">
                <a:latin typeface="Arial" panose="020B0604020202020204" pitchFamily="34" charset="0"/>
              </a:rPr>
              <a:t>-A</a:t>
            </a:r>
            <a:r>
              <a:rPr lang="en-US" altLang="en-US" sz="1600" baseline="-25000">
                <a:latin typeface="Arial" panose="020B0604020202020204" pitchFamily="34" charset="0"/>
              </a:rPr>
              <a:t>16</a:t>
            </a:r>
            <a:endParaRPr lang="en-US" altLang="en-US" sz="1800">
              <a:latin typeface="Arial" panose="020B0604020202020204" pitchFamily="34" charset="0"/>
            </a:endParaRPr>
          </a:p>
        </p:txBody>
      </p:sp>
      <p:sp>
        <p:nvSpPr>
          <p:cNvPr id="45157" name="Text Box 101">
            <a:extLst>
              <a:ext uri="{FF2B5EF4-FFF2-40B4-BE49-F238E27FC236}">
                <a16:creationId xmlns:a16="http://schemas.microsoft.com/office/drawing/2014/main" id="{76454D8B-225E-4CD3-8D75-63158588210A}"/>
              </a:ext>
            </a:extLst>
          </p:cNvPr>
          <p:cNvSpPr txBox="1">
            <a:spLocks noChangeArrowheads="1"/>
          </p:cNvSpPr>
          <p:nvPr/>
        </p:nvSpPr>
        <p:spPr bwMode="auto">
          <a:xfrm>
            <a:off x="2087564" y="3646488"/>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ALE</a:t>
            </a:r>
            <a:endParaRPr lang="en-US" altLang="en-US" sz="1800">
              <a:latin typeface="Arial" panose="020B0604020202020204" pitchFamily="34" charset="0"/>
            </a:endParaRPr>
          </a:p>
        </p:txBody>
      </p:sp>
      <p:sp>
        <p:nvSpPr>
          <p:cNvPr id="45158" name="Text Box 102">
            <a:extLst>
              <a:ext uri="{FF2B5EF4-FFF2-40B4-BE49-F238E27FC236}">
                <a16:creationId xmlns:a16="http://schemas.microsoft.com/office/drawing/2014/main" id="{03248C68-2EC2-4C4C-A57E-1B804569BCB1}"/>
              </a:ext>
            </a:extLst>
          </p:cNvPr>
          <p:cNvSpPr txBox="1">
            <a:spLocks noChangeArrowheads="1"/>
          </p:cNvSpPr>
          <p:nvPr/>
        </p:nvSpPr>
        <p:spPr bwMode="auto">
          <a:xfrm>
            <a:off x="1817688" y="4275138"/>
            <a:ext cx="10477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AD</a:t>
            </a:r>
            <a:r>
              <a:rPr lang="en-US" altLang="en-US" sz="1600" baseline="-25000">
                <a:latin typeface="Arial" panose="020B0604020202020204" pitchFamily="34" charset="0"/>
              </a:rPr>
              <a:t>15</a:t>
            </a:r>
            <a:r>
              <a:rPr lang="en-US" altLang="en-US" sz="1600">
                <a:latin typeface="Arial" panose="020B0604020202020204" pitchFamily="34" charset="0"/>
              </a:rPr>
              <a:t>-AD</a:t>
            </a:r>
            <a:r>
              <a:rPr lang="en-US" altLang="en-US" sz="1600" baseline="-25000">
                <a:latin typeface="Arial" panose="020B0604020202020204" pitchFamily="34" charset="0"/>
              </a:rPr>
              <a:t>0</a:t>
            </a:r>
            <a:endParaRPr lang="en-US" altLang="en-US" sz="1800">
              <a:latin typeface="Arial" panose="020B0604020202020204" pitchFamily="34" charset="0"/>
            </a:endParaRPr>
          </a:p>
        </p:txBody>
      </p:sp>
      <p:sp>
        <p:nvSpPr>
          <p:cNvPr id="45159" name="Text Box 103">
            <a:extLst>
              <a:ext uri="{FF2B5EF4-FFF2-40B4-BE49-F238E27FC236}">
                <a16:creationId xmlns:a16="http://schemas.microsoft.com/office/drawing/2014/main" id="{C8692B48-1D2E-4990-A983-140515792E4F}"/>
              </a:ext>
            </a:extLst>
          </p:cNvPr>
          <p:cNvSpPr txBox="1">
            <a:spLocks noChangeArrowheads="1"/>
          </p:cNvSpPr>
          <p:nvPr/>
        </p:nvSpPr>
        <p:spPr bwMode="auto">
          <a:xfrm>
            <a:off x="2052639" y="4914900"/>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RD</a:t>
            </a:r>
            <a:endParaRPr lang="en-US" altLang="en-US" sz="1800">
              <a:latin typeface="Arial" panose="020B0604020202020204" pitchFamily="34" charset="0"/>
            </a:endParaRPr>
          </a:p>
        </p:txBody>
      </p:sp>
      <p:sp>
        <p:nvSpPr>
          <p:cNvPr id="45160" name="Line 104">
            <a:extLst>
              <a:ext uri="{FF2B5EF4-FFF2-40B4-BE49-F238E27FC236}">
                <a16:creationId xmlns:a16="http://schemas.microsoft.com/office/drawing/2014/main" id="{179E048E-B07B-48C8-AC1C-C8B03D797768}"/>
              </a:ext>
            </a:extLst>
          </p:cNvPr>
          <p:cNvSpPr>
            <a:spLocks noChangeShapeType="1"/>
          </p:cNvSpPr>
          <p:nvPr/>
        </p:nvSpPr>
        <p:spPr bwMode="auto">
          <a:xfrm>
            <a:off x="2297114" y="4892675"/>
            <a:ext cx="2635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61" name="Text Box 105">
            <a:extLst>
              <a:ext uri="{FF2B5EF4-FFF2-40B4-BE49-F238E27FC236}">
                <a16:creationId xmlns:a16="http://schemas.microsoft.com/office/drawing/2014/main" id="{49F38FB6-F4D8-434A-BF4A-331885806009}"/>
              </a:ext>
            </a:extLst>
          </p:cNvPr>
          <p:cNvSpPr txBox="1">
            <a:spLocks noChangeArrowheads="1"/>
          </p:cNvSpPr>
          <p:nvPr/>
        </p:nvSpPr>
        <p:spPr bwMode="auto">
          <a:xfrm>
            <a:off x="2063751" y="5543550"/>
            <a:ext cx="5238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DT/R</a:t>
            </a:r>
            <a:endParaRPr lang="en-US" altLang="en-US" sz="1800">
              <a:latin typeface="Arial" panose="020B0604020202020204" pitchFamily="34" charset="0"/>
            </a:endParaRPr>
          </a:p>
        </p:txBody>
      </p:sp>
      <p:sp>
        <p:nvSpPr>
          <p:cNvPr id="45162" name="Line 106">
            <a:extLst>
              <a:ext uri="{FF2B5EF4-FFF2-40B4-BE49-F238E27FC236}">
                <a16:creationId xmlns:a16="http://schemas.microsoft.com/office/drawing/2014/main" id="{ADA28574-6FB5-4734-95E0-F293E7549F23}"/>
              </a:ext>
            </a:extLst>
          </p:cNvPr>
          <p:cNvSpPr>
            <a:spLocks noChangeShapeType="1"/>
          </p:cNvSpPr>
          <p:nvPr/>
        </p:nvSpPr>
        <p:spPr bwMode="auto">
          <a:xfrm>
            <a:off x="2457451" y="5521325"/>
            <a:ext cx="1492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63" name="Text Box 107">
            <a:extLst>
              <a:ext uri="{FF2B5EF4-FFF2-40B4-BE49-F238E27FC236}">
                <a16:creationId xmlns:a16="http://schemas.microsoft.com/office/drawing/2014/main" id="{EA587ED4-4554-4407-8835-32601DBFAABE}"/>
              </a:ext>
            </a:extLst>
          </p:cNvPr>
          <p:cNvSpPr txBox="1">
            <a:spLocks noChangeArrowheads="1"/>
          </p:cNvSpPr>
          <p:nvPr/>
        </p:nvSpPr>
        <p:spPr bwMode="auto">
          <a:xfrm>
            <a:off x="2087564" y="6127750"/>
            <a:ext cx="5222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buClrTx/>
              <a:buSzTx/>
              <a:buFontTx/>
              <a:buNone/>
            </a:pPr>
            <a:r>
              <a:rPr lang="en-US" altLang="en-US" sz="1600">
                <a:latin typeface="Arial" panose="020B0604020202020204" pitchFamily="34" charset="0"/>
              </a:rPr>
              <a:t>DEN</a:t>
            </a:r>
            <a:endParaRPr lang="en-US" altLang="en-US" sz="1800">
              <a:latin typeface="Arial" panose="020B0604020202020204" pitchFamily="34" charset="0"/>
            </a:endParaRPr>
          </a:p>
        </p:txBody>
      </p:sp>
      <p:sp>
        <p:nvSpPr>
          <p:cNvPr id="45164" name="Line 108">
            <a:extLst>
              <a:ext uri="{FF2B5EF4-FFF2-40B4-BE49-F238E27FC236}">
                <a16:creationId xmlns:a16="http://schemas.microsoft.com/office/drawing/2014/main" id="{5A404E01-4945-4F96-8D8C-818F04B3025F}"/>
              </a:ext>
            </a:extLst>
          </p:cNvPr>
          <p:cNvSpPr>
            <a:spLocks noChangeShapeType="1"/>
          </p:cNvSpPr>
          <p:nvPr/>
        </p:nvSpPr>
        <p:spPr bwMode="auto">
          <a:xfrm>
            <a:off x="2216151" y="6103938"/>
            <a:ext cx="3778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65" name="Text Box 109">
            <a:extLst>
              <a:ext uri="{FF2B5EF4-FFF2-40B4-BE49-F238E27FC236}">
                <a16:creationId xmlns:a16="http://schemas.microsoft.com/office/drawing/2014/main" id="{ECB03310-98A9-4972-B51D-D21BE11F9CB9}"/>
              </a:ext>
            </a:extLst>
          </p:cNvPr>
          <p:cNvSpPr txBox="1">
            <a:spLocks noChangeArrowheads="1"/>
          </p:cNvSpPr>
          <p:nvPr/>
        </p:nvSpPr>
        <p:spPr bwMode="auto">
          <a:xfrm>
            <a:off x="6861175" y="4230688"/>
            <a:ext cx="12763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Arial" panose="020B0604020202020204" pitchFamily="34" charset="0"/>
              </a:rPr>
              <a:t>Dữ liệu</a:t>
            </a:r>
            <a:endParaRPr lang="en-US" altLang="en-US" sz="2000">
              <a:latin typeface="Arial" panose="020B0604020202020204" pitchFamily="34" charset="0"/>
            </a:endParaRPr>
          </a:p>
        </p:txBody>
      </p:sp>
      <p:sp>
        <p:nvSpPr>
          <p:cNvPr id="45166" name="Text Box 110">
            <a:extLst>
              <a:ext uri="{FF2B5EF4-FFF2-40B4-BE49-F238E27FC236}">
                <a16:creationId xmlns:a16="http://schemas.microsoft.com/office/drawing/2014/main" id="{AC421F1A-7395-4C26-8EE0-A00C817F7983}"/>
              </a:ext>
            </a:extLst>
          </p:cNvPr>
          <p:cNvSpPr txBox="1">
            <a:spLocks noChangeArrowheads="1"/>
          </p:cNvSpPr>
          <p:nvPr/>
        </p:nvSpPr>
        <p:spPr bwMode="auto">
          <a:xfrm>
            <a:off x="3905251" y="4275138"/>
            <a:ext cx="9445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Địa chỉ</a:t>
            </a:r>
            <a:endParaRPr lang="en-US" altLang="en-US" sz="1800">
              <a:latin typeface="Arial" panose="020B0604020202020204" pitchFamily="34" charset="0"/>
            </a:endParaRPr>
          </a:p>
        </p:txBody>
      </p:sp>
      <p:sp>
        <p:nvSpPr>
          <p:cNvPr id="45167" name="Text Box 111">
            <a:extLst>
              <a:ext uri="{FF2B5EF4-FFF2-40B4-BE49-F238E27FC236}">
                <a16:creationId xmlns:a16="http://schemas.microsoft.com/office/drawing/2014/main" id="{78045769-252A-4A56-A7D9-1CAD2EC7FAF3}"/>
              </a:ext>
            </a:extLst>
          </p:cNvPr>
          <p:cNvSpPr txBox="1">
            <a:spLocks noChangeArrowheads="1"/>
          </p:cNvSpPr>
          <p:nvPr/>
        </p:nvSpPr>
        <p:spPr bwMode="auto">
          <a:xfrm>
            <a:off x="3905251" y="3041650"/>
            <a:ext cx="9445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latin typeface="Arial" panose="020B0604020202020204" pitchFamily="34" charset="0"/>
              </a:rPr>
              <a:t>Địa chỉ</a:t>
            </a:r>
            <a:endParaRPr lang="en-US" altLang="en-US" sz="1800">
              <a:latin typeface="Arial" panose="020B0604020202020204" pitchFamily="34" charset="0"/>
            </a:endParaRPr>
          </a:p>
        </p:txBody>
      </p:sp>
      <p:sp>
        <p:nvSpPr>
          <p:cNvPr id="45168" name="Line 112">
            <a:extLst>
              <a:ext uri="{FF2B5EF4-FFF2-40B4-BE49-F238E27FC236}">
                <a16:creationId xmlns:a16="http://schemas.microsoft.com/office/drawing/2014/main" id="{887666F6-548D-4BAD-80C3-2FF247EB8D2C}"/>
              </a:ext>
            </a:extLst>
          </p:cNvPr>
          <p:cNvSpPr>
            <a:spLocks noChangeShapeType="1"/>
          </p:cNvSpPr>
          <p:nvPr/>
        </p:nvSpPr>
        <p:spPr bwMode="auto">
          <a:xfrm>
            <a:off x="7878763" y="1203326"/>
            <a:ext cx="0" cy="5349875"/>
          </a:xfrm>
          <a:prstGeom prst="line">
            <a:avLst/>
          </a:prstGeom>
          <a:noFill/>
          <a:ln w="19050">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45169" name="Rectangle 113">
            <a:extLst>
              <a:ext uri="{FF2B5EF4-FFF2-40B4-BE49-F238E27FC236}">
                <a16:creationId xmlns:a16="http://schemas.microsoft.com/office/drawing/2014/main" id="{92555ECA-B8A5-452F-846B-F02AD83CC6E4}"/>
              </a:ext>
            </a:extLst>
          </p:cNvPr>
          <p:cNvSpPr>
            <a:spLocks noGrp="1" noChangeArrowheads="1"/>
          </p:cNvSpPr>
          <p:nvPr>
            <p:ph type="title"/>
          </p:nvPr>
        </p:nvSpPr>
        <p:spPr/>
        <p:txBody>
          <a:bodyPr/>
          <a:lstStyle/>
          <a:p>
            <a:pPr eaLnBrk="1" hangingPunct="1"/>
            <a:r>
              <a:rPr lang="en-US" altLang="en-US"/>
              <a:t>Chu kỳ máy Đọc / Chu kỳ máy Nhập</a:t>
            </a:r>
          </a:p>
        </p:txBody>
      </p:sp>
      <p:pic>
        <p:nvPicPr>
          <p:cNvPr id="45170" name="Picture 2">
            <a:extLst>
              <a:ext uri="{FF2B5EF4-FFF2-40B4-BE49-F238E27FC236}">
                <a16:creationId xmlns:a16="http://schemas.microsoft.com/office/drawing/2014/main" id="{399F5950-29FC-4232-AEAE-79A1B5A8F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264" y="4586288"/>
            <a:ext cx="4249737" cy="174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47525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F69A695-EC5B-45BC-963E-4231FC0A2A2F}"/>
              </a:ext>
            </a:extLst>
          </p:cNvPr>
          <p:cNvSpPr>
            <a:spLocks noGrp="1" noChangeArrowheads="1"/>
          </p:cNvSpPr>
          <p:nvPr>
            <p:ph type="title"/>
          </p:nvPr>
        </p:nvSpPr>
        <p:spPr/>
        <p:txBody>
          <a:bodyPr/>
          <a:lstStyle/>
          <a:p>
            <a:pPr eaLnBrk="1" hangingPunct="1"/>
            <a:r>
              <a:rPr lang="en-US" altLang="en-US"/>
              <a:t> Bộ Nhớ - IO và Giải Mã Địa Chỉ</a:t>
            </a:r>
          </a:p>
        </p:txBody>
      </p:sp>
      <p:sp>
        <p:nvSpPr>
          <p:cNvPr id="46083" name="Rectangle 3">
            <a:extLst>
              <a:ext uri="{FF2B5EF4-FFF2-40B4-BE49-F238E27FC236}">
                <a16:creationId xmlns:a16="http://schemas.microsoft.com/office/drawing/2014/main" id="{F4BAEA70-909B-465A-BC32-DA1F0F2E816A}"/>
              </a:ext>
            </a:extLst>
          </p:cNvPr>
          <p:cNvSpPr>
            <a:spLocks noGrp="1" noChangeArrowheads="1"/>
          </p:cNvSpPr>
          <p:nvPr>
            <p:ph idx="1"/>
          </p:nvPr>
        </p:nvSpPr>
        <p:spPr>
          <a:xfrm>
            <a:off x="1676400" y="1295400"/>
            <a:ext cx="8802688" cy="5334000"/>
          </a:xfrm>
        </p:spPr>
        <p:txBody>
          <a:bodyPr/>
          <a:lstStyle/>
          <a:p>
            <a:pPr eaLnBrk="1" hangingPunct="1">
              <a:lnSpc>
                <a:spcPct val="90000"/>
              </a:lnSpc>
            </a:pPr>
            <a:r>
              <a:rPr lang="en-US" altLang="en-US"/>
              <a:t>Tổ chức bộ nhớ (không gian địa chỉ)</a:t>
            </a:r>
          </a:p>
          <a:p>
            <a:pPr lvl="1" eaLnBrk="1" hangingPunct="1">
              <a:lnSpc>
                <a:spcPct val="90000"/>
              </a:lnSpc>
            </a:pPr>
            <a:r>
              <a:rPr lang="en-US" altLang="en-US"/>
              <a:t>Không gian đ/c 1MB của 8086 được chia thành 2 bank, mỗi bank 512KB</a:t>
            </a:r>
          </a:p>
          <a:p>
            <a:pPr lvl="1" eaLnBrk="1" hangingPunct="1">
              <a:lnSpc>
                <a:spcPct val="90000"/>
              </a:lnSpc>
            </a:pPr>
            <a:r>
              <a:rPr lang="en-US" altLang="en-US"/>
              <a:t>Bank chẵn (thấp) : chứa các byte dữ liệu ở đ/c chẵn</a:t>
            </a:r>
          </a:p>
          <a:p>
            <a:pPr lvl="1" eaLnBrk="1" hangingPunct="1">
              <a:lnSpc>
                <a:spcPct val="90000"/>
              </a:lnSpc>
            </a:pPr>
            <a:r>
              <a:rPr lang="en-US" altLang="en-US"/>
              <a:t>Bank lẻ (cao) : chứa các byte dữ liệu ở đ/c lẻ.</a:t>
            </a:r>
          </a:p>
          <a:p>
            <a:pPr lvl="1" eaLnBrk="1" hangingPunct="1">
              <a:lnSpc>
                <a:spcPct val="90000"/>
              </a:lnSpc>
            </a:pPr>
            <a:r>
              <a:rPr lang="en-US" altLang="en-US"/>
              <a:t>A19 – A1 : xác định vị trí ô nhớ cần truy cập, đưa vào cả 2 bank</a:t>
            </a:r>
          </a:p>
          <a:p>
            <a:pPr lvl="1" eaLnBrk="1" hangingPunct="1">
              <a:lnSpc>
                <a:spcPct val="90000"/>
              </a:lnSpc>
            </a:pPr>
            <a:r>
              <a:rPr lang="en-US" altLang="en-US"/>
              <a:t>A0 và BHE : dùng làm tín hiệu chọn bank.</a:t>
            </a:r>
          </a:p>
          <a:p>
            <a:pPr lvl="2" eaLnBrk="1" hangingPunct="1">
              <a:lnSpc>
                <a:spcPct val="90000"/>
              </a:lnSpc>
            </a:pPr>
            <a:r>
              <a:rPr lang="en-US" altLang="en-US"/>
              <a:t>A0     = 0 </a:t>
            </a:r>
            <a:r>
              <a:rPr lang="en-US" altLang="en-US">
                <a:sym typeface="Symbol" panose="05050102010706020507" pitchFamily="18" charset="2"/>
              </a:rPr>
              <a:t> chọn byte dữ liệu ở địa chỉ chẵn (bank thấp)</a:t>
            </a:r>
          </a:p>
          <a:p>
            <a:pPr lvl="2" eaLnBrk="1" hangingPunct="1">
              <a:lnSpc>
                <a:spcPct val="90000"/>
              </a:lnSpc>
            </a:pPr>
            <a:r>
              <a:rPr lang="en-US" altLang="en-US">
                <a:sym typeface="Symbol" panose="05050102010706020507" pitchFamily="18" charset="2"/>
              </a:rPr>
              <a:t>BHE  = 0  chọn byte dữ liệu ở địa chỉ lẻ (bank cao)</a:t>
            </a:r>
          </a:p>
          <a:p>
            <a:pPr lvl="1" eaLnBrk="1" hangingPunct="1"/>
            <a:r>
              <a:rPr lang="en-US" altLang="en-US"/>
              <a:t>Byte dữ liệu ở bank thấp dùng D0 – D7</a:t>
            </a:r>
          </a:p>
          <a:p>
            <a:pPr lvl="1" eaLnBrk="1" hangingPunct="1"/>
            <a:r>
              <a:rPr lang="en-US" altLang="en-US"/>
              <a:t>Byte dữ liệu ở bank cao dùng D8 – D15</a:t>
            </a:r>
          </a:p>
          <a:p>
            <a:pPr lvl="2" eaLnBrk="1" hangingPunct="1">
              <a:lnSpc>
                <a:spcPct val="90000"/>
              </a:lnSpc>
            </a:pPr>
            <a:endParaRPr lang="en-US" altLang="en-US">
              <a:sym typeface="Symbol" panose="05050102010706020507" pitchFamily="18" charset="2"/>
            </a:endParaRPr>
          </a:p>
        </p:txBody>
      </p:sp>
      <p:cxnSp>
        <p:nvCxnSpPr>
          <p:cNvPr id="46084" name="Straight Connector 17">
            <a:extLst>
              <a:ext uri="{FF2B5EF4-FFF2-40B4-BE49-F238E27FC236}">
                <a16:creationId xmlns:a16="http://schemas.microsoft.com/office/drawing/2014/main" id="{27846FD3-432A-4409-B163-1A47EC99F1B0}"/>
              </a:ext>
            </a:extLst>
          </p:cNvPr>
          <p:cNvCxnSpPr>
            <a:cxnSpLocks noChangeShapeType="1"/>
          </p:cNvCxnSpPr>
          <p:nvPr/>
        </p:nvCxnSpPr>
        <p:spPr bwMode="auto">
          <a:xfrm>
            <a:off x="2913064" y="5367338"/>
            <a:ext cx="574675"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46085" name="Straight Connector 17">
            <a:extLst>
              <a:ext uri="{FF2B5EF4-FFF2-40B4-BE49-F238E27FC236}">
                <a16:creationId xmlns:a16="http://schemas.microsoft.com/office/drawing/2014/main" id="{B3F0D17F-5A84-452B-8182-869284A1355C}"/>
              </a:ext>
            </a:extLst>
          </p:cNvPr>
          <p:cNvCxnSpPr>
            <a:cxnSpLocks noChangeShapeType="1"/>
          </p:cNvCxnSpPr>
          <p:nvPr/>
        </p:nvCxnSpPr>
        <p:spPr bwMode="auto">
          <a:xfrm>
            <a:off x="3471863" y="4495800"/>
            <a:ext cx="671512"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52813501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3B526975-4B22-4273-91CD-66F0137E7FC8}"/>
              </a:ext>
            </a:extLst>
          </p:cNvPr>
          <p:cNvSpPr>
            <a:spLocks noGrp="1" noChangeArrowheads="1"/>
          </p:cNvSpPr>
          <p:nvPr>
            <p:ph type="title"/>
          </p:nvPr>
        </p:nvSpPr>
        <p:spPr/>
        <p:txBody>
          <a:bodyPr/>
          <a:lstStyle/>
          <a:p>
            <a:pPr eaLnBrk="1" hangingPunct="1"/>
            <a:r>
              <a:rPr lang="en-US" altLang="en-US"/>
              <a:t>Tổ chức bộ nhớ 2 bank</a:t>
            </a:r>
          </a:p>
        </p:txBody>
      </p:sp>
      <p:grpSp>
        <p:nvGrpSpPr>
          <p:cNvPr id="47107" name="Group 71">
            <a:extLst>
              <a:ext uri="{FF2B5EF4-FFF2-40B4-BE49-F238E27FC236}">
                <a16:creationId xmlns:a16="http://schemas.microsoft.com/office/drawing/2014/main" id="{51324174-E55E-4443-924E-42B77022D1E1}"/>
              </a:ext>
            </a:extLst>
          </p:cNvPr>
          <p:cNvGrpSpPr>
            <a:grpSpLocks/>
          </p:cNvGrpSpPr>
          <p:nvPr/>
        </p:nvGrpSpPr>
        <p:grpSpPr bwMode="auto">
          <a:xfrm>
            <a:off x="5105400" y="990601"/>
            <a:ext cx="5562600" cy="5700713"/>
            <a:chOff x="624" y="624"/>
            <a:chExt cx="4992" cy="3591"/>
          </a:xfrm>
        </p:grpSpPr>
        <p:sp>
          <p:nvSpPr>
            <p:cNvPr id="47111" name="Text Box 68">
              <a:extLst>
                <a:ext uri="{FF2B5EF4-FFF2-40B4-BE49-F238E27FC236}">
                  <a16:creationId xmlns:a16="http://schemas.microsoft.com/office/drawing/2014/main" id="{1909BA8C-98C3-45DF-9C3F-0CDE4CDF3EC8}"/>
                </a:ext>
              </a:extLst>
            </p:cNvPr>
            <p:cNvSpPr txBox="1">
              <a:spLocks noChangeArrowheads="1"/>
            </p:cNvSpPr>
            <p:nvPr/>
          </p:nvSpPr>
          <p:spPr bwMode="auto">
            <a:xfrm>
              <a:off x="4992" y="3936"/>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t>A0</a:t>
              </a:r>
            </a:p>
          </p:txBody>
        </p:sp>
        <p:grpSp>
          <p:nvGrpSpPr>
            <p:cNvPr id="47112" name="Group 70">
              <a:extLst>
                <a:ext uri="{FF2B5EF4-FFF2-40B4-BE49-F238E27FC236}">
                  <a16:creationId xmlns:a16="http://schemas.microsoft.com/office/drawing/2014/main" id="{9119BCC3-19B6-4E87-8E52-703B01EE44E8}"/>
                </a:ext>
              </a:extLst>
            </p:cNvPr>
            <p:cNvGrpSpPr>
              <a:grpSpLocks/>
            </p:cNvGrpSpPr>
            <p:nvPr/>
          </p:nvGrpSpPr>
          <p:grpSpPr bwMode="auto">
            <a:xfrm>
              <a:off x="624" y="624"/>
              <a:ext cx="4855" cy="3591"/>
              <a:chOff x="624" y="624"/>
              <a:chExt cx="4855" cy="3591"/>
            </a:xfrm>
          </p:grpSpPr>
          <p:grpSp>
            <p:nvGrpSpPr>
              <p:cNvPr id="47113" name="Group 34">
                <a:extLst>
                  <a:ext uri="{FF2B5EF4-FFF2-40B4-BE49-F238E27FC236}">
                    <a16:creationId xmlns:a16="http://schemas.microsoft.com/office/drawing/2014/main" id="{A9F6F0FA-C28F-44FF-8243-6C4A11E46A97}"/>
                  </a:ext>
                </a:extLst>
              </p:cNvPr>
              <p:cNvGrpSpPr>
                <a:grpSpLocks/>
              </p:cNvGrpSpPr>
              <p:nvPr/>
            </p:nvGrpSpPr>
            <p:grpSpPr bwMode="auto">
              <a:xfrm>
                <a:off x="4032" y="624"/>
                <a:ext cx="1447" cy="2400"/>
                <a:chOff x="4032" y="624"/>
                <a:chExt cx="1447" cy="2400"/>
              </a:xfrm>
            </p:grpSpPr>
            <p:grpSp>
              <p:nvGrpSpPr>
                <p:cNvPr id="47158" name="Group 18">
                  <a:extLst>
                    <a:ext uri="{FF2B5EF4-FFF2-40B4-BE49-F238E27FC236}">
                      <a16:creationId xmlns:a16="http://schemas.microsoft.com/office/drawing/2014/main" id="{9B22EFB3-8E87-49A1-9561-27C6D010254B}"/>
                    </a:ext>
                  </a:extLst>
                </p:cNvPr>
                <p:cNvGrpSpPr>
                  <a:grpSpLocks/>
                </p:cNvGrpSpPr>
                <p:nvPr/>
              </p:nvGrpSpPr>
              <p:grpSpPr bwMode="auto">
                <a:xfrm>
                  <a:off x="4032" y="624"/>
                  <a:ext cx="1447" cy="2400"/>
                  <a:chOff x="1152" y="864"/>
                  <a:chExt cx="1447" cy="2400"/>
                </a:xfrm>
              </p:grpSpPr>
              <p:sp>
                <p:nvSpPr>
                  <p:cNvPr id="47160" name="Rectangle 19">
                    <a:extLst>
                      <a:ext uri="{FF2B5EF4-FFF2-40B4-BE49-F238E27FC236}">
                        <a16:creationId xmlns:a16="http://schemas.microsoft.com/office/drawing/2014/main" id="{3EF70391-898B-411A-BF6F-45C39DDDE283}"/>
                      </a:ext>
                    </a:extLst>
                  </p:cNvPr>
                  <p:cNvSpPr>
                    <a:spLocks noChangeArrowheads="1"/>
                  </p:cNvSpPr>
                  <p:nvPr/>
                </p:nvSpPr>
                <p:spPr bwMode="auto">
                  <a:xfrm>
                    <a:off x="1152" y="1152"/>
                    <a:ext cx="912" cy="21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7161" name="Line 20">
                    <a:extLst>
                      <a:ext uri="{FF2B5EF4-FFF2-40B4-BE49-F238E27FC236}">
                        <a16:creationId xmlns:a16="http://schemas.microsoft.com/office/drawing/2014/main" id="{78E38EFC-FB9A-4B20-BB8F-D384FF7277E9}"/>
                      </a:ext>
                    </a:extLst>
                  </p:cNvPr>
                  <p:cNvSpPr>
                    <a:spLocks noChangeShapeType="1"/>
                  </p:cNvSpPr>
                  <p:nvPr/>
                </p:nvSpPr>
                <p:spPr bwMode="auto">
                  <a:xfrm>
                    <a:off x="1152" y="1440"/>
                    <a:ext cx="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62" name="Line 21">
                    <a:extLst>
                      <a:ext uri="{FF2B5EF4-FFF2-40B4-BE49-F238E27FC236}">
                        <a16:creationId xmlns:a16="http://schemas.microsoft.com/office/drawing/2014/main" id="{90686A91-F3D3-4677-A717-ADC88C463CF5}"/>
                      </a:ext>
                    </a:extLst>
                  </p:cNvPr>
                  <p:cNvSpPr>
                    <a:spLocks noChangeShapeType="1"/>
                  </p:cNvSpPr>
                  <p:nvPr/>
                </p:nvSpPr>
                <p:spPr bwMode="auto">
                  <a:xfrm>
                    <a:off x="1152" y="1728"/>
                    <a:ext cx="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63" name="Line 22">
                    <a:extLst>
                      <a:ext uri="{FF2B5EF4-FFF2-40B4-BE49-F238E27FC236}">
                        <a16:creationId xmlns:a16="http://schemas.microsoft.com/office/drawing/2014/main" id="{EB43599F-6379-44D6-A76D-1F20CE7D622A}"/>
                      </a:ext>
                    </a:extLst>
                  </p:cNvPr>
                  <p:cNvSpPr>
                    <a:spLocks noChangeShapeType="1"/>
                  </p:cNvSpPr>
                  <p:nvPr/>
                </p:nvSpPr>
                <p:spPr bwMode="auto">
                  <a:xfrm>
                    <a:off x="1152" y="2400"/>
                    <a:ext cx="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64" name="Line 23">
                    <a:extLst>
                      <a:ext uri="{FF2B5EF4-FFF2-40B4-BE49-F238E27FC236}">
                        <a16:creationId xmlns:a16="http://schemas.microsoft.com/office/drawing/2014/main" id="{8AB45D2A-34D0-4B16-A54D-65C07BE4FA0B}"/>
                      </a:ext>
                    </a:extLst>
                  </p:cNvPr>
                  <p:cNvSpPr>
                    <a:spLocks noChangeShapeType="1"/>
                  </p:cNvSpPr>
                  <p:nvPr/>
                </p:nvSpPr>
                <p:spPr bwMode="auto">
                  <a:xfrm>
                    <a:off x="1152" y="2688"/>
                    <a:ext cx="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65" name="Line 24">
                    <a:extLst>
                      <a:ext uri="{FF2B5EF4-FFF2-40B4-BE49-F238E27FC236}">
                        <a16:creationId xmlns:a16="http://schemas.microsoft.com/office/drawing/2014/main" id="{6C794E46-EC62-4740-951A-5D7C52F2EE06}"/>
                      </a:ext>
                    </a:extLst>
                  </p:cNvPr>
                  <p:cNvSpPr>
                    <a:spLocks noChangeShapeType="1"/>
                  </p:cNvSpPr>
                  <p:nvPr/>
                </p:nvSpPr>
                <p:spPr bwMode="auto">
                  <a:xfrm>
                    <a:off x="1152" y="2976"/>
                    <a:ext cx="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66" name="Text Box 25">
                    <a:extLst>
                      <a:ext uri="{FF2B5EF4-FFF2-40B4-BE49-F238E27FC236}">
                        <a16:creationId xmlns:a16="http://schemas.microsoft.com/office/drawing/2014/main" id="{0A4F1AD7-E9B1-4478-87B1-4F91B24A06A2}"/>
                      </a:ext>
                    </a:extLst>
                  </p:cNvPr>
                  <p:cNvSpPr txBox="1">
                    <a:spLocks noChangeArrowheads="1"/>
                  </p:cNvSpPr>
                  <p:nvPr/>
                </p:nvSpPr>
                <p:spPr bwMode="auto">
                  <a:xfrm>
                    <a:off x="1152" y="864"/>
                    <a:ext cx="144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t>512 KB (thấp)</a:t>
                    </a:r>
                  </a:p>
                </p:txBody>
              </p:sp>
              <p:sp>
                <p:nvSpPr>
                  <p:cNvPr id="47167" name="Text Box 26">
                    <a:extLst>
                      <a:ext uri="{FF2B5EF4-FFF2-40B4-BE49-F238E27FC236}">
                        <a16:creationId xmlns:a16="http://schemas.microsoft.com/office/drawing/2014/main" id="{80F3B143-02AD-4DD6-B50E-080A04879AFD}"/>
                      </a:ext>
                    </a:extLst>
                  </p:cNvPr>
                  <p:cNvSpPr txBox="1">
                    <a:spLocks noChangeArrowheads="1"/>
                  </p:cNvSpPr>
                  <p:nvPr/>
                </p:nvSpPr>
                <p:spPr bwMode="auto">
                  <a:xfrm>
                    <a:off x="1200" y="1200"/>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t>FFFFE</a:t>
                    </a:r>
                  </a:p>
                </p:txBody>
              </p:sp>
              <p:sp>
                <p:nvSpPr>
                  <p:cNvPr id="47168" name="Text Box 27">
                    <a:extLst>
                      <a:ext uri="{FF2B5EF4-FFF2-40B4-BE49-F238E27FC236}">
                        <a16:creationId xmlns:a16="http://schemas.microsoft.com/office/drawing/2014/main" id="{58599D00-DD92-4BD4-8EDA-57CAF2BD95A2}"/>
                      </a:ext>
                    </a:extLst>
                  </p:cNvPr>
                  <p:cNvSpPr txBox="1">
                    <a:spLocks noChangeArrowheads="1"/>
                  </p:cNvSpPr>
                  <p:nvPr/>
                </p:nvSpPr>
                <p:spPr bwMode="auto">
                  <a:xfrm>
                    <a:off x="1200" y="1449"/>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t>FFFFC</a:t>
                    </a:r>
                  </a:p>
                </p:txBody>
              </p:sp>
              <p:sp>
                <p:nvSpPr>
                  <p:cNvPr id="47169" name="Text Box 28">
                    <a:extLst>
                      <a:ext uri="{FF2B5EF4-FFF2-40B4-BE49-F238E27FC236}">
                        <a16:creationId xmlns:a16="http://schemas.microsoft.com/office/drawing/2014/main" id="{E63BBD98-5A54-4785-8021-5FEED21FAD9C}"/>
                      </a:ext>
                    </a:extLst>
                  </p:cNvPr>
                  <p:cNvSpPr txBox="1">
                    <a:spLocks noChangeArrowheads="1"/>
                  </p:cNvSpPr>
                  <p:nvPr/>
                </p:nvSpPr>
                <p:spPr bwMode="auto">
                  <a:xfrm>
                    <a:off x="1200" y="2448"/>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t>4</a:t>
                    </a:r>
                  </a:p>
                </p:txBody>
              </p:sp>
              <p:sp>
                <p:nvSpPr>
                  <p:cNvPr id="47170" name="Text Box 29">
                    <a:extLst>
                      <a:ext uri="{FF2B5EF4-FFF2-40B4-BE49-F238E27FC236}">
                        <a16:creationId xmlns:a16="http://schemas.microsoft.com/office/drawing/2014/main" id="{5CD89C28-B3AE-4AC0-8520-F46575DA6698}"/>
                      </a:ext>
                    </a:extLst>
                  </p:cNvPr>
                  <p:cNvSpPr txBox="1">
                    <a:spLocks noChangeArrowheads="1"/>
                  </p:cNvSpPr>
                  <p:nvPr/>
                </p:nvSpPr>
                <p:spPr bwMode="auto">
                  <a:xfrm>
                    <a:off x="1200" y="2688"/>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t>2</a:t>
                    </a:r>
                  </a:p>
                </p:txBody>
              </p:sp>
              <p:sp>
                <p:nvSpPr>
                  <p:cNvPr id="47171" name="Text Box 30">
                    <a:extLst>
                      <a:ext uri="{FF2B5EF4-FFF2-40B4-BE49-F238E27FC236}">
                        <a16:creationId xmlns:a16="http://schemas.microsoft.com/office/drawing/2014/main" id="{F00442FA-7346-4CC3-8737-22071DA5039F}"/>
                      </a:ext>
                    </a:extLst>
                  </p:cNvPr>
                  <p:cNvSpPr txBox="1">
                    <a:spLocks noChangeArrowheads="1"/>
                  </p:cNvSpPr>
                  <p:nvPr/>
                </p:nvSpPr>
                <p:spPr bwMode="auto">
                  <a:xfrm>
                    <a:off x="1200" y="2985"/>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t>0</a:t>
                    </a:r>
                  </a:p>
                </p:txBody>
              </p:sp>
            </p:grpSp>
            <p:sp>
              <p:nvSpPr>
                <p:cNvPr id="47159" name="Oval 31">
                  <a:extLst>
                    <a:ext uri="{FF2B5EF4-FFF2-40B4-BE49-F238E27FC236}">
                      <a16:creationId xmlns:a16="http://schemas.microsoft.com/office/drawing/2014/main" id="{E54DA301-275B-47CD-9B85-53678ADAE117}"/>
                    </a:ext>
                  </a:extLst>
                </p:cNvPr>
                <p:cNvSpPr>
                  <a:spLocks noChangeArrowheads="1"/>
                </p:cNvSpPr>
                <p:nvPr/>
              </p:nvSpPr>
              <p:spPr bwMode="auto">
                <a:xfrm>
                  <a:off x="4944" y="1872"/>
                  <a:ext cx="96" cy="9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grpSp>
            <p:nvGrpSpPr>
              <p:cNvPr id="47114" name="Group 33">
                <a:extLst>
                  <a:ext uri="{FF2B5EF4-FFF2-40B4-BE49-F238E27FC236}">
                    <a16:creationId xmlns:a16="http://schemas.microsoft.com/office/drawing/2014/main" id="{36AFB980-9B83-4DFE-A771-7165E81197C8}"/>
                  </a:ext>
                </a:extLst>
              </p:cNvPr>
              <p:cNvGrpSpPr>
                <a:grpSpLocks/>
              </p:cNvGrpSpPr>
              <p:nvPr/>
            </p:nvGrpSpPr>
            <p:grpSpPr bwMode="auto">
              <a:xfrm>
                <a:off x="1718" y="624"/>
                <a:ext cx="1594" cy="2400"/>
                <a:chOff x="1718" y="624"/>
                <a:chExt cx="1594" cy="2400"/>
              </a:xfrm>
            </p:grpSpPr>
            <p:grpSp>
              <p:nvGrpSpPr>
                <p:cNvPr id="47144" name="Group 17">
                  <a:extLst>
                    <a:ext uri="{FF2B5EF4-FFF2-40B4-BE49-F238E27FC236}">
                      <a16:creationId xmlns:a16="http://schemas.microsoft.com/office/drawing/2014/main" id="{5CAD5FD6-41E2-4A67-BF72-F65916023C7B}"/>
                    </a:ext>
                  </a:extLst>
                </p:cNvPr>
                <p:cNvGrpSpPr>
                  <a:grpSpLocks/>
                </p:cNvGrpSpPr>
                <p:nvPr/>
              </p:nvGrpSpPr>
              <p:grpSpPr bwMode="auto">
                <a:xfrm>
                  <a:off x="1718" y="624"/>
                  <a:ext cx="1594" cy="2400"/>
                  <a:chOff x="1094" y="864"/>
                  <a:chExt cx="1594" cy="2400"/>
                </a:xfrm>
              </p:grpSpPr>
              <p:sp>
                <p:nvSpPr>
                  <p:cNvPr id="47146" name="Rectangle 4">
                    <a:extLst>
                      <a:ext uri="{FF2B5EF4-FFF2-40B4-BE49-F238E27FC236}">
                        <a16:creationId xmlns:a16="http://schemas.microsoft.com/office/drawing/2014/main" id="{CDE47D93-4436-4475-86E5-85872367247A}"/>
                      </a:ext>
                    </a:extLst>
                  </p:cNvPr>
                  <p:cNvSpPr>
                    <a:spLocks noChangeArrowheads="1"/>
                  </p:cNvSpPr>
                  <p:nvPr/>
                </p:nvSpPr>
                <p:spPr bwMode="auto">
                  <a:xfrm>
                    <a:off x="1152" y="1152"/>
                    <a:ext cx="912" cy="21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7147" name="Line 5">
                    <a:extLst>
                      <a:ext uri="{FF2B5EF4-FFF2-40B4-BE49-F238E27FC236}">
                        <a16:creationId xmlns:a16="http://schemas.microsoft.com/office/drawing/2014/main" id="{518D4457-69AF-49C8-BF62-5BF4FE035317}"/>
                      </a:ext>
                    </a:extLst>
                  </p:cNvPr>
                  <p:cNvSpPr>
                    <a:spLocks noChangeShapeType="1"/>
                  </p:cNvSpPr>
                  <p:nvPr/>
                </p:nvSpPr>
                <p:spPr bwMode="auto">
                  <a:xfrm>
                    <a:off x="1152" y="1440"/>
                    <a:ext cx="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48" name="Line 6">
                    <a:extLst>
                      <a:ext uri="{FF2B5EF4-FFF2-40B4-BE49-F238E27FC236}">
                        <a16:creationId xmlns:a16="http://schemas.microsoft.com/office/drawing/2014/main" id="{43F1BCEE-BF3B-4BA6-A7C2-F089DA8392C6}"/>
                      </a:ext>
                    </a:extLst>
                  </p:cNvPr>
                  <p:cNvSpPr>
                    <a:spLocks noChangeShapeType="1"/>
                  </p:cNvSpPr>
                  <p:nvPr/>
                </p:nvSpPr>
                <p:spPr bwMode="auto">
                  <a:xfrm>
                    <a:off x="1152" y="1728"/>
                    <a:ext cx="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49" name="Line 7">
                    <a:extLst>
                      <a:ext uri="{FF2B5EF4-FFF2-40B4-BE49-F238E27FC236}">
                        <a16:creationId xmlns:a16="http://schemas.microsoft.com/office/drawing/2014/main" id="{39A75608-29F9-4C61-96E8-781AD6161335}"/>
                      </a:ext>
                    </a:extLst>
                  </p:cNvPr>
                  <p:cNvSpPr>
                    <a:spLocks noChangeShapeType="1"/>
                  </p:cNvSpPr>
                  <p:nvPr/>
                </p:nvSpPr>
                <p:spPr bwMode="auto">
                  <a:xfrm>
                    <a:off x="1152" y="2400"/>
                    <a:ext cx="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50" name="Line 8">
                    <a:extLst>
                      <a:ext uri="{FF2B5EF4-FFF2-40B4-BE49-F238E27FC236}">
                        <a16:creationId xmlns:a16="http://schemas.microsoft.com/office/drawing/2014/main" id="{6F02A84B-6048-41C2-B6FB-A0FB0D95B092}"/>
                      </a:ext>
                    </a:extLst>
                  </p:cNvPr>
                  <p:cNvSpPr>
                    <a:spLocks noChangeShapeType="1"/>
                  </p:cNvSpPr>
                  <p:nvPr/>
                </p:nvSpPr>
                <p:spPr bwMode="auto">
                  <a:xfrm>
                    <a:off x="1152" y="2688"/>
                    <a:ext cx="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51" name="Line 9">
                    <a:extLst>
                      <a:ext uri="{FF2B5EF4-FFF2-40B4-BE49-F238E27FC236}">
                        <a16:creationId xmlns:a16="http://schemas.microsoft.com/office/drawing/2014/main" id="{9214CF2C-D4D4-4AC6-A392-15083D972993}"/>
                      </a:ext>
                    </a:extLst>
                  </p:cNvPr>
                  <p:cNvSpPr>
                    <a:spLocks noChangeShapeType="1"/>
                  </p:cNvSpPr>
                  <p:nvPr/>
                </p:nvSpPr>
                <p:spPr bwMode="auto">
                  <a:xfrm>
                    <a:off x="1152" y="2976"/>
                    <a:ext cx="91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52" name="Text Box 10">
                    <a:extLst>
                      <a:ext uri="{FF2B5EF4-FFF2-40B4-BE49-F238E27FC236}">
                        <a16:creationId xmlns:a16="http://schemas.microsoft.com/office/drawing/2014/main" id="{0B5A9F24-F134-4DA3-88D1-FC238EB221E0}"/>
                      </a:ext>
                    </a:extLst>
                  </p:cNvPr>
                  <p:cNvSpPr txBox="1">
                    <a:spLocks noChangeArrowheads="1"/>
                  </p:cNvSpPr>
                  <p:nvPr/>
                </p:nvSpPr>
                <p:spPr bwMode="auto">
                  <a:xfrm>
                    <a:off x="1152" y="864"/>
                    <a:ext cx="15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t>512 KB (cao)</a:t>
                    </a:r>
                  </a:p>
                </p:txBody>
              </p:sp>
              <p:sp>
                <p:nvSpPr>
                  <p:cNvPr id="47153" name="Text Box 11">
                    <a:extLst>
                      <a:ext uri="{FF2B5EF4-FFF2-40B4-BE49-F238E27FC236}">
                        <a16:creationId xmlns:a16="http://schemas.microsoft.com/office/drawing/2014/main" id="{DCD006DB-830A-4867-ADA9-489C1AEF1F1D}"/>
                      </a:ext>
                    </a:extLst>
                  </p:cNvPr>
                  <p:cNvSpPr txBox="1">
                    <a:spLocks noChangeArrowheads="1"/>
                  </p:cNvSpPr>
                  <p:nvPr/>
                </p:nvSpPr>
                <p:spPr bwMode="auto">
                  <a:xfrm>
                    <a:off x="1200" y="1200"/>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t>FFFFF</a:t>
                    </a:r>
                  </a:p>
                </p:txBody>
              </p:sp>
              <p:sp>
                <p:nvSpPr>
                  <p:cNvPr id="47154" name="Text Box 13">
                    <a:extLst>
                      <a:ext uri="{FF2B5EF4-FFF2-40B4-BE49-F238E27FC236}">
                        <a16:creationId xmlns:a16="http://schemas.microsoft.com/office/drawing/2014/main" id="{048BEB82-8A38-4C74-BA39-89A2A3050A55}"/>
                      </a:ext>
                    </a:extLst>
                  </p:cNvPr>
                  <p:cNvSpPr txBox="1">
                    <a:spLocks noChangeArrowheads="1"/>
                  </p:cNvSpPr>
                  <p:nvPr/>
                </p:nvSpPr>
                <p:spPr bwMode="auto">
                  <a:xfrm>
                    <a:off x="1094" y="1449"/>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t>FFFFD</a:t>
                    </a:r>
                  </a:p>
                </p:txBody>
              </p:sp>
              <p:sp>
                <p:nvSpPr>
                  <p:cNvPr id="47155" name="Text Box 14">
                    <a:extLst>
                      <a:ext uri="{FF2B5EF4-FFF2-40B4-BE49-F238E27FC236}">
                        <a16:creationId xmlns:a16="http://schemas.microsoft.com/office/drawing/2014/main" id="{52B4CCE7-D829-4E0E-9FDB-BECFE968194F}"/>
                      </a:ext>
                    </a:extLst>
                  </p:cNvPr>
                  <p:cNvSpPr txBox="1">
                    <a:spLocks noChangeArrowheads="1"/>
                  </p:cNvSpPr>
                  <p:nvPr/>
                </p:nvSpPr>
                <p:spPr bwMode="auto">
                  <a:xfrm>
                    <a:off x="1200" y="2448"/>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t>5</a:t>
                    </a:r>
                  </a:p>
                </p:txBody>
              </p:sp>
              <p:sp>
                <p:nvSpPr>
                  <p:cNvPr id="47156" name="Text Box 15">
                    <a:extLst>
                      <a:ext uri="{FF2B5EF4-FFF2-40B4-BE49-F238E27FC236}">
                        <a16:creationId xmlns:a16="http://schemas.microsoft.com/office/drawing/2014/main" id="{4C234ACF-324A-4AC6-9E09-DB3AB8F79FDD}"/>
                      </a:ext>
                    </a:extLst>
                  </p:cNvPr>
                  <p:cNvSpPr txBox="1">
                    <a:spLocks noChangeArrowheads="1"/>
                  </p:cNvSpPr>
                  <p:nvPr/>
                </p:nvSpPr>
                <p:spPr bwMode="auto">
                  <a:xfrm>
                    <a:off x="1200" y="2688"/>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t>3</a:t>
                    </a:r>
                  </a:p>
                </p:txBody>
              </p:sp>
              <p:sp>
                <p:nvSpPr>
                  <p:cNvPr id="47157" name="Text Box 16">
                    <a:extLst>
                      <a:ext uri="{FF2B5EF4-FFF2-40B4-BE49-F238E27FC236}">
                        <a16:creationId xmlns:a16="http://schemas.microsoft.com/office/drawing/2014/main" id="{77C21BC1-B7CD-476E-AF53-D7D6296C92CE}"/>
                      </a:ext>
                    </a:extLst>
                  </p:cNvPr>
                  <p:cNvSpPr txBox="1">
                    <a:spLocks noChangeArrowheads="1"/>
                  </p:cNvSpPr>
                  <p:nvPr/>
                </p:nvSpPr>
                <p:spPr bwMode="auto">
                  <a:xfrm>
                    <a:off x="1200" y="2985"/>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t>1</a:t>
                    </a:r>
                  </a:p>
                </p:txBody>
              </p:sp>
            </p:grpSp>
            <p:sp>
              <p:nvSpPr>
                <p:cNvPr id="47145" name="Oval 32">
                  <a:extLst>
                    <a:ext uri="{FF2B5EF4-FFF2-40B4-BE49-F238E27FC236}">
                      <a16:creationId xmlns:a16="http://schemas.microsoft.com/office/drawing/2014/main" id="{888F04E3-548E-49FA-82EC-AD011A10C23D}"/>
                    </a:ext>
                  </a:extLst>
                </p:cNvPr>
                <p:cNvSpPr>
                  <a:spLocks noChangeArrowheads="1"/>
                </p:cNvSpPr>
                <p:nvPr/>
              </p:nvSpPr>
              <p:spPr bwMode="auto">
                <a:xfrm>
                  <a:off x="2688" y="1872"/>
                  <a:ext cx="96" cy="9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grpSp>
            <p:nvGrpSpPr>
              <p:cNvPr id="47115" name="Group 37">
                <a:extLst>
                  <a:ext uri="{FF2B5EF4-FFF2-40B4-BE49-F238E27FC236}">
                    <a16:creationId xmlns:a16="http://schemas.microsoft.com/office/drawing/2014/main" id="{426D46B9-389B-4100-9034-5231590BDC90}"/>
                  </a:ext>
                </a:extLst>
              </p:cNvPr>
              <p:cNvGrpSpPr>
                <a:grpSpLocks/>
              </p:cNvGrpSpPr>
              <p:nvPr/>
            </p:nvGrpSpPr>
            <p:grpSpPr bwMode="auto">
              <a:xfrm>
                <a:off x="5040" y="1920"/>
                <a:ext cx="240" cy="1968"/>
                <a:chOff x="5040" y="1920"/>
                <a:chExt cx="240" cy="1968"/>
              </a:xfrm>
            </p:grpSpPr>
            <p:sp>
              <p:nvSpPr>
                <p:cNvPr id="47142" name="Line 35">
                  <a:extLst>
                    <a:ext uri="{FF2B5EF4-FFF2-40B4-BE49-F238E27FC236}">
                      <a16:creationId xmlns:a16="http://schemas.microsoft.com/office/drawing/2014/main" id="{BCDA8428-47F3-495B-B1C8-930D032D01D9}"/>
                    </a:ext>
                  </a:extLst>
                </p:cNvPr>
                <p:cNvSpPr>
                  <a:spLocks noChangeShapeType="1"/>
                </p:cNvSpPr>
                <p:nvPr/>
              </p:nvSpPr>
              <p:spPr bwMode="auto">
                <a:xfrm>
                  <a:off x="5040" y="1920"/>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43" name="Line 36">
                  <a:extLst>
                    <a:ext uri="{FF2B5EF4-FFF2-40B4-BE49-F238E27FC236}">
                      <a16:creationId xmlns:a16="http://schemas.microsoft.com/office/drawing/2014/main" id="{3FE409AC-AE30-44AE-AD97-CB9BDEB67105}"/>
                    </a:ext>
                  </a:extLst>
                </p:cNvPr>
                <p:cNvSpPr>
                  <a:spLocks noChangeShapeType="1"/>
                </p:cNvSpPr>
                <p:nvPr/>
              </p:nvSpPr>
              <p:spPr bwMode="auto">
                <a:xfrm>
                  <a:off x="5280" y="1920"/>
                  <a:ext cx="0" cy="196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16" name="Group 38">
                <a:extLst>
                  <a:ext uri="{FF2B5EF4-FFF2-40B4-BE49-F238E27FC236}">
                    <a16:creationId xmlns:a16="http://schemas.microsoft.com/office/drawing/2014/main" id="{96393146-1BA0-48B5-B70C-43AF86B63ACA}"/>
                  </a:ext>
                </a:extLst>
              </p:cNvPr>
              <p:cNvGrpSpPr>
                <a:grpSpLocks/>
              </p:cNvGrpSpPr>
              <p:nvPr/>
            </p:nvGrpSpPr>
            <p:grpSpPr bwMode="auto">
              <a:xfrm>
                <a:off x="2784" y="1920"/>
                <a:ext cx="240" cy="1968"/>
                <a:chOff x="5040" y="1920"/>
                <a:chExt cx="240" cy="1968"/>
              </a:xfrm>
            </p:grpSpPr>
            <p:sp>
              <p:nvSpPr>
                <p:cNvPr id="47140" name="Line 39">
                  <a:extLst>
                    <a:ext uri="{FF2B5EF4-FFF2-40B4-BE49-F238E27FC236}">
                      <a16:creationId xmlns:a16="http://schemas.microsoft.com/office/drawing/2014/main" id="{5D749F94-EAFF-4AA6-BF15-5F96AF863F30}"/>
                    </a:ext>
                  </a:extLst>
                </p:cNvPr>
                <p:cNvSpPr>
                  <a:spLocks noChangeShapeType="1"/>
                </p:cNvSpPr>
                <p:nvPr/>
              </p:nvSpPr>
              <p:spPr bwMode="auto">
                <a:xfrm>
                  <a:off x="5040" y="1920"/>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41" name="Line 40">
                  <a:extLst>
                    <a:ext uri="{FF2B5EF4-FFF2-40B4-BE49-F238E27FC236}">
                      <a16:creationId xmlns:a16="http://schemas.microsoft.com/office/drawing/2014/main" id="{F6104C91-585A-4A65-8E87-9B6A24B0024C}"/>
                    </a:ext>
                  </a:extLst>
                </p:cNvPr>
                <p:cNvSpPr>
                  <a:spLocks noChangeShapeType="1"/>
                </p:cNvSpPr>
                <p:nvPr/>
              </p:nvSpPr>
              <p:spPr bwMode="auto">
                <a:xfrm>
                  <a:off x="5280" y="1920"/>
                  <a:ext cx="0" cy="196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117" name="AutoShape 41">
                <a:extLst>
                  <a:ext uri="{FF2B5EF4-FFF2-40B4-BE49-F238E27FC236}">
                    <a16:creationId xmlns:a16="http://schemas.microsoft.com/office/drawing/2014/main" id="{87DDE354-F733-4EAE-96AA-30949500863A}"/>
                  </a:ext>
                </a:extLst>
              </p:cNvPr>
              <p:cNvSpPr>
                <a:spLocks noChangeArrowheads="1"/>
              </p:cNvSpPr>
              <p:nvPr/>
            </p:nvSpPr>
            <p:spPr bwMode="auto">
              <a:xfrm>
                <a:off x="4416" y="3024"/>
                <a:ext cx="192" cy="816"/>
              </a:xfrm>
              <a:prstGeom prst="upDownArrow">
                <a:avLst>
                  <a:gd name="adj1" fmla="val 50000"/>
                  <a:gd name="adj2" fmla="val 8500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7118" name="AutoShape 42">
                <a:extLst>
                  <a:ext uri="{FF2B5EF4-FFF2-40B4-BE49-F238E27FC236}">
                    <a16:creationId xmlns:a16="http://schemas.microsoft.com/office/drawing/2014/main" id="{2F5BD077-CD8E-4042-B2E1-ADA13EE4ABD5}"/>
                  </a:ext>
                </a:extLst>
              </p:cNvPr>
              <p:cNvSpPr>
                <a:spLocks noChangeArrowheads="1"/>
              </p:cNvSpPr>
              <p:nvPr/>
            </p:nvSpPr>
            <p:spPr bwMode="auto">
              <a:xfrm>
                <a:off x="2112" y="3024"/>
                <a:ext cx="192" cy="816"/>
              </a:xfrm>
              <a:prstGeom prst="upDownArrow">
                <a:avLst>
                  <a:gd name="adj1" fmla="val 50000"/>
                  <a:gd name="adj2" fmla="val 8500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7119" name="AutoShape 43">
                <a:extLst>
                  <a:ext uri="{FF2B5EF4-FFF2-40B4-BE49-F238E27FC236}">
                    <a16:creationId xmlns:a16="http://schemas.microsoft.com/office/drawing/2014/main" id="{4FA80BDB-16EF-4157-A6F4-8BCE5ABFAA53}"/>
                  </a:ext>
                </a:extLst>
              </p:cNvPr>
              <p:cNvSpPr>
                <a:spLocks noChangeArrowheads="1"/>
              </p:cNvSpPr>
              <p:nvPr/>
            </p:nvSpPr>
            <p:spPr bwMode="auto">
              <a:xfrm>
                <a:off x="1008" y="1776"/>
                <a:ext cx="768" cy="336"/>
              </a:xfrm>
              <a:prstGeom prst="rightArrow">
                <a:avLst>
                  <a:gd name="adj1" fmla="val 50000"/>
                  <a:gd name="adj2" fmla="val 57143"/>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7120" name="AutoShape 48">
                <a:extLst>
                  <a:ext uri="{FF2B5EF4-FFF2-40B4-BE49-F238E27FC236}">
                    <a16:creationId xmlns:a16="http://schemas.microsoft.com/office/drawing/2014/main" id="{5149021B-1840-4AE8-A434-AAFDC315A895}"/>
                  </a:ext>
                </a:extLst>
              </p:cNvPr>
              <p:cNvSpPr>
                <a:spLocks noChangeArrowheads="1"/>
              </p:cNvSpPr>
              <p:nvPr/>
            </p:nvSpPr>
            <p:spPr bwMode="auto">
              <a:xfrm>
                <a:off x="3456" y="1776"/>
                <a:ext cx="576" cy="336"/>
              </a:xfrm>
              <a:prstGeom prst="rightArrow">
                <a:avLst>
                  <a:gd name="adj1" fmla="val 50000"/>
                  <a:gd name="adj2" fmla="val 42857"/>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nvGrpSpPr>
              <p:cNvPr id="47121" name="Group 60">
                <a:extLst>
                  <a:ext uri="{FF2B5EF4-FFF2-40B4-BE49-F238E27FC236}">
                    <a16:creationId xmlns:a16="http://schemas.microsoft.com/office/drawing/2014/main" id="{136BE8D4-06B0-4F0F-86CF-85DAC0FD79F8}"/>
                  </a:ext>
                </a:extLst>
              </p:cNvPr>
              <p:cNvGrpSpPr>
                <a:grpSpLocks/>
              </p:cNvGrpSpPr>
              <p:nvPr/>
            </p:nvGrpSpPr>
            <p:grpSpPr bwMode="auto">
              <a:xfrm>
                <a:off x="1008" y="1872"/>
                <a:ext cx="2640" cy="2064"/>
                <a:chOff x="1008" y="1872"/>
                <a:chExt cx="2640" cy="2064"/>
              </a:xfrm>
            </p:grpSpPr>
            <p:sp>
              <p:nvSpPr>
                <p:cNvPr id="47130" name="Line 44">
                  <a:extLst>
                    <a:ext uri="{FF2B5EF4-FFF2-40B4-BE49-F238E27FC236}">
                      <a16:creationId xmlns:a16="http://schemas.microsoft.com/office/drawing/2014/main" id="{E322B775-F59E-49DD-A901-8DECC3CC3ECE}"/>
                    </a:ext>
                  </a:extLst>
                </p:cNvPr>
                <p:cNvSpPr>
                  <a:spLocks noChangeShapeType="1"/>
                </p:cNvSpPr>
                <p:nvPr/>
              </p:nvSpPr>
              <p:spPr bwMode="auto">
                <a:xfrm>
                  <a:off x="1200" y="1872"/>
                  <a:ext cx="0" cy="15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1" name="Line 45">
                  <a:extLst>
                    <a:ext uri="{FF2B5EF4-FFF2-40B4-BE49-F238E27FC236}">
                      <a16:creationId xmlns:a16="http://schemas.microsoft.com/office/drawing/2014/main" id="{FFA9319D-052C-4F25-AEC5-904F41984E61}"/>
                    </a:ext>
                  </a:extLst>
                </p:cNvPr>
                <p:cNvSpPr>
                  <a:spLocks noChangeShapeType="1"/>
                </p:cNvSpPr>
                <p:nvPr/>
              </p:nvSpPr>
              <p:spPr bwMode="auto">
                <a:xfrm flipH="1">
                  <a:off x="1008" y="187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2" name="Line 46">
                  <a:extLst>
                    <a:ext uri="{FF2B5EF4-FFF2-40B4-BE49-F238E27FC236}">
                      <a16:creationId xmlns:a16="http://schemas.microsoft.com/office/drawing/2014/main" id="{DAF0AF66-1454-4519-8496-E8FD1B33AF09}"/>
                    </a:ext>
                  </a:extLst>
                </p:cNvPr>
                <p:cNvSpPr>
                  <a:spLocks noChangeShapeType="1"/>
                </p:cNvSpPr>
                <p:nvPr/>
              </p:nvSpPr>
              <p:spPr bwMode="auto">
                <a:xfrm>
                  <a:off x="1008" y="1872"/>
                  <a:ext cx="0" cy="206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3" name="Line 47">
                  <a:extLst>
                    <a:ext uri="{FF2B5EF4-FFF2-40B4-BE49-F238E27FC236}">
                      <a16:creationId xmlns:a16="http://schemas.microsoft.com/office/drawing/2014/main" id="{75562295-FCA0-4599-9065-36A9A673239D}"/>
                    </a:ext>
                  </a:extLst>
                </p:cNvPr>
                <p:cNvSpPr>
                  <a:spLocks noChangeShapeType="1"/>
                </p:cNvSpPr>
                <p:nvPr/>
              </p:nvSpPr>
              <p:spPr bwMode="auto">
                <a:xfrm>
                  <a:off x="1200" y="3408"/>
                  <a:ext cx="22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4" name="Line 49">
                  <a:extLst>
                    <a:ext uri="{FF2B5EF4-FFF2-40B4-BE49-F238E27FC236}">
                      <a16:creationId xmlns:a16="http://schemas.microsoft.com/office/drawing/2014/main" id="{243C8F4B-B35C-4426-92C0-1EAD49B2AEAE}"/>
                    </a:ext>
                  </a:extLst>
                </p:cNvPr>
                <p:cNvSpPr>
                  <a:spLocks noChangeShapeType="1"/>
                </p:cNvSpPr>
                <p:nvPr/>
              </p:nvSpPr>
              <p:spPr bwMode="auto">
                <a:xfrm flipV="1">
                  <a:off x="3456" y="1872"/>
                  <a:ext cx="0" cy="15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5" name="Line 50">
                  <a:extLst>
                    <a:ext uri="{FF2B5EF4-FFF2-40B4-BE49-F238E27FC236}">
                      <a16:creationId xmlns:a16="http://schemas.microsoft.com/office/drawing/2014/main" id="{09311E1B-F4E5-410B-AE0D-AF4097F736DA}"/>
                    </a:ext>
                  </a:extLst>
                </p:cNvPr>
                <p:cNvSpPr>
                  <a:spLocks noChangeShapeType="1"/>
                </p:cNvSpPr>
                <p:nvPr/>
              </p:nvSpPr>
              <p:spPr bwMode="auto">
                <a:xfrm>
                  <a:off x="1200" y="3600"/>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6" name="Line 51">
                  <a:extLst>
                    <a:ext uri="{FF2B5EF4-FFF2-40B4-BE49-F238E27FC236}">
                      <a16:creationId xmlns:a16="http://schemas.microsoft.com/office/drawing/2014/main" id="{4ACEFBC5-4C2E-4CEB-81FC-465361264965}"/>
                    </a:ext>
                  </a:extLst>
                </p:cNvPr>
                <p:cNvSpPr>
                  <a:spLocks noChangeShapeType="1"/>
                </p:cNvSpPr>
                <p:nvPr/>
              </p:nvSpPr>
              <p:spPr bwMode="auto">
                <a:xfrm>
                  <a:off x="1200" y="3600"/>
                  <a:ext cx="24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7" name="Line 52">
                  <a:extLst>
                    <a:ext uri="{FF2B5EF4-FFF2-40B4-BE49-F238E27FC236}">
                      <a16:creationId xmlns:a16="http://schemas.microsoft.com/office/drawing/2014/main" id="{85217C3F-F4D9-4386-B7F8-FA016D70783C}"/>
                    </a:ext>
                  </a:extLst>
                </p:cNvPr>
                <p:cNvSpPr>
                  <a:spLocks noChangeShapeType="1"/>
                </p:cNvSpPr>
                <p:nvPr/>
              </p:nvSpPr>
              <p:spPr bwMode="auto">
                <a:xfrm flipV="1">
                  <a:off x="3648" y="1872"/>
                  <a:ext cx="0" cy="17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8" name="Line 53">
                  <a:extLst>
                    <a:ext uri="{FF2B5EF4-FFF2-40B4-BE49-F238E27FC236}">
                      <a16:creationId xmlns:a16="http://schemas.microsoft.com/office/drawing/2014/main" id="{A3F52EA4-9D4B-4BF5-A45B-BC23DDBFB1C8}"/>
                    </a:ext>
                  </a:extLst>
                </p:cNvPr>
                <p:cNvSpPr>
                  <a:spLocks noChangeShapeType="1"/>
                </p:cNvSpPr>
                <p:nvPr/>
              </p:nvSpPr>
              <p:spPr bwMode="auto">
                <a:xfrm>
                  <a:off x="1008" y="3936"/>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39" name="Line 59">
                  <a:extLst>
                    <a:ext uri="{FF2B5EF4-FFF2-40B4-BE49-F238E27FC236}">
                      <a16:creationId xmlns:a16="http://schemas.microsoft.com/office/drawing/2014/main" id="{4F9450D4-894B-4C88-B0E5-D00E04C761E3}"/>
                    </a:ext>
                  </a:extLst>
                </p:cNvPr>
                <p:cNvSpPr>
                  <a:spLocks noChangeShapeType="1"/>
                </p:cNvSpPr>
                <p:nvPr/>
              </p:nvSpPr>
              <p:spPr bwMode="auto">
                <a:xfrm flipH="1">
                  <a:off x="3456" y="1872"/>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7122" name="Rectangle 61">
                <a:extLst>
                  <a:ext uri="{FF2B5EF4-FFF2-40B4-BE49-F238E27FC236}">
                    <a16:creationId xmlns:a16="http://schemas.microsoft.com/office/drawing/2014/main" id="{2676A9A1-D56F-44C2-8FA9-2936557FAA63}"/>
                  </a:ext>
                </a:extLst>
              </p:cNvPr>
              <p:cNvSpPr>
                <a:spLocks noChangeArrowheads="1"/>
              </p:cNvSpPr>
              <p:nvPr/>
            </p:nvSpPr>
            <p:spPr bwMode="auto">
              <a:xfrm>
                <a:off x="1008" y="1872"/>
                <a:ext cx="192" cy="206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7123" name="Rectangle 62">
                <a:extLst>
                  <a:ext uri="{FF2B5EF4-FFF2-40B4-BE49-F238E27FC236}">
                    <a16:creationId xmlns:a16="http://schemas.microsoft.com/office/drawing/2014/main" id="{0B44FBF7-27FA-4834-9CE2-9F8FFBCFC0F0}"/>
                  </a:ext>
                </a:extLst>
              </p:cNvPr>
              <p:cNvSpPr>
                <a:spLocks noChangeArrowheads="1"/>
              </p:cNvSpPr>
              <p:nvPr/>
            </p:nvSpPr>
            <p:spPr bwMode="auto">
              <a:xfrm>
                <a:off x="1200" y="3408"/>
                <a:ext cx="2448" cy="19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7124" name="Rectangle 63">
                <a:extLst>
                  <a:ext uri="{FF2B5EF4-FFF2-40B4-BE49-F238E27FC236}">
                    <a16:creationId xmlns:a16="http://schemas.microsoft.com/office/drawing/2014/main" id="{231B6D20-F4B8-4C5E-96D3-39EAE90BAAF8}"/>
                  </a:ext>
                </a:extLst>
              </p:cNvPr>
              <p:cNvSpPr>
                <a:spLocks noChangeArrowheads="1"/>
              </p:cNvSpPr>
              <p:nvPr/>
            </p:nvSpPr>
            <p:spPr bwMode="auto">
              <a:xfrm>
                <a:off x="3456" y="1872"/>
                <a:ext cx="192" cy="15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7125" name="Text Box 64">
                <a:extLst>
                  <a:ext uri="{FF2B5EF4-FFF2-40B4-BE49-F238E27FC236}">
                    <a16:creationId xmlns:a16="http://schemas.microsoft.com/office/drawing/2014/main" id="{DCD0CD34-E87E-4785-BAB7-8695A5C2EAC9}"/>
                  </a:ext>
                </a:extLst>
              </p:cNvPr>
              <p:cNvSpPr txBox="1">
                <a:spLocks noChangeArrowheads="1"/>
              </p:cNvSpPr>
              <p:nvPr/>
            </p:nvSpPr>
            <p:spPr bwMode="auto">
              <a:xfrm>
                <a:off x="624" y="3984"/>
                <a:ext cx="10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t>A1 – A19</a:t>
                </a:r>
              </a:p>
            </p:txBody>
          </p:sp>
          <p:sp>
            <p:nvSpPr>
              <p:cNvPr id="47126" name="Text Box 65">
                <a:extLst>
                  <a:ext uri="{FF2B5EF4-FFF2-40B4-BE49-F238E27FC236}">
                    <a16:creationId xmlns:a16="http://schemas.microsoft.com/office/drawing/2014/main" id="{D4B8BDD5-1D1E-4FCA-A40F-9CBDA38A0B7A}"/>
                  </a:ext>
                </a:extLst>
              </p:cNvPr>
              <p:cNvSpPr txBox="1">
                <a:spLocks noChangeArrowheads="1"/>
              </p:cNvSpPr>
              <p:nvPr/>
            </p:nvSpPr>
            <p:spPr bwMode="auto">
              <a:xfrm>
                <a:off x="1776" y="3840"/>
                <a:ext cx="10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t>D8 – D15</a:t>
                </a:r>
              </a:p>
            </p:txBody>
          </p:sp>
          <p:sp>
            <p:nvSpPr>
              <p:cNvPr id="47127" name="Text Box 66">
                <a:extLst>
                  <a:ext uri="{FF2B5EF4-FFF2-40B4-BE49-F238E27FC236}">
                    <a16:creationId xmlns:a16="http://schemas.microsoft.com/office/drawing/2014/main" id="{407D95D7-2FE7-4D60-BBE9-3EE6DAB7F5AD}"/>
                  </a:ext>
                </a:extLst>
              </p:cNvPr>
              <p:cNvSpPr txBox="1">
                <a:spLocks noChangeArrowheads="1"/>
              </p:cNvSpPr>
              <p:nvPr/>
            </p:nvSpPr>
            <p:spPr bwMode="auto">
              <a:xfrm>
                <a:off x="4032" y="3792"/>
                <a:ext cx="10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t>D0 – D7</a:t>
                </a:r>
              </a:p>
            </p:txBody>
          </p:sp>
          <p:sp>
            <p:nvSpPr>
              <p:cNvPr id="47128" name="Text Box 67">
                <a:extLst>
                  <a:ext uri="{FF2B5EF4-FFF2-40B4-BE49-F238E27FC236}">
                    <a16:creationId xmlns:a16="http://schemas.microsoft.com/office/drawing/2014/main" id="{43FB2EB6-4974-4003-B8C3-42A5CB6650DA}"/>
                  </a:ext>
                </a:extLst>
              </p:cNvPr>
              <p:cNvSpPr txBox="1">
                <a:spLocks noChangeArrowheads="1"/>
              </p:cNvSpPr>
              <p:nvPr/>
            </p:nvSpPr>
            <p:spPr bwMode="auto">
              <a:xfrm>
                <a:off x="2688" y="3984"/>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t>BHE</a:t>
                </a:r>
              </a:p>
            </p:txBody>
          </p:sp>
          <p:sp>
            <p:nvSpPr>
              <p:cNvPr id="47129" name="Line 69">
                <a:extLst>
                  <a:ext uri="{FF2B5EF4-FFF2-40B4-BE49-F238E27FC236}">
                    <a16:creationId xmlns:a16="http://schemas.microsoft.com/office/drawing/2014/main" id="{A76BF6FB-447B-4C4E-85AE-72D02E4248EC}"/>
                  </a:ext>
                </a:extLst>
              </p:cNvPr>
              <p:cNvSpPr>
                <a:spLocks noChangeShapeType="1"/>
              </p:cNvSpPr>
              <p:nvPr/>
            </p:nvSpPr>
            <p:spPr bwMode="auto">
              <a:xfrm>
                <a:off x="2832" y="4032"/>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47108" name="Rectangle 66">
            <a:extLst>
              <a:ext uri="{FF2B5EF4-FFF2-40B4-BE49-F238E27FC236}">
                <a16:creationId xmlns:a16="http://schemas.microsoft.com/office/drawing/2014/main" id="{D879A033-0EC7-4675-BBE3-78A41E83CAA4}"/>
              </a:ext>
            </a:extLst>
          </p:cNvPr>
          <p:cNvSpPr>
            <a:spLocks noChangeArrowheads="1"/>
          </p:cNvSpPr>
          <p:nvPr/>
        </p:nvSpPr>
        <p:spPr bwMode="auto">
          <a:xfrm>
            <a:off x="1901825" y="1219201"/>
            <a:ext cx="35052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468313"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eaLnBrk="1" hangingPunct="1"/>
            <a:r>
              <a:rPr lang="en-US" altLang="en-US" sz="2400"/>
              <a:t>Truy cập byte ở địa chỉ chẵn (X)</a:t>
            </a:r>
          </a:p>
          <a:p>
            <a:pPr lvl="1" eaLnBrk="1" hangingPunct="1"/>
            <a:r>
              <a:rPr lang="en-US" altLang="en-US" sz="2400"/>
              <a:t>A0 = 0</a:t>
            </a:r>
          </a:p>
          <a:p>
            <a:pPr lvl="1" eaLnBrk="1" hangingPunct="1"/>
            <a:r>
              <a:rPr lang="en-US" altLang="en-US" sz="2400"/>
              <a:t>BHE =1</a:t>
            </a:r>
          </a:p>
          <a:p>
            <a:pPr lvl="1" eaLnBrk="1" hangingPunct="1"/>
            <a:r>
              <a:rPr lang="en-US" altLang="en-US" sz="2400"/>
              <a:t>Dữ liệu được truyền qua D0 – D7</a:t>
            </a:r>
          </a:p>
          <a:p>
            <a:pPr eaLnBrk="1" hangingPunct="1"/>
            <a:r>
              <a:rPr lang="en-US" altLang="en-US" sz="2400"/>
              <a:t>Truy cập byte ở địa chỉ lẻ (Y)</a:t>
            </a:r>
          </a:p>
          <a:p>
            <a:pPr lvl="1" eaLnBrk="1" hangingPunct="1"/>
            <a:r>
              <a:rPr lang="en-US" altLang="en-US" sz="2400"/>
              <a:t>A0 = 1</a:t>
            </a:r>
          </a:p>
          <a:p>
            <a:pPr lvl="1" eaLnBrk="1" hangingPunct="1"/>
            <a:r>
              <a:rPr lang="en-US" altLang="en-US" sz="2400"/>
              <a:t>BHE = 0</a:t>
            </a:r>
          </a:p>
          <a:p>
            <a:pPr lvl="1" eaLnBrk="1" hangingPunct="1"/>
            <a:r>
              <a:rPr lang="en-US" altLang="en-US" sz="2400"/>
              <a:t>Dữ liệu được truyền qua D8 – D15</a:t>
            </a:r>
          </a:p>
        </p:txBody>
      </p:sp>
      <p:cxnSp>
        <p:nvCxnSpPr>
          <p:cNvPr id="47109" name="Straight Connector 17">
            <a:extLst>
              <a:ext uri="{FF2B5EF4-FFF2-40B4-BE49-F238E27FC236}">
                <a16:creationId xmlns:a16="http://schemas.microsoft.com/office/drawing/2014/main" id="{D75CF6FF-853D-48AD-811F-CDC61627E9E7}"/>
              </a:ext>
            </a:extLst>
          </p:cNvPr>
          <p:cNvCxnSpPr>
            <a:cxnSpLocks noChangeShapeType="1"/>
          </p:cNvCxnSpPr>
          <p:nvPr/>
        </p:nvCxnSpPr>
        <p:spPr bwMode="auto">
          <a:xfrm>
            <a:off x="2452689" y="2543175"/>
            <a:ext cx="573087"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47110" name="Straight Connector 17">
            <a:extLst>
              <a:ext uri="{FF2B5EF4-FFF2-40B4-BE49-F238E27FC236}">
                <a16:creationId xmlns:a16="http://schemas.microsoft.com/office/drawing/2014/main" id="{65AC7E2D-1432-43B3-911F-B47C909360D0}"/>
              </a:ext>
            </a:extLst>
          </p:cNvPr>
          <p:cNvCxnSpPr>
            <a:cxnSpLocks noChangeShapeType="1"/>
          </p:cNvCxnSpPr>
          <p:nvPr/>
        </p:nvCxnSpPr>
        <p:spPr bwMode="auto">
          <a:xfrm>
            <a:off x="2463800" y="5014913"/>
            <a:ext cx="573088"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20356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56590187-474A-46C2-B7AF-D4AF4D388130}"/>
              </a:ext>
            </a:extLst>
          </p:cNvPr>
          <p:cNvSpPr>
            <a:spLocks noGrp="1" noChangeArrowheads="1"/>
          </p:cNvSpPr>
          <p:nvPr>
            <p:ph type="title"/>
          </p:nvPr>
        </p:nvSpPr>
        <p:spPr>
          <a:xfrm>
            <a:off x="2667000" y="228600"/>
            <a:ext cx="7962900" cy="533400"/>
          </a:xfrm>
        </p:spPr>
        <p:txBody>
          <a:bodyPr>
            <a:normAutofit fontScale="90000"/>
          </a:bodyPr>
          <a:lstStyle/>
          <a:p>
            <a:pPr eaLnBrk="1" hangingPunct="1"/>
            <a:r>
              <a:rPr lang="en-AU" altLang="vi-VN"/>
              <a:t>Các Phép Tính Số Học</a:t>
            </a:r>
          </a:p>
        </p:txBody>
      </p:sp>
      <p:sp>
        <p:nvSpPr>
          <p:cNvPr id="22532" name="Rectangle 3">
            <a:extLst>
              <a:ext uri="{FF2B5EF4-FFF2-40B4-BE49-F238E27FC236}">
                <a16:creationId xmlns:a16="http://schemas.microsoft.com/office/drawing/2014/main" id="{5E9FC1C8-4D2B-4F19-9193-B42D64C86874}"/>
              </a:ext>
            </a:extLst>
          </p:cNvPr>
          <p:cNvSpPr>
            <a:spLocks noGrp="1" noChangeArrowheads="1"/>
          </p:cNvSpPr>
          <p:nvPr>
            <p:ph type="body" sz="half" idx="1"/>
          </p:nvPr>
        </p:nvSpPr>
        <p:spPr>
          <a:xfrm>
            <a:off x="1752600" y="1295400"/>
            <a:ext cx="8458200" cy="2819400"/>
          </a:xfrm>
        </p:spPr>
        <p:txBody>
          <a:bodyPr/>
          <a:lstStyle/>
          <a:p>
            <a:pPr eaLnBrk="1" hangingPunct="1">
              <a:defRPr/>
            </a:pPr>
            <a:r>
              <a:rPr lang="en-AU" altLang="vi-VN" b="1"/>
              <a:t>Khái niệm về LSB và MSB</a:t>
            </a:r>
          </a:p>
          <a:p>
            <a:pPr marL="0" indent="0">
              <a:buNone/>
              <a:defRPr/>
            </a:pPr>
            <a:r>
              <a:rPr lang="en-AU" altLang="vi-VN" sz="2400"/>
              <a:t>Xét số nhị phân :</a:t>
            </a:r>
          </a:p>
          <a:p>
            <a:pPr eaLnBrk="1" hangingPunct="1">
              <a:buFont typeface="Wingdings" panose="05000000000000000000" pitchFamily="2" charset="2"/>
              <a:buNone/>
              <a:defRPr/>
            </a:pPr>
            <a:r>
              <a:rPr lang="en-AU" altLang="vi-VN" sz="2400"/>
              <a:t>	</a:t>
            </a:r>
          </a:p>
          <a:p>
            <a:pPr eaLnBrk="1" hangingPunct="1">
              <a:buFont typeface="Wingdings" panose="05000000000000000000" pitchFamily="2" charset="2"/>
              <a:buNone/>
              <a:defRPr/>
            </a:pPr>
            <a:r>
              <a:rPr lang="en-AU" altLang="vi-VN" sz="2400"/>
              <a:t>		</a:t>
            </a:r>
            <a:r>
              <a:rPr lang="en-AU" altLang="vi-VN" b="1"/>
              <a:t>1 0 0 1 1 1 1 0       = 1x2</a:t>
            </a:r>
            <a:r>
              <a:rPr lang="en-AU" altLang="vi-VN" b="1" baseline="30000"/>
              <a:t>7 </a:t>
            </a:r>
            <a:r>
              <a:rPr lang="en-AU" altLang="vi-VN" b="1"/>
              <a:t>+ 0x2</a:t>
            </a:r>
            <a:r>
              <a:rPr lang="en-AU" altLang="vi-VN" b="1" baseline="30000"/>
              <a:t>6 </a:t>
            </a:r>
            <a:r>
              <a:rPr lang="en-AU" altLang="vi-VN" b="1"/>
              <a:t>+0x2</a:t>
            </a:r>
            <a:r>
              <a:rPr lang="en-AU" altLang="vi-VN" b="1" baseline="30000"/>
              <a:t>5 </a:t>
            </a:r>
            <a:r>
              <a:rPr lang="en-AU" altLang="vi-VN" b="1"/>
              <a:t>+1x2</a:t>
            </a:r>
            <a:r>
              <a:rPr lang="en-AU" altLang="vi-VN" b="1" baseline="30000"/>
              <a:t>4 </a:t>
            </a:r>
            <a:r>
              <a:rPr lang="en-AU" altLang="vi-VN" b="1"/>
              <a:t>+...</a:t>
            </a:r>
          </a:p>
        </p:txBody>
      </p:sp>
      <p:sp>
        <p:nvSpPr>
          <p:cNvPr id="22530" name="Slide Number Placeholder 7">
            <a:extLst>
              <a:ext uri="{FF2B5EF4-FFF2-40B4-BE49-F238E27FC236}">
                <a16:creationId xmlns:a16="http://schemas.microsoft.com/office/drawing/2014/main" id="{FC7CED07-FEBC-42E7-B740-2383E4BC2B7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61F7E0DB-698F-4F31-933A-BE8C9650DC13}" type="slidenum">
              <a:rPr lang="en-US" altLang="vi-VN" sz="1400">
                <a:latin typeface="Tahoma" panose="020B0604030504040204" pitchFamily="34" charset="0"/>
              </a:rPr>
              <a:pPr>
                <a:spcBef>
                  <a:spcPct val="0"/>
                </a:spcBef>
                <a:buClrTx/>
                <a:buSzTx/>
                <a:buFontTx/>
                <a:buNone/>
              </a:pPr>
              <a:t>24</a:t>
            </a:fld>
            <a:endParaRPr lang="en-US" altLang="vi-VN" sz="1400">
              <a:latin typeface="Tahoma" panose="020B0604030504040204" pitchFamily="34" charset="0"/>
            </a:endParaRPr>
          </a:p>
        </p:txBody>
      </p:sp>
      <p:sp>
        <p:nvSpPr>
          <p:cNvPr id="22533" name="Line 4">
            <a:extLst>
              <a:ext uri="{FF2B5EF4-FFF2-40B4-BE49-F238E27FC236}">
                <a16:creationId xmlns:a16="http://schemas.microsoft.com/office/drawing/2014/main" id="{128BF802-BB92-4A5B-AFDB-96834FB7E7B8}"/>
              </a:ext>
            </a:extLst>
          </p:cNvPr>
          <p:cNvSpPr>
            <a:spLocks noChangeShapeType="1"/>
          </p:cNvSpPr>
          <p:nvPr/>
        </p:nvSpPr>
        <p:spPr bwMode="auto">
          <a:xfrm flipH="1">
            <a:off x="2743200" y="2667000"/>
            <a:ext cx="21336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34" name="Text Box 5">
            <a:extLst>
              <a:ext uri="{FF2B5EF4-FFF2-40B4-BE49-F238E27FC236}">
                <a16:creationId xmlns:a16="http://schemas.microsoft.com/office/drawing/2014/main" id="{11985997-6575-4042-9881-A578791F5925}"/>
              </a:ext>
            </a:extLst>
          </p:cNvPr>
          <p:cNvSpPr txBox="1">
            <a:spLocks noChangeArrowheads="1"/>
          </p:cNvSpPr>
          <p:nvPr/>
        </p:nvSpPr>
        <p:spPr bwMode="auto">
          <a:xfrm>
            <a:off x="2743200" y="2209801"/>
            <a:ext cx="2438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AU" altLang="vi-VN" sz="1800" b="1">
                <a:latin typeface="Tahoma" panose="020B0604030504040204" pitchFamily="34" charset="0"/>
              </a:rPr>
              <a:t>7 6 5  4  3  2 1  0</a:t>
            </a:r>
          </a:p>
        </p:txBody>
      </p:sp>
      <p:sp>
        <p:nvSpPr>
          <p:cNvPr id="22535" name="Text Box 6">
            <a:extLst>
              <a:ext uri="{FF2B5EF4-FFF2-40B4-BE49-F238E27FC236}">
                <a16:creationId xmlns:a16="http://schemas.microsoft.com/office/drawing/2014/main" id="{CF18D7B4-A54F-41D3-BE7A-D614097039B2}"/>
              </a:ext>
            </a:extLst>
          </p:cNvPr>
          <p:cNvSpPr txBox="1">
            <a:spLocks noChangeArrowheads="1"/>
          </p:cNvSpPr>
          <p:nvPr/>
        </p:nvSpPr>
        <p:spPr bwMode="auto">
          <a:xfrm>
            <a:off x="5334000" y="3200400"/>
            <a:ext cx="487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AU" altLang="vi-VN" sz="2400" b="1">
                <a:latin typeface="Tahoma" panose="020B0604030504040204" pitchFamily="34" charset="0"/>
              </a:rPr>
              <a:t>LSB : Least significant bit</a:t>
            </a:r>
          </a:p>
        </p:txBody>
      </p:sp>
      <p:sp>
        <p:nvSpPr>
          <p:cNvPr id="22536" name="Line 7">
            <a:extLst>
              <a:ext uri="{FF2B5EF4-FFF2-40B4-BE49-F238E27FC236}">
                <a16:creationId xmlns:a16="http://schemas.microsoft.com/office/drawing/2014/main" id="{F0D280BE-ED88-4B86-8DA6-A61B5C504037}"/>
              </a:ext>
            </a:extLst>
          </p:cNvPr>
          <p:cNvSpPr>
            <a:spLocks noChangeShapeType="1"/>
          </p:cNvSpPr>
          <p:nvPr/>
        </p:nvSpPr>
        <p:spPr bwMode="auto">
          <a:xfrm flipH="1" flipV="1">
            <a:off x="4837113" y="2971800"/>
            <a:ext cx="6096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37" name="Text Box 8">
            <a:extLst>
              <a:ext uri="{FF2B5EF4-FFF2-40B4-BE49-F238E27FC236}">
                <a16:creationId xmlns:a16="http://schemas.microsoft.com/office/drawing/2014/main" id="{017FF278-401B-4747-8B1A-A0CD7DC5FAD6}"/>
              </a:ext>
            </a:extLst>
          </p:cNvPr>
          <p:cNvSpPr txBox="1">
            <a:spLocks noChangeArrowheads="1"/>
          </p:cNvSpPr>
          <p:nvPr/>
        </p:nvSpPr>
        <p:spPr bwMode="auto">
          <a:xfrm>
            <a:off x="1752600" y="3657600"/>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AU" altLang="vi-VN" sz="2400" b="1">
                <a:latin typeface="Tahoma" panose="020B0604030504040204" pitchFamily="34" charset="0"/>
              </a:rPr>
              <a:t>MSB : Most significant bit</a:t>
            </a:r>
          </a:p>
        </p:txBody>
      </p:sp>
      <p:sp>
        <p:nvSpPr>
          <p:cNvPr id="22538" name="Line 9">
            <a:extLst>
              <a:ext uri="{FF2B5EF4-FFF2-40B4-BE49-F238E27FC236}">
                <a16:creationId xmlns:a16="http://schemas.microsoft.com/office/drawing/2014/main" id="{6659128A-E892-4C9F-8670-EAEB56C3C55E}"/>
              </a:ext>
            </a:extLst>
          </p:cNvPr>
          <p:cNvSpPr>
            <a:spLocks noChangeShapeType="1"/>
          </p:cNvSpPr>
          <p:nvPr/>
        </p:nvSpPr>
        <p:spPr bwMode="auto">
          <a:xfrm flipV="1">
            <a:off x="2135188" y="3095625"/>
            <a:ext cx="60960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55392928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DC2C36C0-42A1-4073-B474-B172CE08E3D5}"/>
              </a:ext>
            </a:extLst>
          </p:cNvPr>
          <p:cNvSpPr>
            <a:spLocks noGrp="1" noChangeArrowheads="1"/>
          </p:cNvSpPr>
          <p:nvPr>
            <p:ph type="title"/>
          </p:nvPr>
        </p:nvSpPr>
        <p:spPr/>
        <p:txBody>
          <a:bodyPr/>
          <a:lstStyle/>
          <a:p>
            <a:pPr eaLnBrk="1" hangingPunct="1"/>
            <a:r>
              <a:rPr lang="en-US" altLang="en-US"/>
              <a:t>Truy cập bộ nhớ</a:t>
            </a:r>
          </a:p>
        </p:txBody>
      </p:sp>
      <p:sp>
        <p:nvSpPr>
          <p:cNvPr id="48131" name="Rectangle 3">
            <a:extLst>
              <a:ext uri="{FF2B5EF4-FFF2-40B4-BE49-F238E27FC236}">
                <a16:creationId xmlns:a16="http://schemas.microsoft.com/office/drawing/2014/main" id="{1E50FE66-DF3B-4B75-83CD-F537E4E02B82}"/>
              </a:ext>
            </a:extLst>
          </p:cNvPr>
          <p:cNvSpPr>
            <a:spLocks noGrp="1" noChangeArrowheads="1"/>
          </p:cNvSpPr>
          <p:nvPr>
            <p:ph idx="1"/>
          </p:nvPr>
        </p:nvSpPr>
        <p:spPr>
          <a:xfrm>
            <a:off x="1534585" y="816770"/>
            <a:ext cx="8574088" cy="5334000"/>
          </a:xfrm>
        </p:spPr>
        <p:txBody>
          <a:bodyPr/>
          <a:lstStyle/>
          <a:p>
            <a:pPr eaLnBrk="1" hangingPunct="1"/>
            <a:r>
              <a:rPr lang="en-US" altLang="en-US" sz="2600" dirty="0" err="1"/>
              <a:t>Truy</a:t>
            </a:r>
            <a:r>
              <a:rPr lang="en-US" altLang="en-US" sz="2600" dirty="0"/>
              <a:t> </a:t>
            </a:r>
            <a:r>
              <a:rPr lang="en-US" altLang="en-US" sz="2600" dirty="0" err="1"/>
              <a:t>cập</a:t>
            </a:r>
            <a:r>
              <a:rPr lang="en-US" altLang="en-US" sz="2600" dirty="0"/>
              <a:t> 1 </a:t>
            </a:r>
            <a:r>
              <a:rPr lang="en-US" altLang="en-US" sz="2600" dirty="0" err="1"/>
              <a:t>từ</a:t>
            </a:r>
            <a:r>
              <a:rPr lang="en-US" altLang="en-US" sz="2600" dirty="0"/>
              <a:t> ở </a:t>
            </a:r>
            <a:r>
              <a:rPr lang="en-US" altLang="en-US" sz="2600" dirty="0" err="1"/>
              <a:t>địa</a:t>
            </a:r>
            <a:r>
              <a:rPr lang="en-US" altLang="en-US" sz="2600" dirty="0"/>
              <a:t> </a:t>
            </a:r>
            <a:r>
              <a:rPr lang="en-US" altLang="en-US" sz="2600" dirty="0" err="1"/>
              <a:t>chỉ</a:t>
            </a:r>
            <a:r>
              <a:rPr lang="en-US" altLang="en-US" sz="2600" dirty="0"/>
              <a:t> </a:t>
            </a:r>
            <a:r>
              <a:rPr lang="en-US" altLang="en-US" sz="2600" dirty="0" err="1"/>
              <a:t>chẵn</a:t>
            </a:r>
            <a:r>
              <a:rPr lang="en-US" altLang="en-US" sz="2600" dirty="0"/>
              <a:t> (X)</a:t>
            </a:r>
          </a:p>
          <a:p>
            <a:pPr lvl="1" eaLnBrk="1" hangingPunct="1"/>
            <a:r>
              <a:rPr lang="en-US" altLang="en-US" sz="2600" dirty="0" err="1"/>
              <a:t>Mất</a:t>
            </a:r>
            <a:r>
              <a:rPr lang="en-US" altLang="en-US" sz="2600" dirty="0"/>
              <a:t> 1 chu </a:t>
            </a:r>
            <a:r>
              <a:rPr lang="en-US" altLang="en-US" sz="2600" dirty="0" err="1"/>
              <a:t>kỳ</a:t>
            </a:r>
            <a:r>
              <a:rPr lang="en-US" altLang="en-US" sz="2600" dirty="0"/>
              <a:t> bus</a:t>
            </a:r>
          </a:p>
          <a:p>
            <a:pPr lvl="1" eaLnBrk="1" hangingPunct="1"/>
            <a:r>
              <a:rPr lang="en-US" altLang="en-US" sz="2600" dirty="0"/>
              <a:t>Byte </a:t>
            </a:r>
            <a:r>
              <a:rPr lang="en-US" altLang="en-US" sz="2600" dirty="0" err="1"/>
              <a:t>thấp</a:t>
            </a:r>
            <a:r>
              <a:rPr lang="en-US" altLang="en-US" sz="2600" dirty="0"/>
              <a:t> ở </a:t>
            </a:r>
            <a:r>
              <a:rPr lang="en-US" altLang="en-US" sz="2600" dirty="0" err="1"/>
              <a:t>địa</a:t>
            </a:r>
            <a:r>
              <a:rPr lang="en-US" altLang="en-US" sz="2600" dirty="0"/>
              <a:t> </a:t>
            </a:r>
            <a:r>
              <a:rPr lang="en-US" altLang="en-US" sz="2600" dirty="0" err="1"/>
              <a:t>chỉ</a:t>
            </a:r>
            <a:r>
              <a:rPr lang="en-US" altLang="en-US" sz="2600" dirty="0"/>
              <a:t> X, Byte </a:t>
            </a:r>
            <a:r>
              <a:rPr lang="en-US" altLang="en-US" sz="2600" dirty="0" err="1"/>
              <a:t>cao</a:t>
            </a:r>
            <a:r>
              <a:rPr lang="en-US" altLang="en-US" sz="2600" dirty="0"/>
              <a:t> ở </a:t>
            </a:r>
            <a:r>
              <a:rPr lang="en-US" altLang="en-US" sz="2600" dirty="0" err="1"/>
              <a:t>địa</a:t>
            </a:r>
            <a:r>
              <a:rPr lang="en-US" altLang="en-US" sz="2600" dirty="0"/>
              <a:t> </a:t>
            </a:r>
            <a:r>
              <a:rPr lang="en-US" altLang="en-US" sz="2600" dirty="0" err="1"/>
              <a:t>chỉ</a:t>
            </a:r>
            <a:r>
              <a:rPr lang="en-US" altLang="en-US" sz="2600" dirty="0"/>
              <a:t> X+1</a:t>
            </a:r>
          </a:p>
          <a:p>
            <a:pPr lvl="1" eaLnBrk="1" hangingPunct="1"/>
            <a:r>
              <a:rPr lang="en-US" altLang="en-US" sz="2600" dirty="0"/>
              <a:t>A0=0 </a:t>
            </a:r>
            <a:r>
              <a:rPr lang="en-US" altLang="en-US" sz="2600" dirty="0" err="1"/>
              <a:t>và</a:t>
            </a:r>
            <a:r>
              <a:rPr lang="en-US" altLang="en-US" sz="2600" dirty="0"/>
              <a:t> BHE = 0 : </a:t>
            </a:r>
            <a:r>
              <a:rPr lang="en-US" altLang="en-US" sz="2600" dirty="0" err="1"/>
              <a:t>cả</a:t>
            </a:r>
            <a:r>
              <a:rPr lang="en-US" altLang="en-US" sz="2600" dirty="0"/>
              <a:t> 2 bank </a:t>
            </a:r>
            <a:r>
              <a:rPr lang="en-US" altLang="en-US" sz="2600" dirty="0" err="1"/>
              <a:t>được</a:t>
            </a:r>
            <a:r>
              <a:rPr lang="en-US" altLang="en-US" sz="2600" dirty="0"/>
              <a:t> </a:t>
            </a:r>
            <a:r>
              <a:rPr lang="en-US" altLang="en-US" sz="2600" dirty="0" err="1"/>
              <a:t>chọn</a:t>
            </a:r>
            <a:r>
              <a:rPr lang="en-US" altLang="en-US" sz="2600" dirty="0"/>
              <a:t>, </a:t>
            </a:r>
            <a:r>
              <a:rPr lang="en-US" altLang="en-US" sz="2600" dirty="0" err="1"/>
              <a:t>các</a:t>
            </a:r>
            <a:r>
              <a:rPr lang="en-US" altLang="en-US" sz="2600" dirty="0"/>
              <a:t> byte </a:t>
            </a:r>
            <a:r>
              <a:rPr lang="en-US" altLang="en-US" sz="2600" dirty="0" err="1"/>
              <a:t>dữ</a:t>
            </a:r>
            <a:r>
              <a:rPr lang="en-US" altLang="en-US" sz="2600" dirty="0"/>
              <a:t> </a:t>
            </a:r>
            <a:r>
              <a:rPr lang="en-US" altLang="en-US" sz="2600" dirty="0" err="1"/>
              <a:t>liệu</a:t>
            </a:r>
            <a:r>
              <a:rPr lang="en-US" altLang="en-US" sz="2600" dirty="0"/>
              <a:t> </a:t>
            </a:r>
            <a:r>
              <a:rPr lang="en-US" altLang="en-US" sz="2600" dirty="0" err="1"/>
              <a:t>được</a:t>
            </a:r>
            <a:r>
              <a:rPr lang="en-US" altLang="en-US" sz="2600" dirty="0"/>
              <a:t> </a:t>
            </a:r>
            <a:r>
              <a:rPr lang="en-US" altLang="en-US" sz="2600" dirty="0" err="1"/>
              <a:t>truyền</a:t>
            </a:r>
            <a:r>
              <a:rPr lang="en-US" altLang="en-US" sz="2600" dirty="0"/>
              <a:t> </a:t>
            </a:r>
            <a:r>
              <a:rPr lang="en-US" altLang="en-US" sz="2600" dirty="0" err="1"/>
              <a:t>cùng</a:t>
            </a:r>
            <a:r>
              <a:rPr lang="en-US" altLang="en-US" sz="2600" dirty="0"/>
              <a:t> 1 </a:t>
            </a:r>
            <a:r>
              <a:rPr lang="en-US" altLang="en-US" sz="2600" dirty="0" err="1"/>
              <a:t>lúc</a:t>
            </a:r>
            <a:endParaRPr lang="en-US" altLang="en-US" sz="2600" dirty="0"/>
          </a:p>
          <a:p>
            <a:pPr eaLnBrk="1" hangingPunct="1"/>
            <a:r>
              <a:rPr lang="en-US" altLang="en-US" sz="2600" dirty="0" err="1"/>
              <a:t>Truy</a:t>
            </a:r>
            <a:r>
              <a:rPr lang="en-US" altLang="en-US" sz="2600" dirty="0"/>
              <a:t> </a:t>
            </a:r>
            <a:r>
              <a:rPr lang="en-US" altLang="en-US" sz="2600" dirty="0" err="1"/>
              <a:t>cập</a:t>
            </a:r>
            <a:r>
              <a:rPr lang="en-US" altLang="en-US" sz="2600" dirty="0"/>
              <a:t> 1 </a:t>
            </a:r>
            <a:r>
              <a:rPr lang="en-US" altLang="en-US" sz="2600" dirty="0" err="1"/>
              <a:t>từ</a:t>
            </a:r>
            <a:r>
              <a:rPr lang="en-US" altLang="en-US" sz="2600" dirty="0"/>
              <a:t> ở </a:t>
            </a:r>
            <a:r>
              <a:rPr lang="en-US" altLang="en-US" sz="2600" dirty="0" err="1"/>
              <a:t>địa</a:t>
            </a:r>
            <a:r>
              <a:rPr lang="en-US" altLang="en-US" sz="2600" dirty="0"/>
              <a:t> </a:t>
            </a:r>
            <a:r>
              <a:rPr lang="en-US" altLang="en-US" sz="2600" dirty="0" err="1"/>
              <a:t>chỉ</a:t>
            </a:r>
            <a:r>
              <a:rPr lang="en-US" altLang="en-US" sz="2600" dirty="0"/>
              <a:t> </a:t>
            </a:r>
            <a:r>
              <a:rPr lang="en-US" altLang="en-US" sz="2600" dirty="0" err="1"/>
              <a:t>lẻ</a:t>
            </a:r>
            <a:r>
              <a:rPr lang="en-US" altLang="en-US" sz="2600" dirty="0"/>
              <a:t> (X+1)</a:t>
            </a:r>
          </a:p>
          <a:p>
            <a:pPr lvl="1" eaLnBrk="1" hangingPunct="1"/>
            <a:r>
              <a:rPr lang="en-US" altLang="en-US" sz="2600" dirty="0" err="1"/>
              <a:t>Mất</a:t>
            </a:r>
            <a:r>
              <a:rPr lang="en-US" altLang="en-US" sz="2600" dirty="0"/>
              <a:t> 2 chu </a:t>
            </a:r>
            <a:r>
              <a:rPr lang="en-US" altLang="en-US" sz="2600" dirty="0" err="1"/>
              <a:t>kỳ</a:t>
            </a:r>
            <a:endParaRPr lang="en-US" altLang="en-US" sz="2600" dirty="0"/>
          </a:p>
          <a:p>
            <a:pPr lvl="1" eaLnBrk="1" hangingPunct="1"/>
            <a:r>
              <a:rPr lang="en-US" altLang="en-US" sz="2600" dirty="0"/>
              <a:t>Byte </a:t>
            </a:r>
            <a:r>
              <a:rPr lang="en-US" altLang="en-US" sz="2600" dirty="0" err="1"/>
              <a:t>thấp</a:t>
            </a:r>
            <a:r>
              <a:rPr lang="en-US" altLang="en-US" sz="2600" dirty="0"/>
              <a:t> ở </a:t>
            </a:r>
            <a:r>
              <a:rPr lang="en-US" altLang="en-US" sz="2600" dirty="0" err="1"/>
              <a:t>địa</a:t>
            </a:r>
            <a:r>
              <a:rPr lang="en-US" altLang="en-US" sz="2600" dirty="0"/>
              <a:t> </a:t>
            </a:r>
            <a:r>
              <a:rPr lang="en-US" altLang="en-US" sz="2600" dirty="0" err="1"/>
              <a:t>chỉ</a:t>
            </a:r>
            <a:r>
              <a:rPr lang="en-US" altLang="en-US" sz="2600" dirty="0"/>
              <a:t> X+1, byte </a:t>
            </a:r>
            <a:r>
              <a:rPr lang="en-US" altLang="en-US" sz="2600" dirty="0" err="1"/>
              <a:t>cao</a:t>
            </a:r>
            <a:r>
              <a:rPr lang="en-US" altLang="en-US" sz="2600" dirty="0"/>
              <a:t> ở </a:t>
            </a:r>
            <a:r>
              <a:rPr lang="en-US" altLang="en-US" sz="2600" dirty="0" err="1"/>
              <a:t>địa</a:t>
            </a:r>
            <a:r>
              <a:rPr lang="en-US" altLang="en-US" sz="2600" dirty="0"/>
              <a:t> </a:t>
            </a:r>
            <a:r>
              <a:rPr lang="en-US" altLang="en-US" sz="2600" dirty="0" err="1"/>
              <a:t>chỉ</a:t>
            </a:r>
            <a:r>
              <a:rPr lang="en-US" altLang="en-US" sz="2600" dirty="0"/>
              <a:t> X+2</a:t>
            </a:r>
          </a:p>
          <a:p>
            <a:pPr lvl="1" eaLnBrk="1" hangingPunct="1"/>
            <a:r>
              <a:rPr lang="en-US" altLang="en-US" sz="2600" dirty="0" err="1"/>
              <a:t>Trong</a:t>
            </a:r>
            <a:r>
              <a:rPr lang="en-US" altLang="en-US" sz="2600" dirty="0"/>
              <a:t> chu </a:t>
            </a:r>
            <a:r>
              <a:rPr lang="en-US" altLang="en-US" sz="2600" dirty="0" err="1"/>
              <a:t>kỳ</a:t>
            </a:r>
            <a:r>
              <a:rPr lang="en-US" altLang="en-US" sz="2600" dirty="0"/>
              <a:t> bus 1: byte ở </a:t>
            </a:r>
            <a:r>
              <a:rPr lang="en-US" altLang="en-US" sz="2600" dirty="0" err="1"/>
              <a:t>địa</a:t>
            </a:r>
            <a:r>
              <a:rPr lang="en-US" altLang="en-US" sz="2600" dirty="0"/>
              <a:t> </a:t>
            </a:r>
            <a:r>
              <a:rPr lang="en-US" altLang="en-US" sz="2600" dirty="0" err="1"/>
              <a:t>chỉ</a:t>
            </a:r>
            <a:r>
              <a:rPr lang="en-US" altLang="en-US" sz="2600" dirty="0"/>
              <a:t> </a:t>
            </a:r>
            <a:r>
              <a:rPr lang="en-US" altLang="en-US" sz="2600" dirty="0" err="1"/>
              <a:t>lẻ</a:t>
            </a:r>
            <a:r>
              <a:rPr lang="en-US" altLang="en-US" sz="2600" dirty="0"/>
              <a:t> (bank </a:t>
            </a:r>
            <a:r>
              <a:rPr lang="en-US" altLang="en-US" sz="2600" dirty="0" err="1"/>
              <a:t>cao</a:t>
            </a:r>
            <a:r>
              <a:rPr lang="en-US" altLang="en-US" sz="2600" dirty="0"/>
              <a:t>) </a:t>
            </a:r>
            <a:r>
              <a:rPr lang="en-US" altLang="en-US" sz="2600" dirty="0" err="1"/>
              <a:t>được</a:t>
            </a:r>
            <a:r>
              <a:rPr lang="en-US" altLang="en-US" sz="2600" dirty="0"/>
              <a:t> </a:t>
            </a:r>
            <a:r>
              <a:rPr lang="en-US" altLang="en-US" sz="2600" dirty="0" err="1"/>
              <a:t>truy</a:t>
            </a:r>
            <a:r>
              <a:rPr lang="en-US" altLang="en-US" sz="2600" dirty="0"/>
              <a:t> </a:t>
            </a:r>
            <a:r>
              <a:rPr lang="en-US" altLang="en-US" sz="2600" dirty="0" err="1"/>
              <a:t>cập</a:t>
            </a:r>
            <a:r>
              <a:rPr lang="en-US" altLang="en-US" sz="2600" dirty="0"/>
              <a:t> (A0=1, BHE =0), </a:t>
            </a:r>
            <a:r>
              <a:rPr lang="en-US" altLang="en-US" sz="2600" dirty="0" err="1"/>
              <a:t>dữ</a:t>
            </a:r>
            <a:r>
              <a:rPr lang="en-US" altLang="en-US" sz="2600" dirty="0"/>
              <a:t> </a:t>
            </a:r>
            <a:r>
              <a:rPr lang="en-US" altLang="en-US" sz="2600" dirty="0" err="1"/>
              <a:t>liệu</a:t>
            </a:r>
            <a:r>
              <a:rPr lang="en-US" altLang="en-US" sz="2600" dirty="0"/>
              <a:t> </a:t>
            </a:r>
            <a:r>
              <a:rPr lang="en-US" altLang="en-US" sz="2600" dirty="0" err="1"/>
              <a:t>truyền</a:t>
            </a:r>
            <a:r>
              <a:rPr lang="en-US" altLang="en-US" sz="2600" dirty="0"/>
              <a:t> </a:t>
            </a:r>
            <a:r>
              <a:rPr lang="en-US" altLang="en-US" sz="2600" dirty="0" err="1"/>
              <a:t>trên</a:t>
            </a:r>
            <a:r>
              <a:rPr lang="en-US" altLang="en-US" sz="2600" dirty="0"/>
              <a:t> D8 – D15</a:t>
            </a:r>
          </a:p>
          <a:p>
            <a:pPr lvl="1" eaLnBrk="1" hangingPunct="1"/>
            <a:r>
              <a:rPr lang="en-US" altLang="en-US" sz="2600" dirty="0" err="1"/>
              <a:t>Trong</a:t>
            </a:r>
            <a:r>
              <a:rPr lang="en-US" altLang="en-US" sz="2600" dirty="0"/>
              <a:t> chu </a:t>
            </a:r>
            <a:r>
              <a:rPr lang="en-US" altLang="en-US" sz="2600" dirty="0" err="1"/>
              <a:t>kỳ</a:t>
            </a:r>
            <a:r>
              <a:rPr lang="en-US" altLang="en-US" sz="2600" dirty="0"/>
              <a:t> bus 2: byte ở </a:t>
            </a:r>
            <a:r>
              <a:rPr lang="en-US" altLang="en-US" sz="2600" dirty="0" err="1"/>
              <a:t>địa</a:t>
            </a:r>
            <a:r>
              <a:rPr lang="en-US" altLang="en-US" sz="2600" dirty="0"/>
              <a:t> </a:t>
            </a:r>
            <a:r>
              <a:rPr lang="en-US" altLang="en-US" sz="2600" dirty="0" err="1"/>
              <a:t>chỉ</a:t>
            </a:r>
            <a:r>
              <a:rPr lang="en-US" altLang="en-US" sz="2600" dirty="0"/>
              <a:t> </a:t>
            </a:r>
            <a:r>
              <a:rPr lang="en-US" altLang="en-US" sz="2600" dirty="0" err="1"/>
              <a:t>chẵn</a:t>
            </a:r>
            <a:r>
              <a:rPr lang="en-US" altLang="en-US" sz="2600" dirty="0"/>
              <a:t> (bank </a:t>
            </a:r>
            <a:r>
              <a:rPr lang="en-US" altLang="en-US" sz="2600" dirty="0" err="1"/>
              <a:t>thấp</a:t>
            </a:r>
            <a:r>
              <a:rPr lang="en-US" altLang="en-US" sz="2600" dirty="0"/>
              <a:t>) </a:t>
            </a:r>
            <a:r>
              <a:rPr lang="en-US" altLang="en-US" sz="2600" dirty="0" err="1"/>
              <a:t>được</a:t>
            </a:r>
            <a:r>
              <a:rPr lang="en-US" altLang="en-US" sz="2600" dirty="0"/>
              <a:t> </a:t>
            </a:r>
            <a:r>
              <a:rPr lang="en-US" altLang="en-US" sz="2600" dirty="0" err="1"/>
              <a:t>truy</a:t>
            </a:r>
            <a:r>
              <a:rPr lang="en-US" altLang="en-US" sz="2600" dirty="0"/>
              <a:t> </a:t>
            </a:r>
            <a:r>
              <a:rPr lang="en-US" altLang="en-US" sz="2600" dirty="0" err="1"/>
              <a:t>cập</a:t>
            </a:r>
            <a:r>
              <a:rPr lang="en-US" altLang="en-US" sz="2600" dirty="0"/>
              <a:t> (A0=0, BHE =1), </a:t>
            </a:r>
            <a:r>
              <a:rPr lang="en-US" altLang="en-US" sz="2600" dirty="0" err="1"/>
              <a:t>dữ</a:t>
            </a:r>
            <a:r>
              <a:rPr lang="en-US" altLang="en-US" sz="2600" dirty="0"/>
              <a:t> </a:t>
            </a:r>
            <a:r>
              <a:rPr lang="en-US" altLang="en-US" sz="2600" dirty="0" err="1"/>
              <a:t>liệu</a:t>
            </a:r>
            <a:r>
              <a:rPr lang="en-US" altLang="en-US" sz="2600" dirty="0"/>
              <a:t> </a:t>
            </a:r>
            <a:r>
              <a:rPr lang="en-US" altLang="en-US" sz="2600" dirty="0" err="1"/>
              <a:t>được</a:t>
            </a:r>
            <a:r>
              <a:rPr lang="en-US" altLang="en-US" sz="2600" dirty="0"/>
              <a:t> </a:t>
            </a:r>
            <a:r>
              <a:rPr lang="en-US" altLang="en-US" sz="2600" dirty="0" err="1"/>
              <a:t>truyền</a:t>
            </a:r>
            <a:r>
              <a:rPr lang="en-US" altLang="en-US" sz="2600" dirty="0"/>
              <a:t> </a:t>
            </a:r>
            <a:r>
              <a:rPr lang="en-US" altLang="en-US" sz="2600" dirty="0" err="1"/>
              <a:t>trên</a:t>
            </a:r>
            <a:r>
              <a:rPr lang="en-US" altLang="en-US" sz="2600" dirty="0"/>
              <a:t> D0 – D7.</a:t>
            </a:r>
          </a:p>
        </p:txBody>
      </p:sp>
      <p:cxnSp>
        <p:nvCxnSpPr>
          <p:cNvPr id="48132" name="Straight Connector 17">
            <a:extLst>
              <a:ext uri="{FF2B5EF4-FFF2-40B4-BE49-F238E27FC236}">
                <a16:creationId xmlns:a16="http://schemas.microsoft.com/office/drawing/2014/main" id="{D976228E-D44C-4BF4-9863-9726C01AB9A5}"/>
              </a:ext>
            </a:extLst>
          </p:cNvPr>
          <p:cNvCxnSpPr>
            <a:cxnSpLocks noChangeShapeType="1"/>
          </p:cNvCxnSpPr>
          <p:nvPr/>
        </p:nvCxnSpPr>
        <p:spPr bwMode="auto">
          <a:xfrm>
            <a:off x="3886200" y="2743200"/>
            <a:ext cx="573088"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48133" name="Straight Connector 17">
            <a:extLst>
              <a:ext uri="{FF2B5EF4-FFF2-40B4-BE49-F238E27FC236}">
                <a16:creationId xmlns:a16="http://schemas.microsoft.com/office/drawing/2014/main" id="{EA219A95-585E-463F-96D0-CE819B3F6D84}"/>
              </a:ext>
            </a:extLst>
          </p:cNvPr>
          <p:cNvCxnSpPr>
            <a:cxnSpLocks noChangeShapeType="1"/>
          </p:cNvCxnSpPr>
          <p:nvPr/>
        </p:nvCxnSpPr>
        <p:spPr bwMode="auto">
          <a:xfrm>
            <a:off x="3733800" y="5319713"/>
            <a:ext cx="573088"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48134" name="Straight Connector 17">
            <a:extLst>
              <a:ext uri="{FF2B5EF4-FFF2-40B4-BE49-F238E27FC236}">
                <a16:creationId xmlns:a16="http://schemas.microsoft.com/office/drawing/2014/main" id="{B163E7F8-22DC-49C4-956A-24E1840220E3}"/>
              </a:ext>
            </a:extLst>
          </p:cNvPr>
          <p:cNvCxnSpPr>
            <a:cxnSpLocks noChangeShapeType="1"/>
          </p:cNvCxnSpPr>
          <p:nvPr/>
        </p:nvCxnSpPr>
        <p:spPr bwMode="auto">
          <a:xfrm>
            <a:off x="4216400" y="6129338"/>
            <a:ext cx="573088"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1715386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3079E0BE-F881-4365-8C99-9583751128C0}"/>
              </a:ext>
            </a:extLst>
          </p:cNvPr>
          <p:cNvSpPr>
            <a:spLocks noGrp="1" noChangeArrowheads="1"/>
          </p:cNvSpPr>
          <p:nvPr>
            <p:ph type="title"/>
          </p:nvPr>
        </p:nvSpPr>
        <p:spPr/>
        <p:txBody>
          <a:bodyPr/>
          <a:lstStyle/>
          <a:p>
            <a:pPr eaLnBrk="1" hangingPunct="1"/>
            <a:r>
              <a:rPr lang="en-US" altLang="en-US"/>
              <a:t>Cấu Tạo Chung Của 1 Chip Nhớ</a:t>
            </a:r>
          </a:p>
        </p:txBody>
      </p:sp>
      <p:sp>
        <p:nvSpPr>
          <p:cNvPr id="49155" name="Rectangle 3">
            <a:extLst>
              <a:ext uri="{FF2B5EF4-FFF2-40B4-BE49-F238E27FC236}">
                <a16:creationId xmlns:a16="http://schemas.microsoft.com/office/drawing/2014/main" id="{FCE6E0E8-7FE8-4723-8928-BC8C526E5C88}"/>
              </a:ext>
            </a:extLst>
          </p:cNvPr>
          <p:cNvSpPr>
            <a:spLocks noGrp="1" noChangeArrowheads="1"/>
          </p:cNvSpPr>
          <p:nvPr>
            <p:ph idx="1"/>
          </p:nvPr>
        </p:nvSpPr>
        <p:spPr/>
        <p:txBody>
          <a:bodyPr/>
          <a:lstStyle/>
          <a:p>
            <a:pPr eaLnBrk="1" hangingPunct="1"/>
            <a:r>
              <a:rPr lang="en-US" altLang="en-US"/>
              <a:t>Gồm những loại tín hiệu sau :</a:t>
            </a:r>
          </a:p>
          <a:p>
            <a:pPr lvl="1" eaLnBrk="1" hangingPunct="1"/>
            <a:r>
              <a:rPr lang="en-US" altLang="en-US"/>
              <a:t>Các ngõ vào địa chỉ (để chọn 1 ô nhớ )</a:t>
            </a:r>
          </a:p>
          <a:p>
            <a:pPr lvl="1" eaLnBrk="1" hangingPunct="1"/>
            <a:r>
              <a:rPr lang="en-US" altLang="en-US"/>
              <a:t>Các ngõ ra dữ liệu hoặc các ngõ vào/ra để đưa dữ liệu vào hoặc để lấy dữ liệu ra.</a:t>
            </a:r>
          </a:p>
          <a:p>
            <a:pPr lvl="1" eaLnBrk="1" hangingPunct="1"/>
            <a:r>
              <a:rPr lang="en-US" altLang="en-US"/>
              <a:t>Các tín hiệu ngõ vào cho phép (chọn chip CE, CS)</a:t>
            </a:r>
          </a:p>
          <a:p>
            <a:pPr lvl="1" eaLnBrk="1" hangingPunct="1"/>
            <a:r>
              <a:rPr lang="en-US" altLang="en-US"/>
              <a:t>Các ngõ vào điều khiển hoạt động của thiết bị nhớ :</a:t>
            </a:r>
          </a:p>
          <a:p>
            <a:pPr lvl="2" eaLnBrk="1" hangingPunct="1"/>
            <a:r>
              <a:rPr lang="en-US" altLang="en-US"/>
              <a:t>WE : Write enable</a:t>
            </a:r>
          </a:p>
          <a:p>
            <a:pPr lvl="2" eaLnBrk="1" hangingPunct="1"/>
            <a:r>
              <a:rPr lang="en-US" altLang="en-US"/>
              <a:t>RE : Read enable</a:t>
            </a:r>
          </a:p>
          <a:p>
            <a:pPr lvl="2" eaLnBrk="1" hangingPunct="1"/>
            <a:r>
              <a:rPr lang="en-US" altLang="en-US"/>
              <a:t>OE : Output enable …</a:t>
            </a:r>
          </a:p>
        </p:txBody>
      </p:sp>
    </p:spTree>
    <p:extLst>
      <p:ext uri="{BB962C8B-B14F-4D97-AF65-F5344CB8AC3E}">
        <p14:creationId xmlns:p14="http://schemas.microsoft.com/office/powerpoint/2010/main" val="41175245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58E42E67-52C7-45F8-9669-5A5F4793F372}"/>
              </a:ext>
            </a:extLst>
          </p:cNvPr>
          <p:cNvSpPr>
            <a:spLocks noGrp="1" noChangeArrowheads="1"/>
          </p:cNvSpPr>
          <p:nvPr>
            <p:ph type="title"/>
          </p:nvPr>
        </p:nvSpPr>
        <p:spPr/>
        <p:txBody>
          <a:bodyPr/>
          <a:lstStyle/>
          <a:p>
            <a:pPr eaLnBrk="1" hangingPunct="1"/>
            <a:r>
              <a:rPr lang="en-US" altLang="en-US"/>
              <a:t>Cấu trúc chung của chip nhớ</a:t>
            </a:r>
          </a:p>
        </p:txBody>
      </p:sp>
      <p:sp>
        <p:nvSpPr>
          <p:cNvPr id="50179" name="Rectangle 4">
            <a:extLst>
              <a:ext uri="{FF2B5EF4-FFF2-40B4-BE49-F238E27FC236}">
                <a16:creationId xmlns:a16="http://schemas.microsoft.com/office/drawing/2014/main" id="{AF3E1A54-280D-416F-9D97-8186EE8A5E82}"/>
              </a:ext>
            </a:extLst>
          </p:cNvPr>
          <p:cNvSpPr>
            <a:spLocks noChangeArrowheads="1"/>
          </p:cNvSpPr>
          <p:nvPr/>
        </p:nvSpPr>
        <p:spPr bwMode="auto">
          <a:xfrm>
            <a:off x="5251450" y="2028825"/>
            <a:ext cx="1873250" cy="2592388"/>
          </a:xfrm>
          <a:prstGeom prst="rect">
            <a:avLst/>
          </a:prstGeom>
          <a:solidFill>
            <a:schemeClr val="accent1"/>
          </a:solidFill>
          <a:ln w="3810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0180" name="Line 5">
            <a:extLst>
              <a:ext uri="{FF2B5EF4-FFF2-40B4-BE49-F238E27FC236}">
                <a16:creationId xmlns:a16="http://schemas.microsoft.com/office/drawing/2014/main" id="{8EA0AA9A-4801-4E0C-AB5A-9177292B301C}"/>
              </a:ext>
            </a:extLst>
          </p:cNvPr>
          <p:cNvSpPr>
            <a:spLocks noChangeShapeType="1"/>
          </p:cNvSpPr>
          <p:nvPr/>
        </p:nvSpPr>
        <p:spPr bwMode="auto">
          <a:xfrm>
            <a:off x="4530726" y="2389188"/>
            <a:ext cx="7207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50181" name="Line 6">
            <a:extLst>
              <a:ext uri="{FF2B5EF4-FFF2-40B4-BE49-F238E27FC236}">
                <a16:creationId xmlns:a16="http://schemas.microsoft.com/office/drawing/2014/main" id="{2D6B5A40-42A5-4C35-A471-D971AB2132FD}"/>
              </a:ext>
            </a:extLst>
          </p:cNvPr>
          <p:cNvSpPr>
            <a:spLocks noChangeShapeType="1"/>
          </p:cNvSpPr>
          <p:nvPr/>
        </p:nvSpPr>
        <p:spPr bwMode="auto">
          <a:xfrm>
            <a:off x="4530726" y="2676525"/>
            <a:ext cx="7207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50182" name="Line 7">
            <a:extLst>
              <a:ext uri="{FF2B5EF4-FFF2-40B4-BE49-F238E27FC236}">
                <a16:creationId xmlns:a16="http://schemas.microsoft.com/office/drawing/2014/main" id="{2ED88109-7547-4D85-BDF4-8939EF6FAB63}"/>
              </a:ext>
            </a:extLst>
          </p:cNvPr>
          <p:cNvSpPr>
            <a:spLocks noChangeShapeType="1"/>
          </p:cNvSpPr>
          <p:nvPr/>
        </p:nvSpPr>
        <p:spPr bwMode="auto">
          <a:xfrm>
            <a:off x="4530726" y="2963863"/>
            <a:ext cx="7207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50183" name="Line 8">
            <a:extLst>
              <a:ext uri="{FF2B5EF4-FFF2-40B4-BE49-F238E27FC236}">
                <a16:creationId xmlns:a16="http://schemas.microsoft.com/office/drawing/2014/main" id="{91D17D4B-69E9-4543-9DEC-B8B702ECC9FE}"/>
              </a:ext>
            </a:extLst>
          </p:cNvPr>
          <p:cNvSpPr>
            <a:spLocks noChangeShapeType="1"/>
          </p:cNvSpPr>
          <p:nvPr/>
        </p:nvSpPr>
        <p:spPr bwMode="auto">
          <a:xfrm>
            <a:off x="4530726" y="3540125"/>
            <a:ext cx="7207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50184" name="Line 9">
            <a:extLst>
              <a:ext uri="{FF2B5EF4-FFF2-40B4-BE49-F238E27FC236}">
                <a16:creationId xmlns:a16="http://schemas.microsoft.com/office/drawing/2014/main" id="{6310341B-0573-42F7-9C4E-D96AFB68AF3B}"/>
              </a:ext>
            </a:extLst>
          </p:cNvPr>
          <p:cNvSpPr>
            <a:spLocks noChangeShapeType="1"/>
          </p:cNvSpPr>
          <p:nvPr/>
        </p:nvSpPr>
        <p:spPr bwMode="auto">
          <a:xfrm>
            <a:off x="4530726" y="4044950"/>
            <a:ext cx="7207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50185" name="Line 10">
            <a:extLst>
              <a:ext uri="{FF2B5EF4-FFF2-40B4-BE49-F238E27FC236}">
                <a16:creationId xmlns:a16="http://schemas.microsoft.com/office/drawing/2014/main" id="{F3BABDFA-35C5-414D-9FEB-6B718C52B42B}"/>
              </a:ext>
            </a:extLst>
          </p:cNvPr>
          <p:cNvSpPr>
            <a:spLocks noChangeShapeType="1"/>
          </p:cNvSpPr>
          <p:nvPr/>
        </p:nvSpPr>
        <p:spPr bwMode="auto">
          <a:xfrm>
            <a:off x="7123114" y="2389188"/>
            <a:ext cx="720725"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50186" name="Line 11">
            <a:extLst>
              <a:ext uri="{FF2B5EF4-FFF2-40B4-BE49-F238E27FC236}">
                <a16:creationId xmlns:a16="http://schemas.microsoft.com/office/drawing/2014/main" id="{1CEF041E-6991-4029-9ABB-BD0EF1E1EEB6}"/>
              </a:ext>
            </a:extLst>
          </p:cNvPr>
          <p:cNvSpPr>
            <a:spLocks noChangeShapeType="1"/>
          </p:cNvSpPr>
          <p:nvPr/>
        </p:nvSpPr>
        <p:spPr bwMode="auto">
          <a:xfrm>
            <a:off x="7123114" y="2676525"/>
            <a:ext cx="720725"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50187" name="Line 12">
            <a:extLst>
              <a:ext uri="{FF2B5EF4-FFF2-40B4-BE49-F238E27FC236}">
                <a16:creationId xmlns:a16="http://schemas.microsoft.com/office/drawing/2014/main" id="{724988D3-E372-4B0B-BE4A-9FCCCA741E10}"/>
              </a:ext>
            </a:extLst>
          </p:cNvPr>
          <p:cNvSpPr>
            <a:spLocks noChangeShapeType="1"/>
          </p:cNvSpPr>
          <p:nvPr/>
        </p:nvSpPr>
        <p:spPr bwMode="auto">
          <a:xfrm>
            <a:off x="7123114" y="2963863"/>
            <a:ext cx="720725"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50188" name="Line 13">
            <a:extLst>
              <a:ext uri="{FF2B5EF4-FFF2-40B4-BE49-F238E27FC236}">
                <a16:creationId xmlns:a16="http://schemas.microsoft.com/office/drawing/2014/main" id="{644E1F56-DB42-4EF9-B2B3-6D5B37C00ECD}"/>
              </a:ext>
            </a:extLst>
          </p:cNvPr>
          <p:cNvSpPr>
            <a:spLocks noChangeShapeType="1"/>
          </p:cNvSpPr>
          <p:nvPr/>
        </p:nvSpPr>
        <p:spPr bwMode="auto">
          <a:xfrm>
            <a:off x="7123114" y="3540125"/>
            <a:ext cx="720725"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50189" name="Line 14">
            <a:extLst>
              <a:ext uri="{FF2B5EF4-FFF2-40B4-BE49-F238E27FC236}">
                <a16:creationId xmlns:a16="http://schemas.microsoft.com/office/drawing/2014/main" id="{DFDBD110-34E9-4C0C-8768-01ACBAE2611C}"/>
              </a:ext>
            </a:extLst>
          </p:cNvPr>
          <p:cNvSpPr>
            <a:spLocks noChangeShapeType="1"/>
          </p:cNvSpPr>
          <p:nvPr/>
        </p:nvSpPr>
        <p:spPr bwMode="auto">
          <a:xfrm flipV="1">
            <a:off x="5754688" y="4621213"/>
            <a:ext cx="0" cy="7921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50190" name="Line 15">
            <a:extLst>
              <a:ext uri="{FF2B5EF4-FFF2-40B4-BE49-F238E27FC236}">
                <a16:creationId xmlns:a16="http://schemas.microsoft.com/office/drawing/2014/main" id="{D5E13036-8850-4309-8691-1A54AFC5CE77}"/>
              </a:ext>
            </a:extLst>
          </p:cNvPr>
          <p:cNvSpPr>
            <a:spLocks noChangeShapeType="1"/>
          </p:cNvSpPr>
          <p:nvPr/>
        </p:nvSpPr>
        <p:spPr bwMode="auto">
          <a:xfrm flipV="1">
            <a:off x="6546850" y="4621213"/>
            <a:ext cx="0" cy="7921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50191" name="AutoShape 16">
            <a:extLst>
              <a:ext uri="{FF2B5EF4-FFF2-40B4-BE49-F238E27FC236}">
                <a16:creationId xmlns:a16="http://schemas.microsoft.com/office/drawing/2014/main" id="{81BC39ED-DAA8-4A35-B9AE-7EA2A5F9A147}"/>
              </a:ext>
            </a:extLst>
          </p:cNvPr>
          <p:cNvSpPr>
            <a:spLocks/>
          </p:cNvSpPr>
          <p:nvPr/>
        </p:nvSpPr>
        <p:spPr bwMode="auto">
          <a:xfrm>
            <a:off x="4243389" y="2316164"/>
            <a:ext cx="71437" cy="1296987"/>
          </a:xfrm>
          <a:prstGeom prst="leftBrace">
            <a:avLst>
              <a:gd name="adj1" fmla="val 15129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0192" name="AutoShape 17">
            <a:extLst>
              <a:ext uri="{FF2B5EF4-FFF2-40B4-BE49-F238E27FC236}">
                <a16:creationId xmlns:a16="http://schemas.microsoft.com/office/drawing/2014/main" id="{C5B9074D-636F-4FD6-BA31-E8A06B39DFBC}"/>
              </a:ext>
            </a:extLst>
          </p:cNvPr>
          <p:cNvSpPr>
            <a:spLocks/>
          </p:cNvSpPr>
          <p:nvPr/>
        </p:nvSpPr>
        <p:spPr bwMode="auto">
          <a:xfrm>
            <a:off x="8202614" y="2316164"/>
            <a:ext cx="73025" cy="1296987"/>
          </a:xfrm>
          <a:prstGeom prst="rightBrace">
            <a:avLst>
              <a:gd name="adj1" fmla="val 14800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0193" name="Text Box 18">
            <a:extLst>
              <a:ext uri="{FF2B5EF4-FFF2-40B4-BE49-F238E27FC236}">
                <a16:creationId xmlns:a16="http://schemas.microsoft.com/office/drawing/2014/main" id="{EF0F8A5D-2BA1-4DCB-B256-DDE524E0BA5D}"/>
              </a:ext>
            </a:extLst>
          </p:cNvPr>
          <p:cNvSpPr txBox="1">
            <a:spLocks noChangeArrowheads="1"/>
          </p:cNvSpPr>
          <p:nvPr/>
        </p:nvSpPr>
        <p:spPr bwMode="auto">
          <a:xfrm>
            <a:off x="5251450" y="2171701"/>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A0</a:t>
            </a:r>
          </a:p>
        </p:txBody>
      </p:sp>
      <p:sp>
        <p:nvSpPr>
          <p:cNvPr id="50194" name="Text Box 19">
            <a:extLst>
              <a:ext uri="{FF2B5EF4-FFF2-40B4-BE49-F238E27FC236}">
                <a16:creationId xmlns:a16="http://schemas.microsoft.com/office/drawing/2014/main" id="{803C3203-9502-495B-8846-26D73AA6767D}"/>
              </a:ext>
            </a:extLst>
          </p:cNvPr>
          <p:cNvSpPr txBox="1">
            <a:spLocks noChangeArrowheads="1"/>
          </p:cNvSpPr>
          <p:nvPr/>
        </p:nvSpPr>
        <p:spPr bwMode="auto">
          <a:xfrm>
            <a:off x="5251450" y="2532063"/>
            <a:ext cx="51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A1</a:t>
            </a:r>
          </a:p>
        </p:txBody>
      </p:sp>
      <p:sp>
        <p:nvSpPr>
          <p:cNvPr id="50195" name="Text Box 20">
            <a:extLst>
              <a:ext uri="{FF2B5EF4-FFF2-40B4-BE49-F238E27FC236}">
                <a16:creationId xmlns:a16="http://schemas.microsoft.com/office/drawing/2014/main" id="{20FD0CA2-E300-4855-9FC2-A2BAA324067F}"/>
              </a:ext>
            </a:extLst>
          </p:cNvPr>
          <p:cNvSpPr txBox="1">
            <a:spLocks noChangeArrowheads="1"/>
          </p:cNvSpPr>
          <p:nvPr/>
        </p:nvSpPr>
        <p:spPr bwMode="auto">
          <a:xfrm>
            <a:off x="5251450" y="2820988"/>
            <a:ext cx="51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A2</a:t>
            </a:r>
          </a:p>
        </p:txBody>
      </p:sp>
      <p:sp>
        <p:nvSpPr>
          <p:cNvPr id="50196" name="Text Box 21">
            <a:extLst>
              <a:ext uri="{FF2B5EF4-FFF2-40B4-BE49-F238E27FC236}">
                <a16:creationId xmlns:a16="http://schemas.microsoft.com/office/drawing/2014/main" id="{C2C00289-C8D5-43B6-9F91-7CB18ED9B5BF}"/>
              </a:ext>
            </a:extLst>
          </p:cNvPr>
          <p:cNvSpPr txBox="1">
            <a:spLocks noChangeArrowheads="1"/>
          </p:cNvSpPr>
          <p:nvPr/>
        </p:nvSpPr>
        <p:spPr bwMode="auto">
          <a:xfrm>
            <a:off x="5251450" y="3324226"/>
            <a:ext cx="590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Am</a:t>
            </a:r>
          </a:p>
        </p:txBody>
      </p:sp>
      <p:sp>
        <p:nvSpPr>
          <p:cNvPr id="50197" name="Text Box 22">
            <a:extLst>
              <a:ext uri="{FF2B5EF4-FFF2-40B4-BE49-F238E27FC236}">
                <a16:creationId xmlns:a16="http://schemas.microsoft.com/office/drawing/2014/main" id="{12B3788E-0F70-46ED-A9EF-EAAF92C6EDA5}"/>
              </a:ext>
            </a:extLst>
          </p:cNvPr>
          <p:cNvSpPr txBox="1">
            <a:spLocks noChangeArrowheads="1"/>
          </p:cNvSpPr>
          <p:nvPr/>
        </p:nvSpPr>
        <p:spPr bwMode="auto">
          <a:xfrm>
            <a:off x="5251450" y="3900488"/>
            <a:ext cx="577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WE</a:t>
            </a:r>
          </a:p>
        </p:txBody>
      </p:sp>
      <p:sp>
        <p:nvSpPr>
          <p:cNvPr id="50198" name="Text Box 23">
            <a:extLst>
              <a:ext uri="{FF2B5EF4-FFF2-40B4-BE49-F238E27FC236}">
                <a16:creationId xmlns:a16="http://schemas.microsoft.com/office/drawing/2014/main" id="{505A6528-A9A7-4723-96A8-8E7D8038788B}"/>
              </a:ext>
            </a:extLst>
          </p:cNvPr>
          <p:cNvSpPr txBox="1">
            <a:spLocks noChangeArrowheads="1"/>
          </p:cNvSpPr>
          <p:nvPr/>
        </p:nvSpPr>
        <p:spPr bwMode="auto">
          <a:xfrm>
            <a:off x="5538788" y="4260851"/>
            <a:ext cx="527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CS</a:t>
            </a:r>
          </a:p>
        </p:txBody>
      </p:sp>
      <p:sp>
        <p:nvSpPr>
          <p:cNvPr id="50199" name="Text Box 24">
            <a:extLst>
              <a:ext uri="{FF2B5EF4-FFF2-40B4-BE49-F238E27FC236}">
                <a16:creationId xmlns:a16="http://schemas.microsoft.com/office/drawing/2014/main" id="{C8CDFD10-CC05-4169-8FD9-7B3DBE4675F4}"/>
              </a:ext>
            </a:extLst>
          </p:cNvPr>
          <p:cNvSpPr txBox="1">
            <a:spLocks noChangeArrowheads="1"/>
          </p:cNvSpPr>
          <p:nvPr/>
        </p:nvSpPr>
        <p:spPr bwMode="auto">
          <a:xfrm>
            <a:off x="6259513" y="4260851"/>
            <a:ext cx="53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OE</a:t>
            </a:r>
          </a:p>
        </p:txBody>
      </p:sp>
      <p:sp>
        <p:nvSpPr>
          <p:cNvPr id="50200" name="Text Box 25">
            <a:extLst>
              <a:ext uri="{FF2B5EF4-FFF2-40B4-BE49-F238E27FC236}">
                <a16:creationId xmlns:a16="http://schemas.microsoft.com/office/drawing/2014/main" id="{276BB795-DFE6-4992-A154-06471388A872}"/>
              </a:ext>
            </a:extLst>
          </p:cNvPr>
          <p:cNvSpPr txBox="1">
            <a:spLocks noChangeArrowheads="1"/>
          </p:cNvSpPr>
          <p:nvPr/>
        </p:nvSpPr>
        <p:spPr bwMode="auto">
          <a:xfrm>
            <a:off x="6546850" y="3324226"/>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Dn</a:t>
            </a:r>
          </a:p>
        </p:txBody>
      </p:sp>
      <p:sp>
        <p:nvSpPr>
          <p:cNvPr id="50201" name="Text Box 26">
            <a:extLst>
              <a:ext uri="{FF2B5EF4-FFF2-40B4-BE49-F238E27FC236}">
                <a16:creationId xmlns:a16="http://schemas.microsoft.com/office/drawing/2014/main" id="{23118A6C-32D0-4E45-87D3-1A22CD607855}"/>
              </a:ext>
            </a:extLst>
          </p:cNvPr>
          <p:cNvSpPr txBox="1">
            <a:spLocks noChangeArrowheads="1"/>
          </p:cNvSpPr>
          <p:nvPr/>
        </p:nvSpPr>
        <p:spPr bwMode="auto">
          <a:xfrm>
            <a:off x="6546850" y="2747963"/>
            <a:ext cx="51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D2</a:t>
            </a:r>
          </a:p>
        </p:txBody>
      </p:sp>
      <p:sp>
        <p:nvSpPr>
          <p:cNvPr id="50202" name="Text Box 27">
            <a:extLst>
              <a:ext uri="{FF2B5EF4-FFF2-40B4-BE49-F238E27FC236}">
                <a16:creationId xmlns:a16="http://schemas.microsoft.com/office/drawing/2014/main" id="{A399F0EB-176F-4D06-B440-534E78923983}"/>
              </a:ext>
            </a:extLst>
          </p:cNvPr>
          <p:cNvSpPr txBox="1">
            <a:spLocks noChangeArrowheads="1"/>
          </p:cNvSpPr>
          <p:nvPr/>
        </p:nvSpPr>
        <p:spPr bwMode="auto">
          <a:xfrm>
            <a:off x="6546850" y="2460626"/>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D1</a:t>
            </a:r>
          </a:p>
        </p:txBody>
      </p:sp>
      <p:sp>
        <p:nvSpPr>
          <p:cNvPr id="50203" name="Text Box 28">
            <a:extLst>
              <a:ext uri="{FF2B5EF4-FFF2-40B4-BE49-F238E27FC236}">
                <a16:creationId xmlns:a16="http://schemas.microsoft.com/office/drawing/2014/main" id="{79A092DD-D247-41EE-A060-1161006B807C}"/>
              </a:ext>
            </a:extLst>
          </p:cNvPr>
          <p:cNvSpPr txBox="1">
            <a:spLocks noChangeArrowheads="1"/>
          </p:cNvSpPr>
          <p:nvPr/>
        </p:nvSpPr>
        <p:spPr bwMode="auto">
          <a:xfrm>
            <a:off x="6546850" y="2171701"/>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D0</a:t>
            </a:r>
          </a:p>
        </p:txBody>
      </p:sp>
      <p:sp>
        <p:nvSpPr>
          <p:cNvPr id="50204" name="Line 29">
            <a:extLst>
              <a:ext uri="{FF2B5EF4-FFF2-40B4-BE49-F238E27FC236}">
                <a16:creationId xmlns:a16="http://schemas.microsoft.com/office/drawing/2014/main" id="{65357DC3-8F9F-4F99-BAAB-89958D8F8FA4}"/>
              </a:ext>
            </a:extLst>
          </p:cNvPr>
          <p:cNvSpPr>
            <a:spLocks noChangeShapeType="1"/>
          </p:cNvSpPr>
          <p:nvPr/>
        </p:nvSpPr>
        <p:spPr bwMode="auto">
          <a:xfrm>
            <a:off x="5322888" y="3900488"/>
            <a:ext cx="3603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0205" name="Line 30">
            <a:extLst>
              <a:ext uri="{FF2B5EF4-FFF2-40B4-BE49-F238E27FC236}">
                <a16:creationId xmlns:a16="http://schemas.microsoft.com/office/drawing/2014/main" id="{52DCEA03-6D9E-4EDD-9438-E1BD1F4E3664}"/>
              </a:ext>
            </a:extLst>
          </p:cNvPr>
          <p:cNvSpPr>
            <a:spLocks noChangeShapeType="1"/>
          </p:cNvSpPr>
          <p:nvPr/>
        </p:nvSpPr>
        <p:spPr bwMode="auto">
          <a:xfrm>
            <a:off x="5610226" y="4260850"/>
            <a:ext cx="3603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0206" name="Line 31">
            <a:extLst>
              <a:ext uri="{FF2B5EF4-FFF2-40B4-BE49-F238E27FC236}">
                <a16:creationId xmlns:a16="http://schemas.microsoft.com/office/drawing/2014/main" id="{6902A36F-11C9-4340-AE7E-64A245950CC6}"/>
              </a:ext>
            </a:extLst>
          </p:cNvPr>
          <p:cNvSpPr>
            <a:spLocks noChangeShapeType="1"/>
          </p:cNvSpPr>
          <p:nvPr/>
        </p:nvSpPr>
        <p:spPr bwMode="auto">
          <a:xfrm>
            <a:off x="6330951" y="4260850"/>
            <a:ext cx="3603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0207" name="Text Box 32">
            <a:extLst>
              <a:ext uri="{FF2B5EF4-FFF2-40B4-BE49-F238E27FC236}">
                <a16:creationId xmlns:a16="http://schemas.microsoft.com/office/drawing/2014/main" id="{C7F9BCDC-71BE-40D8-9B7A-B21A79EBC697}"/>
              </a:ext>
            </a:extLst>
          </p:cNvPr>
          <p:cNvSpPr txBox="1">
            <a:spLocks noChangeArrowheads="1"/>
          </p:cNvSpPr>
          <p:nvPr/>
        </p:nvSpPr>
        <p:spPr bwMode="auto">
          <a:xfrm>
            <a:off x="6330950" y="5556251"/>
            <a:ext cx="53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RD</a:t>
            </a:r>
          </a:p>
        </p:txBody>
      </p:sp>
      <p:sp>
        <p:nvSpPr>
          <p:cNvPr id="50208" name="Line 33">
            <a:extLst>
              <a:ext uri="{FF2B5EF4-FFF2-40B4-BE49-F238E27FC236}">
                <a16:creationId xmlns:a16="http://schemas.microsoft.com/office/drawing/2014/main" id="{5F0A257B-A1F5-4BB7-8DAC-9D96FD597019}"/>
              </a:ext>
            </a:extLst>
          </p:cNvPr>
          <p:cNvSpPr>
            <a:spLocks noChangeShapeType="1"/>
          </p:cNvSpPr>
          <p:nvPr/>
        </p:nvSpPr>
        <p:spPr bwMode="auto">
          <a:xfrm>
            <a:off x="6402388" y="5556250"/>
            <a:ext cx="3603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0209" name="Text Box 34">
            <a:extLst>
              <a:ext uri="{FF2B5EF4-FFF2-40B4-BE49-F238E27FC236}">
                <a16:creationId xmlns:a16="http://schemas.microsoft.com/office/drawing/2014/main" id="{85291B64-9DCB-406F-8EDF-231A3AC0D2AB}"/>
              </a:ext>
            </a:extLst>
          </p:cNvPr>
          <p:cNvSpPr txBox="1">
            <a:spLocks noChangeArrowheads="1"/>
          </p:cNvSpPr>
          <p:nvPr/>
        </p:nvSpPr>
        <p:spPr bwMode="auto">
          <a:xfrm>
            <a:off x="3883025" y="3900488"/>
            <a:ext cx="59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WR</a:t>
            </a:r>
          </a:p>
        </p:txBody>
      </p:sp>
      <p:sp>
        <p:nvSpPr>
          <p:cNvPr id="50210" name="Line 35">
            <a:extLst>
              <a:ext uri="{FF2B5EF4-FFF2-40B4-BE49-F238E27FC236}">
                <a16:creationId xmlns:a16="http://schemas.microsoft.com/office/drawing/2014/main" id="{4C6A78C2-0CDC-4C0C-92D8-E69C639D1C1A}"/>
              </a:ext>
            </a:extLst>
          </p:cNvPr>
          <p:cNvSpPr>
            <a:spLocks noChangeShapeType="1"/>
          </p:cNvSpPr>
          <p:nvPr/>
        </p:nvSpPr>
        <p:spPr bwMode="auto">
          <a:xfrm>
            <a:off x="3954463" y="3900488"/>
            <a:ext cx="3603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0211" name="Text Box 36">
            <a:extLst>
              <a:ext uri="{FF2B5EF4-FFF2-40B4-BE49-F238E27FC236}">
                <a16:creationId xmlns:a16="http://schemas.microsoft.com/office/drawing/2014/main" id="{D94B9A7A-B2F7-4CB9-925F-FFE691F8C2D5}"/>
              </a:ext>
            </a:extLst>
          </p:cNvPr>
          <p:cNvSpPr txBox="1">
            <a:spLocks noChangeArrowheads="1"/>
          </p:cNvSpPr>
          <p:nvPr/>
        </p:nvSpPr>
        <p:spPr bwMode="auto">
          <a:xfrm>
            <a:off x="3090864" y="2501900"/>
            <a:ext cx="104547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2000"/>
              <a:t>Tín hiệu</a:t>
            </a:r>
          </a:p>
          <a:p>
            <a:pPr>
              <a:spcBef>
                <a:spcPct val="0"/>
              </a:spcBef>
              <a:buClrTx/>
              <a:buSzTx/>
              <a:buFontTx/>
              <a:buNone/>
            </a:pPr>
            <a:r>
              <a:rPr lang="en-US" altLang="en-US" sz="2000"/>
              <a:t>địa chỉ</a:t>
            </a:r>
          </a:p>
        </p:txBody>
      </p:sp>
      <p:sp>
        <p:nvSpPr>
          <p:cNvPr id="50212" name="Text Box 37">
            <a:extLst>
              <a:ext uri="{FF2B5EF4-FFF2-40B4-BE49-F238E27FC236}">
                <a16:creationId xmlns:a16="http://schemas.microsoft.com/office/drawing/2014/main" id="{89109F1F-B82A-440D-8A62-34E591ECAC39}"/>
              </a:ext>
            </a:extLst>
          </p:cNvPr>
          <p:cNvSpPr txBox="1">
            <a:spLocks noChangeArrowheads="1"/>
          </p:cNvSpPr>
          <p:nvPr/>
        </p:nvSpPr>
        <p:spPr bwMode="auto">
          <a:xfrm>
            <a:off x="8418513" y="2574926"/>
            <a:ext cx="977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2000"/>
              <a:t>Dữ liệu</a:t>
            </a:r>
          </a:p>
        </p:txBody>
      </p:sp>
      <p:sp>
        <p:nvSpPr>
          <p:cNvPr id="50213" name="Text Box 38">
            <a:extLst>
              <a:ext uri="{FF2B5EF4-FFF2-40B4-BE49-F238E27FC236}">
                <a16:creationId xmlns:a16="http://schemas.microsoft.com/office/drawing/2014/main" id="{743EA7CC-FFFD-4DAB-8748-1CD308D82B07}"/>
              </a:ext>
            </a:extLst>
          </p:cNvPr>
          <p:cNvSpPr txBox="1">
            <a:spLocks noChangeArrowheads="1"/>
          </p:cNvSpPr>
          <p:nvPr/>
        </p:nvSpPr>
        <p:spPr bwMode="auto">
          <a:xfrm>
            <a:off x="4891089" y="5454651"/>
            <a:ext cx="1235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2000"/>
              <a:t>chọn chip</a:t>
            </a:r>
          </a:p>
        </p:txBody>
      </p:sp>
      <p:sp>
        <p:nvSpPr>
          <p:cNvPr id="50214" name="Text Box 39">
            <a:extLst>
              <a:ext uri="{FF2B5EF4-FFF2-40B4-BE49-F238E27FC236}">
                <a16:creationId xmlns:a16="http://schemas.microsoft.com/office/drawing/2014/main" id="{48D19331-461C-48D4-BE03-5CB5C805BAE4}"/>
              </a:ext>
            </a:extLst>
          </p:cNvPr>
          <p:cNvSpPr txBox="1">
            <a:spLocks noChangeArrowheads="1"/>
          </p:cNvSpPr>
          <p:nvPr/>
        </p:nvSpPr>
        <p:spPr bwMode="auto">
          <a:xfrm>
            <a:off x="7699376" y="4764088"/>
            <a:ext cx="2663825"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Arial Black" panose="020B0A04020102020204" pitchFamily="34" charset="0"/>
              </a:rPr>
              <a:t>WR: write</a:t>
            </a:r>
          </a:p>
          <a:p>
            <a:pPr>
              <a:spcBef>
                <a:spcPct val="50000"/>
              </a:spcBef>
              <a:buClrTx/>
              <a:buSzTx/>
              <a:buFontTx/>
              <a:buNone/>
            </a:pPr>
            <a:r>
              <a:rPr lang="en-US" altLang="en-US" sz="1800">
                <a:latin typeface="Arial Black" panose="020B0A04020102020204" pitchFamily="34" charset="0"/>
              </a:rPr>
              <a:t>WE: Write enable</a:t>
            </a:r>
          </a:p>
          <a:p>
            <a:pPr>
              <a:spcBef>
                <a:spcPct val="50000"/>
              </a:spcBef>
              <a:buClrTx/>
              <a:buSzTx/>
              <a:buFontTx/>
              <a:buNone/>
            </a:pPr>
            <a:r>
              <a:rPr lang="en-US" altLang="en-US" sz="1800">
                <a:latin typeface="Arial Black" panose="020B0A04020102020204" pitchFamily="34" charset="0"/>
              </a:rPr>
              <a:t>OE: Output enable</a:t>
            </a:r>
          </a:p>
          <a:p>
            <a:pPr>
              <a:spcBef>
                <a:spcPct val="50000"/>
              </a:spcBef>
              <a:buClrTx/>
              <a:buSzTx/>
              <a:buFontTx/>
              <a:buNone/>
            </a:pPr>
            <a:r>
              <a:rPr lang="en-US" altLang="en-US" sz="1800">
                <a:latin typeface="Arial Black" panose="020B0A04020102020204" pitchFamily="34" charset="0"/>
              </a:rPr>
              <a:t>CS: Chip Select</a:t>
            </a:r>
          </a:p>
          <a:p>
            <a:pPr>
              <a:spcBef>
                <a:spcPct val="50000"/>
              </a:spcBef>
              <a:buClrTx/>
              <a:buSzTx/>
              <a:buFontTx/>
              <a:buNone/>
            </a:pPr>
            <a:r>
              <a:rPr lang="en-US" altLang="en-US" sz="1800">
                <a:latin typeface="Arial Black" panose="020B0A04020102020204" pitchFamily="34" charset="0"/>
              </a:rPr>
              <a:t>RD: read</a:t>
            </a:r>
          </a:p>
        </p:txBody>
      </p:sp>
    </p:spTree>
    <p:extLst>
      <p:ext uri="{BB962C8B-B14F-4D97-AF65-F5344CB8AC3E}">
        <p14:creationId xmlns:p14="http://schemas.microsoft.com/office/powerpoint/2010/main" val="65832530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19937A0D-3654-43EE-9E3C-B956164BB198}"/>
              </a:ext>
            </a:extLst>
          </p:cNvPr>
          <p:cNvSpPr>
            <a:spLocks noGrp="1" noChangeArrowheads="1"/>
          </p:cNvSpPr>
          <p:nvPr>
            <p:ph type="title"/>
          </p:nvPr>
        </p:nvSpPr>
        <p:spPr/>
        <p:txBody>
          <a:bodyPr/>
          <a:lstStyle/>
          <a:p>
            <a:pPr eaLnBrk="1" hangingPunct="1"/>
            <a:r>
              <a:rPr lang="en-US" altLang="en-US"/>
              <a:t>Các loại bộ nhớ</a:t>
            </a:r>
          </a:p>
        </p:txBody>
      </p:sp>
      <p:sp>
        <p:nvSpPr>
          <p:cNvPr id="51203" name="Rectangle 3">
            <a:extLst>
              <a:ext uri="{FF2B5EF4-FFF2-40B4-BE49-F238E27FC236}">
                <a16:creationId xmlns:a16="http://schemas.microsoft.com/office/drawing/2014/main" id="{6DCDE27B-EE7E-4A37-841B-DD86DACD1B61}"/>
              </a:ext>
            </a:extLst>
          </p:cNvPr>
          <p:cNvSpPr>
            <a:spLocks noGrp="1" noChangeArrowheads="1"/>
          </p:cNvSpPr>
          <p:nvPr>
            <p:ph idx="1"/>
          </p:nvPr>
        </p:nvSpPr>
        <p:spPr>
          <a:xfrm>
            <a:off x="1905000" y="1295400"/>
            <a:ext cx="8574088" cy="5562600"/>
          </a:xfrm>
        </p:spPr>
        <p:txBody>
          <a:bodyPr/>
          <a:lstStyle/>
          <a:p>
            <a:pPr eaLnBrk="1" hangingPunct="1">
              <a:lnSpc>
                <a:spcPct val="80000"/>
              </a:lnSpc>
            </a:pPr>
            <a:r>
              <a:rPr lang="en-US" altLang="en-US" sz="2400"/>
              <a:t>Bộ nhớ không bị mất dữ liệu (non-volatile)</a:t>
            </a:r>
          </a:p>
          <a:p>
            <a:pPr lvl="1" eaLnBrk="1" hangingPunct="1">
              <a:lnSpc>
                <a:spcPct val="80000"/>
              </a:lnSpc>
            </a:pPr>
            <a:r>
              <a:rPr lang="nl-BE" altLang="en-US" sz="2000"/>
              <a:t>ROM (Read Only Memory)</a:t>
            </a:r>
          </a:p>
          <a:p>
            <a:pPr lvl="1" eaLnBrk="1" hangingPunct="1">
              <a:lnSpc>
                <a:spcPct val="80000"/>
              </a:lnSpc>
            </a:pPr>
            <a:r>
              <a:rPr lang="nl-BE" altLang="en-US" sz="2000"/>
              <a:t>PROM (Programmable ROM)</a:t>
            </a:r>
          </a:p>
          <a:p>
            <a:pPr lvl="1" eaLnBrk="1" hangingPunct="1">
              <a:lnSpc>
                <a:spcPct val="80000"/>
              </a:lnSpc>
            </a:pPr>
            <a:r>
              <a:rPr lang="nl-BE" altLang="en-US" sz="2000">
                <a:solidFill>
                  <a:schemeClr val="tx2"/>
                </a:solidFill>
              </a:rPr>
              <a:t>EPROM (Electrically programmable ROM)</a:t>
            </a:r>
          </a:p>
          <a:p>
            <a:pPr lvl="1" eaLnBrk="1" hangingPunct="1">
              <a:lnSpc>
                <a:spcPct val="80000"/>
              </a:lnSpc>
            </a:pPr>
            <a:r>
              <a:rPr lang="nl-BE" altLang="en-US" sz="2000"/>
              <a:t>Flash</a:t>
            </a:r>
          </a:p>
          <a:p>
            <a:pPr lvl="1" eaLnBrk="1" hangingPunct="1">
              <a:lnSpc>
                <a:spcPct val="80000"/>
              </a:lnSpc>
            </a:pPr>
            <a:r>
              <a:rPr lang="nl-BE" altLang="en-US" sz="2000"/>
              <a:t>EEPROM (Electrically Erasable Programmable ROM)</a:t>
            </a:r>
          </a:p>
          <a:p>
            <a:pPr lvl="1" eaLnBrk="1" hangingPunct="1">
              <a:lnSpc>
                <a:spcPct val="80000"/>
              </a:lnSpc>
            </a:pPr>
            <a:r>
              <a:rPr lang="nl-BE" altLang="en-US" sz="2000"/>
              <a:t>FeRAM (Ferroelectric Random Access Memory)</a:t>
            </a:r>
          </a:p>
          <a:p>
            <a:pPr lvl="1" eaLnBrk="1" hangingPunct="1">
              <a:lnSpc>
                <a:spcPct val="80000"/>
              </a:lnSpc>
            </a:pPr>
            <a:r>
              <a:rPr lang="nl-BE" altLang="en-US" sz="2000"/>
              <a:t>MRAM (Magnetoelectronic Random Access Memory)</a:t>
            </a:r>
          </a:p>
          <a:p>
            <a:pPr eaLnBrk="1" hangingPunct="1">
              <a:lnSpc>
                <a:spcPct val="80000"/>
              </a:lnSpc>
            </a:pPr>
            <a:r>
              <a:rPr lang="en-US" altLang="en-US" sz="2400"/>
              <a:t>Bộ nhớ bị mất dữ liệu (volatile)</a:t>
            </a:r>
          </a:p>
          <a:p>
            <a:pPr lvl="1" eaLnBrk="1" hangingPunct="1">
              <a:lnSpc>
                <a:spcPct val="80000"/>
              </a:lnSpc>
            </a:pPr>
            <a:r>
              <a:rPr lang="nl-BE" altLang="en-US" sz="2000">
                <a:solidFill>
                  <a:schemeClr val="tx2"/>
                </a:solidFill>
              </a:rPr>
              <a:t>SRAM (Static RAM)</a:t>
            </a:r>
          </a:p>
          <a:p>
            <a:pPr lvl="1" eaLnBrk="1" hangingPunct="1">
              <a:lnSpc>
                <a:spcPct val="80000"/>
              </a:lnSpc>
            </a:pPr>
            <a:r>
              <a:rPr lang="nl-BE" altLang="en-US" sz="2000"/>
              <a:t>SBSRAM (Synchronous Burst RAM)</a:t>
            </a:r>
          </a:p>
          <a:p>
            <a:pPr lvl="1" eaLnBrk="1" hangingPunct="1">
              <a:lnSpc>
                <a:spcPct val="80000"/>
              </a:lnSpc>
            </a:pPr>
            <a:r>
              <a:rPr lang="nl-BE" altLang="en-US" sz="2000">
                <a:solidFill>
                  <a:schemeClr val="tx2"/>
                </a:solidFill>
              </a:rPr>
              <a:t>DRAM (Dynamic RAM)</a:t>
            </a:r>
          </a:p>
          <a:p>
            <a:pPr lvl="1" eaLnBrk="1" hangingPunct="1">
              <a:lnSpc>
                <a:spcPct val="80000"/>
              </a:lnSpc>
            </a:pPr>
            <a:r>
              <a:rPr lang="nl-BE" altLang="en-US" sz="2000"/>
              <a:t>FPDRAM (Fast Page mode Dynamic RAM)</a:t>
            </a:r>
          </a:p>
          <a:p>
            <a:pPr lvl="1" eaLnBrk="1" hangingPunct="1">
              <a:lnSpc>
                <a:spcPct val="80000"/>
              </a:lnSpc>
            </a:pPr>
            <a:r>
              <a:rPr lang="nl-BE" altLang="en-US" sz="2000"/>
              <a:t>EDO DRAM (Extended Data Out Dynamic RAM)</a:t>
            </a:r>
          </a:p>
          <a:p>
            <a:pPr lvl="1" eaLnBrk="1" hangingPunct="1">
              <a:lnSpc>
                <a:spcPct val="80000"/>
              </a:lnSpc>
            </a:pPr>
            <a:r>
              <a:rPr lang="nl-BE" altLang="en-US" sz="2000"/>
              <a:t>SDRAM (Synchronous Dynamic RAM)</a:t>
            </a:r>
          </a:p>
          <a:p>
            <a:pPr lvl="1" eaLnBrk="1" hangingPunct="1">
              <a:lnSpc>
                <a:spcPct val="80000"/>
              </a:lnSpc>
            </a:pPr>
            <a:r>
              <a:rPr lang="nl-BE" altLang="en-US" sz="2000"/>
              <a:t>DDR-SDRAM (Double Data Rate SDRAM)</a:t>
            </a:r>
          </a:p>
          <a:p>
            <a:pPr lvl="1" eaLnBrk="1" hangingPunct="1">
              <a:lnSpc>
                <a:spcPct val="80000"/>
              </a:lnSpc>
            </a:pPr>
            <a:r>
              <a:rPr lang="nl-BE" altLang="en-US" sz="2000"/>
              <a:t>RDRAM (Rambus Dynamic RAM)</a:t>
            </a:r>
            <a:endParaRPr lang="en-US" altLang="en-US" sz="2000"/>
          </a:p>
        </p:txBody>
      </p:sp>
    </p:spTree>
    <p:extLst>
      <p:ext uri="{BB962C8B-B14F-4D97-AF65-F5344CB8AC3E}">
        <p14:creationId xmlns:p14="http://schemas.microsoft.com/office/powerpoint/2010/main" val="215858237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32F78D3B-1D3A-4A80-9D99-A5ABBFAD5208}"/>
              </a:ext>
            </a:extLst>
          </p:cNvPr>
          <p:cNvSpPr>
            <a:spLocks noGrp="1" noChangeArrowheads="1"/>
          </p:cNvSpPr>
          <p:nvPr>
            <p:ph type="title"/>
          </p:nvPr>
        </p:nvSpPr>
        <p:spPr/>
        <p:txBody>
          <a:bodyPr/>
          <a:lstStyle/>
          <a:p>
            <a:pPr eaLnBrk="1" hangingPunct="1"/>
            <a:r>
              <a:rPr lang="en-US" altLang="en-US"/>
              <a:t>ROM</a:t>
            </a:r>
          </a:p>
        </p:txBody>
      </p:sp>
      <p:sp>
        <p:nvSpPr>
          <p:cNvPr id="52227" name="Rectangle 3">
            <a:extLst>
              <a:ext uri="{FF2B5EF4-FFF2-40B4-BE49-F238E27FC236}">
                <a16:creationId xmlns:a16="http://schemas.microsoft.com/office/drawing/2014/main" id="{ACB3E506-8716-4E31-9377-E16A44CDB817}"/>
              </a:ext>
            </a:extLst>
          </p:cNvPr>
          <p:cNvSpPr>
            <a:spLocks noGrp="1" noChangeArrowheads="1"/>
          </p:cNvSpPr>
          <p:nvPr>
            <p:ph idx="1"/>
          </p:nvPr>
        </p:nvSpPr>
        <p:spPr>
          <a:xfrm>
            <a:off x="1732722" y="990600"/>
            <a:ext cx="8574088" cy="5181600"/>
          </a:xfrm>
        </p:spPr>
        <p:txBody>
          <a:bodyPr/>
          <a:lstStyle/>
          <a:p>
            <a:pPr eaLnBrk="1" hangingPunct="1"/>
            <a:r>
              <a:rPr lang="en-US" altLang="en-US" dirty="0"/>
              <a:t>Read only memory : </a:t>
            </a:r>
            <a:r>
              <a:rPr lang="en-US" altLang="en-US" dirty="0" err="1"/>
              <a:t>lưu</a:t>
            </a:r>
            <a:r>
              <a:rPr lang="en-US" altLang="en-US" dirty="0"/>
              <a:t> </a:t>
            </a:r>
            <a:r>
              <a:rPr lang="en-US" altLang="en-US" dirty="0" err="1"/>
              <a:t>chương</a:t>
            </a:r>
            <a:r>
              <a:rPr lang="en-US" altLang="en-US" dirty="0"/>
              <a:t> </a:t>
            </a:r>
            <a:r>
              <a:rPr lang="en-US" altLang="en-US" dirty="0" err="1"/>
              <a:t>trình</a:t>
            </a:r>
            <a:r>
              <a:rPr lang="en-US" altLang="en-US" dirty="0"/>
              <a:t>, </a:t>
            </a:r>
            <a:r>
              <a:rPr lang="en-US" altLang="en-US" dirty="0" err="1"/>
              <a:t>dữ</a:t>
            </a:r>
            <a:r>
              <a:rPr lang="en-US" altLang="en-US" dirty="0"/>
              <a:t> </a:t>
            </a:r>
            <a:r>
              <a:rPr lang="en-US" altLang="en-US" dirty="0" err="1"/>
              <a:t>liệu</a:t>
            </a:r>
            <a:r>
              <a:rPr lang="en-US" altLang="en-US" dirty="0"/>
              <a:t> </a:t>
            </a:r>
            <a:r>
              <a:rPr lang="en-US" altLang="en-US" dirty="0" err="1"/>
              <a:t>có</a:t>
            </a:r>
            <a:r>
              <a:rPr lang="en-US" altLang="en-US" dirty="0"/>
              <a:t> </a:t>
            </a:r>
            <a:r>
              <a:rPr lang="en-US" altLang="en-US" dirty="0" err="1"/>
              <a:t>tính</a:t>
            </a:r>
            <a:r>
              <a:rPr lang="en-US" altLang="en-US" dirty="0"/>
              <a:t> </a:t>
            </a:r>
            <a:r>
              <a:rPr lang="en-US" altLang="en-US" dirty="0" err="1"/>
              <a:t>ổn</a:t>
            </a:r>
            <a:r>
              <a:rPr lang="en-US" altLang="en-US" dirty="0"/>
              <a:t> </a:t>
            </a:r>
            <a:r>
              <a:rPr lang="en-US" altLang="en-US" dirty="0" err="1"/>
              <a:t>định</a:t>
            </a:r>
            <a:r>
              <a:rPr lang="en-US" altLang="en-US" dirty="0"/>
              <a:t>, </a:t>
            </a:r>
            <a:r>
              <a:rPr lang="en-US" altLang="en-US" dirty="0" err="1"/>
              <a:t>còn</a:t>
            </a:r>
            <a:r>
              <a:rPr lang="en-US" altLang="en-US" dirty="0"/>
              <a:t> </a:t>
            </a:r>
            <a:r>
              <a:rPr lang="en-US" altLang="en-US" dirty="0" err="1"/>
              <a:t>gọi</a:t>
            </a:r>
            <a:r>
              <a:rPr lang="en-US" altLang="en-US" dirty="0"/>
              <a:t> </a:t>
            </a:r>
            <a:r>
              <a:rPr lang="en-US" altLang="en-US" dirty="0" err="1"/>
              <a:t>là</a:t>
            </a:r>
            <a:r>
              <a:rPr lang="en-US" altLang="en-US" dirty="0"/>
              <a:t> </a:t>
            </a:r>
            <a:r>
              <a:rPr lang="en-US" altLang="en-US" dirty="0" err="1"/>
              <a:t>không</a:t>
            </a:r>
            <a:r>
              <a:rPr lang="en-US" altLang="en-US" dirty="0"/>
              <a:t> bay </a:t>
            </a:r>
            <a:r>
              <a:rPr lang="en-US" altLang="en-US" dirty="0" err="1"/>
              <a:t>hơi</a:t>
            </a:r>
            <a:endParaRPr lang="en-US" altLang="en-US" dirty="0"/>
          </a:p>
          <a:p>
            <a:pPr eaLnBrk="1" hangingPunct="1"/>
            <a:r>
              <a:rPr lang="en-US" altLang="en-US" dirty="0"/>
              <a:t>EPROM (Erasable programable ROM) : </a:t>
            </a:r>
            <a:r>
              <a:rPr lang="en-US" altLang="en-US" dirty="0" err="1"/>
              <a:t>có</a:t>
            </a:r>
            <a:r>
              <a:rPr lang="en-US" altLang="en-US" dirty="0"/>
              <a:t> </a:t>
            </a:r>
            <a:r>
              <a:rPr lang="en-US" altLang="en-US" dirty="0" err="1"/>
              <a:t>thể</a:t>
            </a:r>
            <a:r>
              <a:rPr lang="en-US" altLang="en-US" dirty="0"/>
              <a:t> </a:t>
            </a:r>
            <a:r>
              <a:rPr lang="en-US" altLang="en-US" dirty="0" err="1"/>
              <a:t>xóa</a:t>
            </a:r>
            <a:r>
              <a:rPr lang="en-US" altLang="en-US" dirty="0"/>
              <a:t> </a:t>
            </a:r>
            <a:r>
              <a:rPr lang="en-US" altLang="en-US" dirty="0" err="1"/>
              <a:t>khi</a:t>
            </a:r>
            <a:r>
              <a:rPr lang="en-US" altLang="en-US" dirty="0"/>
              <a:t> </a:t>
            </a:r>
            <a:r>
              <a:rPr lang="en-US" altLang="en-US" dirty="0" err="1"/>
              <a:t>chiếu</a:t>
            </a:r>
            <a:r>
              <a:rPr lang="en-US" altLang="en-US" dirty="0"/>
              <a:t> </a:t>
            </a:r>
            <a:r>
              <a:rPr lang="en-US" altLang="en-US" dirty="0" err="1"/>
              <a:t>ánh</a:t>
            </a:r>
            <a:r>
              <a:rPr lang="en-US" altLang="en-US" dirty="0"/>
              <a:t> </a:t>
            </a:r>
            <a:r>
              <a:rPr lang="en-US" altLang="en-US" dirty="0" err="1"/>
              <a:t>sáng</a:t>
            </a:r>
            <a:r>
              <a:rPr lang="en-US" altLang="en-US" dirty="0"/>
              <a:t> </a:t>
            </a:r>
            <a:r>
              <a:rPr lang="en-US" altLang="en-US" dirty="0" err="1"/>
              <a:t>cực</a:t>
            </a:r>
            <a:r>
              <a:rPr lang="en-US" altLang="en-US" dirty="0"/>
              <a:t> </a:t>
            </a:r>
            <a:r>
              <a:rPr lang="en-US" altLang="en-US" dirty="0" err="1"/>
              <a:t>tím</a:t>
            </a:r>
            <a:r>
              <a:rPr lang="en-US" altLang="en-US" dirty="0"/>
              <a:t> </a:t>
            </a:r>
            <a:r>
              <a:rPr lang="en-US" altLang="en-US" dirty="0" err="1"/>
              <a:t>cường</a:t>
            </a:r>
            <a:r>
              <a:rPr lang="en-US" altLang="en-US" dirty="0"/>
              <a:t> </a:t>
            </a:r>
            <a:r>
              <a:rPr lang="en-US" altLang="en-US" dirty="0" err="1"/>
              <a:t>độ</a:t>
            </a:r>
            <a:r>
              <a:rPr lang="en-US" altLang="en-US" dirty="0"/>
              <a:t> </a:t>
            </a:r>
            <a:r>
              <a:rPr lang="en-US" altLang="en-US" dirty="0" err="1"/>
              <a:t>cao</a:t>
            </a:r>
            <a:r>
              <a:rPr lang="en-US" altLang="en-US" dirty="0"/>
              <a:t> </a:t>
            </a:r>
            <a:r>
              <a:rPr lang="en-US" altLang="en-US" dirty="0" err="1"/>
              <a:t>trong</a:t>
            </a:r>
            <a:r>
              <a:rPr lang="en-US" altLang="en-US" dirty="0"/>
              <a:t> </a:t>
            </a:r>
            <a:r>
              <a:rPr lang="en-US" altLang="en-US" dirty="0" err="1"/>
              <a:t>thời</a:t>
            </a:r>
            <a:r>
              <a:rPr lang="en-US" altLang="en-US" dirty="0"/>
              <a:t> </a:t>
            </a:r>
            <a:r>
              <a:rPr lang="en-US" altLang="en-US" dirty="0" err="1"/>
              <a:t>gian</a:t>
            </a:r>
            <a:r>
              <a:rPr lang="en-US" altLang="en-US" dirty="0"/>
              <a:t> </a:t>
            </a:r>
            <a:r>
              <a:rPr lang="en-US" altLang="en-US" dirty="0" err="1"/>
              <a:t>vài</a:t>
            </a:r>
            <a:r>
              <a:rPr lang="en-US" altLang="en-US" dirty="0"/>
              <a:t> </a:t>
            </a:r>
            <a:r>
              <a:rPr lang="en-US" altLang="en-US" dirty="0" err="1"/>
              <a:t>phút</a:t>
            </a:r>
            <a:endParaRPr lang="en-US" altLang="en-US" dirty="0"/>
          </a:p>
          <a:p>
            <a:pPr eaLnBrk="1" hangingPunct="1"/>
            <a:r>
              <a:rPr lang="en-US" altLang="en-US" dirty="0"/>
              <a:t>PROM (Programable ROM) : </a:t>
            </a:r>
            <a:r>
              <a:rPr lang="en-US" altLang="en-US" dirty="0" err="1"/>
              <a:t>được</a:t>
            </a:r>
            <a:r>
              <a:rPr lang="en-US" altLang="en-US" dirty="0"/>
              <a:t> </a:t>
            </a:r>
            <a:r>
              <a:rPr lang="en-US" altLang="en-US" dirty="0" err="1"/>
              <a:t>lập</a:t>
            </a:r>
            <a:r>
              <a:rPr lang="en-US" altLang="en-US" dirty="0"/>
              <a:t> </a:t>
            </a:r>
            <a:r>
              <a:rPr lang="en-US" altLang="en-US" dirty="0" err="1"/>
              <a:t>trình</a:t>
            </a:r>
            <a:r>
              <a:rPr lang="en-US" altLang="en-US" dirty="0"/>
              <a:t> </a:t>
            </a:r>
            <a:r>
              <a:rPr lang="en-US" altLang="en-US" dirty="0" err="1"/>
              <a:t>bằng</a:t>
            </a:r>
            <a:r>
              <a:rPr lang="en-US" altLang="en-US" dirty="0"/>
              <a:t> </a:t>
            </a:r>
            <a:r>
              <a:rPr lang="en-US" altLang="en-US" dirty="0" err="1"/>
              <a:t>cách</a:t>
            </a:r>
            <a:r>
              <a:rPr lang="en-US" altLang="en-US" dirty="0"/>
              <a:t> </a:t>
            </a:r>
            <a:r>
              <a:rPr lang="en-US" altLang="en-US" dirty="0" err="1"/>
              <a:t>đốt</a:t>
            </a:r>
            <a:r>
              <a:rPr lang="en-US" altLang="en-US" dirty="0"/>
              <a:t> </a:t>
            </a:r>
            <a:r>
              <a:rPr lang="en-US" altLang="en-US" dirty="0" err="1"/>
              <a:t>cháy</a:t>
            </a:r>
            <a:r>
              <a:rPr lang="en-US" altLang="en-US" dirty="0"/>
              <a:t> </a:t>
            </a:r>
            <a:r>
              <a:rPr lang="en-US" altLang="en-US" dirty="0" err="1"/>
              <a:t>những</a:t>
            </a:r>
            <a:r>
              <a:rPr lang="en-US" altLang="en-US" dirty="0"/>
              <a:t> </a:t>
            </a:r>
            <a:r>
              <a:rPr lang="en-US" altLang="en-US" dirty="0" err="1"/>
              <a:t>cầu</a:t>
            </a:r>
            <a:r>
              <a:rPr lang="en-US" altLang="en-US" dirty="0"/>
              <a:t> </a:t>
            </a:r>
            <a:r>
              <a:rPr lang="en-US" altLang="en-US" dirty="0" err="1"/>
              <a:t>chì</a:t>
            </a:r>
            <a:r>
              <a:rPr lang="en-US" altLang="en-US" dirty="0"/>
              <a:t> </a:t>
            </a:r>
            <a:r>
              <a:rPr lang="en-US" altLang="en-US" dirty="0" err="1"/>
              <a:t>nhỏ</a:t>
            </a:r>
            <a:r>
              <a:rPr lang="en-US" altLang="en-US" dirty="0"/>
              <a:t>, </a:t>
            </a:r>
            <a:r>
              <a:rPr lang="en-US" altLang="en-US" dirty="0" err="1"/>
              <a:t>nhưng</a:t>
            </a:r>
            <a:r>
              <a:rPr lang="en-US" altLang="en-US" dirty="0"/>
              <a:t> </a:t>
            </a:r>
            <a:r>
              <a:rPr lang="en-US" altLang="en-US" dirty="0" err="1"/>
              <a:t>mỗi</a:t>
            </a:r>
            <a:r>
              <a:rPr lang="en-US" altLang="en-US" dirty="0"/>
              <a:t> </a:t>
            </a:r>
            <a:r>
              <a:rPr lang="en-US" altLang="en-US" dirty="0" err="1"/>
              <a:t>lần</a:t>
            </a:r>
            <a:r>
              <a:rPr lang="en-US" altLang="en-US" dirty="0"/>
              <a:t> </a:t>
            </a:r>
            <a:r>
              <a:rPr lang="en-US" altLang="en-US" dirty="0" err="1"/>
              <a:t>lập</a:t>
            </a:r>
            <a:r>
              <a:rPr lang="en-US" altLang="en-US" dirty="0"/>
              <a:t> </a:t>
            </a:r>
            <a:r>
              <a:rPr lang="en-US" altLang="en-US" dirty="0" err="1"/>
              <a:t>trình</a:t>
            </a:r>
            <a:r>
              <a:rPr lang="en-US" altLang="en-US" dirty="0"/>
              <a:t> </a:t>
            </a:r>
            <a:r>
              <a:rPr lang="en-US" altLang="en-US" dirty="0" err="1"/>
              <a:t>thì</a:t>
            </a:r>
            <a:r>
              <a:rPr lang="en-US" altLang="en-US" dirty="0"/>
              <a:t> </a:t>
            </a:r>
            <a:r>
              <a:rPr lang="en-US" altLang="en-US" dirty="0" err="1"/>
              <a:t>không</a:t>
            </a:r>
            <a:r>
              <a:rPr lang="en-US" altLang="en-US" dirty="0"/>
              <a:t> </a:t>
            </a:r>
            <a:r>
              <a:rPr lang="en-US" altLang="en-US" dirty="0" err="1"/>
              <a:t>thể</a:t>
            </a:r>
            <a:r>
              <a:rPr lang="en-US" altLang="en-US" dirty="0"/>
              <a:t> </a:t>
            </a:r>
            <a:r>
              <a:rPr lang="en-US" altLang="en-US" dirty="0" err="1"/>
              <a:t>xóa</a:t>
            </a:r>
            <a:r>
              <a:rPr lang="en-US" altLang="en-US" dirty="0"/>
              <a:t>.</a:t>
            </a:r>
          </a:p>
          <a:p>
            <a:pPr eaLnBrk="1" hangingPunct="1"/>
            <a:r>
              <a:rPr lang="en-US" altLang="en-US" dirty="0"/>
              <a:t>EEPROM (Electrically erasable programable ROM) : </a:t>
            </a:r>
            <a:r>
              <a:rPr lang="en-US" altLang="en-US" dirty="0" err="1"/>
              <a:t>có</a:t>
            </a:r>
            <a:r>
              <a:rPr lang="en-US" altLang="en-US" dirty="0"/>
              <a:t> </a:t>
            </a:r>
            <a:r>
              <a:rPr lang="en-US" altLang="en-US" dirty="0" err="1"/>
              <a:t>thể</a:t>
            </a:r>
            <a:r>
              <a:rPr lang="en-US" altLang="en-US" dirty="0"/>
              <a:t> </a:t>
            </a:r>
            <a:r>
              <a:rPr lang="en-US" altLang="en-US" dirty="0" err="1"/>
              <a:t>xóa</a:t>
            </a:r>
            <a:r>
              <a:rPr lang="en-US" altLang="en-US" dirty="0"/>
              <a:t> </a:t>
            </a:r>
            <a:r>
              <a:rPr lang="en-US" altLang="en-US" dirty="0" err="1"/>
              <a:t>bằng</a:t>
            </a:r>
            <a:r>
              <a:rPr lang="en-US" altLang="en-US" dirty="0"/>
              <a:t> </a:t>
            </a:r>
            <a:r>
              <a:rPr lang="en-US" altLang="en-US" dirty="0" err="1"/>
              <a:t>điện</a:t>
            </a:r>
            <a:r>
              <a:rPr lang="en-US" altLang="en-US" dirty="0"/>
              <a:t>, </a:t>
            </a:r>
            <a:r>
              <a:rPr lang="en-US" altLang="en-US" dirty="0" err="1"/>
              <a:t>còn</a:t>
            </a:r>
            <a:r>
              <a:rPr lang="en-US" altLang="en-US" dirty="0"/>
              <a:t> </a:t>
            </a:r>
            <a:r>
              <a:rPr lang="en-US" altLang="en-US" dirty="0" err="1"/>
              <a:t>gọi</a:t>
            </a:r>
            <a:r>
              <a:rPr lang="en-US" altLang="en-US" dirty="0"/>
              <a:t> </a:t>
            </a:r>
            <a:r>
              <a:rPr lang="en-US" altLang="en-US" dirty="0" err="1"/>
              <a:t>là</a:t>
            </a:r>
            <a:r>
              <a:rPr lang="en-US" altLang="en-US" dirty="0"/>
              <a:t> Flash Rom</a:t>
            </a:r>
          </a:p>
        </p:txBody>
      </p:sp>
    </p:spTree>
    <p:extLst>
      <p:ext uri="{BB962C8B-B14F-4D97-AF65-F5344CB8AC3E}">
        <p14:creationId xmlns:p14="http://schemas.microsoft.com/office/powerpoint/2010/main" val="382840306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76DACCDA-F1FE-43BB-808F-EBD30801C224}"/>
              </a:ext>
            </a:extLst>
          </p:cNvPr>
          <p:cNvSpPr>
            <a:spLocks noGrp="1" noChangeArrowheads="1"/>
          </p:cNvSpPr>
          <p:nvPr>
            <p:ph type="title"/>
          </p:nvPr>
        </p:nvSpPr>
        <p:spPr/>
        <p:txBody>
          <a:bodyPr/>
          <a:lstStyle/>
          <a:p>
            <a:pPr eaLnBrk="1" hangingPunct="1"/>
            <a:r>
              <a:rPr lang="en-US" altLang="en-US"/>
              <a:t>RAM</a:t>
            </a:r>
          </a:p>
        </p:txBody>
      </p:sp>
      <p:sp>
        <p:nvSpPr>
          <p:cNvPr id="53251" name="Rectangle 3">
            <a:extLst>
              <a:ext uri="{FF2B5EF4-FFF2-40B4-BE49-F238E27FC236}">
                <a16:creationId xmlns:a16="http://schemas.microsoft.com/office/drawing/2014/main" id="{45F0D71A-5253-40E0-961A-B944302C48AB}"/>
              </a:ext>
            </a:extLst>
          </p:cNvPr>
          <p:cNvSpPr>
            <a:spLocks noGrp="1" noChangeArrowheads="1"/>
          </p:cNvSpPr>
          <p:nvPr>
            <p:ph idx="1"/>
          </p:nvPr>
        </p:nvSpPr>
        <p:spPr/>
        <p:txBody>
          <a:bodyPr/>
          <a:lstStyle/>
          <a:p>
            <a:pPr eaLnBrk="1" hangingPunct="1"/>
            <a:r>
              <a:rPr lang="en-US" altLang="en-US"/>
              <a:t>SRAM (Static RAM)</a:t>
            </a:r>
          </a:p>
          <a:p>
            <a:pPr lvl="1" eaLnBrk="1" hangingPunct="1"/>
            <a:r>
              <a:rPr lang="en-US" altLang="en-US"/>
              <a:t>Lưu dữ liệu khi được cấp nguồn</a:t>
            </a:r>
          </a:p>
          <a:p>
            <a:pPr lvl="1" eaLnBrk="1" hangingPunct="1"/>
            <a:r>
              <a:rPr lang="en-US" altLang="en-US"/>
              <a:t>Thời gian truy cập nhanh hơn ROM</a:t>
            </a:r>
          </a:p>
          <a:p>
            <a:pPr eaLnBrk="1" hangingPunct="1"/>
            <a:r>
              <a:rPr lang="en-US" altLang="en-US"/>
              <a:t>DRAM (Danamic RAM)</a:t>
            </a:r>
          </a:p>
          <a:p>
            <a:pPr lvl="1" eaLnBrk="1" hangingPunct="1"/>
            <a:r>
              <a:rPr lang="en-US" altLang="en-US"/>
              <a:t>Lưu dữ liệu trên các tụ điện, do đó chỉ giữ được trong thời gian ngắn </a:t>
            </a:r>
            <a:r>
              <a:rPr lang="en-US" altLang="en-US">
                <a:sym typeface="Symbol" panose="05050102010706020507" pitchFamily="18" charset="2"/>
              </a:rPr>
              <a:t> nội dung DRAM phải được làm tươi</a:t>
            </a:r>
          </a:p>
          <a:p>
            <a:pPr lvl="1" eaLnBrk="1" hangingPunct="1"/>
            <a:r>
              <a:rPr lang="en-US" altLang="en-US">
                <a:sym typeface="Symbol" panose="05050102010706020507" pitchFamily="18" charset="2"/>
              </a:rPr>
              <a:t>Các ngõ vào địa chỉ thường được ghép kênh để giảm số chân điều khiển</a:t>
            </a:r>
          </a:p>
        </p:txBody>
      </p:sp>
    </p:spTree>
    <p:extLst>
      <p:ext uri="{BB962C8B-B14F-4D97-AF65-F5344CB8AC3E}">
        <p14:creationId xmlns:p14="http://schemas.microsoft.com/office/powerpoint/2010/main" val="29811823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99F3E006-DE87-4BAA-8659-3D1F98AFC617}"/>
              </a:ext>
            </a:extLst>
          </p:cNvPr>
          <p:cNvSpPr>
            <a:spLocks noGrp="1"/>
          </p:cNvSpPr>
          <p:nvPr>
            <p:ph type="title"/>
          </p:nvPr>
        </p:nvSpPr>
        <p:spPr/>
        <p:txBody>
          <a:bodyPr/>
          <a:lstStyle/>
          <a:p>
            <a:r>
              <a:rPr lang="en-US" altLang="en-US"/>
              <a:t>Tổ chức bộ nhớ</a:t>
            </a:r>
          </a:p>
        </p:txBody>
      </p:sp>
      <p:sp>
        <p:nvSpPr>
          <p:cNvPr id="54275" name="Content Placeholder 2">
            <a:extLst>
              <a:ext uri="{FF2B5EF4-FFF2-40B4-BE49-F238E27FC236}">
                <a16:creationId xmlns:a16="http://schemas.microsoft.com/office/drawing/2014/main" id="{FBF60621-B611-4EC4-A5F9-BD3078BDF42C}"/>
              </a:ext>
            </a:extLst>
          </p:cNvPr>
          <p:cNvSpPr>
            <a:spLocks noGrp="1"/>
          </p:cNvSpPr>
          <p:nvPr>
            <p:ph idx="1"/>
          </p:nvPr>
        </p:nvSpPr>
        <p:spPr/>
        <p:txBody>
          <a:bodyPr/>
          <a:lstStyle/>
          <a:p>
            <a:r>
              <a:rPr lang="en-US" altLang="en-US"/>
              <a:t>Bộ nhớ được cấu tạo từ nhiều ô nhớ</a:t>
            </a:r>
          </a:p>
          <a:p>
            <a:r>
              <a:rPr lang="en-US" altLang="en-US"/>
              <a:t>Ô nhớ là phần tử nhỏ nhất</a:t>
            </a:r>
          </a:p>
          <a:p>
            <a:r>
              <a:rPr lang="en-US" altLang="en-US"/>
              <a:t>Ô nhớ cung cấp 4 chức năng : chọn, dữ liệu vào, dữ liệu ra và R/W</a:t>
            </a:r>
          </a:p>
          <a:p>
            <a:endParaRPr lang="en-US" altLang="en-US"/>
          </a:p>
        </p:txBody>
      </p:sp>
      <p:pic>
        <p:nvPicPr>
          <p:cNvPr id="44034" name="Picture 2">
            <a:extLst>
              <a:ext uri="{FF2B5EF4-FFF2-40B4-BE49-F238E27FC236}">
                <a16:creationId xmlns:a16="http://schemas.microsoft.com/office/drawing/2014/main" id="{ECEF5B39-A605-41FF-93E7-A45F6AA6C1E2}"/>
              </a:ext>
            </a:extLst>
          </p:cNvPr>
          <p:cNvPicPr>
            <a:picLocks noChangeAspect="1" noChangeArrowheads="1"/>
          </p:cNvPicPr>
          <p:nvPr/>
        </p:nvPicPr>
        <p:blipFill>
          <a:blip r:embed="rId2"/>
          <a:srcRect/>
          <a:stretch>
            <a:fillRect/>
          </a:stretch>
        </p:blipFill>
        <p:spPr bwMode="auto">
          <a:xfrm>
            <a:off x="1752600" y="4038600"/>
            <a:ext cx="8610600" cy="253365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354102618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877BC939-C4BC-45D0-84A8-AF77231BF524}"/>
              </a:ext>
            </a:extLst>
          </p:cNvPr>
          <p:cNvSpPr>
            <a:spLocks noGrp="1"/>
          </p:cNvSpPr>
          <p:nvPr>
            <p:ph type="title"/>
          </p:nvPr>
        </p:nvSpPr>
        <p:spPr/>
        <p:txBody>
          <a:bodyPr/>
          <a:lstStyle/>
          <a:p>
            <a:r>
              <a:rPr lang="en-US" altLang="en-US" sz="2800"/>
              <a:t>Một thanh ghi 8 bit là một mảng RAM 1D 1x8</a:t>
            </a:r>
          </a:p>
        </p:txBody>
      </p:sp>
      <p:sp>
        <p:nvSpPr>
          <p:cNvPr id="55299" name="Content Placeholder 2">
            <a:extLst>
              <a:ext uri="{FF2B5EF4-FFF2-40B4-BE49-F238E27FC236}">
                <a16:creationId xmlns:a16="http://schemas.microsoft.com/office/drawing/2014/main" id="{3AA0650A-409F-4104-8177-E6DB22D4E318}"/>
              </a:ext>
            </a:extLst>
          </p:cNvPr>
          <p:cNvSpPr>
            <a:spLocks noGrp="1"/>
          </p:cNvSpPr>
          <p:nvPr>
            <p:ph idx="1"/>
          </p:nvPr>
        </p:nvSpPr>
        <p:spPr/>
        <p:txBody>
          <a:bodyPr/>
          <a:lstStyle/>
          <a:p>
            <a:r>
              <a:rPr lang="en-US" altLang="en-US"/>
              <a:t>Toàn bộ thanh ghi được chọn bằng 1 đường chọn và sử dụng 1 đường R/W</a:t>
            </a:r>
          </a:p>
          <a:p>
            <a:endParaRPr lang="en-US" altLang="en-US"/>
          </a:p>
        </p:txBody>
      </p:sp>
      <p:pic>
        <p:nvPicPr>
          <p:cNvPr id="45058" name="Picture 2">
            <a:extLst>
              <a:ext uri="{FF2B5EF4-FFF2-40B4-BE49-F238E27FC236}">
                <a16:creationId xmlns:a16="http://schemas.microsoft.com/office/drawing/2014/main" id="{0C4F221F-6B13-409C-8B5F-69C9327AC20C}"/>
              </a:ext>
            </a:extLst>
          </p:cNvPr>
          <p:cNvPicPr>
            <a:picLocks noChangeAspect="1" noChangeArrowheads="1"/>
          </p:cNvPicPr>
          <p:nvPr/>
        </p:nvPicPr>
        <p:blipFill>
          <a:blip r:embed="rId2"/>
          <a:srcRect/>
          <a:stretch>
            <a:fillRect/>
          </a:stretch>
        </p:blipFill>
        <p:spPr bwMode="auto">
          <a:xfrm>
            <a:off x="6934200" y="1981201"/>
            <a:ext cx="2266950" cy="1362075"/>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45059" name="Picture 3">
            <a:extLst>
              <a:ext uri="{FF2B5EF4-FFF2-40B4-BE49-F238E27FC236}">
                <a16:creationId xmlns:a16="http://schemas.microsoft.com/office/drawing/2014/main" id="{49A22394-C820-45F6-AA25-7A837BFF4332}"/>
              </a:ext>
            </a:extLst>
          </p:cNvPr>
          <p:cNvPicPr>
            <a:picLocks noChangeAspect="1" noChangeArrowheads="1"/>
          </p:cNvPicPr>
          <p:nvPr/>
        </p:nvPicPr>
        <p:blipFill>
          <a:blip r:embed="rId3"/>
          <a:srcRect/>
          <a:stretch>
            <a:fillRect/>
          </a:stretch>
        </p:blipFill>
        <p:spPr bwMode="auto">
          <a:xfrm>
            <a:off x="1905000" y="3581400"/>
            <a:ext cx="8458200" cy="291465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200409879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EFC8ADB1-F52A-4154-B065-B96176183064}"/>
              </a:ext>
            </a:extLst>
          </p:cNvPr>
          <p:cNvSpPr>
            <a:spLocks noGrp="1"/>
          </p:cNvSpPr>
          <p:nvPr>
            <p:ph type="title"/>
          </p:nvPr>
        </p:nvSpPr>
        <p:spPr/>
        <p:txBody>
          <a:bodyPr/>
          <a:lstStyle/>
          <a:p>
            <a:r>
              <a:rPr lang="en-US" altLang="en-US"/>
              <a:t>Mảng bộ nhớ 2D 4x8</a:t>
            </a:r>
          </a:p>
        </p:txBody>
      </p:sp>
      <p:sp>
        <p:nvSpPr>
          <p:cNvPr id="56323" name="Content Placeholder 2">
            <a:extLst>
              <a:ext uri="{FF2B5EF4-FFF2-40B4-BE49-F238E27FC236}">
                <a16:creationId xmlns:a16="http://schemas.microsoft.com/office/drawing/2014/main" id="{03B8A5A4-017F-4D2F-A090-D0C5373898ED}"/>
              </a:ext>
            </a:extLst>
          </p:cNvPr>
          <p:cNvSpPr>
            <a:spLocks noGrp="1"/>
          </p:cNvSpPr>
          <p:nvPr>
            <p:ph idx="1"/>
          </p:nvPr>
        </p:nvSpPr>
        <p:spPr/>
        <p:txBody>
          <a:bodyPr/>
          <a:lstStyle/>
          <a:p>
            <a:endParaRPr lang="en-US" altLang="en-US"/>
          </a:p>
        </p:txBody>
      </p:sp>
      <p:pic>
        <p:nvPicPr>
          <p:cNvPr id="46082" name="Picture 2">
            <a:extLst>
              <a:ext uri="{FF2B5EF4-FFF2-40B4-BE49-F238E27FC236}">
                <a16:creationId xmlns:a16="http://schemas.microsoft.com/office/drawing/2014/main" id="{17A4BC98-2265-4157-977A-7CA20C648016}"/>
              </a:ext>
            </a:extLst>
          </p:cNvPr>
          <p:cNvPicPr>
            <a:picLocks noChangeAspect="1" noChangeArrowheads="1"/>
          </p:cNvPicPr>
          <p:nvPr/>
        </p:nvPicPr>
        <p:blipFill>
          <a:blip r:embed="rId2"/>
          <a:srcRect/>
          <a:stretch>
            <a:fillRect/>
          </a:stretch>
        </p:blipFill>
        <p:spPr bwMode="auto">
          <a:xfrm>
            <a:off x="1669774" y="1046957"/>
            <a:ext cx="8610600" cy="533400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301247756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705E7BA5-6741-48CC-9F46-CC57AEF408D3}"/>
              </a:ext>
            </a:extLst>
          </p:cNvPr>
          <p:cNvSpPr>
            <a:spLocks noGrp="1"/>
          </p:cNvSpPr>
          <p:nvPr>
            <p:ph type="title"/>
          </p:nvPr>
        </p:nvSpPr>
        <p:spPr/>
        <p:txBody>
          <a:bodyPr/>
          <a:lstStyle/>
          <a:p>
            <a:r>
              <a:rPr lang="en-US" altLang="en-US"/>
              <a:t>Chip SRAM 16Kx1</a:t>
            </a:r>
          </a:p>
        </p:txBody>
      </p:sp>
      <p:sp>
        <p:nvSpPr>
          <p:cNvPr id="57347" name="Content Placeholder 2">
            <a:extLst>
              <a:ext uri="{FF2B5EF4-FFF2-40B4-BE49-F238E27FC236}">
                <a16:creationId xmlns:a16="http://schemas.microsoft.com/office/drawing/2014/main" id="{4B595DE4-D5CC-474D-9DDE-5DA6F60EB7BA}"/>
              </a:ext>
            </a:extLst>
          </p:cNvPr>
          <p:cNvSpPr>
            <a:spLocks noGrp="1"/>
          </p:cNvSpPr>
          <p:nvPr>
            <p:ph idx="1"/>
          </p:nvPr>
        </p:nvSpPr>
        <p:spPr/>
        <p:txBody>
          <a:bodyPr/>
          <a:lstStyle/>
          <a:p>
            <a:endParaRPr lang="en-US" altLang="en-US"/>
          </a:p>
        </p:txBody>
      </p:sp>
      <p:pic>
        <p:nvPicPr>
          <p:cNvPr id="47106" name="Picture 2">
            <a:extLst>
              <a:ext uri="{FF2B5EF4-FFF2-40B4-BE49-F238E27FC236}">
                <a16:creationId xmlns:a16="http://schemas.microsoft.com/office/drawing/2014/main" id="{A9A8EB33-87E4-4D28-B32A-30EEE6AD24A2}"/>
              </a:ext>
            </a:extLst>
          </p:cNvPr>
          <p:cNvPicPr>
            <a:picLocks noChangeAspect="1" noChangeArrowheads="1"/>
          </p:cNvPicPr>
          <p:nvPr/>
        </p:nvPicPr>
        <p:blipFill>
          <a:blip r:embed="rId2"/>
          <a:srcRect/>
          <a:stretch>
            <a:fillRect/>
          </a:stretch>
        </p:blipFill>
        <p:spPr bwMode="auto">
          <a:xfrm>
            <a:off x="1736035" y="838201"/>
            <a:ext cx="8610600" cy="5476875"/>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1132346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a:extLst>
              <a:ext uri="{FF2B5EF4-FFF2-40B4-BE49-F238E27FC236}">
                <a16:creationId xmlns:a16="http://schemas.microsoft.com/office/drawing/2014/main" id="{CD002249-AAAA-4D81-9021-990600E5766C}"/>
              </a:ext>
            </a:extLst>
          </p:cNvPr>
          <p:cNvSpPr>
            <a:spLocks noGrp="1" noChangeArrowheads="1"/>
          </p:cNvSpPr>
          <p:nvPr>
            <p:ph type="title"/>
          </p:nvPr>
        </p:nvSpPr>
        <p:spPr>
          <a:xfrm>
            <a:off x="2667000" y="228600"/>
            <a:ext cx="7962900" cy="533400"/>
          </a:xfrm>
        </p:spPr>
        <p:txBody>
          <a:bodyPr>
            <a:normAutofit fontScale="90000"/>
          </a:bodyPr>
          <a:lstStyle/>
          <a:p>
            <a:pPr eaLnBrk="1" hangingPunct="1"/>
            <a:r>
              <a:rPr lang="en-AU" altLang="vi-VN"/>
              <a:t>Các Phép Tính Số Học</a:t>
            </a:r>
          </a:p>
        </p:txBody>
      </p:sp>
      <p:sp>
        <p:nvSpPr>
          <p:cNvPr id="23554" name="Slide Number Placeholder 7">
            <a:extLst>
              <a:ext uri="{FF2B5EF4-FFF2-40B4-BE49-F238E27FC236}">
                <a16:creationId xmlns:a16="http://schemas.microsoft.com/office/drawing/2014/main" id="{6A73AFB9-4397-4CFA-A023-A24EB6B4596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8EBF62DF-B88D-4EBA-88B9-2FDB87995115}" type="slidenum">
              <a:rPr lang="en-US" altLang="vi-VN" sz="1400">
                <a:latin typeface="Tahoma" panose="020B0604030504040204" pitchFamily="34" charset="0"/>
              </a:rPr>
              <a:pPr>
                <a:spcBef>
                  <a:spcPct val="0"/>
                </a:spcBef>
                <a:buClrTx/>
                <a:buSzTx/>
                <a:buFontTx/>
                <a:buNone/>
              </a:pPr>
              <a:t>25</a:t>
            </a:fld>
            <a:endParaRPr lang="en-US" altLang="vi-VN" sz="1400">
              <a:latin typeface="Tahoma" panose="020B0604030504040204" pitchFamily="34" charset="0"/>
            </a:endParaRPr>
          </a:p>
        </p:txBody>
      </p:sp>
      <p:sp>
        <p:nvSpPr>
          <p:cNvPr id="22539" name="Text Box 10">
            <a:extLst>
              <a:ext uri="{FF2B5EF4-FFF2-40B4-BE49-F238E27FC236}">
                <a16:creationId xmlns:a16="http://schemas.microsoft.com/office/drawing/2014/main" id="{A4558095-2742-4A04-ACDA-3587779BF3EA}"/>
              </a:ext>
            </a:extLst>
          </p:cNvPr>
          <p:cNvSpPr txBox="1">
            <a:spLocks noChangeArrowheads="1"/>
          </p:cNvSpPr>
          <p:nvPr/>
        </p:nvSpPr>
        <p:spPr bwMode="auto">
          <a:xfrm>
            <a:off x="2057400" y="1600200"/>
            <a:ext cx="63246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marL="342900" indent="-342900">
              <a:spcBef>
                <a:spcPct val="20000"/>
              </a:spcBef>
              <a:buClr>
                <a:schemeClr val="folHlink"/>
              </a:buClr>
              <a:buSzPct val="60000"/>
              <a:buFont typeface="Wingdings" panose="05000000000000000000" pitchFamily="2" charset="2"/>
              <a:buChar char="n"/>
              <a:defRPr/>
            </a:pPr>
            <a:r>
              <a:rPr lang="en-AU" altLang="vi-VN" sz="3200" b="1">
                <a:latin typeface="+mn-lt"/>
              </a:rPr>
              <a:t>Đơn vị đo thông tin : bit</a:t>
            </a:r>
          </a:p>
          <a:p>
            <a:pPr>
              <a:defRPr/>
            </a:pPr>
            <a:endParaRPr lang="en-US" altLang="vi-VN" sz="2800" b="1"/>
          </a:p>
          <a:p>
            <a:pPr>
              <a:defRPr/>
            </a:pPr>
            <a:r>
              <a:rPr lang="en-US" altLang="vi-VN" sz="2800" b="1"/>
              <a:t>1Byte = 8 bit</a:t>
            </a:r>
          </a:p>
          <a:p>
            <a:pPr>
              <a:defRPr/>
            </a:pPr>
            <a:r>
              <a:rPr lang="en-US" altLang="vi-VN" sz="2800" b="1"/>
              <a:t>1KB = 2</a:t>
            </a:r>
            <a:r>
              <a:rPr lang="en-US" altLang="vi-VN" sz="2800" b="1" baseline="30000"/>
              <a:t>10</a:t>
            </a:r>
            <a:r>
              <a:rPr lang="en-US" altLang="vi-VN" sz="2800" b="1"/>
              <a:t> Byte = 1024 Byte</a:t>
            </a:r>
          </a:p>
          <a:p>
            <a:pPr>
              <a:defRPr/>
            </a:pPr>
            <a:r>
              <a:rPr lang="en-US" altLang="vi-VN" sz="2800" b="1"/>
              <a:t>1MB = 2</a:t>
            </a:r>
            <a:r>
              <a:rPr lang="en-US" altLang="vi-VN" sz="2800" b="1" baseline="30000"/>
              <a:t>10</a:t>
            </a:r>
            <a:r>
              <a:rPr lang="en-US" altLang="vi-VN" sz="2800" b="1"/>
              <a:t> KB = 1024 KB.</a:t>
            </a:r>
          </a:p>
          <a:p>
            <a:pPr>
              <a:defRPr/>
            </a:pPr>
            <a:r>
              <a:rPr lang="en-US" altLang="vi-VN" sz="2800" b="1"/>
              <a:t>1GB = 2</a:t>
            </a:r>
            <a:r>
              <a:rPr lang="en-US" altLang="vi-VN" sz="2800" b="1" baseline="30000"/>
              <a:t>10</a:t>
            </a:r>
            <a:r>
              <a:rPr lang="en-US" altLang="vi-VN" sz="2800" b="1"/>
              <a:t> MB = 1024 MB</a:t>
            </a:r>
          </a:p>
          <a:p>
            <a:pPr>
              <a:defRPr/>
            </a:pPr>
            <a:r>
              <a:rPr lang="en-US" altLang="vi-VN" sz="2800" b="1"/>
              <a:t>…</a:t>
            </a:r>
            <a:endParaRPr lang="en-AU" altLang="vi-VN" sz="2800" b="1"/>
          </a:p>
        </p:txBody>
      </p:sp>
    </p:spTree>
    <p:extLst>
      <p:ext uri="{BB962C8B-B14F-4D97-AF65-F5344CB8AC3E}">
        <p14:creationId xmlns:p14="http://schemas.microsoft.com/office/powerpoint/2010/main" val="356846562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0398E20F-C36B-4316-86C7-4BC842330AE1}"/>
              </a:ext>
            </a:extLst>
          </p:cNvPr>
          <p:cNvSpPr>
            <a:spLocks noGrp="1"/>
          </p:cNvSpPr>
          <p:nvPr>
            <p:ph type="title"/>
          </p:nvPr>
        </p:nvSpPr>
        <p:spPr/>
        <p:txBody>
          <a:bodyPr/>
          <a:lstStyle/>
          <a:p>
            <a:r>
              <a:rPr lang="en-US" altLang="en-US"/>
              <a:t>Chip SRAM 16Kx4</a:t>
            </a:r>
          </a:p>
        </p:txBody>
      </p:sp>
      <p:sp>
        <p:nvSpPr>
          <p:cNvPr id="58371" name="Content Placeholder 2">
            <a:extLst>
              <a:ext uri="{FF2B5EF4-FFF2-40B4-BE49-F238E27FC236}">
                <a16:creationId xmlns:a16="http://schemas.microsoft.com/office/drawing/2014/main" id="{B9E020C5-4D37-4083-A859-2C43DDA38A05}"/>
              </a:ext>
            </a:extLst>
          </p:cNvPr>
          <p:cNvSpPr>
            <a:spLocks noGrp="1"/>
          </p:cNvSpPr>
          <p:nvPr>
            <p:ph idx="1"/>
          </p:nvPr>
        </p:nvSpPr>
        <p:spPr/>
        <p:txBody>
          <a:bodyPr/>
          <a:lstStyle/>
          <a:p>
            <a:endParaRPr lang="en-US" altLang="en-US"/>
          </a:p>
        </p:txBody>
      </p:sp>
      <p:pic>
        <p:nvPicPr>
          <p:cNvPr id="48130" name="Picture 2">
            <a:extLst>
              <a:ext uri="{FF2B5EF4-FFF2-40B4-BE49-F238E27FC236}">
                <a16:creationId xmlns:a16="http://schemas.microsoft.com/office/drawing/2014/main" id="{A5E4F1FE-094E-4009-832B-9AC4C151EF0A}"/>
              </a:ext>
            </a:extLst>
          </p:cNvPr>
          <p:cNvPicPr>
            <a:picLocks noChangeAspect="1" noChangeArrowheads="1"/>
          </p:cNvPicPr>
          <p:nvPr/>
        </p:nvPicPr>
        <p:blipFill>
          <a:blip r:embed="rId2"/>
          <a:srcRect/>
          <a:stretch>
            <a:fillRect/>
          </a:stretch>
        </p:blipFill>
        <p:spPr bwMode="auto">
          <a:xfrm>
            <a:off x="1676400" y="1238250"/>
            <a:ext cx="8896350" cy="539115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3554308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C359E526-0BEF-47B9-A044-64874C1EADD0}"/>
              </a:ext>
            </a:extLst>
          </p:cNvPr>
          <p:cNvSpPr>
            <a:spLocks noGrp="1" noChangeArrowheads="1"/>
          </p:cNvSpPr>
          <p:nvPr>
            <p:ph type="title"/>
          </p:nvPr>
        </p:nvSpPr>
        <p:spPr/>
        <p:txBody>
          <a:bodyPr/>
          <a:lstStyle/>
          <a:p>
            <a:pPr eaLnBrk="1" hangingPunct="1"/>
            <a:r>
              <a:rPr lang="en-US" altLang="en-US"/>
              <a:t>Ví dụ </a:t>
            </a:r>
          </a:p>
        </p:txBody>
      </p:sp>
      <p:sp>
        <p:nvSpPr>
          <p:cNvPr id="59395" name="Rectangle 3">
            <a:extLst>
              <a:ext uri="{FF2B5EF4-FFF2-40B4-BE49-F238E27FC236}">
                <a16:creationId xmlns:a16="http://schemas.microsoft.com/office/drawing/2014/main" id="{DE4BEB8B-D544-498E-8D59-37868774F049}"/>
              </a:ext>
            </a:extLst>
          </p:cNvPr>
          <p:cNvSpPr>
            <a:spLocks noGrp="1" noChangeArrowheads="1"/>
          </p:cNvSpPr>
          <p:nvPr>
            <p:ph idx="1"/>
          </p:nvPr>
        </p:nvSpPr>
        <p:spPr>
          <a:xfrm>
            <a:off x="1600200" y="1295400"/>
            <a:ext cx="8915400" cy="1371600"/>
          </a:xfrm>
        </p:spPr>
        <p:txBody>
          <a:bodyPr/>
          <a:lstStyle/>
          <a:p>
            <a:pPr eaLnBrk="1" hangingPunct="1"/>
            <a:r>
              <a:rPr lang="en-US" altLang="en-US"/>
              <a:t>DRAM TMS 4464</a:t>
            </a:r>
          </a:p>
          <a:p>
            <a:pPr lvl="1" eaLnBrk="1" hangingPunct="1"/>
            <a:r>
              <a:rPr lang="en-US" altLang="en-US"/>
              <a:t>Có 64Kx4 bit dữ liệu, 8 ngõ vào địa chỉ, Dùng RAS, CAS để cho bộ nhớ biết khi nào 8 bit địa chỉ là dòng, cột</a:t>
            </a:r>
          </a:p>
        </p:txBody>
      </p:sp>
      <p:pic>
        <p:nvPicPr>
          <p:cNvPr id="59396" name="Picture 4">
            <a:extLst>
              <a:ext uri="{FF2B5EF4-FFF2-40B4-BE49-F238E27FC236}">
                <a16:creationId xmlns:a16="http://schemas.microsoft.com/office/drawing/2014/main" id="{4BF2542A-BCF0-41A5-83E8-A650AE537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590800"/>
            <a:ext cx="61722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4204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85F9528C-E492-4ACC-80CD-8597DA9BBAF6}"/>
              </a:ext>
            </a:extLst>
          </p:cNvPr>
          <p:cNvSpPr>
            <a:spLocks noGrp="1" noChangeArrowheads="1"/>
          </p:cNvSpPr>
          <p:nvPr>
            <p:ph type="title"/>
          </p:nvPr>
        </p:nvSpPr>
        <p:spPr/>
        <p:txBody>
          <a:bodyPr/>
          <a:lstStyle/>
          <a:p>
            <a:pPr eaLnBrk="1" hangingPunct="1"/>
            <a:r>
              <a:rPr lang="en-US" altLang="en-US"/>
              <a:t>Lưu ý</a:t>
            </a:r>
          </a:p>
        </p:txBody>
      </p:sp>
      <p:sp>
        <p:nvSpPr>
          <p:cNvPr id="60419" name="Rectangle 3">
            <a:extLst>
              <a:ext uri="{FF2B5EF4-FFF2-40B4-BE49-F238E27FC236}">
                <a16:creationId xmlns:a16="http://schemas.microsoft.com/office/drawing/2014/main" id="{3203F0E9-C45D-4547-95E4-8B8AE64A057B}"/>
              </a:ext>
            </a:extLst>
          </p:cNvPr>
          <p:cNvSpPr>
            <a:spLocks noGrp="1" noChangeArrowheads="1"/>
          </p:cNvSpPr>
          <p:nvPr>
            <p:ph idx="1"/>
          </p:nvPr>
        </p:nvSpPr>
        <p:spPr>
          <a:xfrm>
            <a:off x="1905000" y="1295400"/>
            <a:ext cx="8574088" cy="2209800"/>
          </a:xfrm>
        </p:spPr>
        <p:txBody>
          <a:bodyPr/>
          <a:lstStyle/>
          <a:p>
            <a:pPr eaLnBrk="1" hangingPunct="1"/>
            <a:r>
              <a:rPr lang="en-US" altLang="en-US"/>
              <a:t>Cách ghi 64Kx4</a:t>
            </a:r>
          </a:p>
          <a:p>
            <a:pPr lvl="1" eaLnBrk="1" hangingPunct="1"/>
            <a:r>
              <a:rPr lang="en-US" altLang="en-US"/>
              <a:t>64K : số lượng ô nhớ = 2</a:t>
            </a:r>
            <a:r>
              <a:rPr lang="en-US" altLang="en-US" baseline="30000"/>
              <a:t>6</a:t>
            </a:r>
            <a:r>
              <a:rPr lang="en-US" altLang="en-US"/>
              <a:t>x2</a:t>
            </a:r>
            <a:r>
              <a:rPr lang="en-US" altLang="en-US" baseline="30000"/>
              <a:t>10</a:t>
            </a:r>
            <a:r>
              <a:rPr lang="en-US" altLang="en-US"/>
              <a:t> = 2</a:t>
            </a:r>
            <a:r>
              <a:rPr lang="en-US" altLang="en-US" baseline="30000"/>
              <a:t>16</a:t>
            </a:r>
            <a:r>
              <a:rPr lang="en-US" altLang="en-US"/>
              <a:t> ô nhớ</a:t>
            </a:r>
          </a:p>
          <a:p>
            <a:pPr lvl="1" eaLnBrk="1" hangingPunct="1"/>
            <a:r>
              <a:rPr lang="en-US" altLang="en-US"/>
              <a:t>4 : số bit trong 1 ô nhớ (kích thước của  1 ô nhớ)</a:t>
            </a:r>
          </a:p>
          <a:p>
            <a:pPr eaLnBrk="1" hangingPunct="1"/>
            <a:r>
              <a:rPr lang="en-US" altLang="en-US"/>
              <a:t>Giản đồ thời gian chọn dòng – chọn cột</a:t>
            </a:r>
          </a:p>
        </p:txBody>
      </p:sp>
      <p:sp>
        <p:nvSpPr>
          <p:cNvPr id="60420" name="Line 52">
            <a:extLst>
              <a:ext uri="{FF2B5EF4-FFF2-40B4-BE49-F238E27FC236}">
                <a16:creationId xmlns:a16="http://schemas.microsoft.com/office/drawing/2014/main" id="{B9AA9B41-7253-45EE-BF27-32E6A5D56DF8}"/>
              </a:ext>
            </a:extLst>
          </p:cNvPr>
          <p:cNvSpPr>
            <a:spLocks noChangeShapeType="1"/>
          </p:cNvSpPr>
          <p:nvPr/>
        </p:nvSpPr>
        <p:spPr bwMode="auto">
          <a:xfrm>
            <a:off x="10058400" y="5029200"/>
            <a:ext cx="381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1" name="Line 57">
            <a:extLst>
              <a:ext uri="{FF2B5EF4-FFF2-40B4-BE49-F238E27FC236}">
                <a16:creationId xmlns:a16="http://schemas.microsoft.com/office/drawing/2014/main" id="{D8A0E0A3-C676-474A-9330-544A5CC3023A}"/>
              </a:ext>
            </a:extLst>
          </p:cNvPr>
          <p:cNvSpPr>
            <a:spLocks noChangeShapeType="1"/>
          </p:cNvSpPr>
          <p:nvPr/>
        </p:nvSpPr>
        <p:spPr bwMode="auto">
          <a:xfrm>
            <a:off x="8991600" y="5334000"/>
            <a:ext cx="1447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0422" name="Group 62">
            <a:extLst>
              <a:ext uri="{FF2B5EF4-FFF2-40B4-BE49-F238E27FC236}">
                <a16:creationId xmlns:a16="http://schemas.microsoft.com/office/drawing/2014/main" id="{1311D602-AD27-4325-96AF-806412FEDAE4}"/>
              </a:ext>
            </a:extLst>
          </p:cNvPr>
          <p:cNvGrpSpPr>
            <a:grpSpLocks/>
          </p:cNvGrpSpPr>
          <p:nvPr/>
        </p:nvGrpSpPr>
        <p:grpSpPr bwMode="auto">
          <a:xfrm>
            <a:off x="1981200" y="3657600"/>
            <a:ext cx="8077200" cy="2819400"/>
            <a:chOff x="288" y="2304"/>
            <a:chExt cx="5088" cy="1776"/>
          </a:xfrm>
        </p:grpSpPr>
        <p:sp>
          <p:nvSpPr>
            <p:cNvPr id="60423" name="Line 4">
              <a:extLst>
                <a:ext uri="{FF2B5EF4-FFF2-40B4-BE49-F238E27FC236}">
                  <a16:creationId xmlns:a16="http://schemas.microsoft.com/office/drawing/2014/main" id="{523041EF-5ECC-4585-B1E8-64D244CCFF75}"/>
                </a:ext>
              </a:extLst>
            </p:cNvPr>
            <p:cNvSpPr>
              <a:spLocks noChangeShapeType="1"/>
            </p:cNvSpPr>
            <p:nvPr/>
          </p:nvSpPr>
          <p:spPr bwMode="auto">
            <a:xfrm>
              <a:off x="1152" y="2304"/>
              <a:ext cx="4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4" name="Line 5">
              <a:extLst>
                <a:ext uri="{FF2B5EF4-FFF2-40B4-BE49-F238E27FC236}">
                  <a16:creationId xmlns:a16="http://schemas.microsoft.com/office/drawing/2014/main" id="{1314D897-E4DD-4C7D-8037-E06D678FDDB1}"/>
                </a:ext>
              </a:extLst>
            </p:cNvPr>
            <p:cNvSpPr>
              <a:spLocks noChangeShapeType="1"/>
            </p:cNvSpPr>
            <p:nvPr/>
          </p:nvSpPr>
          <p:spPr bwMode="auto">
            <a:xfrm>
              <a:off x="1152" y="2592"/>
              <a:ext cx="4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5" name="Line 6">
              <a:extLst>
                <a:ext uri="{FF2B5EF4-FFF2-40B4-BE49-F238E27FC236}">
                  <a16:creationId xmlns:a16="http://schemas.microsoft.com/office/drawing/2014/main" id="{99CE50C6-F0D1-49A0-A74E-C8D7C9BB6E28}"/>
                </a:ext>
              </a:extLst>
            </p:cNvPr>
            <p:cNvSpPr>
              <a:spLocks noChangeShapeType="1"/>
            </p:cNvSpPr>
            <p:nvPr/>
          </p:nvSpPr>
          <p:spPr bwMode="auto">
            <a:xfrm>
              <a:off x="1632" y="2304"/>
              <a:ext cx="192"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6" name="Line 7">
              <a:extLst>
                <a:ext uri="{FF2B5EF4-FFF2-40B4-BE49-F238E27FC236}">
                  <a16:creationId xmlns:a16="http://schemas.microsoft.com/office/drawing/2014/main" id="{DFF649FF-0390-48CC-BD6D-B183E2AFEA57}"/>
                </a:ext>
              </a:extLst>
            </p:cNvPr>
            <p:cNvSpPr>
              <a:spLocks noChangeShapeType="1"/>
            </p:cNvSpPr>
            <p:nvPr/>
          </p:nvSpPr>
          <p:spPr bwMode="auto">
            <a:xfrm flipV="1">
              <a:off x="1632" y="2304"/>
              <a:ext cx="192"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7" name="Line 9">
              <a:extLst>
                <a:ext uri="{FF2B5EF4-FFF2-40B4-BE49-F238E27FC236}">
                  <a16:creationId xmlns:a16="http://schemas.microsoft.com/office/drawing/2014/main" id="{29E3855B-CC1F-4542-A55B-FB866F6F9ED3}"/>
                </a:ext>
              </a:extLst>
            </p:cNvPr>
            <p:cNvSpPr>
              <a:spLocks noChangeShapeType="1"/>
            </p:cNvSpPr>
            <p:nvPr/>
          </p:nvSpPr>
          <p:spPr bwMode="auto">
            <a:xfrm>
              <a:off x="1824" y="2304"/>
              <a:ext cx="62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8" name="Line 10">
              <a:extLst>
                <a:ext uri="{FF2B5EF4-FFF2-40B4-BE49-F238E27FC236}">
                  <a16:creationId xmlns:a16="http://schemas.microsoft.com/office/drawing/2014/main" id="{D9D57EEB-7FFE-46C7-BB59-642A882AC9AF}"/>
                </a:ext>
              </a:extLst>
            </p:cNvPr>
            <p:cNvSpPr>
              <a:spLocks noChangeShapeType="1"/>
            </p:cNvSpPr>
            <p:nvPr/>
          </p:nvSpPr>
          <p:spPr bwMode="auto">
            <a:xfrm>
              <a:off x="1824" y="2592"/>
              <a:ext cx="62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29" name="Line 11">
              <a:extLst>
                <a:ext uri="{FF2B5EF4-FFF2-40B4-BE49-F238E27FC236}">
                  <a16:creationId xmlns:a16="http://schemas.microsoft.com/office/drawing/2014/main" id="{B17E3AA5-A2AB-4BB1-A8FF-5851358B5B7F}"/>
                </a:ext>
              </a:extLst>
            </p:cNvPr>
            <p:cNvSpPr>
              <a:spLocks noChangeShapeType="1"/>
            </p:cNvSpPr>
            <p:nvPr/>
          </p:nvSpPr>
          <p:spPr bwMode="auto">
            <a:xfrm>
              <a:off x="2448" y="2304"/>
              <a:ext cx="192"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30" name="Line 12">
              <a:extLst>
                <a:ext uri="{FF2B5EF4-FFF2-40B4-BE49-F238E27FC236}">
                  <a16:creationId xmlns:a16="http://schemas.microsoft.com/office/drawing/2014/main" id="{3B12B372-FECA-4BE1-8B86-A29B1C20F060}"/>
                </a:ext>
              </a:extLst>
            </p:cNvPr>
            <p:cNvSpPr>
              <a:spLocks noChangeShapeType="1"/>
            </p:cNvSpPr>
            <p:nvPr/>
          </p:nvSpPr>
          <p:spPr bwMode="auto">
            <a:xfrm flipV="1">
              <a:off x="2448" y="2304"/>
              <a:ext cx="192"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31" name="Line 13">
              <a:extLst>
                <a:ext uri="{FF2B5EF4-FFF2-40B4-BE49-F238E27FC236}">
                  <a16:creationId xmlns:a16="http://schemas.microsoft.com/office/drawing/2014/main" id="{5E7FD42F-521C-4A99-A04D-1E160E77FD0F}"/>
                </a:ext>
              </a:extLst>
            </p:cNvPr>
            <p:cNvSpPr>
              <a:spLocks noChangeShapeType="1"/>
            </p:cNvSpPr>
            <p:nvPr/>
          </p:nvSpPr>
          <p:spPr bwMode="auto">
            <a:xfrm>
              <a:off x="2640" y="2304"/>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32" name="Line 14">
              <a:extLst>
                <a:ext uri="{FF2B5EF4-FFF2-40B4-BE49-F238E27FC236}">
                  <a16:creationId xmlns:a16="http://schemas.microsoft.com/office/drawing/2014/main" id="{11F01BC2-BB25-48B7-8940-1F60440BD63B}"/>
                </a:ext>
              </a:extLst>
            </p:cNvPr>
            <p:cNvSpPr>
              <a:spLocks noChangeShapeType="1"/>
            </p:cNvSpPr>
            <p:nvPr/>
          </p:nvSpPr>
          <p:spPr bwMode="auto">
            <a:xfrm>
              <a:off x="2640" y="2592"/>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33" name="Line 16">
              <a:extLst>
                <a:ext uri="{FF2B5EF4-FFF2-40B4-BE49-F238E27FC236}">
                  <a16:creationId xmlns:a16="http://schemas.microsoft.com/office/drawing/2014/main" id="{30BD35B7-2110-4149-A192-A078F98655E4}"/>
                </a:ext>
              </a:extLst>
            </p:cNvPr>
            <p:cNvSpPr>
              <a:spLocks noChangeShapeType="1"/>
            </p:cNvSpPr>
            <p:nvPr/>
          </p:nvSpPr>
          <p:spPr bwMode="auto">
            <a:xfrm>
              <a:off x="2976" y="2304"/>
              <a:ext cx="192"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34" name="Line 17">
              <a:extLst>
                <a:ext uri="{FF2B5EF4-FFF2-40B4-BE49-F238E27FC236}">
                  <a16:creationId xmlns:a16="http://schemas.microsoft.com/office/drawing/2014/main" id="{1EB619E6-3294-4846-8507-6B6970890CE2}"/>
                </a:ext>
              </a:extLst>
            </p:cNvPr>
            <p:cNvSpPr>
              <a:spLocks noChangeShapeType="1"/>
            </p:cNvSpPr>
            <p:nvPr/>
          </p:nvSpPr>
          <p:spPr bwMode="auto">
            <a:xfrm flipV="1">
              <a:off x="2976" y="2304"/>
              <a:ext cx="192"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35" name="Line 18">
              <a:extLst>
                <a:ext uri="{FF2B5EF4-FFF2-40B4-BE49-F238E27FC236}">
                  <a16:creationId xmlns:a16="http://schemas.microsoft.com/office/drawing/2014/main" id="{3541171C-8413-4010-AEB5-C1A4F99D29C9}"/>
                </a:ext>
              </a:extLst>
            </p:cNvPr>
            <p:cNvSpPr>
              <a:spLocks noChangeShapeType="1"/>
            </p:cNvSpPr>
            <p:nvPr/>
          </p:nvSpPr>
          <p:spPr bwMode="auto">
            <a:xfrm>
              <a:off x="3168" y="2304"/>
              <a:ext cx="62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36" name="Line 19">
              <a:extLst>
                <a:ext uri="{FF2B5EF4-FFF2-40B4-BE49-F238E27FC236}">
                  <a16:creationId xmlns:a16="http://schemas.microsoft.com/office/drawing/2014/main" id="{03B8906B-185E-46EA-AA7A-DEA811C4B2BC}"/>
                </a:ext>
              </a:extLst>
            </p:cNvPr>
            <p:cNvSpPr>
              <a:spLocks noChangeShapeType="1"/>
            </p:cNvSpPr>
            <p:nvPr/>
          </p:nvSpPr>
          <p:spPr bwMode="auto">
            <a:xfrm>
              <a:off x="3168" y="2592"/>
              <a:ext cx="62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37" name="Line 20">
              <a:extLst>
                <a:ext uri="{FF2B5EF4-FFF2-40B4-BE49-F238E27FC236}">
                  <a16:creationId xmlns:a16="http://schemas.microsoft.com/office/drawing/2014/main" id="{74F293E4-A22A-467D-882C-D60E8F085DEF}"/>
                </a:ext>
              </a:extLst>
            </p:cNvPr>
            <p:cNvSpPr>
              <a:spLocks noChangeShapeType="1"/>
            </p:cNvSpPr>
            <p:nvPr/>
          </p:nvSpPr>
          <p:spPr bwMode="auto">
            <a:xfrm>
              <a:off x="3792" y="2304"/>
              <a:ext cx="192"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38" name="Line 21">
              <a:extLst>
                <a:ext uri="{FF2B5EF4-FFF2-40B4-BE49-F238E27FC236}">
                  <a16:creationId xmlns:a16="http://schemas.microsoft.com/office/drawing/2014/main" id="{49284174-FE6A-4D00-A199-922621300C87}"/>
                </a:ext>
              </a:extLst>
            </p:cNvPr>
            <p:cNvSpPr>
              <a:spLocks noChangeShapeType="1"/>
            </p:cNvSpPr>
            <p:nvPr/>
          </p:nvSpPr>
          <p:spPr bwMode="auto">
            <a:xfrm flipV="1">
              <a:off x="3792" y="2304"/>
              <a:ext cx="192"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39" name="Line 22">
              <a:extLst>
                <a:ext uri="{FF2B5EF4-FFF2-40B4-BE49-F238E27FC236}">
                  <a16:creationId xmlns:a16="http://schemas.microsoft.com/office/drawing/2014/main" id="{DB08EB1D-4E0D-4A89-888B-FC4832307956}"/>
                </a:ext>
              </a:extLst>
            </p:cNvPr>
            <p:cNvSpPr>
              <a:spLocks noChangeShapeType="1"/>
            </p:cNvSpPr>
            <p:nvPr/>
          </p:nvSpPr>
          <p:spPr bwMode="auto">
            <a:xfrm>
              <a:off x="3984" y="2304"/>
              <a:ext cx="86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40" name="Line 23">
              <a:extLst>
                <a:ext uri="{FF2B5EF4-FFF2-40B4-BE49-F238E27FC236}">
                  <a16:creationId xmlns:a16="http://schemas.microsoft.com/office/drawing/2014/main" id="{758CE6FF-C19E-42A5-9C81-3CAF276FE65D}"/>
                </a:ext>
              </a:extLst>
            </p:cNvPr>
            <p:cNvSpPr>
              <a:spLocks noChangeShapeType="1"/>
            </p:cNvSpPr>
            <p:nvPr/>
          </p:nvSpPr>
          <p:spPr bwMode="auto">
            <a:xfrm>
              <a:off x="3984" y="2592"/>
              <a:ext cx="86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41" name="Line 24">
              <a:extLst>
                <a:ext uri="{FF2B5EF4-FFF2-40B4-BE49-F238E27FC236}">
                  <a16:creationId xmlns:a16="http://schemas.microsoft.com/office/drawing/2014/main" id="{5C2775B1-3B1E-44A0-8C4B-90214566F983}"/>
                </a:ext>
              </a:extLst>
            </p:cNvPr>
            <p:cNvSpPr>
              <a:spLocks noChangeShapeType="1"/>
            </p:cNvSpPr>
            <p:nvPr/>
          </p:nvSpPr>
          <p:spPr bwMode="auto">
            <a:xfrm>
              <a:off x="4848" y="2304"/>
              <a:ext cx="192"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42" name="Line 25">
              <a:extLst>
                <a:ext uri="{FF2B5EF4-FFF2-40B4-BE49-F238E27FC236}">
                  <a16:creationId xmlns:a16="http://schemas.microsoft.com/office/drawing/2014/main" id="{5B3564D8-96DA-4B20-828F-D7B1C1CB9747}"/>
                </a:ext>
              </a:extLst>
            </p:cNvPr>
            <p:cNvSpPr>
              <a:spLocks noChangeShapeType="1"/>
            </p:cNvSpPr>
            <p:nvPr/>
          </p:nvSpPr>
          <p:spPr bwMode="auto">
            <a:xfrm flipV="1">
              <a:off x="4848" y="2304"/>
              <a:ext cx="192"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43" name="Line 26">
              <a:extLst>
                <a:ext uri="{FF2B5EF4-FFF2-40B4-BE49-F238E27FC236}">
                  <a16:creationId xmlns:a16="http://schemas.microsoft.com/office/drawing/2014/main" id="{C2F3C9D0-4FB4-4A03-84A3-1193B33C301B}"/>
                </a:ext>
              </a:extLst>
            </p:cNvPr>
            <p:cNvSpPr>
              <a:spLocks noChangeShapeType="1"/>
            </p:cNvSpPr>
            <p:nvPr/>
          </p:nvSpPr>
          <p:spPr bwMode="auto">
            <a:xfrm>
              <a:off x="5040" y="2304"/>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44" name="Line 27">
              <a:extLst>
                <a:ext uri="{FF2B5EF4-FFF2-40B4-BE49-F238E27FC236}">
                  <a16:creationId xmlns:a16="http://schemas.microsoft.com/office/drawing/2014/main" id="{8A300058-AB02-4D5F-BE0A-6FB58F9C0816}"/>
                </a:ext>
              </a:extLst>
            </p:cNvPr>
            <p:cNvSpPr>
              <a:spLocks noChangeShapeType="1"/>
            </p:cNvSpPr>
            <p:nvPr/>
          </p:nvSpPr>
          <p:spPr bwMode="auto">
            <a:xfrm>
              <a:off x="5040" y="2592"/>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45" name="Line 28">
              <a:extLst>
                <a:ext uri="{FF2B5EF4-FFF2-40B4-BE49-F238E27FC236}">
                  <a16:creationId xmlns:a16="http://schemas.microsoft.com/office/drawing/2014/main" id="{D769CB4F-41BC-4FD6-9F9C-6DBB51A7BEF7}"/>
                </a:ext>
              </a:extLst>
            </p:cNvPr>
            <p:cNvSpPr>
              <a:spLocks noChangeShapeType="1"/>
            </p:cNvSpPr>
            <p:nvPr/>
          </p:nvSpPr>
          <p:spPr bwMode="auto">
            <a:xfrm flipH="1">
              <a:off x="1440" y="2304"/>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46" name="Line 29">
              <a:extLst>
                <a:ext uri="{FF2B5EF4-FFF2-40B4-BE49-F238E27FC236}">
                  <a16:creationId xmlns:a16="http://schemas.microsoft.com/office/drawing/2014/main" id="{6B989BF6-ADD6-4A40-BEC6-63A6B33C8EFB}"/>
                </a:ext>
              </a:extLst>
            </p:cNvPr>
            <p:cNvSpPr>
              <a:spLocks noChangeShapeType="1"/>
            </p:cNvSpPr>
            <p:nvPr/>
          </p:nvSpPr>
          <p:spPr bwMode="auto">
            <a:xfrm flipH="1">
              <a:off x="1344" y="2304"/>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47" name="Line 30">
              <a:extLst>
                <a:ext uri="{FF2B5EF4-FFF2-40B4-BE49-F238E27FC236}">
                  <a16:creationId xmlns:a16="http://schemas.microsoft.com/office/drawing/2014/main" id="{EFAE25E4-6900-413C-AC3D-BB2F73C0ADE0}"/>
                </a:ext>
              </a:extLst>
            </p:cNvPr>
            <p:cNvSpPr>
              <a:spLocks noChangeShapeType="1"/>
            </p:cNvSpPr>
            <p:nvPr/>
          </p:nvSpPr>
          <p:spPr bwMode="auto">
            <a:xfrm flipH="1">
              <a:off x="1248" y="2304"/>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48" name="Line 31">
              <a:extLst>
                <a:ext uri="{FF2B5EF4-FFF2-40B4-BE49-F238E27FC236}">
                  <a16:creationId xmlns:a16="http://schemas.microsoft.com/office/drawing/2014/main" id="{12D341A5-A2FC-4C98-94FB-13833C8126AF}"/>
                </a:ext>
              </a:extLst>
            </p:cNvPr>
            <p:cNvSpPr>
              <a:spLocks noChangeShapeType="1"/>
            </p:cNvSpPr>
            <p:nvPr/>
          </p:nvSpPr>
          <p:spPr bwMode="auto">
            <a:xfrm flipH="1">
              <a:off x="1152" y="2304"/>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49" name="Line 32">
              <a:extLst>
                <a:ext uri="{FF2B5EF4-FFF2-40B4-BE49-F238E27FC236}">
                  <a16:creationId xmlns:a16="http://schemas.microsoft.com/office/drawing/2014/main" id="{7B59ECD3-2CF0-4BDA-B43F-5A98D3AAA6E9}"/>
                </a:ext>
              </a:extLst>
            </p:cNvPr>
            <p:cNvSpPr>
              <a:spLocks noChangeShapeType="1"/>
            </p:cNvSpPr>
            <p:nvPr/>
          </p:nvSpPr>
          <p:spPr bwMode="auto">
            <a:xfrm flipH="1">
              <a:off x="1536" y="2400"/>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50" name="Line 33">
              <a:extLst>
                <a:ext uri="{FF2B5EF4-FFF2-40B4-BE49-F238E27FC236}">
                  <a16:creationId xmlns:a16="http://schemas.microsoft.com/office/drawing/2014/main" id="{488EB566-F686-43D0-825B-FECDAC48C67B}"/>
                </a:ext>
              </a:extLst>
            </p:cNvPr>
            <p:cNvSpPr>
              <a:spLocks noChangeShapeType="1"/>
            </p:cNvSpPr>
            <p:nvPr/>
          </p:nvSpPr>
          <p:spPr bwMode="auto">
            <a:xfrm flipH="1">
              <a:off x="2784" y="2304"/>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51" name="Line 34">
              <a:extLst>
                <a:ext uri="{FF2B5EF4-FFF2-40B4-BE49-F238E27FC236}">
                  <a16:creationId xmlns:a16="http://schemas.microsoft.com/office/drawing/2014/main" id="{078C9378-175C-420E-B08F-44EC82348D64}"/>
                </a:ext>
              </a:extLst>
            </p:cNvPr>
            <p:cNvSpPr>
              <a:spLocks noChangeShapeType="1"/>
            </p:cNvSpPr>
            <p:nvPr/>
          </p:nvSpPr>
          <p:spPr bwMode="auto">
            <a:xfrm flipH="1">
              <a:off x="2688" y="2304"/>
              <a:ext cx="19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52" name="Line 35">
              <a:extLst>
                <a:ext uri="{FF2B5EF4-FFF2-40B4-BE49-F238E27FC236}">
                  <a16:creationId xmlns:a16="http://schemas.microsoft.com/office/drawing/2014/main" id="{5DA51459-B80D-49BE-B024-C8867FAC7AB8}"/>
                </a:ext>
              </a:extLst>
            </p:cNvPr>
            <p:cNvSpPr>
              <a:spLocks noChangeShapeType="1"/>
            </p:cNvSpPr>
            <p:nvPr/>
          </p:nvSpPr>
          <p:spPr bwMode="auto">
            <a:xfrm flipH="1">
              <a:off x="2592" y="2304"/>
              <a:ext cx="192"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53" name="Line 37">
              <a:extLst>
                <a:ext uri="{FF2B5EF4-FFF2-40B4-BE49-F238E27FC236}">
                  <a16:creationId xmlns:a16="http://schemas.microsoft.com/office/drawing/2014/main" id="{2EFDD459-038A-44E9-8D0F-78106268FCCA}"/>
                </a:ext>
              </a:extLst>
            </p:cNvPr>
            <p:cNvSpPr>
              <a:spLocks noChangeShapeType="1"/>
            </p:cNvSpPr>
            <p:nvPr/>
          </p:nvSpPr>
          <p:spPr bwMode="auto">
            <a:xfrm flipH="1">
              <a:off x="2880" y="2400"/>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54" name="Text Box 38">
              <a:extLst>
                <a:ext uri="{FF2B5EF4-FFF2-40B4-BE49-F238E27FC236}">
                  <a16:creationId xmlns:a16="http://schemas.microsoft.com/office/drawing/2014/main" id="{CB6DFE77-BDD6-4041-9F3F-F91F7FB5C025}"/>
                </a:ext>
              </a:extLst>
            </p:cNvPr>
            <p:cNvSpPr txBox="1">
              <a:spLocks noChangeArrowheads="1"/>
            </p:cNvSpPr>
            <p:nvPr/>
          </p:nvSpPr>
          <p:spPr bwMode="auto">
            <a:xfrm>
              <a:off x="1872" y="2352"/>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latin typeface="Tahoma" panose="020B0604030504040204" pitchFamily="34" charset="0"/>
                </a:rPr>
                <a:t>ROW</a:t>
              </a:r>
            </a:p>
          </p:txBody>
        </p:sp>
        <p:sp>
          <p:nvSpPr>
            <p:cNvPr id="60455" name="Text Box 39">
              <a:extLst>
                <a:ext uri="{FF2B5EF4-FFF2-40B4-BE49-F238E27FC236}">
                  <a16:creationId xmlns:a16="http://schemas.microsoft.com/office/drawing/2014/main" id="{98A82236-D8E5-4FE2-8373-4C17E2DEF0C4}"/>
                </a:ext>
              </a:extLst>
            </p:cNvPr>
            <p:cNvSpPr txBox="1">
              <a:spLocks noChangeArrowheads="1"/>
            </p:cNvSpPr>
            <p:nvPr/>
          </p:nvSpPr>
          <p:spPr bwMode="auto">
            <a:xfrm>
              <a:off x="3168" y="2304"/>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Column</a:t>
              </a:r>
            </a:p>
          </p:txBody>
        </p:sp>
        <p:sp>
          <p:nvSpPr>
            <p:cNvPr id="60456" name="Text Box 40">
              <a:extLst>
                <a:ext uri="{FF2B5EF4-FFF2-40B4-BE49-F238E27FC236}">
                  <a16:creationId xmlns:a16="http://schemas.microsoft.com/office/drawing/2014/main" id="{6F866469-98D0-477E-884B-3CEA5B13FA26}"/>
                </a:ext>
              </a:extLst>
            </p:cNvPr>
            <p:cNvSpPr txBox="1">
              <a:spLocks noChangeArrowheads="1"/>
            </p:cNvSpPr>
            <p:nvPr/>
          </p:nvSpPr>
          <p:spPr bwMode="auto">
            <a:xfrm>
              <a:off x="3984" y="2313"/>
              <a:ext cx="8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Don’t care</a:t>
              </a:r>
            </a:p>
          </p:txBody>
        </p:sp>
        <p:sp>
          <p:nvSpPr>
            <p:cNvPr id="60457" name="Text Box 41">
              <a:extLst>
                <a:ext uri="{FF2B5EF4-FFF2-40B4-BE49-F238E27FC236}">
                  <a16:creationId xmlns:a16="http://schemas.microsoft.com/office/drawing/2014/main" id="{B4B5DC34-CB9D-4437-A66E-428563212E01}"/>
                </a:ext>
              </a:extLst>
            </p:cNvPr>
            <p:cNvSpPr txBox="1">
              <a:spLocks noChangeArrowheads="1"/>
            </p:cNvSpPr>
            <p:nvPr/>
          </p:nvSpPr>
          <p:spPr bwMode="auto">
            <a:xfrm>
              <a:off x="288" y="2361"/>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A0 – A7</a:t>
              </a:r>
            </a:p>
          </p:txBody>
        </p:sp>
        <p:sp>
          <p:nvSpPr>
            <p:cNvPr id="60458" name="Line 42">
              <a:extLst>
                <a:ext uri="{FF2B5EF4-FFF2-40B4-BE49-F238E27FC236}">
                  <a16:creationId xmlns:a16="http://schemas.microsoft.com/office/drawing/2014/main" id="{0DDE8BA1-B875-4D51-8B53-1FE5B7C81EE3}"/>
                </a:ext>
              </a:extLst>
            </p:cNvPr>
            <p:cNvSpPr>
              <a:spLocks noChangeShapeType="1"/>
            </p:cNvSpPr>
            <p:nvPr/>
          </p:nvSpPr>
          <p:spPr bwMode="auto">
            <a:xfrm>
              <a:off x="1728" y="2304"/>
              <a:ext cx="0" cy="1776"/>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0459" name="Line 43">
              <a:extLst>
                <a:ext uri="{FF2B5EF4-FFF2-40B4-BE49-F238E27FC236}">
                  <a16:creationId xmlns:a16="http://schemas.microsoft.com/office/drawing/2014/main" id="{18F0BCA9-EC3E-4603-BA27-847EFC00A567}"/>
                </a:ext>
              </a:extLst>
            </p:cNvPr>
            <p:cNvSpPr>
              <a:spLocks noChangeShapeType="1"/>
            </p:cNvSpPr>
            <p:nvPr/>
          </p:nvSpPr>
          <p:spPr bwMode="auto">
            <a:xfrm>
              <a:off x="2112" y="2592"/>
              <a:ext cx="0" cy="1488"/>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0460" name="Line 44">
              <a:extLst>
                <a:ext uri="{FF2B5EF4-FFF2-40B4-BE49-F238E27FC236}">
                  <a16:creationId xmlns:a16="http://schemas.microsoft.com/office/drawing/2014/main" id="{A7F0BB8C-9D50-468F-89DB-5ADCC5BCFE64}"/>
                </a:ext>
              </a:extLst>
            </p:cNvPr>
            <p:cNvSpPr>
              <a:spLocks noChangeShapeType="1"/>
            </p:cNvSpPr>
            <p:nvPr/>
          </p:nvSpPr>
          <p:spPr bwMode="auto">
            <a:xfrm>
              <a:off x="3456" y="2592"/>
              <a:ext cx="0" cy="1488"/>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0461" name="Line 45">
              <a:extLst>
                <a:ext uri="{FF2B5EF4-FFF2-40B4-BE49-F238E27FC236}">
                  <a16:creationId xmlns:a16="http://schemas.microsoft.com/office/drawing/2014/main" id="{6FB4073A-9276-4A8A-BD66-87A3B6DA9964}"/>
                </a:ext>
              </a:extLst>
            </p:cNvPr>
            <p:cNvSpPr>
              <a:spLocks noChangeShapeType="1"/>
            </p:cNvSpPr>
            <p:nvPr/>
          </p:nvSpPr>
          <p:spPr bwMode="auto">
            <a:xfrm>
              <a:off x="4704" y="2304"/>
              <a:ext cx="0" cy="1776"/>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0462" name="Line 46">
              <a:extLst>
                <a:ext uri="{FF2B5EF4-FFF2-40B4-BE49-F238E27FC236}">
                  <a16:creationId xmlns:a16="http://schemas.microsoft.com/office/drawing/2014/main" id="{DF8BD5D1-4617-407F-AC3B-1CAA644A69B1}"/>
                </a:ext>
              </a:extLst>
            </p:cNvPr>
            <p:cNvSpPr>
              <a:spLocks noChangeShapeType="1"/>
            </p:cNvSpPr>
            <p:nvPr/>
          </p:nvSpPr>
          <p:spPr bwMode="auto">
            <a:xfrm>
              <a:off x="1152" y="2880"/>
              <a:ext cx="9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63" name="Line 47">
              <a:extLst>
                <a:ext uri="{FF2B5EF4-FFF2-40B4-BE49-F238E27FC236}">
                  <a16:creationId xmlns:a16="http://schemas.microsoft.com/office/drawing/2014/main" id="{781A434C-65F1-4F31-B7B5-B51D7F43B266}"/>
                </a:ext>
              </a:extLst>
            </p:cNvPr>
            <p:cNvSpPr>
              <a:spLocks noChangeShapeType="1"/>
            </p:cNvSpPr>
            <p:nvPr/>
          </p:nvSpPr>
          <p:spPr bwMode="auto">
            <a:xfrm>
              <a:off x="2112" y="2880"/>
              <a:ext cx="144"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64" name="Line 48">
              <a:extLst>
                <a:ext uri="{FF2B5EF4-FFF2-40B4-BE49-F238E27FC236}">
                  <a16:creationId xmlns:a16="http://schemas.microsoft.com/office/drawing/2014/main" id="{8E69E931-9465-4031-AEBE-026D186808E0}"/>
                </a:ext>
              </a:extLst>
            </p:cNvPr>
            <p:cNvSpPr>
              <a:spLocks noChangeShapeType="1"/>
            </p:cNvSpPr>
            <p:nvPr/>
          </p:nvSpPr>
          <p:spPr bwMode="auto">
            <a:xfrm>
              <a:off x="2256" y="3168"/>
              <a:ext cx="24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65" name="Line 49">
              <a:extLst>
                <a:ext uri="{FF2B5EF4-FFF2-40B4-BE49-F238E27FC236}">
                  <a16:creationId xmlns:a16="http://schemas.microsoft.com/office/drawing/2014/main" id="{170BFE07-3015-4F51-9407-1904909AFD8E}"/>
                </a:ext>
              </a:extLst>
            </p:cNvPr>
            <p:cNvSpPr>
              <a:spLocks noChangeShapeType="1"/>
            </p:cNvSpPr>
            <p:nvPr/>
          </p:nvSpPr>
          <p:spPr bwMode="auto">
            <a:xfrm flipV="1">
              <a:off x="4704" y="2880"/>
              <a:ext cx="96"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66" name="Line 50">
              <a:extLst>
                <a:ext uri="{FF2B5EF4-FFF2-40B4-BE49-F238E27FC236}">
                  <a16:creationId xmlns:a16="http://schemas.microsoft.com/office/drawing/2014/main" id="{CC447B41-556F-4BD0-A0C2-32786A81FFDE}"/>
                </a:ext>
              </a:extLst>
            </p:cNvPr>
            <p:cNvSpPr>
              <a:spLocks noChangeShapeType="1"/>
            </p:cNvSpPr>
            <p:nvPr/>
          </p:nvSpPr>
          <p:spPr bwMode="auto">
            <a:xfrm>
              <a:off x="4800" y="2880"/>
              <a:ext cx="4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67" name="Line 51">
              <a:extLst>
                <a:ext uri="{FF2B5EF4-FFF2-40B4-BE49-F238E27FC236}">
                  <a16:creationId xmlns:a16="http://schemas.microsoft.com/office/drawing/2014/main" id="{E3D07942-AA04-40CE-8473-5C160044381A}"/>
                </a:ext>
              </a:extLst>
            </p:cNvPr>
            <p:cNvSpPr>
              <a:spLocks noChangeShapeType="1"/>
            </p:cNvSpPr>
            <p:nvPr/>
          </p:nvSpPr>
          <p:spPr bwMode="auto">
            <a:xfrm>
              <a:off x="5280" y="2880"/>
              <a:ext cx="96"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68" name="Line 53">
              <a:extLst>
                <a:ext uri="{FF2B5EF4-FFF2-40B4-BE49-F238E27FC236}">
                  <a16:creationId xmlns:a16="http://schemas.microsoft.com/office/drawing/2014/main" id="{558199EF-27CD-4455-A723-93D893C1B510}"/>
                </a:ext>
              </a:extLst>
            </p:cNvPr>
            <p:cNvSpPr>
              <a:spLocks noChangeShapeType="1"/>
            </p:cNvSpPr>
            <p:nvPr/>
          </p:nvSpPr>
          <p:spPr bwMode="auto">
            <a:xfrm>
              <a:off x="1104" y="3408"/>
              <a:ext cx="235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69" name="Line 54">
              <a:extLst>
                <a:ext uri="{FF2B5EF4-FFF2-40B4-BE49-F238E27FC236}">
                  <a16:creationId xmlns:a16="http://schemas.microsoft.com/office/drawing/2014/main" id="{7FA86120-A92A-4A70-B8F9-456A0D1D9E95}"/>
                </a:ext>
              </a:extLst>
            </p:cNvPr>
            <p:cNvSpPr>
              <a:spLocks noChangeShapeType="1"/>
            </p:cNvSpPr>
            <p:nvPr/>
          </p:nvSpPr>
          <p:spPr bwMode="auto">
            <a:xfrm>
              <a:off x="3456" y="3408"/>
              <a:ext cx="144"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70" name="Line 55">
              <a:extLst>
                <a:ext uri="{FF2B5EF4-FFF2-40B4-BE49-F238E27FC236}">
                  <a16:creationId xmlns:a16="http://schemas.microsoft.com/office/drawing/2014/main" id="{7C73ADEE-5567-4078-81DB-0B842CDFDC3E}"/>
                </a:ext>
              </a:extLst>
            </p:cNvPr>
            <p:cNvSpPr>
              <a:spLocks noChangeShapeType="1"/>
            </p:cNvSpPr>
            <p:nvPr/>
          </p:nvSpPr>
          <p:spPr bwMode="auto">
            <a:xfrm>
              <a:off x="3600" y="3648"/>
              <a:ext cx="10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71" name="Line 56">
              <a:extLst>
                <a:ext uri="{FF2B5EF4-FFF2-40B4-BE49-F238E27FC236}">
                  <a16:creationId xmlns:a16="http://schemas.microsoft.com/office/drawing/2014/main" id="{F74924BB-1F07-4E71-8066-41BFDC23783D}"/>
                </a:ext>
              </a:extLst>
            </p:cNvPr>
            <p:cNvSpPr>
              <a:spLocks noChangeShapeType="1"/>
            </p:cNvSpPr>
            <p:nvPr/>
          </p:nvSpPr>
          <p:spPr bwMode="auto">
            <a:xfrm flipV="1">
              <a:off x="4608" y="3360"/>
              <a:ext cx="96"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72" name="Text Box 58">
              <a:extLst>
                <a:ext uri="{FF2B5EF4-FFF2-40B4-BE49-F238E27FC236}">
                  <a16:creationId xmlns:a16="http://schemas.microsoft.com/office/drawing/2014/main" id="{097BEFBB-BE84-44F8-A9D3-8FBA8B723741}"/>
                </a:ext>
              </a:extLst>
            </p:cNvPr>
            <p:cNvSpPr txBox="1">
              <a:spLocks noChangeArrowheads="1"/>
            </p:cNvSpPr>
            <p:nvPr/>
          </p:nvSpPr>
          <p:spPr bwMode="auto">
            <a:xfrm>
              <a:off x="288" y="2889"/>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RAS</a:t>
              </a:r>
            </a:p>
          </p:txBody>
        </p:sp>
        <p:sp>
          <p:nvSpPr>
            <p:cNvPr id="60473" name="Text Box 59">
              <a:extLst>
                <a:ext uri="{FF2B5EF4-FFF2-40B4-BE49-F238E27FC236}">
                  <a16:creationId xmlns:a16="http://schemas.microsoft.com/office/drawing/2014/main" id="{F8151D63-BC4B-4B4F-8184-B17A4EB4BBE2}"/>
                </a:ext>
              </a:extLst>
            </p:cNvPr>
            <p:cNvSpPr txBox="1">
              <a:spLocks noChangeArrowheads="1"/>
            </p:cNvSpPr>
            <p:nvPr/>
          </p:nvSpPr>
          <p:spPr bwMode="auto">
            <a:xfrm>
              <a:off x="336" y="3408"/>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CAS</a:t>
              </a:r>
            </a:p>
          </p:txBody>
        </p:sp>
        <p:sp>
          <p:nvSpPr>
            <p:cNvPr id="60474" name="Line 60">
              <a:extLst>
                <a:ext uri="{FF2B5EF4-FFF2-40B4-BE49-F238E27FC236}">
                  <a16:creationId xmlns:a16="http://schemas.microsoft.com/office/drawing/2014/main" id="{1BAD125B-B0C7-47D9-B0C9-6FD8AF6DB92A}"/>
                </a:ext>
              </a:extLst>
            </p:cNvPr>
            <p:cNvSpPr>
              <a:spLocks noChangeShapeType="1"/>
            </p:cNvSpPr>
            <p:nvPr/>
          </p:nvSpPr>
          <p:spPr bwMode="auto">
            <a:xfrm>
              <a:off x="384" y="3408"/>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75" name="Line 61">
              <a:extLst>
                <a:ext uri="{FF2B5EF4-FFF2-40B4-BE49-F238E27FC236}">
                  <a16:creationId xmlns:a16="http://schemas.microsoft.com/office/drawing/2014/main" id="{22F1DDD9-8AC5-42E6-9830-BE89F0F3C2AD}"/>
                </a:ext>
              </a:extLst>
            </p:cNvPr>
            <p:cNvSpPr>
              <a:spLocks noChangeShapeType="1"/>
            </p:cNvSpPr>
            <p:nvPr/>
          </p:nvSpPr>
          <p:spPr bwMode="auto">
            <a:xfrm>
              <a:off x="336" y="2880"/>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21661284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FB231D6E-32A2-4285-9EB7-BD2FDFFC814A}"/>
              </a:ext>
            </a:extLst>
          </p:cNvPr>
          <p:cNvSpPr>
            <a:spLocks noGrp="1" noChangeArrowheads="1"/>
          </p:cNvSpPr>
          <p:nvPr>
            <p:ph type="title"/>
          </p:nvPr>
        </p:nvSpPr>
        <p:spPr/>
        <p:txBody>
          <a:bodyPr/>
          <a:lstStyle/>
          <a:p>
            <a:pPr eaLnBrk="1" hangingPunct="1"/>
            <a:r>
              <a:rPr lang="en-US" altLang="en-US"/>
              <a:t> Các Tín Hiệu ĐK Bộ Nhớ</a:t>
            </a:r>
          </a:p>
        </p:txBody>
      </p:sp>
      <p:sp>
        <p:nvSpPr>
          <p:cNvPr id="61443" name="Rectangle 3">
            <a:extLst>
              <a:ext uri="{FF2B5EF4-FFF2-40B4-BE49-F238E27FC236}">
                <a16:creationId xmlns:a16="http://schemas.microsoft.com/office/drawing/2014/main" id="{892C0609-1AFC-4C7D-89F4-8275948CA146}"/>
              </a:ext>
            </a:extLst>
          </p:cNvPr>
          <p:cNvSpPr>
            <a:spLocks noGrp="1" noChangeArrowheads="1"/>
          </p:cNvSpPr>
          <p:nvPr>
            <p:ph idx="1"/>
          </p:nvPr>
        </p:nvSpPr>
        <p:spPr/>
        <p:txBody>
          <a:bodyPr/>
          <a:lstStyle/>
          <a:p>
            <a:pPr eaLnBrk="1" hangingPunct="1"/>
            <a:r>
              <a:rPr lang="en-US" altLang="en-US"/>
              <a:t>Các tín hiệu điều khiển bộ nhớ ở chế độ Min</a:t>
            </a:r>
          </a:p>
          <a:p>
            <a:pPr lvl="1" eaLnBrk="1" hangingPunct="1"/>
            <a:r>
              <a:rPr lang="en-US" altLang="en-US"/>
              <a:t>ALE : báo cho hệ thống biết khi nào tín hiệu địa chỉ trên bus hợp lệ</a:t>
            </a:r>
          </a:p>
          <a:p>
            <a:pPr lvl="1" eaLnBrk="1" hangingPunct="1"/>
            <a:r>
              <a:rPr lang="en-US" altLang="en-US"/>
              <a:t>IO/M (8088), M/IO (8086) : chọn bộ nhớ hay IO</a:t>
            </a:r>
          </a:p>
          <a:p>
            <a:pPr lvl="1" eaLnBrk="1" hangingPunct="1"/>
            <a:r>
              <a:rPr lang="en-US" altLang="en-US"/>
              <a:t>DT/R : chọn hướng truyền dữ liệu</a:t>
            </a:r>
          </a:p>
          <a:p>
            <a:pPr lvl="1" eaLnBrk="1" hangingPunct="1"/>
            <a:r>
              <a:rPr lang="en-US" altLang="en-US"/>
              <a:t>RD : cho biết khi nào đọc</a:t>
            </a:r>
          </a:p>
          <a:p>
            <a:pPr lvl="1" eaLnBrk="1" hangingPunct="1"/>
            <a:r>
              <a:rPr lang="en-US" altLang="en-US"/>
              <a:t>WR : cho biết khi nào ghi</a:t>
            </a:r>
          </a:p>
          <a:p>
            <a:pPr lvl="1" eaLnBrk="1" hangingPunct="1"/>
            <a:r>
              <a:rPr lang="en-US" altLang="en-US"/>
              <a:t>DEN : cho phép bus dữ liệu (bộ đệm bus dữ liệu)</a:t>
            </a:r>
          </a:p>
          <a:p>
            <a:pPr lvl="1" eaLnBrk="1" hangingPunct="1"/>
            <a:r>
              <a:rPr lang="en-US" altLang="en-US"/>
              <a:t>BHE : chọn bank</a:t>
            </a:r>
          </a:p>
        </p:txBody>
      </p:sp>
      <p:cxnSp>
        <p:nvCxnSpPr>
          <p:cNvPr id="61444" name="Straight Connector 17">
            <a:extLst>
              <a:ext uri="{FF2B5EF4-FFF2-40B4-BE49-F238E27FC236}">
                <a16:creationId xmlns:a16="http://schemas.microsoft.com/office/drawing/2014/main" id="{86BBB3D1-E5CE-4C4C-9FFB-44DF6ED3BA8E}"/>
              </a:ext>
            </a:extLst>
          </p:cNvPr>
          <p:cNvCxnSpPr>
            <a:cxnSpLocks noChangeShapeType="1"/>
          </p:cNvCxnSpPr>
          <p:nvPr/>
        </p:nvCxnSpPr>
        <p:spPr bwMode="auto">
          <a:xfrm>
            <a:off x="5195889" y="2895600"/>
            <a:ext cx="287337"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1445" name="Straight Connector 17">
            <a:extLst>
              <a:ext uri="{FF2B5EF4-FFF2-40B4-BE49-F238E27FC236}">
                <a16:creationId xmlns:a16="http://schemas.microsoft.com/office/drawing/2014/main" id="{25E73CFC-F7B5-4255-8EF6-1150AA05A6A4}"/>
              </a:ext>
            </a:extLst>
          </p:cNvPr>
          <p:cNvCxnSpPr>
            <a:cxnSpLocks noChangeShapeType="1"/>
          </p:cNvCxnSpPr>
          <p:nvPr/>
        </p:nvCxnSpPr>
        <p:spPr bwMode="auto">
          <a:xfrm>
            <a:off x="3248025" y="2887663"/>
            <a:ext cx="28575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1446" name="Straight Connector 17">
            <a:extLst>
              <a:ext uri="{FF2B5EF4-FFF2-40B4-BE49-F238E27FC236}">
                <a16:creationId xmlns:a16="http://schemas.microsoft.com/office/drawing/2014/main" id="{CA5825B9-7EEC-45FC-99B2-7229B8EB387C}"/>
              </a:ext>
            </a:extLst>
          </p:cNvPr>
          <p:cNvCxnSpPr>
            <a:cxnSpLocks noChangeShapeType="1"/>
          </p:cNvCxnSpPr>
          <p:nvPr/>
        </p:nvCxnSpPr>
        <p:spPr bwMode="auto">
          <a:xfrm>
            <a:off x="3276600" y="3414713"/>
            <a:ext cx="287338"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1447" name="Straight Connector 17">
            <a:extLst>
              <a:ext uri="{FF2B5EF4-FFF2-40B4-BE49-F238E27FC236}">
                <a16:creationId xmlns:a16="http://schemas.microsoft.com/office/drawing/2014/main" id="{FED0AE40-F10F-402E-A30D-B30DA69D98CA}"/>
              </a:ext>
            </a:extLst>
          </p:cNvPr>
          <p:cNvCxnSpPr>
            <a:cxnSpLocks noChangeShapeType="1"/>
          </p:cNvCxnSpPr>
          <p:nvPr/>
        </p:nvCxnSpPr>
        <p:spPr bwMode="auto">
          <a:xfrm>
            <a:off x="2743201" y="3886200"/>
            <a:ext cx="504825"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1448" name="Straight Connector 17">
            <a:extLst>
              <a:ext uri="{FF2B5EF4-FFF2-40B4-BE49-F238E27FC236}">
                <a16:creationId xmlns:a16="http://schemas.microsoft.com/office/drawing/2014/main" id="{97D659DC-FE60-4274-8554-CEC909E0F22F}"/>
              </a:ext>
            </a:extLst>
          </p:cNvPr>
          <p:cNvCxnSpPr>
            <a:cxnSpLocks noChangeShapeType="1"/>
          </p:cNvCxnSpPr>
          <p:nvPr/>
        </p:nvCxnSpPr>
        <p:spPr bwMode="auto">
          <a:xfrm>
            <a:off x="2743201" y="4419600"/>
            <a:ext cx="504825"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1449" name="Straight Connector 17">
            <a:extLst>
              <a:ext uri="{FF2B5EF4-FFF2-40B4-BE49-F238E27FC236}">
                <a16:creationId xmlns:a16="http://schemas.microsoft.com/office/drawing/2014/main" id="{D785BEB2-8C9E-4BC6-97D8-FE8A18976FEF}"/>
              </a:ext>
            </a:extLst>
          </p:cNvPr>
          <p:cNvCxnSpPr>
            <a:cxnSpLocks noChangeShapeType="1"/>
          </p:cNvCxnSpPr>
          <p:nvPr/>
        </p:nvCxnSpPr>
        <p:spPr bwMode="auto">
          <a:xfrm>
            <a:off x="2728913" y="4938713"/>
            <a:ext cx="7620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1450" name="Straight Connector 19">
            <a:extLst>
              <a:ext uri="{FF2B5EF4-FFF2-40B4-BE49-F238E27FC236}">
                <a16:creationId xmlns:a16="http://schemas.microsoft.com/office/drawing/2014/main" id="{35587161-95EE-4A17-98CC-DB453DC4B952}"/>
              </a:ext>
            </a:extLst>
          </p:cNvPr>
          <p:cNvCxnSpPr>
            <a:cxnSpLocks noChangeShapeType="1"/>
          </p:cNvCxnSpPr>
          <p:nvPr/>
        </p:nvCxnSpPr>
        <p:spPr bwMode="auto">
          <a:xfrm>
            <a:off x="2700338" y="5453063"/>
            <a:ext cx="7620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4396970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A7194216-4E96-41EC-904C-AFABC85ADEBF}"/>
              </a:ext>
            </a:extLst>
          </p:cNvPr>
          <p:cNvSpPr>
            <a:spLocks noGrp="1" noChangeArrowheads="1"/>
          </p:cNvSpPr>
          <p:nvPr>
            <p:ph type="title"/>
          </p:nvPr>
        </p:nvSpPr>
        <p:spPr/>
        <p:txBody>
          <a:bodyPr/>
          <a:lstStyle/>
          <a:p>
            <a:pPr eaLnBrk="1" hangingPunct="1"/>
            <a:r>
              <a:rPr lang="en-US" altLang="en-US"/>
              <a:t>Các tín hiệu điều khiển Mem ở chế độ Min</a:t>
            </a:r>
          </a:p>
        </p:txBody>
      </p:sp>
      <p:pic>
        <p:nvPicPr>
          <p:cNvPr id="62467" name="Picture 4">
            <a:extLst>
              <a:ext uri="{FF2B5EF4-FFF2-40B4-BE49-F238E27FC236}">
                <a16:creationId xmlns:a16="http://schemas.microsoft.com/office/drawing/2014/main" id="{EFCF967B-1C29-4A5A-97F8-879860A47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1" y="1114425"/>
            <a:ext cx="5362575"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243782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81B1A6CC-9C8E-40C6-8B5F-5D0F9D296DCF}"/>
              </a:ext>
            </a:extLst>
          </p:cNvPr>
          <p:cNvSpPr>
            <a:spLocks noGrp="1" noChangeArrowheads="1"/>
          </p:cNvSpPr>
          <p:nvPr>
            <p:ph type="title"/>
          </p:nvPr>
        </p:nvSpPr>
        <p:spPr/>
        <p:txBody>
          <a:bodyPr/>
          <a:lstStyle/>
          <a:p>
            <a:pPr eaLnBrk="1" hangingPunct="1"/>
            <a:r>
              <a:rPr lang="en-US" altLang="en-US"/>
              <a:t>Các tín hiệu ĐK bộ nhớ ở chế độ Max</a:t>
            </a:r>
          </a:p>
        </p:txBody>
      </p:sp>
      <p:pic>
        <p:nvPicPr>
          <p:cNvPr id="63491" name="Picture 5">
            <a:extLst>
              <a:ext uri="{FF2B5EF4-FFF2-40B4-BE49-F238E27FC236}">
                <a16:creationId xmlns:a16="http://schemas.microsoft.com/office/drawing/2014/main" id="{DD8EC189-129C-49E7-BA21-2C96CC65F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066800"/>
            <a:ext cx="8382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92645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79D14560-E007-4421-AB50-6F35B16C52CD}"/>
              </a:ext>
            </a:extLst>
          </p:cNvPr>
          <p:cNvSpPr>
            <a:spLocks noGrp="1" noChangeArrowheads="1"/>
          </p:cNvSpPr>
          <p:nvPr>
            <p:ph type="title"/>
          </p:nvPr>
        </p:nvSpPr>
        <p:spPr/>
        <p:txBody>
          <a:bodyPr/>
          <a:lstStyle/>
          <a:p>
            <a:pPr eaLnBrk="1" hangingPunct="1"/>
            <a:r>
              <a:rPr lang="en-US" altLang="en-US"/>
              <a:t>Các tín hiệu ĐK bộ nhớ ở chế độ Max</a:t>
            </a:r>
          </a:p>
        </p:txBody>
      </p:sp>
      <p:sp>
        <p:nvSpPr>
          <p:cNvPr id="64515" name="Rectangle 3">
            <a:extLst>
              <a:ext uri="{FF2B5EF4-FFF2-40B4-BE49-F238E27FC236}">
                <a16:creationId xmlns:a16="http://schemas.microsoft.com/office/drawing/2014/main" id="{12D41D31-DD25-4C77-ACF1-8C077974D391}"/>
              </a:ext>
            </a:extLst>
          </p:cNvPr>
          <p:cNvSpPr>
            <a:spLocks noGrp="1" noChangeArrowheads="1"/>
          </p:cNvSpPr>
          <p:nvPr>
            <p:ph idx="1"/>
          </p:nvPr>
        </p:nvSpPr>
        <p:spPr/>
        <p:txBody>
          <a:bodyPr/>
          <a:lstStyle/>
          <a:p>
            <a:pPr eaLnBrk="1" hangingPunct="1"/>
            <a:r>
              <a:rPr lang="en-US" altLang="en-US"/>
              <a:t>Dùng 1 vi xử lý khác (8288:Bus controller) để phát ra các tín hiệu điều khiển</a:t>
            </a:r>
          </a:p>
          <a:p>
            <a:pPr eaLnBrk="1" hangingPunct="1"/>
            <a:r>
              <a:rPr lang="en-US" altLang="en-US"/>
              <a:t>Gồm :</a:t>
            </a:r>
          </a:p>
          <a:p>
            <a:pPr lvl="1" eaLnBrk="1" hangingPunct="1"/>
            <a:r>
              <a:rPr lang="en-US" altLang="en-US"/>
              <a:t>Bộ điều khiển bus 8288</a:t>
            </a:r>
          </a:p>
          <a:p>
            <a:pPr lvl="1" eaLnBrk="1" hangingPunct="1"/>
            <a:r>
              <a:rPr lang="en-US" altLang="en-US"/>
              <a:t>Mạch chốt bus địa chỉ</a:t>
            </a:r>
          </a:p>
          <a:p>
            <a:pPr lvl="1" eaLnBrk="1" hangingPunct="1"/>
            <a:r>
              <a:rPr lang="en-US" altLang="en-US"/>
              <a:t>Mạch giải mã địa chỉ</a:t>
            </a:r>
          </a:p>
          <a:p>
            <a:pPr lvl="1" eaLnBrk="1" hangingPunct="1"/>
            <a:r>
              <a:rPr lang="en-US" altLang="en-US"/>
              <a:t>Mạch đệm thu/phát cho bus dữ liệu</a:t>
            </a:r>
          </a:p>
          <a:p>
            <a:pPr lvl="1" eaLnBrk="1" hangingPunct="1"/>
            <a:r>
              <a:rPr lang="en-US" altLang="en-US"/>
              <a:t>Mạch điều khiển đọc/ghi bank</a:t>
            </a:r>
          </a:p>
        </p:txBody>
      </p:sp>
    </p:spTree>
    <p:extLst>
      <p:ext uri="{BB962C8B-B14F-4D97-AF65-F5344CB8AC3E}">
        <p14:creationId xmlns:p14="http://schemas.microsoft.com/office/powerpoint/2010/main" val="390020236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BBB4F10C-4D8B-407F-A97C-4A0EC21AD743}"/>
              </a:ext>
            </a:extLst>
          </p:cNvPr>
          <p:cNvSpPr>
            <a:spLocks noGrp="1" noChangeArrowheads="1"/>
          </p:cNvSpPr>
          <p:nvPr>
            <p:ph type="title"/>
          </p:nvPr>
        </p:nvSpPr>
        <p:spPr/>
        <p:txBody>
          <a:bodyPr/>
          <a:lstStyle/>
          <a:p>
            <a:pPr eaLnBrk="1" hangingPunct="1"/>
            <a:r>
              <a:rPr lang="en-US" altLang="en-US"/>
              <a:t>Các tín hiệu điều khiển ở Max Mode</a:t>
            </a:r>
          </a:p>
        </p:txBody>
      </p:sp>
      <p:sp>
        <p:nvSpPr>
          <p:cNvPr id="65539" name="Rectangle 3">
            <a:extLst>
              <a:ext uri="{FF2B5EF4-FFF2-40B4-BE49-F238E27FC236}">
                <a16:creationId xmlns:a16="http://schemas.microsoft.com/office/drawing/2014/main" id="{DE300EEB-B48B-4322-BBEB-686857944812}"/>
              </a:ext>
            </a:extLst>
          </p:cNvPr>
          <p:cNvSpPr>
            <a:spLocks noGrp="1" noChangeArrowheads="1"/>
          </p:cNvSpPr>
          <p:nvPr>
            <p:ph idx="1"/>
          </p:nvPr>
        </p:nvSpPr>
        <p:spPr/>
        <p:txBody>
          <a:bodyPr/>
          <a:lstStyle/>
          <a:p>
            <a:pPr eaLnBrk="1" hangingPunct="1">
              <a:lnSpc>
                <a:spcPct val="90000"/>
              </a:lnSpc>
            </a:pPr>
            <a:r>
              <a:rPr lang="en-US" altLang="en-US"/>
              <a:t>Các đường AD0 – AD15 và BHE bị chốt vào mạch chốt, ngõ ra mạch chốt gồm :</a:t>
            </a:r>
          </a:p>
          <a:p>
            <a:pPr lvl="1" eaLnBrk="1" hangingPunct="1">
              <a:lnSpc>
                <a:spcPct val="90000"/>
              </a:lnSpc>
            </a:pPr>
            <a:r>
              <a:rPr lang="en-US" altLang="en-US"/>
              <a:t>A17L – A19L (L=Latch=chốt) được giải mã để tạo ra các ngõ cho phép chọn chip CE0-CE7</a:t>
            </a:r>
          </a:p>
          <a:p>
            <a:pPr lvl="1" eaLnBrk="1" hangingPunct="1">
              <a:lnSpc>
                <a:spcPct val="90000"/>
              </a:lnSpc>
            </a:pPr>
            <a:r>
              <a:rPr lang="en-US" altLang="en-US"/>
              <a:t>A1L – A16L và các đường CE0-CE7 được đưa trực tiếp vào hệ thống nhớ</a:t>
            </a:r>
          </a:p>
          <a:p>
            <a:pPr eaLnBrk="1" hangingPunct="1">
              <a:lnSpc>
                <a:spcPct val="90000"/>
              </a:lnSpc>
            </a:pPr>
            <a:r>
              <a:rPr lang="en-US" altLang="en-US"/>
              <a:t>Trong chu kỳ đọc, t/h MRDC cho phép dữ liệu ở ngõ ra của hệ thống nhơ trên bus dữ liệu D0 – D15, xác định xem t/h đọc từ 1 hay 2 bank (u=upper, l=lower) </a:t>
            </a:r>
          </a:p>
        </p:txBody>
      </p:sp>
      <p:cxnSp>
        <p:nvCxnSpPr>
          <p:cNvPr id="65540" name="Straight Connector 17">
            <a:extLst>
              <a:ext uri="{FF2B5EF4-FFF2-40B4-BE49-F238E27FC236}">
                <a16:creationId xmlns:a16="http://schemas.microsoft.com/office/drawing/2014/main" id="{B5DC991A-1DA3-49E9-AE5F-03913EC42A25}"/>
              </a:ext>
            </a:extLst>
          </p:cNvPr>
          <p:cNvCxnSpPr>
            <a:cxnSpLocks noChangeShapeType="1"/>
          </p:cNvCxnSpPr>
          <p:nvPr/>
        </p:nvCxnSpPr>
        <p:spPr bwMode="auto">
          <a:xfrm>
            <a:off x="7010400" y="1354138"/>
            <a:ext cx="7620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5541" name="Straight Connector 17">
            <a:extLst>
              <a:ext uri="{FF2B5EF4-FFF2-40B4-BE49-F238E27FC236}">
                <a16:creationId xmlns:a16="http://schemas.microsoft.com/office/drawing/2014/main" id="{66196E5D-6E2B-4EEF-810D-50EB5F1CFEE5}"/>
              </a:ext>
            </a:extLst>
          </p:cNvPr>
          <p:cNvCxnSpPr>
            <a:cxnSpLocks noChangeShapeType="1"/>
          </p:cNvCxnSpPr>
          <p:nvPr/>
        </p:nvCxnSpPr>
        <p:spPr bwMode="auto">
          <a:xfrm>
            <a:off x="5943600" y="4038600"/>
            <a:ext cx="12192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5542" name="Straight Connector 17">
            <a:extLst>
              <a:ext uri="{FF2B5EF4-FFF2-40B4-BE49-F238E27FC236}">
                <a16:creationId xmlns:a16="http://schemas.microsoft.com/office/drawing/2014/main" id="{0D2C7FB0-18DB-463C-934B-3927F83E1D72}"/>
              </a:ext>
            </a:extLst>
          </p:cNvPr>
          <p:cNvCxnSpPr>
            <a:cxnSpLocks noChangeShapeType="1"/>
          </p:cNvCxnSpPr>
          <p:nvPr/>
        </p:nvCxnSpPr>
        <p:spPr bwMode="auto">
          <a:xfrm>
            <a:off x="6824663" y="2695575"/>
            <a:ext cx="519112"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5543" name="Straight Connector 17">
            <a:extLst>
              <a:ext uri="{FF2B5EF4-FFF2-40B4-BE49-F238E27FC236}">
                <a16:creationId xmlns:a16="http://schemas.microsoft.com/office/drawing/2014/main" id="{034FA674-D6BE-4B6F-8787-126C292DC2E1}"/>
              </a:ext>
            </a:extLst>
          </p:cNvPr>
          <p:cNvCxnSpPr>
            <a:cxnSpLocks noChangeShapeType="1"/>
          </p:cNvCxnSpPr>
          <p:nvPr/>
        </p:nvCxnSpPr>
        <p:spPr bwMode="auto">
          <a:xfrm>
            <a:off x="7620001" y="2695575"/>
            <a:ext cx="519113"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5544" name="Straight Connector 18">
            <a:extLst>
              <a:ext uri="{FF2B5EF4-FFF2-40B4-BE49-F238E27FC236}">
                <a16:creationId xmlns:a16="http://schemas.microsoft.com/office/drawing/2014/main" id="{3AC4281E-FAFC-416D-9438-28FBD9D9C105}"/>
              </a:ext>
            </a:extLst>
          </p:cNvPr>
          <p:cNvCxnSpPr>
            <a:cxnSpLocks noChangeShapeType="1"/>
          </p:cNvCxnSpPr>
          <p:nvPr/>
        </p:nvCxnSpPr>
        <p:spPr bwMode="auto">
          <a:xfrm>
            <a:off x="6734176" y="3167063"/>
            <a:ext cx="519113"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5545" name="Straight Connector 19">
            <a:extLst>
              <a:ext uri="{FF2B5EF4-FFF2-40B4-BE49-F238E27FC236}">
                <a16:creationId xmlns:a16="http://schemas.microsoft.com/office/drawing/2014/main" id="{5E3220D2-48E6-433F-8B6C-41753D4E4B25}"/>
              </a:ext>
            </a:extLst>
          </p:cNvPr>
          <p:cNvCxnSpPr>
            <a:cxnSpLocks noChangeShapeType="1"/>
          </p:cNvCxnSpPr>
          <p:nvPr/>
        </p:nvCxnSpPr>
        <p:spPr bwMode="auto">
          <a:xfrm>
            <a:off x="7483476" y="3171825"/>
            <a:ext cx="519113"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28671380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F4D70BB9-3C6B-459E-931E-5FCD0888BD96}"/>
              </a:ext>
            </a:extLst>
          </p:cNvPr>
          <p:cNvSpPr>
            <a:spLocks noGrp="1"/>
          </p:cNvSpPr>
          <p:nvPr>
            <p:ph type="title"/>
          </p:nvPr>
        </p:nvSpPr>
        <p:spPr/>
        <p:txBody>
          <a:bodyPr/>
          <a:lstStyle/>
          <a:p>
            <a:r>
              <a:rPr lang="en-US" altLang="en-US"/>
              <a:t>Mở rộng bộ nhớ</a:t>
            </a:r>
          </a:p>
        </p:txBody>
      </p:sp>
      <p:sp>
        <p:nvSpPr>
          <p:cNvPr id="66563" name="Content Placeholder 2">
            <a:extLst>
              <a:ext uri="{FF2B5EF4-FFF2-40B4-BE49-F238E27FC236}">
                <a16:creationId xmlns:a16="http://schemas.microsoft.com/office/drawing/2014/main" id="{8446D34C-CC82-46BC-A73C-5E91DA91FC48}"/>
              </a:ext>
            </a:extLst>
          </p:cNvPr>
          <p:cNvSpPr>
            <a:spLocks noGrp="1"/>
          </p:cNvSpPr>
          <p:nvPr>
            <p:ph idx="1"/>
          </p:nvPr>
        </p:nvSpPr>
        <p:spPr>
          <a:xfrm>
            <a:off x="1905000" y="1066800"/>
            <a:ext cx="8574088" cy="1600200"/>
          </a:xfrm>
        </p:spPr>
        <p:txBody>
          <a:bodyPr/>
          <a:lstStyle/>
          <a:p>
            <a:r>
              <a:rPr lang="en-US" altLang="en-US"/>
              <a:t>Mở rộng dung lượng : số ô nhớ thay đổi, kích thước ô nhớ không đổi</a:t>
            </a:r>
          </a:p>
          <a:p>
            <a:pPr lvl="1"/>
            <a:r>
              <a:rPr lang="en-US" altLang="en-US"/>
              <a:t>Ví dụ : cho bộ nhớ 4Kx4, hãy tạo ra bộ nhớ 8Kx4</a:t>
            </a:r>
          </a:p>
        </p:txBody>
      </p:sp>
      <p:pic>
        <p:nvPicPr>
          <p:cNvPr id="66564" name="Picture 4">
            <a:extLst>
              <a:ext uri="{FF2B5EF4-FFF2-40B4-BE49-F238E27FC236}">
                <a16:creationId xmlns:a16="http://schemas.microsoft.com/office/drawing/2014/main" id="{06968189-60AB-4A5C-8D15-857E84169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695576"/>
            <a:ext cx="6477000" cy="402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D0E1BB4B-6244-4349-AF4F-0C8F6AF2B4EA}"/>
              </a:ext>
            </a:extLst>
          </p:cNvPr>
          <p:cNvSpPr txBox="1"/>
          <p:nvPr/>
        </p:nvSpPr>
        <p:spPr>
          <a:xfrm>
            <a:off x="1676400" y="2695576"/>
            <a:ext cx="2590800" cy="3121025"/>
          </a:xfrm>
          <a:prstGeom prst="rect">
            <a:avLst/>
          </a:prstGeom>
          <a:solidFill>
            <a:schemeClr val="accent1">
              <a:lumMod val="20000"/>
              <a:lumOff val="80000"/>
            </a:schemeClr>
          </a:solidFill>
        </p:spPr>
        <p:txBody>
          <a:bodyPr>
            <a:spAutoFit/>
          </a:bodyPr>
          <a:lstStyle/>
          <a:p>
            <a:pPr marL="285750" lvl="1" indent="-285750">
              <a:spcBef>
                <a:spcPct val="20000"/>
              </a:spcBef>
              <a:buClr>
                <a:schemeClr val="hlink"/>
              </a:buClr>
              <a:buSzPct val="55000"/>
              <a:buFont typeface="Wingdings" pitchFamily="2" charset="2"/>
              <a:buChar char="n"/>
              <a:defRPr/>
            </a:pPr>
            <a:r>
              <a:rPr lang="en-US" sz="2400" b="1"/>
              <a:t>Bộ nhớ 4Kx4</a:t>
            </a:r>
          </a:p>
          <a:p>
            <a:pPr>
              <a:defRPr/>
            </a:pPr>
            <a:r>
              <a:rPr lang="en-US" sz="2400"/>
              <a:t>12 đường đ/c (A0-A11), 4 đường dữ liệu (D0-D3)</a:t>
            </a:r>
          </a:p>
          <a:p>
            <a:pPr marL="285750" lvl="1" indent="-285750">
              <a:spcBef>
                <a:spcPct val="20000"/>
              </a:spcBef>
              <a:buClr>
                <a:schemeClr val="hlink"/>
              </a:buClr>
              <a:buSzPct val="55000"/>
              <a:buFont typeface="Wingdings" pitchFamily="2" charset="2"/>
              <a:buChar char="n"/>
              <a:defRPr/>
            </a:pPr>
            <a:r>
              <a:rPr lang="en-US" sz="2400" b="1"/>
              <a:t>Bộ nhớ 8Kx4</a:t>
            </a:r>
          </a:p>
          <a:p>
            <a:pPr>
              <a:defRPr/>
            </a:pPr>
            <a:r>
              <a:rPr lang="en-US" sz="2400"/>
              <a:t>13 đường đ/c (A0-A12), 4 đường dữ liệu (D0-D3)</a:t>
            </a:r>
          </a:p>
        </p:txBody>
      </p:sp>
    </p:spTree>
    <p:extLst>
      <p:ext uri="{BB962C8B-B14F-4D97-AF65-F5344CB8AC3E}">
        <p14:creationId xmlns:p14="http://schemas.microsoft.com/office/powerpoint/2010/main" val="32738068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AB3869B0-798F-4F38-9A29-CADEBE1B36D2}"/>
              </a:ext>
            </a:extLst>
          </p:cNvPr>
          <p:cNvSpPr>
            <a:spLocks noGrp="1"/>
          </p:cNvSpPr>
          <p:nvPr>
            <p:ph type="title"/>
          </p:nvPr>
        </p:nvSpPr>
        <p:spPr/>
        <p:txBody>
          <a:bodyPr/>
          <a:lstStyle/>
          <a:p>
            <a:r>
              <a:rPr lang="en-US" altLang="en-US"/>
              <a:t>Mở rộng bộ nhớ</a:t>
            </a:r>
          </a:p>
        </p:txBody>
      </p:sp>
      <p:sp>
        <p:nvSpPr>
          <p:cNvPr id="67587" name="Content Placeholder 2">
            <a:extLst>
              <a:ext uri="{FF2B5EF4-FFF2-40B4-BE49-F238E27FC236}">
                <a16:creationId xmlns:a16="http://schemas.microsoft.com/office/drawing/2014/main" id="{094ECF8A-F80F-417B-987D-0C29BE2A889E}"/>
              </a:ext>
            </a:extLst>
          </p:cNvPr>
          <p:cNvSpPr>
            <a:spLocks noGrp="1"/>
          </p:cNvSpPr>
          <p:nvPr>
            <p:ph idx="1"/>
          </p:nvPr>
        </p:nvSpPr>
        <p:spPr>
          <a:xfrm>
            <a:off x="1905000" y="1066800"/>
            <a:ext cx="8574088" cy="1676400"/>
          </a:xfrm>
        </p:spPr>
        <p:txBody>
          <a:bodyPr/>
          <a:lstStyle/>
          <a:p>
            <a:r>
              <a:rPr lang="en-US" altLang="en-US"/>
              <a:t>Mở rộng kích thước ô nhớ : số ô nhớ không đổi, kích thước từ thay đổi.</a:t>
            </a:r>
          </a:p>
          <a:p>
            <a:pPr lvl="1"/>
            <a:r>
              <a:rPr lang="en-US" altLang="en-US"/>
              <a:t>Ví dụ :cho bộ nhớ 8Kx4, hãy tạo ra bộ nhớ 8Kx8</a:t>
            </a:r>
          </a:p>
        </p:txBody>
      </p:sp>
      <p:pic>
        <p:nvPicPr>
          <p:cNvPr id="67588" name="Picture 2">
            <a:extLst>
              <a:ext uri="{FF2B5EF4-FFF2-40B4-BE49-F238E27FC236}">
                <a16:creationId xmlns:a16="http://schemas.microsoft.com/office/drawing/2014/main" id="{A30E7891-AE1A-4CCB-9DFB-8A3462CB0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026" y="2971800"/>
            <a:ext cx="6099175"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A64D6F47-3547-4B9F-B046-31FE804CAB74}"/>
              </a:ext>
            </a:extLst>
          </p:cNvPr>
          <p:cNvSpPr txBox="1"/>
          <p:nvPr/>
        </p:nvSpPr>
        <p:spPr>
          <a:xfrm>
            <a:off x="1676400" y="2695576"/>
            <a:ext cx="2590800" cy="3121025"/>
          </a:xfrm>
          <a:prstGeom prst="rect">
            <a:avLst/>
          </a:prstGeom>
          <a:solidFill>
            <a:schemeClr val="accent1">
              <a:lumMod val="20000"/>
              <a:lumOff val="80000"/>
            </a:schemeClr>
          </a:solidFill>
        </p:spPr>
        <p:txBody>
          <a:bodyPr>
            <a:spAutoFit/>
          </a:bodyPr>
          <a:lstStyle/>
          <a:p>
            <a:pPr marL="285750" lvl="1" indent="-285750">
              <a:spcBef>
                <a:spcPct val="20000"/>
              </a:spcBef>
              <a:buClr>
                <a:schemeClr val="hlink"/>
              </a:buClr>
              <a:buSzPct val="55000"/>
              <a:buFont typeface="Wingdings" pitchFamily="2" charset="2"/>
              <a:buChar char="n"/>
              <a:defRPr/>
            </a:pPr>
            <a:r>
              <a:rPr lang="en-US" sz="2400" b="1"/>
              <a:t>Bộ nhớ 8Kx4</a:t>
            </a:r>
          </a:p>
          <a:p>
            <a:pPr>
              <a:defRPr/>
            </a:pPr>
            <a:r>
              <a:rPr lang="en-US" sz="2400"/>
              <a:t>13 đường đ/c (A0-A12), 4 đường dữ liệu (D0-D3)</a:t>
            </a:r>
          </a:p>
          <a:p>
            <a:pPr marL="285750" lvl="1" indent="-285750">
              <a:spcBef>
                <a:spcPct val="20000"/>
              </a:spcBef>
              <a:buClr>
                <a:schemeClr val="hlink"/>
              </a:buClr>
              <a:buSzPct val="55000"/>
              <a:buFont typeface="Wingdings" pitchFamily="2" charset="2"/>
              <a:buChar char="n"/>
              <a:defRPr/>
            </a:pPr>
            <a:r>
              <a:rPr lang="en-US" sz="2400" b="1"/>
              <a:t>Bộ nhớ 8Kx8</a:t>
            </a:r>
          </a:p>
          <a:p>
            <a:pPr>
              <a:defRPr/>
            </a:pPr>
            <a:r>
              <a:rPr lang="en-US" sz="2400"/>
              <a:t>13 đường đ/c (A0-A12), 8 đường dữ liệu (D0-D7)</a:t>
            </a:r>
          </a:p>
        </p:txBody>
      </p:sp>
    </p:spTree>
    <p:extLst>
      <p:ext uri="{BB962C8B-B14F-4D97-AF65-F5344CB8AC3E}">
        <p14:creationId xmlns:p14="http://schemas.microsoft.com/office/powerpoint/2010/main" val="3425532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32B0E26E-1549-4D53-8473-AA7F821A3AB2}"/>
              </a:ext>
            </a:extLst>
          </p:cNvPr>
          <p:cNvSpPr>
            <a:spLocks noGrp="1" noChangeArrowheads="1"/>
          </p:cNvSpPr>
          <p:nvPr>
            <p:ph type="title"/>
          </p:nvPr>
        </p:nvSpPr>
        <p:spPr>
          <a:xfrm>
            <a:off x="2667000" y="228600"/>
            <a:ext cx="7962900" cy="609600"/>
          </a:xfrm>
        </p:spPr>
        <p:txBody>
          <a:bodyPr>
            <a:normAutofit/>
          </a:bodyPr>
          <a:lstStyle/>
          <a:p>
            <a:pPr eaLnBrk="1" hangingPunct="1"/>
            <a:r>
              <a:rPr lang="en-AU" altLang="vi-VN"/>
              <a:t>Các Phép Tính Số Học</a:t>
            </a:r>
          </a:p>
        </p:txBody>
      </p:sp>
      <p:sp>
        <p:nvSpPr>
          <p:cNvPr id="24580" name="Rectangle 3">
            <a:extLst>
              <a:ext uri="{FF2B5EF4-FFF2-40B4-BE49-F238E27FC236}">
                <a16:creationId xmlns:a16="http://schemas.microsoft.com/office/drawing/2014/main" id="{AB8CD79C-524C-43E7-96E6-DE1698962BEE}"/>
              </a:ext>
            </a:extLst>
          </p:cNvPr>
          <p:cNvSpPr>
            <a:spLocks noGrp="1" noChangeArrowheads="1"/>
          </p:cNvSpPr>
          <p:nvPr>
            <p:ph type="body" sz="half" idx="1"/>
          </p:nvPr>
        </p:nvSpPr>
        <p:spPr>
          <a:xfrm>
            <a:off x="1752600" y="1295401"/>
            <a:ext cx="8458200" cy="5026025"/>
          </a:xfrm>
        </p:spPr>
        <p:txBody>
          <a:bodyPr/>
          <a:lstStyle/>
          <a:p>
            <a:pPr marL="457200" indent="-457200"/>
            <a:r>
              <a:rPr lang="en-AU" altLang="vi-VN" b="1"/>
              <a:t>Cộng nhị phân : 4 trường hợp có thể xảy ra :</a:t>
            </a:r>
            <a:endParaRPr lang="en-US" altLang="vi-VN" b="1"/>
          </a:p>
          <a:p>
            <a:pPr marL="457200" indent="-457200">
              <a:buNone/>
            </a:pPr>
            <a:r>
              <a:rPr lang="en-US" altLang="vi-VN" b="1"/>
              <a:t>	0   +  0  = 0</a:t>
            </a:r>
          </a:p>
          <a:p>
            <a:pPr marL="457200" indent="-457200">
              <a:buNone/>
            </a:pPr>
            <a:r>
              <a:rPr lang="en-US" altLang="vi-VN" b="1"/>
              <a:t>	1   +  0  = 1</a:t>
            </a:r>
          </a:p>
          <a:p>
            <a:pPr marL="457200" indent="-457200">
              <a:buNone/>
            </a:pPr>
            <a:r>
              <a:rPr lang="en-US" altLang="vi-VN" b="1"/>
              <a:t>	1   +  1  = 10 = 0 + nhớ 1 vào vị trí kế tiếp. </a:t>
            </a:r>
          </a:p>
          <a:p>
            <a:pPr marL="457200" indent="-457200">
              <a:buNone/>
            </a:pPr>
            <a:r>
              <a:rPr lang="en-US" altLang="vi-VN" b="1"/>
              <a:t>	1   +  1   +  1  = 11 = 1 + nhớ 1 vào vị trí kế. </a:t>
            </a:r>
          </a:p>
          <a:p>
            <a:pPr marL="457200" indent="-457200">
              <a:buNone/>
            </a:pPr>
            <a:r>
              <a:rPr lang="en-AU" altLang="vi-VN" b="1"/>
              <a:t>Ví dụ :</a:t>
            </a:r>
          </a:p>
          <a:p>
            <a:pPr marL="1257300" lvl="2" indent="-342900">
              <a:buNone/>
            </a:pPr>
            <a:r>
              <a:rPr lang="en-US" altLang="vi-VN" sz="2800" b="1"/>
              <a:t>   1 1. 0 1 1 (3.375)</a:t>
            </a:r>
          </a:p>
          <a:p>
            <a:pPr marL="1257300" lvl="2" indent="-342900">
              <a:buNone/>
            </a:pPr>
            <a:r>
              <a:rPr lang="en-US" altLang="vi-VN" sz="2800" b="1" u="sng"/>
              <a:t>   1 0. 1 1 0 (2.750)</a:t>
            </a:r>
            <a:endParaRPr lang="en-US" altLang="vi-VN" sz="2800" b="1"/>
          </a:p>
          <a:p>
            <a:pPr marL="1257300" lvl="2" indent="-342900">
              <a:buNone/>
            </a:pPr>
            <a:r>
              <a:rPr lang="en-US" altLang="vi-VN" sz="2800" b="1"/>
              <a:t>1 1 0. 0 0 1 (6.125)</a:t>
            </a:r>
            <a:endParaRPr lang="en-AU" altLang="vi-VN" sz="2800" b="1"/>
          </a:p>
        </p:txBody>
      </p:sp>
      <p:sp>
        <p:nvSpPr>
          <p:cNvPr id="24578" name="Slide Number Placeholder 7">
            <a:extLst>
              <a:ext uri="{FF2B5EF4-FFF2-40B4-BE49-F238E27FC236}">
                <a16:creationId xmlns:a16="http://schemas.microsoft.com/office/drawing/2014/main" id="{26CDEFA0-C8E5-47B0-9006-4BAA089814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C977F76E-D382-4866-8408-57BE823FC27F}" type="slidenum">
              <a:rPr lang="en-US" altLang="vi-VN" sz="1400">
                <a:latin typeface="Tahoma" panose="020B0604030504040204" pitchFamily="34" charset="0"/>
              </a:rPr>
              <a:pPr>
                <a:spcBef>
                  <a:spcPct val="0"/>
                </a:spcBef>
                <a:buClrTx/>
                <a:buSzTx/>
                <a:buFontTx/>
                <a:buNone/>
              </a:pPr>
              <a:t>26</a:t>
            </a:fld>
            <a:endParaRPr lang="en-US" altLang="vi-VN" sz="1400">
              <a:latin typeface="Tahoma" panose="020B0604030504040204" pitchFamily="34" charset="0"/>
            </a:endParaRPr>
          </a:p>
        </p:txBody>
      </p:sp>
    </p:spTree>
    <p:extLst>
      <p:ext uri="{BB962C8B-B14F-4D97-AF65-F5344CB8AC3E}">
        <p14:creationId xmlns:p14="http://schemas.microsoft.com/office/powerpoint/2010/main" val="274956304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E686377D-FEF0-489E-9525-73AE75172C1B}"/>
              </a:ext>
            </a:extLst>
          </p:cNvPr>
          <p:cNvSpPr>
            <a:spLocks noGrp="1"/>
          </p:cNvSpPr>
          <p:nvPr>
            <p:ph type="title"/>
          </p:nvPr>
        </p:nvSpPr>
        <p:spPr/>
        <p:txBody>
          <a:bodyPr/>
          <a:lstStyle/>
          <a:p>
            <a:r>
              <a:rPr lang="en-US" altLang="en-US"/>
              <a:t>Mở rộng bộ nhớ</a:t>
            </a:r>
          </a:p>
        </p:txBody>
      </p:sp>
      <p:sp>
        <p:nvSpPr>
          <p:cNvPr id="68611" name="Content Placeholder 2">
            <a:extLst>
              <a:ext uri="{FF2B5EF4-FFF2-40B4-BE49-F238E27FC236}">
                <a16:creationId xmlns:a16="http://schemas.microsoft.com/office/drawing/2014/main" id="{845DC901-F181-42CE-B13D-C5C39843CB1B}"/>
              </a:ext>
            </a:extLst>
          </p:cNvPr>
          <p:cNvSpPr>
            <a:spLocks noGrp="1"/>
          </p:cNvSpPr>
          <p:nvPr>
            <p:ph idx="1"/>
          </p:nvPr>
        </p:nvSpPr>
        <p:spPr>
          <a:xfrm>
            <a:off x="1905000" y="990600"/>
            <a:ext cx="8574088" cy="1600200"/>
          </a:xfrm>
        </p:spPr>
        <p:txBody>
          <a:bodyPr/>
          <a:lstStyle/>
          <a:p>
            <a:r>
              <a:rPr lang="en-US" altLang="en-US"/>
              <a:t>Mở rộng cả 2 : số ô nhớ và kích thước ô nhớ  thay đổi</a:t>
            </a:r>
          </a:p>
          <a:p>
            <a:pPr lvl="1"/>
            <a:r>
              <a:rPr lang="en-US" altLang="en-US"/>
              <a:t>Ví dụ : cho bộ nhớ 8Kx4, hãy tạo ra bộ nhớ 16Kx8</a:t>
            </a:r>
          </a:p>
        </p:txBody>
      </p:sp>
      <p:pic>
        <p:nvPicPr>
          <p:cNvPr id="68612" name="Picture 2">
            <a:extLst>
              <a:ext uri="{FF2B5EF4-FFF2-40B4-BE49-F238E27FC236}">
                <a16:creationId xmlns:a16="http://schemas.microsoft.com/office/drawing/2014/main" id="{B78460A0-B0AD-4D79-8680-8B6A16E37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114" y="2514601"/>
            <a:ext cx="6211887" cy="431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D8D843CF-6FF2-4640-9BD6-9E78FFB99A14}"/>
              </a:ext>
            </a:extLst>
          </p:cNvPr>
          <p:cNvSpPr txBox="1"/>
          <p:nvPr/>
        </p:nvSpPr>
        <p:spPr>
          <a:xfrm>
            <a:off x="1676400" y="2695576"/>
            <a:ext cx="2590800" cy="3121025"/>
          </a:xfrm>
          <a:prstGeom prst="rect">
            <a:avLst/>
          </a:prstGeom>
          <a:solidFill>
            <a:schemeClr val="accent1">
              <a:lumMod val="20000"/>
              <a:lumOff val="80000"/>
            </a:schemeClr>
          </a:solidFill>
        </p:spPr>
        <p:txBody>
          <a:bodyPr>
            <a:spAutoFit/>
          </a:bodyPr>
          <a:lstStyle/>
          <a:p>
            <a:pPr marL="285750" lvl="1" indent="-285750">
              <a:spcBef>
                <a:spcPct val="20000"/>
              </a:spcBef>
              <a:buClr>
                <a:schemeClr val="hlink"/>
              </a:buClr>
              <a:buSzPct val="55000"/>
              <a:buFont typeface="Wingdings" pitchFamily="2" charset="2"/>
              <a:buChar char="n"/>
              <a:defRPr/>
            </a:pPr>
            <a:r>
              <a:rPr lang="en-US" sz="2400" b="1"/>
              <a:t>Bộ nhớ 8Kx4</a:t>
            </a:r>
          </a:p>
          <a:p>
            <a:pPr>
              <a:defRPr/>
            </a:pPr>
            <a:r>
              <a:rPr lang="en-US" sz="2400"/>
              <a:t>13 đường đ/c (A0-A12), 4 đường dữ liệu (D0-D3)</a:t>
            </a:r>
          </a:p>
          <a:p>
            <a:pPr marL="285750" lvl="1" indent="-285750">
              <a:spcBef>
                <a:spcPct val="20000"/>
              </a:spcBef>
              <a:buClr>
                <a:schemeClr val="hlink"/>
              </a:buClr>
              <a:buSzPct val="55000"/>
              <a:buFont typeface="Wingdings" pitchFamily="2" charset="2"/>
              <a:buChar char="n"/>
              <a:defRPr/>
            </a:pPr>
            <a:r>
              <a:rPr lang="en-US" sz="2400" b="1"/>
              <a:t>Bộ nhớ 16Kx8</a:t>
            </a:r>
          </a:p>
          <a:p>
            <a:pPr>
              <a:defRPr/>
            </a:pPr>
            <a:r>
              <a:rPr lang="en-US" sz="2400"/>
              <a:t>14 đường đ/c (A0-A13), 8 đường dữ liệu (D0-D7)</a:t>
            </a:r>
          </a:p>
        </p:txBody>
      </p:sp>
    </p:spTree>
    <p:extLst>
      <p:ext uri="{BB962C8B-B14F-4D97-AF65-F5344CB8AC3E}">
        <p14:creationId xmlns:p14="http://schemas.microsoft.com/office/powerpoint/2010/main" val="311257930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9770F339-D237-48D0-9034-D0F2067CF2CF}"/>
              </a:ext>
            </a:extLst>
          </p:cNvPr>
          <p:cNvSpPr>
            <a:spLocks noGrp="1" noChangeArrowheads="1"/>
          </p:cNvSpPr>
          <p:nvPr>
            <p:ph type="title"/>
          </p:nvPr>
        </p:nvSpPr>
        <p:spPr/>
        <p:txBody>
          <a:bodyPr/>
          <a:lstStyle/>
          <a:p>
            <a:pPr eaLnBrk="1" hangingPunct="1"/>
            <a:r>
              <a:rPr lang="en-US" altLang="en-US"/>
              <a:t>Giải Mã Địa Chỉ</a:t>
            </a:r>
          </a:p>
        </p:txBody>
      </p:sp>
      <p:sp>
        <p:nvSpPr>
          <p:cNvPr id="69635" name="Rectangle 3">
            <a:extLst>
              <a:ext uri="{FF2B5EF4-FFF2-40B4-BE49-F238E27FC236}">
                <a16:creationId xmlns:a16="http://schemas.microsoft.com/office/drawing/2014/main" id="{9F5C8B27-D94D-4E01-8E30-7270F9A446D2}"/>
              </a:ext>
            </a:extLst>
          </p:cNvPr>
          <p:cNvSpPr>
            <a:spLocks noGrp="1" noChangeArrowheads="1"/>
          </p:cNvSpPr>
          <p:nvPr>
            <p:ph idx="1"/>
          </p:nvPr>
        </p:nvSpPr>
        <p:spPr>
          <a:xfrm>
            <a:off x="1905000" y="1295400"/>
            <a:ext cx="8574088" cy="5410200"/>
          </a:xfrm>
        </p:spPr>
        <p:txBody>
          <a:bodyPr/>
          <a:lstStyle/>
          <a:p>
            <a:pPr eaLnBrk="1" hangingPunct="1">
              <a:lnSpc>
                <a:spcPct val="90000"/>
              </a:lnSpc>
            </a:pPr>
            <a:r>
              <a:rPr lang="en-US" altLang="en-US"/>
              <a:t>Bộ nhớ, IO trong hệ thống MT </a:t>
            </a:r>
          </a:p>
          <a:p>
            <a:pPr lvl="1" eaLnBrk="1" hangingPunct="1">
              <a:lnSpc>
                <a:spcPct val="90000"/>
              </a:lnSpc>
            </a:pPr>
            <a:r>
              <a:rPr lang="en-US" altLang="en-US"/>
              <a:t>Bộ nhớ </a:t>
            </a:r>
            <a:r>
              <a:rPr lang="en-US" altLang="en-US">
                <a:sym typeface="Symbol" panose="05050102010706020507" pitchFamily="18" charset="2"/>
              </a:rPr>
              <a:t> có thể được tạo thành từ nhiều IC nhớ</a:t>
            </a:r>
          </a:p>
          <a:p>
            <a:pPr lvl="1" eaLnBrk="1" hangingPunct="1">
              <a:lnSpc>
                <a:spcPct val="90000"/>
              </a:lnSpc>
            </a:pPr>
            <a:r>
              <a:rPr lang="en-US" altLang="en-US">
                <a:sym typeface="Symbol" panose="05050102010706020507" pitchFamily="18" charset="2"/>
              </a:rPr>
              <a:t>IO  có thể có nhiều thiết bị IO khác nhau</a:t>
            </a:r>
          </a:p>
          <a:p>
            <a:pPr lvl="1" eaLnBrk="1" hangingPunct="1">
              <a:lnSpc>
                <a:spcPct val="90000"/>
              </a:lnSpc>
            </a:pPr>
            <a:r>
              <a:rPr lang="en-US" altLang="en-US">
                <a:sym typeface="Symbol" panose="05050102010706020507" pitchFamily="18" charset="2"/>
              </a:rPr>
              <a:t>CPU thường xuyên đọc/ghi bộ nhớ hoặc IO</a:t>
            </a:r>
          </a:p>
          <a:p>
            <a:pPr lvl="1" eaLnBrk="1" hangingPunct="1">
              <a:lnSpc>
                <a:spcPct val="90000"/>
              </a:lnSpc>
            </a:pPr>
            <a:r>
              <a:rPr lang="en-US" altLang="en-US">
                <a:sym typeface="Symbol" panose="05050102010706020507" pitchFamily="18" charset="2"/>
              </a:rPr>
              <a:t>Mỗi bộ nhớ (ô nhớ) và thiết bị phân biệt nhau nhờ địa chỉ</a:t>
            </a:r>
            <a:br>
              <a:rPr lang="en-US" altLang="en-US">
                <a:sym typeface="Symbol" panose="05050102010706020507" pitchFamily="18" charset="2"/>
              </a:rPr>
            </a:br>
            <a:r>
              <a:rPr lang="en-US" altLang="en-US">
                <a:sym typeface="Symbol" panose="05050102010706020507" pitchFamily="18" charset="2"/>
              </a:rPr>
              <a:t> CPU xác định chính xác IC nhớ hoặc thiết bị IO mà nó cần tương tác Việc xác định IC nhớ hoặc IO gọi là giải mã đ/chỉ</a:t>
            </a:r>
          </a:p>
        </p:txBody>
      </p:sp>
    </p:spTree>
    <p:extLst>
      <p:ext uri="{BB962C8B-B14F-4D97-AF65-F5344CB8AC3E}">
        <p14:creationId xmlns:p14="http://schemas.microsoft.com/office/powerpoint/2010/main" val="400224092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E88FDB9E-500E-476B-B6D5-6ECCA69B5066}"/>
              </a:ext>
            </a:extLst>
          </p:cNvPr>
          <p:cNvSpPr>
            <a:spLocks noGrp="1" noChangeArrowheads="1"/>
          </p:cNvSpPr>
          <p:nvPr>
            <p:ph type="title"/>
          </p:nvPr>
        </p:nvSpPr>
        <p:spPr/>
        <p:txBody>
          <a:bodyPr/>
          <a:lstStyle/>
          <a:p>
            <a:pPr eaLnBrk="1" hangingPunct="1"/>
            <a:r>
              <a:rPr lang="en-US" altLang="en-US"/>
              <a:t>Giải mã địa chỉ</a:t>
            </a:r>
          </a:p>
        </p:txBody>
      </p:sp>
      <p:grpSp>
        <p:nvGrpSpPr>
          <p:cNvPr id="70659" name="Group 17">
            <a:extLst>
              <a:ext uri="{FF2B5EF4-FFF2-40B4-BE49-F238E27FC236}">
                <a16:creationId xmlns:a16="http://schemas.microsoft.com/office/drawing/2014/main" id="{80C6828B-5FDA-4BD4-BB84-241C58099C71}"/>
              </a:ext>
            </a:extLst>
          </p:cNvPr>
          <p:cNvGrpSpPr>
            <a:grpSpLocks/>
          </p:cNvGrpSpPr>
          <p:nvPr/>
        </p:nvGrpSpPr>
        <p:grpSpPr bwMode="auto">
          <a:xfrm>
            <a:off x="1524000" y="2905125"/>
            <a:ext cx="9144000" cy="3352800"/>
            <a:chOff x="0" y="768"/>
            <a:chExt cx="5760" cy="2112"/>
          </a:xfrm>
        </p:grpSpPr>
        <p:sp>
          <p:nvSpPr>
            <p:cNvPr id="70661" name="Rectangle 4">
              <a:extLst>
                <a:ext uri="{FF2B5EF4-FFF2-40B4-BE49-F238E27FC236}">
                  <a16:creationId xmlns:a16="http://schemas.microsoft.com/office/drawing/2014/main" id="{BF012E50-16DF-46AC-AE95-42C79C70AD94}"/>
                </a:ext>
              </a:extLst>
            </p:cNvPr>
            <p:cNvSpPr>
              <a:spLocks noChangeArrowheads="1"/>
            </p:cNvSpPr>
            <p:nvPr/>
          </p:nvSpPr>
          <p:spPr bwMode="auto">
            <a:xfrm>
              <a:off x="1872" y="960"/>
              <a:ext cx="960" cy="139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400"/>
                <a:t>Chốt </a:t>
              </a:r>
            </a:p>
            <a:p>
              <a:pPr algn="ctr">
                <a:spcBef>
                  <a:spcPct val="0"/>
                </a:spcBef>
                <a:buClrTx/>
                <a:buSzTx/>
                <a:buFontTx/>
                <a:buNone/>
              </a:pPr>
              <a:r>
                <a:rPr lang="en-US" altLang="en-US" sz="2400"/>
                <a:t>địa chỉ</a:t>
              </a:r>
            </a:p>
            <a:p>
              <a:pPr algn="ctr">
                <a:spcBef>
                  <a:spcPct val="0"/>
                </a:spcBef>
                <a:buClrTx/>
                <a:buSzTx/>
                <a:buFontTx/>
                <a:buNone/>
              </a:pPr>
              <a:r>
                <a:rPr lang="en-US" altLang="en-US" sz="2400"/>
                <a:t>(address </a:t>
              </a:r>
            </a:p>
            <a:p>
              <a:pPr algn="ctr">
                <a:spcBef>
                  <a:spcPct val="0"/>
                </a:spcBef>
                <a:buClrTx/>
                <a:buSzTx/>
                <a:buFontTx/>
                <a:buNone/>
              </a:pPr>
              <a:r>
                <a:rPr lang="en-US" altLang="en-US" sz="2400"/>
                <a:t>latch)</a:t>
              </a:r>
            </a:p>
          </p:txBody>
        </p:sp>
        <p:sp>
          <p:nvSpPr>
            <p:cNvPr id="70662" name="Line 5">
              <a:extLst>
                <a:ext uri="{FF2B5EF4-FFF2-40B4-BE49-F238E27FC236}">
                  <a16:creationId xmlns:a16="http://schemas.microsoft.com/office/drawing/2014/main" id="{CAA5B1B5-85FA-42A6-983D-A557225A7406}"/>
                </a:ext>
              </a:extLst>
            </p:cNvPr>
            <p:cNvSpPr>
              <a:spLocks noChangeShapeType="1"/>
            </p:cNvSpPr>
            <p:nvPr/>
          </p:nvSpPr>
          <p:spPr bwMode="auto">
            <a:xfrm>
              <a:off x="1344" y="2208"/>
              <a:ext cx="52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0663" name="AutoShape 6">
              <a:extLst>
                <a:ext uri="{FF2B5EF4-FFF2-40B4-BE49-F238E27FC236}">
                  <a16:creationId xmlns:a16="http://schemas.microsoft.com/office/drawing/2014/main" id="{DB84605E-7D30-4CFF-AB1F-8CBDE342A30B}"/>
                </a:ext>
              </a:extLst>
            </p:cNvPr>
            <p:cNvSpPr>
              <a:spLocks noChangeArrowheads="1"/>
            </p:cNvSpPr>
            <p:nvPr/>
          </p:nvSpPr>
          <p:spPr bwMode="auto">
            <a:xfrm>
              <a:off x="0" y="1056"/>
              <a:ext cx="1872" cy="432"/>
            </a:xfrm>
            <a:prstGeom prst="rightArrow">
              <a:avLst>
                <a:gd name="adj1" fmla="val 50000"/>
                <a:gd name="adj2" fmla="val 108333"/>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AD0-AD15,A16-A19,BHE</a:t>
              </a:r>
            </a:p>
          </p:txBody>
        </p:sp>
        <p:sp>
          <p:nvSpPr>
            <p:cNvPr id="70664" name="Text Box 7">
              <a:extLst>
                <a:ext uri="{FF2B5EF4-FFF2-40B4-BE49-F238E27FC236}">
                  <a16:creationId xmlns:a16="http://schemas.microsoft.com/office/drawing/2014/main" id="{167E1B5C-09F7-47D2-8F25-52887EEB1F96}"/>
                </a:ext>
              </a:extLst>
            </p:cNvPr>
            <p:cNvSpPr txBox="1">
              <a:spLocks noChangeArrowheads="1"/>
            </p:cNvSpPr>
            <p:nvPr/>
          </p:nvSpPr>
          <p:spPr bwMode="auto">
            <a:xfrm>
              <a:off x="384" y="1920"/>
              <a:ext cx="10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ALE</a:t>
              </a:r>
            </a:p>
          </p:txBody>
        </p:sp>
        <p:sp>
          <p:nvSpPr>
            <p:cNvPr id="70665" name="AutoShape 8">
              <a:extLst>
                <a:ext uri="{FF2B5EF4-FFF2-40B4-BE49-F238E27FC236}">
                  <a16:creationId xmlns:a16="http://schemas.microsoft.com/office/drawing/2014/main" id="{E2864DA7-4EDD-48DB-8A3A-291EF9479AE5}"/>
                </a:ext>
              </a:extLst>
            </p:cNvPr>
            <p:cNvSpPr>
              <a:spLocks noChangeArrowheads="1"/>
            </p:cNvSpPr>
            <p:nvPr/>
          </p:nvSpPr>
          <p:spPr bwMode="auto">
            <a:xfrm>
              <a:off x="2832" y="1056"/>
              <a:ext cx="2496" cy="480"/>
            </a:xfrm>
            <a:prstGeom prst="rightArrow">
              <a:avLst>
                <a:gd name="adj1" fmla="val 50000"/>
                <a:gd name="adj2" fmla="val 13000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A0L-A17L, BHE</a:t>
              </a:r>
            </a:p>
          </p:txBody>
        </p:sp>
        <p:sp>
          <p:nvSpPr>
            <p:cNvPr id="70666" name="Rectangle 9">
              <a:extLst>
                <a:ext uri="{FF2B5EF4-FFF2-40B4-BE49-F238E27FC236}">
                  <a16:creationId xmlns:a16="http://schemas.microsoft.com/office/drawing/2014/main" id="{3A1A4319-D3DC-4116-AB11-5F86B2B80A01}"/>
                </a:ext>
              </a:extLst>
            </p:cNvPr>
            <p:cNvSpPr>
              <a:spLocks noChangeArrowheads="1"/>
            </p:cNvSpPr>
            <p:nvPr/>
          </p:nvSpPr>
          <p:spPr bwMode="auto">
            <a:xfrm>
              <a:off x="2976" y="1392"/>
              <a:ext cx="288" cy="76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0667" name="AutoShape 10">
              <a:extLst>
                <a:ext uri="{FF2B5EF4-FFF2-40B4-BE49-F238E27FC236}">
                  <a16:creationId xmlns:a16="http://schemas.microsoft.com/office/drawing/2014/main" id="{B4369271-63AC-4C6B-BEA7-EAAB2ABD8D87}"/>
                </a:ext>
              </a:extLst>
            </p:cNvPr>
            <p:cNvSpPr>
              <a:spLocks noChangeArrowheads="1"/>
            </p:cNvSpPr>
            <p:nvPr/>
          </p:nvSpPr>
          <p:spPr bwMode="auto">
            <a:xfrm>
              <a:off x="2976" y="2016"/>
              <a:ext cx="816" cy="480"/>
            </a:xfrm>
            <a:prstGeom prst="rightArrow">
              <a:avLst>
                <a:gd name="adj1" fmla="val 50000"/>
                <a:gd name="adj2" fmla="val 4250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A18L-A19L</a:t>
              </a:r>
            </a:p>
          </p:txBody>
        </p:sp>
        <p:sp>
          <p:nvSpPr>
            <p:cNvPr id="70668" name="Rectangle 11">
              <a:extLst>
                <a:ext uri="{FF2B5EF4-FFF2-40B4-BE49-F238E27FC236}">
                  <a16:creationId xmlns:a16="http://schemas.microsoft.com/office/drawing/2014/main" id="{397594EF-8F07-4F56-818D-4CA58D823AEC}"/>
                </a:ext>
              </a:extLst>
            </p:cNvPr>
            <p:cNvSpPr>
              <a:spLocks noChangeArrowheads="1"/>
            </p:cNvSpPr>
            <p:nvPr/>
          </p:nvSpPr>
          <p:spPr bwMode="auto">
            <a:xfrm>
              <a:off x="3792" y="2016"/>
              <a:ext cx="720" cy="86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Giải mã</a:t>
              </a:r>
            </a:p>
            <a:p>
              <a:pPr algn="ctr">
                <a:spcBef>
                  <a:spcPct val="0"/>
                </a:spcBef>
                <a:buClrTx/>
                <a:buSzTx/>
                <a:buFontTx/>
                <a:buNone/>
              </a:pPr>
              <a:r>
                <a:rPr lang="en-US" altLang="en-US" sz="2000"/>
                <a:t>Đ/C</a:t>
              </a:r>
            </a:p>
          </p:txBody>
        </p:sp>
        <p:sp>
          <p:nvSpPr>
            <p:cNvPr id="70669" name="AutoShape 12">
              <a:extLst>
                <a:ext uri="{FF2B5EF4-FFF2-40B4-BE49-F238E27FC236}">
                  <a16:creationId xmlns:a16="http://schemas.microsoft.com/office/drawing/2014/main" id="{59CADBEF-743C-4C2F-BBBE-B0E1D4F0EBD3}"/>
                </a:ext>
              </a:extLst>
            </p:cNvPr>
            <p:cNvSpPr>
              <a:spLocks noChangeArrowheads="1"/>
            </p:cNvSpPr>
            <p:nvPr/>
          </p:nvSpPr>
          <p:spPr bwMode="auto">
            <a:xfrm>
              <a:off x="4512" y="2016"/>
              <a:ext cx="816" cy="480"/>
            </a:xfrm>
            <a:prstGeom prst="rightArrow">
              <a:avLst>
                <a:gd name="adj1" fmla="val 50000"/>
                <a:gd name="adj2" fmla="val 4250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CE0-CE3</a:t>
              </a:r>
            </a:p>
          </p:txBody>
        </p:sp>
        <p:sp>
          <p:nvSpPr>
            <p:cNvPr id="70670" name="Text Box 13">
              <a:extLst>
                <a:ext uri="{FF2B5EF4-FFF2-40B4-BE49-F238E27FC236}">
                  <a16:creationId xmlns:a16="http://schemas.microsoft.com/office/drawing/2014/main" id="{9F686780-E759-43B3-BDBD-4A1D13D92565}"/>
                </a:ext>
              </a:extLst>
            </p:cNvPr>
            <p:cNvSpPr txBox="1">
              <a:spLocks noChangeArrowheads="1"/>
            </p:cNvSpPr>
            <p:nvPr/>
          </p:nvSpPr>
          <p:spPr bwMode="auto">
            <a:xfrm>
              <a:off x="4224" y="768"/>
              <a:ext cx="15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2000"/>
                <a:t>Bus địa chỉ hệ thống</a:t>
              </a:r>
            </a:p>
          </p:txBody>
        </p:sp>
        <p:sp>
          <p:nvSpPr>
            <p:cNvPr id="70671" name="Text Box 14">
              <a:extLst>
                <a:ext uri="{FF2B5EF4-FFF2-40B4-BE49-F238E27FC236}">
                  <a16:creationId xmlns:a16="http://schemas.microsoft.com/office/drawing/2014/main" id="{E9988FD4-07C7-4A67-B8BB-D2E59E700F26}"/>
                </a:ext>
              </a:extLst>
            </p:cNvPr>
            <p:cNvSpPr txBox="1">
              <a:spLocks noChangeArrowheads="1"/>
            </p:cNvSpPr>
            <p:nvPr/>
          </p:nvSpPr>
          <p:spPr bwMode="auto">
            <a:xfrm>
              <a:off x="4704" y="1728"/>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2000"/>
                <a:t>Chip enable</a:t>
              </a:r>
            </a:p>
          </p:txBody>
        </p:sp>
        <p:sp>
          <p:nvSpPr>
            <p:cNvPr id="70672" name="Rectangle 15">
              <a:extLst>
                <a:ext uri="{FF2B5EF4-FFF2-40B4-BE49-F238E27FC236}">
                  <a16:creationId xmlns:a16="http://schemas.microsoft.com/office/drawing/2014/main" id="{B82EF885-551C-4C9D-BA36-F883742CB5FD}"/>
                </a:ext>
              </a:extLst>
            </p:cNvPr>
            <p:cNvSpPr>
              <a:spLocks noChangeArrowheads="1"/>
            </p:cNvSpPr>
            <p:nvPr/>
          </p:nvSpPr>
          <p:spPr bwMode="auto">
            <a:xfrm>
              <a:off x="2976" y="1296"/>
              <a:ext cx="288" cy="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0673" name="Rectangle 16">
              <a:extLst>
                <a:ext uri="{FF2B5EF4-FFF2-40B4-BE49-F238E27FC236}">
                  <a16:creationId xmlns:a16="http://schemas.microsoft.com/office/drawing/2014/main" id="{9624A697-C94F-4422-8037-8324E8000673}"/>
                </a:ext>
              </a:extLst>
            </p:cNvPr>
            <p:cNvSpPr>
              <a:spLocks noChangeArrowheads="1"/>
            </p:cNvSpPr>
            <p:nvPr/>
          </p:nvSpPr>
          <p:spPr bwMode="auto">
            <a:xfrm>
              <a:off x="3000" y="2016"/>
              <a:ext cx="240" cy="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sp>
        <p:nvSpPr>
          <p:cNvPr id="3" name="Rectangle 2">
            <a:extLst>
              <a:ext uri="{FF2B5EF4-FFF2-40B4-BE49-F238E27FC236}">
                <a16:creationId xmlns:a16="http://schemas.microsoft.com/office/drawing/2014/main" id="{0F3CE4EA-ED29-4851-B5CF-C6B18C733687}"/>
              </a:ext>
            </a:extLst>
          </p:cNvPr>
          <p:cNvSpPr/>
          <p:nvPr/>
        </p:nvSpPr>
        <p:spPr>
          <a:xfrm>
            <a:off x="2320926" y="1065213"/>
            <a:ext cx="7813675" cy="977900"/>
          </a:xfrm>
          <a:prstGeom prst="rect">
            <a:avLst/>
          </a:prstGeom>
        </p:spPr>
        <p:txBody>
          <a:bodyPr>
            <a:spAutoFit/>
          </a:bodyPr>
          <a:lstStyle/>
          <a:p>
            <a:pPr marL="342900" indent="-342900">
              <a:lnSpc>
                <a:spcPct val="90000"/>
              </a:lnSpc>
              <a:spcBef>
                <a:spcPct val="20000"/>
              </a:spcBef>
              <a:buClr>
                <a:srgbClr val="3333CC"/>
              </a:buClr>
              <a:buSzPct val="60000"/>
              <a:buFont typeface="Wingdings" pitchFamily="2" charset="2"/>
              <a:buChar char="n"/>
              <a:defRPr/>
            </a:pPr>
            <a:r>
              <a:rPr lang="en-US" altLang="en-US" sz="3200" kern="0">
                <a:solidFill>
                  <a:srgbClr val="000000"/>
                </a:solidFill>
                <a:latin typeface="Times New Roman"/>
                <a:sym typeface="Symbol" pitchFamily="18" charset="2"/>
              </a:rPr>
              <a:t>Mạch giải mã đ/chỉ hệ thống 8086 được đặt ở ngõ ra của mạch chốt địa chỉ</a:t>
            </a:r>
            <a:endParaRPr lang="en-US" altLang="en-US" sz="3200" kern="0">
              <a:solidFill>
                <a:srgbClr val="000000"/>
              </a:solidFill>
              <a:latin typeface="Times New Roman"/>
            </a:endParaRPr>
          </a:p>
        </p:txBody>
      </p:sp>
    </p:spTree>
    <p:extLst>
      <p:ext uri="{BB962C8B-B14F-4D97-AF65-F5344CB8AC3E}">
        <p14:creationId xmlns:p14="http://schemas.microsoft.com/office/powerpoint/2010/main" val="408201800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1A0F1C47-066F-4C0D-BE25-AC4D0E8B5115}"/>
              </a:ext>
            </a:extLst>
          </p:cNvPr>
          <p:cNvSpPr>
            <a:spLocks noGrp="1" noChangeArrowheads="1"/>
          </p:cNvSpPr>
          <p:nvPr>
            <p:ph type="title"/>
          </p:nvPr>
        </p:nvSpPr>
        <p:spPr/>
        <p:txBody>
          <a:bodyPr/>
          <a:lstStyle/>
          <a:p>
            <a:pPr eaLnBrk="1" hangingPunct="1"/>
            <a:r>
              <a:rPr lang="en-US" altLang="en-US"/>
              <a:t> Các phương pháp giải mã địa chỉ</a:t>
            </a:r>
          </a:p>
        </p:txBody>
      </p:sp>
      <p:sp>
        <p:nvSpPr>
          <p:cNvPr id="71683" name="Rectangle 3">
            <a:extLst>
              <a:ext uri="{FF2B5EF4-FFF2-40B4-BE49-F238E27FC236}">
                <a16:creationId xmlns:a16="http://schemas.microsoft.com/office/drawing/2014/main" id="{FB466BDB-91FD-44CF-B42A-685C98F6BB29}"/>
              </a:ext>
            </a:extLst>
          </p:cNvPr>
          <p:cNvSpPr>
            <a:spLocks noGrp="1" noChangeArrowheads="1"/>
          </p:cNvSpPr>
          <p:nvPr>
            <p:ph idx="1"/>
          </p:nvPr>
        </p:nvSpPr>
        <p:spPr/>
        <p:txBody>
          <a:bodyPr/>
          <a:lstStyle/>
          <a:p>
            <a:pPr eaLnBrk="1" hangingPunct="1">
              <a:lnSpc>
                <a:spcPct val="90000"/>
              </a:lnSpc>
            </a:pPr>
            <a:r>
              <a:rPr lang="en-US" altLang="en-US"/>
              <a:t>Giải mã toàn phần (Full decoding) : </a:t>
            </a:r>
          </a:p>
          <a:p>
            <a:pPr lvl="1" eaLnBrk="1" hangingPunct="1">
              <a:lnSpc>
                <a:spcPct val="90000"/>
              </a:lnSpc>
            </a:pPr>
            <a:r>
              <a:rPr lang="en-US" altLang="en-US"/>
              <a:t>Tất cả các bit địa chỉ được dùng để xác định vị trí truy cập</a:t>
            </a:r>
          </a:p>
          <a:p>
            <a:pPr lvl="1" eaLnBrk="1" hangingPunct="1">
              <a:lnSpc>
                <a:spcPct val="90000"/>
              </a:lnSpc>
            </a:pPr>
            <a:r>
              <a:rPr lang="en-US" altLang="en-US"/>
              <a:t>Mỗi IC nhớ hoặc thiết bị IO được gán 1 địa chỉ duy nhất</a:t>
            </a:r>
          </a:p>
          <a:p>
            <a:pPr eaLnBrk="1" hangingPunct="1">
              <a:lnSpc>
                <a:spcPct val="90000"/>
              </a:lnSpc>
            </a:pPr>
            <a:r>
              <a:rPr lang="en-US" altLang="en-US"/>
              <a:t>Giải mã 1 phần (partial decoding)</a:t>
            </a:r>
          </a:p>
          <a:p>
            <a:pPr lvl="1" eaLnBrk="1" hangingPunct="1">
              <a:lnSpc>
                <a:spcPct val="90000"/>
              </a:lnSpc>
            </a:pPr>
            <a:r>
              <a:rPr lang="en-US" altLang="en-US"/>
              <a:t>Không dùng tất cả các bit để xác định vị trí truy cập</a:t>
            </a:r>
          </a:p>
          <a:p>
            <a:pPr lvl="1" eaLnBrk="1" hangingPunct="1">
              <a:lnSpc>
                <a:spcPct val="90000"/>
              </a:lnSpc>
            </a:pPr>
            <a:r>
              <a:rPr lang="en-US" altLang="en-US"/>
              <a:t>Một số ngoại vi có thể có nhiều hơn 1 địa chỉ (1 ô nhớ vật lý có thể có nhiều hơn 1 địa chỉ, nhiều địa chỉ cùng chỉ tới 1 ô nhớ vật lý)</a:t>
            </a:r>
          </a:p>
        </p:txBody>
      </p:sp>
    </p:spTree>
    <p:extLst>
      <p:ext uri="{BB962C8B-B14F-4D97-AF65-F5344CB8AC3E}">
        <p14:creationId xmlns:p14="http://schemas.microsoft.com/office/powerpoint/2010/main" val="310209963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464CE5A1-B938-473E-A452-3F134DB16FBE}"/>
              </a:ext>
            </a:extLst>
          </p:cNvPr>
          <p:cNvSpPr>
            <a:spLocks noGrp="1" noChangeArrowheads="1"/>
          </p:cNvSpPr>
          <p:nvPr>
            <p:ph type="title"/>
          </p:nvPr>
        </p:nvSpPr>
        <p:spPr/>
        <p:txBody>
          <a:bodyPr/>
          <a:lstStyle/>
          <a:p>
            <a:pPr eaLnBrk="1" hangingPunct="1"/>
            <a:r>
              <a:rPr lang="en-US" altLang="en-US"/>
              <a:t>Ví dụ</a:t>
            </a:r>
          </a:p>
        </p:txBody>
      </p:sp>
      <p:sp>
        <p:nvSpPr>
          <p:cNvPr id="72707" name="Rectangle 3">
            <a:extLst>
              <a:ext uri="{FF2B5EF4-FFF2-40B4-BE49-F238E27FC236}">
                <a16:creationId xmlns:a16="http://schemas.microsoft.com/office/drawing/2014/main" id="{E35E6754-201C-4ABD-90E2-6253385E294B}"/>
              </a:ext>
            </a:extLst>
          </p:cNvPr>
          <p:cNvSpPr>
            <a:spLocks noGrp="1" noChangeArrowheads="1"/>
          </p:cNvSpPr>
          <p:nvPr>
            <p:ph idx="1"/>
          </p:nvPr>
        </p:nvSpPr>
        <p:spPr/>
        <p:txBody>
          <a:bodyPr/>
          <a:lstStyle/>
          <a:p>
            <a:pPr eaLnBrk="1" hangingPunct="1"/>
            <a:r>
              <a:rPr lang="en-US" altLang="en-US"/>
              <a:t>Cho sơ đồ bộ nhớ như sau. Thiết kế mạch giải mã địa chỉ toàn phần và một phần cho các chip nhớ (RAM, ROM, IO).</a:t>
            </a:r>
          </a:p>
          <a:p>
            <a:pPr eaLnBrk="1" hangingPunct="1"/>
            <a:r>
              <a:rPr lang="en-US" altLang="en-US"/>
              <a:t>Nhận xét :</a:t>
            </a:r>
          </a:p>
          <a:p>
            <a:pPr lvl="1" eaLnBrk="1" hangingPunct="1"/>
            <a:r>
              <a:rPr lang="en-US" altLang="en-US"/>
              <a:t>RAM : 4K(2</a:t>
            </a:r>
            <a:r>
              <a:rPr lang="en-US" altLang="en-US" baseline="30000"/>
              <a:t>12</a:t>
            </a:r>
            <a:r>
              <a:rPr lang="en-US" altLang="en-US"/>
              <a:t>)</a:t>
            </a:r>
          </a:p>
          <a:p>
            <a:pPr lvl="1" eaLnBrk="1" hangingPunct="1"/>
            <a:r>
              <a:rPr lang="en-US" altLang="en-US"/>
              <a:t>IO : 4K(2</a:t>
            </a:r>
            <a:r>
              <a:rPr lang="en-US" altLang="en-US" baseline="30000"/>
              <a:t>12</a:t>
            </a:r>
            <a:r>
              <a:rPr lang="en-US" altLang="en-US"/>
              <a:t>)</a:t>
            </a:r>
          </a:p>
          <a:p>
            <a:pPr lvl="1" eaLnBrk="1" hangingPunct="1"/>
            <a:r>
              <a:rPr lang="en-US" altLang="en-US"/>
              <a:t>ROM : 16K(2</a:t>
            </a:r>
            <a:r>
              <a:rPr lang="en-US" altLang="en-US" baseline="30000"/>
              <a:t>14</a:t>
            </a:r>
            <a:r>
              <a:rPr lang="en-US" altLang="en-US"/>
              <a:t>)</a:t>
            </a:r>
          </a:p>
        </p:txBody>
      </p:sp>
      <p:grpSp>
        <p:nvGrpSpPr>
          <p:cNvPr id="72708" name="Group 31">
            <a:extLst>
              <a:ext uri="{FF2B5EF4-FFF2-40B4-BE49-F238E27FC236}">
                <a16:creationId xmlns:a16="http://schemas.microsoft.com/office/drawing/2014/main" id="{83709C25-76CF-4AF8-95EF-8C4600C64EB1}"/>
              </a:ext>
            </a:extLst>
          </p:cNvPr>
          <p:cNvGrpSpPr>
            <a:grpSpLocks/>
          </p:cNvGrpSpPr>
          <p:nvPr/>
        </p:nvGrpSpPr>
        <p:grpSpPr bwMode="auto">
          <a:xfrm>
            <a:off x="5867400" y="2514601"/>
            <a:ext cx="4343400" cy="4176713"/>
            <a:chOff x="2736" y="1584"/>
            <a:chExt cx="2736" cy="2631"/>
          </a:xfrm>
        </p:grpSpPr>
        <p:grpSp>
          <p:nvGrpSpPr>
            <p:cNvPr id="72709" name="Group 19">
              <a:extLst>
                <a:ext uri="{FF2B5EF4-FFF2-40B4-BE49-F238E27FC236}">
                  <a16:creationId xmlns:a16="http://schemas.microsoft.com/office/drawing/2014/main" id="{48E2C718-A2FE-4B24-B4A5-D1FC4D608BD1}"/>
                </a:ext>
              </a:extLst>
            </p:cNvPr>
            <p:cNvGrpSpPr>
              <a:grpSpLocks/>
            </p:cNvGrpSpPr>
            <p:nvPr/>
          </p:nvGrpSpPr>
          <p:grpSpPr bwMode="auto">
            <a:xfrm>
              <a:off x="3456" y="1680"/>
              <a:ext cx="2016" cy="2448"/>
              <a:chOff x="3456" y="1680"/>
              <a:chExt cx="2016" cy="2448"/>
            </a:xfrm>
          </p:grpSpPr>
          <p:sp>
            <p:nvSpPr>
              <p:cNvPr id="72721" name="Rectangle 8">
                <a:extLst>
                  <a:ext uri="{FF2B5EF4-FFF2-40B4-BE49-F238E27FC236}">
                    <a16:creationId xmlns:a16="http://schemas.microsoft.com/office/drawing/2014/main" id="{4C49D566-5F4E-4A04-92A2-D8EF8D184579}"/>
                  </a:ext>
                </a:extLst>
              </p:cNvPr>
              <p:cNvSpPr>
                <a:spLocks noChangeArrowheads="1"/>
              </p:cNvSpPr>
              <p:nvPr/>
            </p:nvSpPr>
            <p:spPr bwMode="auto">
              <a:xfrm>
                <a:off x="3696" y="1680"/>
                <a:ext cx="1776" cy="244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2722" name="Line 9">
                <a:extLst>
                  <a:ext uri="{FF2B5EF4-FFF2-40B4-BE49-F238E27FC236}">
                    <a16:creationId xmlns:a16="http://schemas.microsoft.com/office/drawing/2014/main" id="{C2258851-EFCC-4917-A9CB-596AB9989DA7}"/>
                  </a:ext>
                </a:extLst>
              </p:cNvPr>
              <p:cNvSpPr>
                <a:spLocks noChangeShapeType="1"/>
              </p:cNvSpPr>
              <p:nvPr/>
            </p:nvSpPr>
            <p:spPr bwMode="auto">
              <a:xfrm>
                <a:off x="3696" y="3792"/>
                <a:ext cx="17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23" name="Line 10">
                <a:extLst>
                  <a:ext uri="{FF2B5EF4-FFF2-40B4-BE49-F238E27FC236}">
                    <a16:creationId xmlns:a16="http://schemas.microsoft.com/office/drawing/2014/main" id="{29F787D1-4C4E-4AFB-A394-2410EE3D8791}"/>
                  </a:ext>
                </a:extLst>
              </p:cNvPr>
              <p:cNvSpPr>
                <a:spLocks noChangeShapeType="1"/>
              </p:cNvSpPr>
              <p:nvPr/>
            </p:nvSpPr>
            <p:spPr bwMode="auto">
              <a:xfrm>
                <a:off x="3696" y="3456"/>
                <a:ext cx="17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24" name="Line 11">
                <a:extLst>
                  <a:ext uri="{FF2B5EF4-FFF2-40B4-BE49-F238E27FC236}">
                    <a16:creationId xmlns:a16="http://schemas.microsoft.com/office/drawing/2014/main" id="{EF62C87F-249D-4AF5-AB31-5126FEE7F32A}"/>
                  </a:ext>
                </a:extLst>
              </p:cNvPr>
              <p:cNvSpPr>
                <a:spLocks noChangeShapeType="1"/>
              </p:cNvSpPr>
              <p:nvPr/>
            </p:nvSpPr>
            <p:spPr bwMode="auto">
              <a:xfrm>
                <a:off x="3696" y="3120"/>
                <a:ext cx="17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25" name="Line 12">
                <a:extLst>
                  <a:ext uri="{FF2B5EF4-FFF2-40B4-BE49-F238E27FC236}">
                    <a16:creationId xmlns:a16="http://schemas.microsoft.com/office/drawing/2014/main" id="{7C355A5E-11F5-401F-8789-0F7645942EBA}"/>
                  </a:ext>
                </a:extLst>
              </p:cNvPr>
              <p:cNvSpPr>
                <a:spLocks noChangeShapeType="1"/>
              </p:cNvSpPr>
              <p:nvPr/>
            </p:nvSpPr>
            <p:spPr bwMode="auto">
              <a:xfrm>
                <a:off x="3696" y="2784"/>
                <a:ext cx="17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26" name="Line 13">
                <a:extLst>
                  <a:ext uri="{FF2B5EF4-FFF2-40B4-BE49-F238E27FC236}">
                    <a16:creationId xmlns:a16="http://schemas.microsoft.com/office/drawing/2014/main" id="{52DC3F02-49C7-4F63-80FD-1EB754BB5AD9}"/>
                  </a:ext>
                </a:extLst>
              </p:cNvPr>
              <p:cNvSpPr>
                <a:spLocks noChangeShapeType="1"/>
              </p:cNvSpPr>
              <p:nvPr/>
            </p:nvSpPr>
            <p:spPr bwMode="auto">
              <a:xfrm>
                <a:off x="3456" y="4128"/>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727" name="Line 14">
                <a:extLst>
                  <a:ext uri="{FF2B5EF4-FFF2-40B4-BE49-F238E27FC236}">
                    <a16:creationId xmlns:a16="http://schemas.microsoft.com/office/drawing/2014/main" id="{206A8942-2F3A-49EB-85AA-4CA9A957B13F}"/>
                  </a:ext>
                </a:extLst>
              </p:cNvPr>
              <p:cNvSpPr>
                <a:spLocks noChangeShapeType="1"/>
              </p:cNvSpPr>
              <p:nvPr/>
            </p:nvSpPr>
            <p:spPr bwMode="auto">
              <a:xfrm>
                <a:off x="3456" y="3792"/>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728" name="Line 15">
                <a:extLst>
                  <a:ext uri="{FF2B5EF4-FFF2-40B4-BE49-F238E27FC236}">
                    <a16:creationId xmlns:a16="http://schemas.microsoft.com/office/drawing/2014/main" id="{39DD897D-0DF5-4704-9648-8889024D4A80}"/>
                  </a:ext>
                </a:extLst>
              </p:cNvPr>
              <p:cNvSpPr>
                <a:spLocks noChangeShapeType="1"/>
              </p:cNvSpPr>
              <p:nvPr/>
            </p:nvSpPr>
            <p:spPr bwMode="auto">
              <a:xfrm>
                <a:off x="3456" y="3456"/>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729" name="Line 16">
                <a:extLst>
                  <a:ext uri="{FF2B5EF4-FFF2-40B4-BE49-F238E27FC236}">
                    <a16:creationId xmlns:a16="http://schemas.microsoft.com/office/drawing/2014/main" id="{CB8BB7F5-D3B7-49A2-B66A-B8B69F9B838E}"/>
                  </a:ext>
                </a:extLst>
              </p:cNvPr>
              <p:cNvSpPr>
                <a:spLocks noChangeShapeType="1"/>
              </p:cNvSpPr>
              <p:nvPr/>
            </p:nvSpPr>
            <p:spPr bwMode="auto">
              <a:xfrm>
                <a:off x="3456" y="3120"/>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730" name="Line 17">
                <a:extLst>
                  <a:ext uri="{FF2B5EF4-FFF2-40B4-BE49-F238E27FC236}">
                    <a16:creationId xmlns:a16="http://schemas.microsoft.com/office/drawing/2014/main" id="{19B5E40E-F0D5-4F8A-A1EF-C1660413AC04}"/>
                  </a:ext>
                </a:extLst>
              </p:cNvPr>
              <p:cNvSpPr>
                <a:spLocks noChangeShapeType="1"/>
              </p:cNvSpPr>
              <p:nvPr/>
            </p:nvSpPr>
            <p:spPr bwMode="auto">
              <a:xfrm>
                <a:off x="3456" y="2784"/>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731" name="Line 18">
                <a:extLst>
                  <a:ext uri="{FF2B5EF4-FFF2-40B4-BE49-F238E27FC236}">
                    <a16:creationId xmlns:a16="http://schemas.microsoft.com/office/drawing/2014/main" id="{50766785-5E28-4F2A-BDD6-57D0782A29D6}"/>
                  </a:ext>
                </a:extLst>
              </p:cNvPr>
              <p:cNvSpPr>
                <a:spLocks noChangeShapeType="1"/>
              </p:cNvSpPr>
              <p:nvPr/>
            </p:nvSpPr>
            <p:spPr bwMode="auto">
              <a:xfrm>
                <a:off x="3456" y="1680"/>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72710" name="Text Box 20">
              <a:extLst>
                <a:ext uri="{FF2B5EF4-FFF2-40B4-BE49-F238E27FC236}">
                  <a16:creationId xmlns:a16="http://schemas.microsoft.com/office/drawing/2014/main" id="{B47D249C-02A8-4B0E-8643-1DAF85423096}"/>
                </a:ext>
              </a:extLst>
            </p:cNvPr>
            <p:cNvSpPr txBox="1">
              <a:spLocks noChangeArrowheads="1"/>
            </p:cNvSpPr>
            <p:nvPr/>
          </p:nvSpPr>
          <p:spPr bwMode="auto">
            <a:xfrm>
              <a:off x="3840" y="3849"/>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latin typeface="Tahoma" panose="020B0604030504040204" pitchFamily="34" charset="0"/>
                </a:rPr>
                <a:t>RAM</a:t>
              </a:r>
            </a:p>
          </p:txBody>
        </p:sp>
        <p:sp>
          <p:nvSpPr>
            <p:cNvPr id="72711" name="Text Box 21">
              <a:extLst>
                <a:ext uri="{FF2B5EF4-FFF2-40B4-BE49-F238E27FC236}">
                  <a16:creationId xmlns:a16="http://schemas.microsoft.com/office/drawing/2014/main" id="{73F02437-3C4C-4E17-B8F0-43548B154DA0}"/>
                </a:ext>
              </a:extLst>
            </p:cNvPr>
            <p:cNvSpPr txBox="1">
              <a:spLocks noChangeArrowheads="1"/>
            </p:cNvSpPr>
            <p:nvPr/>
          </p:nvSpPr>
          <p:spPr bwMode="auto">
            <a:xfrm>
              <a:off x="3840" y="3504"/>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latin typeface="Tahoma" panose="020B0604030504040204" pitchFamily="34" charset="0"/>
                </a:rPr>
                <a:t>Không Dùng</a:t>
              </a:r>
            </a:p>
          </p:txBody>
        </p:sp>
        <p:sp>
          <p:nvSpPr>
            <p:cNvPr id="72712" name="Text Box 22">
              <a:extLst>
                <a:ext uri="{FF2B5EF4-FFF2-40B4-BE49-F238E27FC236}">
                  <a16:creationId xmlns:a16="http://schemas.microsoft.com/office/drawing/2014/main" id="{57914AA8-4DEF-4A14-B94D-9E55A79E86EE}"/>
                </a:ext>
              </a:extLst>
            </p:cNvPr>
            <p:cNvSpPr txBox="1">
              <a:spLocks noChangeArrowheads="1"/>
            </p:cNvSpPr>
            <p:nvPr/>
          </p:nvSpPr>
          <p:spPr bwMode="auto">
            <a:xfrm>
              <a:off x="3840" y="3168"/>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latin typeface="Tahoma" panose="020B0604030504040204" pitchFamily="34" charset="0"/>
                </a:rPr>
                <a:t>IO</a:t>
              </a:r>
            </a:p>
          </p:txBody>
        </p:sp>
        <p:sp>
          <p:nvSpPr>
            <p:cNvPr id="72713" name="Text Box 23">
              <a:extLst>
                <a:ext uri="{FF2B5EF4-FFF2-40B4-BE49-F238E27FC236}">
                  <a16:creationId xmlns:a16="http://schemas.microsoft.com/office/drawing/2014/main" id="{4BF21FEA-8626-4855-A0C1-3C02524C4E53}"/>
                </a:ext>
              </a:extLst>
            </p:cNvPr>
            <p:cNvSpPr txBox="1">
              <a:spLocks noChangeArrowheads="1"/>
            </p:cNvSpPr>
            <p:nvPr/>
          </p:nvSpPr>
          <p:spPr bwMode="auto">
            <a:xfrm>
              <a:off x="3840" y="2832"/>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latin typeface="Tahoma" panose="020B0604030504040204" pitchFamily="34" charset="0"/>
                </a:rPr>
                <a:t>Không Dùng</a:t>
              </a:r>
            </a:p>
          </p:txBody>
        </p:sp>
        <p:sp>
          <p:nvSpPr>
            <p:cNvPr id="72714" name="Text Box 24">
              <a:extLst>
                <a:ext uri="{FF2B5EF4-FFF2-40B4-BE49-F238E27FC236}">
                  <a16:creationId xmlns:a16="http://schemas.microsoft.com/office/drawing/2014/main" id="{8563103C-B799-4617-A93D-753930B28344}"/>
                </a:ext>
              </a:extLst>
            </p:cNvPr>
            <p:cNvSpPr txBox="1">
              <a:spLocks noChangeArrowheads="1"/>
            </p:cNvSpPr>
            <p:nvPr/>
          </p:nvSpPr>
          <p:spPr bwMode="auto">
            <a:xfrm>
              <a:off x="3840" y="2064"/>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latin typeface="Tahoma" panose="020B0604030504040204" pitchFamily="34" charset="0"/>
                </a:rPr>
                <a:t>ROM</a:t>
              </a:r>
            </a:p>
          </p:txBody>
        </p:sp>
        <p:sp>
          <p:nvSpPr>
            <p:cNvPr id="72715" name="Text Box 25">
              <a:extLst>
                <a:ext uri="{FF2B5EF4-FFF2-40B4-BE49-F238E27FC236}">
                  <a16:creationId xmlns:a16="http://schemas.microsoft.com/office/drawing/2014/main" id="{E5BEDEC3-2417-481D-88AB-46BE33FE6792}"/>
                </a:ext>
              </a:extLst>
            </p:cNvPr>
            <p:cNvSpPr txBox="1">
              <a:spLocks noChangeArrowheads="1"/>
            </p:cNvSpPr>
            <p:nvPr/>
          </p:nvSpPr>
          <p:spPr bwMode="auto">
            <a:xfrm>
              <a:off x="2736" y="3984"/>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0000H</a:t>
              </a:r>
            </a:p>
          </p:txBody>
        </p:sp>
        <p:sp>
          <p:nvSpPr>
            <p:cNvPr id="72716" name="Text Box 26">
              <a:extLst>
                <a:ext uri="{FF2B5EF4-FFF2-40B4-BE49-F238E27FC236}">
                  <a16:creationId xmlns:a16="http://schemas.microsoft.com/office/drawing/2014/main" id="{ED1194D2-984A-49FA-8F0B-49A128E16C90}"/>
                </a:ext>
              </a:extLst>
            </p:cNvPr>
            <p:cNvSpPr txBox="1">
              <a:spLocks noChangeArrowheads="1"/>
            </p:cNvSpPr>
            <p:nvPr/>
          </p:nvSpPr>
          <p:spPr bwMode="auto">
            <a:xfrm>
              <a:off x="2736" y="3696"/>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0FFFH</a:t>
              </a:r>
            </a:p>
          </p:txBody>
        </p:sp>
        <p:sp>
          <p:nvSpPr>
            <p:cNvPr id="72717" name="Text Box 27">
              <a:extLst>
                <a:ext uri="{FF2B5EF4-FFF2-40B4-BE49-F238E27FC236}">
                  <a16:creationId xmlns:a16="http://schemas.microsoft.com/office/drawing/2014/main" id="{9BCC18CB-2BB1-4852-A449-C8EF89A7168D}"/>
                </a:ext>
              </a:extLst>
            </p:cNvPr>
            <p:cNvSpPr txBox="1">
              <a:spLocks noChangeArrowheads="1"/>
            </p:cNvSpPr>
            <p:nvPr/>
          </p:nvSpPr>
          <p:spPr bwMode="auto">
            <a:xfrm>
              <a:off x="2736" y="3312"/>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8000H</a:t>
              </a:r>
            </a:p>
          </p:txBody>
        </p:sp>
        <p:sp>
          <p:nvSpPr>
            <p:cNvPr id="72718" name="Text Box 28">
              <a:extLst>
                <a:ext uri="{FF2B5EF4-FFF2-40B4-BE49-F238E27FC236}">
                  <a16:creationId xmlns:a16="http://schemas.microsoft.com/office/drawing/2014/main" id="{5043CD3D-FCE8-49E9-B395-C0B07208329D}"/>
                </a:ext>
              </a:extLst>
            </p:cNvPr>
            <p:cNvSpPr txBox="1">
              <a:spLocks noChangeArrowheads="1"/>
            </p:cNvSpPr>
            <p:nvPr/>
          </p:nvSpPr>
          <p:spPr bwMode="auto">
            <a:xfrm>
              <a:off x="2736" y="2976"/>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8FFFH</a:t>
              </a:r>
            </a:p>
          </p:txBody>
        </p:sp>
        <p:sp>
          <p:nvSpPr>
            <p:cNvPr id="72719" name="Text Box 29">
              <a:extLst>
                <a:ext uri="{FF2B5EF4-FFF2-40B4-BE49-F238E27FC236}">
                  <a16:creationId xmlns:a16="http://schemas.microsoft.com/office/drawing/2014/main" id="{A4AA6AA8-1B28-4F48-B27F-92A2CA8F9728}"/>
                </a:ext>
              </a:extLst>
            </p:cNvPr>
            <p:cNvSpPr txBox="1">
              <a:spLocks noChangeArrowheads="1"/>
            </p:cNvSpPr>
            <p:nvPr/>
          </p:nvSpPr>
          <p:spPr bwMode="auto">
            <a:xfrm>
              <a:off x="2736" y="2688"/>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C000H</a:t>
              </a:r>
            </a:p>
          </p:txBody>
        </p:sp>
        <p:sp>
          <p:nvSpPr>
            <p:cNvPr id="72720" name="Text Box 30">
              <a:extLst>
                <a:ext uri="{FF2B5EF4-FFF2-40B4-BE49-F238E27FC236}">
                  <a16:creationId xmlns:a16="http://schemas.microsoft.com/office/drawing/2014/main" id="{A4AADF64-095C-4ED1-9C30-8BCEFA1CC21A}"/>
                </a:ext>
              </a:extLst>
            </p:cNvPr>
            <p:cNvSpPr txBox="1">
              <a:spLocks noChangeArrowheads="1"/>
            </p:cNvSpPr>
            <p:nvPr/>
          </p:nvSpPr>
          <p:spPr bwMode="auto">
            <a:xfrm>
              <a:off x="2736" y="1584"/>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FFFFH</a:t>
              </a:r>
            </a:p>
          </p:txBody>
        </p:sp>
      </p:grpSp>
    </p:spTree>
    <p:extLst>
      <p:ext uri="{BB962C8B-B14F-4D97-AF65-F5344CB8AC3E}">
        <p14:creationId xmlns:p14="http://schemas.microsoft.com/office/powerpoint/2010/main" val="132863535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B079381-13B8-4906-8186-809FE7A1FB27}"/>
              </a:ext>
            </a:extLst>
          </p:cNvPr>
          <p:cNvSpPr>
            <a:spLocks noGrp="1" noChangeArrowheads="1"/>
          </p:cNvSpPr>
          <p:nvPr>
            <p:ph type="title"/>
          </p:nvPr>
        </p:nvSpPr>
        <p:spPr/>
        <p:txBody>
          <a:bodyPr>
            <a:normAutofit/>
          </a:bodyPr>
          <a:lstStyle/>
          <a:p>
            <a:pPr eaLnBrk="1" hangingPunct="1"/>
            <a:r>
              <a:rPr lang="en-US" altLang="en-US"/>
              <a:t>Phương pháp giải mã toàn phần</a:t>
            </a:r>
          </a:p>
        </p:txBody>
      </p:sp>
      <p:graphicFrame>
        <p:nvGraphicFramePr>
          <p:cNvPr id="64878" name="Group 366">
            <a:extLst>
              <a:ext uri="{FF2B5EF4-FFF2-40B4-BE49-F238E27FC236}">
                <a16:creationId xmlns:a16="http://schemas.microsoft.com/office/drawing/2014/main" id="{1FD8EE6C-5C5C-448E-A2C6-A28EE0B28AFC}"/>
              </a:ext>
            </a:extLst>
          </p:cNvPr>
          <p:cNvGraphicFramePr>
            <a:graphicFrameLocks noGrp="1"/>
          </p:cNvGraphicFramePr>
          <p:nvPr>
            <p:ph type="tbl" idx="1"/>
          </p:nvPr>
        </p:nvGraphicFramePr>
        <p:xfrm>
          <a:off x="1752600" y="1293814"/>
          <a:ext cx="8762998" cy="4472008"/>
        </p:xfrm>
        <a:graphic>
          <a:graphicData uri="http://schemas.openxmlformats.org/drawingml/2006/table">
            <a:tbl>
              <a:tblPr/>
              <a:tblGrid>
                <a:gridCol w="1944347">
                  <a:extLst>
                    <a:ext uri="{9D8B030D-6E8A-4147-A177-3AD203B41FA5}">
                      <a16:colId xmlns:a16="http://schemas.microsoft.com/office/drawing/2014/main" val="20000"/>
                    </a:ext>
                  </a:extLst>
                </a:gridCol>
                <a:gridCol w="468288">
                  <a:extLst>
                    <a:ext uri="{9D8B030D-6E8A-4147-A177-3AD203B41FA5}">
                      <a16:colId xmlns:a16="http://schemas.microsoft.com/office/drawing/2014/main" val="20001"/>
                    </a:ext>
                  </a:extLst>
                </a:gridCol>
                <a:gridCol w="468288">
                  <a:extLst>
                    <a:ext uri="{9D8B030D-6E8A-4147-A177-3AD203B41FA5}">
                      <a16:colId xmlns:a16="http://schemas.microsoft.com/office/drawing/2014/main" val="20002"/>
                    </a:ext>
                  </a:extLst>
                </a:gridCol>
                <a:gridCol w="468288">
                  <a:extLst>
                    <a:ext uri="{9D8B030D-6E8A-4147-A177-3AD203B41FA5}">
                      <a16:colId xmlns:a16="http://schemas.microsoft.com/office/drawing/2014/main" val="20003"/>
                    </a:ext>
                  </a:extLst>
                </a:gridCol>
                <a:gridCol w="468288">
                  <a:extLst>
                    <a:ext uri="{9D8B030D-6E8A-4147-A177-3AD203B41FA5}">
                      <a16:colId xmlns:a16="http://schemas.microsoft.com/office/drawing/2014/main" val="20004"/>
                    </a:ext>
                  </a:extLst>
                </a:gridCol>
                <a:gridCol w="468288">
                  <a:extLst>
                    <a:ext uri="{9D8B030D-6E8A-4147-A177-3AD203B41FA5}">
                      <a16:colId xmlns:a16="http://schemas.microsoft.com/office/drawing/2014/main" val="20005"/>
                    </a:ext>
                  </a:extLst>
                </a:gridCol>
                <a:gridCol w="468288">
                  <a:extLst>
                    <a:ext uri="{9D8B030D-6E8A-4147-A177-3AD203B41FA5}">
                      <a16:colId xmlns:a16="http://schemas.microsoft.com/office/drawing/2014/main" val="20006"/>
                    </a:ext>
                  </a:extLst>
                </a:gridCol>
                <a:gridCol w="403423">
                  <a:extLst>
                    <a:ext uri="{9D8B030D-6E8A-4147-A177-3AD203B41FA5}">
                      <a16:colId xmlns:a16="http://schemas.microsoft.com/office/drawing/2014/main" val="20007"/>
                    </a:ext>
                  </a:extLst>
                </a:gridCol>
                <a:gridCol w="403424">
                  <a:extLst>
                    <a:ext uri="{9D8B030D-6E8A-4147-A177-3AD203B41FA5}">
                      <a16:colId xmlns:a16="http://schemas.microsoft.com/office/drawing/2014/main" val="20008"/>
                    </a:ext>
                  </a:extLst>
                </a:gridCol>
                <a:gridCol w="405006">
                  <a:extLst>
                    <a:ext uri="{9D8B030D-6E8A-4147-A177-3AD203B41FA5}">
                      <a16:colId xmlns:a16="http://schemas.microsoft.com/office/drawing/2014/main" val="20009"/>
                    </a:ext>
                  </a:extLst>
                </a:gridCol>
                <a:gridCol w="403423">
                  <a:extLst>
                    <a:ext uri="{9D8B030D-6E8A-4147-A177-3AD203B41FA5}">
                      <a16:colId xmlns:a16="http://schemas.microsoft.com/office/drawing/2014/main" val="20010"/>
                    </a:ext>
                  </a:extLst>
                </a:gridCol>
                <a:gridCol w="403424">
                  <a:extLst>
                    <a:ext uri="{9D8B030D-6E8A-4147-A177-3AD203B41FA5}">
                      <a16:colId xmlns:a16="http://schemas.microsoft.com/office/drawing/2014/main" val="20011"/>
                    </a:ext>
                  </a:extLst>
                </a:gridCol>
                <a:gridCol w="403423">
                  <a:extLst>
                    <a:ext uri="{9D8B030D-6E8A-4147-A177-3AD203B41FA5}">
                      <a16:colId xmlns:a16="http://schemas.microsoft.com/office/drawing/2014/main" val="20012"/>
                    </a:ext>
                  </a:extLst>
                </a:gridCol>
                <a:gridCol w="403424">
                  <a:extLst>
                    <a:ext uri="{9D8B030D-6E8A-4147-A177-3AD203B41FA5}">
                      <a16:colId xmlns:a16="http://schemas.microsoft.com/office/drawing/2014/main" val="20013"/>
                    </a:ext>
                  </a:extLst>
                </a:gridCol>
                <a:gridCol w="403423">
                  <a:extLst>
                    <a:ext uri="{9D8B030D-6E8A-4147-A177-3AD203B41FA5}">
                      <a16:colId xmlns:a16="http://schemas.microsoft.com/office/drawing/2014/main" val="20014"/>
                    </a:ext>
                  </a:extLst>
                </a:gridCol>
                <a:gridCol w="403424">
                  <a:extLst>
                    <a:ext uri="{9D8B030D-6E8A-4147-A177-3AD203B41FA5}">
                      <a16:colId xmlns:a16="http://schemas.microsoft.com/office/drawing/2014/main" val="20015"/>
                    </a:ext>
                  </a:extLst>
                </a:gridCol>
                <a:gridCol w="376529">
                  <a:extLst>
                    <a:ext uri="{9D8B030D-6E8A-4147-A177-3AD203B41FA5}">
                      <a16:colId xmlns:a16="http://schemas.microsoft.com/office/drawing/2014/main" val="20016"/>
                    </a:ext>
                  </a:extLst>
                </a:gridCol>
              </a:tblGrid>
              <a:tr h="43712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dirty="0">
                        <a:ln>
                          <a:noFill/>
                        </a:ln>
                        <a:solidFill>
                          <a:schemeClr val="tx1"/>
                        </a:solidFill>
                        <a:effectLst/>
                        <a:latin typeface="Times New Roman" pitchFamily="18" charset="0"/>
                      </a:endParaRP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15</a:t>
                      </a:r>
                      <a:endParaRPr kumimoji="0" lang="en-US" sz="16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14</a:t>
                      </a:r>
                      <a:endParaRPr kumimoji="0" lang="en-US" sz="16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13</a:t>
                      </a:r>
                      <a:endParaRPr kumimoji="0" lang="en-US" sz="16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12</a:t>
                      </a:r>
                      <a:endParaRPr kumimoji="0" lang="en-US" sz="16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11</a:t>
                      </a:r>
                      <a:endParaRPr kumimoji="0" lang="en-US" sz="16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10</a:t>
                      </a:r>
                      <a:endParaRPr kumimoji="0" lang="en-US" sz="16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9</a:t>
                      </a:r>
                      <a:endParaRPr kumimoji="0" lang="en-US" sz="16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8</a:t>
                      </a:r>
                      <a:endParaRPr kumimoji="0" lang="en-US" sz="16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7</a:t>
                      </a:r>
                      <a:endParaRPr kumimoji="0" lang="en-US" sz="16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6</a:t>
                      </a:r>
                      <a:endParaRPr kumimoji="0" lang="en-US" sz="16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5</a:t>
                      </a:r>
                      <a:endParaRPr kumimoji="0" lang="en-US" sz="16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4</a:t>
                      </a:r>
                      <a:endParaRPr kumimoji="0" lang="en-US" sz="16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3</a:t>
                      </a:r>
                      <a:endParaRPr kumimoji="0" lang="en-US" sz="16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2</a:t>
                      </a:r>
                      <a:endParaRPr kumimoji="0" lang="en-US" sz="16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1</a:t>
                      </a:r>
                      <a:endParaRPr kumimoji="0" lang="en-US" sz="16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a:ln>
                            <a:noFill/>
                          </a:ln>
                          <a:solidFill>
                            <a:schemeClr val="tx1"/>
                          </a:solidFill>
                          <a:effectLst/>
                          <a:latin typeface="Times New Roman" pitchFamily="18" charset="0"/>
                        </a:rPr>
                        <a:t>A</a:t>
                      </a:r>
                      <a:r>
                        <a:rPr kumimoji="0" lang="en-US" sz="1400" b="1" i="0" u="none" strike="noStrike" cap="none" normalizeH="0" baseline="-25000">
                          <a:ln>
                            <a:noFill/>
                          </a:ln>
                          <a:solidFill>
                            <a:schemeClr val="tx1"/>
                          </a:solidFill>
                          <a:effectLst/>
                          <a:latin typeface="Times New Roman" pitchFamily="18" charset="0"/>
                        </a:rPr>
                        <a:t>0</a:t>
                      </a:r>
                      <a:endParaRPr kumimoji="0" lang="en-US" sz="14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0"/>
                  </a:ext>
                </a:extLst>
              </a:tr>
              <a:tr h="435832">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200" b="1" i="0" u="none" strike="noStrike" cap="none" normalizeH="0" baseline="0" dirty="0">
                          <a:ln>
                            <a:noFill/>
                          </a:ln>
                          <a:solidFill>
                            <a:schemeClr val="tx1"/>
                          </a:solidFill>
                          <a:effectLst/>
                          <a:latin typeface="Times New Roman" pitchFamily="18" charset="0"/>
                        </a:rPr>
                        <a:t>                    </a:t>
                      </a:r>
                      <a:r>
                        <a:rPr kumimoji="0" lang="en-US" sz="1600" b="1" i="0" u="none" strike="noStrike" cap="none" normalizeH="0" baseline="0" dirty="0" err="1">
                          <a:ln>
                            <a:noFill/>
                          </a:ln>
                          <a:solidFill>
                            <a:schemeClr val="tx1"/>
                          </a:solidFill>
                          <a:effectLst/>
                          <a:latin typeface="Times New Roman" pitchFamily="18" charset="0"/>
                        </a:rPr>
                        <a:t>Đầu</a:t>
                      </a:r>
                      <a:r>
                        <a:rPr kumimoji="0" lang="en-US" sz="1600" b="1" i="0" u="none" strike="noStrike" cap="none" normalizeH="0" baseline="0" dirty="0">
                          <a:ln>
                            <a:noFill/>
                          </a:ln>
                          <a:solidFill>
                            <a:schemeClr val="tx1"/>
                          </a:solidFill>
                          <a:effectLst/>
                          <a:latin typeface="Times New Roman" pitchFamily="18" charset="0"/>
                        </a:rPr>
                        <a:t>  0000h</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RAM</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200" b="1" i="0" u="none" strike="noStrike" cap="none" normalizeH="0" baseline="0" dirty="0">
                          <a:ln>
                            <a:noFill/>
                          </a:ln>
                          <a:solidFill>
                            <a:schemeClr val="tx1"/>
                          </a:solidFill>
                          <a:effectLst/>
                          <a:latin typeface="Times New Roman" pitchFamily="18" charset="0"/>
                        </a:rPr>
                        <a:t>                   </a:t>
                      </a:r>
                      <a:r>
                        <a:rPr kumimoji="0" lang="en-US" sz="1400" b="1" i="0" u="none" strike="noStrike" cap="none" normalizeH="0" baseline="0" dirty="0" err="1">
                          <a:ln>
                            <a:noFill/>
                          </a:ln>
                          <a:solidFill>
                            <a:schemeClr val="tx1"/>
                          </a:solidFill>
                          <a:effectLst/>
                          <a:latin typeface="Times New Roman" pitchFamily="18" charset="0"/>
                        </a:rPr>
                        <a:t>Cuối</a:t>
                      </a:r>
                      <a:r>
                        <a:rPr kumimoji="0" lang="en-US" sz="1400" b="1" i="0" u="none" strike="noStrike" cap="none" normalizeH="0" baseline="0" dirty="0">
                          <a:ln>
                            <a:noFill/>
                          </a:ln>
                          <a:solidFill>
                            <a:schemeClr val="tx1"/>
                          </a:solidFill>
                          <a:effectLst/>
                          <a:latin typeface="Times New Roman" pitchFamily="18" charset="0"/>
                        </a:rPr>
                        <a:t> 0FFFh</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0000"/>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0000"/>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0000"/>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0000"/>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48048">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0000"/>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0000"/>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0000"/>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0000"/>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43583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1" i="0" u="none" strike="noStrike" cap="none" normalizeH="0" baseline="0">
                        <a:ln>
                          <a:noFill/>
                        </a:ln>
                        <a:solidFill>
                          <a:schemeClr val="tx1"/>
                        </a:solidFill>
                        <a:effectLst/>
                        <a:latin typeface="Times New Roman" pitchFamily="18" charset="0"/>
                      </a:endParaRP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20359">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               </a:t>
                      </a:r>
                      <a:r>
                        <a:rPr kumimoji="0" lang="en-US" sz="1400" b="1" i="0" u="none" strike="noStrike" cap="none" normalizeH="0" baseline="0" dirty="0" err="1">
                          <a:ln>
                            <a:noFill/>
                          </a:ln>
                          <a:solidFill>
                            <a:schemeClr val="tx1"/>
                          </a:solidFill>
                          <a:effectLst/>
                          <a:latin typeface="Times New Roman" pitchFamily="18" charset="0"/>
                        </a:rPr>
                        <a:t>Đầu</a:t>
                      </a:r>
                      <a:r>
                        <a:rPr kumimoji="0" lang="en-US" sz="1400" b="1" i="0" u="none" strike="noStrike" cap="none" normalizeH="0" baseline="0" dirty="0">
                          <a:ln>
                            <a:noFill/>
                          </a:ln>
                          <a:solidFill>
                            <a:schemeClr val="tx1"/>
                          </a:solidFill>
                          <a:effectLst/>
                          <a:latin typeface="Times New Roman" pitchFamily="18" charset="0"/>
                        </a:rPr>
                        <a:t> 8000h</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IO</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               </a:t>
                      </a:r>
                      <a:r>
                        <a:rPr kumimoji="0" lang="en-US" sz="1400" b="1" i="0" u="none" strike="noStrike" cap="none" normalizeH="0" baseline="0" dirty="0" err="1">
                          <a:ln>
                            <a:noFill/>
                          </a:ln>
                          <a:solidFill>
                            <a:schemeClr val="tx1"/>
                          </a:solidFill>
                          <a:effectLst/>
                          <a:latin typeface="Times New Roman" pitchFamily="18" charset="0"/>
                        </a:rPr>
                        <a:t>Cuối</a:t>
                      </a:r>
                      <a:r>
                        <a:rPr kumimoji="0" lang="en-US" sz="1400" b="1" i="0" u="none" strike="noStrike" cap="none" normalizeH="0" baseline="0" dirty="0">
                          <a:ln>
                            <a:noFill/>
                          </a:ln>
                          <a:solidFill>
                            <a:schemeClr val="tx1"/>
                          </a:solidFill>
                          <a:effectLst/>
                          <a:latin typeface="Times New Roman" pitchFamily="18" charset="0"/>
                        </a:rPr>
                        <a:t> 8FFFh</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0070C0"/>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0070C0"/>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0070C0"/>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0070C0"/>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r h="500098">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0070C0"/>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0070C0"/>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0070C0"/>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0070C0"/>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r h="43712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1" i="0" u="none" strike="noStrike" cap="none" normalizeH="0" baseline="0" dirty="0">
                        <a:ln>
                          <a:noFill/>
                        </a:ln>
                        <a:solidFill>
                          <a:schemeClr val="tx1"/>
                        </a:solidFill>
                        <a:effectLst/>
                        <a:latin typeface="Times New Roman" pitchFamily="18" charset="0"/>
                      </a:endParaRP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6"/>
                  </a:ext>
                </a:extLst>
              </a:tr>
              <a:tr h="426805">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               </a:t>
                      </a:r>
                      <a:r>
                        <a:rPr kumimoji="0" lang="en-US" sz="1400" b="1" i="0" u="none" strike="noStrike" cap="none" normalizeH="0" baseline="0" dirty="0" err="1">
                          <a:ln>
                            <a:noFill/>
                          </a:ln>
                          <a:solidFill>
                            <a:schemeClr val="tx1"/>
                          </a:solidFill>
                          <a:effectLst/>
                          <a:latin typeface="Times New Roman" pitchFamily="18" charset="0"/>
                        </a:rPr>
                        <a:t>Đầu</a:t>
                      </a:r>
                      <a:r>
                        <a:rPr kumimoji="0" lang="en-US" sz="1400" b="1" i="0" u="none" strike="noStrike" cap="none" normalizeH="0" baseline="0" dirty="0">
                          <a:ln>
                            <a:noFill/>
                          </a:ln>
                          <a:solidFill>
                            <a:schemeClr val="tx1"/>
                          </a:solidFill>
                          <a:effectLst/>
                          <a:latin typeface="Times New Roman" pitchFamily="18" charset="0"/>
                        </a:rPr>
                        <a:t> C000h</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ROM</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              </a:t>
                      </a:r>
                      <a:r>
                        <a:rPr kumimoji="0" lang="en-US" sz="1400" b="1" i="0" u="none" strike="noStrike" cap="none" normalizeH="0" baseline="0" dirty="0" err="1">
                          <a:ln>
                            <a:noFill/>
                          </a:ln>
                          <a:solidFill>
                            <a:schemeClr val="tx1"/>
                          </a:solidFill>
                          <a:effectLst/>
                          <a:latin typeface="Times New Roman" pitchFamily="18" charset="0"/>
                        </a:rPr>
                        <a:t>Cuối</a:t>
                      </a:r>
                      <a:r>
                        <a:rPr kumimoji="0" lang="en-US" sz="1400" b="1" i="0" u="none" strike="noStrike" cap="none" normalizeH="0" baseline="0" dirty="0">
                          <a:ln>
                            <a:noFill/>
                          </a:ln>
                          <a:solidFill>
                            <a:schemeClr val="tx1"/>
                          </a:solidFill>
                          <a:effectLst/>
                          <a:latin typeface="Times New Roman" pitchFamily="18" charset="0"/>
                        </a:rPr>
                        <a:t>  </a:t>
                      </a:r>
                      <a:r>
                        <a:rPr kumimoji="0" lang="en-US" sz="1400" b="1" i="0" u="none" strike="noStrike" cap="none" normalizeH="0" baseline="0" dirty="0" err="1">
                          <a:ln>
                            <a:noFill/>
                          </a:ln>
                          <a:solidFill>
                            <a:schemeClr val="tx1"/>
                          </a:solidFill>
                          <a:effectLst/>
                          <a:latin typeface="Times New Roman" pitchFamily="18" charset="0"/>
                        </a:rPr>
                        <a:t>FFFFh</a:t>
                      </a:r>
                      <a:endParaRPr kumimoji="0" lang="en-US" sz="1400" b="1" i="0" u="none" strike="noStrike" cap="none" normalizeH="0" baseline="0" dirty="0">
                        <a:ln>
                          <a:noFill/>
                        </a:ln>
                        <a:solidFill>
                          <a:schemeClr val="tx1"/>
                        </a:solidFill>
                        <a:effectLst/>
                        <a:latin typeface="Times New Roman" pitchFamily="18" charset="0"/>
                      </a:endParaRP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9900"/>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9900"/>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7"/>
                  </a:ext>
                </a:extLst>
              </a:tr>
              <a:tr h="493651">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9900"/>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9900"/>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dirty="0">
                          <a:ln>
                            <a:noFill/>
                          </a:ln>
                          <a:solidFill>
                            <a:schemeClr val="tx1"/>
                          </a:solidFill>
                          <a:effectLst/>
                          <a:latin typeface="Times New Roman" pitchFamily="18" charset="0"/>
                        </a:rPr>
                        <a:t>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8"/>
                  </a:ext>
                </a:extLst>
              </a:tr>
              <a:tr h="43712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1" i="0" u="none" strike="noStrike" cap="none" normalizeH="0" baseline="0" dirty="0">
                        <a:ln>
                          <a:noFill/>
                        </a:ln>
                        <a:solidFill>
                          <a:schemeClr val="tx1"/>
                        </a:solidFill>
                        <a:effectLst/>
                        <a:latin typeface="Times New Roman" pitchFamily="18" charset="0"/>
                      </a:endParaRP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1" i="0" u="none" strike="noStrike" cap="none" normalizeH="0" baseline="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X</a:t>
                      </a:r>
                      <a:endParaRPr kumimoji="0" lang="en-US" sz="2000" b="1" i="0" u="none" strike="noStrike" cap="none" normalizeH="0" baseline="0" dirty="0">
                        <a:ln>
                          <a:noFill/>
                        </a:ln>
                        <a:solidFill>
                          <a:schemeClr val="tx1"/>
                        </a:solidFill>
                        <a:effectLst/>
                        <a:latin typeface="Times New Roman" pitchFamily="18" charset="0"/>
                      </a:endParaRP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90679537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BC17415E-3C8E-4C91-B573-158EB0F5AB58}"/>
              </a:ext>
            </a:extLst>
          </p:cNvPr>
          <p:cNvSpPr>
            <a:spLocks noGrp="1" noChangeArrowheads="1"/>
          </p:cNvSpPr>
          <p:nvPr>
            <p:ph type="title"/>
          </p:nvPr>
        </p:nvSpPr>
        <p:spPr/>
        <p:txBody>
          <a:bodyPr/>
          <a:lstStyle/>
          <a:p>
            <a:pPr eaLnBrk="1" hangingPunct="1"/>
            <a:r>
              <a:rPr lang="en-US" altLang="en-US"/>
              <a:t>Sơ đồ mạch</a:t>
            </a:r>
          </a:p>
        </p:txBody>
      </p:sp>
      <p:sp>
        <p:nvSpPr>
          <p:cNvPr id="74755" name="Text Box 56">
            <a:extLst>
              <a:ext uri="{FF2B5EF4-FFF2-40B4-BE49-F238E27FC236}">
                <a16:creationId xmlns:a16="http://schemas.microsoft.com/office/drawing/2014/main" id="{7E18DAF6-A66C-41F6-88D6-BE2C6C904BB2}"/>
              </a:ext>
            </a:extLst>
          </p:cNvPr>
          <p:cNvSpPr txBox="1">
            <a:spLocks noChangeArrowheads="1"/>
          </p:cNvSpPr>
          <p:nvPr/>
        </p:nvSpPr>
        <p:spPr bwMode="auto">
          <a:xfrm>
            <a:off x="5943600" y="6491288"/>
            <a:ext cx="762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A12</a:t>
            </a:r>
          </a:p>
        </p:txBody>
      </p:sp>
      <p:grpSp>
        <p:nvGrpSpPr>
          <p:cNvPr id="74756" name="Group 66">
            <a:extLst>
              <a:ext uri="{FF2B5EF4-FFF2-40B4-BE49-F238E27FC236}">
                <a16:creationId xmlns:a16="http://schemas.microsoft.com/office/drawing/2014/main" id="{6113885C-13B6-444C-AB5B-FFEB50598989}"/>
              </a:ext>
            </a:extLst>
          </p:cNvPr>
          <p:cNvGrpSpPr>
            <a:grpSpLocks/>
          </p:cNvGrpSpPr>
          <p:nvPr/>
        </p:nvGrpSpPr>
        <p:grpSpPr bwMode="auto">
          <a:xfrm>
            <a:off x="5943600" y="990600"/>
            <a:ext cx="3581400" cy="5653088"/>
            <a:chOff x="2784" y="672"/>
            <a:chExt cx="2256" cy="3561"/>
          </a:xfrm>
        </p:grpSpPr>
        <p:sp>
          <p:nvSpPr>
            <p:cNvPr id="74759" name="AutoShape 4">
              <a:extLst>
                <a:ext uri="{FF2B5EF4-FFF2-40B4-BE49-F238E27FC236}">
                  <a16:creationId xmlns:a16="http://schemas.microsoft.com/office/drawing/2014/main" id="{AC3D6C90-ED88-4001-8C2E-E94F00477D97}"/>
                </a:ext>
              </a:extLst>
            </p:cNvPr>
            <p:cNvSpPr>
              <a:spLocks noChangeArrowheads="1"/>
            </p:cNvSpPr>
            <p:nvPr/>
          </p:nvSpPr>
          <p:spPr bwMode="auto">
            <a:xfrm>
              <a:off x="3639" y="1338"/>
              <a:ext cx="336" cy="336"/>
            </a:xfrm>
            <a:prstGeom prst="flowChartDelay">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4760" name="Line 6">
              <a:extLst>
                <a:ext uri="{FF2B5EF4-FFF2-40B4-BE49-F238E27FC236}">
                  <a16:creationId xmlns:a16="http://schemas.microsoft.com/office/drawing/2014/main" id="{6D00C3BA-6C50-4FCB-8127-5CAF462BC868}"/>
                </a:ext>
              </a:extLst>
            </p:cNvPr>
            <p:cNvSpPr>
              <a:spLocks noChangeShapeType="1"/>
            </p:cNvSpPr>
            <p:nvPr/>
          </p:nvSpPr>
          <p:spPr bwMode="auto">
            <a:xfrm>
              <a:off x="3322" y="1293"/>
              <a:ext cx="31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74761" name="Line 7">
              <a:extLst>
                <a:ext uri="{FF2B5EF4-FFF2-40B4-BE49-F238E27FC236}">
                  <a16:creationId xmlns:a16="http://schemas.microsoft.com/office/drawing/2014/main" id="{C6AFEE23-B165-4516-B2D9-8A12E4C3A02B}"/>
                </a:ext>
              </a:extLst>
            </p:cNvPr>
            <p:cNvSpPr>
              <a:spLocks noChangeShapeType="1"/>
            </p:cNvSpPr>
            <p:nvPr/>
          </p:nvSpPr>
          <p:spPr bwMode="auto">
            <a:xfrm>
              <a:off x="3322" y="1488"/>
              <a:ext cx="31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74762" name="Line 8">
              <a:extLst>
                <a:ext uri="{FF2B5EF4-FFF2-40B4-BE49-F238E27FC236}">
                  <a16:creationId xmlns:a16="http://schemas.microsoft.com/office/drawing/2014/main" id="{87432A0D-240C-4E59-90DE-E31905212D01}"/>
                </a:ext>
              </a:extLst>
            </p:cNvPr>
            <p:cNvSpPr>
              <a:spLocks noChangeShapeType="1"/>
            </p:cNvSpPr>
            <p:nvPr/>
          </p:nvSpPr>
          <p:spPr bwMode="auto">
            <a:xfrm>
              <a:off x="3322" y="1632"/>
              <a:ext cx="31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74763" name="Line 9">
              <a:extLst>
                <a:ext uri="{FF2B5EF4-FFF2-40B4-BE49-F238E27FC236}">
                  <a16:creationId xmlns:a16="http://schemas.microsoft.com/office/drawing/2014/main" id="{143C1D76-FC72-4590-BDA3-9F77F8A3DF34}"/>
                </a:ext>
              </a:extLst>
            </p:cNvPr>
            <p:cNvSpPr>
              <a:spLocks noChangeShapeType="1"/>
            </p:cNvSpPr>
            <p:nvPr/>
          </p:nvSpPr>
          <p:spPr bwMode="auto">
            <a:xfrm>
              <a:off x="3639" y="1248"/>
              <a:ext cx="0" cy="5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74764" name="Line 10">
              <a:extLst>
                <a:ext uri="{FF2B5EF4-FFF2-40B4-BE49-F238E27FC236}">
                  <a16:creationId xmlns:a16="http://schemas.microsoft.com/office/drawing/2014/main" id="{E3F5AF6D-1FE5-41C4-A92D-397953074BFF}"/>
                </a:ext>
              </a:extLst>
            </p:cNvPr>
            <p:cNvSpPr>
              <a:spLocks noChangeShapeType="1"/>
            </p:cNvSpPr>
            <p:nvPr/>
          </p:nvSpPr>
          <p:spPr bwMode="auto">
            <a:xfrm>
              <a:off x="3322" y="1776"/>
              <a:ext cx="31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74765" name="Rectangle 14">
              <a:extLst>
                <a:ext uri="{FF2B5EF4-FFF2-40B4-BE49-F238E27FC236}">
                  <a16:creationId xmlns:a16="http://schemas.microsoft.com/office/drawing/2014/main" id="{1E2DBFEB-97E8-47EF-8F7F-5E72F76DA42C}"/>
                </a:ext>
              </a:extLst>
            </p:cNvPr>
            <p:cNvSpPr>
              <a:spLocks noChangeArrowheads="1"/>
            </p:cNvSpPr>
            <p:nvPr/>
          </p:nvSpPr>
          <p:spPr bwMode="auto">
            <a:xfrm>
              <a:off x="4320" y="672"/>
              <a:ext cx="720" cy="105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RAM</a:t>
              </a:r>
            </a:p>
            <a:p>
              <a:pPr algn="ctr">
                <a:spcBef>
                  <a:spcPct val="0"/>
                </a:spcBef>
                <a:buClrTx/>
                <a:buSzTx/>
                <a:buFontTx/>
                <a:buNone/>
              </a:pPr>
              <a:r>
                <a:rPr lang="en-US" altLang="en-US" sz="1800">
                  <a:latin typeface="Tahoma" panose="020B0604030504040204" pitchFamily="34" charset="0"/>
                </a:rPr>
                <a:t>4KB</a:t>
              </a:r>
            </a:p>
          </p:txBody>
        </p:sp>
        <p:sp>
          <p:nvSpPr>
            <p:cNvPr id="74766" name="Rectangle 15">
              <a:extLst>
                <a:ext uri="{FF2B5EF4-FFF2-40B4-BE49-F238E27FC236}">
                  <a16:creationId xmlns:a16="http://schemas.microsoft.com/office/drawing/2014/main" id="{7A6B3F8B-0F7F-4B62-852C-4D32A35867D9}"/>
                </a:ext>
              </a:extLst>
            </p:cNvPr>
            <p:cNvSpPr>
              <a:spLocks noChangeArrowheads="1"/>
            </p:cNvSpPr>
            <p:nvPr/>
          </p:nvSpPr>
          <p:spPr bwMode="auto">
            <a:xfrm>
              <a:off x="4320" y="1920"/>
              <a:ext cx="720" cy="105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ROM</a:t>
              </a:r>
            </a:p>
            <a:p>
              <a:pPr algn="ctr">
                <a:spcBef>
                  <a:spcPct val="0"/>
                </a:spcBef>
                <a:buClrTx/>
                <a:buSzTx/>
                <a:buFontTx/>
                <a:buNone/>
              </a:pPr>
              <a:r>
                <a:rPr lang="en-US" altLang="en-US" sz="1800">
                  <a:latin typeface="Tahoma" panose="020B0604030504040204" pitchFamily="34" charset="0"/>
                </a:rPr>
                <a:t>16KB</a:t>
              </a:r>
            </a:p>
          </p:txBody>
        </p:sp>
        <p:sp>
          <p:nvSpPr>
            <p:cNvPr id="74767" name="Rectangle 16">
              <a:extLst>
                <a:ext uri="{FF2B5EF4-FFF2-40B4-BE49-F238E27FC236}">
                  <a16:creationId xmlns:a16="http://schemas.microsoft.com/office/drawing/2014/main" id="{7A62ADE9-F2E6-4C83-A45F-0DD73CA3A66A}"/>
                </a:ext>
              </a:extLst>
            </p:cNvPr>
            <p:cNvSpPr>
              <a:spLocks noChangeArrowheads="1"/>
            </p:cNvSpPr>
            <p:nvPr/>
          </p:nvSpPr>
          <p:spPr bwMode="auto">
            <a:xfrm>
              <a:off x="4320" y="3168"/>
              <a:ext cx="720" cy="105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IO</a:t>
              </a:r>
            </a:p>
            <a:p>
              <a:pPr algn="ctr">
                <a:spcBef>
                  <a:spcPct val="0"/>
                </a:spcBef>
                <a:buClrTx/>
                <a:buSzTx/>
                <a:buFontTx/>
                <a:buNone/>
              </a:pPr>
              <a:r>
                <a:rPr lang="en-US" altLang="en-US" sz="1800">
                  <a:latin typeface="Tahoma" panose="020B0604030504040204" pitchFamily="34" charset="0"/>
                </a:rPr>
                <a:t>4KB</a:t>
              </a:r>
            </a:p>
          </p:txBody>
        </p:sp>
        <p:sp>
          <p:nvSpPr>
            <p:cNvPr id="74768" name="Text Box 17">
              <a:extLst>
                <a:ext uri="{FF2B5EF4-FFF2-40B4-BE49-F238E27FC236}">
                  <a16:creationId xmlns:a16="http://schemas.microsoft.com/office/drawing/2014/main" id="{CC011F67-67E1-4620-800A-484BC7DA87C9}"/>
                </a:ext>
              </a:extLst>
            </p:cNvPr>
            <p:cNvSpPr txBox="1">
              <a:spLocks noChangeArrowheads="1"/>
            </p:cNvSpPr>
            <p:nvPr/>
          </p:nvSpPr>
          <p:spPr bwMode="auto">
            <a:xfrm>
              <a:off x="4320" y="1440"/>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200">
                  <a:latin typeface="Tahoma" panose="020B0604030504040204" pitchFamily="34" charset="0"/>
                </a:rPr>
                <a:t>CS</a:t>
              </a:r>
            </a:p>
          </p:txBody>
        </p:sp>
        <p:sp>
          <p:nvSpPr>
            <p:cNvPr id="74769" name="Text Box 18">
              <a:extLst>
                <a:ext uri="{FF2B5EF4-FFF2-40B4-BE49-F238E27FC236}">
                  <a16:creationId xmlns:a16="http://schemas.microsoft.com/office/drawing/2014/main" id="{5C87627F-457D-4669-AA92-53F4E962A32C}"/>
                </a:ext>
              </a:extLst>
            </p:cNvPr>
            <p:cNvSpPr txBox="1">
              <a:spLocks noChangeArrowheads="1"/>
            </p:cNvSpPr>
            <p:nvPr/>
          </p:nvSpPr>
          <p:spPr bwMode="auto">
            <a:xfrm>
              <a:off x="4320" y="2755"/>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200">
                  <a:latin typeface="Tahoma" panose="020B0604030504040204" pitchFamily="34" charset="0"/>
                </a:rPr>
                <a:t>CS</a:t>
              </a:r>
            </a:p>
          </p:txBody>
        </p:sp>
        <p:sp>
          <p:nvSpPr>
            <p:cNvPr id="74770" name="Text Box 19">
              <a:extLst>
                <a:ext uri="{FF2B5EF4-FFF2-40B4-BE49-F238E27FC236}">
                  <a16:creationId xmlns:a16="http://schemas.microsoft.com/office/drawing/2014/main" id="{117849DD-CCA5-4DB9-B4E8-9705B70219C2}"/>
                </a:ext>
              </a:extLst>
            </p:cNvPr>
            <p:cNvSpPr txBox="1">
              <a:spLocks noChangeArrowheads="1"/>
            </p:cNvSpPr>
            <p:nvPr/>
          </p:nvSpPr>
          <p:spPr bwMode="auto">
            <a:xfrm>
              <a:off x="4320" y="3955"/>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200">
                  <a:latin typeface="Tahoma" panose="020B0604030504040204" pitchFamily="34" charset="0"/>
                </a:rPr>
                <a:t>CS</a:t>
              </a:r>
            </a:p>
          </p:txBody>
        </p:sp>
        <p:sp>
          <p:nvSpPr>
            <p:cNvPr id="74771" name="AutoShape 20">
              <a:extLst>
                <a:ext uri="{FF2B5EF4-FFF2-40B4-BE49-F238E27FC236}">
                  <a16:creationId xmlns:a16="http://schemas.microsoft.com/office/drawing/2014/main" id="{E6F76184-788F-4DFA-8529-6BCC9D4C6118}"/>
                </a:ext>
              </a:extLst>
            </p:cNvPr>
            <p:cNvSpPr>
              <a:spLocks noChangeArrowheads="1"/>
            </p:cNvSpPr>
            <p:nvPr/>
          </p:nvSpPr>
          <p:spPr bwMode="auto">
            <a:xfrm>
              <a:off x="3216" y="720"/>
              <a:ext cx="1104" cy="384"/>
            </a:xfrm>
            <a:prstGeom prst="rightArrow">
              <a:avLst>
                <a:gd name="adj1" fmla="val 50000"/>
                <a:gd name="adj2" fmla="val 71875"/>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A0 – A11</a:t>
              </a:r>
            </a:p>
          </p:txBody>
        </p:sp>
        <p:sp>
          <p:nvSpPr>
            <p:cNvPr id="74772" name="AutoShape 21">
              <a:extLst>
                <a:ext uri="{FF2B5EF4-FFF2-40B4-BE49-F238E27FC236}">
                  <a16:creationId xmlns:a16="http://schemas.microsoft.com/office/drawing/2014/main" id="{7B2596B1-9434-4734-840F-2BDF4394F837}"/>
                </a:ext>
              </a:extLst>
            </p:cNvPr>
            <p:cNvSpPr>
              <a:spLocks noChangeArrowheads="1"/>
            </p:cNvSpPr>
            <p:nvPr/>
          </p:nvSpPr>
          <p:spPr bwMode="auto">
            <a:xfrm>
              <a:off x="3629" y="2618"/>
              <a:ext cx="336" cy="336"/>
            </a:xfrm>
            <a:prstGeom prst="flowChartDelay">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4773" name="Line 24">
              <a:extLst>
                <a:ext uri="{FF2B5EF4-FFF2-40B4-BE49-F238E27FC236}">
                  <a16:creationId xmlns:a16="http://schemas.microsoft.com/office/drawing/2014/main" id="{78E1B332-8D5C-4361-84BC-E709A0875B54}"/>
                </a:ext>
              </a:extLst>
            </p:cNvPr>
            <p:cNvSpPr>
              <a:spLocks noChangeShapeType="1"/>
            </p:cNvSpPr>
            <p:nvPr/>
          </p:nvSpPr>
          <p:spPr bwMode="auto">
            <a:xfrm>
              <a:off x="3312" y="2688"/>
              <a:ext cx="31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74774" name="Line 25">
              <a:extLst>
                <a:ext uri="{FF2B5EF4-FFF2-40B4-BE49-F238E27FC236}">
                  <a16:creationId xmlns:a16="http://schemas.microsoft.com/office/drawing/2014/main" id="{C86184BA-EC18-4F5A-ADA3-5F1A9D58576F}"/>
                </a:ext>
              </a:extLst>
            </p:cNvPr>
            <p:cNvSpPr>
              <a:spLocks noChangeShapeType="1"/>
            </p:cNvSpPr>
            <p:nvPr/>
          </p:nvSpPr>
          <p:spPr bwMode="auto">
            <a:xfrm>
              <a:off x="3312" y="2880"/>
              <a:ext cx="31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74775" name="AutoShape 28">
              <a:extLst>
                <a:ext uri="{FF2B5EF4-FFF2-40B4-BE49-F238E27FC236}">
                  <a16:creationId xmlns:a16="http://schemas.microsoft.com/office/drawing/2014/main" id="{F6DF51AB-AA2F-4142-9D6C-C8457284B7A7}"/>
                </a:ext>
              </a:extLst>
            </p:cNvPr>
            <p:cNvSpPr>
              <a:spLocks noChangeArrowheads="1"/>
            </p:cNvSpPr>
            <p:nvPr/>
          </p:nvSpPr>
          <p:spPr bwMode="auto">
            <a:xfrm>
              <a:off x="3629" y="3834"/>
              <a:ext cx="336" cy="336"/>
            </a:xfrm>
            <a:prstGeom prst="flowChartDelay">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4776" name="AutoShape 35">
              <a:extLst>
                <a:ext uri="{FF2B5EF4-FFF2-40B4-BE49-F238E27FC236}">
                  <a16:creationId xmlns:a16="http://schemas.microsoft.com/office/drawing/2014/main" id="{E3DA8728-95C5-4AD7-8D32-7269FB2989B8}"/>
                </a:ext>
              </a:extLst>
            </p:cNvPr>
            <p:cNvSpPr>
              <a:spLocks noChangeArrowheads="1"/>
            </p:cNvSpPr>
            <p:nvPr/>
          </p:nvSpPr>
          <p:spPr bwMode="auto">
            <a:xfrm rot="5400000">
              <a:off x="3552" y="1248"/>
              <a:ext cx="96" cy="96"/>
            </a:xfrm>
            <a:prstGeom prst="flowChartConnector">
              <a:avLst/>
            </a:prstGeom>
            <a:solidFill>
              <a:schemeClr val="tx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4777" name="AutoShape 36">
              <a:extLst>
                <a:ext uri="{FF2B5EF4-FFF2-40B4-BE49-F238E27FC236}">
                  <a16:creationId xmlns:a16="http://schemas.microsoft.com/office/drawing/2014/main" id="{355AB68E-9269-4AE4-AA52-826935CA1974}"/>
                </a:ext>
              </a:extLst>
            </p:cNvPr>
            <p:cNvSpPr>
              <a:spLocks noChangeArrowheads="1"/>
            </p:cNvSpPr>
            <p:nvPr/>
          </p:nvSpPr>
          <p:spPr bwMode="auto">
            <a:xfrm rot="5400000">
              <a:off x="3552" y="1440"/>
              <a:ext cx="96" cy="96"/>
            </a:xfrm>
            <a:prstGeom prst="flowChartConnector">
              <a:avLst/>
            </a:prstGeom>
            <a:solidFill>
              <a:schemeClr val="tx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4778" name="AutoShape 37">
              <a:extLst>
                <a:ext uri="{FF2B5EF4-FFF2-40B4-BE49-F238E27FC236}">
                  <a16:creationId xmlns:a16="http://schemas.microsoft.com/office/drawing/2014/main" id="{4B039A54-C051-442E-9027-984057DF31A7}"/>
                </a:ext>
              </a:extLst>
            </p:cNvPr>
            <p:cNvSpPr>
              <a:spLocks noChangeArrowheads="1"/>
            </p:cNvSpPr>
            <p:nvPr/>
          </p:nvSpPr>
          <p:spPr bwMode="auto">
            <a:xfrm rot="5400000">
              <a:off x="3552" y="1584"/>
              <a:ext cx="96" cy="96"/>
            </a:xfrm>
            <a:prstGeom prst="flowChartConnector">
              <a:avLst/>
            </a:prstGeom>
            <a:solidFill>
              <a:schemeClr val="tx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4779" name="AutoShape 38">
              <a:extLst>
                <a:ext uri="{FF2B5EF4-FFF2-40B4-BE49-F238E27FC236}">
                  <a16:creationId xmlns:a16="http://schemas.microsoft.com/office/drawing/2014/main" id="{96A7036D-8B5B-4F91-A5FE-2AFC694E769F}"/>
                </a:ext>
              </a:extLst>
            </p:cNvPr>
            <p:cNvSpPr>
              <a:spLocks noChangeArrowheads="1"/>
            </p:cNvSpPr>
            <p:nvPr/>
          </p:nvSpPr>
          <p:spPr bwMode="auto">
            <a:xfrm rot="5400000">
              <a:off x="3552" y="1728"/>
              <a:ext cx="96" cy="96"/>
            </a:xfrm>
            <a:prstGeom prst="flowChartConnector">
              <a:avLst/>
            </a:prstGeom>
            <a:solidFill>
              <a:schemeClr val="tx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4780" name="Text Box 39">
              <a:extLst>
                <a:ext uri="{FF2B5EF4-FFF2-40B4-BE49-F238E27FC236}">
                  <a16:creationId xmlns:a16="http://schemas.microsoft.com/office/drawing/2014/main" id="{72831DFE-D9AA-4603-857A-DFD3C38426BC}"/>
                </a:ext>
              </a:extLst>
            </p:cNvPr>
            <p:cNvSpPr txBox="1">
              <a:spLocks noChangeArrowheads="1"/>
            </p:cNvSpPr>
            <p:nvPr/>
          </p:nvSpPr>
          <p:spPr bwMode="auto">
            <a:xfrm>
              <a:off x="2784" y="1680"/>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A12</a:t>
              </a:r>
            </a:p>
          </p:txBody>
        </p:sp>
        <p:sp>
          <p:nvSpPr>
            <p:cNvPr id="74781" name="Text Box 40">
              <a:extLst>
                <a:ext uri="{FF2B5EF4-FFF2-40B4-BE49-F238E27FC236}">
                  <a16:creationId xmlns:a16="http://schemas.microsoft.com/office/drawing/2014/main" id="{5731B14D-6185-4D65-A972-E1FC940BB0F1}"/>
                </a:ext>
              </a:extLst>
            </p:cNvPr>
            <p:cNvSpPr txBox="1">
              <a:spLocks noChangeArrowheads="1"/>
            </p:cNvSpPr>
            <p:nvPr/>
          </p:nvSpPr>
          <p:spPr bwMode="auto">
            <a:xfrm>
              <a:off x="2784" y="1536"/>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A13</a:t>
              </a:r>
            </a:p>
          </p:txBody>
        </p:sp>
        <p:sp>
          <p:nvSpPr>
            <p:cNvPr id="74782" name="Text Box 41">
              <a:extLst>
                <a:ext uri="{FF2B5EF4-FFF2-40B4-BE49-F238E27FC236}">
                  <a16:creationId xmlns:a16="http://schemas.microsoft.com/office/drawing/2014/main" id="{C5E0CEF2-18AA-4EC9-8307-543D26346116}"/>
                </a:ext>
              </a:extLst>
            </p:cNvPr>
            <p:cNvSpPr txBox="1">
              <a:spLocks noChangeArrowheads="1"/>
            </p:cNvSpPr>
            <p:nvPr/>
          </p:nvSpPr>
          <p:spPr bwMode="auto">
            <a:xfrm>
              <a:off x="2784" y="1392"/>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A14</a:t>
              </a:r>
            </a:p>
          </p:txBody>
        </p:sp>
        <p:sp>
          <p:nvSpPr>
            <p:cNvPr id="74783" name="Text Box 42">
              <a:extLst>
                <a:ext uri="{FF2B5EF4-FFF2-40B4-BE49-F238E27FC236}">
                  <a16:creationId xmlns:a16="http://schemas.microsoft.com/office/drawing/2014/main" id="{92C59357-9EE1-40F7-A18E-EAEF7C28C77A}"/>
                </a:ext>
              </a:extLst>
            </p:cNvPr>
            <p:cNvSpPr txBox="1">
              <a:spLocks noChangeArrowheads="1"/>
            </p:cNvSpPr>
            <p:nvPr/>
          </p:nvSpPr>
          <p:spPr bwMode="auto">
            <a:xfrm>
              <a:off x="2784" y="1200"/>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A15</a:t>
              </a:r>
            </a:p>
          </p:txBody>
        </p:sp>
        <p:sp>
          <p:nvSpPr>
            <p:cNvPr id="74784" name="Text Box 43">
              <a:extLst>
                <a:ext uri="{FF2B5EF4-FFF2-40B4-BE49-F238E27FC236}">
                  <a16:creationId xmlns:a16="http://schemas.microsoft.com/office/drawing/2014/main" id="{DC4E64C5-48FF-4F6E-B5D8-BAC0BEE2F330}"/>
                </a:ext>
              </a:extLst>
            </p:cNvPr>
            <p:cNvSpPr txBox="1">
              <a:spLocks noChangeArrowheads="1"/>
            </p:cNvSpPr>
            <p:nvPr/>
          </p:nvSpPr>
          <p:spPr bwMode="auto">
            <a:xfrm>
              <a:off x="2832" y="2793"/>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A14</a:t>
              </a:r>
            </a:p>
          </p:txBody>
        </p:sp>
        <p:sp>
          <p:nvSpPr>
            <p:cNvPr id="74785" name="Text Box 44">
              <a:extLst>
                <a:ext uri="{FF2B5EF4-FFF2-40B4-BE49-F238E27FC236}">
                  <a16:creationId xmlns:a16="http://schemas.microsoft.com/office/drawing/2014/main" id="{CF5B07F7-956D-4BE4-B8D6-D73701072A28}"/>
                </a:ext>
              </a:extLst>
            </p:cNvPr>
            <p:cNvSpPr txBox="1">
              <a:spLocks noChangeArrowheads="1"/>
            </p:cNvSpPr>
            <p:nvPr/>
          </p:nvSpPr>
          <p:spPr bwMode="auto">
            <a:xfrm>
              <a:off x="2832" y="26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A15</a:t>
              </a:r>
            </a:p>
          </p:txBody>
        </p:sp>
        <p:sp>
          <p:nvSpPr>
            <p:cNvPr id="74786" name="AutoShape 45">
              <a:extLst>
                <a:ext uri="{FF2B5EF4-FFF2-40B4-BE49-F238E27FC236}">
                  <a16:creationId xmlns:a16="http://schemas.microsoft.com/office/drawing/2014/main" id="{02D67EC6-A60D-4E9C-9285-90FA4B523647}"/>
                </a:ext>
              </a:extLst>
            </p:cNvPr>
            <p:cNvSpPr>
              <a:spLocks noChangeArrowheads="1"/>
            </p:cNvSpPr>
            <p:nvPr/>
          </p:nvSpPr>
          <p:spPr bwMode="auto">
            <a:xfrm>
              <a:off x="3216" y="1968"/>
              <a:ext cx="1104" cy="384"/>
            </a:xfrm>
            <a:prstGeom prst="rightArrow">
              <a:avLst>
                <a:gd name="adj1" fmla="val 50000"/>
                <a:gd name="adj2" fmla="val 71875"/>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A0 – A13</a:t>
              </a:r>
            </a:p>
          </p:txBody>
        </p:sp>
        <p:sp>
          <p:nvSpPr>
            <p:cNvPr id="74787" name="AutoShape 46">
              <a:extLst>
                <a:ext uri="{FF2B5EF4-FFF2-40B4-BE49-F238E27FC236}">
                  <a16:creationId xmlns:a16="http://schemas.microsoft.com/office/drawing/2014/main" id="{4448F035-6C59-4570-925C-ABB4604C6D03}"/>
                </a:ext>
              </a:extLst>
            </p:cNvPr>
            <p:cNvSpPr>
              <a:spLocks noChangeArrowheads="1"/>
            </p:cNvSpPr>
            <p:nvPr/>
          </p:nvSpPr>
          <p:spPr bwMode="auto">
            <a:xfrm>
              <a:off x="3216" y="3216"/>
              <a:ext cx="1104" cy="384"/>
            </a:xfrm>
            <a:prstGeom prst="rightArrow">
              <a:avLst>
                <a:gd name="adj1" fmla="val 50000"/>
                <a:gd name="adj2" fmla="val 71875"/>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A0 – A11</a:t>
              </a:r>
            </a:p>
          </p:txBody>
        </p:sp>
        <p:sp>
          <p:nvSpPr>
            <p:cNvPr id="74788" name="Line 47">
              <a:extLst>
                <a:ext uri="{FF2B5EF4-FFF2-40B4-BE49-F238E27FC236}">
                  <a16:creationId xmlns:a16="http://schemas.microsoft.com/office/drawing/2014/main" id="{9B093F94-3E69-47AD-B7C2-8FB33BA314CA}"/>
                </a:ext>
              </a:extLst>
            </p:cNvPr>
            <p:cNvSpPr>
              <a:spLocks noChangeShapeType="1"/>
            </p:cNvSpPr>
            <p:nvPr/>
          </p:nvSpPr>
          <p:spPr bwMode="auto">
            <a:xfrm>
              <a:off x="3322" y="3702"/>
              <a:ext cx="31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74789" name="Line 48">
              <a:extLst>
                <a:ext uri="{FF2B5EF4-FFF2-40B4-BE49-F238E27FC236}">
                  <a16:creationId xmlns:a16="http://schemas.microsoft.com/office/drawing/2014/main" id="{D51E6391-D6BD-40E0-AE5C-6ED3CCDB1E84}"/>
                </a:ext>
              </a:extLst>
            </p:cNvPr>
            <p:cNvSpPr>
              <a:spLocks noChangeShapeType="1"/>
            </p:cNvSpPr>
            <p:nvPr/>
          </p:nvSpPr>
          <p:spPr bwMode="auto">
            <a:xfrm>
              <a:off x="3322" y="3897"/>
              <a:ext cx="31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74790" name="Line 49">
              <a:extLst>
                <a:ext uri="{FF2B5EF4-FFF2-40B4-BE49-F238E27FC236}">
                  <a16:creationId xmlns:a16="http://schemas.microsoft.com/office/drawing/2014/main" id="{2E7C0276-36E6-46C8-8317-25C5449D7054}"/>
                </a:ext>
              </a:extLst>
            </p:cNvPr>
            <p:cNvSpPr>
              <a:spLocks noChangeShapeType="1"/>
            </p:cNvSpPr>
            <p:nvPr/>
          </p:nvSpPr>
          <p:spPr bwMode="auto">
            <a:xfrm>
              <a:off x="3322" y="4041"/>
              <a:ext cx="31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74791" name="Line 50">
              <a:extLst>
                <a:ext uri="{FF2B5EF4-FFF2-40B4-BE49-F238E27FC236}">
                  <a16:creationId xmlns:a16="http://schemas.microsoft.com/office/drawing/2014/main" id="{65D08BD8-182A-4255-AAEA-CA372F1B1EF9}"/>
                </a:ext>
              </a:extLst>
            </p:cNvPr>
            <p:cNvSpPr>
              <a:spLocks noChangeShapeType="1"/>
            </p:cNvSpPr>
            <p:nvPr/>
          </p:nvSpPr>
          <p:spPr bwMode="auto">
            <a:xfrm>
              <a:off x="3639" y="3657"/>
              <a:ext cx="0" cy="5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74792" name="Line 51">
              <a:extLst>
                <a:ext uri="{FF2B5EF4-FFF2-40B4-BE49-F238E27FC236}">
                  <a16:creationId xmlns:a16="http://schemas.microsoft.com/office/drawing/2014/main" id="{3D1E1C92-D939-409C-B46D-C405DC200767}"/>
                </a:ext>
              </a:extLst>
            </p:cNvPr>
            <p:cNvSpPr>
              <a:spLocks noChangeShapeType="1"/>
            </p:cNvSpPr>
            <p:nvPr/>
          </p:nvSpPr>
          <p:spPr bwMode="auto">
            <a:xfrm>
              <a:off x="3322" y="4185"/>
              <a:ext cx="31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74793" name="AutoShape 53">
              <a:extLst>
                <a:ext uri="{FF2B5EF4-FFF2-40B4-BE49-F238E27FC236}">
                  <a16:creationId xmlns:a16="http://schemas.microsoft.com/office/drawing/2014/main" id="{CFD5C2C0-9F92-4EFB-90E3-EBC9ED4A7EBD}"/>
                </a:ext>
              </a:extLst>
            </p:cNvPr>
            <p:cNvSpPr>
              <a:spLocks noChangeArrowheads="1"/>
            </p:cNvSpPr>
            <p:nvPr/>
          </p:nvSpPr>
          <p:spPr bwMode="auto">
            <a:xfrm rot="5400000">
              <a:off x="3552" y="3849"/>
              <a:ext cx="96" cy="96"/>
            </a:xfrm>
            <a:prstGeom prst="flowChartConnector">
              <a:avLst/>
            </a:prstGeom>
            <a:solidFill>
              <a:schemeClr val="tx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4794" name="AutoShape 54">
              <a:extLst>
                <a:ext uri="{FF2B5EF4-FFF2-40B4-BE49-F238E27FC236}">
                  <a16:creationId xmlns:a16="http://schemas.microsoft.com/office/drawing/2014/main" id="{A80C3982-5683-48E4-89D1-ADBE12208B44}"/>
                </a:ext>
              </a:extLst>
            </p:cNvPr>
            <p:cNvSpPr>
              <a:spLocks noChangeArrowheads="1"/>
            </p:cNvSpPr>
            <p:nvPr/>
          </p:nvSpPr>
          <p:spPr bwMode="auto">
            <a:xfrm rot="5400000">
              <a:off x="3552" y="3993"/>
              <a:ext cx="96" cy="96"/>
            </a:xfrm>
            <a:prstGeom prst="flowChartConnector">
              <a:avLst/>
            </a:prstGeom>
            <a:solidFill>
              <a:schemeClr val="tx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4795" name="AutoShape 55">
              <a:extLst>
                <a:ext uri="{FF2B5EF4-FFF2-40B4-BE49-F238E27FC236}">
                  <a16:creationId xmlns:a16="http://schemas.microsoft.com/office/drawing/2014/main" id="{0DB1AE91-1006-4038-B169-ACDF17211B59}"/>
                </a:ext>
              </a:extLst>
            </p:cNvPr>
            <p:cNvSpPr>
              <a:spLocks noChangeArrowheads="1"/>
            </p:cNvSpPr>
            <p:nvPr/>
          </p:nvSpPr>
          <p:spPr bwMode="auto">
            <a:xfrm rot="5400000">
              <a:off x="3552" y="4137"/>
              <a:ext cx="96" cy="96"/>
            </a:xfrm>
            <a:prstGeom prst="flowChartConnector">
              <a:avLst/>
            </a:prstGeom>
            <a:solidFill>
              <a:schemeClr val="tx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4796" name="Text Box 57">
              <a:extLst>
                <a:ext uri="{FF2B5EF4-FFF2-40B4-BE49-F238E27FC236}">
                  <a16:creationId xmlns:a16="http://schemas.microsoft.com/office/drawing/2014/main" id="{8DA9B755-8D91-4D22-BF62-1A0A66065BEC}"/>
                </a:ext>
              </a:extLst>
            </p:cNvPr>
            <p:cNvSpPr txBox="1">
              <a:spLocks noChangeArrowheads="1"/>
            </p:cNvSpPr>
            <p:nvPr/>
          </p:nvSpPr>
          <p:spPr bwMode="auto">
            <a:xfrm>
              <a:off x="2784" y="394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A13</a:t>
              </a:r>
            </a:p>
          </p:txBody>
        </p:sp>
        <p:sp>
          <p:nvSpPr>
            <p:cNvPr id="74797" name="Text Box 58">
              <a:extLst>
                <a:ext uri="{FF2B5EF4-FFF2-40B4-BE49-F238E27FC236}">
                  <a16:creationId xmlns:a16="http://schemas.microsoft.com/office/drawing/2014/main" id="{50F0AB5A-6443-479D-B07D-F7DE74BF1287}"/>
                </a:ext>
              </a:extLst>
            </p:cNvPr>
            <p:cNvSpPr txBox="1">
              <a:spLocks noChangeArrowheads="1"/>
            </p:cNvSpPr>
            <p:nvPr/>
          </p:nvSpPr>
          <p:spPr bwMode="auto">
            <a:xfrm>
              <a:off x="2784"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A14</a:t>
              </a:r>
            </a:p>
          </p:txBody>
        </p:sp>
        <p:sp>
          <p:nvSpPr>
            <p:cNvPr id="74798" name="Text Box 59">
              <a:extLst>
                <a:ext uri="{FF2B5EF4-FFF2-40B4-BE49-F238E27FC236}">
                  <a16:creationId xmlns:a16="http://schemas.microsoft.com/office/drawing/2014/main" id="{07DF0EFC-4E11-41DF-A5A2-577CCC414148}"/>
                </a:ext>
              </a:extLst>
            </p:cNvPr>
            <p:cNvSpPr txBox="1">
              <a:spLocks noChangeArrowheads="1"/>
            </p:cNvSpPr>
            <p:nvPr/>
          </p:nvSpPr>
          <p:spPr bwMode="auto">
            <a:xfrm>
              <a:off x="2784" y="3609"/>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A15</a:t>
              </a:r>
            </a:p>
          </p:txBody>
        </p:sp>
        <p:sp>
          <p:nvSpPr>
            <p:cNvPr id="74799" name="AutoShape 60">
              <a:extLst>
                <a:ext uri="{FF2B5EF4-FFF2-40B4-BE49-F238E27FC236}">
                  <a16:creationId xmlns:a16="http://schemas.microsoft.com/office/drawing/2014/main" id="{FB065B17-414D-4948-AD09-7A7B13B1D4B7}"/>
                </a:ext>
              </a:extLst>
            </p:cNvPr>
            <p:cNvSpPr>
              <a:spLocks noChangeArrowheads="1"/>
            </p:cNvSpPr>
            <p:nvPr/>
          </p:nvSpPr>
          <p:spPr bwMode="auto">
            <a:xfrm rot="5400000">
              <a:off x="4224" y="3960"/>
              <a:ext cx="96" cy="96"/>
            </a:xfrm>
            <a:prstGeom prst="flowChartConnector">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4800" name="Line 61">
              <a:extLst>
                <a:ext uri="{FF2B5EF4-FFF2-40B4-BE49-F238E27FC236}">
                  <a16:creationId xmlns:a16="http://schemas.microsoft.com/office/drawing/2014/main" id="{2D83AE5B-F337-4E4E-88FD-2EF801BAEF1D}"/>
                </a:ext>
              </a:extLst>
            </p:cNvPr>
            <p:cNvSpPr>
              <a:spLocks noChangeShapeType="1"/>
            </p:cNvSpPr>
            <p:nvPr/>
          </p:nvSpPr>
          <p:spPr bwMode="auto">
            <a:xfrm>
              <a:off x="3984" y="4008"/>
              <a:ext cx="240" cy="0"/>
            </a:xfrm>
            <a:prstGeom prst="line">
              <a:avLst/>
            </a:prstGeom>
            <a:noFill/>
            <a:ln w="28575">
              <a:solidFill>
                <a:schemeClr val="tx1"/>
              </a:solidFill>
              <a:round/>
              <a:headEnd type="oval" w="lg" len="lg"/>
              <a:tailEnd/>
            </a:ln>
            <a:extLst>
              <a:ext uri="{909E8E84-426E-40DD-AFC4-6F175D3DCCD1}">
                <a14:hiddenFill xmlns:a14="http://schemas.microsoft.com/office/drawing/2010/main">
                  <a:noFill/>
                </a14:hiddenFill>
              </a:ext>
            </a:extLst>
          </p:spPr>
          <p:txBody>
            <a:bodyPr anchor="ctr"/>
            <a:lstStyle/>
            <a:p>
              <a:endParaRPr lang="en-US"/>
            </a:p>
          </p:txBody>
        </p:sp>
        <p:sp>
          <p:nvSpPr>
            <p:cNvPr id="74801" name="Line 62">
              <a:extLst>
                <a:ext uri="{FF2B5EF4-FFF2-40B4-BE49-F238E27FC236}">
                  <a16:creationId xmlns:a16="http://schemas.microsoft.com/office/drawing/2014/main" id="{376AC3B4-9F01-4047-9CAF-BE9FF26E0CC3}"/>
                </a:ext>
              </a:extLst>
            </p:cNvPr>
            <p:cNvSpPr>
              <a:spLocks noChangeShapeType="1"/>
            </p:cNvSpPr>
            <p:nvPr/>
          </p:nvSpPr>
          <p:spPr bwMode="auto">
            <a:xfrm>
              <a:off x="3984" y="2784"/>
              <a:ext cx="240" cy="0"/>
            </a:xfrm>
            <a:prstGeom prst="line">
              <a:avLst/>
            </a:prstGeom>
            <a:noFill/>
            <a:ln w="28575">
              <a:solidFill>
                <a:schemeClr val="tx1"/>
              </a:solidFill>
              <a:round/>
              <a:headEnd type="oval" w="lg" len="lg"/>
              <a:tailEnd/>
            </a:ln>
            <a:extLst>
              <a:ext uri="{909E8E84-426E-40DD-AFC4-6F175D3DCCD1}">
                <a14:hiddenFill xmlns:a14="http://schemas.microsoft.com/office/drawing/2010/main">
                  <a:noFill/>
                </a14:hiddenFill>
              </a:ext>
            </a:extLst>
          </p:spPr>
          <p:txBody>
            <a:bodyPr anchor="ctr"/>
            <a:lstStyle/>
            <a:p>
              <a:endParaRPr lang="en-US"/>
            </a:p>
          </p:txBody>
        </p:sp>
        <p:sp>
          <p:nvSpPr>
            <p:cNvPr id="74802" name="Line 63">
              <a:extLst>
                <a:ext uri="{FF2B5EF4-FFF2-40B4-BE49-F238E27FC236}">
                  <a16:creationId xmlns:a16="http://schemas.microsoft.com/office/drawing/2014/main" id="{77DCB030-9FA3-4352-B545-29DD7BAE0690}"/>
                </a:ext>
              </a:extLst>
            </p:cNvPr>
            <p:cNvSpPr>
              <a:spLocks noChangeShapeType="1"/>
            </p:cNvSpPr>
            <p:nvPr/>
          </p:nvSpPr>
          <p:spPr bwMode="auto">
            <a:xfrm>
              <a:off x="3984" y="1488"/>
              <a:ext cx="240" cy="0"/>
            </a:xfrm>
            <a:prstGeom prst="line">
              <a:avLst/>
            </a:prstGeom>
            <a:noFill/>
            <a:ln w="28575">
              <a:solidFill>
                <a:schemeClr val="tx1"/>
              </a:solidFill>
              <a:round/>
              <a:headEnd type="oval" w="lg" len="lg"/>
              <a:tailEnd/>
            </a:ln>
            <a:extLst>
              <a:ext uri="{909E8E84-426E-40DD-AFC4-6F175D3DCCD1}">
                <a14:hiddenFill xmlns:a14="http://schemas.microsoft.com/office/drawing/2010/main">
                  <a:noFill/>
                </a14:hiddenFill>
              </a:ext>
            </a:extLst>
          </p:spPr>
          <p:txBody>
            <a:bodyPr anchor="ctr"/>
            <a:lstStyle/>
            <a:p>
              <a:endParaRPr lang="en-US"/>
            </a:p>
          </p:txBody>
        </p:sp>
        <p:sp>
          <p:nvSpPr>
            <p:cNvPr id="74803" name="AutoShape 64">
              <a:extLst>
                <a:ext uri="{FF2B5EF4-FFF2-40B4-BE49-F238E27FC236}">
                  <a16:creationId xmlns:a16="http://schemas.microsoft.com/office/drawing/2014/main" id="{463D5B70-9D78-4869-960B-D55D95C215CA}"/>
                </a:ext>
              </a:extLst>
            </p:cNvPr>
            <p:cNvSpPr>
              <a:spLocks noChangeArrowheads="1"/>
            </p:cNvSpPr>
            <p:nvPr/>
          </p:nvSpPr>
          <p:spPr bwMode="auto">
            <a:xfrm rot="5400000">
              <a:off x="4224" y="2736"/>
              <a:ext cx="96" cy="96"/>
            </a:xfrm>
            <a:prstGeom prst="flowChartConnector">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4804" name="AutoShape 65">
              <a:extLst>
                <a:ext uri="{FF2B5EF4-FFF2-40B4-BE49-F238E27FC236}">
                  <a16:creationId xmlns:a16="http://schemas.microsoft.com/office/drawing/2014/main" id="{6D96A28A-F3DC-48D3-ABFF-F9BE31B750C7}"/>
                </a:ext>
              </a:extLst>
            </p:cNvPr>
            <p:cNvSpPr>
              <a:spLocks noChangeArrowheads="1"/>
            </p:cNvSpPr>
            <p:nvPr/>
          </p:nvSpPr>
          <p:spPr bwMode="auto">
            <a:xfrm rot="5400000">
              <a:off x="4224" y="1440"/>
              <a:ext cx="96" cy="96"/>
            </a:xfrm>
            <a:prstGeom prst="flowChartConnector">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sp>
        <p:nvSpPr>
          <p:cNvPr id="74757" name="Rectangle 67">
            <a:extLst>
              <a:ext uri="{FF2B5EF4-FFF2-40B4-BE49-F238E27FC236}">
                <a16:creationId xmlns:a16="http://schemas.microsoft.com/office/drawing/2014/main" id="{C2CEE65A-2404-48EF-B5A6-0FADD9A0C58D}"/>
              </a:ext>
            </a:extLst>
          </p:cNvPr>
          <p:cNvSpPr>
            <a:spLocks noChangeArrowheads="1"/>
          </p:cNvSpPr>
          <p:nvPr/>
        </p:nvSpPr>
        <p:spPr bwMode="auto">
          <a:xfrm>
            <a:off x="2667000" y="1371600"/>
            <a:ext cx="1676400" cy="52578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CPU</a:t>
            </a:r>
          </a:p>
        </p:txBody>
      </p:sp>
      <p:sp>
        <p:nvSpPr>
          <p:cNvPr id="74758" name="Text Box 68">
            <a:extLst>
              <a:ext uri="{FF2B5EF4-FFF2-40B4-BE49-F238E27FC236}">
                <a16:creationId xmlns:a16="http://schemas.microsoft.com/office/drawing/2014/main" id="{6AA20C1F-44EA-41BF-866B-783B7DD00D08}"/>
              </a:ext>
            </a:extLst>
          </p:cNvPr>
          <p:cNvSpPr txBox="1">
            <a:spLocks noChangeArrowheads="1"/>
          </p:cNvSpPr>
          <p:nvPr/>
        </p:nvSpPr>
        <p:spPr bwMode="auto">
          <a:xfrm>
            <a:off x="3200400" y="1600201"/>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latin typeface="Tahoma" panose="020B0604030504040204" pitchFamily="34" charset="0"/>
              </a:rPr>
              <a:t>A0 – A15</a:t>
            </a:r>
          </a:p>
        </p:txBody>
      </p:sp>
    </p:spTree>
    <p:extLst>
      <p:ext uri="{BB962C8B-B14F-4D97-AF65-F5344CB8AC3E}">
        <p14:creationId xmlns:p14="http://schemas.microsoft.com/office/powerpoint/2010/main" val="810404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AD01629-98A6-4540-97A3-B128108DD145}"/>
              </a:ext>
            </a:extLst>
          </p:cNvPr>
          <p:cNvSpPr>
            <a:spLocks noGrp="1" noChangeArrowheads="1"/>
          </p:cNvSpPr>
          <p:nvPr>
            <p:ph type="title"/>
          </p:nvPr>
        </p:nvSpPr>
        <p:spPr/>
        <p:txBody>
          <a:bodyPr/>
          <a:lstStyle/>
          <a:p>
            <a:pPr eaLnBrk="1" hangingPunct="1"/>
            <a:r>
              <a:rPr lang="en-US" altLang="en-US"/>
              <a:t>Giải mã 1 phần</a:t>
            </a:r>
          </a:p>
        </p:txBody>
      </p:sp>
      <p:sp>
        <p:nvSpPr>
          <p:cNvPr id="75779" name="Rectangle 3">
            <a:extLst>
              <a:ext uri="{FF2B5EF4-FFF2-40B4-BE49-F238E27FC236}">
                <a16:creationId xmlns:a16="http://schemas.microsoft.com/office/drawing/2014/main" id="{A69BAD67-87C8-4784-8E1F-98408E251558}"/>
              </a:ext>
            </a:extLst>
          </p:cNvPr>
          <p:cNvSpPr>
            <a:spLocks noGrp="1" noChangeArrowheads="1"/>
          </p:cNvSpPr>
          <p:nvPr>
            <p:ph idx="1"/>
          </p:nvPr>
        </p:nvSpPr>
        <p:spPr>
          <a:xfrm>
            <a:off x="1905000" y="1295401"/>
            <a:ext cx="3352800" cy="4837113"/>
          </a:xfrm>
        </p:spPr>
        <p:txBody>
          <a:bodyPr/>
          <a:lstStyle/>
          <a:p>
            <a:pPr eaLnBrk="1" hangingPunct="1"/>
            <a:r>
              <a:rPr lang="en-US" altLang="en-US"/>
              <a:t>Nhận xét</a:t>
            </a:r>
          </a:p>
          <a:p>
            <a:pPr lvl="1" eaLnBrk="1" hangingPunct="1"/>
            <a:r>
              <a:rPr lang="en-US" altLang="en-US"/>
              <a:t>0000 – FFFF dung lượng 64K</a:t>
            </a:r>
          </a:p>
          <a:p>
            <a:pPr lvl="1" eaLnBrk="1" hangingPunct="1"/>
            <a:r>
              <a:rPr lang="en-US" altLang="en-US"/>
              <a:t>Vùng không dùng 1 chiếm 28K</a:t>
            </a:r>
          </a:p>
          <a:p>
            <a:pPr lvl="1" eaLnBrk="1" hangingPunct="1"/>
            <a:r>
              <a:rPr lang="en-US" altLang="en-US"/>
              <a:t>Vùng không dùng 2 chiếm 12K</a:t>
            </a:r>
          </a:p>
          <a:p>
            <a:pPr lvl="1" eaLnBrk="1" hangingPunct="1"/>
            <a:endParaRPr lang="en-US" altLang="en-US"/>
          </a:p>
        </p:txBody>
      </p:sp>
      <p:grpSp>
        <p:nvGrpSpPr>
          <p:cNvPr id="75780" name="Group 39">
            <a:extLst>
              <a:ext uri="{FF2B5EF4-FFF2-40B4-BE49-F238E27FC236}">
                <a16:creationId xmlns:a16="http://schemas.microsoft.com/office/drawing/2014/main" id="{55D72E85-3CA0-408C-81A6-0DD6EDF8D79D}"/>
              </a:ext>
            </a:extLst>
          </p:cNvPr>
          <p:cNvGrpSpPr>
            <a:grpSpLocks/>
          </p:cNvGrpSpPr>
          <p:nvPr/>
        </p:nvGrpSpPr>
        <p:grpSpPr bwMode="auto">
          <a:xfrm>
            <a:off x="5257800" y="1066800"/>
            <a:ext cx="5334000" cy="5638800"/>
            <a:chOff x="2352" y="672"/>
            <a:chExt cx="3360" cy="3552"/>
          </a:xfrm>
        </p:grpSpPr>
        <p:sp>
          <p:nvSpPr>
            <p:cNvPr id="75781" name="Text Box 22">
              <a:extLst>
                <a:ext uri="{FF2B5EF4-FFF2-40B4-BE49-F238E27FC236}">
                  <a16:creationId xmlns:a16="http://schemas.microsoft.com/office/drawing/2014/main" id="{44C6A964-49C8-4556-BFE1-13C9993F2E23}"/>
                </a:ext>
              </a:extLst>
            </p:cNvPr>
            <p:cNvSpPr txBox="1">
              <a:spLocks noChangeArrowheads="1"/>
            </p:cNvSpPr>
            <p:nvPr/>
          </p:nvSpPr>
          <p:spPr bwMode="auto">
            <a:xfrm>
              <a:off x="2352" y="3993"/>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0000H</a:t>
              </a:r>
            </a:p>
          </p:txBody>
        </p:sp>
        <p:sp>
          <p:nvSpPr>
            <p:cNvPr id="75782" name="Text Box 23">
              <a:extLst>
                <a:ext uri="{FF2B5EF4-FFF2-40B4-BE49-F238E27FC236}">
                  <a16:creationId xmlns:a16="http://schemas.microsoft.com/office/drawing/2014/main" id="{106D6F57-C070-4BC4-BB8B-F0E923B5373D}"/>
                </a:ext>
              </a:extLst>
            </p:cNvPr>
            <p:cNvSpPr txBox="1">
              <a:spLocks noChangeArrowheads="1"/>
            </p:cNvSpPr>
            <p:nvPr/>
          </p:nvSpPr>
          <p:spPr bwMode="auto">
            <a:xfrm>
              <a:off x="2352" y="3657"/>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0FFFH</a:t>
              </a:r>
            </a:p>
          </p:txBody>
        </p:sp>
        <p:sp>
          <p:nvSpPr>
            <p:cNvPr id="75783" name="Text Box 24">
              <a:extLst>
                <a:ext uri="{FF2B5EF4-FFF2-40B4-BE49-F238E27FC236}">
                  <a16:creationId xmlns:a16="http://schemas.microsoft.com/office/drawing/2014/main" id="{2706848B-B059-40AA-A281-A735CB27571D}"/>
                </a:ext>
              </a:extLst>
            </p:cNvPr>
            <p:cNvSpPr txBox="1">
              <a:spLocks noChangeArrowheads="1"/>
            </p:cNvSpPr>
            <p:nvPr/>
          </p:nvSpPr>
          <p:spPr bwMode="auto">
            <a:xfrm>
              <a:off x="2352" y="2352"/>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8000H</a:t>
              </a:r>
            </a:p>
          </p:txBody>
        </p:sp>
        <p:sp>
          <p:nvSpPr>
            <p:cNvPr id="75784" name="Text Box 25">
              <a:extLst>
                <a:ext uri="{FF2B5EF4-FFF2-40B4-BE49-F238E27FC236}">
                  <a16:creationId xmlns:a16="http://schemas.microsoft.com/office/drawing/2014/main" id="{AC91B53A-90D8-43A7-A1FC-31730501B186}"/>
                </a:ext>
              </a:extLst>
            </p:cNvPr>
            <p:cNvSpPr txBox="1">
              <a:spLocks noChangeArrowheads="1"/>
            </p:cNvSpPr>
            <p:nvPr/>
          </p:nvSpPr>
          <p:spPr bwMode="auto">
            <a:xfrm>
              <a:off x="2352" y="2016"/>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8FFFH</a:t>
              </a:r>
            </a:p>
          </p:txBody>
        </p:sp>
        <p:sp>
          <p:nvSpPr>
            <p:cNvPr id="75785" name="Text Box 26">
              <a:extLst>
                <a:ext uri="{FF2B5EF4-FFF2-40B4-BE49-F238E27FC236}">
                  <a16:creationId xmlns:a16="http://schemas.microsoft.com/office/drawing/2014/main" id="{B03DC250-F36E-4233-9D11-8239DB82E283}"/>
                </a:ext>
              </a:extLst>
            </p:cNvPr>
            <p:cNvSpPr txBox="1">
              <a:spLocks noChangeArrowheads="1"/>
            </p:cNvSpPr>
            <p:nvPr/>
          </p:nvSpPr>
          <p:spPr bwMode="auto">
            <a:xfrm>
              <a:off x="2352" y="1440"/>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C000H</a:t>
              </a:r>
            </a:p>
          </p:txBody>
        </p:sp>
        <p:sp>
          <p:nvSpPr>
            <p:cNvPr id="75786" name="Text Box 27">
              <a:extLst>
                <a:ext uri="{FF2B5EF4-FFF2-40B4-BE49-F238E27FC236}">
                  <a16:creationId xmlns:a16="http://schemas.microsoft.com/office/drawing/2014/main" id="{C928BF0C-95E8-4E3D-A339-3FC07CF39E80}"/>
                </a:ext>
              </a:extLst>
            </p:cNvPr>
            <p:cNvSpPr txBox="1">
              <a:spLocks noChangeArrowheads="1"/>
            </p:cNvSpPr>
            <p:nvPr/>
          </p:nvSpPr>
          <p:spPr bwMode="auto">
            <a:xfrm>
              <a:off x="2352" y="672"/>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FFFFH</a:t>
              </a:r>
            </a:p>
          </p:txBody>
        </p:sp>
        <p:grpSp>
          <p:nvGrpSpPr>
            <p:cNvPr id="75787" name="Group 38">
              <a:extLst>
                <a:ext uri="{FF2B5EF4-FFF2-40B4-BE49-F238E27FC236}">
                  <a16:creationId xmlns:a16="http://schemas.microsoft.com/office/drawing/2014/main" id="{CC20C458-4E7D-45B3-94B1-89FC8FD989DE}"/>
                </a:ext>
              </a:extLst>
            </p:cNvPr>
            <p:cNvGrpSpPr>
              <a:grpSpLocks/>
            </p:cNvGrpSpPr>
            <p:nvPr/>
          </p:nvGrpSpPr>
          <p:grpSpPr bwMode="auto">
            <a:xfrm>
              <a:off x="3072" y="768"/>
              <a:ext cx="2640" cy="3360"/>
              <a:chOff x="3072" y="768"/>
              <a:chExt cx="2640" cy="3360"/>
            </a:xfrm>
          </p:grpSpPr>
          <p:sp>
            <p:nvSpPr>
              <p:cNvPr id="75788" name="Rectangle 6">
                <a:extLst>
                  <a:ext uri="{FF2B5EF4-FFF2-40B4-BE49-F238E27FC236}">
                    <a16:creationId xmlns:a16="http://schemas.microsoft.com/office/drawing/2014/main" id="{8D1599DB-51EE-461F-A877-09E978AA0F4D}"/>
                  </a:ext>
                </a:extLst>
              </p:cNvPr>
              <p:cNvSpPr>
                <a:spLocks noChangeArrowheads="1"/>
              </p:cNvSpPr>
              <p:nvPr/>
            </p:nvSpPr>
            <p:spPr bwMode="auto">
              <a:xfrm>
                <a:off x="3312" y="768"/>
                <a:ext cx="1776" cy="336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5789" name="Line 7">
                <a:extLst>
                  <a:ext uri="{FF2B5EF4-FFF2-40B4-BE49-F238E27FC236}">
                    <a16:creationId xmlns:a16="http://schemas.microsoft.com/office/drawing/2014/main" id="{2017CBD6-66E3-4442-A9A7-EAFEB3B63631}"/>
                  </a:ext>
                </a:extLst>
              </p:cNvPr>
              <p:cNvSpPr>
                <a:spLocks noChangeShapeType="1"/>
              </p:cNvSpPr>
              <p:nvPr/>
            </p:nvSpPr>
            <p:spPr bwMode="auto">
              <a:xfrm>
                <a:off x="3312" y="3792"/>
                <a:ext cx="17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790" name="Line 8">
                <a:extLst>
                  <a:ext uri="{FF2B5EF4-FFF2-40B4-BE49-F238E27FC236}">
                    <a16:creationId xmlns:a16="http://schemas.microsoft.com/office/drawing/2014/main" id="{F6A6861D-A0D8-4453-BD4A-DE69E7FE062D}"/>
                  </a:ext>
                </a:extLst>
              </p:cNvPr>
              <p:cNvSpPr>
                <a:spLocks noChangeShapeType="1"/>
              </p:cNvSpPr>
              <p:nvPr/>
            </p:nvSpPr>
            <p:spPr bwMode="auto">
              <a:xfrm>
                <a:off x="3312" y="2464"/>
                <a:ext cx="17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791" name="Line 9">
                <a:extLst>
                  <a:ext uri="{FF2B5EF4-FFF2-40B4-BE49-F238E27FC236}">
                    <a16:creationId xmlns:a16="http://schemas.microsoft.com/office/drawing/2014/main" id="{763F1F8C-30AD-4919-8F18-EBDE8F99D8BD}"/>
                  </a:ext>
                </a:extLst>
              </p:cNvPr>
              <p:cNvSpPr>
                <a:spLocks noChangeShapeType="1"/>
              </p:cNvSpPr>
              <p:nvPr/>
            </p:nvSpPr>
            <p:spPr bwMode="auto">
              <a:xfrm>
                <a:off x="3312" y="2160"/>
                <a:ext cx="17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792" name="Line 10">
                <a:extLst>
                  <a:ext uri="{FF2B5EF4-FFF2-40B4-BE49-F238E27FC236}">
                    <a16:creationId xmlns:a16="http://schemas.microsoft.com/office/drawing/2014/main" id="{E90F83C1-6EAF-4234-A3DA-0C92DEFBD5D8}"/>
                  </a:ext>
                </a:extLst>
              </p:cNvPr>
              <p:cNvSpPr>
                <a:spLocks noChangeShapeType="1"/>
              </p:cNvSpPr>
              <p:nvPr/>
            </p:nvSpPr>
            <p:spPr bwMode="auto">
              <a:xfrm>
                <a:off x="3312" y="1587"/>
                <a:ext cx="17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793" name="Line 11">
                <a:extLst>
                  <a:ext uri="{FF2B5EF4-FFF2-40B4-BE49-F238E27FC236}">
                    <a16:creationId xmlns:a16="http://schemas.microsoft.com/office/drawing/2014/main" id="{CD07C4A2-5313-4680-BE41-0FA643943D01}"/>
                  </a:ext>
                </a:extLst>
              </p:cNvPr>
              <p:cNvSpPr>
                <a:spLocks noChangeShapeType="1"/>
              </p:cNvSpPr>
              <p:nvPr/>
            </p:nvSpPr>
            <p:spPr bwMode="auto">
              <a:xfrm>
                <a:off x="3072" y="4128"/>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794" name="Line 12">
                <a:extLst>
                  <a:ext uri="{FF2B5EF4-FFF2-40B4-BE49-F238E27FC236}">
                    <a16:creationId xmlns:a16="http://schemas.microsoft.com/office/drawing/2014/main" id="{5DE92CB5-AFC1-40F5-8EDC-10826C492579}"/>
                  </a:ext>
                </a:extLst>
              </p:cNvPr>
              <p:cNvSpPr>
                <a:spLocks noChangeShapeType="1"/>
              </p:cNvSpPr>
              <p:nvPr/>
            </p:nvSpPr>
            <p:spPr bwMode="auto">
              <a:xfrm>
                <a:off x="3072" y="3792"/>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795" name="Line 13">
                <a:extLst>
                  <a:ext uri="{FF2B5EF4-FFF2-40B4-BE49-F238E27FC236}">
                    <a16:creationId xmlns:a16="http://schemas.microsoft.com/office/drawing/2014/main" id="{93D05B5A-7125-4E13-A875-E72DF3BB8377}"/>
                  </a:ext>
                </a:extLst>
              </p:cNvPr>
              <p:cNvSpPr>
                <a:spLocks noChangeShapeType="1"/>
              </p:cNvSpPr>
              <p:nvPr/>
            </p:nvSpPr>
            <p:spPr bwMode="auto">
              <a:xfrm>
                <a:off x="3072" y="2464"/>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796" name="Line 14">
                <a:extLst>
                  <a:ext uri="{FF2B5EF4-FFF2-40B4-BE49-F238E27FC236}">
                    <a16:creationId xmlns:a16="http://schemas.microsoft.com/office/drawing/2014/main" id="{DD5CC780-7365-4A33-AAB7-B410702D7348}"/>
                  </a:ext>
                </a:extLst>
              </p:cNvPr>
              <p:cNvSpPr>
                <a:spLocks noChangeShapeType="1"/>
              </p:cNvSpPr>
              <p:nvPr/>
            </p:nvSpPr>
            <p:spPr bwMode="auto">
              <a:xfrm>
                <a:off x="3072" y="2165"/>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797" name="Line 15">
                <a:extLst>
                  <a:ext uri="{FF2B5EF4-FFF2-40B4-BE49-F238E27FC236}">
                    <a16:creationId xmlns:a16="http://schemas.microsoft.com/office/drawing/2014/main" id="{557BE6D6-4074-4C76-A1AE-122E492277F9}"/>
                  </a:ext>
                </a:extLst>
              </p:cNvPr>
              <p:cNvSpPr>
                <a:spLocks noChangeShapeType="1"/>
              </p:cNvSpPr>
              <p:nvPr/>
            </p:nvSpPr>
            <p:spPr bwMode="auto">
              <a:xfrm>
                <a:off x="3072" y="1587"/>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798" name="Line 16">
                <a:extLst>
                  <a:ext uri="{FF2B5EF4-FFF2-40B4-BE49-F238E27FC236}">
                    <a16:creationId xmlns:a16="http://schemas.microsoft.com/office/drawing/2014/main" id="{F7FE98CB-B71E-4EE2-8527-07593225F8FD}"/>
                  </a:ext>
                </a:extLst>
              </p:cNvPr>
              <p:cNvSpPr>
                <a:spLocks noChangeShapeType="1"/>
              </p:cNvSpPr>
              <p:nvPr/>
            </p:nvSpPr>
            <p:spPr bwMode="auto">
              <a:xfrm>
                <a:off x="3072" y="768"/>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799" name="Text Box 17">
                <a:extLst>
                  <a:ext uri="{FF2B5EF4-FFF2-40B4-BE49-F238E27FC236}">
                    <a16:creationId xmlns:a16="http://schemas.microsoft.com/office/drawing/2014/main" id="{04059D39-9A4C-442F-A08B-96623CAA2918}"/>
                  </a:ext>
                </a:extLst>
              </p:cNvPr>
              <p:cNvSpPr txBox="1">
                <a:spLocks noChangeArrowheads="1"/>
              </p:cNvSpPr>
              <p:nvPr/>
            </p:nvSpPr>
            <p:spPr bwMode="auto">
              <a:xfrm>
                <a:off x="3456" y="3849"/>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latin typeface="Tahoma" panose="020B0604030504040204" pitchFamily="34" charset="0"/>
                  </a:rPr>
                  <a:t>RAM</a:t>
                </a:r>
              </a:p>
            </p:txBody>
          </p:sp>
          <p:sp>
            <p:nvSpPr>
              <p:cNvPr id="75800" name="Text Box 18">
                <a:extLst>
                  <a:ext uri="{FF2B5EF4-FFF2-40B4-BE49-F238E27FC236}">
                    <a16:creationId xmlns:a16="http://schemas.microsoft.com/office/drawing/2014/main" id="{209A5156-FEE3-4DC7-8841-9FCBEC4E8462}"/>
                  </a:ext>
                </a:extLst>
              </p:cNvPr>
              <p:cNvSpPr txBox="1">
                <a:spLocks noChangeArrowheads="1"/>
              </p:cNvSpPr>
              <p:nvPr/>
            </p:nvSpPr>
            <p:spPr bwMode="auto">
              <a:xfrm>
                <a:off x="3456" y="2928"/>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latin typeface="Tahoma" panose="020B0604030504040204" pitchFamily="34" charset="0"/>
                  </a:rPr>
                  <a:t>Không Dùng 1</a:t>
                </a:r>
              </a:p>
            </p:txBody>
          </p:sp>
          <p:sp>
            <p:nvSpPr>
              <p:cNvPr id="75801" name="Text Box 19">
                <a:extLst>
                  <a:ext uri="{FF2B5EF4-FFF2-40B4-BE49-F238E27FC236}">
                    <a16:creationId xmlns:a16="http://schemas.microsoft.com/office/drawing/2014/main" id="{E32F63E2-9133-4EE0-8825-E6CBA93AD889}"/>
                  </a:ext>
                </a:extLst>
              </p:cNvPr>
              <p:cNvSpPr txBox="1">
                <a:spLocks noChangeArrowheads="1"/>
              </p:cNvSpPr>
              <p:nvPr/>
            </p:nvSpPr>
            <p:spPr bwMode="auto">
              <a:xfrm>
                <a:off x="3456" y="2160"/>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latin typeface="Tahoma" panose="020B0604030504040204" pitchFamily="34" charset="0"/>
                  </a:rPr>
                  <a:t>IO</a:t>
                </a:r>
              </a:p>
            </p:txBody>
          </p:sp>
          <p:sp>
            <p:nvSpPr>
              <p:cNvPr id="75802" name="Text Box 20">
                <a:extLst>
                  <a:ext uri="{FF2B5EF4-FFF2-40B4-BE49-F238E27FC236}">
                    <a16:creationId xmlns:a16="http://schemas.microsoft.com/office/drawing/2014/main" id="{BE8D4E8C-0A8E-4970-8E1A-5B7332BF2BFF}"/>
                  </a:ext>
                </a:extLst>
              </p:cNvPr>
              <p:cNvSpPr txBox="1">
                <a:spLocks noChangeArrowheads="1"/>
              </p:cNvSpPr>
              <p:nvPr/>
            </p:nvSpPr>
            <p:spPr bwMode="auto">
              <a:xfrm>
                <a:off x="3504" y="1680"/>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latin typeface="Tahoma" panose="020B0604030504040204" pitchFamily="34" charset="0"/>
                  </a:rPr>
                  <a:t>Không Dùng 2</a:t>
                </a:r>
              </a:p>
            </p:txBody>
          </p:sp>
          <p:sp>
            <p:nvSpPr>
              <p:cNvPr id="75803" name="Text Box 21">
                <a:extLst>
                  <a:ext uri="{FF2B5EF4-FFF2-40B4-BE49-F238E27FC236}">
                    <a16:creationId xmlns:a16="http://schemas.microsoft.com/office/drawing/2014/main" id="{98CA74CF-614E-45E8-9327-36B8948EB3EF}"/>
                  </a:ext>
                </a:extLst>
              </p:cNvPr>
              <p:cNvSpPr txBox="1">
                <a:spLocks noChangeArrowheads="1"/>
              </p:cNvSpPr>
              <p:nvPr/>
            </p:nvSpPr>
            <p:spPr bwMode="auto">
              <a:xfrm>
                <a:off x="3504" y="864"/>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latin typeface="Tahoma" panose="020B0604030504040204" pitchFamily="34" charset="0"/>
                  </a:rPr>
                  <a:t>ROM</a:t>
                </a:r>
              </a:p>
            </p:txBody>
          </p:sp>
          <p:sp>
            <p:nvSpPr>
              <p:cNvPr id="75804" name="AutoShape 28">
                <a:extLst>
                  <a:ext uri="{FF2B5EF4-FFF2-40B4-BE49-F238E27FC236}">
                    <a16:creationId xmlns:a16="http://schemas.microsoft.com/office/drawing/2014/main" id="{AFB3F965-91FC-4B4B-B0DF-6E9D846966CD}"/>
                  </a:ext>
                </a:extLst>
              </p:cNvPr>
              <p:cNvSpPr>
                <a:spLocks/>
              </p:cNvSpPr>
              <p:nvPr/>
            </p:nvSpPr>
            <p:spPr bwMode="auto">
              <a:xfrm>
                <a:off x="5136" y="3792"/>
                <a:ext cx="96" cy="336"/>
              </a:xfrm>
              <a:prstGeom prst="rightBrace">
                <a:avLst>
                  <a:gd name="adj1" fmla="val 291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5805" name="Text Box 29">
                <a:extLst>
                  <a:ext uri="{FF2B5EF4-FFF2-40B4-BE49-F238E27FC236}">
                    <a16:creationId xmlns:a16="http://schemas.microsoft.com/office/drawing/2014/main" id="{69F47452-59AA-433C-9AF4-8B3E64E34873}"/>
                  </a:ext>
                </a:extLst>
              </p:cNvPr>
              <p:cNvSpPr txBox="1">
                <a:spLocks noChangeArrowheads="1"/>
              </p:cNvSpPr>
              <p:nvPr/>
            </p:nvSpPr>
            <p:spPr bwMode="auto">
              <a:xfrm>
                <a:off x="5280" y="3840"/>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4K</a:t>
                </a:r>
              </a:p>
            </p:txBody>
          </p:sp>
          <p:sp>
            <p:nvSpPr>
              <p:cNvPr id="75806" name="AutoShape 30">
                <a:extLst>
                  <a:ext uri="{FF2B5EF4-FFF2-40B4-BE49-F238E27FC236}">
                    <a16:creationId xmlns:a16="http://schemas.microsoft.com/office/drawing/2014/main" id="{5F4D4F74-A2BB-4BAB-B621-5CCB5E6567AE}"/>
                  </a:ext>
                </a:extLst>
              </p:cNvPr>
              <p:cNvSpPr>
                <a:spLocks/>
              </p:cNvSpPr>
              <p:nvPr/>
            </p:nvSpPr>
            <p:spPr bwMode="auto">
              <a:xfrm>
                <a:off x="5136" y="2496"/>
                <a:ext cx="96" cy="1248"/>
              </a:xfrm>
              <a:prstGeom prst="rightBrace">
                <a:avLst>
                  <a:gd name="adj1" fmla="val 1083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5807" name="Text Box 31">
                <a:extLst>
                  <a:ext uri="{FF2B5EF4-FFF2-40B4-BE49-F238E27FC236}">
                    <a16:creationId xmlns:a16="http://schemas.microsoft.com/office/drawing/2014/main" id="{10F01B48-5188-416D-BB97-A42245AD8DFB}"/>
                  </a:ext>
                </a:extLst>
              </p:cNvPr>
              <p:cNvSpPr txBox="1">
                <a:spLocks noChangeArrowheads="1"/>
              </p:cNvSpPr>
              <p:nvPr/>
            </p:nvSpPr>
            <p:spPr bwMode="auto">
              <a:xfrm>
                <a:off x="5280" y="2976"/>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28K</a:t>
                </a:r>
              </a:p>
            </p:txBody>
          </p:sp>
          <p:sp>
            <p:nvSpPr>
              <p:cNvPr id="75808" name="AutoShape 32">
                <a:extLst>
                  <a:ext uri="{FF2B5EF4-FFF2-40B4-BE49-F238E27FC236}">
                    <a16:creationId xmlns:a16="http://schemas.microsoft.com/office/drawing/2014/main" id="{296CF7DC-D339-453E-9DA6-14CD13EEBEF4}"/>
                  </a:ext>
                </a:extLst>
              </p:cNvPr>
              <p:cNvSpPr>
                <a:spLocks/>
              </p:cNvSpPr>
              <p:nvPr/>
            </p:nvSpPr>
            <p:spPr bwMode="auto">
              <a:xfrm>
                <a:off x="5136" y="2160"/>
                <a:ext cx="96" cy="336"/>
              </a:xfrm>
              <a:prstGeom prst="rightBrace">
                <a:avLst>
                  <a:gd name="adj1" fmla="val 291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5809" name="Text Box 33">
                <a:extLst>
                  <a:ext uri="{FF2B5EF4-FFF2-40B4-BE49-F238E27FC236}">
                    <a16:creationId xmlns:a16="http://schemas.microsoft.com/office/drawing/2014/main" id="{0C1ACAB0-0F1F-4691-AB30-C8AD70BE245A}"/>
                  </a:ext>
                </a:extLst>
              </p:cNvPr>
              <p:cNvSpPr txBox="1">
                <a:spLocks noChangeArrowheads="1"/>
              </p:cNvSpPr>
              <p:nvPr/>
            </p:nvSpPr>
            <p:spPr bwMode="auto">
              <a:xfrm>
                <a:off x="5280" y="2208"/>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4K</a:t>
                </a:r>
              </a:p>
            </p:txBody>
          </p:sp>
          <p:sp>
            <p:nvSpPr>
              <p:cNvPr id="75810" name="AutoShape 34">
                <a:extLst>
                  <a:ext uri="{FF2B5EF4-FFF2-40B4-BE49-F238E27FC236}">
                    <a16:creationId xmlns:a16="http://schemas.microsoft.com/office/drawing/2014/main" id="{E576DC14-EC71-462D-9B54-524166FF85D9}"/>
                  </a:ext>
                </a:extLst>
              </p:cNvPr>
              <p:cNvSpPr>
                <a:spLocks/>
              </p:cNvSpPr>
              <p:nvPr/>
            </p:nvSpPr>
            <p:spPr bwMode="auto">
              <a:xfrm>
                <a:off x="5136" y="1584"/>
                <a:ext cx="96" cy="576"/>
              </a:xfrm>
              <a:prstGeom prst="rightBrace">
                <a:avLst>
                  <a:gd name="adj1" fmla="val 500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5811" name="Text Box 35">
                <a:extLst>
                  <a:ext uri="{FF2B5EF4-FFF2-40B4-BE49-F238E27FC236}">
                    <a16:creationId xmlns:a16="http://schemas.microsoft.com/office/drawing/2014/main" id="{9903CD9E-4A24-40D3-A80F-8001A3E77579}"/>
                  </a:ext>
                </a:extLst>
              </p:cNvPr>
              <p:cNvSpPr txBox="1">
                <a:spLocks noChangeArrowheads="1"/>
              </p:cNvSpPr>
              <p:nvPr/>
            </p:nvSpPr>
            <p:spPr bwMode="auto">
              <a:xfrm>
                <a:off x="5280" y="1632"/>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12K</a:t>
                </a:r>
              </a:p>
            </p:txBody>
          </p:sp>
          <p:sp>
            <p:nvSpPr>
              <p:cNvPr id="75812" name="AutoShape 36">
                <a:extLst>
                  <a:ext uri="{FF2B5EF4-FFF2-40B4-BE49-F238E27FC236}">
                    <a16:creationId xmlns:a16="http://schemas.microsoft.com/office/drawing/2014/main" id="{2CC97C7E-7CC9-4497-AF23-D011B595778E}"/>
                  </a:ext>
                </a:extLst>
              </p:cNvPr>
              <p:cNvSpPr>
                <a:spLocks/>
              </p:cNvSpPr>
              <p:nvPr/>
            </p:nvSpPr>
            <p:spPr bwMode="auto">
              <a:xfrm>
                <a:off x="5136" y="768"/>
                <a:ext cx="96" cy="768"/>
              </a:xfrm>
              <a:prstGeom prst="rightBrace">
                <a:avLst>
                  <a:gd name="adj1" fmla="val 666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5813" name="Text Box 37">
                <a:extLst>
                  <a:ext uri="{FF2B5EF4-FFF2-40B4-BE49-F238E27FC236}">
                    <a16:creationId xmlns:a16="http://schemas.microsoft.com/office/drawing/2014/main" id="{34EE4C5E-3AA7-423A-9C07-AE2F14BF0214}"/>
                  </a:ext>
                </a:extLst>
              </p:cNvPr>
              <p:cNvSpPr txBox="1">
                <a:spLocks noChangeArrowheads="1"/>
              </p:cNvSpPr>
              <p:nvPr/>
            </p:nvSpPr>
            <p:spPr bwMode="auto">
              <a:xfrm>
                <a:off x="5280" y="1008"/>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16K</a:t>
                </a:r>
              </a:p>
            </p:txBody>
          </p:sp>
        </p:grpSp>
      </p:grpSp>
    </p:spTree>
    <p:extLst>
      <p:ext uri="{BB962C8B-B14F-4D97-AF65-F5344CB8AC3E}">
        <p14:creationId xmlns:p14="http://schemas.microsoft.com/office/powerpoint/2010/main" val="45034531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1FA7B314-7187-460C-A49D-2BCF694F3D92}"/>
              </a:ext>
            </a:extLst>
          </p:cNvPr>
          <p:cNvSpPr>
            <a:spLocks noGrp="1" noChangeArrowheads="1"/>
          </p:cNvSpPr>
          <p:nvPr>
            <p:ph type="title"/>
          </p:nvPr>
        </p:nvSpPr>
        <p:spPr/>
        <p:txBody>
          <a:bodyPr/>
          <a:lstStyle/>
          <a:p>
            <a:pPr eaLnBrk="1" hangingPunct="1"/>
            <a:r>
              <a:rPr lang="en-US" altLang="en-US"/>
              <a:t>Phương pháp giải mã 1 phần</a:t>
            </a:r>
          </a:p>
        </p:txBody>
      </p:sp>
      <p:graphicFrame>
        <p:nvGraphicFramePr>
          <p:cNvPr id="4" name="Group 366">
            <a:extLst>
              <a:ext uri="{FF2B5EF4-FFF2-40B4-BE49-F238E27FC236}">
                <a16:creationId xmlns:a16="http://schemas.microsoft.com/office/drawing/2014/main" id="{23B2458A-3BB7-4A6A-B1C0-D994C3FE6728}"/>
              </a:ext>
            </a:extLst>
          </p:cNvPr>
          <p:cNvGraphicFramePr>
            <a:graphicFrameLocks noGrp="1"/>
          </p:cNvGraphicFramePr>
          <p:nvPr>
            <p:ph idx="1"/>
          </p:nvPr>
        </p:nvGraphicFramePr>
        <p:xfrm>
          <a:off x="1752600" y="1295401"/>
          <a:ext cx="8762998" cy="5002545"/>
        </p:xfrm>
        <a:graphic>
          <a:graphicData uri="http://schemas.openxmlformats.org/drawingml/2006/table">
            <a:tbl>
              <a:tblPr/>
              <a:tblGrid>
                <a:gridCol w="1944347">
                  <a:extLst>
                    <a:ext uri="{9D8B030D-6E8A-4147-A177-3AD203B41FA5}">
                      <a16:colId xmlns:a16="http://schemas.microsoft.com/office/drawing/2014/main" val="20000"/>
                    </a:ext>
                  </a:extLst>
                </a:gridCol>
                <a:gridCol w="468288">
                  <a:extLst>
                    <a:ext uri="{9D8B030D-6E8A-4147-A177-3AD203B41FA5}">
                      <a16:colId xmlns:a16="http://schemas.microsoft.com/office/drawing/2014/main" val="20001"/>
                    </a:ext>
                  </a:extLst>
                </a:gridCol>
                <a:gridCol w="468288">
                  <a:extLst>
                    <a:ext uri="{9D8B030D-6E8A-4147-A177-3AD203B41FA5}">
                      <a16:colId xmlns:a16="http://schemas.microsoft.com/office/drawing/2014/main" val="20002"/>
                    </a:ext>
                  </a:extLst>
                </a:gridCol>
                <a:gridCol w="468288">
                  <a:extLst>
                    <a:ext uri="{9D8B030D-6E8A-4147-A177-3AD203B41FA5}">
                      <a16:colId xmlns:a16="http://schemas.microsoft.com/office/drawing/2014/main" val="20003"/>
                    </a:ext>
                  </a:extLst>
                </a:gridCol>
                <a:gridCol w="468288">
                  <a:extLst>
                    <a:ext uri="{9D8B030D-6E8A-4147-A177-3AD203B41FA5}">
                      <a16:colId xmlns:a16="http://schemas.microsoft.com/office/drawing/2014/main" val="20004"/>
                    </a:ext>
                  </a:extLst>
                </a:gridCol>
                <a:gridCol w="468288">
                  <a:extLst>
                    <a:ext uri="{9D8B030D-6E8A-4147-A177-3AD203B41FA5}">
                      <a16:colId xmlns:a16="http://schemas.microsoft.com/office/drawing/2014/main" val="20005"/>
                    </a:ext>
                  </a:extLst>
                </a:gridCol>
                <a:gridCol w="468288">
                  <a:extLst>
                    <a:ext uri="{9D8B030D-6E8A-4147-A177-3AD203B41FA5}">
                      <a16:colId xmlns:a16="http://schemas.microsoft.com/office/drawing/2014/main" val="20006"/>
                    </a:ext>
                  </a:extLst>
                </a:gridCol>
                <a:gridCol w="403423">
                  <a:extLst>
                    <a:ext uri="{9D8B030D-6E8A-4147-A177-3AD203B41FA5}">
                      <a16:colId xmlns:a16="http://schemas.microsoft.com/office/drawing/2014/main" val="20007"/>
                    </a:ext>
                  </a:extLst>
                </a:gridCol>
                <a:gridCol w="403424">
                  <a:extLst>
                    <a:ext uri="{9D8B030D-6E8A-4147-A177-3AD203B41FA5}">
                      <a16:colId xmlns:a16="http://schemas.microsoft.com/office/drawing/2014/main" val="20008"/>
                    </a:ext>
                  </a:extLst>
                </a:gridCol>
                <a:gridCol w="405006">
                  <a:extLst>
                    <a:ext uri="{9D8B030D-6E8A-4147-A177-3AD203B41FA5}">
                      <a16:colId xmlns:a16="http://schemas.microsoft.com/office/drawing/2014/main" val="20009"/>
                    </a:ext>
                  </a:extLst>
                </a:gridCol>
                <a:gridCol w="403423">
                  <a:extLst>
                    <a:ext uri="{9D8B030D-6E8A-4147-A177-3AD203B41FA5}">
                      <a16:colId xmlns:a16="http://schemas.microsoft.com/office/drawing/2014/main" val="20010"/>
                    </a:ext>
                  </a:extLst>
                </a:gridCol>
                <a:gridCol w="403424">
                  <a:extLst>
                    <a:ext uri="{9D8B030D-6E8A-4147-A177-3AD203B41FA5}">
                      <a16:colId xmlns:a16="http://schemas.microsoft.com/office/drawing/2014/main" val="20011"/>
                    </a:ext>
                  </a:extLst>
                </a:gridCol>
                <a:gridCol w="403423">
                  <a:extLst>
                    <a:ext uri="{9D8B030D-6E8A-4147-A177-3AD203B41FA5}">
                      <a16:colId xmlns:a16="http://schemas.microsoft.com/office/drawing/2014/main" val="20012"/>
                    </a:ext>
                  </a:extLst>
                </a:gridCol>
                <a:gridCol w="403424">
                  <a:extLst>
                    <a:ext uri="{9D8B030D-6E8A-4147-A177-3AD203B41FA5}">
                      <a16:colId xmlns:a16="http://schemas.microsoft.com/office/drawing/2014/main" val="20013"/>
                    </a:ext>
                  </a:extLst>
                </a:gridCol>
                <a:gridCol w="403423">
                  <a:extLst>
                    <a:ext uri="{9D8B030D-6E8A-4147-A177-3AD203B41FA5}">
                      <a16:colId xmlns:a16="http://schemas.microsoft.com/office/drawing/2014/main" val="20014"/>
                    </a:ext>
                  </a:extLst>
                </a:gridCol>
                <a:gridCol w="403424">
                  <a:extLst>
                    <a:ext uri="{9D8B030D-6E8A-4147-A177-3AD203B41FA5}">
                      <a16:colId xmlns:a16="http://schemas.microsoft.com/office/drawing/2014/main" val="20015"/>
                    </a:ext>
                  </a:extLst>
                </a:gridCol>
                <a:gridCol w="376529">
                  <a:extLst>
                    <a:ext uri="{9D8B030D-6E8A-4147-A177-3AD203B41FA5}">
                      <a16:colId xmlns:a16="http://schemas.microsoft.com/office/drawing/2014/main" val="20016"/>
                    </a:ext>
                  </a:extLst>
                </a:gridCol>
              </a:tblGrid>
              <a:tr h="43697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dirty="0">
                        <a:ln>
                          <a:noFill/>
                        </a:ln>
                        <a:solidFill>
                          <a:schemeClr val="tx1"/>
                        </a:solidFill>
                        <a:effectLst/>
                        <a:latin typeface="Times New Roman" pitchFamily="18" charset="0"/>
                      </a:endParaRPr>
                    </a:p>
                  </a:txBody>
                  <a:tcPr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15</a:t>
                      </a:r>
                      <a:endParaRPr kumimoji="0" lang="en-US" sz="1600" b="1" i="0" u="none" strike="noStrike" cap="none" normalizeH="0" baseline="0">
                        <a:ln>
                          <a:noFill/>
                        </a:ln>
                        <a:solidFill>
                          <a:schemeClr val="tx1"/>
                        </a:solidFill>
                        <a:effectLst/>
                        <a:latin typeface="Times New Roman" pitchFamily="18" charset="0"/>
                      </a:endParaRP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14</a:t>
                      </a:r>
                      <a:endParaRPr kumimoji="0" lang="en-US" sz="1600" b="1" i="0" u="none" strike="noStrike" cap="none" normalizeH="0" baseline="0">
                        <a:ln>
                          <a:noFill/>
                        </a:ln>
                        <a:solidFill>
                          <a:schemeClr val="tx1"/>
                        </a:solidFill>
                        <a:effectLst/>
                        <a:latin typeface="Times New Roman" pitchFamily="18" charset="0"/>
                      </a:endParaRP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13</a:t>
                      </a:r>
                      <a:endParaRPr kumimoji="0" lang="en-US" sz="1600" b="1" i="0" u="none" strike="noStrike" cap="none" normalizeH="0" baseline="0">
                        <a:ln>
                          <a:noFill/>
                        </a:ln>
                        <a:solidFill>
                          <a:schemeClr val="tx1"/>
                        </a:solidFill>
                        <a:effectLst/>
                        <a:latin typeface="Times New Roman" pitchFamily="18" charset="0"/>
                      </a:endParaRP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12</a:t>
                      </a:r>
                      <a:endParaRPr kumimoji="0" lang="en-US" sz="1600" b="1" i="0" u="none" strike="noStrike" cap="none" normalizeH="0" baseline="0">
                        <a:ln>
                          <a:noFill/>
                        </a:ln>
                        <a:solidFill>
                          <a:schemeClr val="tx1"/>
                        </a:solidFill>
                        <a:effectLst/>
                        <a:latin typeface="Times New Roman" pitchFamily="18" charset="0"/>
                      </a:endParaRP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11</a:t>
                      </a:r>
                      <a:endParaRPr kumimoji="0" lang="en-US" sz="1600" b="1" i="0" u="none" strike="noStrike" cap="none" normalizeH="0" baseline="0">
                        <a:ln>
                          <a:noFill/>
                        </a:ln>
                        <a:solidFill>
                          <a:schemeClr val="tx1"/>
                        </a:solidFill>
                        <a:effectLst/>
                        <a:latin typeface="Times New Roman" pitchFamily="18" charset="0"/>
                      </a:endParaRP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10</a:t>
                      </a:r>
                      <a:endParaRPr kumimoji="0" lang="en-US" sz="1600" b="1" i="0" u="none" strike="noStrike" cap="none" normalizeH="0" baseline="0">
                        <a:ln>
                          <a:noFill/>
                        </a:ln>
                        <a:solidFill>
                          <a:schemeClr val="tx1"/>
                        </a:solidFill>
                        <a:effectLst/>
                        <a:latin typeface="Times New Roman" pitchFamily="18" charset="0"/>
                      </a:endParaRP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9</a:t>
                      </a:r>
                      <a:endParaRPr kumimoji="0" lang="en-US" sz="1600" b="1" i="0" u="none" strike="noStrike" cap="none" normalizeH="0" baseline="0">
                        <a:ln>
                          <a:noFill/>
                        </a:ln>
                        <a:solidFill>
                          <a:schemeClr val="tx1"/>
                        </a:solidFill>
                        <a:effectLst/>
                        <a:latin typeface="Times New Roman" pitchFamily="18" charset="0"/>
                      </a:endParaRP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8</a:t>
                      </a:r>
                      <a:endParaRPr kumimoji="0" lang="en-US" sz="1600" b="1" i="0" u="none" strike="noStrike" cap="none" normalizeH="0" baseline="0">
                        <a:ln>
                          <a:noFill/>
                        </a:ln>
                        <a:solidFill>
                          <a:schemeClr val="tx1"/>
                        </a:solidFill>
                        <a:effectLst/>
                        <a:latin typeface="Times New Roman" pitchFamily="18" charset="0"/>
                      </a:endParaRP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7</a:t>
                      </a:r>
                      <a:endParaRPr kumimoji="0" lang="en-US" sz="1600" b="1" i="0" u="none" strike="noStrike" cap="none" normalizeH="0" baseline="0">
                        <a:ln>
                          <a:noFill/>
                        </a:ln>
                        <a:solidFill>
                          <a:schemeClr val="tx1"/>
                        </a:solidFill>
                        <a:effectLst/>
                        <a:latin typeface="Times New Roman" pitchFamily="18" charset="0"/>
                      </a:endParaRP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6</a:t>
                      </a:r>
                      <a:endParaRPr kumimoji="0" lang="en-US" sz="1600" b="1" i="0" u="none" strike="noStrike" cap="none" normalizeH="0" baseline="0">
                        <a:ln>
                          <a:noFill/>
                        </a:ln>
                        <a:solidFill>
                          <a:schemeClr val="tx1"/>
                        </a:solidFill>
                        <a:effectLst/>
                        <a:latin typeface="Times New Roman" pitchFamily="18" charset="0"/>
                      </a:endParaRP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5</a:t>
                      </a:r>
                      <a:endParaRPr kumimoji="0" lang="en-US" sz="1600" b="1" i="0" u="none" strike="noStrike" cap="none" normalizeH="0" baseline="0">
                        <a:ln>
                          <a:noFill/>
                        </a:ln>
                        <a:solidFill>
                          <a:schemeClr val="tx1"/>
                        </a:solidFill>
                        <a:effectLst/>
                        <a:latin typeface="Times New Roman" pitchFamily="18" charset="0"/>
                      </a:endParaRP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4</a:t>
                      </a:r>
                      <a:endParaRPr kumimoji="0" lang="en-US" sz="1600" b="1" i="0" u="none" strike="noStrike" cap="none" normalizeH="0" baseline="0">
                        <a:ln>
                          <a:noFill/>
                        </a:ln>
                        <a:solidFill>
                          <a:schemeClr val="tx1"/>
                        </a:solidFill>
                        <a:effectLst/>
                        <a:latin typeface="Times New Roman" pitchFamily="18" charset="0"/>
                      </a:endParaRP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3</a:t>
                      </a:r>
                      <a:endParaRPr kumimoji="0" lang="en-US" sz="1600" b="1" i="0" u="none" strike="noStrike" cap="none" normalizeH="0" baseline="0">
                        <a:ln>
                          <a:noFill/>
                        </a:ln>
                        <a:solidFill>
                          <a:schemeClr val="tx1"/>
                        </a:solidFill>
                        <a:effectLst/>
                        <a:latin typeface="Times New Roman" pitchFamily="18" charset="0"/>
                      </a:endParaRP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2</a:t>
                      </a:r>
                      <a:endParaRPr kumimoji="0" lang="en-US" sz="1600" b="1" i="0" u="none" strike="noStrike" cap="none" normalizeH="0" baseline="0">
                        <a:ln>
                          <a:noFill/>
                        </a:ln>
                        <a:solidFill>
                          <a:schemeClr val="tx1"/>
                        </a:solidFill>
                        <a:effectLst/>
                        <a:latin typeface="Times New Roman" pitchFamily="18" charset="0"/>
                      </a:endParaRP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A</a:t>
                      </a:r>
                      <a:r>
                        <a:rPr kumimoji="0" lang="en-US" sz="1600" b="1" i="0" u="none" strike="noStrike" cap="none" normalizeH="0" baseline="-25000">
                          <a:ln>
                            <a:noFill/>
                          </a:ln>
                          <a:solidFill>
                            <a:schemeClr val="tx1"/>
                          </a:solidFill>
                          <a:effectLst/>
                          <a:latin typeface="Times New Roman" pitchFamily="18" charset="0"/>
                        </a:rPr>
                        <a:t>1</a:t>
                      </a:r>
                      <a:endParaRPr kumimoji="0" lang="en-US" sz="1600" b="1" i="0" u="none" strike="noStrike" cap="none" normalizeH="0" baseline="0">
                        <a:ln>
                          <a:noFill/>
                        </a:ln>
                        <a:solidFill>
                          <a:schemeClr val="tx1"/>
                        </a:solidFill>
                        <a:effectLst/>
                        <a:latin typeface="Times New Roman" pitchFamily="18" charset="0"/>
                      </a:endParaRP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a:ln>
                            <a:noFill/>
                          </a:ln>
                          <a:solidFill>
                            <a:schemeClr val="tx1"/>
                          </a:solidFill>
                          <a:effectLst/>
                          <a:latin typeface="Times New Roman" pitchFamily="18" charset="0"/>
                        </a:rPr>
                        <a:t>A</a:t>
                      </a:r>
                      <a:r>
                        <a:rPr kumimoji="0" lang="en-US" sz="1400" b="1" i="0" u="none" strike="noStrike" cap="none" normalizeH="0" baseline="-25000">
                          <a:ln>
                            <a:noFill/>
                          </a:ln>
                          <a:solidFill>
                            <a:schemeClr val="tx1"/>
                          </a:solidFill>
                          <a:effectLst/>
                          <a:latin typeface="Times New Roman" pitchFamily="18" charset="0"/>
                        </a:rPr>
                        <a:t>0</a:t>
                      </a:r>
                      <a:endParaRPr kumimoji="0" lang="en-US" sz="1400" b="1" i="0" u="none" strike="noStrike" cap="none" normalizeH="0" baseline="0">
                        <a:ln>
                          <a:noFill/>
                        </a:ln>
                        <a:solidFill>
                          <a:schemeClr val="tx1"/>
                        </a:solidFill>
                        <a:effectLst/>
                        <a:latin typeface="Times New Roman" pitchFamily="18" charset="0"/>
                      </a:endParaRP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0"/>
                  </a:ext>
                </a:extLst>
              </a:tr>
              <a:tr h="435681">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200" b="1" i="0" u="none" strike="noStrike" cap="none" normalizeH="0" baseline="0" dirty="0">
                          <a:ln>
                            <a:noFill/>
                          </a:ln>
                          <a:solidFill>
                            <a:schemeClr val="tx1"/>
                          </a:solidFill>
                          <a:effectLst/>
                          <a:latin typeface="Times New Roman" pitchFamily="18" charset="0"/>
                        </a:rPr>
                        <a:t>                    </a:t>
                      </a:r>
                      <a:r>
                        <a:rPr kumimoji="0" lang="en-US" sz="1600" b="1" i="0" u="none" strike="noStrike" cap="none" normalizeH="0" baseline="0" dirty="0" err="1">
                          <a:ln>
                            <a:noFill/>
                          </a:ln>
                          <a:solidFill>
                            <a:schemeClr val="tx1"/>
                          </a:solidFill>
                          <a:effectLst/>
                          <a:latin typeface="Times New Roman" pitchFamily="18" charset="0"/>
                        </a:rPr>
                        <a:t>Đầu</a:t>
                      </a:r>
                      <a:r>
                        <a:rPr kumimoji="0" lang="en-US" sz="1600" b="1" i="0" u="none" strike="noStrike" cap="none" normalizeH="0" baseline="0" dirty="0">
                          <a:ln>
                            <a:noFill/>
                          </a:ln>
                          <a:solidFill>
                            <a:schemeClr val="tx1"/>
                          </a:solidFill>
                          <a:effectLst/>
                          <a:latin typeface="Times New Roman" pitchFamily="18" charset="0"/>
                        </a:rPr>
                        <a:t>  0000h</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RAM</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                    </a:t>
                      </a:r>
                      <a:r>
                        <a:rPr kumimoji="0" lang="en-US" sz="1400" b="1" i="0" u="none" strike="noStrike" cap="none" normalizeH="0" baseline="0">
                          <a:ln>
                            <a:noFill/>
                          </a:ln>
                          <a:solidFill>
                            <a:schemeClr val="tx1"/>
                          </a:solidFill>
                          <a:effectLst/>
                          <a:latin typeface="Times New Roman" pitchFamily="18" charset="0"/>
                        </a:rPr>
                        <a:t>Cuối </a:t>
                      </a:r>
                      <a:r>
                        <a:rPr kumimoji="0" lang="en-US" sz="1400" b="1" i="0" u="none" strike="noStrike" cap="none" normalizeH="0" baseline="0" dirty="0">
                          <a:ln>
                            <a:noFill/>
                          </a:ln>
                          <a:solidFill>
                            <a:schemeClr val="tx1"/>
                          </a:solidFill>
                          <a:effectLst/>
                          <a:latin typeface="Times New Roman" pitchFamily="18" charset="0"/>
                        </a:rPr>
                        <a:t>0FFFh</a:t>
                      </a:r>
                    </a:p>
                  </a:txBody>
                  <a:tcPr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0000"/>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0000"/>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0000"/>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0000"/>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48108">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0000"/>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0000"/>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0000"/>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0000"/>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435681">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400" b="1" i="0" u="none" strike="noStrike" kern="1200" cap="none" normalizeH="0" baseline="0">
                          <a:ln>
                            <a:noFill/>
                          </a:ln>
                          <a:solidFill>
                            <a:schemeClr val="tx1"/>
                          </a:solidFill>
                          <a:effectLst/>
                          <a:latin typeface="Times New Roman" pitchFamily="18" charset="0"/>
                          <a:ea typeface="+mn-ea"/>
                          <a:cs typeface="+mn-cs"/>
                        </a:rPr>
                        <a:t>Đầu  1000h</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KD1</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400" b="1" i="0" u="none" strike="noStrike" kern="1200" cap="none" normalizeH="0" baseline="0">
                          <a:ln>
                            <a:noFill/>
                          </a:ln>
                          <a:solidFill>
                            <a:schemeClr val="tx1"/>
                          </a:solidFill>
                          <a:effectLst/>
                          <a:latin typeface="Times New Roman" pitchFamily="18" charset="0"/>
                          <a:ea typeface="+mn-ea"/>
                          <a:cs typeface="+mn-cs"/>
                        </a:rPr>
                        <a:t>Cuối 7FFFh</a:t>
                      </a:r>
                    </a:p>
                  </a:txBody>
                  <a:tcPr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484681">
                <a:tc vMerge="1">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1" i="0" u="none" strike="noStrike" cap="none" normalizeH="0" baseline="0">
                        <a:ln>
                          <a:noFill/>
                        </a:ln>
                        <a:solidFill>
                          <a:schemeClr val="tx1"/>
                        </a:solidFill>
                        <a:effectLst/>
                        <a:latin typeface="Times New Roman" pitchFamily="18"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r h="420214">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               </a:t>
                      </a:r>
                      <a:r>
                        <a:rPr kumimoji="0" lang="en-US" sz="1400" b="1" i="0" u="none" strike="noStrike" cap="none" normalizeH="0" baseline="0" dirty="0" err="1">
                          <a:ln>
                            <a:noFill/>
                          </a:ln>
                          <a:solidFill>
                            <a:schemeClr val="tx1"/>
                          </a:solidFill>
                          <a:effectLst/>
                          <a:latin typeface="Times New Roman" pitchFamily="18" charset="0"/>
                        </a:rPr>
                        <a:t>Đầu</a:t>
                      </a:r>
                      <a:r>
                        <a:rPr kumimoji="0" lang="en-US" sz="1400" b="1" i="0" u="none" strike="noStrike" cap="none" normalizeH="0" baseline="0" dirty="0">
                          <a:ln>
                            <a:noFill/>
                          </a:ln>
                          <a:solidFill>
                            <a:schemeClr val="tx1"/>
                          </a:solidFill>
                          <a:effectLst/>
                          <a:latin typeface="Times New Roman" pitchFamily="18" charset="0"/>
                        </a:rPr>
                        <a:t> 8000h</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IO</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               </a:t>
                      </a:r>
                      <a:r>
                        <a:rPr kumimoji="0" lang="en-US" sz="1400" b="1" i="0" u="none" strike="noStrike" cap="none" normalizeH="0" baseline="0" dirty="0" err="1">
                          <a:ln>
                            <a:noFill/>
                          </a:ln>
                          <a:solidFill>
                            <a:schemeClr val="tx1"/>
                          </a:solidFill>
                          <a:effectLst/>
                          <a:latin typeface="Times New Roman" pitchFamily="18" charset="0"/>
                        </a:rPr>
                        <a:t>Cuối</a:t>
                      </a:r>
                      <a:r>
                        <a:rPr kumimoji="0" lang="en-US" sz="1400" b="1" i="0" u="none" strike="noStrike" cap="none" normalizeH="0" baseline="0" dirty="0">
                          <a:ln>
                            <a:noFill/>
                          </a:ln>
                          <a:solidFill>
                            <a:schemeClr val="tx1"/>
                          </a:solidFill>
                          <a:effectLst/>
                          <a:latin typeface="Times New Roman" pitchFamily="18" charset="0"/>
                        </a:rPr>
                        <a:t> 8FFFh</a:t>
                      </a:r>
                    </a:p>
                  </a:txBody>
                  <a:tcPr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5"/>
                  </a:ext>
                </a:extLst>
              </a:tr>
              <a:tr h="500149">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6"/>
                  </a:ext>
                </a:extLst>
              </a:tr>
              <a:tr h="436971">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400" b="1" i="0" u="none" strike="noStrike" kern="1200" cap="none" normalizeH="0" baseline="0">
                          <a:ln>
                            <a:noFill/>
                          </a:ln>
                          <a:solidFill>
                            <a:schemeClr val="tx1"/>
                          </a:solidFill>
                          <a:effectLst/>
                          <a:latin typeface="Times New Roman" pitchFamily="18" charset="0"/>
                          <a:ea typeface="+mn-ea"/>
                          <a:cs typeface="+mn-cs"/>
                        </a:rPr>
                        <a:t>Đầu 9000h</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KD2</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400" b="1" i="0" u="none" strike="noStrike" kern="1200" cap="none" normalizeH="0" baseline="0">
                          <a:ln>
                            <a:noFill/>
                          </a:ln>
                          <a:solidFill>
                            <a:schemeClr val="tx1"/>
                          </a:solidFill>
                          <a:effectLst/>
                          <a:latin typeface="Times New Roman" pitchFamily="18" charset="0"/>
                          <a:ea typeface="+mn-ea"/>
                          <a:cs typeface="+mn-cs"/>
                        </a:rPr>
                        <a:t>Cuối BFFFh</a:t>
                      </a:r>
                      <a:endParaRPr kumimoji="0" lang="en-US" sz="1400" b="1" i="0" u="none" strike="noStrike" kern="1200" cap="none" normalizeH="0" baseline="0" dirty="0">
                        <a:ln>
                          <a:noFill/>
                        </a:ln>
                        <a:solidFill>
                          <a:schemeClr val="tx1"/>
                        </a:solidFill>
                        <a:effectLst/>
                        <a:latin typeface="Times New Roman" pitchFamily="18" charset="0"/>
                        <a:ea typeface="+mn-ea"/>
                        <a:cs typeface="+mn-cs"/>
                      </a:endParaRPr>
                    </a:p>
                  </a:txBody>
                  <a:tcPr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7"/>
                  </a:ext>
                </a:extLst>
              </a:tr>
              <a:tr h="483392">
                <a:tc vMerge="1">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600" b="1" i="0" u="none" strike="noStrike" cap="none" normalizeH="0" baseline="0" dirty="0">
                        <a:ln>
                          <a:noFill/>
                        </a:ln>
                        <a:solidFill>
                          <a:schemeClr val="tx1"/>
                        </a:solidFill>
                        <a:effectLst/>
                        <a:latin typeface="Times New Roman" pitchFamily="18"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8"/>
                  </a:ext>
                </a:extLst>
              </a:tr>
              <a:tr h="426658">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               </a:t>
                      </a:r>
                      <a:r>
                        <a:rPr kumimoji="0" lang="en-US" sz="1400" b="1" i="0" u="none" strike="noStrike" cap="none" normalizeH="0" baseline="0" dirty="0" err="1">
                          <a:ln>
                            <a:noFill/>
                          </a:ln>
                          <a:solidFill>
                            <a:schemeClr val="tx1"/>
                          </a:solidFill>
                          <a:effectLst/>
                          <a:latin typeface="Times New Roman" pitchFamily="18" charset="0"/>
                        </a:rPr>
                        <a:t>Đầu</a:t>
                      </a:r>
                      <a:r>
                        <a:rPr kumimoji="0" lang="en-US" sz="1400" b="1" i="0" u="none" strike="noStrike" cap="none" normalizeH="0" baseline="0" dirty="0">
                          <a:ln>
                            <a:noFill/>
                          </a:ln>
                          <a:solidFill>
                            <a:schemeClr val="tx1"/>
                          </a:solidFill>
                          <a:effectLst/>
                          <a:latin typeface="Times New Roman" pitchFamily="18" charset="0"/>
                        </a:rPr>
                        <a:t> C000h</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ROM</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              </a:t>
                      </a:r>
                      <a:r>
                        <a:rPr kumimoji="0" lang="en-US" sz="1400" b="1" i="0" u="none" strike="noStrike" cap="none" normalizeH="0" baseline="0" dirty="0" err="1">
                          <a:ln>
                            <a:noFill/>
                          </a:ln>
                          <a:solidFill>
                            <a:schemeClr val="tx1"/>
                          </a:solidFill>
                          <a:effectLst/>
                          <a:latin typeface="Times New Roman" pitchFamily="18" charset="0"/>
                        </a:rPr>
                        <a:t>Cuối</a:t>
                      </a:r>
                      <a:r>
                        <a:rPr kumimoji="0" lang="en-US" sz="1400" b="1" i="0" u="none" strike="noStrike" cap="none" normalizeH="0" baseline="0" dirty="0">
                          <a:ln>
                            <a:noFill/>
                          </a:ln>
                          <a:solidFill>
                            <a:schemeClr val="tx1"/>
                          </a:solidFill>
                          <a:effectLst/>
                          <a:latin typeface="Times New Roman" pitchFamily="18" charset="0"/>
                        </a:rPr>
                        <a:t>  </a:t>
                      </a:r>
                      <a:r>
                        <a:rPr kumimoji="0" lang="en-US" sz="1400" b="1" i="0" u="none" strike="noStrike" cap="none" normalizeH="0" baseline="0" dirty="0" err="1">
                          <a:ln>
                            <a:noFill/>
                          </a:ln>
                          <a:solidFill>
                            <a:schemeClr val="tx1"/>
                          </a:solidFill>
                          <a:effectLst/>
                          <a:latin typeface="Times New Roman" pitchFamily="18" charset="0"/>
                        </a:rPr>
                        <a:t>FFFFh</a:t>
                      </a:r>
                      <a:endParaRPr kumimoji="0" lang="en-US" sz="1400" b="1" i="0" u="none" strike="noStrike" cap="none" normalizeH="0" baseline="0" dirty="0">
                        <a:ln>
                          <a:noFill/>
                        </a:ln>
                        <a:solidFill>
                          <a:schemeClr val="tx1"/>
                        </a:solidFill>
                        <a:effectLst/>
                        <a:latin typeface="Times New Roman" pitchFamily="18" charset="0"/>
                      </a:endParaRPr>
                    </a:p>
                  </a:txBody>
                  <a:tcPr marT="45687" marB="4568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9900"/>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9900"/>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0</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9"/>
                  </a:ext>
                </a:extLst>
              </a:tr>
              <a:tr h="493705">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9900"/>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rgbClr val="FF9900"/>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dirty="0">
                          <a:ln>
                            <a:noFill/>
                          </a:ln>
                          <a:solidFill>
                            <a:schemeClr val="tx1"/>
                          </a:solidFill>
                          <a:effectLst/>
                          <a:latin typeface="Times New Roman" pitchFamily="18" charset="0"/>
                        </a:rPr>
                        <a:t>1</a:t>
                      </a:r>
                    </a:p>
                  </a:txBody>
                  <a:tcPr marT="45687" marB="4568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59127519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589F4E7-6C90-40A7-B9FB-41BBFF985270}"/>
              </a:ext>
            </a:extLst>
          </p:cNvPr>
          <p:cNvSpPr>
            <a:spLocks noGrp="1" noChangeArrowheads="1"/>
          </p:cNvSpPr>
          <p:nvPr>
            <p:ph type="title"/>
          </p:nvPr>
        </p:nvSpPr>
        <p:spPr/>
        <p:txBody>
          <a:bodyPr/>
          <a:lstStyle/>
          <a:p>
            <a:pPr eaLnBrk="1" hangingPunct="1"/>
            <a:r>
              <a:rPr lang="en-US" altLang="en-US"/>
              <a:t>Phương pháp giải mã 1 phần</a:t>
            </a:r>
          </a:p>
        </p:txBody>
      </p:sp>
      <p:grpSp>
        <p:nvGrpSpPr>
          <p:cNvPr id="77827" name="Group 55">
            <a:extLst>
              <a:ext uri="{FF2B5EF4-FFF2-40B4-BE49-F238E27FC236}">
                <a16:creationId xmlns:a16="http://schemas.microsoft.com/office/drawing/2014/main" id="{5DA8A04F-A7D7-4977-978D-E3C1D4AB0701}"/>
              </a:ext>
            </a:extLst>
          </p:cNvPr>
          <p:cNvGrpSpPr>
            <a:grpSpLocks/>
          </p:cNvGrpSpPr>
          <p:nvPr/>
        </p:nvGrpSpPr>
        <p:grpSpPr bwMode="auto">
          <a:xfrm>
            <a:off x="1828800" y="1066800"/>
            <a:ext cx="8458200" cy="5638800"/>
            <a:chOff x="192" y="672"/>
            <a:chExt cx="5328" cy="3552"/>
          </a:xfrm>
        </p:grpSpPr>
        <p:grpSp>
          <p:nvGrpSpPr>
            <p:cNvPr id="77828" name="Group 4">
              <a:extLst>
                <a:ext uri="{FF2B5EF4-FFF2-40B4-BE49-F238E27FC236}">
                  <a16:creationId xmlns:a16="http://schemas.microsoft.com/office/drawing/2014/main" id="{7D28E01F-4DF7-41F7-8CAD-08C1C20047F0}"/>
                </a:ext>
              </a:extLst>
            </p:cNvPr>
            <p:cNvGrpSpPr>
              <a:grpSpLocks/>
            </p:cNvGrpSpPr>
            <p:nvPr/>
          </p:nvGrpSpPr>
          <p:grpSpPr bwMode="auto">
            <a:xfrm>
              <a:off x="2160" y="672"/>
              <a:ext cx="3360" cy="3552"/>
              <a:chOff x="2352" y="672"/>
              <a:chExt cx="3360" cy="3552"/>
            </a:xfrm>
          </p:grpSpPr>
          <p:sp>
            <p:nvSpPr>
              <p:cNvPr id="77846" name="Text Box 5">
                <a:extLst>
                  <a:ext uri="{FF2B5EF4-FFF2-40B4-BE49-F238E27FC236}">
                    <a16:creationId xmlns:a16="http://schemas.microsoft.com/office/drawing/2014/main" id="{ECF3700C-852B-4A44-B758-82BDB4D80349}"/>
                  </a:ext>
                </a:extLst>
              </p:cNvPr>
              <p:cNvSpPr txBox="1">
                <a:spLocks noChangeArrowheads="1"/>
              </p:cNvSpPr>
              <p:nvPr/>
            </p:nvSpPr>
            <p:spPr bwMode="auto">
              <a:xfrm>
                <a:off x="2352" y="3993"/>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0000H</a:t>
                </a:r>
              </a:p>
            </p:txBody>
          </p:sp>
          <p:sp>
            <p:nvSpPr>
              <p:cNvPr id="77847" name="Text Box 6">
                <a:extLst>
                  <a:ext uri="{FF2B5EF4-FFF2-40B4-BE49-F238E27FC236}">
                    <a16:creationId xmlns:a16="http://schemas.microsoft.com/office/drawing/2014/main" id="{41D541F4-8D88-468E-A4C8-69027ED1C477}"/>
                  </a:ext>
                </a:extLst>
              </p:cNvPr>
              <p:cNvSpPr txBox="1">
                <a:spLocks noChangeArrowheads="1"/>
              </p:cNvSpPr>
              <p:nvPr/>
            </p:nvSpPr>
            <p:spPr bwMode="auto">
              <a:xfrm>
                <a:off x="2352" y="3657"/>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0FFFH</a:t>
                </a:r>
              </a:p>
            </p:txBody>
          </p:sp>
          <p:sp>
            <p:nvSpPr>
              <p:cNvPr id="77848" name="Text Box 7">
                <a:extLst>
                  <a:ext uri="{FF2B5EF4-FFF2-40B4-BE49-F238E27FC236}">
                    <a16:creationId xmlns:a16="http://schemas.microsoft.com/office/drawing/2014/main" id="{B6B3C107-66C0-49B9-BF0D-FBBA5921E8F8}"/>
                  </a:ext>
                </a:extLst>
              </p:cNvPr>
              <p:cNvSpPr txBox="1">
                <a:spLocks noChangeArrowheads="1"/>
              </p:cNvSpPr>
              <p:nvPr/>
            </p:nvSpPr>
            <p:spPr bwMode="auto">
              <a:xfrm>
                <a:off x="2352" y="2352"/>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8000H</a:t>
                </a:r>
              </a:p>
            </p:txBody>
          </p:sp>
          <p:sp>
            <p:nvSpPr>
              <p:cNvPr id="77849" name="Text Box 8">
                <a:extLst>
                  <a:ext uri="{FF2B5EF4-FFF2-40B4-BE49-F238E27FC236}">
                    <a16:creationId xmlns:a16="http://schemas.microsoft.com/office/drawing/2014/main" id="{66B5743B-CFD8-4224-A37F-A078DDCC2CB6}"/>
                  </a:ext>
                </a:extLst>
              </p:cNvPr>
              <p:cNvSpPr txBox="1">
                <a:spLocks noChangeArrowheads="1"/>
              </p:cNvSpPr>
              <p:nvPr/>
            </p:nvSpPr>
            <p:spPr bwMode="auto">
              <a:xfrm>
                <a:off x="2352" y="2016"/>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8FFFH</a:t>
                </a:r>
              </a:p>
            </p:txBody>
          </p:sp>
          <p:sp>
            <p:nvSpPr>
              <p:cNvPr id="77850" name="Text Box 9">
                <a:extLst>
                  <a:ext uri="{FF2B5EF4-FFF2-40B4-BE49-F238E27FC236}">
                    <a16:creationId xmlns:a16="http://schemas.microsoft.com/office/drawing/2014/main" id="{FE6AA083-EC87-49A3-B4FB-F788975E32E9}"/>
                  </a:ext>
                </a:extLst>
              </p:cNvPr>
              <p:cNvSpPr txBox="1">
                <a:spLocks noChangeArrowheads="1"/>
              </p:cNvSpPr>
              <p:nvPr/>
            </p:nvSpPr>
            <p:spPr bwMode="auto">
              <a:xfrm>
                <a:off x="2352" y="1440"/>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C000H</a:t>
                </a:r>
              </a:p>
            </p:txBody>
          </p:sp>
          <p:sp>
            <p:nvSpPr>
              <p:cNvPr id="77851" name="Text Box 10">
                <a:extLst>
                  <a:ext uri="{FF2B5EF4-FFF2-40B4-BE49-F238E27FC236}">
                    <a16:creationId xmlns:a16="http://schemas.microsoft.com/office/drawing/2014/main" id="{7A9FE00E-C2E1-4396-B207-38014258BEB7}"/>
                  </a:ext>
                </a:extLst>
              </p:cNvPr>
              <p:cNvSpPr txBox="1">
                <a:spLocks noChangeArrowheads="1"/>
              </p:cNvSpPr>
              <p:nvPr/>
            </p:nvSpPr>
            <p:spPr bwMode="auto">
              <a:xfrm>
                <a:off x="2352" y="672"/>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FFFFH</a:t>
                </a:r>
              </a:p>
            </p:txBody>
          </p:sp>
          <p:grpSp>
            <p:nvGrpSpPr>
              <p:cNvPr id="77852" name="Group 11">
                <a:extLst>
                  <a:ext uri="{FF2B5EF4-FFF2-40B4-BE49-F238E27FC236}">
                    <a16:creationId xmlns:a16="http://schemas.microsoft.com/office/drawing/2014/main" id="{2BEB96E0-B97F-4778-AF89-BDB0D65ECD33}"/>
                  </a:ext>
                </a:extLst>
              </p:cNvPr>
              <p:cNvGrpSpPr>
                <a:grpSpLocks/>
              </p:cNvGrpSpPr>
              <p:nvPr/>
            </p:nvGrpSpPr>
            <p:grpSpPr bwMode="auto">
              <a:xfrm>
                <a:off x="3072" y="768"/>
                <a:ext cx="2640" cy="3360"/>
                <a:chOff x="3072" y="768"/>
                <a:chExt cx="2640" cy="3360"/>
              </a:xfrm>
            </p:grpSpPr>
            <p:sp>
              <p:nvSpPr>
                <p:cNvPr id="77853" name="Rectangle 12">
                  <a:extLst>
                    <a:ext uri="{FF2B5EF4-FFF2-40B4-BE49-F238E27FC236}">
                      <a16:creationId xmlns:a16="http://schemas.microsoft.com/office/drawing/2014/main" id="{48832126-DB21-4802-8604-B9BCCF0B52DE}"/>
                    </a:ext>
                  </a:extLst>
                </p:cNvPr>
                <p:cNvSpPr>
                  <a:spLocks noChangeArrowheads="1"/>
                </p:cNvSpPr>
                <p:nvPr/>
              </p:nvSpPr>
              <p:spPr bwMode="auto">
                <a:xfrm>
                  <a:off x="3312" y="768"/>
                  <a:ext cx="1776" cy="336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7854" name="Line 13">
                  <a:extLst>
                    <a:ext uri="{FF2B5EF4-FFF2-40B4-BE49-F238E27FC236}">
                      <a16:creationId xmlns:a16="http://schemas.microsoft.com/office/drawing/2014/main" id="{F46190E9-EC73-4DF4-85DD-F3DA1E5C3A6E}"/>
                    </a:ext>
                  </a:extLst>
                </p:cNvPr>
                <p:cNvSpPr>
                  <a:spLocks noChangeShapeType="1"/>
                </p:cNvSpPr>
                <p:nvPr/>
              </p:nvSpPr>
              <p:spPr bwMode="auto">
                <a:xfrm>
                  <a:off x="3312" y="3792"/>
                  <a:ext cx="17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855" name="Line 14">
                  <a:extLst>
                    <a:ext uri="{FF2B5EF4-FFF2-40B4-BE49-F238E27FC236}">
                      <a16:creationId xmlns:a16="http://schemas.microsoft.com/office/drawing/2014/main" id="{4AFD8644-F581-42F8-8BF2-7C59BDD73C9A}"/>
                    </a:ext>
                  </a:extLst>
                </p:cNvPr>
                <p:cNvSpPr>
                  <a:spLocks noChangeShapeType="1"/>
                </p:cNvSpPr>
                <p:nvPr/>
              </p:nvSpPr>
              <p:spPr bwMode="auto">
                <a:xfrm>
                  <a:off x="3312" y="2464"/>
                  <a:ext cx="17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856" name="Line 15">
                  <a:extLst>
                    <a:ext uri="{FF2B5EF4-FFF2-40B4-BE49-F238E27FC236}">
                      <a16:creationId xmlns:a16="http://schemas.microsoft.com/office/drawing/2014/main" id="{B7A40404-4DAD-42A1-982C-2850850E85D4}"/>
                    </a:ext>
                  </a:extLst>
                </p:cNvPr>
                <p:cNvSpPr>
                  <a:spLocks noChangeShapeType="1"/>
                </p:cNvSpPr>
                <p:nvPr/>
              </p:nvSpPr>
              <p:spPr bwMode="auto">
                <a:xfrm>
                  <a:off x="3312" y="2160"/>
                  <a:ext cx="17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857" name="Line 16">
                  <a:extLst>
                    <a:ext uri="{FF2B5EF4-FFF2-40B4-BE49-F238E27FC236}">
                      <a16:creationId xmlns:a16="http://schemas.microsoft.com/office/drawing/2014/main" id="{78C9A69E-91A8-44F6-B4DB-C2E81A8C7F9A}"/>
                    </a:ext>
                  </a:extLst>
                </p:cNvPr>
                <p:cNvSpPr>
                  <a:spLocks noChangeShapeType="1"/>
                </p:cNvSpPr>
                <p:nvPr/>
              </p:nvSpPr>
              <p:spPr bwMode="auto">
                <a:xfrm>
                  <a:off x="3312" y="1587"/>
                  <a:ext cx="17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858" name="Line 17">
                  <a:extLst>
                    <a:ext uri="{FF2B5EF4-FFF2-40B4-BE49-F238E27FC236}">
                      <a16:creationId xmlns:a16="http://schemas.microsoft.com/office/drawing/2014/main" id="{42F02755-BCCE-4681-835A-C0A7A0A8FACB}"/>
                    </a:ext>
                  </a:extLst>
                </p:cNvPr>
                <p:cNvSpPr>
                  <a:spLocks noChangeShapeType="1"/>
                </p:cNvSpPr>
                <p:nvPr/>
              </p:nvSpPr>
              <p:spPr bwMode="auto">
                <a:xfrm>
                  <a:off x="3072" y="4128"/>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7859" name="Line 18">
                  <a:extLst>
                    <a:ext uri="{FF2B5EF4-FFF2-40B4-BE49-F238E27FC236}">
                      <a16:creationId xmlns:a16="http://schemas.microsoft.com/office/drawing/2014/main" id="{FDC61785-3B09-484E-9980-00DD12C202D0}"/>
                    </a:ext>
                  </a:extLst>
                </p:cNvPr>
                <p:cNvSpPr>
                  <a:spLocks noChangeShapeType="1"/>
                </p:cNvSpPr>
                <p:nvPr/>
              </p:nvSpPr>
              <p:spPr bwMode="auto">
                <a:xfrm>
                  <a:off x="3072" y="3792"/>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7860" name="Line 19">
                  <a:extLst>
                    <a:ext uri="{FF2B5EF4-FFF2-40B4-BE49-F238E27FC236}">
                      <a16:creationId xmlns:a16="http://schemas.microsoft.com/office/drawing/2014/main" id="{254382EE-9C05-4A9C-B025-4CA3056CAAB4}"/>
                    </a:ext>
                  </a:extLst>
                </p:cNvPr>
                <p:cNvSpPr>
                  <a:spLocks noChangeShapeType="1"/>
                </p:cNvSpPr>
                <p:nvPr/>
              </p:nvSpPr>
              <p:spPr bwMode="auto">
                <a:xfrm>
                  <a:off x="3072" y="2464"/>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7861" name="Line 20">
                  <a:extLst>
                    <a:ext uri="{FF2B5EF4-FFF2-40B4-BE49-F238E27FC236}">
                      <a16:creationId xmlns:a16="http://schemas.microsoft.com/office/drawing/2014/main" id="{98CB3AB7-C108-4235-B0EB-E7BAC6F60AE4}"/>
                    </a:ext>
                  </a:extLst>
                </p:cNvPr>
                <p:cNvSpPr>
                  <a:spLocks noChangeShapeType="1"/>
                </p:cNvSpPr>
                <p:nvPr/>
              </p:nvSpPr>
              <p:spPr bwMode="auto">
                <a:xfrm>
                  <a:off x="3072" y="2165"/>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7862" name="Line 21">
                  <a:extLst>
                    <a:ext uri="{FF2B5EF4-FFF2-40B4-BE49-F238E27FC236}">
                      <a16:creationId xmlns:a16="http://schemas.microsoft.com/office/drawing/2014/main" id="{99386C64-2190-4B72-8E43-BF51EF44C879}"/>
                    </a:ext>
                  </a:extLst>
                </p:cNvPr>
                <p:cNvSpPr>
                  <a:spLocks noChangeShapeType="1"/>
                </p:cNvSpPr>
                <p:nvPr/>
              </p:nvSpPr>
              <p:spPr bwMode="auto">
                <a:xfrm>
                  <a:off x="3072" y="1587"/>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7863" name="Line 22">
                  <a:extLst>
                    <a:ext uri="{FF2B5EF4-FFF2-40B4-BE49-F238E27FC236}">
                      <a16:creationId xmlns:a16="http://schemas.microsoft.com/office/drawing/2014/main" id="{BFD5B7FA-3274-49C4-A18E-EFD03B6D6207}"/>
                    </a:ext>
                  </a:extLst>
                </p:cNvPr>
                <p:cNvSpPr>
                  <a:spLocks noChangeShapeType="1"/>
                </p:cNvSpPr>
                <p:nvPr/>
              </p:nvSpPr>
              <p:spPr bwMode="auto">
                <a:xfrm>
                  <a:off x="3072" y="768"/>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7864" name="Text Box 23">
                  <a:extLst>
                    <a:ext uri="{FF2B5EF4-FFF2-40B4-BE49-F238E27FC236}">
                      <a16:creationId xmlns:a16="http://schemas.microsoft.com/office/drawing/2014/main" id="{5671EC09-48B3-4E95-B2D5-B78848CBC21B}"/>
                    </a:ext>
                  </a:extLst>
                </p:cNvPr>
                <p:cNvSpPr txBox="1">
                  <a:spLocks noChangeArrowheads="1"/>
                </p:cNvSpPr>
                <p:nvPr/>
              </p:nvSpPr>
              <p:spPr bwMode="auto">
                <a:xfrm>
                  <a:off x="3456" y="3849"/>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latin typeface="Tahoma" panose="020B0604030504040204" pitchFamily="34" charset="0"/>
                    </a:rPr>
                    <a:t>RAM</a:t>
                  </a:r>
                </a:p>
              </p:txBody>
            </p:sp>
            <p:sp>
              <p:nvSpPr>
                <p:cNvPr id="77865" name="Text Box 24">
                  <a:extLst>
                    <a:ext uri="{FF2B5EF4-FFF2-40B4-BE49-F238E27FC236}">
                      <a16:creationId xmlns:a16="http://schemas.microsoft.com/office/drawing/2014/main" id="{B1C0C660-F8F6-4F6A-B7C5-F64D0038C286}"/>
                    </a:ext>
                  </a:extLst>
                </p:cNvPr>
                <p:cNvSpPr txBox="1">
                  <a:spLocks noChangeArrowheads="1"/>
                </p:cNvSpPr>
                <p:nvPr/>
              </p:nvSpPr>
              <p:spPr bwMode="auto">
                <a:xfrm>
                  <a:off x="3456" y="2928"/>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latin typeface="Tahoma" panose="020B0604030504040204" pitchFamily="34" charset="0"/>
                    </a:rPr>
                    <a:t>Không Dùng 1</a:t>
                  </a:r>
                </a:p>
              </p:txBody>
            </p:sp>
            <p:sp>
              <p:nvSpPr>
                <p:cNvPr id="77866" name="Text Box 25">
                  <a:extLst>
                    <a:ext uri="{FF2B5EF4-FFF2-40B4-BE49-F238E27FC236}">
                      <a16:creationId xmlns:a16="http://schemas.microsoft.com/office/drawing/2014/main" id="{AC2D0002-0896-4E26-849E-539FC8569B8C}"/>
                    </a:ext>
                  </a:extLst>
                </p:cNvPr>
                <p:cNvSpPr txBox="1">
                  <a:spLocks noChangeArrowheads="1"/>
                </p:cNvSpPr>
                <p:nvPr/>
              </p:nvSpPr>
              <p:spPr bwMode="auto">
                <a:xfrm>
                  <a:off x="3456" y="2160"/>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latin typeface="Tahoma" panose="020B0604030504040204" pitchFamily="34" charset="0"/>
                    </a:rPr>
                    <a:t>IO</a:t>
                  </a:r>
                </a:p>
              </p:txBody>
            </p:sp>
            <p:sp>
              <p:nvSpPr>
                <p:cNvPr id="77867" name="Text Box 26">
                  <a:extLst>
                    <a:ext uri="{FF2B5EF4-FFF2-40B4-BE49-F238E27FC236}">
                      <a16:creationId xmlns:a16="http://schemas.microsoft.com/office/drawing/2014/main" id="{D83D6A0F-3DCB-4E1E-B67C-ADFC72A1B8AB}"/>
                    </a:ext>
                  </a:extLst>
                </p:cNvPr>
                <p:cNvSpPr txBox="1">
                  <a:spLocks noChangeArrowheads="1"/>
                </p:cNvSpPr>
                <p:nvPr/>
              </p:nvSpPr>
              <p:spPr bwMode="auto">
                <a:xfrm>
                  <a:off x="3504" y="1680"/>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latin typeface="Tahoma" panose="020B0604030504040204" pitchFamily="34" charset="0"/>
                    </a:rPr>
                    <a:t>Không Dùng 2</a:t>
                  </a:r>
                </a:p>
              </p:txBody>
            </p:sp>
            <p:sp>
              <p:nvSpPr>
                <p:cNvPr id="77868" name="Text Box 27">
                  <a:extLst>
                    <a:ext uri="{FF2B5EF4-FFF2-40B4-BE49-F238E27FC236}">
                      <a16:creationId xmlns:a16="http://schemas.microsoft.com/office/drawing/2014/main" id="{FC0C95CC-6A40-434D-AE62-0D54124892DE}"/>
                    </a:ext>
                  </a:extLst>
                </p:cNvPr>
                <p:cNvSpPr txBox="1">
                  <a:spLocks noChangeArrowheads="1"/>
                </p:cNvSpPr>
                <p:nvPr/>
              </p:nvSpPr>
              <p:spPr bwMode="auto">
                <a:xfrm>
                  <a:off x="3504" y="864"/>
                  <a:ext cx="1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latin typeface="Tahoma" panose="020B0604030504040204" pitchFamily="34" charset="0"/>
                    </a:rPr>
                    <a:t>ROM</a:t>
                  </a:r>
                </a:p>
              </p:txBody>
            </p:sp>
            <p:sp>
              <p:nvSpPr>
                <p:cNvPr id="77869" name="AutoShape 28">
                  <a:extLst>
                    <a:ext uri="{FF2B5EF4-FFF2-40B4-BE49-F238E27FC236}">
                      <a16:creationId xmlns:a16="http://schemas.microsoft.com/office/drawing/2014/main" id="{FA0D7AFD-4911-4B40-AEA7-34EE3833DD91}"/>
                    </a:ext>
                  </a:extLst>
                </p:cNvPr>
                <p:cNvSpPr>
                  <a:spLocks/>
                </p:cNvSpPr>
                <p:nvPr/>
              </p:nvSpPr>
              <p:spPr bwMode="auto">
                <a:xfrm>
                  <a:off x="5136" y="3792"/>
                  <a:ext cx="96" cy="336"/>
                </a:xfrm>
                <a:prstGeom prst="rightBrace">
                  <a:avLst>
                    <a:gd name="adj1" fmla="val 291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7870" name="Text Box 29">
                  <a:extLst>
                    <a:ext uri="{FF2B5EF4-FFF2-40B4-BE49-F238E27FC236}">
                      <a16:creationId xmlns:a16="http://schemas.microsoft.com/office/drawing/2014/main" id="{26F8ABDA-824E-4A4A-B0F8-03CB39DEE97E}"/>
                    </a:ext>
                  </a:extLst>
                </p:cNvPr>
                <p:cNvSpPr txBox="1">
                  <a:spLocks noChangeArrowheads="1"/>
                </p:cNvSpPr>
                <p:nvPr/>
              </p:nvSpPr>
              <p:spPr bwMode="auto">
                <a:xfrm>
                  <a:off x="5280" y="3840"/>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4K</a:t>
                  </a:r>
                </a:p>
              </p:txBody>
            </p:sp>
            <p:sp>
              <p:nvSpPr>
                <p:cNvPr id="77871" name="AutoShape 30">
                  <a:extLst>
                    <a:ext uri="{FF2B5EF4-FFF2-40B4-BE49-F238E27FC236}">
                      <a16:creationId xmlns:a16="http://schemas.microsoft.com/office/drawing/2014/main" id="{C9804091-9DD3-4BB8-98FB-D2526D5BBC85}"/>
                    </a:ext>
                  </a:extLst>
                </p:cNvPr>
                <p:cNvSpPr>
                  <a:spLocks/>
                </p:cNvSpPr>
                <p:nvPr/>
              </p:nvSpPr>
              <p:spPr bwMode="auto">
                <a:xfrm>
                  <a:off x="5136" y="2496"/>
                  <a:ext cx="96" cy="1248"/>
                </a:xfrm>
                <a:prstGeom prst="rightBrace">
                  <a:avLst>
                    <a:gd name="adj1" fmla="val 1083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7872" name="Text Box 31">
                  <a:extLst>
                    <a:ext uri="{FF2B5EF4-FFF2-40B4-BE49-F238E27FC236}">
                      <a16:creationId xmlns:a16="http://schemas.microsoft.com/office/drawing/2014/main" id="{C96B6219-EEDA-4C0F-A5AD-3791310C85C0}"/>
                    </a:ext>
                  </a:extLst>
                </p:cNvPr>
                <p:cNvSpPr txBox="1">
                  <a:spLocks noChangeArrowheads="1"/>
                </p:cNvSpPr>
                <p:nvPr/>
              </p:nvSpPr>
              <p:spPr bwMode="auto">
                <a:xfrm>
                  <a:off x="5280" y="2976"/>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28K</a:t>
                  </a:r>
                </a:p>
              </p:txBody>
            </p:sp>
            <p:sp>
              <p:nvSpPr>
                <p:cNvPr id="77873" name="AutoShape 32">
                  <a:extLst>
                    <a:ext uri="{FF2B5EF4-FFF2-40B4-BE49-F238E27FC236}">
                      <a16:creationId xmlns:a16="http://schemas.microsoft.com/office/drawing/2014/main" id="{806F4B9D-3065-4E77-9234-19C559DDB16A}"/>
                    </a:ext>
                  </a:extLst>
                </p:cNvPr>
                <p:cNvSpPr>
                  <a:spLocks/>
                </p:cNvSpPr>
                <p:nvPr/>
              </p:nvSpPr>
              <p:spPr bwMode="auto">
                <a:xfrm>
                  <a:off x="5136" y="2160"/>
                  <a:ext cx="96" cy="336"/>
                </a:xfrm>
                <a:prstGeom prst="rightBrace">
                  <a:avLst>
                    <a:gd name="adj1" fmla="val 291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7874" name="Text Box 33">
                  <a:extLst>
                    <a:ext uri="{FF2B5EF4-FFF2-40B4-BE49-F238E27FC236}">
                      <a16:creationId xmlns:a16="http://schemas.microsoft.com/office/drawing/2014/main" id="{9C19EF74-C4CD-4648-A65B-AE94B027E02D}"/>
                    </a:ext>
                  </a:extLst>
                </p:cNvPr>
                <p:cNvSpPr txBox="1">
                  <a:spLocks noChangeArrowheads="1"/>
                </p:cNvSpPr>
                <p:nvPr/>
              </p:nvSpPr>
              <p:spPr bwMode="auto">
                <a:xfrm>
                  <a:off x="5280" y="2208"/>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4K</a:t>
                  </a:r>
                </a:p>
              </p:txBody>
            </p:sp>
            <p:sp>
              <p:nvSpPr>
                <p:cNvPr id="77875" name="AutoShape 34">
                  <a:extLst>
                    <a:ext uri="{FF2B5EF4-FFF2-40B4-BE49-F238E27FC236}">
                      <a16:creationId xmlns:a16="http://schemas.microsoft.com/office/drawing/2014/main" id="{3C4D1E4B-8622-4FE9-B76C-213460C80EBB}"/>
                    </a:ext>
                  </a:extLst>
                </p:cNvPr>
                <p:cNvSpPr>
                  <a:spLocks/>
                </p:cNvSpPr>
                <p:nvPr/>
              </p:nvSpPr>
              <p:spPr bwMode="auto">
                <a:xfrm>
                  <a:off x="5136" y="1584"/>
                  <a:ext cx="96" cy="576"/>
                </a:xfrm>
                <a:prstGeom prst="rightBrace">
                  <a:avLst>
                    <a:gd name="adj1" fmla="val 500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7876" name="Text Box 35">
                  <a:extLst>
                    <a:ext uri="{FF2B5EF4-FFF2-40B4-BE49-F238E27FC236}">
                      <a16:creationId xmlns:a16="http://schemas.microsoft.com/office/drawing/2014/main" id="{5DF973B1-9AFD-49B1-9643-32D8DCAB06E1}"/>
                    </a:ext>
                  </a:extLst>
                </p:cNvPr>
                <p:cNvSpPr txBox="1">
                  <a:spLocks noChangeArrowheads="1"/>
                </p:cNvSpPr>
                <p:nvPr/>
              </p:nvSpPr>
              <p:spPr bwMode="auto">
                <a:xfrm>
                  <a:off x="5280" y="1632"/>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12K</a:t>
                  </a:r>
                </a:p>
              </p:txBody>
            </p:sp>
            <p:sp>
              <p:nvSpPr>
                <p:cNvPr id="77877" name="AutoShape 36">
                  <a:extLst>
                    <a:ext uri="{FF2B5EF4-FFF2-40B4-BE49-F238E27FC236}">
                      <a16:creationId xmlns:a16="http://schemas.microsoft.com/office/drawing/2014/main" id="{0BE0D602-B2F6-4FE7-BC4F-2CB07B9D3383}"/>
                    </a:ext>
                  </a:extLst>
                </p:cNvPr>
                <p:cNvSpPr>
                  <a:spLocks/>
                </p:cNvSpPr>
                <p:nvPr/>
              </p:nvSpPr>
              <p:spPr bwMode="auto">
                <a:xfrm>
                  <a:off x="5136" y="768"/>
                  <a:ext cx="96" cy="768"/>
                </a:xfrm>
                <a:prstGeom prst="rightBrace">
                  <a:avLst>
                    <a:gd name="adj1" fmla="val 666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7878" name="Text Box 37">
                  <a:extLst>
                    <a:ext uri="{FF2B5EF4-FFF2-40B4-BE49-F238E27FC236}">
                      <a16:creationId xmlns:a16="http://schemas.microsoft.com/office/drawing/2014/main" id="{14F6FB1C-352E-4ADE-A1A6-7C70B4124C31}"/>
                    </a:ext>
                  </a:extLst>
                </p:cNvPr>
                <p:cNvSpPr txBox="1">
                  <a:spLocks noChangeArrowheads="1"/>
                </p:cNvSpPr>
                <p:nvPr/>
              </p:nvSpPr>
              <p:spPr bwMode="auto">
                <a:xfrm>
                  <a:off x="5280" y="1008"/>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16K</a:t>
                  </a:r>
                </a:p>
              </p:txBody>
            </p:sp>
          </p:grpSp>
        </p:grpSp>
        <p:sp>
          <p:nvSpPr>
            <p:cNvPr id="77829" name="AutoShape 38">
              <a:extLst>
                <a:ext uri="{FF2B5EF4-FFF2-40B4-BE49-F238E27FC236}">
                  <a16:creationId xmlns:a16="http://schemas.microsoft.com/office/drawing/2014/main" id="{FEFAF2F4-0E6C-47CF-84AA-FEA24950112E}"/>
                </a:ext>
              </a:extLst>
            </p:cNvPr>
            <p:cNvSpPr>
              <a:spLocks/>
            </p:cNvSpPr>
            <p:nvPr/>
          </p:nvSpPr>
          <p:spPr bwMode="auto">
            <a:xfrm>
              <a:off x="960" y="768"/>
              <a:ext cx="336" cy="1680"/>
            </a:xfrm>
            <a:prstGeom prst="leftBrace">
              <a:avLst>
                <a:gd name="adj1" fmla="val 41667"/>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7830" name="AutoShape 39">
              <a:extLst>
                <a:ext uri="{FF2B5EF4-FFF2-40B4-BE49-F238E27FC236}">
                  <a16:creationId xmlns:a16="http://schemas.microsoft.com/office/drawing/2014/main" id="{E7F94E5F-9258-4C51-B864-45DE8A739B6C}"/>
                </a:ext>
              </a:extLst>
            </p:cNvPr>
            <p:cNvSpPr>
              <a:spLocks/>
            </p:cNvSpPr>
            <p:nvPr/>
          </p:nvSpPr>
          <p:spPr bwMode="auto">
            <a:xfrm>
              <a:off x="960" y="2448"/>
              <a:ext cx="336" cy="1680"/>
            </a:xfrm>
            <a:prstGeom prst="leftBrace">
              <a:avLst>
                <a:gd name="adj1" fmla="val 41667"/>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7831" name="Line 40">
              <a:extLst>
                <a:ext uri="{FF2B5EF4-FFF2-40B4-BE49-F238E27FC236}">
                  <a16:creationId xmlns:a16="http://schemas.microsoft.com/office/drawing/2014/main" id="{51C604AB-1472-4C1D-82B4-DF44B39D27B5}"/>
                </a:ext>
              </a:extLst>
            </p:cNvPr>
            <p:cNvSpPr>
              <a:spLocks noChangeShapeType="1"/>
            </p:cNvSpPr>
            <p:nvPr/>
          </p:nvSpPr>
          <p:spPr bwMode="auto">
            <a:xfrm>
              <a:off x="1344" y="768"/>
              <a:ext cx="1008"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77832" name="Line 41">
              <a:extLst>
                <a:ext uri="{FF2B5EF4-FFF2-40B4-BE49-F238E27FC236}">
                  <a16:creationId xmlns:a16="http://schemas.microsoft.com/office/drawing/2014/main" id="{13E0B1CB-FFF3-4E58-8CA3-0360C064B114}"/>
                </a:ext>
              </a:extLst>
            </p:cNvPr>
            <p:cNvSpPr>
              <a:spLocks noChangeShapeType="1"/>
            </p:cNvSpPr>
            <p:nvPr/>
          </p:nvSpPr>
          <p:spPr bwMode="auto">
            <a:xfrm>
              <a:off x="1344" y="2448"/>
              <a:ext cx="1008"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77833" name="Line 42">
              <a:extLst>
                <a:ext uri="{FF2B5EF4-FFF2-40B4-BE49-F238E27FC236}">
                  <a16:creationId xmlns:a16="http://schemas.microsoft.com/office/drawing/2014/main" id="{79848ED7-240D-4027-9AA8-0D8E71FDD189}"/>
                </a:ext>
              </a:extLst>
            </p:cNvPr>
            <p:cNvSpPr>
              <a:spLocks noChangeShapeType="1"/>
            </p:cNvSpPr>
            <p:nvPr/>
          </p:nvSpPr>
          <p:spPr bwMode="auto">
            <a:xfrm>
              <a:off x="1344" y="4128"/>
              <a:ext cx="1008"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77834" name="AutoShape 43">
              <a:extLst>
                <a:ext uri="{FF2B5EF4-FFF2-40B4-BE49-F238E27FC236}">
                  <a16:creationId xmlns:a16="http://schemas.microsoft.com/office/drawing/2014/main" id="{0F7F2DC2-F0AF-489E-8CC9-3CF4E44BEA3A}"/>
                </a:ext>
              </a:extLst>
            </p:cNvPr>
            <p:cNvSpPr>
              <a:spLocks/>
            </p:cNvSpPr>
            <p:nvPr/>
          </p:nvSpPr>
          <p:spPr bwMode="auto">
            <a:xfrm>
              <a:off x="1776" y="1584"/>
              <a:ext cx="192" cy="864"/>
            </a:xfrm>
            <a:prstGeom prst="leftBrace">
              <a:avLst>
                <a:gd name="adj1" fmla="val 375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7835" name="AutoShape 44">
              <a:extLst>
                <a:ext uri="{FF2B5EF4-FFF2-40B4-BE49-F238E27FC236}">
                  <a16:creationId xmlns:a16="http://schemas.microsoft.com/office/drawing/2014/main" id="{B6F7DD4B-4E75-4365-8584-6B7BCC2A308E}"/>
                </a:ext>
              </a:extLst>
            </p:cNvPr>
            <p:cNvSpPr>
              <a:spLocks/>
            </p:cNvSpPr>
            <p:nvPr/>
          </p:nvSpPr>
          <p:spPr bwMode="auto">
            <a:xfrm>
              <a:off x="1776" y="768"/>
              <a:ext cx="192" cy="816"/>
            </a:xfrm>
            <a:prstGeom prst="leftBrace">
              <a:avLst>
                <a:gd name="adj1" fmla="val 35417"/>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7836" name="Line 45">
              <a:extLst>
                <a:ext uri="{FF2B5EF4-FFF2-40B4-BE49-F238E27FC236}">
                  <a16:creationId xmlns:a16="http://schemas.microsoft.com/office/drawing/2014/main" id="{02148D77-6143-4AA5-9916-FBD41CA0A0C6}"/>
                </a:ext>
              </a:extLst>
            </p:cNvPr>
            <p:cNvSpPr>
              <a:spLocks noChangeShapeType="1"/>
            </p:cNvSpPr>
            <p:nvPr/>
          </p:nvSpPr>
          <p:spPr bwMode="auto">
            <a:xfrm>
              <a:off x="1392" y="1584"/>
              <a:ext cx="1008"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77837" name="AutoShape 46">
              <a:extLst>
                <a:ext uri="{FF2B5EF4-FFF2-40B4-BE49-F238E27FC236}">
                  <a16:creationId xmlns:a16="http://schemas.microsoft.com/office/drawing/2014/main" id="{59237A0A-415E-4E1C-97B1-E92347D41D70}"/>
                </a:ext>
              </a:extLst>
            </p:cNvPr>
            <p:cNvSpPr>
              <a:spLocks/>
            </p:cNvSpPr>
            <p:nvPr/>
          </p:nvSpPr>
          <p:spPr bwMode="auto">
            <a:xfrm>
              <a:off x="1776" y="3312"/>
              <a:ext cx="192" cy="816"/>
            </a:xfrm>
            <a:prstGeom prst="leftBrace">
              <a:avLst>
                <a:gd name="adj1" fmla="val 35417"/>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7838" name="AutoShape 47">
              <a:extLst>
                <a:ext uri="{FF2B5EF4-FFF2-40B4-BE49-F238E27FC236}">
                  <a16:creationId xmlns:a16="http://schemas.microsoft.com/office/drawing/2014/main" id="{2DF4C73A-3419-44E4-A033-8D7B7DF67387}"/>
                </a:ext>
              </a:extLst>
            </p:cNvPr>
            <p:cNvSpPr>
              <a:spLocks/>
            </p:cNvSpPr>
            <p:nvPr/>
          </p:nvSpPr>
          <p:spPr bwMode="auto">
            <a:xfrm>
              <a:off x="1776" y="2448"/>
              <a:ext cx="192" cy="864"/>
            </a:xfrm>
            <a:prstGeom prst="leftBrace">
              <a:avLst>
                <a:gd name="adj1" fmla="val 375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77839" name="Line 48">
              <a:extLst>
                <a:ext uri="{FF2B5EF4-FFF2-40B4-BE49-F238E27FC236}">
                  <a16:creationId xmlns:a16="http://schemas.microsoft.com/office/drawing/2014/main" id="{1BE0F47C-1B5F-4AC5-B3C5-CA6710DD449D}"/>
                </a:ext>
              </a:extLst>
            </p:cNvPr>
            <p:cNvSpPr>
              <a:spLocks noChangeShapeType="1"/>
            </p:cNvSpPr>
            <p:nvPr/>
          </p:nvSpPr>
          <p:spPr bwMode="auto">
            <a:xfrm>
              <a:off x="1392" y="3312"/>
              <a:ext cx="1008"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77840" name="Text Box 49">
              <a:extLst>
                <a:ext uri="{FF2B5EF4-FFF2-40B4-BE49-F238E27FC236}">
                  <a16:creationId xmlns:a16="http://schemas.microsoft.com/office/drawing/2014/main" id="{28AC9D01-B7F5-4B75-A9EC-1582796AADE0}"/>
                </a:ext>
              </a:extLst>
            </p:cNvPr>
            <p:cNvSpPr txBox="1">
              <a:spLocks noChangeArrowheads="1"/>
            </p:cNvSpPr>
            <p:nvPr/>
          </p:nvSpPr>
          <p:spPr bwMode="auto">
            <a:xfrm>
              <a:off x="192" y="1440"/>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A15 = 1</a:t>
              </a:r>
            </a:p>
          </p:txBody>
        </p:sp>
        <p:sp>
          <p:nvSpPr>
            <p:cNvPr id="77841" name="Text Box 50">
              <a:extLst>
                <a:ext uri="{FF2B5EF4-FFF2-40B4-BE49-F238E27FC236}">
                  <a16:creationId xmlns:a16="http://schemas.microsoft.com/office/drawing/2014/main" id="{E9096113-9EE3-4AD8-BFE9-20764AE384C2}"/>
                </a:ext>
              </a:extLst>
            </p:cNvPr>
            <p:cNvSpPr txBox="1">
              <a:spLocks noChangeArrowheads="1"/>
            </p:cNvSpPr>
            <p:nvPr/>
          </p:nvSpPr>
          <p:spPr bwMode="auto">
            <a:xfrm>
              <a:off x="192" y="3177"/>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A15 = 0</a:t>
              </a:r>
            </a:p>
          </p:txBody>
        </p:sp>
        <p:sp>
          <p:nvSpPr>
            <p:cNvPr id="77842" name="Text Box 51">
              <a:extLst>
                <a:ext uri="{FF2B5EF4-FFF2-40B4-BE49-F238E27FC236}">
                  <a16:creationId xmlns:a16="http://schemas.microsoft.com/office/drawing/2014/main" id="{F126B45B-85A8-4723-8268-32A3B06BB188}"/>
                </a:ext>
              </a:extLst>
            </p:cNvPr>
            <p:cNvSpPr txBox="1">
              <a:spLocks noChangeArrowheads="1"/>
            </p:cNvSpPr>
            <p:nvPr/>
          </p:nvSpPr>
          <p:spPr bwMode="auto">
            <a:xfrm>
              <a:off x="1152" y="1056"/>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A14 = 1</a:t>
              </a:r>
            </a:p>
          </p:txBody>
        </p:sp>
        <p:sp>
          <p:nvSpPr>
            <p:cNvPr id="77843" name="Text Box 52">
              <a:extLst>
                <a:ext uri="{FF2B5EF4-FFF2-40B4-BE49-F238E27FC236}">
                  <a16:creationId xmlns:a16="http://schemas.microsoft.com/office/drawing/2014/main" id="{7D9A60C9-DDDB-4B84-86D7-B66E6CBFF27B}"/>
                </a:ext>
              </a:extLst>
            </p:cNvPr>
            <p:cNvSpPr txBox="1">
              <a:spLocks noChangeArrowheads="1"/>
            </p:cNvSpPr>
            <p:nvPr/>
          </p:nvSpPr>
          <p:spPr bwMode="auto">
            <a:xfrm>
              <a:off x="1152" y="1929"/>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A14 = 0</a:t>
              </a:r>
            </a:p>
          </p:txBody>
        </p:sp>
        <p:sp>
          <p:nvSpPr>
            <p:cNvPr id="77844" name="Text Box 53">
              <a:extLst>
                <a:ext uri="{FF2B5EF4-FFF2-40B4-BE49-F238E27FC236}">
                  <a16:creationId xmlns:a16="http://schemas.microsoft.com/office/drawing/2014/main" id="{70F007ED-5FF3-4068-BF5B-C3239A1956F6}"/>
                </a:ext>
              </a:extLst>
            </p:cNvPr>
            <p:cNvSpPr txBox="1">
              <a:spLocks noChangeArrowheads="1"/>
            </p:cNvSpPr>
            <p:nvPr/>
          </p:nvSpPr>
          <p:spPr bwMode="auto">
            <a:xfrm>
              <a:off x="1152" y="2736"/>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A14 = 1</a:t>
              </a:r>
            </a:p>
          </p:txBody>
        </p:sp>
        <p:sp>
          <p:nvSpPr>
            <p:cNvPr id="77845" name="Text Box 54">
              <a:extLst>
                <a:ext uri="{FF2B5EF4-FFF2-40B4-BE49-F238E27FC236}">
                  <a16:creationId xmlns:a16="http://schemas.microsoft.com/office/drawing/2014/main" id="{9096F684-FA35-4BE1-B852-A96E250239B9}"/>
                </a:ext>
              </a:extLst>
            </p:cNvPr>
            <p:cNvSpPr txBox="1">
              <a:spLocks noChangeArrowheads="1"/>
            </p:cNvSpPr>
            <p:nvPr/>
          </p:nvSpPr>
          <p:spPr bwMode="auto">
            <a:xfrm>
              <a:off x="1152" y="3609"/>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A14 = 0</a:t>
              </a:r>
            </a:p>
          </p:txBody>
        </p:sp>
      </p:grpSp>
    </p:spTree>
    <p:extLst>
      <p:ext uri="{BB962C8B-B14F-4D97-AF65-F5344CB8AC3E}">
        <p14:creationId xmlns:p14="http://schemas.microsoft.com/office/powerpoint/2010/main" val="3530511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6FB65BEE-68BE-40FE-9F87-7D22256622AE}"/>
              </a:ext>
            </a:extLst>
          </p:cNvPr>
          <p:cNvSpPr>
            <a:spLocks noGrp="1" noChangeArrowheads="1"/>
          </p:cNvSpPr>
          <p:nvPr>
            <p:ph type="title"/>
          </p:nvPr>
        </p:nvSpPr>
        <p:spPr>
          <a:xfrm>
            <a:off x="2667000" y="228600"/>
            <a:ext cx="7962900" cy="685800"/>
          </a:xfrm>
        </p:spPr>
        <p:txBody>
          <a:bodyPr>
            <a:normAutofit/>
          </a:bodyPr>
          <a:lstStyle/>
          <a:p>
            <a:pPr eaLnBrk="1" hangingPunct="1"/>
            <a:r>
              <a:rPr lang="en-AU" altLang="vi-VN"/>
              <a:t>Các Phép Tính Số Học</a:t>
            </a:r>
          </a:p>
        </p:txBody>
      </p:sp>
      <p:sp>
        <p:nvSpPr>
          <p:cNvPr id="25604" name="Rectangle 3">
            <a:extLst>
              <a:ext uri="{FF2B5EF4-FFF2-40B4-BE49-F238E27FC236}">
                <a16:creationId xmlns:a16="http://schemas.microsoft.com/office/drawing/2014/main" id="{58758109-7D67-4ECC-964F-7A3B8F022DEB}"/>
              </a:ext>
            </a:extLst>
          </p:cNvPr>
          <p:cNvSpPr>
            <a:spLocks noGrp="1" noChangeArrowheads="1"/>
          </p:cNvSpPr>
          <p:nvPr>
            <p:ph type="body" sz="half" idx="1"/>
          </p:nvPr>
        </p:nvSpPr>
        <p:spPr>
          <a:xfrm>
            <a:off x="1752600" y="1295401"/>
            <a:ext cx="8458200" cy="5026025"/>
          </a:xfrm>
        </p:spPr>
        <p:txBody>
          <a:bodyPr/>
          <a:lstStyle/>
          <a:p>
            <a:pPr eaLnBrk="1" hangingPunct="1"/>
            <a:r>
              <a:rPr lang="en-AU" altLang="vi-VN" b="1"/>
              <a:t>Trừ nhị phân : 4 trường hợp có thể xảy ra :</a:t>
            </a:r>
          </a:p>
          <a:p>
            <a:pPr lvl="1" eaLnBrk="1" hangingPunct="1">
              <a:buFont typeface="Wingdings 2" panose="05020102010507070707" pitchFamily="18" charset="2"/>
              <a:buNone/>
            </a:pPr>
            <a:r>
              <a:rPr lang="en-AU" altLang="vi-VN" b="1"/>
              <a:t>0 – 0 = 0</a:t>
            </a:r>
          </a:p>
          <a:p>
            <a:pPr lvl="1" eaLnBrk="1" hangingPunct="1">
              <a:buFont typeface="Wingdings 2" panose="05020102010507070707" pitchFamily="18" charset="2"/>
              <a:buNone/>
            </a:pPr>
            <a:r>
              <a:rPr lang="en-AU" altLang="vi-VN" b="1"/>
              <a:t>1 – 0 = 1</a:t>
            </a:r>
          </a:p>
          <a:p>
            <a:pPr lvl="1" eaLnBrk="1" hangingPunct="1">
              <a:buFont typeface="Wingdings 2" panose="05020102010507070707" pitchFamily="18" charset="2"/>
              <a:buNone/>
            </a:pPr>
            <a:r>
              <a:rPr lang="en-AU" altLang="vi-VN" b="1"/>
              <a:t>1 – 1 = 0</a:t>
            </a:r>
          </a:p>
          <a:p>
            <a:pPr lvl="1" eaLnBrk="1" hangingPunct="1">
              <a:buFont typeface="Wingdings 2" panose="05020102010507070707" pitchFamily="18" charset="2"/>
              <a:buNone/>
            </a:pPr>
            <a:r>
              <a:rPr lang="en-AU" altLang="vi-VN" b="1"/>
              <a:t>0 – 1 = 1 Nợ 1</a:t>
            </a:r>
          </a:p>
          <a:p>
            <a:pPr lvl="1" eaLnBrk="1" hangingPunct="1">
              <a:buFont typeface="Wingdings 2" panose="05020102010507070707" pitchFamily="18" charset="2"/>
              <a:buNone/>
            </a:pPr>
            <a:r>
              <a:rPr lang="en-AU" altLang="vi-VN" b="1"/>
              <a:t>Ví dụ :</a:t>
            </a:r>
          </a:p>
          <a:p>
            <a:pPr lvl="1" eaLnBrk="1" hangingPunct="1"/>
            <a:r>
              <a:rPr lang="en-US" altLang="vi-VN" sz="2000" b="1"/>
              <a:t>Số mượn		11		  111</a:t>
            </a:r>
          </a:p>
          <a:p>
            <a:pPr lvl="1" eaLnBrk="1" hangingPunct="1"/>
            <a:r>
              <a:rPr lang="en-US" altLang="vi-VN" sz="2000" b="1"/>
              <a:t>Số bị trừ		100		111001</a:t>
            </a:r>
          </a:p>
          <a:p>
            <a:pPr lvl="1" eaLnBrk="1" hangingPunct="1"/>
            <a:r>
              <a:rPr lang="en-US" altLang="vi-VN" sz="2000" b="1"/>
              <a:t>Số trừ 		</a:t>
            </a:r>
            <a:r>
              <a:rPr lang="en-US" altLang="vi-VN" sz="2000" b="1" u="sng"/>
              <a:t>011</a:t>
            </a:r>
            <a:r>
              <a:rPr lang="en-US" altLang="vi-VN" sz="2000" b="1"/>
              <a:t>		</a:t>
            </a:r>
            <a:r>
              <a:rPr lang="en-US" altLang="vi-VN" sz="2000" b="1" u="sng"/>
              <a:t>    1011</a:t>
            </a:r>
            <a:endParaRPr lang="en-US" altLang="vi-VN" sz="2000" b="1"/>
          </a:p>
          <a:p>
            <a:pPr lvl="1" eaLnBrk="1" hangingPunct="1"/>
            <a:r>
              <a:rPr lang="en-US" altLang="vi-VN" sz="2000" b="1"/>
              <a:t>Hiệu		001		101110</a:t>
            </a:r>
            <a:endParaRPr lang="en-AU" altLang="vi-VN" b="1"/>
          </a:p>
        </p:txBody>
      </p:sp>
      <p:sp>
        <p:nvSpPr>
          <p:cNvPr id="25602" name="Slide Number Placeholder 7">
            <a:extLst>
              <a:ext uri="{FF2B5EF4-FFF2-40B4-BE49-F238E27FC236}">
                <a16:creationId xmlns:a16="http://schemas.microsoft.com/office/drawing/2014/main" id="{0D0CFBA3-FA2D-427F-9B44-8BB668EBD74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B90097C4-DC9C-48EF-B5D6-8F165CD44537}" type="slidenum">
              <a:rPr lang="en-US" altLang="vi-VN" sz="1400">
                <a:latin typeface="Tahoma" panose="020B0604030504040204" pitchFamily="34" charset="0"/>
              </a:rPr>
              <a:pPr>
                <a:spcBef>
                  <a:spcPct val="0"/>
                </a:spcBef>
                <a:buClrTx/>
                <a:buSzTx/>
                <a:buFontTx/>
                <a:buNone/>
              </a:pPr>
              <a:t>27</a:t>
            </a:fld>
            <a:endParaRPr lang="en-US" altLang="vi-VN" sz="1400">
              <a:latin typeface="Tahoma" panose="020B0604030504040204" pitchFamily="34" charset="0"/>
            </a:endParaRPr>
          </a:p>
        </p:txBody>
      </p:sp>
    </p:spTree>
    <p:extLst>
      <p:ext uri="{BB962C8B-B14F-4D97-AF65-F5344CB8AC3E}">
        <p14:creationId xmlns:p14="http://schemas.microsoft.com/office/powerpoint/2010/main" val="350552976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AB640D71-CF88-4BDF-B31E-096A21814830}"/>
              </a:ext>
            </a:extLst>
          </p:cNvPr>
          <p:cNvSpPr>
            <a:spLocks noGrp="1" noChangeArrowheads="1"/>
          </p:cNvSpPr>
          <p:nvPr>
            <p:ph type="title"/>
          </p:nvPr>
        </p:nvSpPr>
        <p:spPr/>
        <p:txBody>
          <a:bodyPr/>
          <a:lstStyle/>
          <a:p>
            <a:pPr eaLnBrk="1" hangingPunct="1"/>
            <a:r>
              <a:rPr lang="en-US" altLang="en-US"/>
              <a:t>Sơ đồ mạch</a:t>
            </a:r>
          </a:p>
        </p:txBody>
      </p:sp>
      <p:grpSp>
        <p:nvGrpSpPr>
          <p:cNvPr id="78851" name="Group 66">
            <a:extLst>
              <a:ext uri="{FF2B5EF4-FFF2-40B4-BE49-F238E27FC236}">
                <a16:creationId xmlns:a16="http://schemas.microsoft.com/office/drawing/2014/main" id="{137CDACE-F8CB-4941-8159-D9E1987E45EE}"/>
              </a:ext>
            </a:extLst>
          </p:cNvPr>
          <p:cNvGrpSpPr>
            <a:grpSpLocks/>
          </p:cNvGrpSpPr>
          <p:nvPr/>
        </p:nvGrpSpPr>
        <p:grpSpPr bwMode="auto">
          <a:xfrm>
            <a:off x="5943600" y="990600"/>
            <a:ext cx="3581400" cy="5638800"/>
            <a:chOff x="2784" y="672"/>
            <a:chExt cx="2256" cy="3552"/>
          </a:xfrm>
        </p:grpSpPr>
        <p:sp>
          <p:nvSpPr>
            <p:cNvPr id="78854" name="Line 7">
              <a:extLst>
                <a:ext uri="{FF2B5EF4-FFF2-40B4-BE49-F238E27FC236}">
                  <a16:creationId xmlns:a16="http://schemas.microsoft.com/office/drawing/2014/main" id="{49844D1E-6B7D-4FDD-A1FD-4D123ECC12AB}"/>
                </a:ext>
              </a:extLst>
            </p:cNvPr>
            <p:cNvSpPr>
              <a:spLocks noChangeShapeType="1"/>
            </p:cNvSpPr>
            <p:nvPr/>
          </p:nvSpPr>
          <p:spPr bwMode="auto">
            <a:xfrm>
              <a:off x="3907" y="1488"/>
              <a:ext cx="31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78855" name="Rectangle 14">
              <a:extLst>
                <a:ext uri="{FF2B5EF4-FFF2-40B4-BE49-F238E27FC236}">
                  <a16:creationId xmlns:a16="http://schemas.microsoft.com/office/drawing/2014/main" id="{84CB583F-132F-4354-AEF4-320B5BDFD120}"/>
                </a:ext>
              </a:extLst>
            </p:cNvPr>
            <p:cNvSpPr>
              <a:spLocks noChangeArrowheads="1"/>
            </p:cNvSpPr>
            <p:nvPr/>
          </p:nvSpPr>
          <p:spPr bwMode="auto">
            <a:xfrm>
              <a:off x="4320" y="672"/>
              <a:ext cx="720" cy="105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solidFill>
                    <a:srgbClr val="000000"/>
                  </a:solidFill>
                  <a:latin typeface="Tahoma" panose="020B0604030504040204" pitchFamily="34" charset="0"/>
                </a:rPr>
                <a:t>RAM</a:t>
              </a:r>
            </a:p>
            <a:p>
              <a:pPr algn="ctr">
                <a:spcBef>
                  <a:spcPct val="0"/>
                </a:spcBef>
                <a:buClrTx/>
                <a:buSzTx/>
                <a:buFontTx/>
                <a:buNone/>
              </a:pPr>
              <a:r>
                <a:rPr lang="en-US" altLang="en-US" sz="1800">
                  <a:solidFill>
                    <a:srgbClr val="000000"/>
                  </a:solidFill>
                  <a:latin typeface="Tahoma" panose="020B0604030504040204" pitchFamily="34" charset="0"/>
                </a:rPr>
                <a:t>4KB</a:t>
              </a:r>
            </a:p>
          </p:txBody>
        </p:sp>
        <p:sp>
          <p:nvSpPr>
            <p:cNvPr id="78856" name="Rectangle 15">
              <a:extLst>
                <a:ext uri="{FF2B5EF4-FFF2-40B4-BE49-F238E27FC236}">
                  <a16:creationId xmlns:a16="http://schemas.microsoft.com/office/drawing/2014/main" id="{4A7E689C-D1B4-419B-B254-30E8FD87A05D}"/>
                </a:ext>
              </a:extLst>
            </p:cNvPr>
            <p:cNvSpPr>
              <a:spLocks noChangeArrowheads="1"/>
            </p:cNvSpPr>
            <p:nvPr/>
          </p:nvSpPr>
          <p:spPr bwMode="auto">
            <a:xfrm>
              <a:off x="4320" y="1920"/>
              <a:ext cx="720" cy="105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solidFill>
                    <a:srgbClr val="000000"/>
                  </a:solidFill>
                  <a:latin typeface="Tahoma" panose="020B0604030504040204" pitchFamily="34" charset="0"/>
                </a:rPr>
                <a:t>ROM</a:t>
              </a:r>
            </a:p>
            <a:p>
              <a:pPr algn="ctr">
                <a:spcBef>
                  <a:spcPct val="0"/>
                </a:spcBef>
                <a:buClrTx/>
                <a:buSzTx/>
                <a:buFontTx/>
                <a:buNone/>
              </a:pPr>
              <a:r>
                <a:rPr lang="en-US" altLang="en-US" sz="1800">
                  <a:solidFill>
                    <a:srgbClr val="000000"/>
                  </a:solidFill>
                  <a:latin typeface="Tahoma" panose="020B0604030504040204" pitchFamily="34" charset="0"/>
                </a:rPr>
                <a:t>16KB</a:t>
              </a:r>
            </a:p>
          </p:txBody>
        </p:sp>
        <p:sp>
          <p:nvSpPr>
            <p:cNvPr id="78857" name="Rectangle 16">
              <a:extLst>
                <a:ext uri="{FF2B5EF4-FFF2-40B4-BE49-F238E27FC236}">
                  <a16:creationId xmlns:a16="http://schemas.microsoft.com/office/drawing/2014/main" id="{14D3A69B-7A10-4EAE-B7F1-F72A2438324B}"/>
                </a:ext>
              </a:extLst>
            </p:cNvPr>
            <p:cNvSpPr>
              <a:spLocks noChangeArrowheads="1"/>
            </p:cNvSpPr>
            <p:nvPr/>
          </p:nvSpPr>
          <p:spPr bwMode="auto">
            <a:xfrm>
              <a:off x="4320" y="3168"/>
              <a:ext cx="720" cy="105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solidFill>
                    <a:srgbClr val="000000"/>
                  </a:solidFill>
                  <a:latin typeface="Tahoma" panose="020B0604030504040204" pitchFamily="34" charset="0"/>
                </a:rPr>
                <a:t>IO</a:t>
              </a:r>
            </a:p>
            <a:p>
              <a:pPr algn="ctr">
                <a:spcBef>
                  <a:spcPct val="0"/>
                </a:spcBef>
                <a:buClrTx/>
                <a:buSzTx/>
                <a:buFontTx/>
                <a:buNone/>
              </a:pPr>
              <a:r>
                <a:rPr lang="en-US" altLang="en-US" sz="1800">
                  <a:solidFill>
                    <a:srgbClr val="000000"/>
                  </a:solidFill>
                  <a:latin typeface="Tahoma" panose="020B0604030504040204" pitchFamily="34" charset="0"/>
                </a:rPr>
                <a:t>4KB</a:t>
              </a:r>
            </a:p>
          </p:txBody>
        </p:sp>
        <p:sp>
          <p:nvSpPr>
            <p:cNvPr id="78858" name="Text Box 17">
              <a:extLst>
                <a:ext uri="{FF2B5EF4-FFF2-40B4-BE49-F238E27FC236}">
                  <a16:creationId xmlns:a16="http://schemas.microsoft.com/office/drawing/2014/main" id="{A24A36BF-76F1-40A2-B604-26635853F06E}"/>
                </a:ext>
              </a:extLst>
            </p:cNvPr>
            <p:cNvSpPr txBox="1">
              <a:spLocks noChangeArrowheads="1"/>
            </p:cNvSpPr>
            <p:nvPr/>
          </p:nvSpPr>
          <p:spPr bwMode="auto">
            <a:xfrm>
              <a:off x="4320" y="1440"/>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200">
                  <a:solidFill>
                    <a:srgbClr val="000000"/>
                  </a:solidFill>
                  <a:latin typeface="Tahoma" panose="020B0604030504040204" pitchFamily="34" charset="0"/>
                </a:rPr>
                <a:t>CS</a:t>
              </a:r>
            </a:p>
          </p:txBody>
        </p:sp>
        <p:sp>
          <p:nvSpPr>
            <p:cNvPr id="78859" name="Text Box 18">
              <a:extLst>
                <a:ext uri="{FF2B5EF4-FFF2-40B4-BE49-F238E27FC236}">
                  <a16:creationId xmlns:a16="http://schemas.microsoft.com/office/drawing/2014/main" id="{FDB07B75-0173-446F-B158-74DA50ED8A27}"/>
                </a:ext>
              </a:extLst>
            </p:cNvPr>
            <p:cNvSpPr txBox="1">
              <a:spLocks noChangeArrowheads="1"/>
            </p:cNvSpPr>
            <p:nvPr/>
          </p:nvSpPr>
          <p:spPr bwMode="auto">
            <a:xfrm>
              <a:off x="4320" y="2755"/>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200">
                  <a:solidFill>
                    <a:srgbClr val="000000"/>
                  </a:solidFill>
                  <a:latin typeface="Tahoma" panose="020B0604030504040204" pitchFamily="34" charset="0"/>
                </a:rPr>
                <a:t>CS</a:t>
              </a:r>
            </a:p>
          </p:txBody>
        </p:sp>
        <p:sp>
          <p:nvSpPr>
            <p:cNvPr id="78860" name="Text Box 19">
              <a:extLst>
                <a:ext uri="{FF2B5EF4-FFF2-40B4-BE49-F238E27FC236}">
                  <a16:creationId xmlns:a16="http://schemas.microsoft.com/office/drawing/2014/main" id="{A28A770A-68DD-467E-A928-53F1C88F298B}"/>
                </a:ext>
              </a:extLst>
            </p:cNvPr>
            <p:cNvSpPr txBox="1">
              <a:spLocks noChangeArrowheads="1"/>
            </p:cNvSpPr>
            <p:nvPr/>
          </p:nvSpPr>
          <p:spPr bwMode="auto">
            <a:xfrm>
              <a:off x="4320" y="3955"/>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200">
                  <a:solidFill>
                    <a:srgbClr val="000000"/>
                  </a:solidFill>
                  <a:latin typeface="Tahoma" panose="020B0604030504040204" pitchFamily="34" charset="0"/>
                </a:rPr>
                <a:t>CS</a:t>
              </a:r>
            </a:p>
          </p:txBody>
        </p:sp>
        <p:sp>
          <p:nvSpPr>
            <p:cNvPr id="78861" name="AutoShape 20">
              <a:extLst>
                <a:ext uri="{FF2B5EF4-FFF2-40B4-BE49-F238E27FC236}">
                  <a16:creationId xmlns:a16="http://schemas.microsoft.com/office/drawing/2014/main" id="{E545C103-F074-4D8F-A379-51008B882A73}"/>
                </a:ext>
              </a:extLst>
            </p:cNvPr>
            <p:cNvSpPr>
              <a:spLocks noChangeArrowheads="1"/>
            </p:cNvSpPr>
            <p:nvPr/>
          </p:nvSpPr>
          <p:spPr bwMode="auto">
            <a:xfrm>
              <a:off x="3216" y="720"/>
              <a:ext cx="1104" cy="384"/>
            </a:xfrm>
            <a:prstGeom prst="rightArrow">
              <a:avLst>
                <a:gd name="adj1" fmla="val 50000"/>
                <a:gd name="adj2" fmla="val 71875"/>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solidFill>
                    <a:srgbClr val="000000"/>
                  </a:solidFill>
                  <a:latin typeface="Tahoma" panose="020B0604030504040204" pitchFamily="34" charset="0"/>
                </a:rPr>
                <a:t>A0 – A11</a:t>
              </a:r>
            </a:p>
          </p:txBody>
        </p:sp>
        <p:sp>
          <p:nvSpPr>
            <p:cNvPr id="78862" name="AutoShape 21">
              <a:extLst>
                <a:ext uri="{FF2B5EF4-FFF2-40B4-BE49-F238E27FC236}">
                  <a16:creationId xmlns:a16="http://schemas.microsoft.com/office/drawing/2014/main" id="{14C57EAF-E416-4050-BBBA-D86AEDE59302}"/>
                </a:ext>
              </a:extLst>
            </p:cNvPr>
            <p:cNvSpPr>
              <a:spLocks noChangeArrowheads="1"/>
            </p:cNvSpPr>
            <p:nvPr/>
          </p:nvSpPr>
          <p:spPr bwMode="auto">
            <a:xfrm>
              <a:off x="3629" y="2618"/>
              <a:ext cx="336" cy="336"/>
            </a:xfrm>
            <a:prstGeom prst="flowChartDelay">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solidFill>
                  <a:srgbClr val="000000"/>
                </a:solidFill>
                <a:latin typeface="Tahoma" panose="020B0604030504040204" pitchFamily="34" charset="0"/>
              </a:endParaRPr>
            </a:p>
          </p:txBody>
        </p:sp>
        <p:sp>
          <p:nvSpPr>
            <p:cNvPr id="78863" name="Line 24">
              <a:extLst>
                <a:ext uri="{FF2B5EF4-FFF2-40B4-BE49-F238E27FC236}">
                  <a16:creationId xmlns:a16="http://schemas.microsoft.com/office/drawing/2014/main" id="{82EF3C66-FA39-486C-BFC6-71381152995A}"/>
                </a:ext>
              </a:extLst>
            </p:cNvPr>
            <p:cNvSpPr>
              <a:spLocks noChangeShapeType="1"/>
            </p:cNvSpPr>
            <p:nvPr/>
          </p:nvSpPr>
          <p:spPr bwMode="auto">
            <a:xfrm>
              <a:off x="3312" y="2688"/>
              <a:ext cx="31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78864" name="Line 25">
              <a:extLst>
                <a:ext uri="{FF2B5EF4-FFF2-40B4-BE49-F238E27FC236}">
                  <a16:creationId xmlns:a16="http://schemas.microsoft.com/office/drawing/2014/main" id="{B694C5CD-607D-47B1-BDA9-A88075DB5D64}"/>
                </a:ext>
              </a:extLst>
            </p:cNvPr>
            <p:cNvSpPr>
              <a:spLocks noChangeShapeType="1"/>
            </p:cNvSpPr>
            <p:nvPr/>
          </p:nvSpPr>
          <p:spPr bwMode="auto">
            <a:xfrm>
              <a:off x="3312" y="2880"/>
              <a:ext cx="31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78865" name="AutoShape 28">
              <a:extLst>
                <a:ext uri="{FF2B5EF4-FFF2-40B4-BE49-F238E27FC236}">
                  <a16:creationId xmlns:a16="http://schemas.microsoft.com/office/drawing/2014/main" id="{3F7CBB06-E118-42B3-AB44-59E437E8B856}"/>
                </a:ext>
              </a:extLst>
            </p:cNvPr>
            <p:cNvSpPr>
              <a:spLocks noChangeArrowheads="1"/>
            </p:cNvSpPr>
            <p:nvPr/>
          </p:nvSpPr>
          <p:spPr bwMode="auto">
            <a:xfrm>
              <a:off x="3629" y="3834"/>
              <a:ext cx="336" cy="336"/>
            </a:xfrm>
            <a:prstGeom prst="flowChartDelay">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solidFill>
                  <a:srgbClr val="000000"/>
                </a:solidFill>
                <a:latin typeface="Tahoma" panose="020B0604030504040204" pitchFamily="34" charset="0"/>
              </a:endParaRPr>
            </a:p>
          </p:txBody>
        </p:sp>
        <p:sp>
          <p:nvSpPr>
            <p:cNvPr id="78866" name="Text Box 41">
              <a:extLst>
                <a:ext uri="{FF2B5EF4-FFF2-40B4-BE49-F238E27FC236}">
                  <a16:creationId xmlns:a16="http://schemas.microsoft.com/office/drawing/2014/main" id="{823CE18C-0181-4688-83B7-CE22D49F4FA3}"/>
                </a:ext>
              </a:extLst>
            </p:cNvPr>
            <p:cNvSpPr txBox="1">
              <a:spLocks noChangeArrowheads="1"/>
            </p:cNvSpPr>
            <p:nvPr/>
          </p:nvSpPr>
          <p:spPr bwMode="auto">
            <a:xfrm>
              <a:off x="3399" y="1372"/>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solidFill>
                    <a:srgbClr val="000000"/>
                  </a:solidFill>
                  <a:latin typeface="Tahoma" panose="020B0604030504040204" pitchFamily="34" charset="0"/>
                </a:rPr>
                <a:t>A15</a:t>
              </a:r>
            </a:p>
          </p:txBody>
        </p:sp>
        <p:sp>
          <p:nvSpPr>
            <p:cNvPr id="78867" name="Text Box 43">
              <a:extLst>
                <a:ext uri="{FF2B5EF4-FFF2-40B4-BE49-F238E27FC236}">
                  <a16:creationId xmlns:a16="http://schemas.microsoft.com/office/drawing/2014/main" id="{5A181065-CBBF-4D2D-A9D4-E7641C9CE904}"/>
                </a:ext>
              </a:extLst>
            </p:cNvPr>
            <p:cNvSpPr txBox="1">
              <a:spLocks noChangeArrowheads="1"/>
            </p:cNvSpPr>
            <p:nvPr/>
          </p:nvSpPr>
          <p:spPr bwMode="auto">
            <a:xfrm>
              <a:off x="2832" y="2793"/>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solidFill>
                    <a:srgbClr val="000000"/>
                  </a:solidFill>
                  <a:latin typeface="Tahoma" panose="020B0604030504040204" pitchFamily="34" charset="0"/>
                </a:rPr>
                <a:t>A14</a:t>
              </a:r>
            </a:p>
          </p:txBody>
        </p:sp>
        <p:sp>
          <p:nvSpPr>
            <p:cNvPr id="78868" name="Text Box 44">
              <a:extLst>
                <a:ext uri="{FF2B5EF4-FFF2-40B4-BE49-F238E27FC236}">
                  <a16:creationId xmlns:a16="http://schemas.microsoft.com/office/drawing/2014/main" id="{1E91427C-1ADB-42A3-B0DF-A528276ABA94}"/>
                </a:ext>
              </a:extLst>
            </p:cNvPr>
            <p:cNvSpPr txBox="1">
              <a:spLocks noChangeArrowheads="1"/>
            </p:cNvSpPr>
            <p:nvPr/>
          </p:nvSpPr>
          <p:spPr bwMode="auto">
            <a:xfrm>
              <a:off x="2832" y="26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solidFill>
                    <a:srgbClr val="000000"/>
                  </a:solidFill>
                  <a:latin typeface="Tahoma" panose="020B0604030504040204" pitchFamily="34" charset="0"/>
                </a:rPr>
                <a:t>A15</a:t>
              </a:r>
            </a:p>
          </p:txBody>
        </p:sp>
        <p:sp>
          <p:nvSpPr>
            <p:cNvPr id="78869" name="AutoShape 45">
              <a:extLst>
                <a:ext uri="{FF2B5EF4-FFF2-40B4-BE49-F238E27FC236}">
                  <a16:creationId xmlns:a16="http://schemas.microsoft.com/office/drawing/2014/main" id="{112CDDFB-CEC0-4BE5-8014-261F1A851BAF}"/>
                </a:ext>
              </a:extLst>
            </p:cNvPr>
            <p:cNvSpPr>
              <a:spLocks noChangeArrowheads="1"/>
            </p:cNvSpPr>
            <p:nvPr/>
          </p:nvSpPr>
          <p:spPr bwMode="auto">
            <a:xfrm>
              <a:off x="3216" y="1968"/>
              <a:ext cx="1104" cy="384"/>
            </a:xfrm>
            <a:prstGeom prst="rightArrow">
              <a:avLst>
                <a:gd name="adj1" fmla="val 50000"/>
                <a:gd name="adj2" fmla="val 71875"/>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solidFill>
                    <a:srgbClr val="000000"/>
                  </a:solidFill>
                  <a:latin typeface="Tahoma" panose="020B0604030504040204" pitchFamily="34" charset="0"/>
                </a:rPr>
                <a:t>A0 – A13</a:t>
              </a:r>
            </a:p>
          </p:txBody>
        </p:sp>
        <p:sp>
          <p:nvSpPr>
            <p:cNvPr id="78870" name="AutoShape 46">
              <a:extLst>
                <a:ext uri="{FF2B5EF4-FFF2-40B4-BE49-F238E27FC236}">
                  <a16:creationId xmlns:a16="http://schemas.microsoft.com/office/drawing/2014/main" id="{40D27BC7-5EAC-40AF-A0DB-27CEB2DFBB75}"/>
                </a:ext>
              </a:extLst>
            </p:cNvPr>
            <p:cNvSpPr>
              <a:spLocks noChangeArrowheads="1"/>
            </p:cNvSpPr>
            <p:nvPr/>
          </p:nvSpPr>
          <p:spPr bwMode="auto">
            <a:xfrm>
              <a:off x="3216" y="3216"/>
              <a:ext cx="1104" cy="384"/>
            </a:xfrm>
            <a:prstGeom prst="rightArrow">
              <a:avLst>
                <a:gd name="adj1" fmla="val 50000"/>
                <a:gd name="adj2" fmla="val 71875"/>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solidFill>
                    <a:srgbClr val="000000"/>
                  </a:solidFill>
                  <a:latin typeface="Tahoma" panose="020B0604030504040204" pitchFamily="34" charset="0"/>
                </a:rPr>
                <a:t>A0 – A11</a:t>
              </a:r>
            </a:p>
          </p:txBody>
        </p:sp>
        <p:sp>
          <p:nvSpPr>
            <p:cNvPr id="78871" name="Line 48">
              <a:extLst>
                <a:ext uri="{FF2B5EF4-FFF2-40B4-BE49-F238E27FC236}">
                  <a16:creationId xmlns:a16="http://schemas.microsoft.com/office/drawing/2014/main" id="{8647B191-BD5F-4AE5-9581-F2587E33D51E}"/>
                </a:ext>
              </a:extLst>
            </p:cNvPr>
            <p:cNvSpPr>
              <a:spLocks noChangeShapeType="1"/>
            </p:cNvSpPr>
            <p:nvPr/>
          </p:nvSpPr>
          <p:spPr bwMode="auto">
            <a:xfrm>
              <a:off x="3322" y="3897"/>
              <a:ext cx="31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78872" name="Line 49">
              <a:extLst>
                <a:ext uri="{FF2B5EF4-FFF2-40B4-BE49-F238E27FC236}">
                  <a16:creationId xmlns:a16="http://schemas.microsoft.com/office/drawing/2014/main" id="{2A878806-D9A7-4DDA-9E4D-44AA92310C5F}"/>
                </a:ext>
              </a:extLst>
            </p:cNvPr>
            <p:cNvSpPr>
              <a:spLocks noChangeShapeType="1"/>
            </p:cNvSpPr>
            <p:nvPr/>
          </p:nvSpPr>
          <p:spPr bwMode="auto">
            <a:xfrm>
              <a:off x="3322" y="4041"/>
              <a:ext cx="31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78873" name="AutoShape 54">
              <a:extLst>
                <a:ext uri="{FF2B5EF4-FFF2-40B4-BE49-F238E27FC236}">
                  <a16:creationId xmlns:a16="http://schemas.microsoft.com/office/drawing/2014/main" id="{C556EF9A-F7DE-42E0-8941-2FB00159E67B}"/>
                </a:ext>
              </a:extLst>
            </p:cNvPr>
            <p:cNvSpPr>
              <a:spLocks noChangeArrowheads="1"/>
            </p:cNvSpPr>
            <p:nvPr/>
          </p:nvSpPr>
          <p:spPr bwMode="auto">
            <a:xfrm rot="5400000">
              <a:off x="3552" y="3993"/>
              <a:ext cx="96" cy="96"/>
            </a:xfrm>
            <a:prstGeom prst="flowChartConnector">
              <a:avLst/>
            </a:prstGeom>
            <a:solidFill>
              <a:schemeClr val="tx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solidFill>
                  <a:srgbClr val="000000"/>
                </a:solidFill>
                <a:latin typeface="Tahoma" panose="020B0604030504040204" pitchFamily="34" charset="0"/>
              </a:endParaRPr>
            </a:p>
          </p:txBody>
        </p:sp>
        <p:sp>
          <p:nvSpPr>
            <p:cNvPr id="78874" name="Text Box 57">
              <a:extLst>
                <a:ext uri="{FF2B5EF4-FFF2-40B4-BE49-F238E27FC236}">
                  <a16:creationId xmlns:a16="http://schemas.microsoft.com/office/drawing/2014/main" id="{49779174-1226-44EE-A157-10392B51D73C}"/>
                </a:ext>
              </a:extLst>
            </p:cNvPr>
            <p:cNvSpPr txBox="1">
              <a:spLocks noChangeArrowheads="1"/>
            </p:cNvSpPr>
            <p:nvPr/>
          </p:nvSpPr>
          <p:spPr bwMode="auto">
            <a:xfrm>
              <a:off x="2784" y="394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solidFill>
                    <a:srgbClr val="000000"/>
                  </a:solidFill>
                  <a:latin typeface="Tahoma" panose="020B0604030504040204" pitchFamily="34" charset="0"/>
                </a:rPr>
                <a:t>A14</a:t>
              </a:r>
            </a:p>
          </p:txBody>
        </p:sp>
        <p:sp>
          <p:nvSpPr>
            <p:cNvPr id="78875" name="Text Box 58">
              <a:extLst>
                <a:ext uri="{FF2B5EF4-FFF2-40B4-BE49-F238E27FC236}">
                  <a16:creationId xmlns:a16="http://schemas.microsoft.com/office/drawing/2014/main" id="{ADD12C92-0764-48F2-891D-E944CB7F0197}"/>
                </a:ext>
              </a:extLst>
            </p:cNvPr>
            <p:cNvSpPr txBox="1">
              <a:spLocks noChangeArrowheads="1"/>
            </p:cNvSpPr>
            <p:nvPr/>
          </p:nvSpPr>
          <p:spPr bwMode="auto">
            <a:xfrm>
              <a:off x="2784"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solidFill>
                    <a:srgbClr val="000000"/>
                  </a:solidFill>
                  <a:latin typeface="Tahoma" panose="020B0604030504040204" pitchFamily="34" charset="0"/>
                </a:rPr>
                <a:t>A15</a:t>
              </a:r>
            </a:p>
          </p:txBody>
        </p:sp>
        <p:sp>
          <p:nvSpPr>
            <p:cNvPr id="78876" name="AutoShape 60">
              <a:extLst>
                <a:ext uri="{FF2B5EF4-FFF2-40B4-BE49-F238E27FC236}">
                  <a16:creationId xmlns:a16="http://schemas.microsoft.com/office/drawing/2014/main" id="{1897C6DA-E7FA-4A5C-AB96-AECE54CC6E51}"/>
                </a:ext>
              </a:extLst>
            </p:cNvPr>
            <p:cNvSpPr>
              <a:spLocks noChangeArrowheads="1"/>
            </p:cNvSpPr>
            <p:nvPr/>
          </p:nvSpPr>
          <p:spPr bwMode="auto">
            <a:xfrm rot="5400000">
              <a:off x="4224" y="3960"/>
              <a:ext cx="96" cy="96"/>
            </a:xfrm>
            <a:prstGeom prst="flowChartConnector">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solidFill>
                  <a:srgbClr val="000000"/>
                </a:solidFill>
                <a:latin typeface="Tahoma" panose="020B0604030504040204" pitchFamily="34" charset="0"/>
              </a:endParaRPr>
            </a:p>
          </p:txBody>
        </p:sp>
        <p:sp>
          <p:nvSpPr>
            <p:cNvPr id="78877" name="Line 61">
              <a:extLst>
                <a:ext uri="{FF2B5EF4-FFF2-40B4-BE49-F238E27FC236}">
                  <a16:creationId xmlns:a16="http://schemas.microsoft.com/office/drawing/2014/main" id="{7E52C838-88D0-4B61-8AB4-5AD70313E26D}"/>
                </a:ext>
              </a:extLst>
            </p:cNvPr>
            <p:cNvSpPr>
              <a:spLocks noChangeShapeType="1"/>
            </p:cNvSpPr>
            <p:nvPr/>
          </p:nvSpPr>
          <p:spPr bwMode="auto">
            <a:xfrm>
              <a:off x="3984" y="4008"/>
              <a:ext cx="240" cy="0"/>
            </a:xfrm>
            <a:prstGeom prst="line">
              <a:avLst/>
            </a:prstGeom>
            <a:noFill/>
            <a:ln w="28575">
              <a:solidFill>
                <a:schemeClr val="tx1"/>
              </a:solidFill>
              <a:round/>
              <a:headEnd type="oval" w="lg" len="lg"/>
              <a:tailEnd/>
            </a:ln>
            <a:extLst>
              <a:ext uri="{909E8E84-426E-40DD-AFC4-6F175D3DCCD1}">
                <a14:hiddenFill xmlns:a14="http://schemas.microsoft.com/office/drawing/2010/main">
                  <a:noFill/>
                </a14:hiddenFill>
              </a:ext>
            </a:extLst>
          </p:spPr>
          <p:txBody>
            <a:bodyPr anchor="ctr"/>
            <a:lstStyle/>
            <a:p>
              <a:endParaRPr lang="en-US"/>
            </a:p>
          </p:txBody>
        </p:sp>
        <p:sp>
          <p:nvSpPr>
            <p:cNvPr id="78878" name="Line 62">
              <a:extLst>
                <a:ext uri="{FF2B5EF4-FFF2-40B4-BE49-F238E27FC236}">
                  <a16:creationId xmlns:a16="http://schemas.microsoft.com/office/drawing/2014/main" id="{5141DAA1-8116-44C4-A9C8-5BC84F946B3F}"/>
                </a:ext>
              </a:extLst>
            </p:cNvPr>
            <p:cNvSpPr>
              <a:spLocks noChangeShapeType="1"/>
            </p:cNvSpPr>
            <p:nvPr/>
          </p:nvSpPr>
          <p:spPr bwMode="auto">
            <a:xfrm>
              <a:off x="3984" y="2784"/>
              <a:ext cx="240" cy="0"/>
            </a:xfrm>
            <a:prstGeom prst="line">
              <a:avLst/>
            </a:prstGeom>
            <a:noFill/>
            <a:ln w="28575">
              <a:solidFill>
                <a:schemeClr val="tx1"/>
              </a:solidFill>
              <a:round/>
              <a:headEnd type="oval" w="lg" len="lg"/>
              <a:tailEnd/>
            </a:ln>
            <a:extLst>
              <a:ext uri="{909E8E84-426E-40DD-AFC4-6F175D3DCCD1}">
                <a14:hiddenFill xmlns:a14="http://schemas.microsoft.com/office/drawing/2010/main">
                  <a:noFill/>
                </a14:hiddenFill>
              </a:ext>
            </a:extLst>
          </p:spPr>
          <p:txBody>
            <a:bodyPr anchor="ctr"/>
            <a:lstStyle/>
            <a:p>
              <a:endParaRPr lang="en-US"/>
            </a:p>
          </p:txBody>
        </p:sp>
        <p:sp>
          <p:nvSpPr>
            <p:cNvPr id="78879" name="AutoShape 64">
              <a:extLst>
                <a:ext uri="{FF2B5EF4-FFF2-40B4-BE49-F238E27FC236}">
                  <a16:creationId xmlns:a16="http://schemas.microsoft.com/office/drawing/2014/main" id="{19AD7416-C953-4C71-9D90-3DEA96863D5A}"/>
                </a:ext>
              </a:extLst>
            </p:cNvPr>
            <p:cNvSpPr>
              <a:spLocks noChangeArrowheads="1"/>
            </p:cNvSpPr>
            <p:nvPr/>
          </p:nvSpPr>
          <p:spPr bwMode="auto">
            <a:xfrm rot="5400000">
              <a:off x="4224" y="2736"/>
              <a:ext cx="96" cy="96"/>
            </a:xfrm>
            <a:prstGeom prst="flowChartConnector">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solidFill>
                  <a:srgbClr val="000000"/>
                </a:solidFill>
                <a:latin typeface="Tahoma" panose="020B0604030504040204" pitchFamily="34" charset="0"/>
              </a:endParaRPr>
            </a:p>
          </p:txBody>
        </p:sp>
        <p:sp>
          <p:nvSpPr>
            <p:cNvPr id="78880" name="AutoShape 65">
              <a:extLst>
                <a:ext uri="{FF2B5EF4-FFF2-40B4-BE49-F238E27FC236}">
                  <a16:creationId xmlns:a16="http://schemas.microsoft.com/office/drawing/2014/main" id="{33A880A3-92BD-47E0-82B1-A7636EBCAC58}"/>
                </a:ext>
              </a:extLst>
            </p:cNvPr>
            <p:cNvSpPr>
              <a:spLocks noChangeArrowheads="1"/>
            </p:cNvSpPr>
            <p:nvPr/>
          </p:nvSpPr>
          <p:spPr bwMode="auto">
            <a:xfrm rot="5400000">
              <a:off x="4224" y="1440"/>
              <a:ext cx="96" cy="96"/>
            </a:xfrm>
            <a:prstGeom prst="flowChartConnector">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solidFill>
                  <a:srgbClr val="000000"/>
                </a:solidFill>
                <a:latin typeface="Tahoma" panose="020B0604030504040204" pitchFamily="34" charset="0"/>
              </a:endParaRPr>
            </a:p>
          </p:txBody>
        </p:sp>
      </p:grpSp>
      <p:sp>
        <p:nvSpPr>
          <p:cNvPr id="78852" name="Rectangle 67">
            <a:extLst>
              <a:ext uri="{FF2B5EF4-FFF2-40B4-BE49-F238E27FC236}">
                <a16:creationId xmlns:a16="http://schemas.microsoft.com/office/drawing/2014/main" id="{C1F76B80-646A-4C2A-AC87-81008A95F434}"/>
              </a:ext>
            </a:extLst>
          </p:cNvPr>
          <p:cNvSpPr>
            <a:spLocks noChangeArrowheads="1"/>
          </p:cNvSpPr>
          <p:nvPr/>
        </p:nvSpPr>
        <p:spPr bwMode="auto">
          <a:xfrm>
            <a:off x="2667000" y="1371600"/>
            <a:ext cx="1676400" cy="52578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solidFill>
                  <a:srgbClr val="000000"/>
                </a:solidFill>
                <a:latin typeface="Tahoma" panose="020B0604030504040204" pitchFamily="34" charset="0"/>
              </a:rPr>
              <a:t>CPU</a:t>
            </a:r>
          </a:p>
        </p:txBody>
      </p:sp>
      <p:sp>
        <p:nvSpPr>
          <p:cNvPr id="78853" name="Text Box 68">
            <a:extLst>
              <a:ext uri="{FF2B5EF4-FFF2-40B4-BE49-F238E27FC236}">
                <a16:creationId xmlns:a16="http://schemas.microsoft.com/office/drawing/2014/main" id="{4CCAC05A-1ED2-4CE9-9BF9-7F607BAFC785}"/>
              </a:ext>
            </a:extLst>
          </p:cNvPr>
          <p:cNvSpPr txBox="1">
            <a:spLocks noChangeArrowheads="1"/>
          </p:cNvSpPr>
          <p:nvPr/>
        </p:nvSpPr>
        <p:spPr bwMode="auto">
          <a:xfrm>
            <a:off x="3200400" y="1600201"/>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solidFill>
                  <a:srgbClr val="000000"/>
                </a:solidFill>
                <a:latin typeface="Tahoma" panose="020B0604030504040204" pitchFamily="34" charset="0"/>
              </a:rPr>
              <a:t>A0 – A15</a:t>
            </a:r>
          </a:p>
        </p:txBody>
      </p:sp>
    </p:spTree>
    <p:extLst>
      <p:ext uri="{BB962C8B-B14F-4D97-AF65-F5344CB8AC3E}">
        <p14:creationId xmlns:p14="http://schemas.microsoft.com/office/powerpoint/2010/main" val="11420500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1A0216C9-CE01-420B-A589-A3F78B928B5F}"/>
              </a:ext>
            </a:extLst>
          </p:cNvPr>
          <p:cNvSpPr>
            <a:spLocks noGrp="1" noChangeArrowheads="1"/>
          </p:cNvSpPr>
          <p:nvPr>
            <p:ph type="title"/>
          </p:nvPr>
        </p:nvSpPr>
        <p:spPr/>
        <p:txBody>
          <a:bodyPr/>
          <a:lstStyle/>
          <a:p>
            <a:pPr eaLnBrk="1" hangingPunct="1"/>
            <a:r>
              <a:rPr lang="en-US" altLang="en-US"/>
              <a:t>Ví dụ</a:t>
            </a:r>
          </a:p>
        </p:txBody>
      </p:sp>
      <p:pic>
        <p:nvPicPr>
          <p:cNvPr id="30" name="Picture 2">
            <a:extLst>
              <a:ext uri="{FF2B5EF4-FFF2-40B4-BE49-F238E27FC236}">
                <a16:creationId xmlns:a16="http://schemas.microsoft.com/office/drawing/2014/main" id="{B187CD4F-7AFC-4A8D-B707-D0B31EA9DB93}"/>
              </a:ext>
            </a:extLst>
          </p:cNvPr>
          <p:cNvPicPr>
            <a:picLocks noChangeAspect="1" noChangeArrowheads="1"/>
          </p:cNvPicPr>
          <p:nvPr/>
        </p:nvPicPr>
        <p:blipFill>
          <a:blip r:embed="rId2"/>
          <a:srcRect/>
          <a:stretch>
            <a:fillRect/>
          </a:stretch>
        </p:blipFill>
        <p:spPr bwMode="auto">
          <a:xfrm>
            <a:off x="2474914" y="1836739"/>
            <a:ext cx="7812087" cy="4859337"/>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79876" name="TextBox 1">
            <a:extLst>
              <a:ext uri="{FF2B5EF4-FFF2-40B4-BE49-F238E27FC236}">
                <a16:creationId xmlns:a16="http://schemas.microsoft.com/office/drawing/2014/main" id="{CE9286EB-DCFD-4B3F-9A85-79C8AF1C4639}"/>
              </a:ext>
            </a:extLst>
          </p:cNvPr>
          <p:cNvSpPr txBox="1">
            <a:spLocks noChangeArrowheads="1"/>
          </p:cNvSpPr>
          <p:nvPr/>
        </p:nvSpPr>
        <p:spPr bwMode="auto">
          <a:xfrm>
            <a:off x="2209800" y="1143001"/>
            <a:ext cx="830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b="1">
                <a:latin typeface="Tahoma" panose="020B0604030504040204" pitchFamily="34" charset="0"/>
              </a:rPr>
              <a:t>Dùng EPROM 2764 (8Kx8) để ghép thành bộ nhớ 64Kx8 cho 8088 bắt đầu tại địa chỉ F0000H. Dùng mạch giải mã 74LS138 để thực hiện.</a:t>
            </a:r>
          </a:p>
        </p:txBody>
      </p:sp>
    </p:spTree>
    <p:extLst>
      <p:ext uri="{BB962C8B-B14F-4D97-AF65-F5344CB8AC3E}">
        <p14:creationId xmlns:p14="http://schemas.microsoft.com/office/powerpoint/2010/main" val="62025779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46F73B-2784-441D-9CA9-9F8D90DC98B5}"/>
              </a:ext>
            </a:extLst>
          </p:cNvPr>
          <p:cNvSpPr txBox="1">
            <a:spLocks noChangeArrowheads="1"/>
          </p:cNvSpPr>
          <p:nvPr/>
        </p:nvSpPr>
        <p:spPr bwMode="auto">
          <a:xfrm>
            <a:off x="1887538" y="1066800"/>
            <a:ext cx="8534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457200" lvl="1" indent="0" eaLnBrk="1" hangingPunct="1">
              <a:buNone/>
              <a:defRPr/>
            </a:pPr>
            <a:r>
              <a:rPr lang="en-US" altLang="en-US" kern="0"/>
              <a:t>64Kx8 </a:t>
            </a:r>
            <a:r>
              <a:rPr lang="en-US" altLang="en-US" kern="0">
                <a:sym typeface="Symbol"/>
              </a:rPr>
              <a:t> 8 EPROM 2764 (8Kx8)</a:t>
            </a:r>
          </a:p>
          <a:p>
            <a:pPr marL="457200" lvl="1" indent="0" eaLnBrk="1" hangingPunct="1">
              <a:buNone/>
              <a:defRPr/>
            </a:pPr>
            <a:r>
              <a:rPr lang="en-US" altLang="en-US" kern="0">
                <a:sym typeface="Symbol"/>
              </a:rPr>
              <a:t>Địa chỉ các khối nhớ :</a:t>
            </a:r>
          </a:p>
          <a:p>
            <a:pPr marL="457200" lvl="1" indent="0" eaLnBrk="1" hangingPunct="1">
              <a:buNone/>
              <a:defRPr/>
            </a:pPr>
            <a:r>
              <a:rPr lang="en-US" altLang="en-US" kern="0">
                <a:sym typeface="Symbol"/>
              </a:rPr>
              <a:t>1: F0000H – F1FFFH</a:t>
            </a:r>
          </a:p>
          <a:p>
            <a:pPr marL="457200" lvl="1" indent="0" eaLnBrk="1" hangingPunct="1">
              <a:buNone/>
              <a:defRPr/>
            </a:pPr>
            <a:r>
              <a:rPr lang="en-US" altLang="en-US" kern="0">
                <a:sym typeface="Symbol"/>
              </a:rPr>
              <a:t>2: F2000H – F3FFFH</a:t>
            </a:r>
            <a:endParaRPr lang="en-US" altLang="en-US" kern="0"/>
          </a:p>
          <a:p>
            <a:pPr marL="457200" lvl="1" indent="0" eaLnBrk="1" hangingPunct="1">
              <a:buNone/>
              <a:defRPr/>
            </a:pPr>
            <a:r>
              <a:rPr lang="en-US" altLang="en-US" kern="0">
                <a:sym typeface="Symbol"/>
              </a:rPr>
              <a:t>3: F4000H – F5FFFH</a:t>
            </a:r>
            <a:endParaRPr lang="en-US" altLang="en-US" kern="0"/>
          </a:p>
          <a:p>
            <a:pPr marL="457200" lvl="1" indent="0" eaLnBrk="1" hangingPunct="1">
              <a:buNone/>
              <a:defRPr/>
            </a:pPr>
            <a:r>
              <a:rPr lang="en-US" altLang="en-US" kern="0">
                <a:sym typeface="Symbol"/>
              </a:rPr>
              <a:t>4: F6000H – F7FFFH</a:t>
            </a:r>
            <a:endParaRPr lang="en-US" altLang="en-US" kern="0"/>
          </a:p>
          <a:p>
            <a:pPr marL="457200" lvl="1" indent="0" eaLnBrk="1" hangingPunct="1">
              <a:buNone/>
              <a:defRPr/>
            </a:pPr>
            <a:r>
              <a:rPr lang="en-US" altLang="en-US" kern="0">
                <a:sym typeface="Symbol"/>
              </a:rPr>
              <a:t>5: F8000H – F9FFFH</a:t>
            </a:r>
            <a:endParaRPr lang="en-US" altLang="en-US" kern="0"/>
          </a:p>
          <a:p>
            <a:pPr marL="457200" lvl="1" indent="0" eaLnBrk="1" hangingPunct="1">
              <a:buNone/>
              <a:defRPr/>
            </a:pPr>
            <a:r>
              <a:rPr lang="en-US" altLang="en-US" kern="0">
                <a:sym typeface="Symbol"/>
              </a:rPr>
              <a:t>6: FA000H – FBFFFH</a:t>
            </a:r>
            <a:endParaRPr lang="en-US" altLang="en-US" kern="0"/>
          </a:p>
          <a:p>
            <a:pPr marL="457200" lvl="1" indent="0" eaLnBrk="1" hangingPunct="1">
              <a:buNone/>
              <a:defRPr/>
            </a:pPr>
            <a:r>
              <a:rPr lang="en-US" altLang="en-US" kern="0">
                <a:sym typeface="Symbol"/>
              </a:rPr>
              <a:t>7: FC000H – FDFFFH</a:t>
            </a:r>
            <a:endParaRPr lang="en-US" altLang="en-US" kern="0"/>
          </a:p>
          <a:p>
            <a:pPr marL="457200" lvl="1" indent="0" eaLnBrk="1" hangingPunct="1">
              <a:buNone/>
              <a:defRPr/>
            </a:pPr>
            <a:r>
              <a:rPr lang="en-US" altLang="en-US" kern="0">
                <a:sym typeface="Symbol"/>
              </a:rPr>
              <a:t>8: FE000H – FFFFFH</a:t>
            </a:r>
            <a:endParaRPr lang="en-US" altLang="en-US" kern="0"/>
          </a:p>
        </p:txBody>
      </p:sp>
    </p:spTree>
    <p:extLst>
      <p:ext uri="{BB962C8B-B14F-4D97-AF65-F5344CB8AC3E}">
        <p14:creationId xmlns:p14="http://schemas.microsoft.com/office/powerpoint/2010/main" val="349482047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A73F7D87-ED0F-4611-A7FC-DF734D1CB794}"/>
              </a:ext>
            </a:extLst>
          </p:cNvPr>
          <p:cNvGraphicFramePr>
            <a:graphicFrameLocks noGrp="1"/>
          </p:cNvGraphicFramePr>
          <p:nvPr/>
        </p:nvGraphicFramePr>
        <p:xfrm>
          <a:off x="1828800" y="228600"/>
          <a:ext cx="8610600" cy="5100646"/>
        </p:xfrm>
        <a:graphic>
          <a:graphicData uri="http://schemas.openxmlformats.org/drawingml/2006/table">
            <a:tbl>
              <a:tblPr firstRow="1" bandRow="1">
                <a:tableStyleId>{5C22544A-7EE6-4342-B048-85BDC9FD1C3A}</a:tableStyleId>
              </a:tblPr>
              <a:tblGrid>
                <a:gridCol w="430530">
                  <a:extLst>
                    <a:ext uri="{9D8B030D-6E8A-4147-A177-3AD203B41FA5}">
                      <a16:colId xmlns:a16="http://schemas.microsoft.com/office/drawing/2014/main" val="20000"/>
                    </a:ext>
                  </a:extLst>
                </a:gridCol>
                <a:gridCol w="430530">
                  <a:extLst>
                    <a:ext uri="{9D8B030D-6E8A-4147-A177-3AD203B41FA5}">
                      <a16:colId xmlns:a16="http://schemas.microsoft.com/office/drawing/2014/main" val="20001"/>
                    </a:ext>
                  </a:extLst>
                </a:gridCol>
                <a:gridCol w="430530">
                  <a:extLst>
                    <a:ext uri="{9D8B030D-6E8A-4147-A177-3AD203B41FA5}">
                      <a16:colId xmlns:a16="http://schemas.microsoft.com/office/drawing/2014/main" val="20002"/>
                    </a:ext>
                  </a:extLst>
                </a:gridCol>
                <a:gridCol w="430530">
                  <a:extLst>
                    <a:ext uri="{9D8B030D-6E8A-4147-A177-3AD203B41FA5}">
                      <a16:colId xmlns:a16="http://schemas.microsoft.com/office/drawing/2014/main" val="20003"/>
                    </a:ext>
                  </a:extLst>
                </a:gridCol>
                <a:gridCol w="430530">
                  <a:extLst>
                    <a:ext uri="{9D8B030D-6E8A-4147-A177-3AD203B41FA5}">
                      <a16:colId xmlns:a16="http://schemas.microsoft.com/office/drawing/2014/main" val="20004"/>
                    </a:ext>
                  </a:extLst>
                </a:gridCol>
                <a:gridCol w="430530">
                  <a:extLst>
                    <a:ext uri="{9D8B030D-6E8A-4147-A177-3AD203B41FA5}">
                      <a16:colId xmlns:a16="http://schemas.microsoft.com/office/drawing/2014/main" val="20005"/>
                    </a:ext>
                  </a:extLst>
                </a:gridCol>
                <a:gridCol w="430530">
                  <a:extLst>
                    <a:ext uri="{9D8B030D-6E8A-4147-A177-3AD203B41FA5}">
                      <a16:colId xmlns:a16="http://schemas.microsoft.com/office/drawing/2014/main" val="20006"/>
                    </a:ext>
                  </a:extLst>
                </a:gridCol>
                <a:gridCol w="430530">
                  <a:extLst>
                    <a:ext uri="{9D8B030D-6E8A-4147-A177-3AD203B41FA5}">
                      <a16:colId xmlns:a16="http://schemas.microsoft.com/office/drawing/2014/main" val="20007"/>
                    </a:ext>
                  </a:extLst>
                </a:gridCol>
                <a:gridCol w="430530">
                  <a:extLst>
                    <a:ext uri="{9D8B030D-6E8A-4147-A177-3AD203B41FA5}">
                      <a16:colId xmlns:a16="http://schemas.microsoft.com/office/drawing/2014/main" val="20008"/>
                    </a:ext>
                  </a:extLst>
                </a:gridCol>
                <a:gridCol w="430530">
                  <a:extLst>
                    <a:ext uri="{9D8B030D-6E8A-4147-A177-3AD203B41FA5}">
                      <a16:colId xmlns:a16="http://schemas.microsoft.com/office/drawing/2014/main" val="20009"/>
                    </a:ext>
                  </a:extLst>
                </a:gridCol>
                <a:gridCol w="430530">
                  <a:extLst>
                    <a:ext uri="{9D8B030D-6E8A-4147-A177-3AD203B41FA5}">
                      <a16:colId xmlns:a16="http://schemas.microsoft.com/office/drawing/2014/main" val="20010"/>
                    </a:ext>
                  </a:extLst>
                </a:gridCol>
                <a:gridCol w="430530">
                  <a:extLst>
                    <a:ext uri="{9D8B030D-6E8A-4147-A177-3AD203B41FA5}">
                      <a16:colId xmlns:a16="http://schemas.microsoft.com/office/drawing/2014/main" val="20011"/>
                    </a:ext>
                  </a:extLst>
                </a:gridCol>
                <a:gridCol w="430530">
                  <a:extLst>
                    <a:ext uri="{9D8B030D-6E8A-4147-A177-3AD203B41FA5}">
                      <a16:colId xmlns:a16="http://schemas.microsoft.com/office/drawing/2014/main" val="20012"/>
                    </a:ext>
                  </a:extLst>
                </a:gridCol>
                <a:gridCol w="430530">
                  <a:extLst>
                    <a:ext uri="{9D8B030D-6E8A-4147-A177-3AD203B41FA5}">
                      <a16:colId xmlns:a16="http://schemas.microsoft.com/office/drawing/2014/main" val="20013"/>
                    </a:ext>
                  </a:extLst>
                </a:gridCol>
                <a:gridCol w="430530">
                  <a:extLst>
                    <a:ext uri="{9D8B030D-6E8A-4147-A177-3AD203B41FA5}">
                      <a16:colId xmlns:a16="http://schemas.microsoft.com/office/drawing/2014/main" val="20014"/>
                    </a:ext>
                  </a:extLst>
                </a:gridCol>
                <a:gridCol w="430530">
                  <a:extLst>
                    <a:ext uri="{9D8B030D-6E8A-4147-A177-3AD203B41FA5}">
                      <a16:colId xmlns:a16="http://schemas.microsoft.com/office/drawing/2014/main" val="20015"/>
                    </a:ext>
                  </a:extLst>
                </a:gridCol>
                <a:gridCol w="430530">
                  <a:extLst>
                    <a:ext uri="{9D8B030D-6E8A-4147-A177-3AD203B41FA5}">
                      <a16:colId xmlns:a16="http://schemas.microsoft.com/office/drawing/2014/main" val="20016"/>
                    </a:ext>
                  </a:extLst>
                </a:gridCol>
                <a:gridCol w="430530">
                  <a:extLst>
                    <a:ext uri="{9D8B030D-6E8A-4147-A177-3AD203B41FA5}">
                      <a16:colId xmlns:a16="http://schemas.microsoft.com/office/drawing/2014/main" val="20017"/>
                    </a:ext>
                  </a:extLst>
                </a:gridCol>
                <a:gridCol w="430530">
                  <a:extLst>
                    <a:ext uri="{9D8B030D-6E8A-4147-A177-3AD203B41FA5}">
                      <a16:colId xmlns:a16="http://schemas.microsoft.com/office/drawing/2014/main" val="20018"/>
                    </a:ext>
                  </a:extLst>
                </a:gridCol>
                <a:gridCol w="430530">
                  <a:extLst>
                    <a:ext uri="{9D8B030D-6E8A-4147-A177-3AD203B41FA5}">
                      <a16:colId xmlns:a16="http://schemas.microsoft.com/office/drawing/2014/main" val="20019"/>
                    </a:ext>
                  </a:extLst>
                </a:gridCol>
              </a:tblGrid>
              <a:tr h="300038">
                <a:tc>
                  <a:txBody>
                    <a:bodyPr/>
                    <a:lstStyle/>
                    <a:p>
                      <a:pPr algn="ctr"/>
                      <a:r>
                        <a:rPr lang="en-US" sz="1100" b="1">
                          <a:solidFill>
                            <a:schemeClr val="tx1"/>
                          </a:solidFill>
                        </a:rPr>
                        <a:t>A19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1"/>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2"/>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3"/>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4"/>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5"/>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6"/>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7"/>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8"/>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9"/>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0"/>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1"/>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2"/>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3"/>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4"/>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5"/>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6"/>
                  </a:ext>
                </a:extLst>
              </a:tr>
            </a:tbl>
          </a:graphicData>
        </a:graphic>
      </p:graphicFrame>
      <p:sp>
        <p:nvSpPr>
          <p:cNvPr id="82302" name="TextBox 14">
            <a:extLst>
              <a:ext uri="{FF2B5EF4-FFF2-40B4-BE49-F238E27FC236}">
                <a16:creationId xmlns:a16="http://schemas.microsoft.com/office/drawing/2014/main" id="{B11AFDC2-1ECC-4850-BAC6-E31FCAF85653}"/>
              </a:ext>
            </a:extLst>
          </p:cNvPr>
          <p:cNvSpPr txBox="1">
            <a:spLocks noChangeArrowheads="1"/>
          </p:cNvSpPr>
          <p:nvPr/>
        </p:nvSpPr>
        <p:spPr bwMode="auto">
          <a:xfrm>
            <a:off x="1524000" y="577851"/>
            <a:ext cx="31115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Tahoma" panose="020B0604030504040204" pitchFamily="34" charset="0"/>
              </a:rPr>
              <a:t>1</a:t>
            </a:r>
          </a:p>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r>
              <a:rPr lang="en-US" altLang="en-US" sz="1800">
                <a:latin typeface="Tahoma" panose="020B0604030504040204" pitchFamily="34" charset="0"/>
              </a:rPr>
              <a:t>2</a:t>
            </a:r>
          </a:p>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r>
              <a:rPr lang="en-US" altLang="en-US" sz="1800">
                <a:latin typeface="Tahoma" panose="020B0604030504040204" pitchFamily="34" charset="0"/>
              </a:rPr>
              <a:t>3</a:t>
            </a:r>
          </a:p>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r>
              <a:rPr lang="en-US" altLang="en-US" sz="1800">
                <a:latin typeface="Tahoma" panose="020B0604030504040204" pitchFamily="34" charset="0"/>
              </a:rPr>
              <a:t>4</a:t>
            </a:r>
          </a:p>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r>
              <a:rPr lang="en-US" altLang="en-US" sz="1800">
                <a:latin typeface="Tahoma" panose="020B0604030504040204" pitchFamily="34" charset="0"/>
              </a:rPr>
              <a:t>5</a:t>
            </a:r>
          </a:p>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r>
              <a:rPr lang="en-US" altLang="en-US" sz="1800">
                <a:latin typeface="Tahoma" panose="020B0604030504040204" pitchFamily="34" charset="0"/>
              </a:rPr>
              <a:t>6</a:t>
            </a:r>
          </a:p>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r>
              <a:rPr lang="en-US" altLang="en-US" sz="1800">
                <a:latin typeface="Tahoma" panose="020B0604030504040204" pitchFamily="34" charset="0"/>
              </a:rPr>
              <a:t>7</a:t>
            </a:r>
          </a:p>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r>
              <a:rPr lang="en-US" altLang="en-US" sz="1800">
                <a:latin typeface="Tahoma" panose="020B0604030504040204" pitchFamily="34" charset="0"/>
              </a:rPr>
              <a:t>8</a:t>
            </a:r>
          </a:p>
        </p:txBody>
      </p:sp>
    </p:spTree>
    <p:extLst>
      <p:ext uri="{BB962C8B-B14F-4D97-AF65-F5344CB8AC3E}">
        <p14:creationId xmlns:p14="http://schemas.microsoft.com/office/powerpoint/2010/main" val="203243709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6997928-D979-4523-BC8A-874622040531}"/>
              </a:ext>
            </a:extLst>
          </p:cNvPr>
          <p:cNvGraphicFramePr>
            <a:graphicFrameLocks noGrp="1"/>
          </p:cNvGraphicFramePr>
          <p:nvPr/>
        </p:nvGraphicFramePr>
        <p:xfrm>
          <a:off x="1828800" y="228600"/>
          <a:ext cx="8610600" cy="5100638"/>
        </p:xfrm>
        <a:graphic>
          <a:graphicData uri="http://schemas.openxmlformats.org/drawingml/2006/table">
            <a:tbl>
              <a:tblPr firstRow="1" bandRow="1">
                <a:tableStyleId>{5C22544A-7EE6-4342-B048-85BDC9FD1C3A}</a:tableStyleId>
              </a:tblPr>
              <a:tblGrid>
                <a:gridCol w="430530">
                  <a:extLst>
                    <a:ext uri="{9D8B030D-6E8A-4147-A177-3AD203B41FA5}">
                      <a16:colId xmlns:a16="http://schemas.microsoft.com/office/drawing/2014/main" val="20000"/>
                    </a:ext>
                  </a:extLst>
                </a:gridCol>
                <a:gridCol w="430530">
                  <a:extLst>
                    <a:ext uri="{9D8B030D-6E8A-4147-A177-3AD203B41FA5}">
                      <a16:colId xmlns:a16="http://schemas.microsoft.com/office/drawing/2014/main" val="20001"/>
                    </a:ext>
                  </a:extLst>
                </a:gridCol>
                <a:gridCol w="430530">
                  <a:extLst>
                    <a:ext uri="{9D8B030D-6E8A-4147-A177-3AD203B41FA5}">
                      <a16:colId xmlns:a16="http://schemas.microsoft.com/office/drawing/2014/main" val="20002"/>
                    </a:ext>
                  </a:extLst>
                </a:gridCol>
                <a:gridCol w="430530">
                  <a:extLst>
                    <a:ext uri="{9D8B030D-6E8A-4147-A177-3AD203B41FA5}">
                      <a16:colId xmlns:a16="http://schemas.microsoft.com/office/drawing/2014/main" val="20003"/>
                    </a:ext>
                  </a:extLst>
                </a:gridCol>
                <a:gridCol w="430530">
                  <a:extLst>
                    <a:ext uri="{9D8B030D-6E8A-4147-A177-3AD203B41FA5}">
                      <a16:colId xmlns:a16="http://schemas.microsoft.com/office/drawing/2014/main" val="20004"/>
                    </a:ext>
                  </a:extLst>
                </a:gridCol>
                <a:gridCol w="430530">
                  <a:extLst>
                    <a:ext uri="{9D8B030D-6E8A-4147-A177-3AD203B41FA5}">
                      <a16:colId xmlns:a16="http://schemas.microsoft.com/office/drawing/2014/main" val="20005"/>
                    </a:ext>
                  </a:extLst>
                </a:gridCol>
                <a:gridCol w="430530">
                  <a:extLst>
                    <a:ext uri="{9D8B030D-6E8A-4147-A177-3AD203B41FA5}">
                      <a16:colId xmlns:a16="http://schemas.microsoft.com/office/drawing/2014/main" val="20006"/>
                    </a:ext>
                  </a:extLst>
                </a:gridCol>
                <a:gridCol w="430530">
                  <a:extLst>
                    <a:ext uri="{9D8B030D-6E8A-4147-A177-3AD203B41FA5}">
                      <a16:colId xmlns:a16="http://schemas.microsoft.com/office/drawing/2014/main" val="20007"/>
                    </a:ext>
                  </a:extLst>
                </a:gridCol>
                <a:gridCol w="430530">
                  <a:extLst>
                    <a:ext uri="{9D8B030D-6E8A-4147-A177-3AD203B41FA5}">
                      <a16:colId xmlns:a16="http://schemas.microsoft.com/office/drawing/2014/main" val="20008"/>
                    </a:ext>
                  </a:extLst>
                </a:gridCol>
                <a:gridCol w="430530">
                  <a:extLst>
                    <a:ext uri="{9D8B030D-6E8A-4147-A177-3AD203B41FA5}">
                      <a16:colId xmlns:a16="http://schemas.microsoft.com/office/drawing/2014/main" val="20009"/>
                    </a:ext>
                  </a:extLst>
                </a:gridCol>
                <a:gridCol w="430530">
                  <a:extLst>
                    <a:ext uri="{9D8B030D-6E8A-4147-A177-3AD203B41FA5}">
                      <a16:colId xmlns:a16="http://schemas.microsoft.com/office/drawing/2014/main" val="20010"/>
                    </a:ext>
                  </a:extLst>
                </a:gridCol>
                <a:gridCol w="430530">
                  <a:extLst>
                    <a:ext uri="{9D8B030D-6E8A-4147-A177-3AD203B41FA5}">
                      <a16:colId xmlns:a16="http://schemas.microsoft.com/office/drawing/2014/main" val="20011"/>
                    </a:ext>
                  </a:extLst>
                </a:gridCol>
                <a:gridCol w="430530">
                  <a:extLst>
                    <a:ext uri="{9D8B030D-6E8A-4147-A177-3AD203B41FA5}">
                      <a16:colId xmlns:a16="http://schemas.microsoft.com/office/drawing/2014/main" val="20012"/>
                    </a:ext>
                  </a:extLst>
                </a:gridCol>
                <a:gridCol w="430530">
                  <a:extLst>
                    <a:ext uri="{9D8B030D-6E8A-4147-A177-3AD203B41FA5}">
                      <a16:colId xmlns:a16="http://schemas.microsoft.com/office/drawing/2014/main" val="20013"/>
                    </a:ext>
                  </a:extLst>
                </a:gridCol>
                <a:gridCol w="430530">
                  <a:extLst>
                    <a:ext uri="{9D8B030D-6E8A-4147-A177-3AD203B41FA5}">
                      <a16:colId xmlns:a16="http://schemas.microsoft.com/office/drawing/2014/main" val="20014"/>
                    </a:ext>
                  </a:extLst>
                </a:gridCol>
                <a:gridCol w="430530">
                  <a:extLst>
                    <a:ext uri="{9D8B030D-6E8A-4147-A177-3AD203B41FA5}">
                      <a16:colId xmlns:a16="http://schemas.microsoft.com/office/drawing/2014/main" val="20015"/>
                    </a:ext>
                  </a:extLst>
                </a:gridCol>
                <a:gridCol w="430530">
                  <a:extLst>
                    <a:ext uri="{9D8B030D-6E8A-4147-A177-3AD203B41FA5}">
                      <a16:colId xmlns:a16="http://schemas.microsoft.com/office/drawing/2014/main" val="20016"/>
                    </a:ext>
                  </a:extLst>
                </a:gridCol>
                <a:gridCol w="430530">
                  <a:extLst>
                    <a:ext uri="{9D8B030D-6E8A-4147-A177-3AD203B41FA5}">
                      <a16:colId xmlns:a16="http://schemas.microsoft.com/office/drawing/2014/main" val="20017"/>
                    </a:ext>
                  </a:extLst>
                </a:gridCol>
                <a:gridCol w="430530">
                  <a:extLst>
                    <a:ext uri="{9D8B030D-6E8A-4147-A177-3AD203B41FA5}">
                      <a16:colId xmlns:a16="http://schemas.microsoft.com/office/drawing/2014/main" val="20018"/>
                    </a:ext>
                  </a:extLst>
                </a:gridCol>
                <a:gridCol w="430530">
                  <a:extLst>
                    <a:ext uri="{9D8B030D-6E8A-4147-A177-3AD203B41FA5}">
                      <a16:colId xmlns:a16="http://schemas.microsoft.com/office/drawing/2014/main" val="20019"/>
                    </a:ext>
                  </a:extLst>
                </a:gridCol>
              </a:tblGrid>
              <a:tr h="300038">
                <a:tc>
                  <a:txBody>
                    <a:bodyPr/>
                    <a:lstStyle/>
                    <a:p>
                      <a:pPr algn="ctr"/>
                      <a:r>
                        <a:rPr lang="en-US" sz="1100" b="1">
                          <a:solidFill>
                            <a:schemeClr val="tx1"/>
                          </a:solidFill>
                        </a:rPr>
                        <a:t>A19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1"/>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2"/>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3"/>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4"/>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5"/>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6"/>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7"/>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8"/>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9"/>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0"/>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1"/>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2"/>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3"/>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4"/>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5"/>
                  </a:ext>
                </a:extLst>
              </a:tr>
              <a:tr h="300038">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6"/>
                  </a:ext>
                </a:extLst>
              </a:tr>
            </a:tbl>
          </a:graphicData>
        </a:graphic>
      </p:graphicFrame>
      <p:cxnSp>
        <p:nvCxnSpPr>
          <p:cNvPr id="83326" name="Straight Connector 10">
            <a:extLst>
              <a:ext uri="{FF2B5EF4-FFF2-40B4-BE49-F238E27FC236}">
                <a16:creationId xmlns:a16="http://schemas.microsoft.com/office/drawing/2014/main" id="{47B4A39E-E73D-4BA7-8715-9D37E07E9A18}"/>
              </a:ext>
            </a:extLst>
          </p:cNvPr>
          <p:cNvCxnSpPr>
            <a:cxnSpLocks noChangeShapeType="1"/>
          </p:cNvCxnSpPr>
          <p:nvPr/>
        </p:nvCxnSpPr>
        <p:spPr bwMode="auto">
          <a:xfrm>
            <a:off x="4876800" y="5486400"/>
            <a:ext cx="5562600" cy="0"/>
          </a:xfrm>
          <a:prstGeom prst="line">
            <a:avLst/>
          </a:prstGeom>
          <a:noFill/>
          <a:ln w="381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83327" name="Straight Connector 16">
            <a:extLst>
              <a:ext uri="{FF2B5EF4-FFF2-40B4-BE49-F238E27FC236}">
                <a16:creationId xmlns:a16="http://schemas.microsoft.com/office/drawing/2014/main" id="{ECDE0849-53FA-44C6-AD29-D5453EE9D7DC}"/>
              </a:ext>
            </a:extLst>
          </p:cNvPr>
          <p:cNvCxnSpPr>
            <a:cxnSpLocks noChangeShapeType="1"/>
          </p:cNvCxnSpPr>
          <p:nvPr/>
        </p:nvCxnSpPr>
        <p:spPr bwMode="auto">
          <a:xfrm>
            <a:off x="3505200" y="5486400"/>
            <a:ext cx="1371600" cy="0"/>
          </a:xfrm>
          <a:prstGeom prst="line">
            <a:avLst/>
          </a:prstGeom>
          <a:noFill/>
          <a:ln w="381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83328" name="Straight Connector 18">
            <a:extLst>
              <a:ext uri="{FF2B5EF4-FFF2-40B4-BE49-F238E27FC236}">
                <a16:creationId xmlns:a16="http://schemas.microsoft.com/office/drawing/2014/main" id="{299B5C21-3A64-4BBB-8C86-CDC832210F3A}"/>
              </a:ext>
            </a:extLst>
          </p:cNvPr>
          <p:cNvCxnSpPr>
            <a:cxnSpLocks noChangeShapeType="1"/>
          </p:cNvCxnSpPr>
          <p:nvPr/>
        </p:nvCxnSpPr>
        <p:spPr bwMode="auto">
          <a:xfrm>
            <a:off x="2209800" y="5486400"/>
            <a:ext cx="1295400" cy="0"/>
          </a:xfrm>
          <a:prstGeom prst="line">
            <a:avLst/>
          </a:prstGeom>
          <a:noFill/>
          <a:ln w="381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83329" name="TextBox 13">
            <a:extLst>
              <a:ext uri="{FF2B5EF4-FFF2-40B4-BE49-F238E27FC236}">
                <a16:creationId xmlns:a16="http://schemas.microsoft.com/office/drawing/2014/main" id="{E3750C5D-4F06-4D43-9AFF-9A47FB16E156}"/>
              </a:ext>
            </a:extLst>
          </p:cNvPr>
          <p:cNvSpPr txBox="1">
            <a:spLocks noChangeArrowheads="1"/>
          </p:cNvSpPr>
          <p:nvPr/>
        </p:nvSpPr>
        <p:spPr bwMode="auto">
          <a:xfrm>
            <a:off x="1851026" y="5638801"/>
            <a:ext cx="70389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Tahoma" panose="020B0604030504040204" pitchFamily="34" charset="0"/>
              </a:rPr>
              <a:t>G1     G2A          C    B    A       đ/c A12 – A0, data D7 – D0 (8Kx8)</a:t>
            </a:r>
          </a:p>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r>
              <a:rPr lang="en-US" altLang="en-US" sz="1800">
                <a:latin typeface="Tahoma" panose="020B0604030504040204" pitchFamily="34" charset="0"/>
              </a:rPr>
              <a:t>IO/M = 0 (G2B) </a:t>
            </a:r>
          </a:p>
        </p:txBody>
      </p:sp>
      <p:sp>
        <p:nvSpPr>
          <p:cNvPr id="83330" name="TextBox 14">
            <a:extLst>
              <a:ext uri="{FF2B5EF4-FFF2-40B4-BE49-F238E27FC236}">
                <a16:creationId xmlns:a16="http://schemas.microsoft.com/office/drawing/2014/main" id="{E9983676-A66C-4C4A-9142-F1D228A90103}"/>
              </a:ext>
            </a:extLst>
          </p:cNvPr>
          <p:cNvSpPr txBox="1">
            <a:spLocks noChangeArrowheads="1"/>
          </p:cNvSpPr>
          <p:nvPr/>
        </p:nvSpPr>
        <p:spPr bwMode="auto">
          <a:xfrm>
            <a:off x="1524000" y="577851"/>
            <a:ext cx="31115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Tahoma" panose="020B0604030504040204" pitchFamily="34" charset="0"/>
              </a:rPr>
              <a:t>1</a:t>
            </a:r>
          </a:p>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r>
              <a:rPr lang="en-US" altLang="en-US" sz="1800">
                <a:latin typeface="Tahoma" panose="020B0604030504040204" pitchFamily="34" charset="0"/>
              </a:rPr>
              <a:t>2</a:t>
            </a:r>
          </a:p>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r>
              <a:rPr lang="en-US" altLang="en-US" sz="1800">
                <a:latin typeface="Tahoma" panose="020B0604030504040204" pitchFamily="34" charset="0"/>
              </a:rPr>
              <a:t>3</a:t>
            </a:r>
          </a:p>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r>
              <a:rPr lang="en-US" altLang="en-US" sz="1800">
                <a:latin typeface="Tahoma" panose="020B0604030504040204" pitchFamily="34" charset="0"/>
              </a:rPr>
              <a:t>4</a:t>
            </a:r>
          </a:p>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r>
              <a:rPr lang="en-US" altLang="en-US" sz="1800">
                <a:latin typeface="Tahoma" panose="020B0604030504040204" pitchFamily="34" charset="0"/>
              </a:rPr>
              <a:t>5</a:t>
            </a:r>
          </a:p>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r>
              <a:rPr lang="en-US" altLang="en-US" sz="1800">
                <a:latin typeface="Tahoma" panose="020B0604030504040204" pitchFamily="34" charset="0"/>
              </a:rPr>
              <a:t>6</a:t>
            </a:r>
          </a:p>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r>
              <a:rPr lang="en-US" altLang="en-US" sz="1800">
                <a:latin typeface="Tahoma" panose="020B0604030504040204" pitchFamily="34" charset="0"/>
              </a:rPr>
              <a:t>7</a:t>
            </a:r>
          </a:p>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r>
              <a:rPr lang="en-US" altLang="en-US" sz="1800">
                <a:latin typeface="Tahoma" panose="020B0604030504040204" pitchFamily="34" charset="0"/>
              </a:rPr>
              <a:t>8</a:t>
            </a:r>
          </a:p>
        </p:txBody>
      </p:sp>
      <p:cxnSp>
        <p:nvCxnSpPr>
          <p:cNvPr id="83331" name="Straight Connector 23">
            <a:extLst>
              <a:ext uri="{FF2B5EF4-FFF2-40B4-BE49-F238E27FC236}">
                <a16:creationId xmlns:a16="http://schemas.microsoft.com/office/drawing/2014/main" id="{C13D34AE-F383-4AD0-83F7-74200454EEE0}"/>
              </a:ext>
            </a:extLst>
          </p:cNvPr>
          <p:cNvCxnSpPr>
            <a:cxnSpLocks noChangeShapeType="1"/>
          </p:cNvCxnSpPr>
          <p:nvPr/>
        </p:nvCxnSpPr>
        <p:spPr bwMode="auto">
          <a:xfrm flipV="1">
            <a:off x="1706563" y="5486400"/>
            <a:ext cx="533400" cy="14288"/>
          </a:xfrm>
          <a:prstGeom prst="line">
            <a:avLst/>
          </a:prstGeom>
          <a:noFill/>
          <a:ln w="381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83332" name="Straight Connector 18">
            <a:extLst>
              <a:ext uri="{FF2B5EF4-FFF2-40B4-BE49-F238E27FC236}">
                <a16:creationId xmlns:a16="http://schemas.microsoft.com/office/drawing/2014/main" id="{E406E266-6BCF-4EAD-A446-5809D09B715C}"/>
              </a:ext>
            </a:extLst>
          </p:cNvPr>
          <p:cNvCxnSpPr>
            <a:cxnSpLocks noChangeShapeType="1"/>
          </p:cNvCxnSpPr>
          <p:nvPr/>
        </p:nvCxnSpPr>
        <p:spPr bwMode="auto">
          <a:xfrm>
            <a:off x="2597150" y="5699125"/>
            <a:ext cx="37465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83333" name="Straight Connector 18">
            <a:extLst>
              <a:ext uri="{FF2B5EF4-FFF2-40B4-BE49-F238E27FC236}">
                <a16:creationId xmlns:a16="http://schemas.microsoft.com/office/drawing/2014/main" id="{CC3C93F4-47D3-4035-A443-6DB8B73C3531}"/>
              </a:ext>
            </a:extLst>
          </p:cNvPr>
          <p:cNvCxnSpPr>
            <a:cxnSpLocks noChangeShapeType="1"/>
          </p:cNvCxnSpPr>
          <p:nvPr/>
        </p:nvCxnSpPr>
        <p:spPr bwMode="auto">
          <a:xfrm>
            <a:off x="2243139" y="6245225"/>
            <a:ext cx="244475"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83334" name="Straight Connector 18">
            <a:extLst>
              <a:ext uri="{FF2B5EF4-FFF2-40B4-BE49-F238E27FC236}">
                <a16:creationId xmlns:a16="http://schemas.microsoft.com/office/drawing/2014/main" id="{BF4BD36A-26E0-4352-B2B1-952B4DCE9A3C}"/>
              </a:ext>
            </a:extLst>
          </p:cNvPr>
          <p:cNvCxnSpPr>
            <a:cxnSpLocks noChangeShapeType="1"/>
          </p:cNvCxnSpPr>
          <p:nvPr/>
        </p:nvCxnSpPr>
        <p:spPr bwMode="auto">
          <a:xfrm>
            <a:off x="3049588" y="6245225"/>
            <a:ext cx="37465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pic>
        <p:nvPicPr>
          <p:cNvPr id="83335" name="Picture 391">
            <a:extLst>
              <a:ext uri="{FF2B5EF4-FFF2-40B4-BE49-F238E27FC236}">
                <a16:creationId xmlns:a16="http://schemas.microsoft.com/office/drawing/2014/main" id="{0AC6DCE4-0D13-4697-BFAB-8B528B404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463" y="762001"/>
            <a:ext cx="3625850" cy="404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336" name="Rectangle 1">
            <a:extLst>
              <a:ext uri="{FF2B5EF4-FFF2-40B4-BE49-F238E27FC236}">
                <a16:creationId xmlns:a16="http://schemas.microsoft.com/office/drawing/2014/main" id="{D29FFC03-A864-47AE-B2A9-624DB2A76654}"/>
              </a:ext>
            </a:extLst>
          </p:cNvPr>
          <p:cNvSpPr>
            <a:spLocks noChangeArrowheads="1"/>
          </p:cNvSpPr>
          <p:nvPr/>
        </p:nvSpPr>
        <p:spPr bwMode="auto">
          <a:xfrm>
            <a:off x="3505200" y="457200"/>
            <a:ext cx="1371600" cy="4876800"/>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83337" name="Rectangle 13">
            <a:extLst>
              <a:ext uri="{FF2B5EF4-FFF2-40B4-BE49-F238E27FC236}">
                <a16:creationId xmlns:a16="http://schemas.microsoft.com/office/drawing/2014/main" id="{C100A41F-A77F-4289-9E12-CE484898A5D4}"/>
              </a:ext>
            </a:extLst>
          </p:cNvPr>
          <p:cNvSpPr>
            <a:spLocks noChangeArrowheads="1"/>
          </p:cNvSpPr>
          <p:nvPr/>
        </p:nvSpPr>
        <p:spPr bwMode="auto">
          <a:xfrm>
            <a:off x="6477000" y="2514601"/>
            <a:ext cx="814388" cy="2270125"/>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Tree>
    <p:extLst>
      <p:ext uri="{BB962C8B-B14F-4D97-AF65-F5344CB8AC3E}">
        <p14:creationId xmlns:p14="http://schemas.microsoft.com/office/powerpoint/2010/main" val="177105993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a:extLst>
              <a:ext uri="{FF2B5EF4-FFF2-40B4-BE49-F238E27FC236}">
                <a16:creationId xmlns:a16="http://schemas.microsoft.com/office/drawing/2014/main" id="{B06D0698-5EA7-4B82-A7E5-A8C6CA219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76" y="0"/>
            <a:ext cx="9102725"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595901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C2FF7C4-5EE9-4A7B-B986-53E6224CB175}"/>
              </a:ext>
            </a:extLst>
          </p:cNvPr>
          <p:cNvSpPr>
            <a:spLocks noGrp="1" noChangeArrowheads="1"/>
          </p:cNvSpPr>
          <p:nvPr>
            <p:ph type="title"/>
          </p:nvPr>
        </p:nvSpPr>
        <p:spPr/>
        <p:txBody>
          <a:bodyPr/>
          <a:lstStyle/>
          <a:p>
            <a:pPr eaLnBrk="1" hangingPunct="1"/>
            <a:r>
              <a:rPr lang="en-US" altLang="en-US"/>
              <a:t>Các Loại Xuất Nhập</a:t>
            </a:r>
          </a:p>
        </p:txBody>
      </p:sp>
      <p:sp>
        <p:nvSpPr>
          <p:cNvPr id="84995" name="Rectangle 3">
            <a:extLst>
              <a:ext uri="{FF2B5EF4-FFF2-40B4-BE49-F238E27FC236}">
                <a16:creationId xmlns:a16="http://schemas.microsoft.com/office/drawing/2014/main" id="{F92B7895-1F32-4829-AED2-3524FABB2B99}"/>
              </a:ext>
            </a:extLst>
          </p:cNvPr>
          <p:cNvSpPr>
            <a:spLocks noGrp="1" noChangeArrowheads="1"/>
          </p:cNvSpPr>
          <p:nvPr>
            <p:ph idx="1"/>
          </p:nvPr>
        </p:nvSpPr>
        <p:spPr>
          <a:xfrm>
            <a:off x="1752600" y="1295401"/>
            <a:ext cx="8915400" cy="4837113"/>
          </a:xfrm>
        </p:spPr>
        <p:txBody>
          <a:bodyPr/>
          <a:lstStyle/>
          <a:p>
            <a:pPr eaLnBrk="1" hangingPunct="1"/>
            <a:r>
              <a:rPr lang="en-US" altLang="en-US"/>
              <a:t>Hệ thống IO của vi xử lý cho phép ngoại vi</a:t>
            </a:r>
          </a:p>
          <a:p>
            <a:pPr lvl="1" eaLnBrk="1" hangingPunct="1"/>
            <a:r>
              <a:rPr lang="en-US" altLang="en-US"/>
              <a:t>Cung cấp dữ liệu</a:t>
            </a:r>
          </a:p>
          <a:p>
            <a:pPr lvl="1" eaLnBrk="1" hangingPunct="1"/>
            <a:r>
              <a:rPr lang="en-US" altLang="en-US"/>
              <a:t>Nhận kết quả xử lý dữ liệu</a:t>
            </a:r>
          </a:p>
          <a:p>
            <a:pPr eaLnBrk="1" hangingPunct="1"/>
            <a:r>
              <a:rPr lang="en-US" altLang="en-US"/>
              <a:t>Thực hiện thông qua các cổng IO (IO Port)</a:t>
            </a:r>
          </a:p>
          <a:p>
            <a:pPr eaLnBrk="1" hangingPunct="1"/>
            <a:r>
              <a:rPr lang="en-US" altLang="en-US"/>
              <a:t>Có 2 loại IO port khác nhau :</a:t>
            </a:r>
          </a:p>
          <a:p>
            <a:pPr lvl="1" eaLnBrk="1" hangingPunct="1"/>
            <a:r>
              <a:rPr lang="en-US" altLang="en-US"/>
              <a:t>IO cách ly (Isolated IO)</a:t>
            </a:r>
          </a:p>
          <a:p>
            <a:pPr lvl="1" eaLnBrk="1" hangingPunct="1"/>
            <a:r>
              <a:rPr lang="en-US" altLang="en-US"/>
              <a:t>IO ánh xạ bộ nhớ (Memory – mapped IO)</a:t>
            </a:r>
          </a:p>
        </p:txBody>
      </p:sp>
    </p:spTree>
    <p:extLst>
      <p:ext uri="{BB962C8B-B14F-4D97-AF65-F5344CB8AC3E}">
        <p14:creationId xmlns:p14="http://schemas.microsoft.com/office/powerpoint/2010/main" val="206665136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69D2C819-2BE1-4931-A4A9-01E4CCEDCE2F}"/>
              </a:ext>
            </a:extLst>
          </p:cNvPr>
          <p:cNvSpPr>
            <a:spLocks noGrp="1" noChangeArrowheads="1"/>
          </p:cNvSpPr>
          <p:nvPr>
            <p:ph type="title"/>
          </p:nvPr>
        </p:nvSpPr>
        <p:spPr/>
        <p:txBody>
          <a:bodyPr/>
          <a:lstStyle/>
          <a:p>
            <a:pPr eaLnBrk="1" hangingPunct="1"/>
            <a:r>
              <a:rPr lang="en-US" altLang="en-US"/>
              <a:t>IO Cách Ly</a:t>
            </a:r>
          </a:p>
        </p:txBody>
      </p:sp>
      <p:sp>
        <p:nvSpPr>
          <p:cNvPr id="86019" name="Rectangle 3">
            <a:extLst>
              <a:ext uri="{FF2B5EF4-FFF2-40B4-BE49-F238E27FC236}">
                <a16:creationId xmlns:a16="http://schemas.microsoft.com/office/drawing/2014/main" id="{2099D368-F3FC-436F-8B97-3B6CC16B853C}"/>
              </a:ext>
            </a:extLst>
          </p:cNvPr>
          <p:cNvSpPr>
            <a:spLocks noGrp="1" noChangeArrowheads="1"/>
          </p:cNvSpPr>
          <p:nvPr>
            <p:ph idx="1"/>
          </p:nvPr>
        </p:nvSpPr>
        <p:spPr>
          <a:xfrm>
            <a:off x="1676400" y="1295400"/>
            <a:ext cx="8839200" cy="5334000"/>
          </a:xfrm>
        </p:spPr>
        <p:txBody>
          <a:bodyPr/>
          <a:lstStyle/>
          <a:p>
            <a:pPr eaLnBrk="1" hangingPunct="1">
              <a:lnSpc>
                <a:spcPct val="90000"/>
              </a:lnSpc>
            </a:pPr>
            <a:r>
              <a:rPr lang="en-US" altLang="en-US"/>
              <a:t>Các thiết bị IO được xử lý tách biệt với bộ nhớ vì cấu hình phần cứng và phần mềm của 8088/8086 hỗ trợ không gian bộ nhớ và IO riêng</a:t>
            </a:r>
          </a:p>
          <a:p>
            <a:pPr eaLnBrk="1" hangingPunct="1">
              <a:lnSpc>
                <a:spcPct val="90000"/>
              </a:lnSpc>
            </a:pPr>
            <a:r>
              <a:rPr lang="en-US" altLang="en-US"/>
              <a:t>Không gian địa chỉ bộ nhớ 1MB </a:t>
            </a:r>
          </a:p>
          <a:p>
            <a:pPr lvl="1" eaLnBrk="1" hangingPunct="1">
              <a:lnSpc>
                <a:spcPct val="90000"/>
              </a:lnSpc>
            </a:pPr>
            <a:r>
              <a:rPr lang="en-US" altLang="en-US"/>
              <a:t>Địa chỉ trong tầm : 00000H </a:t>
            </a:r>
            <a:r>
              <a:rPr lang="en-US" altLang="en-US">
                <a:sym typeface="Symbol" panose="05050102010706020507" pitchFamily="18" charset="2"/>
              </a:rPr>
              <a:t> FFFFFH</a:t>
            </a:r>
          </a:p>
          <a:p>
            <a:pPr lvl="1" eaLnBrk="1" hangingPunct="1">
              <a:lnSpc>
                <a:spcPct val="90000"/>
              </a:lnSpc>
            </a:pPr>
            <a:r>
              <a:rPr lang="en-US" altLang="en-US">
                <a:sym typeface="Symbol" panose="05050102010706020507" pitchFamily="18" charset="2"/>
              </a:rPr>
              <a:t>Dùng 20 bit địa chỉ từ A0  A19</a:t>
            </a:r>
          </a:p>
          <a:p>
            <a:pPr eaLnBrk="1" hangingPunct="1">
              <a:lnSpc>
                <a:spcPct val="90000"/>
              </a:lnSpc>
            </a:pPr>
            <a:r>
              <a:rPr lang="en-US" altLang="en-US">
                <a:sym typeface="Symbol" panose="05050102010706020507" pitchFamily="18" charset="2"/>
              </a:rPr>
              <a:t>Không gian địa chỉ IO 64KB</a:t>
            </a:r>
          </a:p>
          <a:p>
            <a:pPr lvl="1" eaLnBrk="1" hangingPunct="1">
              <a:lnSpc>
                <a:spcPct val="90000"/>
              </a:lnSpc>
            </a:pPr>
            <a:r>
              <a:rPr lang="en-US" altLang="en-US">
                <a:sym typeface="Symbol" panose="05050102010706020507" pitchFamily="18" charset="2"/>
              </a:rPr>
              <a:t>Địa chỉ trong tầm : 0000H  FFFFH, </a:t>
            </a:r>
          </a:p>
          <a:p>
            <a:pPr lvl="1" eaLnBrk="1" hangingPunct="1">
              <a:lnSpc>
                <a:spcPct val="90000"/>
              </a:lnSpc>
            </a:pPr>
            <a:r>
              <a:rPr lang="en-US" altLang="en-US">
                <a:sym typeface="Symbol" panose="05050102010706020507" pitchFamily="18" charset="2"/>
              </a:rPr>
              <a:t>Dùng 16 bit địa chỉ từ A0  A15 (A16 A19 = 0)</a:t>
            </a:r>
          </a:p>
        </p:txBody>
      </p:sp>
    </p:spTree>
    <p:extLst>
      <p:ext uri="{BB962C8B-B14F-4D97-AF65-F5344CB8AC3E}">
        <p14:creationId xmlns:p14="http://schemas.microsoft.com/office/powerpoint/2010/main" val="4392119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D9944B70-18EE-44C6-BCF2-49BC280AB2B6}"/>
              </a:ext>
            </a:extLst>
          </p:cNvPr>
          <p:cNvSpPr>
            <a:spLocks noGrp="1" noChangeArrowheads="1"/>
          </p:cNvSpPr>
          <p:nvPr>
            <p:ph type="title"/>
          </p:nvPr>
        </p:nvSpPr>
        <p:spPr/>
        <p:txBody>
          <a:bodyPr/>
          <a:lstStyle/>
          <a:p>
            <a:pPr eaLnBrk="1" hangingPunct="1"/>
            <a:r>
              <a:rPr lang="en-US" altLang="en-US"/>
              <a:t>Mô hình IO cách ly</a:t>
            </a:r>
          </a:p>
        </p:txBody>
      </p:sp>
      <p:grpSp>
        <p:nvGrpSpPr>
          <p:cNvPr id="87043" name="Group 10">
            <a:extLst>
              <a:ext uri="{FF2B5EF4-FFF2-40B4-BE49-F238E27FC236}">
                <a16:creationId xmlns:a16="http://schemas.microsoft.com/office/drawing/2014/main" id="{A5B1CFD9-880D-4BD7-8361-6B116AA1A4B5}"/>
              </a:ext>
            </a:extLst>
          </p:cNvPr>
          <p:cNvGrpSpPr>
            <a:grpSpLocks/>
          </p:cNvGrpSpPr>
          <p:nvPr/>
        </p:nvGrpSpPr>
        <p:grpSpPr bwMode="auto">
          <a:xfrm>
            <a:off x="5638800" y="1905001"/>
            <a:ext cx="4876800" cy="4329113"/>
            <a:chOff x="2592" y="1200"/>
            <a:chExt cx="3072" cy="2727"/>
          </a:xfrm>
        </p:grpSpPr>
        <p:sp>
          <p:nvSpPr>
            <p:cNvPr id="87044" name="Rectangle 4">
              <a:extLst>
                <a:ext uri="{FF2B5EF4-FFF2-40B4-BE49-F238E27FC236}">
                  <a16:creationId xmlns:a16="http://schemas.microsoft.com/office/drawing/2014/main" id="{5EE03E28-FE9B-44A6-8A76-EB8FB5186BD1}"/>
                </a:ext>
              </a:extLst>
            </p:cNvPr>
            <p:cNvSpPr>
              <a:spLocks noChangeArrowheads="1"/>
            </p:cNvSpPr>
            <p:nvPr/>
          </p:nvSpPr>
          <p:spPr bwMode="auto">
            <a:xfrm>
              <a:off x="3216" y="1296"/>
              <a:ext cx="912" cy="254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Không </a:t>
              </a:r>
            </a:p>
            <a:p>
              <a:pPr algn="ctr">
                <a:spcBef>
                  <a:spcPct val="0"/>
                </a:spcBef>
                <a:buClrTx/>
                <a:buSzTx/>
                <a:buFontTx/>
                <a:buNone/>
              </a:pPr>
              <a:r>
                <a:rPr lang="en-US" altLang="en-US" sz="1800"/>
                <a:t>Gian</a:t>
              </a:r>
            </a:p>
            <a:p>
              <a:pPr algn="ctr">
                <a:spcBef>
                  <a:spcPct val="0"/>
                </a:spcBef>
                <a:buClrTx/>
                <a:buSzTx/>
                <a:buFontTx/>
                <a:buNone/>
              </a:pPr>
              <a:r>
                <a:rPr lang="en-US" altLang="en-US" sz="1800"/>
                <a:t>Địa chỉ</a:t>
              </a:r>
            </a:p>
            <a:p>
              <a:pPr algn="ctr">
                <a:spcBef>
                  <a:spcPct val="0"/>
                </a:spcBef>
                <a:buClrTx/>
                <a:buSzTx/>
                <a:buFontTx/>
                <a:buNone/>
              </a:pPr>
              <a:r>
                <a:rPr lang="en-US" altLang="en-US" sz="1800"/>
                <a:t>Bộ nhớ</a:t>
              </a:r>
            </a:p>
          </p:txBody>
        </p:sp>
        <p:sp>
          <p:nvSpPr>
            <p:cNvPr id="87045" name="Rectangle 5">
              <a:extLst>
                <a:ext uri="{FF2B5EF4-FFF2-40B4-BE49-F238E27FC236}">
                  <a16:creationId xmlns:a16="http://schemas.microsoft.com/office/drawing/2014/main" id="{254A5E90-554F-45BA-BC51-A767553DF4FE}"/>
                </a:ext>
              </a:extLst>
            </p:cNvPr>
            <p:cNvSpPr>
              <a:spLocks noChangeArrowheads="1"/>
            </p:cNvSpPr>
            <p:nvPr/>
          </p:nvSpPr>
          <p:spPr bwMode="auto">
            <a:xfrm>
              <a:off x="4704" y="2688"/>
              <a:ext cx="960" cy="115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Không </a:t>
              </a:r>
            </a:p>
            <a:p>
              <a:pPr algn="ctr">
                <a:spcBef>
                  <a:spcPct val="0"/>
                </a:spcBef>
                <a:buClrTx/>
                <a:buSzTx/>
                <a:buFontTx/>
                <a:buNone/>
              </a:pPr>
              <a:r>
                <a:rPr lang="en-US" altLang="en-US" sz="1800"/>
                <a:t>Gian</a:t>
              </a:r>
            </a:p>
            <a:p>
              <a:pPr algn="ctr">
                <a:spcBef>
                  <a:spcPct val="0"/>
                </a:spcBef>
                <a:buClrTx/>
                <a:buSzTx/>
                <a:buFontTx/>
                <a:buNone/>
              </a:pPr>
              <a:r>
                <a:rPr lang="en-US" altLang="en-US" sz="1800"/>
                <a:t>Địa chỉ</a:t>
              </a:r>
            </a:p>
            <a:p>
              <a:pPr algn="ctr">
                <a:spcBef>
                  <a:spcPct val="0"/>
                </a:spcBef>
                <a:buClrTx/>
                <a:buSzTx/>
                <a:buFontTx/>
                <a:buNone/>
              </a:pPr>
              <a:r>
                <a:rPr lang="en-US" altLang="en-US" sz="1800"/>
                <a:t>IO</a:t>
              </a:r>
            </a:p>
          </p:txBody>
        </p:sp>
        <p:sp>
          <p:nvSpPr>
            <p:cNvPr id="87046" name="Text Box 6">
              <a:extLst>
                <a:ext uri="{FF2B5EF4-FFF2-40B4-BE49-F238E27FC236}">
                  <a16:creationId xmlns:a16="http://schemas.microsoft.com/office/drawing/2014/main" id="{E6C97CE8-2BDA-4030-B1E8-32D8A3F61036}"/>
                </a:ext>
              </a:extLst>
            </p:cNvPr>
            <p:cNvSpPr txBox="1">
              <a:spLocks noChangeArrowheads="1"/>
            </p:cNvSpPr>
            <p:nvPr/>
          </p:nvSpPr>
          <p:spPr bwMode="auto">
            <a:xfrm>
              <a:off x="2592" y="3696"/>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00000H</a:t>
              </a:r>
            </a:p>
          </p:txBody>
        </p:sp>
        <p:sp>
          <p:nvSpPr>
            <p:cNvPr id="87047" name="Text Box 7">
              <a:extLst>
                <a:ext uri="{FF2B5EF4-FFF2-40B4-BE49-F238E27FC236}">
                  <a16:creationId xmlns:a16="http://schemas.microsoft.com/office/drawing/2014/main" id="{24AF72B3-98A7-4313-A156-A0A578A9A1B1}"/>
                </a:ext>
              </a:extLst>
            </p:cNvPr>
            <p:cNvSpPr txBox="1">
              <a:spLocks noChangeArrowheads="1"/>
            </p:cNvSpPr>
            <p:nvPr/>
          </p:nvSpPr>
          <p:spPr bwMode="auto">
            <a:xfrm>
              <a:off x="2640" y="1200"/>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FFFFFH</a:t>
              </a:r>
            </a:p>
          </p:txBody>
        </p:sp>
        <p:sp>
          <p:nvSpPr>
            <p:cNvPr id="87048" name="Text Box 8">
              <a:extLst>
                <a:ext uri="{FF2B5EF4-FFF2-40B4-BE49-F238E27FC236}">
                  <a16:creationId xmlns:a16="http://schemas.microsoft.com/office/drawing/2014/main" id="{C8B3E1E5-F363-450D-A9AD-A0F03A594730}"/>
                </a:ext>
              </a:extLst>
            </p:cNvPr>
            <p:cNvSpPr txBox="1">
              <a:spLocks noChangeArrowheads="1"/>
            </p:cNvSpPr>
            <p:nvPr/>
          </p:nvSpPr>
          <p:spPr bwMode="auto">
            <a:xfrm>
              <a:off x="4128" y="3696"/>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0000H</a:t>
              </a:r>
            </a:p>
          </p:txBody>
        </p:sp>
        <p:sp>
          <p:nvSpPr>
            <p:cNvPr id="87049" name="Text Box 9">
              <a:extLst>
                <a:ext uri="{FF2B5EF4-FFF2-40B4-BE49-F238E27FC236}">
                  <a16:creationId xmlns:a16="http://schemas.microsoft.com/office/drawing/2014/main" id="{F3DEE924-0020-4599-B03B-E30067322B2B}"/>
                </a:ext>
              </a:extLst>
            </p:cNvPr>
            <p:cNvSpPr txBox="1">
              <a:spLocks noChangeArrowheads="1"/>
            </p:cNvSpPr>
            <p:nvPr/>
          </p:nvSpPr>
          <p:spPr bwMode="auto">
            <a:xfrm>
              <a:off x="4128" y="2601"/>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1800">
                  <a:latin typeface="Tahoma" panose="020B0604030504040204" pitchFamily="34" charset="0"/>
                </a:rPr>
                <a:t>FFFFH</a:t>
              </a:r>
            </a:p>
          </p:txBody>
        </p:sp>
      </p:grpSp>
    </p:spTree>
    <p:extLst>
      <p:ext uri="{BB962C8B-B14F-4D97-AF65-F5344CB8AC3E}">
        <p14:creationId xmlns:p14="http://schemas.microsoft.com/office/powerpoint/2010/main" val="192850491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15417BD-4280-4A70-B766-50D44C918A81}"/>
              </a:ext>
            </a:extLst>
          </p:cNvPr>
          <p:cNvSpPr>
            <a:spLocks noGrp="1" noChangeArrowheads="1"/>
          </p:cNvSpPr>
          <p:nvPr>
            <p:ph type="title"/>
          </p:nvPr>
        </p:nvSpPr>
        <p:spPr/>
        <p:txBody>
          <a:bodyPr/>
          <a:lstStyle/>
          <a:p>
            <a:pPr eaLnBrk="1" hangingPunct="1"/>
            <a:r>
              <a:rPr lang="en-US" altLang="en-US"/>
              <a:t>IO Ánh Xạ Bộ Nhớ</a:t>
            </a:r>
          </a:p>
        </p:txBody>
      </p:sp>
      <p:sp>
        <p:nvSpPr>
          <p:cNvPr id="80899" name="Rectangle 3">
            <a:extLst>
              <a:ext uri="{FF2B5EF4-FFF2-40B4-BE49-F238E27FC236}">
                <a16:creationId xmlns:a16="http://schemas.microsoft.com/office/drawing/2014/main" id="{C93D56D0-E5D8-40E6-9FEE-0237F88A1200}"/>
              </a:ext>
            </a:extLst>
          </p:cNvPr>
          <p:cNvSpPr>
            <a:spLocks noGrp="1" noChangeArrowheads="1"/>
          </p:cNvSpPr>
          <p:nvPr>
            <p:ph idx="1"/>
          </p:nvPr>
        </p:nvSpPr>
        <p:spPr/>
        <p:txBody>
          <a:bodyPr/>
          <a:lstStyle/>
          <a:p>
            <a:pPr eaLnBrk="1" hangingPunct="1">
              <a:defRPr/>
            </a:pPr>
            <a:r>
              <a:rPr lang="en-US" altLang="en-US"/>
              <a:t>Địa chỉ các thiết bị IO (IO port) có thể đặt trong không gian địa chỉ bộ nhớ của máy tính. Trong trường hợp này CPU xem các IO port như 1 phần của bộ nhớ </a:t>
            </a:r>
            <a:r>
              <a:rPr lang="en-US" altLang="en-US">
                <a:sym typeface="Symbol" pitchFamily="18" charset="2"/>
              </a:rPr>
              <a:t> nên gọi là IO ánh xạ bộ nhớ</a:t>
            </a:r>
          </a:p>
          <a:p>
            <a:pPr eaLnBrk="1" hangingPunct="1">
              <a:defRPr/>
            </a:pPr>
            <a:r>
              <a:rPr lang="en-US" altLang="en-US">
                <a:sym typeface="Symbol" pitchFamily="18" charset="2"/>
              </a:rPr>
              <a:t>Có 1 số địa chỉ bộ nhớ được dành riêng cho các IO port.</a:t>
            </a:r>
          </a:p>
          <a:p>
            <a:pPr marL="0" indent="0">
              <a:buNone/>
              <a:defRPr/>
            </a:pPr>
            <a:r>
              <a:rPr lang="en-US" altLang="en-US">
                <a:sym typeface="Symbol" pitchFamily="18" charset="2"/>
              </a:rPr>
              <a:t>Ví dụ : các địa chỉ trong tầm E0000  E0FFF (4096) được gán cho các thiết bị IO</a:t>
            </a:r>
          </a:p>
        </p:txBody>
      </p:sp>
    </p:spTree>
    <p:extLst>
      <p:ext uri="{BB962C8B-B14F-4D97-AF65-F5344CB8AC3E}">
        <p14:creationId xmlns:p14="http://schemas.microsoft.com/office/powerpoint/2010/main" val="3211322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8ADF5BDD-88B2-4490-8997-ACB1F5E24814}"/>
              </a:ext>
            </a:extLst>
          </p:cNvPr>
          <p:cNvSpPr>
            <a:spLocks noGrp="1" noChangeArrowheads="1"/>
          </p:cNvSpPr>
          <p:nvPr>
            <p:ph type="title"/>
          </p:nvPr>
        </p:nvSpPr>
        <p:spPr>
          <a:xfrm>
            <a:off x="2667000" y="228600"/>
            <a:ext cx="7962900" cy="533400"/>
          </a:xfrm>
        </p:spPr>
        <p:txBody>
          <a:bodyPr>
            <a:normAutofit fontScale="90000"/>
          </a:bodyPr>
          <a:lstStyle/>
          <a:p>
            <a:pPr eaLnBrk="1" hangingPunct="1"/>
            <a:r>
              <a:rPr lang="en-AU" altLang="vi-VN"/>
              <a:t>Các Phép Tính Số Học</a:t>
            </a:r>
          </a:p>
        </p:txBody>
      </p:sp>
      <p:sp>
        <p:nvSpPr>
          <p:cNvPr id="26628" name="Rectangle 3">
            <a:extLst>
              <a:ext uri="{FF2B5EF4-FFF2-40B4-BE49-F238E27FC236}">
                <a16:creationId xmlns:a16="http://schemas.microsoft.com/office/drawing/2014/main" id="{B4239287-F9D3-4D16-B433-29C15DE45C62}"/>
              </a:ext>
            </a:extLst>
          </p:cNvPr>
          <p:cNvSpPr>
            <a:spLocks noGrp="1" noChangeArrowheads="1"/>
          </p:cNvSpPr>
          <p:nvPr>
            <p:ph type="body" sz="half" idx="1"/>
          </p:nvPr>
        </p:nvSpPr>
        <p:spPr>
          <a:xfrm>
            <a:off x="1752600" y="1066801"/>
            <a:ext cx="8458200" cy="5254625"/>
          </a:xfrm>
        </p:spPr>
        <p:txBody>
          <a:bodyPr/>
          <a:lstStyle/>
          <a:p>
            <a:pPr eaLnBrk="1" hangingPunct="1"/>
            <a:r>
              <a:rPr lang="en-AU" altLang="vi-VN" b="1"/>
              <a:t>Nhân nhị phân : 4 trường hợp có thể xảy ra :</a:t>
            </a:r>
          </a:p>
          <a:p>
            <a:pPr eaLnBrk="1" hangingPunct="1">
              <a:buFont typeface="Wingdings" panose="05000000000000000000" pitchFamily="2" charset="2"/>
              <a:buNone/>
            </a:pPr>
            <a:r>
              <a:rPr lang="en-AU" altLang="vi-VN" b="1"/>
              <a:t>		0 x 0 = 0</a:t>
            </a:r>
          </a:p>
          <a:p>
            <a:pPr eaLnBrk="1" hangingPunct="1">
              <a:buFont typeface="Wingdings" panose="05000000000000000000" pitchFamily="2" charset="2"/>
              <a:buNone/>
            </a:pPr>
            <a:r>
              <a:rPr lang="en-AU" altLang="vi-VN" b="1"/>
              <a:t>		0 x 1 = 0</a:t>
            </a:r>
          </a:p>
          <a:p>
            <a:pPr eaLnBrk="1" hangingPunct="1">
              <a:buFont typeface="Wingdings" panose="05000000000000000000" pitchFamily="2" charset="2"/>
              <a:buNone/>
            </a:pPr>
            <a:r>
              <a:rPr lang="en-AU" altLang="vi-VN" b="1"/>
              <a:t>		1 x 0 = 0</a:t>
            </a:r>
          </a:p>
          <a:p>
            <a:pPr eaLnBrk="1" hangingPunct="1">
              <a:buFont typeface="Wingdings" panose="05000000000000000000" pitchFamily="2" charset="2"/>
              <a:buNone/>
            </a:pPr>
            <a:r>
              <a:rPr lang="en-AU" altLang="vi-VN" b="1"/>
              <a:t>		1 x 1 = 1</a:t>
            </a:r>
          </a:p>
          <a:p>
            <a:pPr eaLnBrk="1" hangingPunct="1">
              <a:buFont typeface="Wingdings" panose="05000000000000000000" pitchFamily="2" charset="2"/>
              <a:buNone/>
            </a:pPr>
            <a:r>
              <a:rPr lang="en-AU" altLang="vi-VN" b="1"/>
              <a:t>Ví dụ :</a:t>
            </a:r>
          </a:p>
          <a:p>
            <a:pPr eaLnBrk="1" hangingPunct="1">
              <a:buFont typeface="Wingdings" panose="05000000000000000000" pitchFamily="2" charset="2"/>
              <a:buNone/>
            </a:pPr>
            <a:endParaRPr lang="en-AU" altLang="vi-VN" b="1"/>
          </a:p>
        </p:txBody>
      </p:sp>
      <p:sp>
        <p:nvSpPr>
          <p:cNvPr id="26626" name="Slide Number Placeholder 7">
            <a:extLst>
              <a:ext uri="{FF2B5EF4-FFF2-40B4-BE49-F238E27FC236}">
                <a16:creationId xmlns:a16="http://schemas.microsoft.com/office/drawing/2014/main" id="{7394D287-DE73-4049-8E35-DE3704EF44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75549D82-9BE2-45CA-9C29-1C6A2A347023}" type="slidenum">
              <a:rPr lang="en-US" altLang="vi-VN" sz="1400">
                <a:latin typeface="Tahoma" panose="020B0604030504040204" pitchFamily="34" charset="0"/>
              </a:rPr>
              <a:pPr>
                <a:spcBef>
                  <a:spcPct val="0"/>
                </a:spcBef>
                <a:buClrTx/>
                <a:buSzTx/>
                <a:buFontTx/>
                <a:buNone/>
              </a:pPr>
              <a:t>28</a:t>
            </a:fld>
            <a:endParaRPr lang="en-US" altLang="vi-VN" sz="1400">
              <a:latin typeface="Tahoma" panose="020B0604030504040204" pitchFamily="34" charset="0"/>
            </a:endParaRPr>
          </a:p>
        </p:txBody>
      </p:sp>
      <p:pic>
        <p:nvPicPr>
          <p:cNvPr id="26629" name="Picture 4">
            <a:extLst>
              <a:ext uri="{FF2B5EF4-FFF2-40B4-BE49-F238E27FC236}">
                <a16:creationId xmlns:a16="http://schemas.microsoft.com/office/drawing/2014/main" id="{5589DF5C-C062-4053-A947-8A2BE2F9B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962400"/>
            <a:ext cx="73914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10778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D3222DD-2C34-4623-A60C-92E23A5DCC98}"/>
              </a:ext>
            </a:extLst>
          </p:cNvPr>
          <p:cNvSpPr>
            <a:spLocks noGrp="1" noChangeArrowheads="1"/>
          </p:cNvSpPr>
          <p:nvPr>
            <p:ph type="title"/>
          </p:nvPr>
        </p:nvSpPr>
        <p:spPr/>
        <p:txBody>
          <a:bodyPr/>
          <a:lstStyle/>
          <a:p>
            <a:pPr eaLnBrk="1" hangingPunct="1"/>
            <a:r>
              <a:rPr lang="en-US" altLang="en-US"/>
              <a:t>Mô hình IO ánh xạ bộ nhớ</a:t>
            </a:r>
          </a:p>
        </p:txBody>
      </p:sp>
      <p:grpSp>
        <p:nvGrpSpPr>
          <p:cNvPr id="89091" name="Group 31">
            <a:extLst>
              <a:ext uri="{FF2B5EF4-FFF2-40B4-BE49-F238E27FC236}">
                <a16:creationId xmlns:a16="http://schemas.microsoft.com/office/drawing/2014/main" id="{BA59A867-2DA5-4544-A4FC-E95FB5AC9253}"/>
              </a:ext>
            </a:extLst>
          </p:cNvPr>
          <p:cNvGrpSpPr>
            <a:grpSpLocks/>
          </p:cNvGrpSpPr>
          <p:nvPr/>
        </p:nvGrpSpPr>
        <p:grpSpPr bwMode="auto">
          <a:xfrm>
            <a:off x="3962400" y="914401"/>
            <a:ext cx="6172200" cy="5776913"/>
            <a:chOff x="1536" y="576"/>
            <a:chExt cx="3888" cy="3639"/>
          </a:xfrm>
        </p:grpSpPr>
        <p:grpSp>
          <p:nvGrpSpPr>
            <p:cNvPr id="89092" name="Group 29">
              <a:extLst>
                <a:ext uri="{FF2B5EF4-FFF2-40B4-BE49-F238E27FC236}">
                  <a16:creationId xmlns:a16="http://schemas.microsoft.com/office/drawing/2014/main" id="{C0D23ABE-B317-4F77-9804-00D8B6C6E939}"/>
                </a:ext>
              </a:extLst>
            </p:cNvPr>
            <p:cNvGrpSpPr>
              <a:grpSpLocks/>
            </p:cNvGrpSpPr>
            <p:nvPr/>
          </p:nvGrpSpPr>
          <p:grpSpPr bwMode="auto">
            <a:xfrm>
              <a:off x="1536" y="576"/>
              <a:ext cx="3888" cy="3639"/>
              <a:chOff x="1536" y="576"/>
              <a:chExt cx="3888" cy="3639"/>
            </a:xfrm>
          </p:grpSpPr>
          <p:grpSp>
            <p:nvGrpSpPr>
              <p:cNvPr id="89094" name="Group 26">
                <a:extLst>
                  <a:ext uri="{FF2B5EF4-FFF2-40B4-BE49-F238E27FC236}">
                    <a16:creationId xmlns:a16="http://schemas.microsoft.com/office/drawing/2014/main" id="{0CCBFBF0-5359-40F0-8AEC-41789ED3486F}"/>
                  </a:ext>
                </a:extLst>
              </p:cNvPr>
              <p:cNvGrpSpPr>
                <a:grpSpLocks/>
              </p:cNvGrpSpPr>
              <p:nvPr/>
            </p:nvGrpSpPr>
            <p:grpSpPr bwMode="auto">
              <a:xfrm>
                <a:off x="3456" y="576"/>
                <a:ext cx="1968" cy="3639"/>
                <a:chOff x="3456" y="576"/>
                <a:chExt cx="1968" cy="3639"/>
              </a:xfrm>
            </p:grpSpPr>
            <p:sp>
              <p:nvSpPr>
                <p:cNvPr id="89106" name="Rectangle 4">
                  <a:extLst>
                    <a:ext uri="{FF2B5EF4-FFF2-40B4-BE49-F238E27FC236}">
                      <a16:creationId xmlns:a16="http://schemas.microsoft.com/office/drawing/2014/main" id="{A0EA612B-6594-4B23-A552-0D8B93BB7F3D}"/>
                    </a:ext>
                  </a:extLst>
                </p:cNvPr>
                <p:cNvSpPr>
                  <a:spLocks noChangeArrowheads="1"/>
                </p:cNvSpPr>
                <p:nvPr/>
              </p:nvSpPr>
              <p:spPr bwMode="auto">
                <a:xfrm>
                  <a:off x="3456" y="672"/>
                  <a:ext cx="1152" cy="350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800"/>
                </a:p>
              </p:txBody>
            </p:sp>
            <p:sp>
              <p:nvSpPr>
                <p:cNvPr id="89107" name="Text Box 5">
                  <a:extLst>
                    <a:ext uri="{FF2B5EF4-FFF2-40B4-BE49-F238E27FC236}">
                      <a16:creationId xmlns:a16="http://schemas.microsoft.com/office/drawing/2014/main" id="{ACB6EBD4-CA1D-4D8B-B0D7-EC18EF5D0E6B}"/>
                    </a:ext>
                  </a:extLst>
                </p:cNvPr>
                <p:cNvSpPr txBox="1">
                  <a:spLocks noChangeArrowheads="1"/>
                </p:cNvSpPr>
                <p:nvPr/>
              </p:nvSpPr>
              <p:spPr bwMode="auto">
                <a:xfrm>
                  <a:off x="3648" y="864"/>
                  <a:ext cx="768" cy="1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2000"/>
                    <a:t>Không </a:t>
                  </a:r>
                </a:p>
                <a:p>
                  <a:pPr>
                    <a:spcBef>
                      <a:spcPct val="0"/>
                    </a:spcBef>
                    <a:buClrTx/>
                    <a:buSzTx/>
                    <a:buFontTx/>
                    <a:buNone/>
                  </a:pPr>
                  <a:r>
                    <a:rPr lang="en-US" altLang="en-US" sz="2000"/>
                    <a:t>Gian</a:t>
                  </a:r>
                </a:p>
                <a:p>
                  <a:pPr>
                    <a:spcBef>
                      <a:spcPct val="0"/>
                    </a:spcBef>
                    <a:buClrTx/>
                    <a:buSzTx/>
                    <a:buFontTx/>
                    <a:buNone/>
                  </a:pPr>
                  <a:r>
                    <a:rPr lang="en-US" altLang="en-US" sz="2000"/>
                    <a:t>Địa chỉ</a:t>
                  </a:r>
                </a:p>
                <a:p>
                  <a:pPr>
                    <a:spcBef>
                      <a:spcPct val="0"/>
                    </a:spcBef>
                    <a:buClrTx/>
                    <a:buSzTx/>
                    <a:buFontTx/>
                    <a:buNone/>
                  </a:pPr>
                  <a:r>
                    <a:rPr lang="en-US" altLang="en-US" sz="2000"/>
                    <a:t>Bộ nhớ</a:t>
                  </a:r>
                </a:p>
                <a:p>
                  <a:pPr>
                    <a:spcBef>
                      <a:spcPct val="50000"/>
                    </a:spcBef>
                    <a:buClrTx/>
                    <a:buSzTx/>
                    <a:buFontTx/>
                    <a:buNone/>
                  </a:pPr>
                  <a:endParaRPr lang="en-US" altLang="en-US" sz="2000"/>
                </a:p>
              </p:txBody>
            </p:sp>
            <p:sp>
              <p:nvSpPr>
                <p:cNvPr id="89108" name="Line 6">
                  <a:extLst>
                    <a:ext uri="{FF2B5EF4-FFF2-40B4-BE49-F238E27FC236}">
                      <a16:creationId xmlns:a16="http://schemas.microsoft.com/office/drawing/2014/main" id="{C19E406C-A89E-4968-8561-822B2022AC5C}"/>
                    </a:ext>
                  </a:extLst>
                </p:cNvPr>
                <p:cNvSpPr>
                  <a:spLocks noChangeShapeType="1"/>
                </p:cNvSpPr>
                <p:nvPr/>
              </p:nvSpPr>
              <p:spPr bwMode="auto">
                <a:xfrm>
                  <a:off x="3456" y="3984"/>
                  <a:ext cx="115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109" name="Line 7">
                  <a:extLst>
                    <a:ext uri="{FF2B5EF4-FFF2-40B4-BE49-F238E27FC236}">
                      <a16:creationId xmlns:a16="http://schemas.microsoft.com/office/drawing/2014/main" id="{3F9DBA7D-8AAF-4020-B9A5-03871761C67C}"/>
                    </a:ext>
                  </a:extLst>
                </p:cNvPr>
                <p:cNvSpPr>
                  <a:spLocks noChangeShapeType="1"/>
                </p:cNvSpPr>
                <p:nvPr/>
              </p:nvSpPr>
              <p:spPr bwMode="auto">
                <a:xfrm>
                  <a:off x="3456" y="3840"/>
                  <a:ext cx="115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110" name="Line 8">
                  <a:extLst>
                    <a:ext uri="{FF2B5EF4-FFF2-40B4-BE49-F238E27FC236}">
                      <a16:creationId xmlns:a16="http://schemas.microsoft.com/office/drawing/2014/main" id="{AA8CA934-C860-4CE4-AB5E-11DFA7A5FD78}"/>
                    </a:ext>
                  </a:extLst>
                </p:cNvPr>
                <p:cNvSpPr>
                  <a:spLocks noChangeShapeType="1"/>
                </p:cNvSpPr>
                <p:nvPr/>
              </p:nvSpPr>
              <p:spPr bwMode="auto">
                <a:xfrm>
                  <a:off x="3456" y="3696"/>
                  <a:ext cx="115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111" name="Text Box 9">
                  <a:extLst>
                    <a:ext uri="{FF2B5EF4-FFF2-40B4-BE49-F238E27FC236}">
                      <a16:creationId xmlns:a16="http://schemas.microsoft.com/office/drawing/2014/main" id="{15DC0327-1FA1-46D4-8C90-4EBA8B242F15}"/>
                    </a:ext>
                  </a:extLst>
                </p:cNvPr>
                <p:cNvSpPr txBox="1">
                  <a:spLocks noChangeArrowheads="1"/>
                </p:cNvSpPr>
                <p:nvPr/>
              </p:nvSpPr>
              <p:spPr bwMode="auto">
                <a:xfrm>
                  <a:off x="4656" y="3984"/>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00000H</a:t>
                  </a:r>
                </a:p>
              </p:txBody>
            </p:sp>
            <p:sp>
              <p:nvSpPr>
                <p:cNvPr id="89112" name="Text Box 10">
                  <a:extLst>
                    <a:ext uri="{FF2B5EF4-FFF2-40B4-BE49-F238E27FC236}">
                      <a16:creationId xmlns:a16="http://schemas.microsoft.com/office/drawing/2014/main" id="{8A5785F2-0762-4A10-AF71-592C98F81396}"/>
                    </a:ext>
                  </a:extLst>
                </p:cNvPr>
                <p:cNvSpPr txBox="1">
                  <a:spLocks noChangeArrowheads="1"/>
                </p:cNvSpPr>
                <p:nvPr/>
              </p:nvSpPr>
              <p:spPr bwMode="auto">
                <a:xfrm>
                  <a:off x="4656" y="3840"/>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00001H</a:t>
                  </a:r>
                </a:p>
              </p:txBody>
            </p:sp>
            <p:sp>
              <p:nvSpPr>
                <p:cNvPr id="89113" name="Text Box 11">
                  <a:extLst>
                    <a:ext uri="{FF2B5EF4-FFF2-40B4-BE49-F238E27FC236}">
                      <a16:creationId xmlns:a16="http://schemas.microsoft.com/office/drawing/2014/main" id="{96A94625-F23F-46A4-B76B-6074A4C00E40}"/>
                    </a:ext>
                  </a:extLst>
                </p:cNvPr>
                <p:cNvSpPr txBox="1">
                  <a:spLocks noChangeArrowheads="1"/>
                </p:cNvSpPr>
                <p:nvPr/>
              </p:nvSpPr>
              <p:spPr bwMode="auto">
                <a:xfrm>
                  <a:off x="4656" y="3264"/>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E0000H</a:t>
                  </a:r>
                </a:p>
              </p:txBody>
            </p:sp>
            <p:sp>
              <p:nvSpPr>
                <p:cNvPr id="89114" name="Text Box 12">
                  <a:extLst>
                    <a:ext uri="{FF2B5EF4-FFF2-40B4-BE49-F238E27FC236}">
                      <a16:creationId xmlns:a16="http://schemas.microsoft.com/office/drawing/2014/main" id="{97B2450A-2898-455B-A410-1239967197BC}"/>
                    </a:ext>
                  </a:extLst>
                </p:cNvPr>
                <p:cNvSpPr txBox="1">
                  <a:spLocks noChangeArrowheads="1"/>
                </p:cNvSpPr>
                <p:nvPr/>
              </p:nvSpPr>
              <p:spPr bwMode="auto">
                <a:xfrm>
                  <a:off x="4656" y="2352"/>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E0FFFH</a:t>
                  </a:r>
                </a:p>
              </p:txBody>
            </p:sp>
            <p:sp>
              <p:nvSpPr>
                <p:cNvPr id="89115" name="Text Box 13">
                  <a:extLst>
                    <a:ext uri="{FF2B5EF4-FFF2-40B4-BE49-F238E27FC236}">
                      <a16:creationId xmlns:a16="http://schemas.microsoft.com/office/drawing/2014/main" id="{9B09F262-9A81-4775-BBB9-6915F2E1BA79}"/>
                    </a:ext>
                  </a:extLst>
                </p:cNvPr>
                <p:cNvSpPr txBox="1">
                  <a:spLocks noChangeArrowheads="1"/>
                </p:cNvSpPr>
                <p:nvPr/>
              </p:nvSpPr>
              <p:spPr bwMode="auto">
                <a:xfrm>
                  <a:off x="4656" y="576"/>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FFFFFH</a:t>
                  </a:r>
                </a:p>
              </p:txBody>
            </p:sp>
            <p:sp>
              <p:nvSpPr>
                <p:cNvPr id="89116" name="Line 14">
                  <a:extLst>
                    <a:ext uri="{FF2B5EF4-FFF2-40B4-BE49-F238E27FC236}">
                      <a16:creationId xmlns:a16="http://schemas.microsoft.com/office/drawing/2014/main" id="{9238C8E6-6149-4AF3-8769-6A797077FF26}"/>
                    </a:ext>
                  </a:extLst>
                </p:cNvPr>
                <p:cNvSpPr>
                  <a:spLocks noChangeShapeType="1"/>
                </p:cNvSpPr>
                <p:nvPr/>
              </p:nvSpPr>
              <p:spPr bwMode="auto">
                <a:xfrm>
                  <a:off x="3456" y="3408"/>
                  <a:ext cx="115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117" name="Line 15">
                  <a:extLst>
                    <a:ext uri="{FF2B5EF4-FFF2-40B4-BE49-F238E27FC236}">
                      <a16:creationId xmlns:a16="http://schemas.microsoft.com/office/drawing/2014/main" id="{A1BC459D-DB5C-4BC0-8CAE-D81FC1A37FAF}"/>
                    </a:ext>
                  </a:extLst>
                </p:cNvPr>
                <p:cNvSpPr>
                  <a:spLocks noChangeShapeType="1"/>
                </p:cNvSpPr>
                <p:nvPr/>
              </p:nvSpPr>
              <p:spPr bwMode="auto">
                <a:xfrm>
                  <a:off x="3456" y="2448"/>
                  <a:ext cx="115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118" name="Line 16">
                  <a:extLst>
                    <a:ext uri="{FF2B5EF4-FFF2-40B4-BE49-F238E27FC236}">
                      <a16:creationId xmlns:a16="http://schemas.microsoft.com/office/drawing/2014/main" id="{B2C17512-9621-4713-BC51-4C253A2AD126}"/>
                    </a:ext>
                  </a:extLst>
                </p:cNvPr>
                <p:cNvSpPr>
                  <a:spLocks noChangeShapeType="1"/>
                </p:cNvSpPr>
                <p:nvPr/>
              </p:nvSpPr>
              <p:spPr bwMode="auto">
                <a:xfrm>
                  <a:off x="4032" y="3456"/>
                  <a:ext cx="0" cy="192"/>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9095" name="Group 25">
                <a:extLst>
                  <a:ext uri="{FF2B5EF4-FFF2-40B4-BE49-F238E27FC236}">
                    <a16:creationId xmlns:a16="http://schemas.microsoft.com/office/drawing/2014/main" id="{3BC894FE-1C0F-41C4-84C4-095079D27FD6}"/>
                  </a:ext>
                </a:extLst>
              </p:cNvPr>
              <p:cNvGrpSpPr>
                <a:grpSpLocks/>
              </p:cNvGrpSpPr>
              <p:nvPr/>
            </p:nvGrpSpPr>
            <p:grpSpPr bwMode="auto">
              <a:xfrm>
                <a:off x="1536" y="1776"/>
                <a:ext cx="1008" cy="1632"/>
                <a:chOff x="1536" y="1776"/>
                <a:chExt cx="1008" cy="1632"/>
              </a:xfrm>
            </p:grpSpPr>
            <p:sp>
              <p:nvSpPr>
                <p:cNvPr id="89098" name="Rectangle 17">
                  <a:extLst>
                    <a:ext uri="{FF2B5EF4-FFF2-40B4-BE49-F238E27FC236}">
                      <a16:creationId xmlns:a16="http://schemas.microsoft.com/office/drawing/2014/main" id="{313F6BA8-98DF-45B3-A1AC-6856CAC222C8}"/>
                    </a:ext>
                  </a:extLst>
                </p:cNvPr>
                <p:cNvSpPr>
                  <a:spLocks noChangeArrowheads="1"/>
                </p:cNvSpPr>
                <p:nvPr/>
              </p:nvSpPr>
              <p:spPr bwMode="auto">
                <a:xfrm>
                  <a:off x="1536" y="1776"/>
                  <a:ext cx="1008" cy="163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89099" name="Line 18">
                  <a:extLst>
                    <a:ext uri="{FF2B5EF4-FFF2-40B4-BE49-F238E27FC236}">
                      <a16:creationId xmlns:a16="http://schemas.microsoft.com/office/drawing/2014/main" id="{5E5E821F-1206-4C47-B0F5-EFA24EE7C55A}"/>
                    </a:ext>
                  </a:extLst>
                </p:cNvPr>
                <p:cNvSpPr>
                  <a:spLocks noChangeShapeType="1"/>
                </p:cNvSpPr>
                <p:nvPr/>
              </p:nvSpPr>
              <p:spPr bwMode="auto">
                <a:xfrm>
                  <a:off x="1536" y="3120"/>
                  <a:ext cx="10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100" name="Line 19">
                  <a:extLst>
                    <a:ext uri="{FF2B5EF4-FFF2-40B4-BE49-F238E27FC236}">
                      <a16:creationId xmlns:a16="http://schemas.microsoft.com/office/drawing/2014/main" id="{8AF30949-0EE9-4EC6-8D2A-69FABCAF9487}"/>
                    </a:ext>
                  </a:extLst>
                </p:cNvPr>
                <p:cNvSpPr>
                  <a:spLocks noChangeShapeType="1"/>
                </p:cNvSpPr>
                <p:nvPr/>
              </p:nvSpPr>
              <p:spPr bwMode="auto">
                <a:xfrm>
                  <a:off x="1536" y="2832"/>
                  <a:ext cx="10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101" name="Line 20">
                  <a:extLst>
                    <a:ext uri="{FF2B5EF4-FFF2-40B4-BE49-F238E27FC236}">
                      <a16:creationId xmlns:a16="http://schemas.microsoft.com/office/drawing/2014/main" id="{8A1CCAD6-B485-449B-ABAA-21BF06B39D1B}"/>
                    </a:ext>
                  </a:extLst>
                </p:cNvPr>
                <p:cNvSpPr>
                  <a:spLocks noChangeShapeType="1"/>
                </p:cNvSpPr>
                <p:nvPr/>
              </p:nvSpPr>
              <p:spPr bwMode="auto">
                <a:xfrm>
                  <a:off x="1536" y="2112"/>
                  <a:ext cx="10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102" name="Text Box 21">
                  <a:extLst>
                    <a:ext uri="{FF2B5EF4-FFF2-40B4-BE49-F238E27FC236}">
                      <a16:creationId xmlns:a16="http://schemas.microsoft.com/office/drawing/2014/main" id="{B6D344BD-51F2-44B7-9FB0-9EDD0E64281D}"/>
                    </a:ext>
                  </a:extLst>
                </p:cNvPr>
                <p:cNvSpPr txBox="1">
                  <a:spLocks noChangeArrowheads="1"/>
                </p:cNvSpPr>
                <p:nvPr/>
              </p:nvSpPr>
              <p:spPr bwMode="auto">
                <a:xfrm>
                  <a:off x="1680" y="3168"/>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latin typeface="Tahoma" panose="020B0604030504040204" pitchFamily="34" charset="0"/>
                    </a:rPr>
                    <a:t>Port 0</a:t>
                  </a:r>
                </a:p>
              </p:txBody>
            </p:sp>
            <p:sp>
              <p:nvSpPr>
                <p:cNvPr id="89103" name="Text Box 22">
                  <a:extLst>
                    <a:ext uri="{FF2B5EF4-FFF2-40B4-BE49-F238E27FC236}">
                      <a16:creationId xmlns:a16="http://schemas.microsoft.com/office/drawing/2014/main" id="{CC1F69E4-793A-4206-A141-DD19D1B6422C}"/>
                    </a:ext>
                  </a:extLst>
                </p:cNvPr>
                <p:cNvSpPr txBox="1">
                  <a:spLocks noChangeArrowheads="1"/>
                </p:cNvSpPr>
                <p:nvPr/>
              </p:nvSpPr>
              <p:spPr bwMode="auto">
                <a:xfrm>
                  <a:off x="1680" y="2880"/>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latin typeface="Tahoma" panose="020B0604030504040204" pitchFamily="34" charset="0"/>
                    </a:rPr>
                    <a:t>Port 1</a:t>
                  </a:r>
                </a:p>
              </p:txBody>
            </p:sp>
            <p:sp>
              <p:nvSpPr>
                <p:cNvPr id="89104" name="Text Box 23">
                  <a:extLst>
                    <a:ext uri="{FF2B5EF4-FFF2-40B4-BE49-F238E27FC236}">
                      <a16:creationId xmlns:a16="http://schemas.microsoft.com/office/drawing/2014/main" id="{E11C8862-A322-446E-A743-B1D245705C83}"/>
                    </a:ext>
                  </a:extLst>
                </p:cNvPr>
                <p:cNvSpPr txBox="1">
                  <a:spLocks noChangeArrowheads="1"/>
                </p:cNvSpPr>
                <p:nvPr/>
              </p:nvSpPr>
              <p:spPr bwMode="auto">
                <a:xfrm>
                  <a:off x="1536" y="1824"/>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latin typeface="Tahoma" panose="020B0604030504040204" pitchFamily="34" charset="0"/>
                    </a:rPr>
                    <a:t>Port 4096</a:t>
                  </a:r>
                </a:p>
              </p:txBody>
            </p:sp>
            <p:sp>
              <p:nvSpPr>
                <p:cNvPr id="89105" name="Text Box 24">
                  <a:extLst>
                    <a:ext uri="{FF2B5EF4-FFF2-40B4-BE49-F238E27FC236}">
                      <a16:creationId xmlns:a16="http://schemas.microsoft.com/office/drawing/2014/main" id="{F70BAB77-BFEC-499B-826A-D41D696C5EC8}"/>
                    </a:ext>
                  </a:extLst>
                </p:cNvPr>
                <p:cNvSpPr txBox="1">
                  <a:spLocks noChangeArrowheads="1"/>
                </p:cNvSpPr>
                <p:nvPr/>
              </p:nvSpPr>
              <p:spPr bwMode="auto">
                <a:xfrm>
                  <a:off x="1680" y="2208"/>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latin typeface="Tahoma" panose="020B0604030504040204" pitchFamily="34" charset="0"/>
                    </a:rPr>
                    <a:t>IO port</a:t>
                  </a:r>
                </a:p>
              </p:txBody>
            </p:sp>
          </p:grpSp>
          <p:sp>
            <p:nvSpPr>
              <p:cNvPr id="89096" name="Line 27">
                <a:extLst>
                  <a:ext uri="{FF2B5EF4-FFF2-40B4-BE49-F238E27FC236}">
                    <a16:creationId xmlns:a16="http://schemas.microsoft.com/office/drawing/2014/main" id="{D938ED56-D946-4BCF-A8D7-2E1176181399}"/>
                  </a:ext>
                </a:extLst>
              </p:cNvPr>
              <p:cNvSpPr>
                <a:spLocks noChangeShapeType="1"/>
              </p:cNvSpPr>
              <p:nvPr/>
            </p:nvSpPr>
            <p:spPr bwMode="auto">
              <a:xfrm>
                <a:off x="2592" y="3408"/>
                <a:ext cx="816"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89097" name="Line 28">
                <a:extLst>
                  <a:ext uri="{FF2B5EF4-FFF2-40B4-BE49-F238E27FC236}">
                    <a16:creationId xmlns:a16="http://schemas.microsoft.com/office/drawing/2014/main" id="{EC49E9B7-61CE-4053-B242-041115481D5B}"/>
                  </a:ext>
                </a:extLst>
              </p:cNvPr>
              <p:cNvSpPr>
                <a:spLocks noChangeShapeType="1"/>
              </p:cNvSpPr>
              <p:nvPr/>
            </p:nvSpPr>
            <p:spPr bwMode="auto">
              <a:xfrm flipH="1" flipV="1">
                <a:off x="2544" y="1776"/>
                <a:ext cx="864" cy="672"/>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89093" name="Line 30">
              <a:extLst>
                <a:ext uri="{FF2B5EF4-FFF2-40B4-BE49-F238E27FC236}">
                  <a16:creationId xmlns:a16="http://schemas.microsoft.com/office/drawing/2014/main" id="{4F9AA0F3-FC08-4BCD-9B05-E5E0F9E6AC42}"/>
                </a:ext>
              </a:extLst>
            </p:cNvPr>
            <p:cNvSpPr>
              <a:spLocks noChangeShapeType="1"/>
            </p:cNvSpPr>
            <p:nvPr/>
          </p:nvSpPr>
          <p:spPr bwMode="auto">
            <a:xfrm>
              <a:off x="3456" y="3168"/>
              <a:ext cx="115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51046671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25F629C6-5CA3-42C1-9FF8-FC1F42082970}"/>
              </a:ext>
            </a:extLst>
          </p:cNvPr>
          <p:cNvSpPr>
            <a:spLocks noGrp="1" noChangeArrowheads="1"/>
          </p:cNvSpPr>
          <p:nvPr>
            <p:ph type="title"/>
          </p:nvPr>
        </p:nvSpPr>
        <p:spPr/>
        <p:txBody>
          <a:bodyPr/>
          <a:lstStyle/>
          <a:p>
            <a:pPr eaLnBrk="1" hangingPunct="1"/>
            <a:r>
              <a:rPr lang="en-US" altLang="en-US"/>
              <a:t>Giao Tiếp IO Cách Ly</a:t>
            </a:r>
          </a:p>
        </p:txBody>
      </p:sp>
      <p:sp>
        <p:nvSpPr>
          <p:cNvPr id="82947" name="Rectangle 3">
            <a:extLst>
              <a:ext uri="{FF2B5EF4-FFF2-40B4-BE49-F238E27FC236}">
                <a16:creationId xmlns:a16="http://schemas.microsoft.com/office/drawing/2014/main" id="{D01E6F20-86AF-45E1-898D-2B74CD31244F}"/>
              </a:ext>
            </a:extLst>
          </p:cNvPr>
          <p:cNvSpPr>
            <a:spLocks noGrp="1" noChangeArrowheads="1"/>
          </p:cNvSpPr>
          <p:nvPr>
            <p:ph idx="1"/>
          </p:nvPr>
        </p:nvSpPr>
        <p:spPr>
          <a:xfrm>
            <a:off x="1676400" y="1295401"/>
            <a:ext cx="8991600" cy="4837113"/>
          </a:xfrm>
        </p:spPr>
        <p:txBody>
          <a:bodyPr/>
          <a:lstStyle/>
          <a:p>
            <a:pPr marL="342900" lvl="1" indent="-342900">
              <a:buClr>
                <a:schemeClr val="folHlink"/>
              </a:buClr>
              <a:buSzPct val="60000"/>
              <a:defRPr/>
            </a:pPr>
            <a:r>
              <a:rPr lang="en-US" altLang="en-US" sz="3200"/>
              <a:t>Các thiết bị IO có thể là : keyboard, printer, 8255…</a:t>
            </a:r>
          </a:p>
          <a:p>
            <a:pPr marL="342900" lvl="1" indent="-342900">
              <a:buClr>
                <a:schemeClr val="folHlink"/>
              </a:buClr>
              <a:buSzPct val="60000"/>
              <a:defRPr/>
            </a:pPr>
            <a:r>
              <a:rPr lang="en-US" altLang="en-US" sz="3200"/>
              <a:t>Mạch giao tiếp IO có nhiệm vụ</a:t>
            </a:r>
          </a:p>
          <a:p>
            <a:pPr lvl="1" eaLnBrk="1" hangingPunct="1">
              <a:lnSpc>
                <a:spcPct val="90000"/>
              </a:lnSpc>
              <a:defRPr/>
            </a:pPr>
            <a:r>
              <a:rPr lang="en-US" altLang="en-US"/>
              <a:t>Chọn port IO</a:t>
            </a:r>
          </a:p>
          <a:p>
            <a:pPr lvl="1" eaLnBrk="1" hangingPunct="1">
              <a:lnSpc>
                <a:spcPct val="90000"/>
              </a:lnSpc>
              <a:defRPr/>
            </a:pPr>
            <a:r>
              <a:rPr lang="en-US" altLang="en-US"/>
              <a:t>Chốt dữ liệu ngõ ra</a:t>
            </a:r>
          </a:p>
          <a:p>
            <a:pPr lvl="1" eaLnBrk="1" hangingPunct="1">
              <a:lnSpc>
                <a:spcPct val="90000"/>
              </a:lnSpc>
              <a:defRPr/>
            </a:pPr>
            <a:r>
              <a:rPr lang="en-US" altLang="en-US"/>
              <a:t>Lấy mẫu dữ liệu ngõ vào</a:t>
            </a:r>
          </a:p>
          <a:p>
            <a:pPr lvl="1" eaLnBrk="1" hangingPunct="1">
              <a:lnSpc>
                <a:spcPct val="90000"/>
              </a:lnSpc>
              <a:defRPr/>
            </a:pPr>
            <a:r>
              <a:rPr lang="en-US" altLang="en-US"/>
              <a:t>Truyền dữ liệu đồng bộ</a:t>
            </a:r>
          </a:p>
        </p:txBody>
      </p:sp>
    </p:spTree>
    <p:extLst>
      <p:ext uri="{BB962C8B-B14F-4D97-AF65-F5344CB8AC3E}">
        <p14:creationId xmlns:p14="http://schemas.microsoft.com/office/powerpoint/2010/main" val="48581138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D69ACDD8-238A-4CAD-A4D9-DD22237FAC58}"/>
              </a:ext>
            </a:extLst>
          </p:cNvPr>
          <p:cNvSpPr>
            <a:spLocks noGrp="1" noChangeArrowheads="1"/>
          </p:cNvSpPr>
          <p:nvPr>
            <p:ph type="title"/>
          </p:nvPr>
        </p:nvSpPr>
        <p:spPr/>
        <p:txBody>
          <a:bodyPr/>
          <a:lstStyle/>
          <a:p>
            <a:pPr eaLnBrk="1" hangingPunct="1"/>
            <a:r>
              <a:rPr lang="en-US" altLang="en-US"/>
              <a:t>Các tín hiệu điều khiển IO Min mode</a:t>
            </a:r>
          </a:p>
        </p:txBody>
      </p:sp>
      <p:pic>
        <p:nvPicPr>
          <p:cNvPr id="91139" name="Picture 4">
            <a:extLst>
              <a:ext uri="{FF2B5EF4-FFF2-40B4-BE49-F238E27FC236}">
                <a16:creationId xmlns:a16="http://schemas.microsoft.com/office/drawing/2014/main" id="{16A2891A-3656-4C35-AF01-7D1A36189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676400"/>
            <a:ext cx="7437438"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527153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4">
            <a:extLst>
              <a:ext uri="{FF2B5EF4-FFF2-40B4-BE49-F238E27FC236}">
                <a16:creationId xmlns:a16="http://schemas.microsoft.com/office/drawing/2014/main" id="{A14D3062-DA01-441B-853A-EA2629914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223964"/>
            <a:ext cx="9097962"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Rectangle 2">
            <a:extLst>
              <a:ext uri="{FF2B5EF4-FFF2-40B4-BE49-F238E27FC236}">
                <a16:creationId xmlns:a16="http://schemas.microsoft.com/office/drawing/2014/main" id="{FA2A902A-6B45-4551-8CE7-DDE6FC0AF79D}"/>
              </a:ext>
            </a:extLst>
          </p:cNvPr>
          <p:cNvSpPr>
            <a:spLocks noGrp="1" noChangeArrowheads="1"/>
          </p:cNvSpPr>
          <p:nvPr>
            <p:ph type="title"/>
          </p:nvPr>
        </p:nvSpPr>
        <p:spPr/>
        <p:txBody>
          <a:bodyPr/>
          <a:lstStyle/>
          <a:p>
            <a:pPr eaLnBrk="1" hangingPunct="1"/>
            <a:r>
              <a:rPr lang="en-US" altLang="en-US"/>
              <a:t>Các tín hiệu điều khiển IO Max mode</a:t>
            </a:r>
          </a:p>
        </p:txBody>
      </p:sp>
    </p:spTree>
    <p:extLst>
      <p:ext uri="{BB962C8B-B14F-4D97-AF65-F5344CB8AC3E}">
        <p14:creationId xmlns:p14="http://schemas.microsoft.com/office/powerpoint/2010/main" val="366859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CCD09798-4EC6-4EFA-BF6A-EE0D6FD32D71}"/>
              </a:ext>
            </a:extLst>
          </p:cNvPr>
          <p:cNvSpPr>
            <a:spLocks noGrp="1" noChangeArrowheads="1"/>
          </p:cNvSpPr>
          <p:nvPr>
            <p:ph type="title"/>
          </p:nvPr>
        </p:nvSpPr>
        <p:spPr/>
        <p:txBody>
          <a:bodyPr/>
          <a:lstStyle/>
          <a:p>
            <a:pPr eaLnBrk="1" hangingPunct="1"/>
            <a:r>
              <a:rPr lang="en-US" altLang="en-US"/>
              <a:t>Các kiểu giao tiếp giữa VXL và IO</a:t>
            </a:r>
          </a:p>
        </p:txBody>
      </p:sp>
      <p:pic>
        <p:nvPicPr>
          <p:cNvPr id="52226" name="Picture 2">
            <a:extLst>
              <a:ext uri="{FF2B5EF4-FFF2-40B4-BE49-F238E27FC236}">
                <a16:creationId xmlns:a16="http://schemas.microsoft.com/office/drawing/2014/main" id="{E166C812-35B0-408C-9DD4-EA68F62AB722}"/>
              </a:ext>
            </a:extLst>
          </p:cNvPr>
          <p:cNvPicPr>
            <a:picLocks noChangeAspect="1" noChangeArrowheads="1"/>
          </p:cNvPicPr>
          <p:nvPr/>
        </p:nvPicPr>
        <p:blipFill>
          <a:blip r:embed="rId2"/>
          <a:srcRect/>
          <a:stretch>
            <a:fillRect/>
          </a:stretch>
        </p:blipFill>
        <p:spPr bwMode="auto">
          <a:xfrm>
            <a:off x="1752601" y="1166814"/>
            <a:ext cx="8562975" cy="5462587"/>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177619261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A4C6D289-73BF-4EA7-97C1-FD09F13E2A91}"/>
              </a:ext>
            </a:extLst>
          </p:cNvPr>
          <p:cNvSpPr>
            <a:spLocks noGrp="1" noChangeArrowheads="1"/>
          </p:cNvSpPr>
          <p:nvPr>
            <p:ph type="title"/>
          </p:nvPr>
        </p:nvSpPr>
        <p:spPr/>
        <p:txBody>
          <a:bodyPr/>
          <a:lstStyle/>
          <a:p>
            <a:pPr eaLnBrk="1" hangingPunct="1"/>
            <a:r>
              <a:rPr lang="en-US" altLang="en-US"/>
              <a:t>Các kiểu giao tiếp giữa VXL và IO</a:t>
            </a:r>
          </a:p>
        </p:txBody>
      </p:sp>
      <p:sp>
        <p:nvSpPr>
          <p:cNvPr id="84995" name="Rectangle 3">
            <a:extLst>
              <a:ext uri="{FF2B5EF4-FFF2-40B4-BE49-F238E27FC236}">
                <a16:creationId xmlns:a16="http://schemas.microsoft.com/office/drawing/2014/main" id="{E2C204D3-3496-4E1F-A631-A1B57589E256}"/>
              </a:ext>
            </a:extLst>
          </p:cNvPr>
          <p:cNvSpPr>
            <a:spLocks noGrp="1" noChangeArrowheads="1"/>
          </p:cNvSpPr>
          <p:nvPr>
            <p:ph idx="1"/>
          </p:nvPr>
        </p:nvSpPr>
        <p:spPr>
          <a:xfrm>
            <a:off x="1179443" y="950844"/>
            <a:ext cx="10204174" cy="5257800"/>
          </a:xfrm>
        </p:spPr>
        <p:txBody>
          <a:bodyPr/>
          <a:lstStyle/>
          <a:p>
            <a:pPr marL="457200" indent="-457200"/>
            <a:r>
              <a:rPr lang="en-US" altLang="en-US" sz="2700" dirty="0" err="1"/>
              <a:t>Giao</a:t>
            </a:r>
            <a:r>
              <a:rPr lang="en-US" altLang="en-US" sz="2700" dirty="0"/>
              <a:t> </a:t>
            </a:r>
            <a:r>
              <a:rPr lang="en-US" altLang="en-US" sz="2700" dirty="0" err="1"/>
              <a:t>tiếp</a:t>
            </a:r>
            <a:r>
              <a:rPr lang="en-US" altLang="en-US" sz="2700" dirty="0"/>
              <a:t> </a:t>
            </a:r>
            <a:r>
              <a:rPr lang="en-US" altLang="en-US" sz="2700" dirty="0" err="1"/>
              <a:t>kiểu</a:t>
            </a:r>
            <a:r>
              <a:rPr lang="en-US" altLang="en-US" sz="2700" dirty="0"/>
              <a:t> </a:t>
            </a:r>
            <a:r>
              <a:rPr lang="en-US" altLang="en-US" sz="2700" dirty="0" err="1"/>
              <a:t>thăm</a:t>
            </a:r>
            <a:r>
              <a:rPr lang="en-US" altLang="en-US" sz="2700" dirty="0"/>
              <a:t> </a:t>
            </a:r>
            <a:r>
              <a:rPr lang="en-US" altLang="en-US" sz="2700" dirty="0" err="1"/>
              <a:t>dò</a:t>
            </a:r>
            <a:r>
              <a:rPr lang="en-US" altLang="en-US" sz="2700" dirty="0"/>
              <a:t>, </a:t>
            </a:r>
            <a:r>
              <a:rPr lang="en-US" altLang="en-US" sz="2700" dirty="0" err="1"/>
              <a:t>móc</a:t>
            </a:r>
            <a:r>
              <a:rPr lang="en-US" altLang="en-US" sz="2700" dirty="0"/>
              <a:t> </a:t>
            </a:r>
            <a:r>
              <a:rPr lang="en-US" altLang="en-US" sz="2700" dirty="0" err="1"/>
              <a:t>nối</a:t>
            </a:r>
            <a:r>
              <a:rPr lang="en-US" altLang="en-US" sz="2700" dirty="0"/>
              <a:t> (handshaking)</a:t>
            </a:r>
          </a:p>
          <a:p>
            <a:pPr marL="838200" lvl="1" indent="-381000">
              <a:buFont typeface="Wingdings" panose="05000000000000000000" pitchFamily="2" charset="2"/>
              <a:buChar char="§"/>
            </a:pPr>
            <a:r>
              <a:rPr lang="en-US" altLang="en-US" sz="2700" dirty="0"/>
              <a:t>CPU </a:t>
            </a:r>
            <a:r>
              <a:rPr lang="en-US" altLang="en-US" sz="2700" dirty="0" err="1"/>
              <a:t>kiểm</a:t>
            </a:r>
            <a:r>
              <a:rPr lang="en-US" altLang="en-US" sz="2700" dirty="0"/>
              <a:t> </a:t>
            </a:r>
            <a:r>
              <a:rPr lang="en-US" altLang="en-US" sz="2700" dirty="0" err="1"/>
              <a:t>tra</a:t>
            </a:r>
            <a:r>
              <a:rPr lang="en-US" altLang="en-US" sz="2700" dirty="0"/>
              <a:t> </a:t>
            </a:r>
            <a:r>
              <a:rPr lang="en-US" altLang="en-US" sz="2700" dirty="0" err="1"/>
              <a:t>trạng</a:t>
            </a:r>
            <a:r>
              <a:rPr lang="en-US" altLang="en-US" sz="2700" dirty="0"/>
              <a:t> </a:t>
            </a:r>
            <a:r>
              <a:rPr lang="en-US" altLang="en-US" sz="2700" dirty="0" err="1"/>
              <a:t>thái</a:t>
            </a:r>
            <a:r>
              <a:rPr lang="en-US" altLang="en-US" sz="2700" dirty="0"/>
              <a:t> </a:t>
            </a:r>
            <a:r>
              <a:rPr lang="en-US" altLang="en-US" sz="2700" dirty="0" err="1"/>
              <a:t>của</a:t>
            </a:r>
            <a:r>
              <a:rPr lang="en-US" altLang="en-US" sz="2700" dirty="0"/>
              <a:t> </a:t>
            </a:r>
            <a:r>
              <a:rPr lang="en-US" altLang="en-US" sz="2700" dirty="0" err="1"/>
              <a:t>thiết</a:t>
            </a:r>
            <a:r>
              <a:rPr lang="en-US" altLang="en-US" sz="2700" dirty="0"/>
              <a:t> </a:t>
            </a:r>
            <a:r>
              <a:rPr lang="en-US" altLang="en-US" sz="2700" dirty="0" err="1"/>
              <a:t>bị</a:t>
            </a:r>
            <a:r>
              <a:rPr lang="en-US" altLang="en-US" sz="2700" dirty="0"/>
              <a:t> </a:t>
            </a:r>
            <a:r>
              <a:rPr lang="en-US" altLang="en-US" sz="2700" dirty="0" err="1"/>
              <a:t>ngoại</a:t>
            </a:r>
            <a:r>
              <a:rPr lang="en-US" altLang="en-US" sz="2700" dirty="0"/>
              <a:t> vi</a:t>
            </a:r>
          </a:p>
          <a:p>
            <a:pPr marL="838200" lvl="1" indent="-381000">
              <a:buFont typeface="Wingdings" panose="05000000000000000000" pitchFamily="2" charset="2"/>
              <a:buChar char="§"/>
            </a:pPr>
            <a:r>
              <a:rPr lang="en-US" altLang="en-US" sz="2700" dirty="0" err="1"/>
              <a:t>Nếu</a:t>
            </a:r>
            <a:r>
              <a:rPr lang="en-US" altLang="en-US" sz="2700" dirty="0"/>
              <a:t> </a:t>
            </a:r>
            <a:r>
              <a:rPr lang="en-US" altLang="en-US" sz="2700" dirty="0" err="1"/>
              <a:t>thiết</a:t>
            </a:r>
            <a:r>
              <a:rPr lang="en-US" altLang="en-US" sz="2700" dirty="0"/>
              <a:t> </a:t>
            </a:r>
            <a:r>
              <a:rPr lang="en-US" altLang="en-US" sz="2700" dirty="0" err="1"/>
              <a:t>bị</a:t>
            </a:r>
            <a:r>
              <a:rPr lang="en-US" altLang="en-US" sz="2700" dirty="0"/>
              <a:t> </a:t>
            </a:r>
            <a:r>
              <a:rPr lang="en-US" altLang="en-US" sz="2700" dirty="0" err="1"/>
              <a:t>ngoại</a:t>
            </a:r>
            <a:r>
              <a:rPr lang="en-US" altLang="en-US" sz="2700" dirty="0"/>
              <a:t> vi </a:t>
            </a:r>
            <a:r>
              <a:rPr lang="en-US" altLang="en-US" sz="2700" dirty="0" err="1"/>
              <a:t>sẵn</a:t>
            </a:r>
            <a:r>
              <a:rPr lang="en-US" altLang="en-US" sz="2700" dirty="0"/>
              <a:t> </a:t>
            </a:r>
            <a:r>
              <a:rPr lang="en-US" altLang="en-US" sz="2700" dirty="0" err="1"/>
              <a:t>sàng</a:t>
            </a:r>
            <a:r>
              <a:rPr lang="en-US" altLang="en-US" sz="2700" dirty="0"/>
              <a:t> </a:t>
            </a:r>
            <a:r>
              <a:rPr lang="en-US" altLang="en-US" sz="2700" dirty="0" err="1"/>
              <a:t>trao</a:t>
            </a:r>
            <a:r>
              <a:rPr lang="en-US" altLang="en-US" sz="2700" dirty="0"/>
              <a:t> </a:t>
            </a:r>
            <a:r>
              <a:rPr lang="en-US" altLang="en-US" sz="2700" dirty="0" err="1"/>
              <a:t>đối</a:t>
            </a:r>
            <a:r>
              <a:rPr lang="en-US" altLang="en-US" sz="2700" dirty="0"/>
              <a:t> </a:t>
            </a:r>
            <a:r>
              <a:rPr lang="en-US" altLang="en-US" sz="2700" dirty="0" err="1"/>
              <a:t>dữ</a:t>
            </a:r>
            <a:r>
              <a:rPr lang="en-US" altLang="en-US" sz="2700" dirty="0"/>
              <a:t> </a:t>
            </a:r>
            <a:r>
              <a:rPr lang="en-US" altLang="en-US" sz="2700" dirty="0" err="1"/>
              <a:t>liệu</a:t>
            </a:r>
            <a:r>
              <a:rPr lang="en-US" altLang="en-US" sz="2700" dirty="0"/>
              <a:t> </a:t>
            </a:r>
            <a:r>
              <a:rPr lang="en-US" altLang="en-US" sz="2700" dirty="0" err="1"/>
              <a:t>việc</a:t>
            </a:r>
            <a:r>
              <a:rPr lang="en-US" altLang="en-US" sz="2700" dirty="0"/>
              <a:t> </a:t>
            </a:r>
            <a:r>
              <a:rPr lang="en-US" altLang="en-US" sz="2700" dirty="0" err="1"/>
              <a:t>trao</a:t>
            </a:r>
            <a:r>
              <a:rPr lang="en-US" altLang="en-US" sz="2700" dirty="0"/>
              <a:t> </a:t>
            </a:r>
            <a:r>
              <a:rPr lang="en-US" altLang="en-US" sz="2700" dirty="0" err="1"/>
              <a:t>đối</a:t>
            </a:r>
            <a:r>
              <a:rPr lang="en-US" altLang="en-US" sz="2700" dirty="0"/>
              <a:t> </a:t>
            </a:r>
            <a:r>
              <a:rPr lang="en-US" altLang="en-US" sz="2700" dirty="0" err="1"/>
              <a:t>sẽ</a:t>
            </a:r>
            <a:r>
              <a:rPr lang="en-US" altLang="en-US" sz="2700" dirty="0"/>
              <a:t> </a:t>
            </a:r>
            <a:r>
              <a:rPr lang="en-US" altLang="en-US" sz="2700" dirty="0" err="1"/>
              <a:t>được</a:t>
            </a:r>
            <a:r>
              <a:rPr lang="en-US" altLang="en-US" sz="2700" dirty="0"/>
              <a:t> </a:t>
            </a:r>
            <a:r>
              <a:rPr lang="en-US" altLang="en-US" sz="2700" dirty="0" err="1"/>
              <a:t>thực</a:t>
            </a:r>
            <a:r>
              <a:rPr lang="en-US" altLang="en-US" sz="2700" dirty="0"/>
              <a:t> </a:t>
            </a:r>
            <a:r>
              <a:rPr lang="en-US" altLang="en-US" sz="2700" dirty="0" err="1"/>
              <a:t>hiện</a:t>
            </a:r>
            <a:r>
              <a:rPr lang="en-US" altLang="en-US" sz="2700" dirty="0"/>
              <a:t> </a:t>
            </a:r>
            <a:r>
              <a:rPr lang="en-US" altLang="en-US" sz="2700" dirty="0" err="1"/>
              <a:t>bởi</a:t>
            </a:r>
            <a:r>
              <a:rPr lang="en-US" altLang="en-US" sz="2700" dirty="0"/>
              <a:t> </a:t>
            </a:r>
            <a:r>
              <a:rPr lang="en-US" altLang="en-US" sz="2700" dirty="0" err="1"/>
              <a:t>tín</a:t>
            </a:r>
            <a:r>
              <a:rPr lang="en-US" altLang="en-US" sz="2700" dirty="0"/>
              <a:t> </a:t>
            </a:r>
            <a:r>
              <a:rPr lang="en-US" altLang="en-US" sz="2700" dirty="0" err="1"/>
              <a:t>hiệu</a:t>
            </a:r>
            <a:r>
              <a:rPr lang="en-US" altLang="en-US" sz="2700" dirty="0"/>
              <a:t> </a:t>
            </a:r>
            <a:r>
              <a:rPr lang="en-US" altLang="en-US" sz="2700" dirty="0" err="1"/>
              <a:t>móc</a:t>
            </a:r>
            <a:r>
              <a:rPr lang="en-US" altLang="en-US" sz="2700" dirty="0"/>
              <a:t> </a:t>
            </a:r>
            <a:r>
              <a:rPr lang="en-US" altLang="en-US" sz="2700" dirty="0" err="1"/>
              <a:t>nối</a:t>
            </a:r>
            <a:endParaRPr lang="en-US" altLang="en-US" sz="2700" dirty="0"/>
          </a:p>
          <a:p>
            <a:pPr marL="838200" lvl="1" indent="-381000">
              <a:buFont typeface="Wingdings" panose="05000000000000000000" pitchFamily="2" charset="2"/>
              <a:buChar char="§"/>
            </a:pPr>
            <a:r>
              <a:rPr lang="en-US" altLang="en-US" sz="2700" dirty="0" err="1"/>
              <a:t>Nếu</a:t>
            </a:r>
            <a:r>
              <a:rPr lang="en-US" altLang="en-US" sz="2700" dirty="0"/>
              <a:t> </a:t>
            </a:r>
            <a:r>
              <a:rPr lang="en-US" altLang="en-US" sz="2700" dirty="0" err="1"/>
              <a:t>thiết</a:t>
            </a:r>
            <a:r>
              <a:rPr lang="en-US" altLang="en-US" sz="2700" dirty="0"/>
              <a:t> </a:t>
            </a:r>
            <a:r>
              <a:rPr lang="en-US" altLang="en-US" sz="2700" dirty="0" err="1"/>
              <a:t>bị</a:t>
            </a:r>
            <a:r>
              <a:rPr lang="en-US" altLang="en-US" sz="2700" dirty="0"/>
              <a:t> </a:t>
            </a:r>
            <a:r>
              <a:rPr lang="en-US" altLang="en-US" sz="2700" dirty="0" err="1"/>
              <a:t>ngoại</a:t>
            </a:r>
            <a:r>
              <a:rPr lang="en-US" altLang="en-US" sz="2700" dirty="0"/>
              <a:t> vi </a:t>
            </a:r>
            <a:r>
              <a:rPr lang="en-US" altLang="en-US" sz="2700" dirty="0" err="1"/>
              <a:t>chưa</a:t>
            </a:r>
            <a:r>
              <a:rPr lang="en-US" altLang="en-US" sz="2700" dirty="0"/>
              <a:t> </a:t>
            </a:r>
            <a:r>
              <a:rPr lang="en-US" altLang="en-US" sz="2700" dirty="0" err="1"/>
              <a:t>sẵn</a:t>
            </a:r>
            <a:r>
              <a:rPr lang="en-US" altLang="en-US" sz="2700" dirty="0"/>
              <a:t> </a:t>
            </a:r>
            <a:r>
              <a:rPr lang="en-US" altLang="en-US" sz="2700" dirty="0" err="1"/>
              <a:t>sàng</a:t>
            </a:r>
            <a:r>
              <a:rPr lang="en-US" altLang="en-US" sz="2700" dirty="0"/>
              <a:t>, CPU </a:t>
            </a:r>
            <a:r>
              <a:rPr lang="en-US" altLang="en-US" sz="2700" dirty="0" err="1"/>
              <a:t>sẽ</a:t>
            </a:r>
            <a:r>
              <a:rPr lang="en-US" altLang="en-US" sz="2700" dirty="0"/>
              <a:t> </a:t>
            </a:r>
            <a:r>
              <a:rPr lang="en-US" altLang="en-US" sz="2700" dirty="0" err="1"/>
              <a:t>thực</a:t>
            </a:r>
            <a:r>
              <a:rPr lang="en-US" altLang="en-US" sz="2700" dirty="0"/>
              <a:t> </a:t>
            </a:r>
            <a:r>
              <a:rPr lang="en-US" altLang="en-US" sz="2700" dirty="0" err="1"/>
              <a:t>hiện</a:t>
            </a:r>
            <a:r>
              <a:rPr lang="en-US" altLang="en-US" sz="2700" dirty="0"/>
              <a:t> </a:t>
            </a:r>
            <a:r>
              <a:rPr lang="en-US" altLang="en-US" sz="2700" dirty="0" err="1"/>
              <a:t>công</a:t>
            </a:r>
            <a:r>
              <a:rPr lang="en-US" altLang="en-US" sz="2700" dirty="0"/>
              <a:t> </a:t>
            </a:r>
            <a:r>
              <a:rPr lang="en-US" altLang="en-US" sz="2700" dirty="0" err="1"/>
              <a:t>việc</a:t>
            </a:r>
            <a:r>
              <a:rPr lang="en-US" altLang="en-US" sz="2700" dirty="0"/>
              <a:t> </a:t>
            </a:r>
            <a:r>
              <a:rPr lang="en-US" altLang="en-US" sz="2700" dirty="0" err="1"/>
              <a:t>khác</a:t>
            </a:r>
            <a:r>
              <a:rPr lang="en-US" altLang="en-US" sz="2700" dirty="0"/>
              <a:t> </a:t>
            </a:r>
            <a:r>
              <a:rPr lang="en-US" altLang="en-US" sz="2700" dirty="0" err="1"/>
              <a:t>và</a:t>
            </a:r>
            <a:r>
              <a:rPr lang="en-US" altLang="en-US" sz="2700" dirty="0"/>
              <a:t> quay </a:t>
            </a:r>
            <a:r>
              <a:rPr lang="en-US" altLang="en-US" sz="2700" dirty="0" err="1"/>
              <a:t>lại</a:t>
            </a:r>
            <a:r>
              <a:rPr lang="en-US" altLang="en-US" sz="2700" dirty="0"/>
              <a:t> </a:t>
            </a:r>
            <a:r>
              <a:rPr lang="en-US" altLang="en-US" sz="2700" dirty="0" err="1"/>
              <a:t>bước</a:t>
            </a:r>
            <a:r>
              <a:rPr lang="en-US" altLang="en-US" sz="2700" dirty="0"/>
              <a:t> 1</a:t>
            </a:r>
          </a:p>
          <a:p>
            <a:pPr marL="457200" indent="-457200"/>
            <a:r>
              <a:rPr lang="en-US" altLang="en-US" sz="2700" dirty="0" err="1"/>
              <a:t>Giao</a:t>
            </a:r>
            <a:r>
              <a:rPr lang="en-US" altLang="en-US" sz="2700" dirty="0"/>
              <a:t> </a:t>
            </a:r>
            <a:r>
              <a:rPr lang="en-US" altLang="en-US" sz="2700" dirty="0" err="1"/>
              <a:t>tiếp</a:t>
            </a:r>
            <a:r>
              <a:rPr lang="en-US" altLang="en-US" sz="2700" dirty="0"/>
              <a:t> </a:t>
            </a:r>
            <a:r>
              <a:rPr lang="en-US" altLang="en-US" sz="2700" dirty="0" err="1"/>
              <a:t>bằng</a:t>
            </a:r>
            <a:r>
              <a:rPr lang="en-US" altLang="en-US" sz="2700" dirty="0"/>
              <a:t> </a:t>
            </a:r>
            <a:r>
              <a:rPr lang="en-US" altLang="en-US" sz="2700" dirty="0" err="1"/>
              <a:t>ngắt</a:t>
            </a:r>
            <a:r>
              <a:rPr lang="en-US" altLang="en-US" sz="2700" dirty="0"/>
              <a:t> (Interrupt)</a:t>
            </a:r>
          </a:p>
          <a:p>
            <a:pPr marL="838200" lvl="1" indent="-381000">
              <a:buFont typeface="Wingdings" panose="05000000000000000000" pitchFamily="2" charset="2"/>
              <a:buChar char="§"/>
            </a:pPr>
            <a:r>
              <a:rPr lang="en-US" altLang="en-US" sz="2700" dirty="0" err="1"/>
              <a:t>Thiết</a:t>
            </a:r>
            <a:r>
              <a:rPr lang="en-US" altLang="en-US" sz="2700" dirty="0"/>
              <a:t> </a:t>
            </a:r>
            <a:r>
              <a:rPr lang="en-US" altLang="en-US" sz="2700" dirty="0" err="1"/>
              <a:t>bị</a:t>
            </a:r>
            <a:r>
              <a:rPr lang="en-US" altLang="en-US" sz="2700" dirty="0"/>
              <a:t> </a:t>
            </a:r>
            <a:r>
              <a:rPr lang="en-US" altLang="en-US" sz="2700" dirty="0" err="1"/>
              <a:t>ngoại</a:t>
            </a:r>
            <a:r>
              <a:rPr lang="en-US" altLang="en-US" sz="2700" dirty="0"/>
              <a:t> vi </a:t>
            </a:r>
            <a:r>
              <a:rPr lang="en-US" altLang="en-US" sz="2700" dirty="0" err="1"/>
              <a:t>muốn</a:t>
            </a:r>
            <a:r>
              <a:rPr lang="en-US" altLang="en-US" sz="2700" dirty="0"/>
              <a:t> </a:t>
            </a:r>
            <a:r>
              <a:rPr lang="en-US" altLang="en-US" sz="2700" dirty="0" err="1"/>
              <a:t>trao</a:t>
            </a:r>
            <a:r>
              <a:rPr lang="en-US" altLang="en-US" sz="2700" dirty="0"/>
              <a:t> </a:t>
            </a:r>
            <a:r>
              <a:rPr lang="en-US" altLang="en-US" sz="2700" dirty="0" err="1"/>
              <a:t>đổi</a:t>
            </a:r>
            <a:r>
              <a:rPr lang="en-US" altLang="en-US" sz="2700" dirty="0"/>
              <a:t> </a:t>
            </a:r>
            <a:r>
              <a:rPr lang="en-US" altLang="en-US" sz="2700" dirty="0" err="1"/>
              <a:t>dữ</a:t>
            </a:r>
            <a:r>
              <a:rPr lang="en-US" altLang="en-US" sz="2700" dirty="0"/>
              <a:t> </a:t>
            </a:r>
            <a:r>
              <a:rPr lang="en-US" altLang="en-US" sz="2700" dirty="0" err="1"/>
              <a:t>liệu</a:t>
            </a:r>
            <a:r>
              <a:rPr lang="en-US" altLang="en-US" sz="2700" dirty="0"/>
              <a:t> </a:t>
            </a:r>
            <a:r>
              <a:rPr lang="en-US" altLang="en-US" sz="2700" dirty="0" err="1"/>
              <a:t>với</a:t>
            </a:r>
            <a:r>
              <a:rPr lang="en-US" altLang="en-US" sz="2700" dirty="0"/>
              <a:t> CPU, </a:t>
            </a:r>
            <a:r>
              <a:rPr lang="en-US" altLang="en-US" sz="2700" dirty="0" err="1"/>
              <a:t>nó</a:t>
            </a:r>
            <a:r>
              <a:rPr lang="en-US" altLang="en-US" sz="2700" dirty="0"/>
              <a:t> </a:t>
            </a:r>
            <a:r>
              <a:rPr lang="en-US" altLang="en-US" sz="2700" dirty="0" err="1"/>
              <a:t>sẽ</a:t>
            </a:r>
            <a:r>
              <a:rPr lang="en-US" altLang="en-US" sz="2700" dirty="0"/>
              <a:t> </a:t>
            </a:r>
            <a:r>
              <a:rPr lang="en-US" altLang="en-US" sz="2700" dirty="0" err="1"/>
              <a:t>gửi</a:t>
            </a:r>
            <a:r>
              <a:rPr lang="en-US" altLang="en-US" sz="2700" dirty="0"/>
              <a:t> </a:t>
            </a:r>
            <a:r>
              <a:rPr lang="en-US" altLang="en-US" sz="2700" dirty="0" err="1"/>
              <a:t>tín</a:t>
            </a:r>
            <a:r>
              <a:rPr lang="en-US" altLang="en-US" sz="2700" dirty="0"/>
              <a:t> </a:t>
            </a:r>
            <a:r>
              <a:rPr lang="en-US" altLang="en-US" sz="2700" dirty="0" err="1"/>
              <a:t>hiệu</a:t>
            </a:r>
            <a:r>
              <a:rPr lang="en-US" altLang="en-US" sz="2700" dirty="0"/>
              <a:t> </a:t>
            </a:r>
            <a:r>
              <a:rPr lang="en-US" altLang="en-US" sz="2700" dirty="0" err="1"/>
              <a:t>yêu</a:t>
            </a:r>
            <a:r>
              <a:rPr lang="en-US" altLang="en-US" sz="2700" dirty="0"/>
              <a:t> </a:t>
            </a:r>
            <a:r>
              <a:rPr lang="en-US" altLang="en-US" sz="2700" dirty="0" err="1"/>
              <a:t>cầu</a:t>
            </a:r>
            <a:r>
              <a:rPr lang="en-US" altLang="en-US" sz="2700" dirty="0"/>
              <a:t> </a:t>
            </a:r>
            <a:r>
              <a:rPr lang="en-US" altLang="en-US" sz="2700" dirty="0" err="1"/>
              <a:t>ngắt</a:t>
            </a:r>
            <a:r>
              <a:rPr lang="en-US" altLang="en-US" sz="2700" dirty="0"/>
              <a:t> </a:t>
            </a:r>
            <a:r>
              <a:rPr lang="en-US" altLang="en-US" sz="2700" dirty="0" err="1"/>
              <a:t>tới</a:t>
            </a:r>
            <a:r>
              <a:rPr lang="en-US" altLang="en-US" sz="2700" dirty="0"/>
              <a:t> </a:t>
            </a:r>
            <a:r>
              <a:rPr lang="en-US" altLang="en-US" sz="2700" dirty="0" err="1"/>
              <a:t>chân</a:t>
            </a:r>
            <a:r>
              <a:rPr lang="en-US" altLang="en-US" sz="2700" dirty="0"/>
              <a:t> INTR </a:t>
            </a:r>
            <a:r>
              <a:rPr lang="en-US" altLang="en-US" sz="2700" dirty="0" err="1"/>
              <a:t>của</a:t>
            </a:r>
            <a:r>
              <a:rPr lang="en-US" altLang="en-US" sz="2700" dirty="0"/>
              <a:t> CPU</a:t>
            </a:r>
          </a:p>
          <a:p>
            <a:pPr marL="838200" lvl="1" indent="-381000">
              <a:buFont typeface="Wingdings" panose="05000000000000000000" pitchFamily="2" charset="2"/>
              <a:buChar char="§"/>
            </a:pPr>
            <a:r>
              <a:rPr lang="en-US" altLang="en-US" sz="2700" dirty="0"/>
              <a:t>CPU </a:t>
            </a:r>
            <a:r>
              <a:rPr lang="en-US" altLang="en-US" sz="2700" dirty="0" err="1"/>
              <a:t>chấp</a:t>
            </a:r>
            <a:r>
              <a:rPr lang="en-US" altLang="en-US" sz="2700" dirty="0"/>
              <a:t> </a:t>
            </a:r>
            <a:r>
              <a:rPr lang="en-US" altLang="en-US" sz="2700" dirty="0" err="1"/>
              <a:t>nhận</a:t>
            </a:r>
            <a:r>
              <a:rPr lang="en-US" altLang="en-US" sz="2700" dirty="0"/>
              <a:t> </a:t>
            </a:r>
            <a:r>
              <a:rPr lang="en-US" altLang="en-US" sz="2700" dirty="0" err="1"/>
              <a:t>yêu</a:t>
            </a:r>
            <a:r>
              <a:rPr lang="en-US" altLang="en-US" sz="2700" dirty="0"/>
              <a:t> </a:t>
            </a:r>
            <a:r>
              <a:rPr lang="en-US" altLang="en-US" sz="2700" dirty="0" err="1"/>
              <a:t>cầu</a:t>
            </a:r>
            <a:r>
              <a:rPr lang="en-US" altLang="en-US" sz="2700" dirty="0"/>
              <a:t> </a:t>
            </a:r>
            <a:r>
              <a:rPr lang="en-US" altLang="en-US" sz="2700" dirty="0" err="1"/>
              <a:t>ngắt</a:t>
            </a:r>
            <a:r>
              <a:rPr lang="en-US" altLang="en-US" sz="2700" dirty="0"/>
              <a:t> </a:t>
            </a:r>
            <a:r>
              <a:rPr lang="en-US" altLang="en-US" sz="2700" dirty="0" err="1"/>
              <a:t>bằng</a:t>
            </a:r>
            <a:r>
              <a:rPr lang="en-US" altLang="en-US" sz="2700" dirty="0"/>
              <a:t> </a:t>
            </a:r>
            <a:r>
              <a:rPr lang="en-US" altLang="en-US" sz="2700" dirty="0" err="1"/>
              <a:t>cách</a:t>
            </a:r>
            <a:r>
              <a:rPr lang="en-US" altLang="en-US" sz="2700" dirty="0"/>
              <a:t> </a:t>
            </a:r>
            <a:r>
              <a:rPr lang="en-US" altLang="en-US" sz="2700" dirty="0" err="1"/>
              <a:t>gửi</a:t>
            </a:r>
            <a:r>
              <a:rPr lang="en-US" altLang="en-US" sz="2700" dirty="0"/>
              <a:t> </a:t>
            </a:r>
            <a:r>
              <a:rPr lang="en-US" altLang="en-US" sz="2700" dirty="0" err="1"/>
              <a:t>tín</a:t>
            </a:r>
            <a:r>
              <a:rPr lang="en-US" altLang="en-US" sz="2700" dirty="0"/>
              <a:t> </a:t>
            </a:r>
            <a:r>
              <a:rPr lang="en-US" altLang="en-US" sz="2700" dirty="0" err="1"/>
              <a:t>hiệu</a:t>
            </a:r>
            <a:r>
              <a:rPr lang="en-US" altLang="en-US" sz="2700" dirty="0"/>
              <a:t> INTA </a:t>
            </a:r>
            <a:r>
              <a:rPr lang="en-US" altLang="en-US" sz="2700" dirty="0" err="1"/>
              <a:t>tới</a:t>
            </a:r>
            <a:r>
              <a:rPr lang="en-US" altLang="en-US" sz="2700" dirty="0"/>
              <a:t> </a:t>
            </a:r>
            <a:r>
              <a:rPr lang="en-US" altLang="en-US" sz="2700" dirty="0" err="1"/>
              <a:t>thiết</a:t>
            </a:r>
            <a:r>
              <a:rPr lang="en-US" altLang="en-US" sz="2700" dirty="0"/>
              <a:t> </a:t>
            </a:r>
            <a:r>
              <a:rPr lang="en-US" altLang="en-US" sz="2700" dirty="0" err="1"/>
              <a:t>bị</a:t>
            </a:r>
            <a:r>
              <a:rPr lang="en-US" altLang="en-US" sz="2700" dirty="0"/>
              <a:t> </a:t>
            </a:r>
            <a:r>
              <a:rPr lang="en-US" altLang="en-US" sz="2700" dirty="0" err="1"/>
              <a:t>ngoại</a:t>
            </a:r>
            <a:r>
              <a:rPr lang="en-US" altLang="en-US" sz="2700" dirty="0"/>
              <a:t> vi</a:t>
            </a:r>
          </a:p>
          <a:p>
            <a:pPr marL="838200" lvl="1" indent="-381000">
              <a:buFont typeface="Wingdings" panose="05000000000000000000" pitchFamily="2" charset="2"/>
              <a:buChar char="§"/>
            </a:pPr>
            <a:r>
              <a:rPr lang="en-US" altLang="en-US" sz="2700" dirty="0"/>
              <a:t>CPU </a:t>
            </a:r>
            <a:r>
              <a:rPr lang="en-US" altLang="en-US" sz="2700" dirty="0" err="1"/>
              <a:t>thực</a:t>
            </a:r>
            <a:r>
              <a:rPr lang="en-US" altLang="en-US" sz="2700" dirty="0"/>
              <a:t> </a:t>
            </a:r>
            <a:r>
              <a:rPr lang="en-US" altLang="en-US" sz="2700" dirty="0" err="1"/>
              <a:t>hiện</a:t>
            </a:r>
            <a:r>
              <a:rPr lang="en-US" altLang="en-US" sz="2700" dirty="0"/>
              <a:t> </a:t>
            </a:r>
            <a:r>
              <a:rPr lang="en-US" altLang="en-US" sz="2700" dirty="0" err="1"/>
              <a:t>chương</a:t>
            </a:r>
            <a:r>
              <a:rPr lang="en-US" altLang="en-US" sz="2700" dirty="0"/>
              <a:t> </a:t>
            </a:r>
            <a:r>
              <a:rPr lang="en-US" altLang="en-US" sz="2700" dirty="0" err="1"/>
              <a:t>trình</a:t>
            </a:r>
            <a:r>
              <a:rPr lang="en-US" altLang="en-US" sz="2700" dirty="0"/>
              <a:t> con </a:t>
            </a:r>
            <a:r>
              <a:rPr lang="en-US" altLang="en-US" sz="2700" dirty="0" err="1"/>
              <a:t>phục</a:t>
            </a:r>
            <a:r>
              <a:rPr lang="en-US" altLang="en-US" sz="2700" dirty="0"/>
              <a:t> </a:t>
            </a:r>
            <a:r>
              <a:rPr lang="en-US" altLang="en-US" sz="2700" dirty="0" err="1"/>
              <a:t>vụ</a:t>
            </a:r>
            <a:r>
              <a:rPr lang="en-US" altLang="en-US" sz="2700" dirty="0"/>
              <a:t> </a:t>
            </a:r>
            <a:r>
              <a:rPr lang="en-US" altLang="en-US" sz="2700" dirty="0" err="1"/>
              <a:t>ngắt</a:t>
            </a:r>
            <a:endParaRPr lang="en-US" altLang="en-US" sz="2700" dirty="0"/>
          </a:p>
        </p:txBody>
      </p:sp>
    </p:spTree>
    <p:extLst>
      <p:ext uri="{BB962C8B-B14F-4D97-AF65-F5344CB8AC3E}">
        <p14:creationId xmlns:p14="http://schemas.microsoft.com/office/powerpoint/2010/main" val="36115875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49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49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499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499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499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499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849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77E39FF6-34D9-4210-8807-77FF91269363}"/>
              </a:ext>
            </a:extLst>
          </p:cNvPr>
          <p:cNvSpPr>
            <a:spLocks noGrp="1" noChangeArrowheads="1"/>
          </p:cNvSpPr>
          <p:nvPr>
            <p:ph type="title"/>
          </p:nvPr>
        </p:nvSpPr>
        <p:spPr/>
        <p:txBody>
          <a:bodyPr/>
          <a:lstStyle/>
          <a:p>
            <a:pPr eaLnBrk="1" hangingPunct="1"/>
            <a:endParaRPr lang="en-US" altLang="en-US"/>
          </a:p>
        </p:txBody>
      </p:sp>
      <p:sp>
        <p:nvSpPr>
          <p:cNvPr id="95235" name="Rectangle 3">
            <a:extLst>
              <a:ext uri="{FF2B5EF4-FFF2-40B4-BE49-F238E27FC236}">
                <a16:creationId xmlns:a16="http://schemas.microsoft.com/office/drawing/2014/main" id="{72D0CE16-0DD3-42BC-8D97-728CC50B402B}"/>
              </a:ext>
            </a:extLst>
          </p:cNvPr>
          <p:cNvSpPr>
            <a:spLocks noGrp="1" noChangeArrowheads="1"/>
          </p:cNvSpPr>
          <p:nvPr>
            <p:ph idx="1"/>
          </p:nvPr>
        </p:nvSpPr>
        <p:spPr/>
        <p:txBody>
          <a:bodyPr/>
          <a:lstStyle/>
          <a:p>
            <a:pPr eaLnBrk="1" hangingPunct="1"/>
            <a:r>
              <a:rPr lang="en-US" altLang="en-US"/>
              <a:t>Giao tiếp bằng truy cập bộ nhớ trực tiếp (DMA)</a:t>
            </a:r>
          </a:p>
          <a:p>
            <a:pPr lvl="1" eaLnBrk="1" hangingPunct="1">
              <a:buSzTx/>
              <a:buFont typeface="Wingdings" panose="05000000000000000000" pitchFamily="2" charset="2"/>
              <a:buChar char="§"/>
            </a:pPr>
            <a:r>
              <a:rPr lang="en-US" altLang="en-US"/>
              <a:t>Thiết bị ngoại vi muốn truy cập trực tiếp bộ nhớ không thông qua CPU, nó đưa tín hiệu yêu cầu tới chân HOLD của CPU thông qua khối điều khiển DMA</a:t>
            </a:r>
          </a:p>
          <a:p>
            <a:pPr lvl="1" eaLnBrk="1" hangingPunct="1">
              <a:buSzTx/>
              <a:buFont typeface="Wingdings" panose="05000000000000000000" pitchFamily="2" charset="2"/>
              <a:buChar char="§"/>
            </a:pPr>
            <a:r>
              <a:rPr lang="en-US" altLang="en-US"/>
              <a:t>CPU chấp nhận và gửi tín hiệu HLDA tới khối điều khiển DMA và treo các bus</a:t>
            </a:r>
          </a:p>
          <a:p>
            <a:pPr lvl="1" eaLnBrk="1" hangingPunct="1">
              <a:buSzTx/>
              <a:buFont typeface="Wingdings" panose="05000000000000000000" pitchFamily="2" charset="2"/>
              <a:buChar char="§"/>
            </a:pPr>
            <a:r>
              <a:rPr lang="en-US" altLang="en-US"/>
              <a:t>Khối điều khiển DMA sẽ điều khiển việc trao đổi dữ liệu giữa thiết bị ngoại vi và bộ nhớ</a:t>
            </a:r>
          </a:p>
          <a:p>
            <a:pPr eaLnBrk="1" hangingPunct="1"/>
            <a:endParaRPr lang="en-US" altLang="en-US"/>
          </a:p>
        </p:txBody>
      </p:sp>
    </p:spTree>
    <p:extLst>
      <p:ext uri="{BB962C8B-B14F-4D97-AF65-F5344CB8AC3E}">
        <p14:creationId xmlns:p14="http://schemas.microsoft.com/office/powerpoint/2010/main" val="76539271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C7E7AD7B-CC0F-476E-9CD0-DBD2722087DB}"/>
              </a:ext>
            </a:extLst>
          </p:cNvPr>
          <p:cNvSpPr>
            <a:spLocks noGrp="1" noChangeArrowheads="1"/>
          </p:cNvSpPr>
          <p:nvPr>
            <p:ph type="title"/>
          </p:nvPr>
        </p:nvSpPr>
        <p:spPr/>
        <p:txBody>
          <a:bodyPr/>
          <a:lstStyle/>
          <a:p>
            <a:pPr eaLnBrk="1" hangingPunct="1"/>
            <a:r>
              <a:rPr lang="en-US" altLang="en-US"/>
              <a:t>Giải mã địa chỉ cho các thiết bị vào/ra</a:t>
            </a:r>
          </a:p>
        </p:txBody>
      </p:sp>
      <p:sp>
        <p:nvSpPr>
          <p:cNvPr id="96259" name="Rectangle 3">
            <a:extLst>
              <a:ext uri="{FF2B5EF4-FFF2-40B4-BE49-F238E27FC236}">
                <a16:creationId xmlns:a16="http://schemas.microsoft.com/office/drawing/2014/main" id="{28F7AEDF-D5FE-46A5-A14E-7C4FF6FC6A9C}"/>
              </a:ext>
            </a:extLst>
          </p:cNvPr>
          <p:cNvSpPr>
            <a:spLocks noGrp="1" noChangeArrowheads="1"/>
          </p:cNvSpPr>
          <p:nvPr>
            <p:ph idx="1"/>
          </p:nvPr>
        </p:nvSpPr>
        <p:spPr>
          <a:xfrm>
            <a:off x="1905000" y="1295400"/>
            <a:ext cx="8574088" cy="5562600"/>
          </a:xfrm>
        </p:spPr>
        <p:txBody>
          <a:bodyPr/>
          <a:lstStyle/>
          <a:p>
            <a:pPr eaLnBrk="1" hangingPunct="1"/>
            <a:r>
              <a:rPr lang="en-US" altLang="en-US" sz="2400"/>
              <a:t>Địa chỉ </a:t>
            </a:r>
          </a:p>
          <a:p>
            <a:pPr lvl="1" eaLnBrk="1" hangingPunct="1"/>
            <a:r>
              <a:rPr lang="en-US" altLang="en-US" sz="2000"/>
              <a:t>8 bit : tổng số thiết bị &lt; 256: 8 bit A0-A7: 00H-FFH</a:t>
            </a:r>
          </a:p>
          <a:p>
            <a:pPr lvl="1" eaLnBrk="1" hangingPunct="1"/>
            <a:r>
              <a:rPr lang="en-US" altLang="en-US" sz="2000"/>
              <a:t>16 bit : tổng số thiết bị &gt;256: 16 bit A0-A15: 0000H-FFFFH</a:t>
            </a:r>
          </a:p>
          <a:p>
            <a:pPr eaLnBrk="1" hangingPunct="1"/>
            <a:r>
              <a:rPr lang="en-US" altLang="en-US" sz="2400"/>
              <a:t>Dữ liệu </a:t>
            </a:r>
          </a:p>
          <a:p>
            <a:pPr lvl="1" eaLnBrk="1" hangingPunct="1"/>
            <a:r>
              <a:rPr lang="en-US" altLang="en-US" sz="2000"/>
              <a:t>Cổng là 8 bit: chọn 1 trong 2 bank</a:t>
            </a:r>
          </a:p>
          <a:p>
            <a:pPr lvl="1" eaLnBrk="1" hangingPunct="1"/>
            <a:r>
              <a:rPr lang="en-US" altLang="en-US" sz="2000"/>
              <a:t>Cổng là 16 bit: chọn cả 2 bank</a:t>
            </a:r>
            <a:endParaRPr lang="en-US" altLang="en-US"/>
          </a:p>
        </p:txBody>
      </p:sp>
      <p:grpSp>
        <p:nvGrpSpPr>
          <p:cNvPr id="96260" name="Group 4">
            <a:extLst>
              <a:ext uri="{FF2B5EF4-FFF2-40B4-BE49-F238E27FC236}">
                <a16:creationId xmlns:a16="http://schemas.microsoft.com/office/drawing/2014/main" id="{7407618C-5855-48E5-9704-83ECD3A5D8BA}"/>
              </a:ext>
            </a:extLst>
          </p:cNvPr>
          <p:cNvGrpSpPr>
            <a:grpSpLocks/>
          </p:cNvGrpSpPr>
          <p:nvPr/>
        </p:nvGrpSpPr>
        <p:grpSpPr bwMode="auto">
          <a:xfrm>
            <a:off x="3000376" y="3933825"/>
            <a:ext cx="4824413" cy="2794000"/>
            <a:chOff x="748" y="2251"/>
            <a:chExt cx="3039" cy="1760"/>
          </a:xfrm>
        </p:grpSpPr>
        <p:sp>
          <p:nvSpPr>
            <p:cNvPr id="96266" name="Text Box 5">
              <a:extLst>
                <a:ext uri="{FF2B5EF4-FFF2-40B4-BE49-F238E27FC236}">
                  <a16:creationId xmlns:a16="http://schemas.microsoft.com/office/drawing/2014/main" id="{295E528A-F3CA-4AC8-A9CD-D448954B92EF}"/>
                </a:ext>
              </a:extLst>
            </p:cNvPr>
            <p:cNvSpPr txBox="1">
              <a:spLocks noChangeArrowheads="1"/>
            </p:cNvSpPr>
            <p:nvPr/>
          </p:nvSpPr>
          <p:spPr bwMode="auto">
            <a:xfrm>
              <a:off x="839" y="3600"/>
              <a:ext cx="3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a:t>0001</a:t>
              </a:r>
            </a:p>
          </p:txBody>
        </p:sp>
        <p:sp>
          <p:nvSpPr>
            <p:cNvPr id="96267" name="Text Box 6">
              <a:extLst>
                <a:ext uri="{FF2B5EF4-FFF2-40B4-BE49-F238E27FC236}">
                  <a16:creationId xmlns:a16="http://schemas.microsoft.com/office/drawing/2014/main" id="{65211FA6-6C42-43F5-B183-23F997D420D6}"/>
                </a:ext>
              </a:extLst>
            </p:cNvPr>
            <p:cNvSpPr txBox="1">
              <a:spLocks noChangeArrowheads="1"/>
            </p:cNvSpPr>
            <p:nvPr/>
          </p:nvSpPr>
          <p:spPr bwMode="auto">
            <a:xfrm>
              <a:off x="839" y="3478"/>
              <a:ext cx="3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a:t>0003</a:t>
              </a:r>
            </a:p>
          </p:txBody>
        </p:sp>
        <p:sp>
          <p:nvSpPr>
            <p:cNvPr id="96268" name="Text Box 7">
              <a:extLst>
                <a:ext uri="{FF2B5EF4-FFF2-40B4-BE49-F238E27FC236}">
                  <a16:creationId xmlns:a16="http://schemas.microsoft.com/office/drawing/2014/main" id="{7B253309-058E-4A63-BDC8-8FDF630274E1}"/>
                </a:ext>
              </a:extLst>
            </p:cNvPr>
            <p:cNvSpPr txBox="1">
              <a:spLocks noChangeArrowheads="1"/>
            </p:cNvSpPr>
            <p:nvPr/>
          </p:nvSpPr>
          <p:spPr bwMode="auto">
            <a:xfrm>
              <a:off x="748" y="2387"/>
              <a:ext cx="40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a:t>FFFD</a:t>
              </a:r>
            </a:p>
          </p:txBody>
        </p:sp>
        <p:sp>
          <p:nvSpPr>
            <p:cNvPr id="96269" name="Text Box 8">
              <a:extLst>
                <a:ext uri="{FF2B5EF4-FFF2-40B4-BE49-F238E27FC236}">
                  <a16:creationId xmlns:a16="http://schemas.microsoft.com/office/drawing/2014/main" id="{9839C214-054A-4ED8-8D17-B6D3EA055AFD}"/>
                </a:ext>
              </a:extLst>
            </p:cNvPr>
            <p:cNvSpPr txBox="1">
              <a:spLocks noChangeArrowheads="1"/>
            </p:cNvSpPr>
            <p:nvPr/>
          </p:nvSpPr>
          <p:spPr bwMode="auto">
            <a:xfrm>
              <a:off x="748" y="2251"/>
              <a:ext cx="36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a:t>FFFF</a:t>
              </a:r>
            </a:p>
          </p:txBody>
        </p:sp>
        <p:sp>
          <p:nvSpPr>
            <p:cNvPr id="96270" name="Text Box 9">
              <a:extLst>
                <a:ext uri="{FF2B5EF4-FFF2-40B4-BE49-F238E27FC236}">
                  <a16:creationId xmlns:a16="http://schemas.microsoft.com/office/drawing/2014/main" id="{600A921F-83C0-44EE-8863-6B2DFD298443}"/>
                </a:ext>
              </a:extLst>
            </p:cNvPr>
            <p:cNvSpPr txBox="1">
              <a:spLocks noChangeArrowheads="1"/>
            </p:cNvSpPr>
            <p:nvPr/>
          </p:nvSpPr>
          <p:spPr bwMode="auto">
            <a:xfrm>
              <a:off x="748" y="2512"/>
              <a:ext cx="46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a:t>FFFB</a:t>
              </a:r>
            </a:p>
          </p:txBody>
        </p:sp>
        <p:sp>
          <p:nvSpPr>
            <p:cNvPr id="96271" name="Text Box 10">
              <a:extLst>
                <a:ext uri="{FF2B5EF4-FFF2-40B4-BE49-F238E27FC236}">
                  <a16:creationId xmlns:a16="http://schemas.microsoft.com/office/drawing/2014/main" id="{B3AC4138-38A7-4C9F-A2B0-DD4A86F259D6}"/>
                </a:ext>
              </a:extLst>
            </p:cNvPr>
            <p:cNvSpPr txBox="1">
              <a:spLocks noChangeArrowheads="1"/>
            </p:cNvSpPr>
            <p:nvPr/>
          </p:nvSpPr>
          <p:spPr bwMode="auto">
            <a:xfrm>
              <a:off x="839" y="3356"/>
              <a:ext cx="3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a:t>0005</a:t>
              </a:r>
            </a:p>
          </p:txBody>
        </p:sp>
        <p:grpSp>
          <p:nvGrpSpPr>
            <p:cNvPr id="96272" name="Group 11">
              <a:extLst>
                <a:ext uri="{FF2B5EF4-FFF2-40B4-BE49-F238E27FC236}">
                  <a16:creationId xmlns:a16="http://schemas.microsoft.com/office/drawing/2014/main" id="{9C94FC47-0CD2-447E-B860-A4E5654213A6}"/>
                </a:ext>
              </a:extLst>
            </p:cNvPr>
            <p:cNvGrpSpPr>
              <a:grpSpLocks/>
            </p:cNvGrpSpPr>
            <p:nvPr/>
          </p:nvGrpSpPr>
          <p:grpSpPr bwMode="auto">
            <a:xfrm>
              <a:off x="1208" y="2284"/>
              <a:ext cx="964" cy="1379"/>
              <a:chOff x="1202" y="890"/>
              <a:chExt cx="2722" cy="3084"/>
            </a:xfrm>
          </p:grpSpPr>
          <p:sp>
            <p:nvSpPr>
              <p:cNvPr id="96289" name="Rectangle 12">
                <a:extLst>
                  <a:ext uri="{FF2B5EF4-FFF2-40B4-BE49-F238E27FC236}">
                    <a16:creationId xmlns:a16="http://schemas.microsoft.com/office/drawing/2014/main" id="{5B611F8E-E02D-4FE0-ABFF-B72C40E6E164}"/>
                  </a:ext>
                </a:extLst>
              </p:cNvPr>
              <p:cNvSpPr>
                <a:spLocks noChangeArrowheads="1"/>
              </p:cNvSpPr>
              <p:nvPr/>
            </p:nvSpPr>
            <p:spPr bwMode="auto">
              <a:xfrm>
                <a:off x="1202" y="890"/>
                <a:ext cx="2722" cy="3084"/>
              </a:xfrm>
              <a:prstGeom prst="rect">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400">
                  <a:solidFill>
                    <a:srgbClr val="000099"/>
                  </a:solidFill>
                </a:endParaRPr>
              </a:p>
            </p:txBody>
          </p:sp>
          <p:sp>
            <p:nvSpPr>
              <p:cNvPr id="96290" name="Line 13">
                <a:extLst>
                  <a:ext uri="{FF2B5EF4-FFF2-40B4-BE49-F238E27FC236}">
                    <a16:creationId xmlns:a16="http://schemas.microsoft.com/office/drawing/2014/main" id="{A07FEFEF-D552-4207-94D2-07E440048B33}"/>
                  </a:ext>
                </a:extLst>
              </p:cNvPr>
              <p:cNvSpPr>
                <a:spLocks noChangeShapeType="1"/>
              </p:cNvSpPr>
              <p:nvPr/>
            </p:nvSpPr>
            <p:spPr bwMode="auto">
              <a:xfrm>
                <a:off x="1202" y="3748"/>
                <a:ext cx="2722"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6291" name="Line 14">
                <a:extLst>
                  <a:ext uri="{FF2B5EF4-FFF2-40B4-BE49-F238E27FC236}">
                    <a16:creationId xmlns:a16="http://schemas.microsoft.com/office/drawing/2014/main" id="{5083ED3C-0019-42CF-B734-C1E3F0DD3A2D}"/>
                  </a:ext>
                </a:extLst>
              </p:cNvPr>
              <p:cNvSpPr>
                <a:spLocks noChangeShapeType="1"/>
              </p:cNvSpPr>
              <p:nvPr/>
            </p:nvSpPr>
            <p:spPr bwMode="auto">
              <a:xfrm>
                <a:off x="1202" y="3521"/>
                <a:ext cx="2722"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6292" name="Line 15">
                <a:extLst>
                  <a:ext uri="{FF2B5EF4-FFF2-40B4-BE49-F238E27FC236}">
                    <a16:creationId xmlns:a16="http://schemas.microsoft.com/office/drawing/2014/main" id="{07ED9D30-A73A-40A1-93D1-8C76803F0C2E}"/>
                  </a:ext>
                </a:extLst>
              </p:cNvPr>
              <p:cNvSpPr>
                <a:spLocks noChangeShapeType="1"/>
              </p:cNvSpPr>
              <p:nvPr/>
            </p:nvSpPr>
            <p:spPr bwMode="auto">
              <a:xfrm>
                <a:off x="1202" y="3294"/>
                <a:ext cx="2722" cy="0"/>
              </a:xfrm>
              <a:prstGeom prst="line">
                <a:avLst/>
              </a:prstGeom>
              <a:noFill/>
              <a:ln w="28575" cap="rnd">
                <a:solidFill>
                  <a:srgbClr val="000099"/>
                </a:solidFill>
                <a:prstDash val="sysDot"/>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6293" name="Line 16">
                <a:extLst>
                  <a:ext uri="{FF2B5EF4-FFF2-40B4-BE49-F238E27FC236}">
                    <a16:creationId xmlns:a16="http://schemas.microsoft.com/office/drawing/2014/main" id="{D10155F7-4AA7-4396-9427-89F7D9DE7D72}"/>
                  </a:ext>
                </a:extLst>
              </p:cNvPr>
              <p:cNvSpPr>
                <a:spLocks noChangeShapeType="1"/>
              </p:cNvSpPr>
              <p:nvPr/>
            </p:nvSpPr>
            <p:spPr bwMode="auto">
              <a:xfrm>
                <a:off x="1202" y="1344"/>
                <a:ext cx="2722"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6294" name="Line 17">
                <a:extLst>
                  <a:ext uri="{FF2B5EF4-FFF2-40B4-BE49-F238E27FC236}">
                    <a16:creationId xmlns:a16="http://schemas.microsoft.com/office/drawing/2014/main" id="{C5384FD4-DC2D-46F1-8340-2743A8EC3C4A}"/>
                  </a:ext>
                </a:extLst>
              </p:cNvPr>
              <p:cNvSpPr>
                <a:spLocks noChangeShapeType="1"/>
              </p:cNvSpPr>
              <p:nvPr/>
            </p:nvSpPr>
            <p:spPr bwMode="auto">
              <a:xfrm>
                <a:off x="1202" y="1117"/>
                <a:ext cx="2722"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6295" name="Line 18">
                <a:extLst>
                  <a:ext uri="{FF2B5EF4-FFF2-40B4-BE49-F238E27FC236}">
                    <a16:creationId xmlns:a16="http://schemas.microsoft.com/office/drawing/2014/main" id="{D8C857FD-D9B2-4619-B33D-08843C595596}"/>
                  </a:ext>
                </a:extLst>
              </p:cNvPr>
              <p:cNvSpPr>
                <a:spLocks noChangeShapeType="1"/>
              </p:cNvSpPr>
              <p:nvPr/>
            </p:nvSpPr>
            <p:spPr bwMode="auto">
              <a:xfrm>
                <a:off x="1202" y="1616"/>
                <a:ext cx="2722" cy="0"/>
              </a:xfrm>
              <a:prstGeom prst="line">
                <a:avLst/>
              </a:prstGeom>
              <a:noFill/>
              <a:ln w="28575" cap="rnd">
                <a:solidFill>
                  <a:srgbClr val="000099"/>
                </a:solidFill>
                <a:prstDash val="sysDot"/>
                <a:round/>
                <a:headEnd/>
                <a:tailEnd/>
              </a:ln>
              <a:extLst>
                <a:ext uri="{909E8E84-426E-40DD-AFC4-6F175D3DCCD1}">
                  <a14:hiddenFill xmlns:a14="http://schemas.microsoft.com/office/drawing/2010/main">
                    <a:noFill/>
                  </a14:hiddenFill>
                </a:ext>
              </a:extLst>
            </p:spPr>
            <p:txBody>
              <a:bodyPr anchor="ctr"/>
              <a:lstStyle/>
              <a:p>
                <a:endParaRPr lang="en-US"/>
              </a:p>
            </p:txBody>
          </p:sp>
        </p:grpSp>
        <p:sp>
          <p:nvSpPr>
            <p:cNvPr id="96273" name="Text Box 19">
              <a:extLst>
                <a:ext uri="{FF2B5EF4-FFF2-40B4-BE49-F238E27FC236}">
                  <a16:creationId xmlns:a16="http://schemas.microsoft.com/office/drawing/2014/main" id="{68B84031-C6AD-48D8-A9D3-32B5C001D86A}"/>
                </a:ext>
              </a:extLst>
            </p:cNvPr>
            <p:cNvSpPr txBox="1">
              <a:spLocks noChangeArrowheads="1"/>
            </p:cNvSpPr>
            <p:nvPr/>
          </p:nvSpPr>
          <p:spPr bwMode="auto">
            <a:xfrm>
              <a:off x="2427" y="3583"/>
              <a:ext cx="3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a:t>0000</a:t>
              </a:r>
            </a:p>
          </p:txBody>
        </p:sp>
        <p:sp>
          <p:nvSpPr>
            <p:cNvPr id="96274" name="Text Box 20">
              <a:extLst>
                <a:ext uri="{FF2B5EF4-FFF2-40B4-BE49-F238E27FC236}">
                  <a16:creationId xmlns:a16="http://schemas.microsoft.com/office/drawing/2014/main" id="{8B7E7670-773D-4304-88DC-41CDE5635985}"/>
                </a:ext>
              </a:extLst>
            </p:cNvPr>
            <p:cNvSpPr txBox="1">
              <a:spLocks noChangeArrowheads="1"/>
            </p:cNvSpPr>
            <p:nvPr/>
          </p:nvSpPr>
          <p:spPr bwMode="auto">
            <a:xfrm>
              <a:off x="2432" y="3471"/>
              <a:ext cx="3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a:t>0002</a:t>
              </a:r>
            </a:p>
          </p:txBody>
        </p:sp>
        <p:sp>
          <p:nvSpPr>
            <p:cNvPr id="96275" name="Text Box 21">
              <a:extLst>
                <a:ext uri="{FF2B5EF4-FFF2-40B4-BE49-F238E27FC236}">
                  <a16:creationId xmlns:a16="http://schemas.microsoft.com/office/drawing/2014/main" id="{5E657651-DDE9-4FE0-9613-E5FD104BEEAA}"/>
                </a:ext>
              </a:extLst>
            </p:cNvPr>
            <p:cNvSpPr txBox="1">
              <a:spLocks noChangeArrowheads="1"/>
            </p:cNvSpPr>
            <p:nvPr/>
          </p:nvSpPr>
          <p:spPr bwMode="auto">
            <a:xfrm>
              <a:off x="2336" y="2387"/>
              <a:ext cx="38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a:t>FFFC</a:t>
              </a:r>
            </a:p>
          </p:txBody>
        </p:sp>
        <p:sp>
          <p:nvSpPr>
            <p:cNvPr id="96276" name="Text Box 22">
              <a:extLst>
                <a:ext uri="{FF2B5EF4-FFF2-40B4-BE49-F238E27FC236}">
                  <a16:creationId xmlns:a16="http://schemas.microsoft.com/office/drawing/2014/main" id="{D201BDC8-2974-4D66-A897-365F30C484A0}"/>
                </a:ext>
              </a:extLst>
            </p:cNvPr>
            <p:cNvSpPr txBox="1">
              <a:spLocks noChangeArrowheads="1"/>
            </p:cNvSpPr>
            <p:nvPr/>
          </p:nvSpPr>
          <p:spPr bwMode="auto">
            <a:xfrm>
              <a:off x="2336" y="2251"/>
              <a:ext cx="37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a:t>FFFE</a:t>
              </a:r>
            </a:p>
          </p:txBody>
        </p:sp>
        <p:sp>
          <p:nvSpPr>
            <p:cNvPr id="96277" name="Text Box 23">
              <a:extLst>
                <a:ext uri="{FF2B5EF4-FFF2-40B4-BE49-F238E27FC236}">
                  <a16:creationId xmlns:a16="http://schemas.microsoft.com/office/drawing/2014/main" id="{3431B07D-DD03-462D-859B-A00774D15541}"/>
                </a:ext>
              </a:extLst>
            </p:cNvPr>
            <p:cNvSpPr txBox="1">
              <a:spLocks noChangeArrowheads="1"/>
            </p:cNvSpPr>
            <p:nvPr/>
          </p:nvSpPr>
          <p:spPr bwMode="auto">
            <a:xfrm>
              <a:off x="2336" y="2512"/>
              <a:ext cx="37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a:t>FFFA</a:t>
              </a:r>
            </a:p>
          </p:txBody>
        </p:sp>
        <p:sp>
          <p:nvSpPr>
            <p:cNvPr id="96278" name="Text Box 24">
              <a:extLst>
                <a:ext uri="{FF2B5EF4-FFF2-40B4-BE49-F238E27FC236}">
                  <a16:creationId xmlns:a16="http://schemas.microsoft.com/office/drawing/2014/main" id="{2362E0D5-BF67-4CD3-BCC7-1CCC09A2D982}"/>
                </a:ext>
              </a:extLst>
            </p:cNvPr>
            <p:cNvSpPr txBox="1">
              <a:spLocks noChangeArrowheads="1"/>
            </p:cNvSpPr>
            <p:nvPr/>
          </p:nvSpPr>
          <p:spPr bwMode="auto">
            <a:xfrm>
              <a:off x="2432" y="3356"/>
              <a:ext cx="3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a:t>0004</a:t>
              </a:r>
            </a:p>
          </p:txBody>
        </p:sp>
        <p:grpSp>
          <p:nvGrpSpPr>
            <p:cNvPr id="96279" name="Group 25">
              <a:extLst>
                <a:ext uri="{FF2B5EF4-FFF2-40B4-BE49-F238E27FC236}">
                  <a16:creationId xmlns:a16="http://schemas.microsoft.com/office/drawing/2014/main" id="{62748244-13D3-45BA-937D-0111D3782C77}"/>
                </a:ext>
              </a:extLst>
            </p:cNvPr>
            <p:cNvGrpSpPr>
              <a:grpSpLocks/>
            </p:cNvGrpSpPr>
            <p:nvPr/>
          </p:nvGrpSpPr>
          <p:grpSpPr bwMode="auto">
            <a:xfrm>
              <a:off x="2823" y="2284"/>
              <a:ext cx="964" cy="1379"/>
              <a:chOff x="1202" y="890"/>
              <a:chExt cx="2722" cy="3084"/>
            </a:xfrm>
          </p:grpSpPr>
          <p:sp>
            <p:nvSpPr>
              <p:cNvPr id="96282" name="Rectangle 26">
                <a:extLst>
                  <a:ext uri="{FF2B5EF4-FFF2-40B4-BE49-F238E27FC236}">
                    <a16:creationId xmlns:a16="http://schemas.microsoft.com/office/drawing/2014/main" id="{C49D5387-E47C-4B3D-B806-8A71C1984B42}"/>
                  </a:ext>
                </a:extLst>
              </p:cNvPr>
              <p:cNvSpPr>
                <a:spLocks noChangeArrowheads="1"/>
              </p:cNvSpPr>
              <p:nvPr/>
            </p:nvSpPr>
            <p:spPr bwMode="auto">
              <a:xfrm>
                <a:off x="1202" y="890"/>
                <a:ext cx="2722" cy="3084"/>
              </a:xfrm>
              <a:prstGeom prst="rect">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400">
                  <a:solidFill>
                    <a:srgbClr val="000099"/>
                  </a:solidFill>
                </a:endParaRPr>
              </a:p>
            </p:txBody>
          </p:sp>
          <p:sp>
            <p:nvSpPr>
              <p:cNvPr id="96283" name="Line 27">
                <a:extLst>
                  <a:ext uri="{FF2B5EF4-FFF2-40B4-BE49-F238E27FC236}">
                    <a16:creationId xmlns:a16="http://schemas.microsoft.com/office/drawing/2014/main" id="{E3719716-931F-4E66-BC8B-3625283CF3A9}"/>
                  </a:ext>
                </a:extLst>
              </p:cNvPr>
              <p:cNvSpPr>
                <a:spLocks noChangeShapeType="1"/>
              </p:cNvSpPr>
              <p:nvPr/>
            </p:nvSpPr>
            <p:spPr bwMode="auto">
              <a:xfrm>
                <a:off x="1202" y="3748"/>
                <a:ext cx="2722"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6284" name="Line 28">
                <a:extLst>
                  <a:ext uri="{FF2B5EF4-FFF2-40B4-BE49-F238E27FC236}">
                    <a16:creationId xmlns:a16="http://schemas.microsoft.com/office/drawing/2014/main" id="{D58BA45A-CC14-4C8B-B3AC-06E48EFCE90A}"/>
                  </a:ext>
                </a:extLst>
              </p:cNvPr>
              <p:cNvSpPr>
                <a:spLocks noChangeShapeType="1"/>
              </p:cNvSpPr>
              <p:nvPr/>
            </p:nvSpPr>
            <p:spPr bwMode="auto">
              <a:xfrm>
                <a:off x="1202" y="3521"/>
                <a:ext cx="2722"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6285" name="Line 29">
                <a:extLst>
                  <a:ext uri="{FF2B5EF4-FFF2-40B4-BE49-F238E27FC236}">
                    <a16:creationId xmlns:a16="http://schemas.microsoft.com/office/drawing/2014/main" id="{8FEFBCFB-7EAC-4E8D-BF1B-277506BB2FCE}"/>
                  </a:ext>
                </a:extLst>
              </p:cNvPr>
              <p:cNvSpPr>
                <a:spLocks noChangeShapeType="1"/>
              </p:cNvSpPr>
              <p:nvPr/>
            </p:nvSpPr>
            <p:spPr bwMode="auto">
              <a:xfrm>
                <a:off x="1202" y="3294"/>
                <a:ext cx="2722" cy="0"/>
              </a:xfrm>
              <a:prstGeom prst="line">
                <a:avLst/>
              </a:prstGeom>
              <a:noFill/>
              <a:ln w="28575" cap="rnd">
                <a:solidFill>
                  <a:srgbClr val="000099"/>
                </a:solidFill>
                <a:prstDash val="sysDot"/>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6286" name="Line 30">
                <a:extLst>
                  <a:ext uri="{FF2B5EF4-FFF2-40B4-BE49-F238E27FC236}">
                    <a16:creationId xmlns:a16="http://schemas.microsoft.com/office/drawing/2014/main" id="{9F942EEF-191C-47F4-BCE2-FFC73F0303DE}"/>
                  </a:ext>
                </a:extLst>
              </p:cNvPr>
              <p:cNvSpPr>
                <a:spLocks noChangeShapeType="1"/>
              </p:cNvSpPr>
              <p:nvPr/>
            </p:nvSpPr>
            <p:spPr bwMode="auto">
              <a:xfrm>
                <a:off x="1202" y="1344"/>
                <a:ext cx="2722"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6287" name="Line 31">
                <a:extLst>
                  <a:ext uri="{FF2B5EF4-FFF2-40B4-BE49-F238E27FC236}">
                    <a16:creationId xmlns:a16="http://schemas.microsoft.com/office/drawing/2014/main" id="{A091C902-8316-4CB0-952E-58E5C283F8D7}"/>
                  </a:ext>
                </a:extLst>
              </p:cNvPr>
              <p:cNvSpPr>
                <a:spLocks noChangeShapeType="1"/>
              </p:cNvSpPr>
              <p:nvPr/>
            </p:nvSpPr>
            <p:spPr bwMode="auto">
              <a:xfrm>
                <a:off x="1202" y="1117"/>
                <a:ext cx="2722"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6288" name="Line 32">
                <a:extLst>
                  <a:ext uri="{FF2B5EF4-FFF2-40B4-BE49-F238E27FC236}">
                    <a16:creationId xmlns:a16="http://schemas.microsoft.com/office/drawing/2014/main" id="{097955A7-7A8E-46EC-BDA8-698E5771C513}"/>
                  </a:ext>
                </a:extLst>
              </p:cNvPr>
              <p:cNvSpPr>
                <a:spLocks noChangeShapeType="1"/>
              </p:cNvSpPr>
              <p:nvPr/>
            </p:nvSpPr>
            <p:spPr bwMode="auto">
              <a:xfrm>
                <a:off x="1202" y="1616"/>
                <a:ext cx="2722" cy="0"/>
              </a:xfrm>
              <a:prstGeom prst="line">
                <a:avLst/>
              </a:prstGeom>
              <a:noFill/>
              <a:ln w="28575" cap="rnd">
                <a:solidFill>
                  <a:srgbClr val="000099"/>
                </a:solidFill>
                <a:prstDash val="sysDot"/>
                <a:round/>
                <a:headEnd/>
                <a:tailEnd/>
              </a:ln>
              <a:extLst>
                <a:ext uri="{909E8E84-426E-40DD-AFC4-6F175D3DCCD1}">
                  <a14:hiddenFill xmlns:a14="http://schemas.microsoft.com/office/drawing/2010/main">
                    <a:noFill/>
                  </a14:hiddenFill>
                </a:ext>
              </a:extLst>
            </p:spPr>
            <p:txBody>
              <a:bodyPr anchor="ctr"/>
              <a:lstStyle/>
              <a:p>
                <a:endParaRPr lang="en-US"/>
              </a:p>
            </p:txBody>
          </p:sp>
        </p:grpSp>
        <p:sp>
          <p:nvSpPr>
            <p:cNvPr id="96280" name="Text Box 33">
              <a:extLst>
                <a:ext uri="{FF2B5EF4-FFF2-40B4-BE49-F238E27FC236}">
                  <a16:creationId xmlns:a16="http://schemas.microsoft.com/office/drawing/2014/main" id="{93A56CFE-B9AD-46DF-A0BE-8736EF8A6263}"/>
                </a:ext>
              </a:extLst>
            </p:cNvPr>
            <p:cNvSpPr txBox="1">
              <a:spLocks noChangeArrowheads="1"/>
            </p:cNvSpPr>
            <p:nvPr/>
          </p:nvSpPr>
          <p:spPr bwMode="auto">
            <a:xfrm>
              <a:off x="1321" y="3681"/>
              <a:ext cx="5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a:t>Bank cao</a:t>
              </a:r>
            </a:p>
            <a:p>
              <a:pPr>
                <a:spcBef>
                  <a:spcPct val="0"/>
                </a:spcBef>
                <a:buClrTx/>
                <a:buSzTx/>
                <a:buFontTx/>
                <a:buNone/>
              </a:pPr>
              <a:r>
                <a:rPr lang="en-US" altLang="en-US" sz="1400"/>
                <a:t>(bank lẻ)</a:t>
              </a:r>
            </a:p>
          </p:txBody>
        </p:sp>
        <p:sp>
          <p:nvSpPr>
            <p:cNvPr id="96281" name="Text Box 34">
              <a:extLst>
                <a:ext uri="{FF2B5EF4-FFF2-40B4-BE49-F238E27FC236}">
                  <a16:creationId xmlns:a16="http://schemas.microsoft.com/office/drawing/2014/main" id="{58F0F09F-B082-4FF0-890A-169E246EAFAD}"/>
                </a:ext>
              </a:extLst>
            </p:cNvPr>
            <p:cNvSpPr txBox="1">
              <a:spLocks noChangeArrowheads="1"/>
            </p:cNvSpPr>
            <p:nvPr/>
          </p:nvSpPr>
          <p:spPr bwMode="auto">
            <a:xfrm>
              <a:off x="3022" y="3681"/>
              <a:ext cx="6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a:t>Bank thấp</a:t>
              </a:r>
            </a:p>
            <a:p>
              <a:pPr>
                <a:spcBef>
                  <a:spcPct val="0"/>
                </a:spcBef>
                <a:buClrTx/>
                <a:buSzTx/>
                <a:buFontTx/>
                <a:buNone/>
              </a:pPr>
              <a:r>
                <a:rPr lang="en-US" altLang="en-US" sz="1400"/>
                <a:t>(Bank chẵn)</a:t>
              </a:r>
            </a:p>
          </p:txBody>
        </p:sp>
      </p:grpSp>
      <p:sp>
        <p:nvSpPr>
          <p:cNvPr id="96261" name="Text Box 35">
            <a:extLst>
              <a:ext uri="{FF2B5EF4-FFF2-40B4-BE49-F238E27FC236}">
                <a16:creationId xmlns:a16="http://schemas.microsoft.com/office/drawing/2014/main" id="{D433F9D0-B343-4780-A9A4-94AC8A0DDCC9}"/>
              </a:ext>
            </a:extLst>
          </p:cNvPr>
          <p:cNvSpPr txBox="1">
            <a:spLocks noChangeArrowheads="1"/>
          </p:cNvSpPr>
          <p:nvPr/>
        </p:nvSpPr>
        <p:spPr bwMode="auto">
          <a:xfrm>
            <a:off x="4151313" y="3644901"/>
            <a:ext cx="71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BHE</a:t>
            </a:r>
          </a:p>
        </p:txBody>
      </p:sp>
      <p:sp>
        <p:nvSpPr>
          <p:cNvPr id="96262" name="Text Box 36">
            <a:extLst>
              <a:ext uri="{FF2B5EF4-FFF2-40B4-BE49-F238E27FC236}">
                <a16:creationId xmlns:a16="http://schemas.microsoft.com/office/drawing/2014/main" id="{8E2A78B2-1CDE-4267-8D72-07F0B4410699}"/>
              </a:ext>
            </a:extLst>
          </p:cNvPr>
          <p:cNvSpPr txBox="1">
            <a:spLocks noChangeArrowheads="1"/>
          </p:cNvSpPr>
          <p:nvPr/>
        </p:nvSpPr>
        <p:spPr bwMode="auto">
          <a:xfrm>
            <a:off x="6743700" y="3644901"/>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A0</a:t>
            </a:r>
          </a:p>
        </p:txBody>
      </p:sp>
      <p:sp>
        <p:nvSpPr>
          <p:cNvPr id="96263" name="Line 37">
            <a:extLst>
              <a:ext uri="{FF2B5EF4-FFF2-40B4-BE49-F238E27FC236}">
                <a16:creationId xmlns:a16="http://schemas.microsoft.com/office/drawing/2014/main" id="{068A3ED3-0DFC-437D-A859-71CC79E550A9}"/>
              </a:ext>
            </a:extLst>
          </p:cNvPr>
          <p:cNvSpPr>
            <a:spLocks noChangeShapeType="1"/>
          </p:cNvSpPr>
          <p:nvPr/>
        </p:nvSpPr>
        <p:spPr bwMode="auto">
          <a:xfrm>
            <a:off x="4151314" y="3644900"/>
            <a:ext cx="6492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6264" name="Text Box 38">
            <a:extLst>
              <a:ext uri="{FF2B5EF4-FFF2-40B4-BE49-F238E27FC236}">
                <a16:creationId xmlns:a16="http://schemas.microsoft.com/office/drawing/2014/main" id="{153D6E09-E55E-401A-AA49-467AEDFFB4D0}"/>
              </a:ext>
            </a:extLst>
          </p:cNvPr>
          <p:cNvSpPr txBox="1">
            <a:spLocks noChangeArrowheads="1"/>
          </p:cNvSpPr>
          <p:nvPr/>
        </p:nvSpPr>
        <p:spPr bwMode="auto">
          <a:xfrm>
            <a:off x="4008438" y="4941888"/>
            <a:ext cx="1073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D8-D15</a:t>
            </a:r>
          </a:p>
        </p:txBody>
      </p:sp>
      <p:sp>
        <p:nvSpPr>
          <p:cNvPr id="96265" name="Text Box 39">
            <a:extLst>
              <a:ext uri="{FF2B5EF4-FFF2-40B4-BE49-F238E27FC236}">
                <a16:creationId xmlns:a16="http://schemas.microsoft.com/office/drawing/2014/main" id="{50219BDD-F538-40DE-91E0-31B35113D7ED}"/>
              </a:ext>
            </a:extLst>
          </p:cNvPr>
          <p:cNvSpPr txBox="1">
            <a:spLocks noChangeArrowheads="1"/>
          </p:cNvSpPr>
          <p:nvPr/>
        </p:nvSpPr>
        <p:spPr bwMode="auto">
          <a:xfrm>
            <a:off x="6600825" y="4941888"/>
            <a:ext cx="920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D0-D7</a:t>
            </a:r>
          </a:p>
        </p:txBody>
      </p:sp>
    </p:spTree>
    <p:extLst>
      <p:ext uri="{BB962C8B-B14F-4D97-AF65-F5344CB8AC3E}">
        <p14:creationId xmlns:p14="http://schemas.microsoft.com/office/powerpoint/2010/main" val="3460851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579F9B37-F75C-423A-8EDA-535D4D4BD994}"/>
              </a:ext>
            </a:extLst>
          </p:cNvPr>
          <p:cNvSpPr>
            <a:spLocks noGrp="1" noChangeArrowheads="1"/>
          </p:cNvSpPr>
          <p:nvPr>
            <p:ph type="title"/>
          </p:nvPr>
        </p:nvSpPr>
        <p:spPr/>
        <p:txBody>
          <a:bodyPr/>
          <a:lstStyle/>
          <a:p>
            <a:pPr eaLnBrk="1" hangingPunct="1"/>
            <a:r>
              <a:rPr lang="en-US" altLang="en-US"/>
              <a:t>Giải mã địa chỉ cho các thiết bị vào/ra</a:t>
            </a:r>
          </a:p>
        </p:txBody>
      </p:sp>
      <p:sp>
        <p:nvSpPr>
          <p:cNvPr id="97283" name="Rectangle 3">
            <a:extLst>
              <a:ext uri="{FF2B5EF4-FFF2-40B4-BE49-F238E27FC236}">
                <a16:creationId xmlns:a16="http://schemas.microsoft.com/office/drawing/2014/main" id="{18AF289C-E2E0-462F-8524-EDB6E94ED931}"/>
              </a:ext>
            </a:extLst>
          </p:cNvPr>
          <p:cNvSpPr>
            <a:spLocks noGrp="1" noChangeArrowheads="1"/>
          </p:cNvSpPr>
          <p:nvPr>
            <p:ph idx="1"/>
          </p:nvPr>
        </p:nvSpPr>
        <p:spPr/>
        <p:txBody>
          <a:bodyPr/>
          <a:lstStyle/>
          <a:p>
            <a:pPr eaLnBrk="1" hangingPunct="1"/>
            <a:r>
              <a:rPr lang="en-US" altLang="en-US"/>
              <a:t>Ví dụ: Giải mã địa chỉ cho thiết bị ra 8 bit với địa chỉ 07H</a:t>
            </a:r>
          </a:p>
          <a:p>
            <a:pPr lvl="1" eaLnBrk="1" hangingPunct="1"/>
            <a:r>
              <a:rPr lang="en-US" altLang="en-US"/>
              <a:t>07H= 0000 0111</a:t>
            </a:r>
          </a:p>
          <a:p>
            <a:pPr lvl="1" eaLnBrk="1" hangingPunct="1"/>
            <a:endParaRPr lang="en-US" altLang="en-US"/>
          </a:p>
          <a:p>
            <a:pPr lvl="1" eaLnBrk="1" hangingPunct="1"/>
            <a:endParaRPr lang="en-US" altLang="en-US"/>
          </a:p>
          <a:p>
            <a:pPr lvl="1" eaLnBrk="1" hangingPunct="1"/>
            <a:endParaRPr lang="en-US" altLang="en-US"/>
          </a:p>
          <a:p>
            <a:pPr lvl="1" eaLnBrk="1" hangingPunct="1"/>
            <a:endParaRPr lang="en-US" altLang="en-US"/>
          </a:p>
          <a:p>
            <a:pPr lvl="1"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grpSp>
        <p:nvGrpSpPr>
          <p:cNvPr id="97284" name="Group 4">
            <a:extLst>
              <a:ext uri="{FF2B5EF4-FFF2-40B4-BE49-F238E27FC236}">
                <a16:creationId xmlns:a16="http://schemas.microsoft.com/office/drawing/2014/main" id="{A95B0F18-7704-44F8-BBE1-55DC04450347}"/>
              </a:ext>
            </a:extLst>
          </p:cNvPr>
          <p:cNvGrpSpPr>
            <a:grpSpLocks/>
          </p:cNvGrpSpPr>
          <p:nvPr/>
        </p:nvGrpSpPr>
        <p:grpSpPr bwMode="auto">
          <a:xfrm>
            <a:off x="1524000" y="3213101"/>
            <a:ext cx="4032250" cy="2670175"/>
            <a:chOff x="113" y="2386"/>
            <a:chExt cx="2939" cy="1732"/>
          </a:xfrm>
        </p:grpSpPr>
        <p:sp>
          <p:nvSpPr>
            <p:cNvPr id="97346" name="Line 5">
              <a:extLst>
                <a:ext uri="{FF2B5EF4-FFF2-40B4-BE49-F238E27FC236}">
                  <a16:creationId xmlns:a16="http://schemas.microsoft.com/office/drawing/2014/main" id="{A0F2614C-F815-48CB-868E-EEBE629488C3}"/>
                </a:ext>
              </a:extLst>
            </p:cNvPr>
            <p:cNvSpPr>
              <a:spLocks noChangeShapeType="1"/>
            </p:cNvSpPr>
            <p:nvPr/>
          </p:nvSpPr>
          <p:spPr bwMode="auto">
            <a:xfrm>
              <a:off x="930" y="3974"/>
              <a:ext cx="45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47" name="Rectangle 6">
              <a:extLst>
                <a:ext uri="{FF2B5EF4-FFF2-40B4-BE49-F238E27FC236}">
                  <a16:creationId xmlns:a16="http://schemas.microsoft.com/office/drawing/2014/main" id="{E8EF5747-FE34-4D68-A492-92CF2D3CA61A}"/>
                </a:ext>
              </a:extLst>
            </p:cNvPr>
            <p:cNvSpPr>
              <a:spLocks noChangeArrowheads="1"/>
            </p:cNvSpPr>
            <p:nvPr/>
          </p:nvSpPr>
          <p:spPr bwMode="auto">
            <a:xfrm>
              <a:off x="2155" y="2477"/>
              <a:ext cx="816" cy="998"/>
            </a:xfrm>
            <a:prstGeom prst="rect">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7348" name="Line 7">
              <a:extLst>
                <a:ext uri="{FF2B5EF4-FFF2-40B4-BE49-F238E27FC236}">
                  <a16:creationId xmlns:a16="http://schemas.microsoft.com/office/drawing/2014/main" id="{6497A178-C269-4B51-AF68-636756B09AE7}"/>
                </a:ext>
              </a:extLst>
            </p:cNvPr>
            <p:cNvSpPr>
              <a:spLocks noChangeShapeType="1"/>
            </p:cNvSpPr>
            <p:nvPr/>
          </p:nvSpPr>
          <p:spPr bwMode="auto">
            <a:xfrm>
              <a:off x="1746" y="3294"/>
              <a:ext cx="408" cy="0"/>
            </a:xfrm>
            <a:prstGeom prst="line">
              <a:avLst/>
            </a:prstGeom>
            <a:noFill/>
            <a:ln w="28575">
              <a:solidFill>
                <a:schemeClr val="tx1"/>
              </a:solidFill>
              <a:round/>
              <a:headEnd type="oval" w="lg" len="lg"/>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7349" name="Text Box 8">
              <a:extLst>
                <a:ext uri="{FF2B5EF4-FFF2-40B4-BE49-F238E27FC236}">
                  <a16:creationId xmlns:a16="http://schemas.microsoft.com/office/drawing/2014/main" id="{C448E432-2B2D-44B9-8B08-1E67559F79F4}"/>
                </a:ext>
              </a:extLst>
            </p:cNvPr>
            <p:cNvSpPr txBox="1">
              <a:spLocks noChangeArrowheads="1"/>
            </p:cNvSpPr>
            <p:nvPr/>
          </p:nvSpPr>
          <p:spPr bwMode="auto">
            <a:xfrm>
              <a:off x="2110" y="2750"/>
              <a:ext cx="545"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3399"/>
                  </a:solidFill>
                </a:rPr>
                <a:t>D0-D7</a:t>
              </a:r>
            </a:p>
          </p:txBody>
        </p:sp>
        <p:sp>
          <p:nvSpPr>
            <p:cNvPr id="97350" name="Text Box 9">
              <a:extLst>
                <a:ext uri="{FF2B5EF4-FFF2-40B4-BE49-F238E27FC236}">
                  <a16:creationId xmlns:a16="http://schemas.microsoft.com/office/drawing/2014/main" id="{C71601E6-CC3E-4370-882C-D97ADF65D347}"/>
                </a:ext>
              </a:extLst>
            </p:cNvPr>
            <p:cNvSpPr txBox="1">
              <a:spLocks noChangeArrowheads="1"/>
            </p:cNvSpPr>
            <p:nvPr/>
          </p:nvSpPr>
          <p:spPr bwMode="auto">
            <a:xfrm>
              <a:off x="2064" y="3203"/>
              <a:ext cx="58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3399"/>
                  </a:solidFill>
                </a:rPr>
                <a:t>  CS</a:t>
              </a:r>
            </a:p>
          </p:txBody>
        </p:sp>
        <p:sp>
          <p:nvSpPr>
            <p:cNvPr id="97351" name="Text Box 10">
              <a:extLst>
                <a:ext uri="{FF2B5EF4-FFF2-40B4-BE49-F238E27FC236}">
                  <a16:creationId xmlns:a16="http://schemas.microsoft.com/office/drawing/2014/main" id="{C2D7606E-9B26-43D5-B664-FAD8E88B0F9C}"/>
                </a:ext>
              </a:extLst>
            </p:cNvPr>
            <p:cNvSpPr txBox="1">
              <a:spLocks noChangeArrowheads="1"/>
            </p:cNvSpPr>
            <p:nvPr/>
          </p:nvSpPr>
          <p:spPr bwMode="auto">
            <a:xfrm>
              <a:off x="2472" y="3203"/>
              <a:ext cx="58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3399"/>
                  </a:solidFill>
                </a:rPr>
                <a:t> </a:t>
              </a:r>
              <a:r>
                <a:rPr lang="en-US" altLang="en-US" sz="1600">
                  <a:solidFill>
                    <a:srgbClr val="000099"/>
                  </a:solidFill>
                </a:rPr>
                <a:t>WE</a:t>
              </a:r>
            </a:p>
          </p:txBody>
        </p:sp>
        <p:sp>
          <p:nvSpPr>
            <p:cNvPr id="97352" name="Line 11">
              <a:extLst>
                <a:ext uri="{FF2B5EF4-FFF2-40B4-BE49-F238E27FC236}">
                  <a16:creationId xmlns:a16="http://schemas.microsoft.com/office/drawing/2014/main" id="{C3CAB5E0-66BC-4AC4-824E-193BB60E7EAE}"/>
                </a:ext>
              </a:extLst>
            </p:cNvPr>
            <p:cNvSpPr>
              <a:spLocks noChangeShapeType="1"/>
            </p:cNvSpPr>
            <p:nvPr/>
          </p:nvSpPr>
          <p:spPr bwMode="auto">
            <a:xfrm>
              <a:off x="2200" y="3248"/>
              <a:ext cx="182" cy="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53" name="Line 12">
              <a:extLst>
                <a:ext uri="{FF2B5EF4-FFF2-40B4-BE49-F238E27FC236}">
                  <a16:creationId xmlns:a16="http://schemas.microsoft.com/office/drawing/2014/main" id="{E7225217-2F95-44AE-AEB0-9AB2CA577B34}"/>
                </a:ext>
              </a:extLst>
            </p:cNvPr>
            <p:cNvSpPr>
              <a:spLocks noChangeShapeType="1"/>
            </p:cNvSpPr>
            <p:nvPr/>
          </p:nvSpPr>
          <p:spPr bwMode="auto">
            <a:xfrm>
              <a:off x="2608" y="3248"/>
              <a:ext cx="182" cy="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54" name="Line 13">
              <a:extLst>
                <a:ext uri="{FF2B5EF4-FFF2-40B4-BE49-F238E27FC236}">
                  <a16:creationId xmlns:a16="http://schemas.microsoft.com/office/drawing/2014/main" id="{ACC29DA6-C433-4E9E-A763-530C1B03E08E}"/>
                </a:ext>
              </a:extLst>
            </p:cNvPr>
            <p:cNvSpPr>
              <a:spLocks noChangeShapeType="1"/>
            </p:cNvSpPr>
            <p:nvPr/>
          </p:nvSpPr>
          <p:spPr bwMode="auto">
            <a:xfrm flipV="1">
              <a:off x="2699" y="3475"/>
              <a:ext cx="0" cy="27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7355" name="Text Box 14">
              <a:extLst>
                <a:ext uri="{FF2B5EF4-FFF2-40B4-BE49-F238E27FC236}">
                  <a16:creationId xmlns:a16="http://schemas.microsoft.com/office/drawing/2014/main" id="{5E70CE07-C23B-489A-BA97-F4BD4D3E46DA}"/>
                </a:ext>
              </a:extLst>
            </p:cNvPr>
            <p:cNvSpPr txBox="1">
              <a:spLocks noChangeArrowheads="1"/>
            </p:cNvSpPr>
            <p:nvPr/>
          </p:nvSpPr>
          <p:spPr bwMode="auto">
            <a:xfrm>
              <a:off x="1610" y="2523"/>
              <a:ext cx="597"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t>D0-D7</a:t>
              </a:r>
            </a:p>
          </p:txBody>
        </p:sp>
        <p:sp>
          <p:nvSpPr>
            <p:cNvPr id="97356" name="AutoShape 15">
              <a:extLst>
                <a:ext uri="{FF2B5EF4-FFF2-40B4-BE49-F238E27FC236}">
                  <a16:creationId xmlns:a16="http://schemas.microsoft.com/office/drawing/2014/main" id="{2934DB52-0E65-47C1-BF48-67080CAF4CCB}"/>
                </a:ext>
              </a:extLst>
            </p:cNvPr>
            <p:cNvSpPr>
              <a:spLocks noChangeArrowheads="1"/>
            </p:cNvSpPr>
            <p:nvPr/>
          </p:nvSpPr>
          <p:spPr bwMode="auto">
            <a:xfrm>
              <a:off x="1383" y="3112"/>
              <a:ext cx="336" cy="336"/>
            </a:xfrm>
            <a:prstGeom prst="flowChartDelay">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7357" name="Line 16">
              <a:extLst>
                <a:ext uri="{FF2B5EF4-FFF2-40B4-BE49-F238E27FC236}">
                  <a16:creationId xmlns:a16="http://schemas.microsoft.com/office/drawing/2014/main" id="{ADD6CCAF-BDB2-45CF-B83D-1F78C823C3C9}"/>
                </a:ext>
              </a:extLst>
            </p:cNvPr>
            <p:cNvSpPr>
              <a:spLocks noChangeShapeType="1"/>
            </p:cNvSpPr>
            <p:nvPr/>
          </p:nvSpPr>
          <p:spPr bwMode="auto">
            <a:xfrm>
              <a:off x="1383" y="2523"/>
              <a:ext cx="0" cy="145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58" name="Line 17">
              <a:extLst>
                <a:ext uri="{FF2B5EF4-FFF2-40B4-BE49-F238E27FC236}">
                  <a16:creationId xmlns:a16="http://schemas.microsoft.com/office/drawing/2014/main" id="{C8E5B283-CB90-45DA-B6AA-22EE7E055869}"/>
                </a:ext>
              </a:extLst>
            </p:cNvPr>
            <p:cNvSpPr>
              <a:spLocks noChangeShapeType="1"/>
            </p:cNvSpPr>
            <p:nvPr/>
          </p:nvSpPr>
          <p:spPr bwMode="auto">
            <a:xfrm>
              <a:off x="612" y="2522"/>
              <a:ext cx="77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59" name="Line 18">
              <a:extLst>
                <a:ext uri="{FF2B5EF4-FFF2-40B4-BE49-F238E27FC236}">
                  <a16:creationId xmlns:a16="http://schemas.microsoft.com/office/drawing/2014/main" id="{F90C8A5C-C64E-4009-8D38-0133502F509D}"/>
                </a:ext>
              </a:extLst>
            </p:cNvPr>
            <p:cNvSpPr>
              <a:spLocks noChangeShapeType="1"/>
            </p:cNvSpPr>
            <p:nvPr/>
          </p:nvSpPr>
          <p:spPr bwMode="auto">
            <a:xfrm>
              <a:off x="612" y="2704"/>
              <a:ext cx="77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60" name="Line 19">
              <a:extLst>
                <a:ext uri="{FF2B5EF4-FFF2-40B4-BE49-F238E27FC236}">
                  <a16:creationId xmlns:a16="http://schemas.microsoft.com/office/drawing/2014/main" id="{B07A1792-F781-45A2-9D06-AB754C1C0809}"/>
                </a:ext>
              </a:extLst>
            </p:cNvPr>
            <p:cNvSpPr>
              <a:spLocks noChangeShapeType="1"/>
            </p:cNvSpPr>
            <p:nvPr/>
          </p:nvSpPr>
          <p:spPr bwMode="auto">
            <a:xfrm>
              <a:off x="612" y="2885"/>
              <a:ext cx="77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61" name="Line 20">
              <a:extLst>
                <a:ext uri="{FF2B5EF4-FFF2-40B4-BE49-F238E27FC236}">
                  <a16:creationId xmlns:a16="http://schemas.microsoft.com/office/drawing/2014/main" id="{6219E29E-A4B2-46F4-A852-7C4797F210B6}"/>
                </a:ext>
              </a:extLst>
            </p:cNvPr>
            <p:cNvSpPr>
              <a:spLocks noChangeShapeType="1"/>
            </p:cNvSpPr>
            <p:nvPr/>
          </p:nvSpPr>
          <p:spPr bwMode="auto">
            <a:xfrm>
              <a:off x="612" y="3067"/>
              <a:ext cx="77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62" name="Line 21">
              <a:extLst>
                <a:ext uri="{FF2B5EF4-FFF2-40B4-BE49-F238E27FC236}">
                  <a16:creationId xmlns:a16="http://schemas.microsoft.com/office/drawing/2014/main" id="{89931091-9C86-41D5-8A9D-E20D59E7D283}"/>
                </a:ext>
              </a:extLst>
            </p:cNvPr>
            <p:cNvSpPr>
              <a:spLocks noChangeShapeType="1"/>
            </p:cNvSpPr>
            <p:nvPr/>
          </p:nvSpPr>
          <p:spPr bwMode="auto">
            <a:xfrm>
              <a:off x="612" y="3248"/>
              <a:ext cx="77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63" name="Line 22">
              <a:extLst>
                <a:ext uri="{FF2B5EF4-FFF2-40B4-BE49-F238E27FC236}">
                  <a16:creationId xmlns:a16="http://schemas.microsoft.com/office/drawing/2014/main" id="{8EC3B0E5-F920-42D7-B782-379979751FA2}"/>
                </a:ext>
              </a:extLst>
            </p:cNvPr>
            <p:cNvSpPr>
              <a:spLocks noChangeShapeType="1"/>
            </p:cNvSpPr>
            <p:nvPr/>
          </p:nvSpPr>
          <p:spPr bwMode="auto">
            <a:xfrm>
              <a:off x="612" y="3430"/>
              <a:ext cx="77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64" name="Line 23">
              <a:extLst>
                <a:ext uri="{FF2B5EF4-FFF2-40B4-BE49-F238E27FC236}">
                  <a16:creationId xmlns:a16="http://schemas.microsoft.com/office/drawing/2014/main" id="{F07F12AC-52E4-4346-B8A8-0A2FEC6013A1}"/>
                </a:ext>
              </a:extLst>
            </p:cNvPr>
            <p:cNvSpPr>
              <a:spLocks noChangeShapeType="1"/>
            </p:cNvSpPr>
            <p:nvPr/>
          </p:nvSpPr>
          <p:spPr bwMode="auto">
            <a:xfrm>
              <a:off x="612" y="3611"/>
              <a:ext cx="77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65" name="Line 24">
              <a:extLst>
                <a:ext uri="{FF2B5EF4-FFF2-40B4-BE49-F238E27FC236}">
                  <a16:creationId xmlns:a16="http://schemas.microsoft.com/office/drawing/2014/main" id="{0FB2FD01-D4FB-48AF-A4D5-E3D2AFF5ED15}"/>
                </a:ext>
              </a:extLst>
            </p:cNvPr>
            <p:cNvSpPr>
              <a:spLocks noChangeShapeType="1"/>
            </p:cNvSpPr>
            <p:nvPr/>
          </p:nvSpPr>
          <p:spPr bwMode="auto">
            <a:xfrm>
              <a:off x="612" y="3793"/>
              <a:ext cx="77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66" name="Line 25">
              <a:extLst>
                <a:ext uri="{FF2B5EF4-FFF2-40B4-BE49-F238E27FC236}">
                  <a16:creationId xmlns:a16="http://schemas.microsoft.com/office/drawing/2014/main" id="{442A8D9A-899D-4CA6-9F9E-7A6D697C08A6}"/>
                </a:ext>
              </a:extLst>
            </p:cNvPr>
            <p:cNvSpPr>
              <a:spLocks noChangeShapeType="1"/>
            </p:cNvSpPr>
            <p:nvPr/>
          </p:nvSpPr>
          <p:spPr bwMode="auto">
            <a:xfrm>
              <a:off x="612" y="3974"/>
              <a:ext cx="31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67" name="Text Box 26">
              <a:extLst>
                <a:ext uri="{FF2B5EF4-FFF2-40B4-BE49-F238E27FC236}">
                  <a16:creationId xmlns:a16="http://schemas.microsoft.com/office/drawing/2014/main" id="{EF0318F6-BF6B-4619-8570-9458E11772FD}"/>
                </a:ext>
              </a:extLst>
            </p:cNvPr>
            <p:cNvSpPr txBox="1">
              <a:spLocks noChangeArrowheads="1"/>
            </p:cNvSpPr>
            <p:nvPr/>
          </p:nvSpPr>
          <p:spPr bwMode="auto">
            <a:xfrm>
              <a:off x="159" y="2386"/>
              <a:ext cx="3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0</a:t>
              </a:r>
            </a:p>
          </p:txBody>
        </p:sp>
        <p:sp>
          <p:nvSpPr>
            <p:cNvPr id="97368" name="Text Box 27">
              <a:extLst>
                <a:ext uri="{FF2B5EF4-FFF2-40B4-BE49-F238E27FC236}">
                  <a16:creationId xmlns:a16="http://schemas.microsoft.com/office/drawing/2014/main" id="{F5DC316D-1372-49AB-BE4D-EC93C0F092DC}"/>
                </a:ext>
              </a:extLst>
            </p:cNvPr>
            <p:cNvSpPr txBox="1">
              <a:spLocks noChangeArrowheads="1"/>
            </p:cNvSpPr>
            <p:nvPr/>
          </p:nvSpPr>
          <p:spPr bwMode="auto">
            <a:xfrm>
              <a:off x="159" y="2568"/>
              <a:ext cx="3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1</a:t>
              </a:r>
            </a:p>
          </p:txBody>
        </p:sp>
        <p:sp>
          <p:nvSpPr>
            <p:cNvPr id="97369" name="Text Box 28">
              <a:extLst>
                <a:ext uri="{FF2B5EF4-FFF2-40B4-BE49-F238E27FC236}">
                  <a16:creationId xmlns:a16="http://schemas.microsoft.com/office/drawing/2014/main" id="{9AD3407B-8384-4AA4-BDEF-70DD6A569F5D}"/>
                </a:ext>
              </a:extLst>
            </p:cNvPr>
            <p:cNvSpPr txBox="1">
              <a:spLocks noChangeArrowheads="1"/>
            </p:cNvSpPr>
            <p:nvPr/>
          </p:nvSpPr>
          <p:spPr bwMode="auto">
            <a:xfrm>
              <a:off x="159" y="2749"/>
              <a:ext cx="3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2</a:t>
              </a:r>
            </a:p>
          </p:txBody>
        </p:sp>
        <p:sp>
          <p:nvSpPr>
            <p:cNvPr id="97370" name="Text Box 29">
              <a:extLst>
                <a:ext uri="{FF2B5EF4-FFF2-40B4-BE49-F238E27FC236}">
                  <a16:creationId xmlns:a16="http://schemas.microsoft.com/office/drawing/2014/main" id="{FB33F0F8-2C05-4261-9C73-E9A8B3DE618F}"/>
                </a:ext>
              </a:extLst>
            </p:cNvPr>
            <p:cNvSpPr txBox="1">
              <a:spLocks noChangeArrowheads="1"/>
            </p:cNvSpPr>
            <p:nvPr/>
          </p:nvSpPr>
          <p:spPr bwMode="auto">
            <a:xfrm>
              <a:off x="159" y="2931"/>
              <a:ext cx="3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3</a:t>
              </a:r>
            </a:p>
          </p:txBody>
        </p:sp>
        <p:sp>
          <p:nvSpPr>
            <p:cNvPr id="97371" name="Text Box 30">
              <a:extLst>
                <a:ext uri="{FF2B5EF4-FFF2-40B4-BE49-F238E27FC236}">
                  <a16:creationId xmlns:a16="http://schemas.microsoft.com/office/drawing/2014/main" id="{13CEBEA4-40E2-450E-BBF3-2912DE89CC7F}"/>
                </a:ext>
              </a:extLst>
            </p:cNvPr>
            <p:cNvSpPr txBox="1">
              <a:spLocks noChangeArrowheads="1"/>
            </p:cNvSpPr>
            <p:nvPr/>
          </p:nvSpPr>
          <p:spPr bwMode="auto">
            <a:xfrm>
              <a:off x="159" y="3067"/>
              <a:ext cx="3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4</a:t>
              </a:r>
            </a:p>
          </p:txBody>
        </p:sp>
        <p:sp>
          <p:nvSpPr>
            <p:cNvPr id="97372" name="Text Box 31">
              <a:extLst>
                <a:ext uri="{FF2B5EF4-FFF2-40B4-BE49-F238E27FC236}">
                  <a16:creationId xmlns:a16="http://schemas.microsoft.com/office/drawing/2014/main" id="{ABA7C95E-237C-472B-B76C-472040AD8F03}"/>
                </a:ext>
              </a:extLst>
            </p:cNvPr>
            <p:cNvSpPr txBox="1">
              <a:spLocks noChangeArrowheads="1"/>
            </p:cNvSpPr>
            <p:nvPr/>
          </p:nvSpPr>
          <p:spPr bwMode="auto">
            <a:xfrm>
              <a:off x="159" y="3294"/>
              <a:ext cx="3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5</a:t>
              </a:r>
            </a:p>
          </p:txBody>
        </p:sp>
        <p:sp>
          <p:nvSpPr>
            <p:cNvPr id="97373" name="Text Box 32">
              <a:extLst>
                <a:ext uri="{FF2B5EF4-FFF2-40B4-BE49-F238E27FC236}">
                  <a16:creationId xmlns:a16="http://schemas.microsoft.com/office/drawing/2014/main" id="{C94AA3CD-2219-4CEE-9F1C-6283859CBF50}"/>
                </a:ext>
              </a:extLst>
            </p:cNvPr>
            <p:cNvSpPr txBox="1">
              <a:spLocks noChangeArrowheads="1"/>
            </p:cNvSpPr>
            <p:nvPr/>
          </p:nvSpPr>
          <p:spPr bwMode="auto">
            <a:xfrm>
              <a:off x="159" y="3475"/>
              <a:ext cx="3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6</a:t>
              </a:r>
            </a:p>
          </p:txBody>
        </p:sp>
        <p:sp>
          <p:nvSpPr>
            <p:cNvPr id="97374" name="Text Box 33">
              <a:extLst>
                <a:ext uri="{FF2B5EF4-FFF2-40B4-BE49-F238E27FC236}">
                  <a16:creationId xmlns:a16="http://schemas.microsoft.com/office/drawing/2014/main" id="{5CDBEA25-32EE-4917-8116-1B87113011B8}"/>
                </a:ext>
              </a:extLst>
            </p:cNvPr>
            <p:cNvSpPr txBox="1">
              <a:spLocks noChangeArrowheads="1"/>
            </p:cNvSpPr>
            <p:nvPr/>
          </p:nvSpPr>
          <p:spPr bwMode="auto">
            <a:xfrm>
              <a:off x="113" y="3900"/>
              <a:ext cx="49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Black" panose="020B0A04020102020204" pitchFamily="34" charset="0"/>
                </a:rPr>
                <a:t>IO/M</a:t>
              </a:r>
            </a:p>
          </p:txBody>
        </p:sp>
        <p:sp>
          <p:nvSpPr>
            <p:cNvPr id="97375" name="Line 34">
              <a:extLst>
                <a:ext uri="{FF2B5EF4-FFF2-40B4-BE49-F238E27FC236}">
                  <a16:creationId xmlns:a16="http://schemas.microsoft.com/office/drawing/2014/main" id="{C7C6608F-B18D-468C-95C5-B02F6D4C399B}"/>
                </a:ext>
              </a:extLst>
            </p:cNvPr>
            <p:cNvSpPr>
              <a:spLocks noChangeShapeType="1"/>
            </p:cNvSpPr>
            <p:nvPr/>
          </p:nvSpPr>
          <p:spPr bwMode="auto">
            <a:xfrm>
              <a:off x="385" y="3929"/>
              <a:ext cx="1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76" name="Text Box 35">
              <a:extLst>
                <a:ext uri="{FF2B5EF4-FFF2-40B4-BE49-F238E27FC236}">
                  <a16:creationId xmlns:a16="http://schemas.microsoft.com/office/drawing/2014/main" id="{FBE08005-26CE-47EB-B08D-D182E35D6A99}"/>
                </a:ext>
              </a:extLst>
            </p:cNvPr>
            <p:cNvSpPr txBox="1">
              <a:spLocks noChangeArrowheads="1"/>
            </p:cNvSpPr>
            <p:nvPr/>
          </p:nvSpPr>
          <p:spPr bwMode="auto">
            <a:xfrm>
              <a:off x="2517" y="3747"/>
              <a:ext cx="43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WR</a:t>
              </a:r>
            </a:p>
          </p:txBody>
        </p:sp>
        <p:sp>
          <p:nvSpPr>
            <p:cNvPr id="97377" name="Line 36">
              <a:extLst>
                <a:ext uri="{FF2B5EF4-FFF2-40B4-BE49-F238E27FC236}">
                  <a16:creationId xmlns:a16="http://schemas.microsoft.com/office/drawing/2014/main" id="{5798A4DA-D41D-48B9-8D86-A6D2DFFD71F9}"/>
                </a:ext>
              </a:extLst>
            </p:cNvPr>
            <p:cNvSpPr>
              <a:spLocks noChangeShapeType="1"/>
            </p:cNvSpPr>
            <p:nvPr/>
          </p:nvSpPr>
          <p:spPr bwMode="auto">
            <a:xfrm>
              <a:off x="2562" y="3793"/>
              <a:ext cx="2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78" name="Text Box 37">
              <a:extLst>
                <a:ext uri="{FF2B5EF4-FFF2-40B4-BE49-F238E27FC236}">
                  <a16:creationId xmlns:a16="http://schemas.microsoft.com/office/drawing/2014/main" id="{2102A587-E9BE-4BDC-AB57-6BF409A81D60}"/>
                </a:ext>
              </a:extLst>
            </p:cNvPr>
            <p:cNvSpPr txBox="1">
              <a:spLocks noChangeArrowheads="1"/>
            </p:cNvSpPr>
            <p:nvPr/>
          </p:nvSpPr>
          <p:spPr bwMode="auto">
            <a:xfrm>
              <a:off x="158" y="3657"/>
              <a:ext cx="3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7</a:t>
              </a:r>
            </a:p>
          </p:txBody>
        </p:sp>
        <p:sp>
          <p:nvSpPr>
            <p:cNvPr id="97379" name="AutoShape 38">
              <a:extLst>
                <a:ext uri="{FF2B5EF4-FFF2-40B4-BE49-F238E27FC236}">
                  <a16:creationId xmlns:a16="http://schemas.microsoft.com/office/drawing/2014/main" id="{A5950C2D-D50F-4666-81D5-F81AC212DD38}"/>
                </a:ext>
              </a:extLst>
            </p:cNvPr>
            <p:cNvSpPr>
              <a:spLocks noChangeArrowheads="1"/>
            </p:cNvSpPr>
            <p:nvPr/>
          </p:nvSpPr>
          <p:spPr bwMode="auto">
            <a:xfrm flipH="1">
              <a:off x="1883" y="2750"/>
              <a:ext cx="272" cy="181"/>
            </a:xfrm>
            <a:prstGeom prst="leftArrow">
              <a:avLst>
                <a:gd name="adj1" fmla="val 50000"/>
                <a:gd name="adj2" fmla="val 37569"/>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nvGrpSpPr>
            <p:cNvPr id="97380" name="Group 39">
              <a:extLst>
                <a:ext uri="{FF2B5EF4-FFF2-40B4-BE49-F238E27FC236}">
                  <a16:creationId xmlns:a16="http://schemas.microsoft.com/office/drawing/2014/main" id="{B7A99044-F781-4E56-B03F-721FD5E5AD17}"/>
                </a:ext>
              </a:extLst>
            </p:cNvPr>
            <p:cNvGrpSpPr>
              <a:grpSpLocks/>
            </p:cNvGrpSpPr>
            <p:nvPr/>
          </p:nvGrpSpPr>
          <p:grpSpPr bwMode="auto">
            <a:xfrm rot="5400000">
              <a:off x="908" y="2998"/>
              <a:ext cx="96" cy="144"/>
              <a:chOff x="2016" y="3552"/>
              <a:chExt cx="96" cy="144"/>
            </a:xfrm>
          </p:grpSpPr>
          <p:sp>
            <p:nvSpPr>
              <p:cNvPr id="97393" name="AutoShape 40">
                <a:extLst>
                  <a:ext uri="{FF2B5EF4-FFF2-40B4-BE49-F238E27FC236}">
                    <a16:creationId xmlns:a16="http://schemas.microsoft.com/office/drawing/2014/main" id="{F9702D10-4867-42EA-BE07-8380238C42AA}"/>
                  </a:ext>
                </a:extLst>
              </p:cNvPr>
              <p:cNvSpPr>
                <a:spLocks noChangeArrowheads="1"/>
              </p:cNvSpPr>
              <p:nvPr/>
            </p:nvSpPr>
            <p:spPr bwMode="auto">
              <a:xfrm>
                <a:off x="2016" y="3600"/>
                <a:ext cx="96" cy="96"/>
              </a:xfrm>
              <a:prstGeom prst="flowChartExtract">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7394" name="AutoShape 41">
                <a:extLst>
                  <a:ext uri="{FF2B5EF4-FFF2-40B4-BE49-F238E27FC236}">
                    <a16:creationId xmlns:a16="http://schemas.microsoft.com/office/drawing/2014/main" id="{944DC669-5C1E-4277-ACBC-C39C6F818B39}"/>
                  </a:ext>
                </a:extLst>
              </p:cNvPr>
              <p:cNvSpPr>
                <a:spLocks noChangeArrowheads="1"/>
              </p:cNvSpPr>
              <p:nvPr/>
            </p:nvSpPr>
            <p:spPr bwMode="auto">
              <a:xfrm>
                <a:off x="2040" y="3552"/>
                <a:ext cx="48" cy="48"/>
              </a:xfrm>
              <a:prstGeom prst="flowChartConnector">
                <a:avLst/>
              </a:prstGeom>
              <a:solidFill>
                <a:schemeClr val="accent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grpSp>
          <p:nvGrpSpPr>
            <p:cNvPr id="97381" name="Group 42">
              <a:extLst>
                <a:ext uri="{FF2B5EF4-FFF2-40B4-BE49-F238E27FC236}">
                  <a16:creationId xmlns:a16="http://schemas.microsoft.com/office/drawing/2014/main" id="{F22939B0-64AD-41A2-93D0-81BEC71745E7}"/>
                </a:ext>
              </a:extLst>
            </p:cNvPr>
            <p:cNvGrpSpPr>
              <a:grpSpLocks/>
            </p:cNvGrpSpPr>
            <p:nvPr/>
          </p:nvGrpSpPr>
          <p:grpSpPr bwMode="auto">
            <a:xfrm rot="5400000">
              <a:off x="908" y="3179"/>
              <a:ext cx="96" cy="144"/>
              <a:chOff x="2016" y="3552"/>
              <a:chExt cx="96" cy="144"/>
            </a:xfrm>
          </p:grpSpPr>
          <p:sp>
            <p:nvSpPr>
              <p:cNvPr id="97391" name="AutoShape 43">
                <a:extLst>
                  <a:ext uri="{FF2B5EF4-FFF2-40B4-BE49-F238E27FC236}">
                    <a16:creationId xmlns:a16="http://schemas.microsoft.com/office/drawing/2014/main" id="{01DCEC82-F175-4471-8EF7-8BB54E50B22C}"/>
                  </a:ext>
                </a:extLst>
              </p:cNvPr>
              <p:cNvSpPr>
                <a:spLocks noChangeArrowheads="1"/>
              </p:cNvSpPr>
              <p:nvPr/>
            </p:nvSpPr>
            <p:spPr bwMode="auto">
              <a:xfrm>
                <a:off x="2016" y="3600"/>
                <a:ext cx="96" cy="96"/>
              </a:xfrm>
              <a:prstGeom prst="flowChartExtract">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7392" name="AutoShape 44">
                <a:extLst>
                  <a:ext uri="{FF2B5EF4-FFF2-40B4-BE49-F238E27FC236}">
                    <a16:creationId xmlns:a16="http://schemas.microsoft.com/office/drawing/2014/main" id="{8454CCA3-46E3-4F69-8838-10CA42B018F9}"/>
                  </a:ext>
                </a:extLst>
              </p:cNvPr>
              <p:cNvSpPr>
                <a:spLocks noChangeArrowheads="1"/>
              </p:cNvSpPr>
              <p:nvPr/>
            </p:nvSpPr>
            <p:spPr bwMode="auto">
              <a:xfrm>
                <a:off x="2040" y="3552"/>
                <a:ext cx="48" cy="48"/>
              </a:xfrm>
              <a:prstGeom prst="flowChartConnector">
                <a:avLst/>
              </a:prstGeom>
              <a:solidFill>
                <a:schemeClr val="accent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grpSp>
          <p:nvGrpSpPr>
            <p:cNvPr id="97382" name="Group 45">
              <a:extLst>
                <a:ext uri="{FF2B5EF4-FFF2-40B4-BE49-F238E27FC236}">
                  <a16:creationId xmlns:a16="http://schemas.microsoft.com/office/drawing/2014/main" id="{DBF88D4B-03E7-4EB9-9A58-2357D1E52676}"/>
                </a:ext>
              </a:extLst>
            </p:cNvPr>
            <p:cNvGrpSpPr>
              <a:grpSpLocks/>
            </p:cNvGrpSpPr>
            <p:nvPr/>
          </p:nvGrpSpPr>
          <p:grpSpPr bwMode="auto">
            <a:xfrm rot="5400000">
              <a:off x="908" y="3361"/>
              <a:ext cx="96" cy="144"/>
              <a:chOff x="2016" y="3552"/>
              <a:chExt cx="96" cy="144"/>
            </a:xfrm>
          </p:grpSpPr>
          <p:sp>
            <p:nvSpPr>
              <p:cNvPr id="97389" name="AutoShape 46">
                <a:extLst>
                  <a:ext uri="{FF2B5EF4-FFF2-40B4-BE49-F238E27FC236}">
                    <a16:creationId xmlns:a16="http://schemas.microsoft.com/office/drawing/2014/main" id="{D0A8339E-6206-4D8F-B259-333D7BE810AC}"/>
                  </a:ext>
                </a:extLst>
              </p:cNvPr>
              <p:cNvSpPr>
                <a:spLocks noChangeArrowheads="1"/>
              </p:cNvSpPr>
              <p:nvPr/>
            </p:nvSpPr>
            <p:spPr bwMode="auto">
              <a:xfrm>
                <a:off x="2016" y="3600"/>
                <a:ext cx="96" cy="96"/>
              </a:xfrm>
              <a:prstGeom prst="flowChartExtract">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7390" name="AutoShape 47">
                <a:extLst>
                  <a:ext uri="{FF2B5EF4-FFF2-40B4-BE49-F238E27FC236}">
                    <a16:creationId xmlns:a16="http://schemas.microsoft.com/office/drawing/2014/main" id="{0A07E41A-1A6E-4796-9661-AE12F872614F}"/>
                  </a:ext>
                </a:extLst>
              </p:cNvPr>
              <p:cNvSpPr>
                <a:spLocks noChangeArrowheads="1"/>
              </p:cNvSpPr>
              <p:nvPr/>
            </p:nvSpPr>
            <p:spPr bwMode="auto">
              <a:xfrm>
                <a:off x="2040" y="3552"/>
                <a:ext cx="48" cy="48"/>
              </a:xfrm>
              <a:prstGeom prst="flowChartConnector">
                <a:avLst/>
              </a:prstGeom>
              <a:solidFill>
                <a:schemeClr val="accent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grpSp>
          <p:nvGrpSpPr>
            <p:cNvPr id="97383" name="Group 48">
              <a:extLst>
                <a:ext uri="{FF2B5EF4-FFF2-40B4-BE49-F238E27FC236}">
                  <a16:creationId xmlns:a16="http://schemas.microsoft.com/office/drawing/2014/main" id="{5789856B-026A-4139-B9BF-540C5743B8AB}"/>
                </a:ext>
              </a:extLst>
            </p:cNvPr>
            <p:cNvGrpSpPr>
              <a:grpSpLocks/>
            </p:cNvGrpSpPr>
            <p:nvPr/>
          </p:nvGrpSpPr>
          <p:grpSpPr bwMode="auto">
            <a:xfrm rot="5400000">
              <a:off x="908" y="3542"/>
              <a:ext cx="96" cy="144"/>
              <a:chOff x="2016" y="3552"/>
              <a:chExt cx="96" cy="144"/>
            </a:xfrm>
          </p:grpSpPr>
          <p:sp>
            <p:nvSpPr>
              <p:cNvPr id="97387" name="AutoShape 49">
                <a:extLst>
                  <a:ext uri="{FF2B5EF4-FFF2-40B4-BE49-F238E27FC236}">
                    <a16:creationId xmlns:a16="http://schemas.microsoft.com/office/drawing/2014/main" id="{1E461C7E-A8F9-4B4D-AE4F-2A3DBE41CEC8}"/>
                  </a:ext>
                </a:extLst>
              </p:cNvPr>
              <p:cNvSpPr>
                <a:spLocks noChangeArrowheads="1"/>
              </p:cNvSpPr>
              <p:nvPr/>
            </p:nvSpPr>
            <p:spPr bwMode="auto">
              <a:xfrm>
                <a:off x="2016" y="3600"/>
                <a:ext cx="96" cy="96"/>
              </a:xfrm>
              <a:prstGeom prst="flowChartExtract">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7388" name="AutoShape 50">
                <a:extLst>
                  <a:ext uri="{FF2B5EF4-FFF2-40B4-BE49-F238E27FC236}">
                    <a16:creationId xmlns:a16="http://schemas.microsoft.com/office/drawing/2014/main" id="{414B686A-2F1B-4EF7-A8C6-566511446617}"/>
                  </a:ext>
                </a:extLst>
              </p:cNvPr>
              <p:cNvSpPr>
                <a:spLocks noChangeArrowheads="1"/>
              </p:cNvSpPr>
              <p:nvPr/>
            </p:nvSpPr>
            <p:spPr bwMode="auto">
              <a:xfrm>
                <a:off x="2040" y="3552"/>
                <a:ext cx="48" cy="48"/>
              </a:xfrm>
              <a:prstGeom prst="flowChartConnector">
                <a:avLst/>
              </a:prstGeom>
              <a:solidFill>
                <a:schemeClr val="accent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grpSp>
          <p:nvGrpSpPr>
            <p:cNvPr id="97384" name="Group 51">
              <a:extLst>
                <a:ext uri="{FF2B5EF4-FFF2-40B4-BE49-F238E27FC236}">
                  <a16:creationId xmlns:a16="http://schemas.microsoft.com/office/drawing/2014/main" id="{ED3A684B-29D3-496E-A582-7C067FAB8D96}"/>
                </a:ext>
              </a:extLst>
            </p:cNvPr>
            <p:cNvGrpSpPr>
              <a:grpSpLocks/>
            </p:cNvGrpSpPr>
            <p:nvPr/>
          </p:nvGrpSpPr>
          <p:grpSpPr bwMode="auto">
            <a:xfrm rot="5400000">
              <a:off x="908" y="3724"/>
              <a:ext cx="96" cy="144"/>
              <a:chOff x="2016" y="3552"/>
              <a:chExt cx="96" cy="144"/>
            </a:xfrm>
          </p:grpSpPr>
          <p:sp>
            <p:nvSpPr>
              <p:cNvPr id="97385" name="AutoShape 52">
                <a:extLst>
                  <a:ext uri="{FF2B5EF4-FFF2-40B4-BE49-F238E27FC236}">
                    <a16:creationId xmlns:a16="http://schemas.microsoft.com/office/drawing/2014/main" id="{EFD0A43B-6B94-4D40-9734-D839070E115C}"/>
                  </a:ext>
                </a:extLst>
              </p:cNvPr>
              <p:cNvSpPr>
                <a:spLocks noChangeArrowheads="1"/>
              </p:cNvSpPr>
              <p:nvPr/>
            </p:nvSpPr>
            <p:spPr bwMode="auto">
              <a:xfrm>
                <a:off x="2016" y="3600"/>
                <a:ext cx="96" cy="96"/>
              </a:xfrm>
              <a:prstGeom prst="flowChartExtract">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7386" name="AutoShape 53">
                <a:extLst>
                  <a:ext uri="{FF2B5EF4-FFF2-40B4-BE49-F238E27FC236}">
                    <a16:creationId xmlns:a16="http://schemas.microsoft.com/office/drawing/2014/main" id="{1ABC9B1B-2B18-4538-A879-90D785D5B13C}"/>
                  </a:ext>
                </a:extLst>
              </p:cNvPr>
              <p:cNvSpPr>
                <a:spLocks noChangeArrowheads="1"/>
              </p:cNvSpPr>
              <p:nvPr/>
            </p:nvSpPr>
            <p:spPr bwMode="auto">
              <a:xfrm>
                <a:off x="2040" y="3552"/>
                <a:ext cx="48" cy="48"/>
              </a:xfrm>
              <a:prstGeom prst="flowChartConnector">
                <a:avLst/>
              </a:prstGeom>
              <a:solidFill>
                <a:schemeClr val="accent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grpSp>
      <p:sp>
        <p:nvSpPr>
          <p:cNvPr id="97285" name="Line 54">
            <a:extLst>
              <a:ext uri="{FF2B5EF4-FFF2-40B4-BE49-F238E27FC236}">
                <a16:creationId xmlns:a16="http://schemas.microsoft.com/office/drawing/2014/main" id="{5D1CDBB7-D2B8-4BAD-8A73-8CA168D15040}"/>
              </a:ext>
            </a:extLst>
          </p:cNvPr>
          <p:cNvSpPr>
            <a:spLocks noChangeShapeType="1"/>
          </p:cNvSpPr>
          <p:nvPr/>
        </p:nvSpPr>
        <p:spPr bwMode="auto">
          <a:xfrm>
            <a:off x="7756525" y="5732463"/>
            <a:ext cx="622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286" name="Rectangle 55">
            <a:extLst>
              <a:ext uri="{FF2B5EF4-FFF2-40B4-BE49-F238E27FC236}">
                <a16:creationId xmlns:a16="http://schemas.microsoft.com/office/drawing/2014/main" id="{060D92BC-517F-4DE1-9473-A87ECB555C26}"/>
              </a:ext>
            </a:extLst>
          </p:cNvPr>
          <p:cNvSpPr>
            <a:spLocks noChangeArrowheads="1"/>
          </p:cNvSpPr>
          <p:nvPr/>
        </p:nvSpPr>
        <p:spPr bwMode="auto">
          <a:xfrm>
            <a:off x="9437689" y="3424239"/>
            <a:ext cx="1119187" cy="1539875"/>
          </a:xfrm>
          <a:prstGeom prst="rect">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7287" name="Line 56">
            <a:extLst>
              <a:ext uri="{FF2B5EF4-FFF2-40B4-BE49-F238E27FC236}">
                <a16:creationId xmlns:a16="http://schemas.microsoft.com/office/drawing/2014/main" id="{05B71386-1611-41F5-8A25-10A5F56DC22E}"/>
              </a:ext>
            </a:extLst>
          </p:cNvPr>
          <p:cNvSpPr>
            <a:spLocks noChangeShapeType="1"/>
          </p:cNvSpPr>
          <p:nvPr/>
        </p:nvSpPr>
        <p:spPr bwMode="auto">
          <a:xfrm>
            <a:off x="8875714" y="4684713"/>
            <a:ext cx="560387" cy="0"/>
          </a:xfrm>
          <a:prstGeom prst="line">
            <a:avLst/>
          </a:prstGeom>
          <a:noFill/>
          <a:ln w="28575">
            <a:solidFill>
              <a:schemeClr val="tx1"/>
            </a:solidFill>
            <a:round/>
            <a:headEnd type="oval" w="lg" len="lg"/>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7288" name="Text Box 57">
            <a:extLst>
              <a:ext uri="{FF2B5EF4-FFF2-40B4-BE49-F238E27FC236}">
                <a16:creationId xmlns:a16="http://schemas.microsoft.com/office/drawing/2014/main" id="{C3B53560-7160-467D-8A28-CB792AF9C276}"/>
              </a:ext>
            </a:extLst>
          </p:cNvPr>
          <p:cNvSpPr txBox="1">
            <a:spLocks noChangeArrowheads="1"/>
          </p:cNvSpPr>
          <p:nvPr/>
        </p:nvSpPr>
        <p:spPr bwMode="auto">
          <a:xfrm>
            <a:off x="9375776" y="3846513"/>
            <a:ext cx="7477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3399"/>
                </a:solidFill>
              </a:rPr>
              <a:t>D0-D7</a:t>
            </a:r>
          </a:p>
        </p:txBody>
      </p:sp>
      <p:sp>
        <p:nvSpPr>
          <p:cNvPr id="97289" name="Text Box 58">
            <a:extLst>
              <a:ext uri="{FF2B5EF4-FFF2-40B4-BE49-F238E27FC236}">
                <a16:creationId xmlns:a16="http://schemas.microsoft.com/office/drawing/2014/main" id="{497B375D-2781-4364-A7A6-89FC1F0B1140}"/>
              </a:ext>
            </a:extLst>
          </p:cNvPr>
          <p:cNvSpPr txBox="1">
            <a:spLocks noChangeArrowheads="1"/>
          </p:cNvSpPr>
          <p:nvPr/>
        </p:nvSpPr>
        <p:spPr bwMode="auto">
          <a:xfrm>
            <a:off x="9312275" y="4543425"/>
            <a:ext cx="795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3399"/>
                </a:solidFill>
              </a:rPr>
              <a:t>  CS</a:t>
            </a:r>
          </a:p>
        </p:txBody>
      </p:sp>
      <p:sp>
        <p:nvSpPr>
          <p:cNvPr id="97290" name="Text Box 59">
            <a:extLst>
              <a:ext uri="{FF2B5EF4-FFF2-40B4-BE49-F238E27FC236}">
                <a16:creationId xmlns:a16="http://schemas.microsoft.com/office/drawing/2014/main" id="{7A5B7842-C0D2-4A94-9B73-979352ADF686}"/>
              </a:ext>
            </a:extLst>
          </p:cNvPr>
          <p:cNvSpPr txBox="1">
            <a:spLocks noChangeArrowheads="1"/>
          </p:cNvSpPr>
          <p:nvPr/>
        </p:nvSpPr>
        <p:spPr bwMode="auto">
          <a:xfrm>
            <a:off x="9872664" y="4543425"/>
            <a:ext cx="7953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3399"/>
                </a:solidFill>
              </a:rPr>
              <a:t>  </a:t>
            </a:r>
            <a:r>
              <a:rPr lang="en-US" altLang="en-US" sz="1600">
                <a:solidFill>
                  <a:srgbClr val="000099"/>
                </a:solidFill>
              </a:rPr>
              <a:t>W</a:t>
            </a:r>
            <a:r>
              <a:rPr lang="en-US" altLang="en-US" sz="1600">
                <a:solidFill>
                  <a:srgbClr val="003399"/>
                </a:solidFill>
              </a:rPr>
              <a:t>E</a:t>
            </a:r>
          </a:p>
        </p:txBody>
      </p:sp>
      <p:sp>
        <p:nvSpPr>
          <p:cNvPr id="97291" name="Line 60">
            <a:extLst>
              <a:ext uri="{FF2B5EF4-FFF2-40B4-BE49-F238E27FC236}">
                <a16:creationId xmlns:a16="http://schemas.microsoft.com/office/drawing/2014/main" id="{4B8CEFE5-3BD9-45F2-B79D-82AACCE29E81}"/>
              </a:ext>
            </a:extLst>
          </p:cNvPr>
          <p:cNvSpPr>
            <a:spLocks noChangeShapeType="1"/>
          </p:cNvSpPr>
          <p:nvPr/>
        </p:nvSpPr>
        <p:spPr bwMode="auto">
          <a:xfrm>
            <a:off x="9499600" y="4613275"/>
            <a:ext cx="249238" cy="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292" name="Line 61">
            <a:extLst>
              <a:ext uri="{FF2B5EF4-FFF2-40B4-BE49-F238E27FC236}">
                <a16:creationId xmlns:a16="http://schemas.microsoft.com/office/drawing/2014/main" id="{3D3C320C-C719-410E-9B81-F82F44CCF913}"/>
              </a:ext>
            </a:extLst>
          </p:cNvPr>
          <p:cNvSpPr>
            <a:spLocks noChangeShapeType="1"/>
          </p:cNvSpPr>
          <p:nvPr/>
        </p:nvSpPr>
        <p:spPr bwMode="auto">
          <a:xfrm>
            <a:off x="10058401" y="4613275"/>
            <a:ext cx="250825" cy="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293" name="Line 62">
            <a:extLst>
              <a:ext uri="{FF2B5EF4-FFF2-40B4-BE49-F238E27FC236}">
                <a16:creationId xmlns:a16="http://schemas.microsoft.com/office/drawing/2014/main" id="{E2AC27F6-6795-465A-9218-77C992BB99AB}"/>
              </a:ext>
            </a:extLst>
          </p:cNvPr>
          <p:cNvSpPr>
            <a:spLocks noChangeShapeType="1"/>
          </p:cNvSpPr>
          <p:nvPr/>
        </p:nvSpPr>
        <p:spPr bwMode="auto">
          <a:xfrm flipV="1">
            <a:off x="10183813" y="4964114"/>
            <a:ext cx="0" cy="4206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7294" name="Text Box 63">
            <a:extLst>
              <a:ext uri="{FF2B5EF4-FFF2-40B4-BE49-F238E27FC236}">
                <a16:creationId xmlns:a16="http://schemas.microsoft.com/office/drawing/2014/main" id="{9994ACB4-9C11-4B27-B1B4-03E617E39AFD}"/>
              </a:ext>
            </a:extLst>
          </p:cNvPr>
          <p:cNvSpPr txBox="1">
            <a:spLocks noChangeArrowheads="1"/>
          </p:cNvSpPr>
          <p:nvPr/>
        </p:nvSpPr>
        <p:spPr bwMode="auto">
          <a:xfrm>
            <a:off x="8543925" y="3500438"/>
            <a:ext cx="933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t>D8-D15</a:t>
            </a:r>
          </a:p>
        </p:txBody>
      </p:sp>
      <p:sp>
        <p:nvSpPr>
          <p:cNvPr id="97295" name="AutoShape 64">
            <a:extLst>
              <a:ext uri="{FF2B5EF4-FFF2-40B4-BE49-F238E27FC236}">
                <a16:creationId xmlns:a16="http://schemas.microsoft.com/office/drawing/2014/main" id="{FAF60ED7-3AF7-44FA-87A4-EE4FCB734856}"/>
              </a:ext>
            </a:extLst>
          </p:cNvPr>
          <p:cNvSpPr>
            <a:spLocks noChangeArrowheads="1"/>
          </p:cNvSpPr>
          <p:nvPr/>
        </p:nvSpPr>
        <p:spPr bwMode="auto">
          <a:xfrm>
            <a:off x="8378826" y="4403726"/>
            <a:ext cx="460375" cy="517525"/>
          </a:xfrm>
          <a:prstGeom prst="flowChartDelay">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7296" name="Line 65">
            <a:extLst>
              <a:ext uri="{FF2B5EF4-FFF2-40B4-BE49-F238E27FC236}">
                <a16:creationId xmlns:a16="http://schemas.microsoft.com/office/drawing/2014/main" id="{59B96E8E-0C62-4F19-9677-D31A9A7D0E83}"/>
              </a:ext>
            </a:extLst>
          </p:cNvPr>
          <p:cNvSpPr>
            <a:spLocks noChangeShapeType="1"/>
          </p:cNvSpPr>
          <p:nvPr/>
        </p:nvSpPr>
        <p:spPr bwMode="auto">
          <a:xfrm>
            <a:off x="8378825" y="3495675"/>
            <a:ext cx="0" cy="25971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297" name="Line 66">
            <a:extLst>
              <a:ext uri="{FF2B5EF4-FFF2-40B4-BE49-F238E27FC236}">
                <a16:creationId xmlns:a16="http://schemas.microsoft.com/office/drawing/2014/main" id="{3AB162F6-9BF2-4177-9D31-5DC5937ECBF5}"/>
              </a:ext>
            </a:extLst>
          </p:cNvPr>
          <p:cNvSpPr>
            <a:spLocks noChangeShapeType="1"/>
          </p:cNvSpPr>
          <p:nvPr/>
        </p:nvSpPr>
        <p:spPr bwMode="auto">
          <a:xfrm>
            <a:off x="7319963" y="3494088"/>
            <a:ext cx="10588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298" name="Line 67">
            <a:extLst>
              <a:ext uri="{FF2B5EF4-FFF2-40B4-BE49-F238E27FC236}">
                <a16:creationId xmlns:a16="http://schemas.microsoft.com/office/drawing/2014/main" id="{BF4DB38A-5F30-4EBD-84F9-E819D5052FF6}"/>
              </a:ext>
            </a:extLst>
          </p:cNvPr>
          <p:cNvSpPr>
            <a:spLocks noChangeShapeType="1"/>
          </p:cNvSpPr>
          <p:nvPr/>
        </p:nvSpPr>
        <p:spPr bwMode="auto">
          <a:xfrm>
            <a:off x="7319963" y="3775075"/>
            <a:ext cx="10588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299" name="Line 68">
            <a:extLst>
              <a:ext uri="{FF2B5EF4-FFF2-40B4-BE49-F238E27FC236}">
                <a16:creationId xmlns:a16="http://schemas.microsoft.com/office/drawing/2014/main" id="{1C9F88DF-43EB-48D1-B09F-A294BEAA7E8E}"/>
              </a:ext>
            </a:extLst>
          </p:cNvPr>
          <p:cNvSpPr>
            <a:spLocks noChangeShapeType="1"/>
          </p:cNvSpPr>
          <p:nvPr/>
        </p:nvSpPr>
        <p:spPr bwMode="auto">
          <a:xfrm>
            <a:off x="7319963" y="4054475"/>
            <a:ext cx="10588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00" name="Line 69">
            <a:extLst>
              <a:ext uri="{FF2B5EF4-FFF2-40B4-BE49-F238E27FC236}">
                <a16:creationId xmlns:a16="http://schemas.microsoft.com/office/drawing/2014/main" id="{3F649300-B3D6-4E98-B85B-F467A93BC069}"/>
              </a:ext>
            </a:extLst>
          </p:cNvPr>
          <p:cNvSpPr>
            <a:spLocks noChangeShapeType="1"/>
          </p:cNvSpPr>
          <p:nvPr/>
        </p:nvSpPr>
        <p:spPr bwMode="auto">
          <a:xfrm>
            <a:off x="7319963" y="4333875"/>
            <a:ext cx="10588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01" name="Line 70">
            <a:extLst>
              <a:ext uri="{FF2B5EF4-FFF2-40B4-BE49-F238E27FC236}">
                <a16:creationId xmlns:a16="http://schemas.microsoft.com/office/drawing/2014/main" id="{81AA788D-4B2C-4841-B841-EAF2DFF1E5A0}"/>
              </a:ext>
            </a:extLst>
          </p:cNvPr>
          <p:cNvSpPr>
            <a:spLocks noChangeShapeType="1"/>
          </p:cNvSpPr>
          <p:nvPr/>
        </p:nvSpPr>
        <p:spPr bwMode="auto">
          <a:xfrm>
            <a:off x="7319963" y="4613275"/>
            <a:ext cx="10588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02" name="Line 71">
            <a:extLst>
              <a:ext uri="{FF2B5EF4-FFF2-40B4-BE49-F238E27FC236}">
                <a16:creationId xmlns:a16="http://schemas.microsoft.com/office/drawing/2014/main" id="{0E2601AC-C8D7-47F7-B294-7F496F37FFCC}"/>
              </a:ext>
            </a:extLst>
          </p:cNvPr>
          <p:cNvSpPr>
            <a:spLocks noChangeShapeType="1"/>
          </p:cNvSpPr>
          <p:nvPr/>
        </p:nvSpPr>
        <p:spPr bwMode="auto">
          <a:xfrm>
            <a:off x="7319963" y="4894263"/>
            <a:ext cx="10588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03" name="Line 72">
            <a:extLst>
              <a:ext uri="{FF2B5EF4-FFF2-40B4-BE49-F238E27FC236}">
                <a16:creationId xmlns:a16="http://schemas.microsoft.com/office/drawing/2014/main" id="{D05813F9-3E18-4FCF-92D0-F6D4A1ABB113}"/>
              </a:ext>
            </a:extLst>
          </p:cNvPr>
          <p:cNvSpPr>
            <a:spLocks noChangeShapeType="1"/>
          </p:cNvSpPr>
          <p:nvPr/>
        </p:nvSpPr>
        <p:spPr bwMode="auto">
          <a:xfrm>
            <a:off x="7319963" y="5173663"/>
            <a:ext cx="10588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04" name="Line 73">
            <a:extLst>
              <a:ext uri="{FF2B5EF4-FFF2-40B4-BE49-F238E27FC236}">
                <a16:creationId xmlns:a16="http://schemas.microsoft.com/office/drawing/2014/main" id="{391E9C97-ED0E-4546-B81B-D71061F4D271}"/>
              </a:ext>
            </a:extLst>
          </p:cNvPr>
          <p:cNvSpPr>
            <a:spLocks noChangeShapeType="1"/>
          </p:cNvSpPr>
          <p:nvPr/>
        </p:nvSpPr>
        <p:spPr bwMode="auto">
          <a:xfrm>
            <a:off x="7319963" y="5453063"/>
            <a:ext cx="10588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05" name="Line 74">
            <a:extLst>
              <a:ext uri="{FF2B5EF4-FFF2-40B4-BE49-F238E27FC236}">
                <a16:creationId xmlns:a16="http://schemas.microsoft.com/office/drawing/2014/main" id="{43E98DB7-7D6E-4BE8-94C2-D71A79C0F3B0}"/>
              </a:ext>
            </a:extLst>
          </p:cNvPr>
          <p:cNvSpPr>
            <a:spLocks noChangeShapeType="1"/>
          </p:cNvSpPr>
          <p:nvPr/>
        </p:nvSpPr>
        <p:spPr bwMode="auto">
          <a:xfrm>
            <a:off x="7319963" y="5732463"/>
            <a:ext cx="4365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06" name="Text Box 75">
            <a:extLst>
              <a:ext uri="{FF2B5EF4-FFF2-40B4-BE49-F238E27FC236}">
                <a16:creationId xmlns:a16="http://schemas.microsoft.com/office/drawing/2014/main" id="{0F2DAE05-35D2-44A8-9FEC-A87EF9AD5DA3}"/>
              </a:ext>
            </a:extLst>
          </p:cNvPr>
          <p:cNvSpPr txBox="1">
            <a:spLocks noChangeArrowheads="1"/>
          </p:cNvSpPr>
          <p:nvPr/>
        </p:nvSpPr>
        <p:spPr bwMode="auto">
          <a:xfrm>
            <a:off x="6699250" y="3284538"/>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0</a:t>
            </a:r>
          </a:p>
        </p:txBody>
      </p:sp>
      <p:sp>
        <p:nvSpPr>
          <p:cNvPr id="97307" name="Text Box 76">
            <a:extLst>
              <a:ext uri="{FF2B5EF4-FFF2-40B4-BE49-F238E27FC236}">
                <a16:creationId xmlns:a16="http://schemas.microsoft.com/office/drawing/2014/main" id="{B18B6225-2677-4FFD-A910-0F959AC32800}"/>
              </a:ext>
            </a:extLst>
          </p:cNvPr>
          <p:cNvSpPr txBox="1">
            <a:spLocks noChangeArrowheads="1"/>
          </p:cNvSpPr>
          <p:nvPr/>
        </p:nvSpPr>
        <p:spPr bwMode="auto">
          <a:xfrm>
            <a:off x="6699250" y="3565526"/>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1</a:t>
            </a:r>
          </a:p>
        </p:txBody>
      </p:sp>
      <p:sp>
        <p:nvSpPr>
          <p:cNvPr id="97308" name="Text Box 77">
            <a:extLst>
              <a:ext uri="{FF2B5EF4-FFF2-40B4-BE49-F238E27FC236}">
                <a16:creationId xmlns:a16="http://schemas.microsoft.com/office/drawing/2014/main" id="{7BA51EDD-1195-4F4A-B852-6EC7839DE52C}"/>
              </a:ext>
            </a:extLst>
          </p:cNvPr>
          <p:cNvSpPr txBox="1">
            <a:spLocks noChangeArrowheads="1"/>
          </p:cNvSpPr>
          <p:nvPr/>
        </p:nvSpPr>
        <p:spPr bwMode="auto">
          <a:xfrm>
            <a:off x="6699250" y="3844926"/>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2</a:t>
            </a:r>
          </a:p>
        </p:txBody>
      </p:sp>
      <p:sp>
        <p:nvSpPr>
          <p:cNvPr id="97309" name="Text Box 78">
            <a:extLst>
              <a:ext uri="{FF2B5EF4-FFF2-40B4-BE49-F238E27FC236}">
                <a16:creationId xmlns:a16="http://schemas.microsoft.com/office/drawing/2014/main" id="{E5FA6FCC-CD49-4A0C-90BD-93340EF85D21}"/>
              </a:ext>
            </a:extLst>
          </p:cNvPr>
          <p:cNvSpPr txBox="1">
            <a:spLocks noChangeArrowheads="1"/>
          </p:cNvSpPr>
          <p:nvPr/>
        </p:nvSpPr>
        <p:spPr bwMode="auto">
          <a:xfrm>
            <a:off x="6699250" y="4124326"/>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3</a:t>
            </a:r>
          </a:p>
        </p:txBody>
      </p:sp>
      <p:sp>
        <p:nvSpPr>
          <p:cNvPr id="97310" name="Text Box 79">
            <a:extLst>
              <a:ext uri="{FF2B5EF4-FFF2-40B4-BE49-F238E27FC236}">
                <a16:creationId xmlns:a16="http://schemas.microsoft.com/office/drawing/2014/main" id="{EA898E71-89F9-4F73-B56F-15799A85067E}"/>
              </a:ext>
            </a:extLst>
          </p:cNvPr>
          <p:cNvSpPr txBox="1">
            <a:spLocks noChangeArrowheads="1"/>
          </p:cNvSpPr>
          <p:nvPr/>
        </p:nvSpPr>
        <p:spPr bwMode="auto">
          <a:xfrm>
            <a:off x="6699250" y="4333876"/>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4</a:t>
            </a:r>
          </a:p>
        </p:txBody>
      </p:sp>
      <p:sp>
        <p:nvSpPr>
          <p:cNvPr id="97311" name="Text Box 80">
            <a:extLst>
              <a:ext uri="{FF2B5EF4-FFF2-40B4-BE49-F238E27FC236}">
                <a16:creationId xmlns:a16="http://schemas.microsoft.com/office/drawing/2014/main" id="{8296E407-5EDC-415B-BA67-4D97F2D1AD41}"/>
              </a:ext>
            </a:extLst>
          </p:cNvPr>
          <p:cNvSpPr txBox="1">
            <a:spLocks noChangeArrowheads="1"/>
          </p:cNvSpPr>
          <p:nvPr/>
        </p:nvSpPr>
        <p:spPr bwMode="auto">
          <a:xfrm>
            <a:off x="6699250" y="468471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5</a:t>
            </a:r>
          </a:p>
        </p:txBody>
      </p:sp>
      <p:sp>
        <p:nvSpPr>
          <p:cNvPr id="97312" name="Text Box 81">
            <a:extLst>
              <a:ext uri="{FF2B5EF4-FFF2-40B4-BE49-F238E27FC236}">
                <a16:creationId xmlns:a16="http://schemas.microsoft.com/office/drawing/2014/main" id="{C0D14B6C-752D-454E-9CDB-ED201A2D785A}"/>
              </a:ext>
            </a:extLst>
          </p:cNvPr>
          <p:cNvSpPr txBox="1">
            <a:spLocks noChangeArrowheads="1"/>
          </p:cNvSpPr>
          <p:nvPr/>
        </p:nvSpPr>
        <p:spPr bwMode="auto">
          <a:xfrm>
            <a:off x="6699250" y="496411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6</a:t>
            </a:r>
          </a:p>
        </p:txBody>
      </p:sp>
      <p:sp>
        <p:nvSpPr>
          <p:cNvPr id="97313" name="Text Box 82">
            <a:extLst>
              <a:ext uri="{FF2B5EF4-FFF2-40B4-BE49-F238E27FC236}">
                <a16:creationId xmlns:a16="http://schemas.microsoft.com/office/drawing/2014/main" id="{37B70E2B-3720-41F1-AAF7-3C7D374B26EA}"/>
              </a:ext>
            </a:extLst>
          </p:cNvPr>
          <p:cNvSpPr txBox="1">
            <a:spLocks noChangeArrowheads="1"/>
          </p:cNvSpPr>
          <p:nvPr/>
        </p:nvSpPr>
        <p:spPr bwMode="auto">
          <a:xfrm>
            <a:off x="6635750" y="5594351"/>
            <a:ext cx="74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M/IO</a:t>
            </a:r>
          </a:p>
        </p:txBody>
      </p:sp>
      <p:sp>
        <p:nvSpPr>
          <p:cNvPr id="97314" name="Line 83">
            <a:extLst>
              <a:ext uri="{FF2B5EF4-FFF2-40B4-BE49-F238E27FC236}">
                <a16:creationId xmlns:a16="http://schemas.microsoft.com/office/drawing/2014/main" id="{CFCC2D14-49D4-47BC-B1A2-11EB97C0EA94}"/>
              </a:ext>
            </a:extLst>
          </p:cNvPr>
          <p:cNvSpPr>
            <a:spLocks noChangeShapeType="1"/>
          </p:cNvSpPr>
          <p:nvPr/>
        </p:nvSpPr>
        <p:spPr bwMode="auto">
          <a:xfrm>
            <a:off x="7008814" y="5664200"/>
            <a:ext cx="18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15" name="Text Box 84">
            <a:extLst>
              <a:ext uri="{FF2B5EF4-FFF2-40B4-BE49-F238E27FC236}">
                <a16:creationId xmlns:a16="http://schemas.microsoft.com/office/drawing/2014/main" id="{29754CBC-3F60-4BB8-98CC-A6A8976FA4E4}"/>
              </a:ext>
            </a:extLst>
          </p:cNvPr>
          <p:cNvSpPr txBox="1">
            <a:spLocks noChangeArrowheads="1"/>
          </p:cNvSpPr>
          <p:nvPr/>
        </p:nvSpPr>
        <p:spPr bwMode="auto">
          <a:xfrm>
            <a:off x="9934575" y="5383213"/>
            <a:ext cx="59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WR</a:t>
            </a:r>
          </a:p>
        </p:txBody>
      </p:sp>
      <p:sp>
        <p:nvSpPr>
          <p:cNvPr id="97316" name="Line 85">
            <a:extLst>
              <a:ext uri="{FF2B5EF4-FFF2-40B4-BE49-F238E27FC236}">
                <a16:creationId xmlns:a16="http://schemas.microsoft.com/office/drawing/2014/main" id="{A394C4AB-A321-4BDC-A89B-9FE76117B851}"/>
              </a:ext>
            </a:extLst>
          </p:cNvPr>
          <p:cNvSpPr>
            <a:spLocks noChangeShapeType="1"/>
          </p:cNvSpPr>
          <p:nvPr/>
        </p:nvSpPr>
        <p:spPr bwMode="auto">
          <a:xfrm>
            <a:off x="10056813" y="5445125"/>
            <a:ext cx="3111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17" name="Text Box 86">
            <a:extLst>
              <a:ext uri="{FF2B5EF4-FFF2-40B4-BE49-F238E27FC236}">
                <a16:creationId xmlns:a16="http://schemas.microsoft.com/office/drawing/2014/main" id="{0CCB1B00-A03A-4FBE-9AF7-DD040D8C4B62}"/>
              </a:ext>
            </a:extLst>
          </p:cNvPr>
          <p:cNvSpPr txBox="1">
            <a:spLocks noChangeArrowheads="1"/>
          </p:cNvSpPr>
          <p:nvPr/>
        </p:nvSpPr>
        <p:spPr bwMode="auto">
          <a:xfrm>
            <a:off x="6697663" y="5243513"/>
            <a:ext cx="4635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7</a:t>
            </a:r>
          </a:p>
        </p:txBody>
      </p:sp>
      <p:sp>
        <p:nvSpPr>
          <p:cNvPr id="97318" name="AutoShape 87">
            <a:extLst>
              <a:ext uri="{FF2B5EF4-FFF2-40B4-BE49-F238E27FC236}">
                <a16:creationId xmlns:a16="http://schemas.microsoft.com/office/drawing/2014/main" id="{9F72729E-DF81-45D4-8E27-22A1FEAD5531}"/>
              </a:ext>
            </a:extLst>
          </p:cNvPr>
          <p:cNvSpPr>
            <a:spLocks noChangeArrowheads="1"/>
          </p:cNvSpPr>
          <p:nvPr/>
        </p:nvSpPr>
        <p:spPr bwMode="auto">
          <a:xfrm flipH="1">
            <a:off x="9064626" y="3846513"/>
            <a:ext cx="373063" cy="277812"/>
          </a:xfrm>
          <a:prstGeom prst="leftArrow">
            <a:avLst>
              <a:gd name="adj1" fmla="val 50000"/>
              <a:gd name="adj2" fmla="val 33572"/>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nvGrpSpPr>
          <p:cNvPr id="97319" name="Group 88">
            <a:extLst>
              <a:ext uri="{FF2B5EF4-FFF2-40B4-BE49-F238E27FC236}">
                <a16:creationId xmlns:a16="http://schemas.microsoft.com/office/drawing/2014/main" id="{EC5F2A60-D56D-458D-AF04-FF4769848984}"/>
              </a:ext>
            </a:extLst>
          </p:cNvPr>
          <p:cNvGrpSpPr>
            <a:grpSpLocks/>
          </p:cNvGrpSpPr>
          <p:nvPr/>
        </p:nvGrpSpPr>
        <p:grpSpPr bwMode="auto">
          <a:xfrm rot="5400000">
            <a:off x="7718426" y="4240213"/>
            <a:ext cx="147637" cy="198438"/>
            <a:chOff x="2016" y="3552"/>
            <a:chExt cx="96" cy="144"/>
          </a:xfrm>
        </p:grpSpPr>
        <p:sp>
          <p:nvSpPr>
            <p:cNvPr id="97344" name="AutoShape 89">
              <a:extLst>
                <a:ext uri="{FF2B5EF4-FFF2-40B4-BE49-F238E27FC236}">
                  <a16:creationId xmlns:a16="http://schemas.microsoft.com/office/drawing/2014/main" id="{7BC6EA95-A571-4DED-83E2-691B2500543D}"/>
                </a:ext>
              </a:extLst>
            </p:cNvPr>
            <p:cNvSpPr>
              <a:spLocks noChangeArrowheads="1"/>
            </p:cNvSpPr>
            <p:nvPr/>
          </p:nvSpPr>
          <p:spPr bwMode="auto">
            <a:xfrm>
              <a:off x="2016" y="3600"/>
              <a:ext cx="96" cy="96"/>
            </a:xfrm>
            <a:prstGeom prst="flowChartExtract">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7345" name="AutoShape 90">
              <a:extLst>
                <a:ext uri="{FF2B5EF4-FFF2-40B4-BE49-F238E27FC236}">
                  <a16:creationId xmlns:a16="http://schemas.microsoft.com/office/drawing/2014/main" id="{18DC23AF-1067-4321-A3FA-56EB9CB5DAF7}"/>
                </a:ext>
              </a:extLst>
            </p:cNvPr>
            <p:cNvSpPr>
              <a:spLocks noChangeArrowheads="1"/>
            </p:cNvSpPr>
            <p:nvPr/>
          </p:nvSpPr>
          <p:spPr bwMode="auto">
            <a:xfrm>
              <a:off x="2040" y="3552"/>
              <a:ext cx="48" cy="48"/>
            </a:xfrm>
            <a:prstGeom prst="flowChartConnector">
              <a:avLst/>
            </a:prstGeom>
            <a:solidFill>
              <a:schemeClr val="accent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grpSp>
        <p:nvGrpSpPr>
          <p:cNvPr id="97320" name="Group 91">
            <a:extLst>
              <a:ext uri="{FF2B5EF4-FFF2-40B4-BE49-F238E27FC236}">
                <a16:creationId xmlns:a16="http://schemas.microsoft.com/office/drawing/2014/main" id="{1D691619-ACE6-4BB6-9158-4C7196B4DDC0}"/>
              </a:ext>
            </a:extLst>
          </p:cNvPr>
          <p:cNvGrpSpPr>
            <a:grpSpLocks/>
          </p:cNvGrpSpPr>
          <p:nvPr/>
        </p:nvGrpSpPr>
        <p:grpSpPr bwMode="auto">
          <a:xfrm rot="5400000">
            <a:off x="7717632" y="4518819"/>
            <a:ext cx="149225" cy="198438"/>
            <a:chOff x="2016" y="3552"/>
            <a:chExt cx="96" cy="144"/>
          </a:xfrm>
        </p:grpSpPr>
        <p:sp>
          <p:nvSpPr>
            <p:cNvPr id="97342" name="AutoShape 92">
              <a:extLst>
                <a:ext uri="{FF2B5EF4-FFF2-40B4-BE49-F238E27FC236}">
                  <a16:creationId xmlns:a16="http://schemas.microsoft.com/office/drawing/2014/main" id="{960F7D24-2D91-470A-BEFB-4DC0A03538DB}"/>
                </a:ext>
              </a:extLst>
            </p:cNvPr>
            <p:cNvSpPr>
              <a:spLocks noChangeArrowheads="1"/>
            </p:cNvSpPr>
            <p:nvPr/>
          </p:nvSpPr>
          <p:spPr bwMode="auto">
            <a:xfrm>
              <a:off x="2016" y="3600"/>
              <a:ext cx="96" cy="96"/>
            </a:xfrm>
            <a:prstGeom prst="flowChartExtract">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7343" name="AutoShape 93">
              <a:extLst>
                <a:ext uri="{FF2B5EF4-FFF2-40B4-BE49-F238E27FC236}">
                  <a16:creationId xmlns:a16="http://schemas.microsoft.com/office/drawing/2014/main" id="{799F4052-0E26-455B-A8A0-698172252A15}"/>
                </a:ext>
              </a:extLst>
            </p:cNvPr>
            <p:cNvSpPr>
              <a:spLocks noChangeArrowheads="1"/>
            </p:cNvSpPr>
            <p:nvPr/>
          </p:nvSpPr>
          <p:spPr bwMode="auto">
            <a:xfrm>
              <a:off x="2040" y="3552"/>
              <a:ext cx="48" cy="48"/>
            </a:xfrm>
            <a:prstGeom prst="flowChartConnector">
              <a:avLst/>
            </a:prstGeom>
            <a:solidFill>
              <a:schemeClr val="accent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grpSp>
        <p:nvGrpSpPr>
          <p:cNvPr id="97321" name="Group 94">
            <a:extLst>
              <a:ext uri="{FF2B5EF4-FFF2-40B4-BE49-F238E27FC236}">
                <a16:creationId xmlns:a16="http://schemas.microsoft.com/office/drawing/2014/main" id="{A3D215F4-34E6-43B8-A32F-6959E5098FC8}"/>
              </a:ext>
            </a:extLst>
          </p:cNvPr>
          <p:cNvGrpSpPr>
            <a:grpSpLocks/>
          </p:cNvGrpSpPr>
          <p:nvPr/>
        </p:nvGrpSpPr>
        <p:grpSpPr bwMode="auto">
          <a:xfrm rot="5400000">
            <a:off x="7718426" y="4799013"/>
            <a:ext cx="147637" cy="198438"/>
            <a:chOff x="2016" y="3552"/>
            <a:chExt cx="96" cy="144"/>
          </a:xfrm>
        </p:grpSpPr>
        <p:sp>
          <p:nvSpPr>
            <p:cNvPr id="97340" name="AutoShape 95">
              <a:extLst>
                <a:ext uri="{FF2B5EF4-FFF2-40B4-BE49-F238E27FC236}">
                  <a16:creationId xmlns:a16="http://schemas.microsoft.com/office/drawing/2014/main" id="{6C1DE704-256B-4A50-9A30-3BE424A24241}"/>
                </a:ext>
              </a:extLst>
            </p:cNvPr>
            <p:cNvSpPr>
              <a:spLocks noChangeArrowheads="1"/>
            </p:cNvSpPr>
            <p:nvPr/>
          </p:nvSpPr>
          <p:spPr bwMode="auto">
            <a:xfrm>
              <a:off x="2016" y="3600"/>
              <a:ext cx="96" cy="96"/>
            </a:xfrm>
            <a:prstGeom prst="flowChartExtract">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7341" name="AutoShape 96">
              <a:extLst>
                <a:ext uri="{FF2B5EF4-FFF2-40B4-BE49-F238E27FC236}">
                  <a16:creationId xmlns:a16="http://schemas.microsoft.com/office/drawing/2014/main" id="{1D5398D6-FE36-4038-86E1-D46A66936C8E}"/>
                </a:ext>
              </a:extLst>
            </p:cNvPr>
            <p:cNvSpPr>
              <a:spLocks noChangeArrowheads="1"/>
            </p:cNvSpPr>
            <p:nvPr/>
          </p:nvSpPr>
          <p:spPr bwMode="auto">
            <a:xfrm>
              <a:off x="2040" y="3552"/>
              <a:ext cx="48" cy="48"/>
            </a:xfrm>
            <a:prstGeom prst="flowChartConnector">
              <a:avLst/>
            </a:prstGeom>
            <a:solidFill>
              <a:schemeClr val="accent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grpSp>
        <p:nvGrpSpPr>
          <p:cNvPr id="97322" name="Group 97">
            <a:extLst>
              <a:ext uri="{FF2B5EF4-FFF2-40B4-BE49-F238E27FC236}">
                <a16:creationId xmlns:a16="http://schemas.microsoft.com/office/drawing/2014/main" id="{F634ED34-E420-4937-971E-77AA912C25E8}"/>
              </a:ext>
            </a:extLst>
          </p:cNvPr>
          <p:cNvGrpSpPr>
            <a:grpSpLocks/>
          </p:cNvGrpSpPr>
          <p:nvPr/>
        </p:nvGrpSpPr>
        <p:grpSpPr bwMode="auto">
          <a:xfrm rot="5400000">
            <a:off x="7718426" y="5078413"/>
            <a:ext cx="147637" cy="198438"/>
            <a:chOff x="2016" y="3552"/>
            <a:chExt cx="96" cy="144"/>
          </a:xfrm>
        </p:grpSpPr>
        <p:sp>
          <p:nvSpPr>
            <p:cNvPr id="97338" name="AutoShape 98">
              <a:extLst>
                <a:ext uri="{FF2B5EF4-FFF2-40B4-BE49-F238E27FC236}">
                  <a16:creationId xmlns:a16="http://schemas.microsoft.com/office/drawing/2014/main" id="{86B6C268-5DE3-442C-9008-3ED99CFFFA60}"/>
                </a:ext>
              </a:extLst>
            </p:cNvPr>
            <p:cNvSpPr>
              <a:spLocks noChangeArrowheads="1"/>
            </p:cNvSpPr>
            <p:nvPr/>
          </p:nvSpPr>
          <p:spPr bwMode="auto">
            <a:xfrm>
              <a:off x="2016" y="3600"/>
              <a:ext cx="96" cy="96"/>
            </a:xfrm>
            <a:prstGeom prst="flowChartExtract">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7339" name="AutoShape 99">
              <a:extLst>
                <a:ext uri="{FF2B5EF4-FFF2-40B4-BE49-F238E27FC236}">
                  <a16:creationId xmlns:a16="http://schemas.microsoft.com/office/drawing/2014/main" id="{AB66FA50-A190-4B95-9C4A-59FBAF983D92}"/>
                </a:ext>
              </a:extLst>
            </p:cNvPr>
            <p:cNvSpPr>
              <a:spLocks noChangeArrowheads="1"/>
            </p:cNvSpPr>
            <p:nvPr/>
          </p:nvSpPr>
          <p:spPr bwMode="auto">
            <a:xfrm>
              <a:off x="2040" y="3552"/>
              <a:ext cx="48" cy="48"/>
            </a:xfrm>
            <a:prstGeom prst="flowChartConnector">
              <a:avLst/>
            </a:prstGeom>
            <a:solidFill>
              <a:schemeClr val="accent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grpSp>
        <p:nvGrpSpPr>
          <p:cNvPr id="97323" name="Group 100">
            <a:extLst>
              <a:ext uri="{FF2B5EF4-FFF2-40B4-BE49-F238E27FC236}">
                <a16:creationId xmlns:a16="http://schemas.microsoft.com/office/drawing/2014/main" id="{B25B012A-9456-41F1-9D3B-2A0CE5EE902E}"/>
              </a:ext>
            </a:extLst>
          </p:cNvPr>
          <p:cNvGrpSpPr>
            <a:grpSpLocks/>
          </p:cNvGrpSpPr>
          <p:nvPr/>
        </p:nvGrpSpPr>
        <p:grpSpPr bwMode="auto">
          <a:xfrm rot="5400000">
            <a:off x="7718425" y="5359400"/>
            <a:ext cx="147638" cy="198438"/>
            <a:chOff x="2016" y="3552"/>
            <a:chExt cx="96" cy="144"/>
          </a:xfrm>
        </p:grpSpPr>
        <p:sp>
          <p:nvSpPr>
            <p:cNvPr id="97336" name="AutoShape 101">
              <a:extLst>
                <a:ext uri="{FF2B5EF4-FFF2-40B4-BE49-F238E27FC236}">
                  <a16:creationId xmlns:a16="http://schemas.microsoft.com/office/drawing/2014/main" id="{2259CE9C-3B7C-48E8-A20A-AE801EADA5BA}"/>
                </a:ext>
              </a:extLst>
            </p:cNvPr>
            <p:cNvSpPr>
              <a:spLocks noChangeArrowheads="1"/>
            </p:cNvSpPr>
            <p:nvPr/>
          </p:nvSpPr>
          <p:spPr bwMode="auto">
            <a:xfrm>
              <a:off x="2016" y="3600"/>
              <a:ext cx="96" cy="96"/>
            </a:xfrm>
            <a:prstGeom prst="flowChartExtract">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7337" name="AutoShape 102">
              <a:extLst>
                <a:ext uri="{FF2B5EF4-FFF2-40B4-BE49-F238E27FC236}">
                  <a16:creationId xmlns:a16="http://schemas.microsoft.com/office/drawing/2014/main" id="{1CF32D71-0904-4838-BCFC-5F49843E6665}"/>
                </a:ext>
              </a:extLst>
            </p:cNvPr>
            <p:cNvSpPr>
              <a:spLocks noChangeArrowheads="1"/>
            </p:cNvSpPr>
            <p:nvPr/>
          </p:nvSpPr>
          <p:spPr bwMode="auto">
            <a:xfrm>
              <a:off x="2040" y="3552"/>
              <a:ext cx="48" cy="48"/>
            </a:xfrm>
            <a:prstGeom prst="flowChartConnector">
              <a:avLst/>
            </a:prstGeom>
            <a:solidFill>
              <a:schemeClr val="accent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grpSp>
        <p:nvGrpSpPr>
          <p:cNvPr id="97324" name="Group 103">
            <a:extLst>
              <a:ext uri="{FF2B5EF4-FFF2-40B4-BE49-F238E27FC236}">
                <a16:creationId xmlns:a16="http://schemas.microsoft.com/office/drawing/2014/main" id="{53F0DD84-554C-41D8-9265-544FD132A19F}"/>
              </a:ext>
            </a:extLst>
          </p:cNvPr>
          <p:cNvGrpSpPr>
            <a:grpSpLocks/>
          </p:cNvGrpSpPr>
          <p:nvPr/>
        </p:nvGrpSpPr>
        <p:grpSpPr bwMode="auto">
          <a:xfrm rot="5400000">
            <a:off x="7705725" y="5635625"/>
            <a:ext cx="147638" cy="198438"/>
            <a:chOff x="2016" y="3552"/>
            <a:chExt cx="96" cy="144"/>
          </a:xfrm>
        </p:grpSpPr>
        <p:sp>
          <p:nvSpPr>
            <p:cNvPr id="97334" name="AutoShape 104">
              <a:extLst>
                <a:ext uri="{FF2B5EF4-FFF2-40B4-BE49-F238E27FC236}">
                  <a16:creationId xmlns:a16="http://schemas.microsoft.com/office/drawing/2014/main" id="{9B86A90B-302D-46F8-A131-2CCE32B16B93}"/>
                </a:ext>
              </a:extLst>
            </p:cNvPr>
            <p:cNvSpPr>
              <a:spLocks noChangeArrowheads="1"/>
            </p:cNvSpPr>
            <p:nvPr/>
          </p:nvSpPr>
          <p:spPr bwMode="auto">
            <a:xfrm>
              <a:off x="2016" y="3600"/>
              <a:ext cx="96" cy="96"/>
            </a:xfrm>
            <a:prstGeom prst="flowChartExtract">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7335" name="AutoShape 105">
              <a:extLst>
                <a:ext uri="{FF2B5EF4-FFF2-40B4-BE49-F238E27FC236}">
                  <a16:creationId xmlns:a16="http://schemas.microsoft.com/office/drawing/2014/main" id="{3BC1FA37-6A7A-48F3-935D-B4A54B5295DE}"/>
                </a:ext>
              </a:extLst>
            </p:cNvPr>
            <p:cNvSpPr>
              <a:spLocks noChangeArrowheads="1"/>
            </p:cNvSpPr>
            <p:nvPr/>
          </p:nvSpPr>
          <p:spPr bwMode="auto">
            <a:xfrm>
              <a:off x="2040" y="3552"/>
              <a:ext cx="48" cy="48"/>
            </a:xfrm>
            <a:prstGeom prst="flowChartConnector">
              <a:avLst/>
            </a:prstGeom>
            <a:solidFill>
              <a:schemeClr val="accent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sp>
        <p:nvSpPr>
          <p:cNvPr id="97325" name="Line 106">
            <a:extLst>
              <a:ext uri="{FF2B5EF4-FFF2-40B4-BE49-F238E27FC236}">
                <a16:creationId xmlns:a16="http://schemas.microsoft.com/office/drawing/2014/main" id="{75D18C63-4D96-499B-8370-D5F492D1FC05}"/>
              </a:ext>
            </a:extLst>
          </p:cNvPr>
          <p:cNvSpPr>
            <a:spLocks noChangeShapeType="1"/>
          </p:cNvSpPr>
          <p:nvPr/>
        </p:nvSpPr>
        <p:spPr bwMode="auto">
          <a:xfrm>
            <a:off x="7751763" y="6092825"/>
            <a:ext cx="622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26" name="Line 107">
            <a:extLst>
              <a:ext uri="{FF2B5EF4-FFF2-40B4-BE49-F238E27FC236}">
                <a16:creationId xmlns:a16="http://schemas.microsoft.com/office/drawing/2014/main" id="{CD453F14-E253-4921-A76C-E00D3B9FA6B3}"/>
              </a:ext>
            </a:extLst>
          </p:cNvPr>
          <p:cNvSpPr>
            <a:spLocks noChangeShapeType="1"/>
          </p:cNvSpPr>
          <p:nvPr/>
        </p:nvSpPr>
        <p:spPr bwMode="auto">
          <a:xfrm>
            <a:off x="7285038" y="6088063"/>
            <a:ext cx="4365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7327" name="Text Box 108">
            <a:extLst>
              <a:ext uri="{FF2B5EF4-FFF2-40B4-BE49-F238E27FC236}">
                <a16:creationId xmlns:a16="http://schemas.microsoft.com/office/drawing/2014/main" id="{6E97379C-44F1-48F4-BCC5-B14CD0DDD2AD}"/>
              </a:ext>
            </a:extLst>
          </p:cNvPr>
          <p:cNvSpPr txBox="1">
            <a:spLocks noChangeArrowheads="1"/>
          </p:cNvSpPr>
          <p:nvPr/>
        </p:nvSpPr>
        <p:spPr bwMode="auto">
          <a:xfrm>
            <a:off x="6600825" y="5949951"/>
            <a:ext cx="71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BHE</a:t>
            </a:r>
          </a:p>
        </p:txBody>
      </p:sp>
      <p:sp>
        <p:nvSpPr>
          <p:cNvPr id="97328" name="Line 109">
            <a:extLst>
              <a:ext uri="{FF2B5EF4-FFF2-40B4-BE49-F238E27FC236}">
                <a16:creationId xmlns:a16="http://schemas.microsoft.com/office/drawing/2014/main" id="{8D44E434-8F32-41EF-9542-93FCEA1F1F45}"/>
              </a:ext>
            </a:extLst>
          </p:cNvPr>
          <p:cNvSpPr>
            <a:spLocks noChangeShapeType="1"/>
          </p:cNvSpPr>
          <p:nvPr/>
        </p:nvSpPr>
        <p:spPr bwMode="auto">
          <a:xfrm flipV="1">
            <a:off x="6743701" y="6019800"/>
            <a:ext cx="417513"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grpSp>
        <p:nvGrpSpPr>
          <p:cNvPr id="97329" name="Group 110">
            <a:extLst>
              <a:ext uri="{FF2B5EF4-FFF2-40B4-BE49-F238E27FC236}">
                <a16:creationId xmlns:a16="http://schemas.microsoft.com/office/drawing/2014/main" id="{BAD13C2B-2D1F-4BD1-ABD0-37A8B70024FD}"/>
              </a:ext>
            </a:extLst>
          </p:cNvPr>
          <p:cNvGrpSpPr>
            <a:grpSpLocks/>
          </p:cNvGrpSpPr>
          <p:nvPr/>
        </p:nvGrpSpPr>
        <p:grpSpPr bwMode="auto">
          <a:xfrm rot="5400000">
            <a:off x="7670800" y="5991225"/>
            <a:ext cx="147638" cy="198438"/>
            <a:chOff x="2016" y="3552"/>
            <a:chExt cx="96" cy="144"/>
          </a:xfrm>
        </p:grpSpPr>
        <p:sp>
          <p:nvSpPr>
            <p:cNvPr id="97332" name="AutoShape 111">
              <a:extLst>
                <a:ext uri="{FF2B5EF4-FFF2-40B4-BE49-F238E27FC236}">
                  <a16:creationId xmlns:a16="http://schemas.microsoft.com/office/drawing/2014/main" id="{73A9E717-F9BB-47C6-8B1C-4E05F6F631EF}"/>
                </a:ext>
              </a:extLst>
            </p:cNvPr>
            <p:cNvSpPr>
              <a:spLocks noChangeArrowheads="1"/>
            </p:cNvSpPr>
            <p:nvPr/>
          </p:nvSpPr>
          <p:spPr bwMode="auto">
            <a:xfrm>
              <a:off x="2016" y="3600"/>
              <a:ext cx="96" cy="96"/>
            </a:xfrm>
            <a:prstGeom prst="flowChartExtract">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7333" name="AutoShape 112">
              <a:extLst>
                <a:ext uri="{FF2B5EF4-FFF2-40B4-BE49-F238E27FC236}">
                  <a16:creationId xmlns:a16="http://schemas.microsoft.com/office/drawing/2014/main" id="{829AA435-1462-4886-AF03-1B297D7E0E94}"/>
                </a:ext>
              </a:extLst>
            </p:cNvPr>
            <p:cNvSpPr>
              <a:spLocks noChangeArrowheads="1"/>
            </p:cNvSpPr>
            <p:nvPr/>
          </p:nvSpPr>
          <p:spPr bwMode="auto">
            <a:xfrm>
              <a:off x="2040" y="3552"/>
              <a:ext cx="48" cy="48"/>
            </a:xfrm>
            <a:prstGeom prst="flowChartConnector">
              <a:avLst/>
            </a:prstGeom>
            <a:solidFill>
              <a:schemeClr val="accent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sp>
        <p:nvSpPr>
          <p:cNvPr id="97330" name="Text Box 113">
            <a:extLst>
              <a:ext uri="{FF2B5EF4-FFF2-40B4-BE49-F238E27FC236}">
                <a16:creationId xmlns:a16="http://schemas.microsoft.com/office/drawing/2014/main" id="{FDC56A3F-DA20-4433-84CD-EDBC62AB75E6}"/>
              </a:ext>
            </a:extLst>
          </p:cNvPr>
          <p:cNvSpPr txBox="1">
            <a:spLocks noChangeArrowheads="1"/>
          </p:cNvSpPr>
          <p:nvPr/>
        </p:nvSpPr>
        <p:spPr bwMode="auto">
          <a:xfrm>
            <a:off x="2259013" y="6264276"/>
            <a:ext cx="793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8088</a:t>
            </a:r>
          </a:p>
        </p:txBody>
      </p:sp>
      <p:sp>
        <p:nvSpPr>
          <p:cNvPr id="97331" name="Text Box 114">
            <a:extLst>
              <a:ext uri="{FF2B5EF4-FFF2-40B4-BE49-F238E27FC236}">
                <a16:creationId xmlns:a16="http://schemas.microsoft.com/office/drawing/2014/main" id="{5E52C0D0-31B7-42C0-9E57-1E7910D4D81B}"/>
              </a:ext>
            </a:extLst>
          </p:cNvPr>
          <p:cNvSpPr txBox="1">
            <a:spLocks noChangeArrowheads="1"/>
          </p:cNvSpPr>
          <p:nvPr/>
        </p:nvSpPr>
        <p:spPr bwMode="auto">
          <a:xfrm>
            <a:off x="7608888" y="6308726"/>
            <a:ext cx="793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8086</a:t>
            </a:r>
          </a:p>
        </p:txBody>
      </p:sp>
    </p:spTree>
    <p:extLst>
      <p:ext uri="{BB962C8B-B14F-4D97-AF65-F5344CB8AC3E}">
        <p14:creationId xmlns:p14="http://schemas.microsoft.com/office/powerpoint/2010/main" val="402967384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D1015A25-D0D2-49A9-9FE0-C85F80FC208F}"/>
              </a:ext>
            </a:extLst>
          </p:cNvPr>
          <p:cNvSpPr>
            <a:spLocks noGrp="1" noChangeArrowheads="1"/>
          </p:cNvSpPr>
          <p:nvPr>
            <p:ph type="title"/>
          </p:nvPr>
        </p:nvSpPr>
        <p:spPr/>
        <p:txBody>
          <a:bodyPr/>
          <a:lstStyle/>
          <a:p>
            <a:pPr eaLnBrk="1" hangingPunct="1"/>
            <a:r>
              <a:rPr lang="en-US" altLang="en-US"/>
              <a:t>Giải mã địa chỉ cho các thiết bị vào/ra</a:t>
            </a:r>
          </a:p>
        </p:txBody>
      </p:sp>
      <p:sp>
        <p:nvSpPr>
          <p:cNvPr id="98307" name="Rectangle 3">
            <a:extLst>
              <a:ext uri="{FF2B5EF4-FFF2-40B4-BE49-F238E27FC236}">
                <a16:creationId xmlns:a16="http://schemas.microsoft.com/office/drawing/2014/main" id="{82F1D83E-6195-4535-B32B-6776A7AB17CF}"/>
              </a:ext>
            </a:extLst>
          </p:cNvPr>
          <p:cNvSpPr>
            <a:spLocks noGrp="1" noChangeArrowheads="1"/>
          </p:cNvSpPr>
          <p:nvPr>
            <p:ph idx="1"/>
          </p:nvPr>
        </p:nvSpPr>
        <p:spPr/>
        <p:txBody>
          <a:bodyPr/>
          <a:lstStyle/>
          <a:p>
            <a:pPr eaLnBrk="1" hangingPunct="1"/>
            <a:r>
              <a:rPr lang="en-US" altLang="en-US"/>
              <a:t>Ví dụ: Giải mã địa chỉ cho thiết bị ra 16 bit với địa chỉ cổng 64H và 65H</a:t>
            </a:r>
          </a:p>
          <a:p>
            <a:pPr lvl="1" eaLnBrk="1" hangingPunct="1"/>
            <a:r>
              <a:rPr lang="en-US" altLang="en-US"/>
              <a:t>64H= 0110 0100</a:t>
            </a:r>
          </a:p>
          <a:p>
            <a:pPr lvl="1" eaLnBrk="1" hangingPunct="1"/>
            <a:r>
              <a:rPr lang="en-US" altLang="en-US"/>
              <a:t>65H= 0110 0101</a:t>
            </a:r>
          </a:p>
        </p:txBody>
      </p:sp>
      <p:sp>
        <p:nvSpPr>
          <p:cNvPr id="98308" name="Line 4">
            <a:extLst>
              <a:ext uri="{FF2B5EF4-FFF2-40B4-BE49-F238E27FC236}">
                <a16:creationId xmlns:a16="http://schemas.microsoft.com/office/drawing/2014/main" id="{1E7E3075-2227-4B67-B60F-65A13E2D77D1}"/>
              </a:ext>
            </a:extLst>
          </p:cNvPr>
          <p:cNvSpPr>
            <a:spLocks noChangeShapeType="1"/>
          </p:cNvSpPr>
          <p:nvPr/>
        </p:nvSpPr>
        <p:spPr bwMode="auto">
          <a:xfrm>
            <a:off x="3529013" y="5981700"/>
            <a:ext cx="6223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8309" name="Rectangle 5">
            <a:extLst>
              <a:ext uri="{FF2B5EF4-FFF2-40B4-BE49-F238E27FC236}">
                <a16:creationId xmlns:a16="http://schemas.microsoft.com/office/drawing/2014/main" id="{143F2E3B-DFEB-4899-BA67-918F97BC7F86}"/>
              </a:ext>
            </a:extLst>
          </p:cNvPr>
          <p:cNvSpPr>
            <a:spLocks noChangeArrowheads="1"/>
          </p:cNvSpPr>
          <p:nvPr/>
        </p:nvSpPr>
        <p:spPr bwMode="auto">
          <a:xfrm>
            <a:off x="6167439" y="2349501"/>
            <a:ext cx="1119187" cy="1539875"/>
          </a:xfrm>
          <a:prstGeom prst="rect">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8310" name="Line 6">
            <a:extLst>
              <a:ext uri="{FF2B5EF4-FFF2-40B4-BE49-F238E27FC236}">
                <a16:creationId xmlns:a16="http://schemas.microsoft.com/office/drawing/2014/main" id="{9B8ADC53-03D6-4B29-86D8-80843952BE38}"/>
              </a:ext>
            </a:extLst>
          </p:cNvPr>
          <p:cNvSpPr>
            <a:spLocks noChangeShapeType="1"/>
          </p:cNvSpPr>
          <p:nvPr/>
        </p:nvSpPr>
        <p:spPr bwMode="auto">
          <a:xfrm>
            <a:off x="4656138" y="4941888"/>
            <a:ext cx="215900" cy="0"/>
          </a:xfrm>
          <a:prstGeom prst="line">
            <a:avLst/>
          </a:prstGeom>
          <a:noFill/>
          <a:ln w="28575">
            <a:solidFill>
              <a:schemeClr val="tx1"/>
            </a:solidFill>
            <a:round/>
            <a:headEnd type="oval" w="lg" len="lg"/>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8311" name="Text Box 7">
            <a:extLst>
              <a:ext uri="{FF2B5EF4-FFF2-40B4-BE49-F238E27FC236}">
                <a16:creationId xmlns:a16="http://schemas.microsoft.com/office/drawing/2014/main" id="{A3E688AC-41F4-4568-BDC3-A509209C334F}"/>
              </a:ext>
            </a:extLst>
          </p:cNvPr>
          <p:cNvSpPr txBox="1">
            <a:spLocks noChangeArrowheads="1"/>
          </p:cNvSpPr>
          <p:nvPr/>
        </p:nvSpPr>
        <p:spPr bwMode="auto">
          <a:xfrm>
            <a:off x="6105526" y="2771775"/>
            <a:ext cx="849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3399"/>
                </a:solidFill>
              </a:rPr>
              <a:t>D8-D15</a:t>
            </a:r>
          </a:p>
        </p:txBody>
      </p:sp>
      <p:sp>
        <p:nvSpPr>
          <p:cNvPr id="98312" name="Text Box 8">
            <a:extLst>
              <a:ext uri="{FF2B5EF4-FFF2-40B4-BE49-F238E27FC236}">
                <a16:creationId xmlns:a16="http://schemas.microsoft.com/office/drawing/2014/main" id="{5B007794-4048-4A60-8A00-3F0DE139D074}"/>
              </a:ext>
            </a:extLst>
          </p:cNvPr>
          <p:cNvSpPr txBox="1">
            <a:spLocks noChangeArrowheads="1"/>
          </p:cNvSpPr>
          <p:nvPr/>
        </p:nvSpPr>
        <p:spPr bwMode="auto">
          <a:xfrm>
            <a:off x="6042025" y="3468688"/>
            <a:ext cx="795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3399"/>
                </a:solidFill>
              </a:rPr>
              <a:t>  CS</a:t>
            </a:r>
          </a:p>
        </p:txBody>
      </p:sp>
      <p:sp>
        <p:nvSpPr>
          <p:cNvPr id="98313" name="Text Box 9">
            <a:extLst>
              <a:ext uri="{FF2B5EF4-FFF2-40B4-BE49-F238E27FC236}">
                <a16:creationId xmlns:a16="http://schemas.microsoft.com/office/drawing/2014/main" id="{2FE7577C-837B-40E4-BEAD-6B5BD009DB9A}"/>
              </a:ext>
            </a:extLst>
          </p:cNvPr>
          <p:cNvSpPr txBox="1">
            <a:spLocks noChangeArrowheads="1"/>
          </p:cNvSpPr>
          <p:nvPr/>
        </p:nvSpPr>
        <p:spPr bwMode="auto">
          <a:xfrm>
            <a:off x="6602414" y="3468688"/>
            <a:ext cx="7953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3399"/>
                </a:solidFill>
              </a:rPr>
              <a:t>  </a:t>
            </a:r>
            <a:r>
              <a:rPr lang="en-US" altLang="en-US" sz="1600">
                <a:solidFill>
                  <a:srgbClr val="000099"/>
                </a:solidFill>
              </a:rPr>
              <a:t>W</a:t>
            </a:r>
            <a:r>
              <a:rPr lang="en-US" altLang="en-US" sz="1600">
                <a:solidFill>
                  <a:srgbClr val="003399"/>
                </a:solidFill>
              </a:rPr>
              <a:t>E</a:t>
            </a:r>
          </a:p>
        </p:txBody>
      </p:sp>
      <p:sp>
        <p:nvSpPr>
          <p:cNvPr id="98314" name="Line 10">
            <a:extLst>
              <a:ext uri="{FF2B5EF4-FFF2-40B4-BE49-F238E27FC236}">
                <a16:creationId xmlns:a16="http://schemas.microsoft.com/office/drawing/2014/main" id="{A46BE1E9-4523-42D8-99F6-21DDEA35FAEB}"/>
              </a:ext>
            </a:extLst>
          </p:cNvPr>
          <p:cNvSpPr>
            <a:spLocks noChangeShapeType="1"/>
          </p:cNvSpPr>
          <p:nvPr/>
        </p:nvSpPr>
        <p:spPr bwMode="auto">
          <a:xfrm>
            <a:off x="6229350" y="3538538"/>
            <a:ext cx="249238" cy="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8315" name="Line 11">
            <a:extLst>
              <a:ext uri="{FF2B5EF4-FFF2-40B4-BE49-F238E27FC236}">
                <a16:creationId xmlns:a16="http://schemas.microsoft.com/office/drawing/2014/main" id="{6B789550-6275-49FE-88F9-227E12EF10E9}"/>
              </a:ext>
            </a:extLst>
          </p:cNvPr>
          <p:cNvSpPr>
            <a:spLocks noChangeShapeType="1"/>
          </p:cNvSpPr>
          <p:nvPr/>
        </p:nvSpPr>
        <p:spPr bwMode="auto">
          <a:xfrm>
            <a:off x="6788151" y="3538538"/>
            <a:ext cx="250825" cy="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8316" name="Line 12">
            <a:extLst>
              <a:ext uri="{FF2B5EF4-FFF2-40B4-BE49-F238E27FC236}">
                <a16:creationId xmlns:a16="http://schemas.microsoft.com/office/drawing/2014/main" id="{A5CBB0AE-FD4C-4F29-8F96-3C5836952B13}"/>
              </a:ext>
            </a:extLst>
          </p:cNvPr>
          <p:cNvSpPr>
            <a:spLocks noChangeShapeType="1"/>
          </p:cNvSpPr>
          <p:nvPr/>
        </p:nvSpPr>
        <p:spPr bwMode="auto">
          <a:xfrm flipV="1">
            <a:off x="6913563" y="3889375"/>
            <a:ext cx="0" cy="4206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8317" name="Text Box 13">
            <a:extLst>
              <a:ext uri="{FF2B5EF4-FFF2-40B4-BE49-F238E27FC236}">
                <a16:creationId xmlns:a16="http://schemas.microsoft.com/office/drawing/2014/main" id="{2A447C42-72D3-4A14-9B6F-89F0E79E1323}"/>
              </a:ext>
            </a:extLst>
          </p:cNvPr>
          <p:cNvSpPr txBox="1">
            <a:spLocks noChangeArrowheads="1"/>
          </p:cNvSpPr>
          <p:nvPr/>
        </p:nvSpPr>
        <p:spPr bwMode="auto">
          <a:xfrm>
            <a:off x="4872038" y="2636838"/>
            <a:ext cx="933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t>D8-D15</a:t>
            </a:r>
          </a:p>
        </p:txBody>
      </p:sp>
      <p:sp>
        <p:nvSpPr>
          <p:cNvPr id="98318" name="AutoShape 14">
            <a:extLst>
              <a:ext uri="{FF2B5EF4-FFF2-40B4-BE49-F238E27FC236}">
                <a16:creationId xmlns:a16="http://schemas.microsoft.com/office/drawing/2014/main" id="{70D9D1CF-3CE8-4045-8831-1255407DB494}"/>
              </a:ext>
            </a:extLst>
          </p:cNvPr>
          <p:cNvSpPr>
            <a:spLocks noChangeArrowheads="1"/>
          </p:cNvSpPr>
          <p:nvPr/>
        </p:nvSpPr>
        <p:spPr bwMode="auto">
          <a:xfrm>
            <a:off x="4151314" y="4652964"/>
            <a:ext cx="460375" cy="517525"/>
          </a:xfrm>
          <a:prstGeom prst="flowChartDelay">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8319" name="Line 15">
            <a:extLst>
              <a:ext uri="{FF2B5EF4-FFF2-40B4-BE49-F238E27FC236}">
                <a16:creationId xmlns:a16="http://schemas.microsoft.com/office/drawing/2014/main" id="{D34A07CF-0EB6-4BE1-884A-8733CA939C27}"/>
              </a:ext>
            </a:extLst>
          </p:cNvPr>
          <p:cNvSpPr>
            <a:spLocks noChangeShapeType="1"/>
          </p:cNvSpPr>
          <p:nvPr/>
        </p:nvSpPr>
        <p:spPr bwMode="auto">
          <a:xfrm>
            <a:off x="4151313" y="4005264"/>
            <a:ext cx="0" cy="20161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8320" name="Line 16">
            <a:extLst>
              <a:ext uri="{FF2B5EF4-FFF2-40B4-BE49-F238E27FC236}">
                <a16:creationId xmlns:a16="http://schemas.microsoft.com/office/drawing/2014/main" id="{12A4C3BA-B173-4FDE-BC11-D7290586C7A5}"/>
              </a:ext>
            </a:extLst>
          </p:cNvPr>
          <p:cNvSpPr>
            <a:spLocks noChangeShapeType="1"/>
          </p:cNvSpPr>
          <p:nvPr/>
        </p:nvSpPr>
        <p:spPr bwMode="auto">
          <a:xfrm>
            <a:off x="3092451" y="4024313"/>
            <a:ext cx="10588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8321" name="Line 17">
            <a:extLst>
              <a:ext uri="{FF2B5EF4-FFF2-40B4-BE49-F238E27FC236}">
                <a16:creationId xmlns:a16="http://schemas.microsoft.com/office/drawing/2014/main" id="{F11A021E-2C4E-416C-94C7-8A49DCADF3D8}"/>
              </a:ext>
            </a:extLst>
          </p:cNvPr>
          <p:cNvSpPr>
            <a:spLocks noChangeShapeType="1"/>
          </p:cNvSpPr>
          <p:nvPr/>
        </p:nvSpPr>
        <p:spPr bwMode="auto">
          <a:xfrm>
            <a:off x="3092451" y="4303713"/>
            <a:ext cx="10588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8322" name="Line 18">
            <a:extLst>
              <a:ext uri="{FF2B5EF4-FFF2-40B4-BE49-F238E27FC236}">
                <a16:creationId xmlns:a16="http://schemas.microsoft.com/office/drawing/2014/main" id="{758E2FA2-3309-4E82-A8AC-C80878AD171B}"/>
              </a:ext>
            </a:extLst>
          </p:cNvPr>
          <p:cNvSpPr>
            <a:spLocks noChangeShapeType="1"/>
          </p:cNvSpPr>
          <p:nvPr/>
        </p:nvSpPr>
        <p:spPr bwMode="auto">
          <a:xfrm>
            <a:off x="3092451" y="4583113"/>
            <a:ext cx="10588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8323" name="Line 19">
            <a:extLst>
              <a:ext uri="{FF2B5EF4-FFF2-40B4-BE49-F238E27FC236}">
                <a16:creationId xmlns:a16="http://schemas.microsoft.com/office/drawing/2014/main" id="{0A119A67-18D7-4668-8616-C4CE6A05CF18}"/>
              </a:ext>
            </a:extLst>
          </p:cNvPr>
          <p:cNvSpPr>
            <a:spLocks noChangeShapeType="1"/>
          </p:cNvSpPr>
          <p:nvPr/>
        </p:nvSpPr>
        <p:spPr bwMode="auto">
          <a:xfrm>
            <a:off x="3092451" y="4862513"/>
            <a:ext cx="10588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8324" name="Line 20">
            <a:extLst>
              <a:ext uri="{FF2B5EF4-FFF2-40B4-BE49-F238E27FC236}">
                <a16:creationId xmlns:a16="http://schemas.microsoft.com/office/drawing/2014/main" id="{8100E14E-B923-4E34-BC0A-81667C9F3C68}"/>
              </a:ext>
            </a:extLst>
          </p:cNvPr>
          <p:cNvSpPr>
            <a:spLocks noChangeShapeType="1"/>
          </p:cNvSpPr>
          <p:nvPr/>
        </p:nvSpPr>
        <p:spPr bwMode="auto">
          <a:xfrm>
            <a:off x="3092451" y="5143500"/>
            <a:ext cx="10588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8325" name="Line 21">
            <a:extLst>
              <a:ext uri="{FF2B5EF4-FFF2-40B4-BE49-F238E27FC236}">
                <a16:creationId xmlns:a16="http://schemas.microsoft.com/office/drawing/2014/main" id="{07838078-7DF3-4452-BA30-E10F74A96C4C}"/>
              </a:ext>
            </a:extLst>
          </p:cNvPr>
          <p:cNvSpPr>
            <a:spLocks noChangeShapeType="1"/>
          </p:cNvSpPr>
          <p:nvPr/>
        </p:nvSpPr>
        <p:spPr bwMode="auto">
          <a:xfrm>
            <a:off x="3092451" y="5422900"/>
            <a:ext cx="10588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8326" name="Line 22">
            <a:extLst>
              <a:ext uri="{FF2B5EF4-FFF2-40B4-BE49-F238E27FC236}">
                <a16:creationId xmlns:a16="http://schemas.microsoft.com/office/drawing/2014/main" id="{488F3245-A8EA-4FF8-A61F-754EC5ED3B38}"/>
              </a:ext>
            </a:extLst>
          </p:cNvPr>
          <p:cNvSpPr>
            <a:spLocks noChangeShapeType="1"/>
          </p:cNvSpPr>
          <p:nvPr/>
        </p:nvSpPr>
        <p:spPr bwMode="auto">
          <a:xfrm>
            <a:off x="3092451" y="5702300"/>
            <a:ext cx="10588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8327" name="Line 23">
            <a:extLst>
              <a:ext uri="{FF2B5EF4-FFF2-40B4-BE49-F238E27FC236}">
                <a16:creationId xmlns:a16="http://schemas.microsoft.com/office/drawing/2014/main" id="{F8D64084-61C3-4D39-8AAA-54E552CA7905}"/>
              </a:ext>
            </a:extLst>
          </p:cNvPr>
          <p:cNvSpPr>
            <a:spLocks noChangeShapeType="1"/>
          </p:cNvSpPr>
          <p:nvPr/>
        </p:nvSpPr>
        <p:spPr bwMode="auto">
          <a:xfrm>
            <a:off x="3092451" y="5981700"/>
            <a:ext cx="4365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8328" name="Text Box 24">
            <a:extLst>
              <a:ext uri="{FF2B5EF4-FFF2-40B4-BE49-F238E27FC236}">
                <a16:creationId xmlns:a16="http://schemas.microsoft.com/office/drawing/2014/main" id="{585D10FB-FD56-452C-94F9-47BE5DEA36C8}"/>
              </a:ext>
            </a:extLst>
          </p:cNvPr>
          <p:cNvSpPr txBox="1">
            <a:spLocks noChangeArrowheads="1"/>
          </p:cNvSpPr>
          <p:nvPr/>
        </p:nvSpPr>
        <p:spPr bwMode="auto">
          <a:xfrm>
            <a:off x="2471738" y="381476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1</a:t>
            </a:r>
          </a:p>
        </p:txBody>
      </p:sp>
      <p:sp>
        <p:nvSpPr>
          <p:cNvPr id="98329" name="Text Box 25">
            <a:extLst>
              <a:ext uri="{FF2B5EF4-FFF2-40B4-BE49-F238E27FC236}">
                <a16:creationId xmlns:a16="http://schemas.microsoft.com/office/drawing/2014/main" id="{5A6D0719-8B6F-4F90-B455-57C0D6D7FAEC}"/>
              </a:ext>
            </a:extLst>
          </p:cNvPr>
          <p:cNvSpPr txBox="1">
            <a:spLocks noChangeArrowheads="1"/>
          </p:cNvSpPr>
          <p:nvPr/>
        </p:nvSpPr>
        <p:spPr bwMode="auto">
          <a:xfrm>
            <a:off x="2471738" y="409416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2</a:t>
            </a:r>
          </a:p>
        </p:txBody>
      </p:sp>
      <p:sp>
        <p:nvSpPr>
          <p:cNvPr id="98330" name="Text Box 26">
            <a:extLst>
              <a:ext uri="{FF2B5EF4-FFF2-40B4-BE49-F238E27FC236}">
                <a16:creationId xmlns:a16="http://schemas.microsoft.com/office/drawing/2014/main" id="{99D7F457-FB04-4BED-8730-E1379AA70861}"/>
              </a:ext>
            </a:extLst>
          </p:cNvPr>
          <p:cNvSpPr txBox="1">
            <a:spLocks noChangeArrowheads="1"/>
          </p:cNvSpPr>
          <p:nvPr/>
        </p:nvSpPr>
        <p:spPr bwMode="auto">
          <a:xfrm>
            <a:off x="2471738" y="437356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3</a:t>
            </a:r>
          </a:p>
        </p:txBody>
      </p:sp>
      <p:sp>
        <p:nvSpPr>
          <p:cNvPr id="98331" name="Text Box 27">
            <a:extLst>
              <a:ext uri="{FF2B5EF4-FFF2-40B4-BE49-F238E27FC236}">
                <a16:creationId xmlns:a16="http://schemas.microsoft.com/office/drawing/2014/main" id="{ADB94BC5-B6BC-475E-8601-353ED43C2F9D}"/>
              </a:ext>
            </a:extLst>
          </p:cNvPr>
          <p:cNvSpPr txBox="1">
            <a:spLocks noChangeArrowheads="1"/>
          </p:cNvSpPr>
          <p:nvPr/>
        </p:nvSpPr>
        <p:spPr bwMode="auto">
          <a:xfrm>
            <a:off x="2471738" y="458311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4</a:t>
            </a:r>
          </a:p>
        </p:txBody>
      </p:sp>
      <p:sp>
        <p:nvSpPr>
          <p:cNvPr id="98332" name="Text Box 28">
            <a:extLst>
              <a:ext uri="{FF2B5EF4-FFF2-40B4-BE49-F238E27FC236}">
                <a16:creationId xmlns:a16="http://schemas.microsoft.com/office/drawing/2014/main" id="{7392C61A-3EE9-4B2B-BD47-C1BFF38D357B}"/>
              </a:ext>
            </a:extLst>
          </p:cNvPr>
          <p:cNvSpPr txBox="1">
            <a:spLocks noChangeArrowheads="1"/>
          </p:cNvSpPr>
          <p:nvPr/>
        </p:nvSpPr>
        <p:spPr bwMode="auto">
          <a:xfrm>
            <a:off x="2471738" y="4933951"/>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5</a:t>
            </a:r>
          </a:p>
        </p:txBody>
      </p:sp>
      <p:sp>
        <p:nvSpPr>
          <p:cNvPr id="98333" name="Text Box 29">
            <a:extLst>
              <a:ext uri="{FF2B5EF4-FFF2-40B4-BE49-F238E27FC236}">
                <a16:creationId xmlns:a16="http://schemas.microsoft.com/office/drawing/2014/main" id="{88A95B00-3A05-4FFB-B73E-0E2D31EAE1B7}"/>
              </a:ext>
            </a:extLst>
          </p:cNvPr>
          <p:cNvSpPr txBox="1">
            <a:spLocks noChangeArrowheads="1"/>
          </p:cNvSpPr>
          <p:nvPr/>
        </p:nvSpPr>
        <p:spPr bwMode="auto">
          <a:xfrm>
            <a:off x="2471738" y="5213351"/>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6</a:t>
            </a:r>
          </a:p>
        </p:txBody>
      </p:sp>
      <p:sp>
        <p:nvSpPr>
          <p:cNvPr id="98334" name="Text Box 30">
            <a:extLst>
              <a:ext uri="{FF2B5EF4-FFF2-40B4-BE49-F238E27FC236}">
                <a16:creationId xmlns:a16="http://schemas.microsoft.com/office/drawing/2014/main" id="{34153A8F-F85D-4326-ADF9-4391F5173603}"/>
              </a:ext>
            </a:extLst>
          </p:cNvPr>
          <p:cNvSpPr txBox="1">
            <a:spLocks noChangeArrowheads="1"/>
          </p:cNvSpPr>
          <p:nvPr/>
        </p:nvSpPr>
        <p:spPr bwMode="auto">
          <a:xfrm>
            <a:off x="2408238" y="5843588"/>
            <a:ext cx="742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M/IO</a:t>
            </a:r>
          </a:p>
        </p:txBody>
      </p:sp>
      <p:sp>
        <p:nvSpPr>
          <p:cNvPr id="98335" name="Line 31">
            <a:extLst>
              <a:ext uri="{FF2B5EF4-FFF2-40B4-BE49-F238E27FC236}">
                <a16:creationId xmlns:a16="http://schemas.microsoft.com/office/drawing/2014/main" id="{58B48CB5-06E5-41E4-BD1A-7BB6EFBF4163}"/>
              </a:ext>
            </a:extLst>
          </p:cNvPr>
          <p:cNvSpPr>
            <a:spLocks noChangeShapeType="1"/>
          </p:cNvSpPr>
          <p:nvPr/>
        </p:nvSpPr>
        <p:spPr bwMode="auto">
          <a:xfrm>
            <a:off x="2781301" y="5913438"/>
            <a:ext cx="187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8336" name="Text Box 32">
            <a:extLst>
              <a:ext uri="{FF2B5EF4-FFF2-40B4-BE49-F238E27FC236}">
                <a16:creationId xmlns:a16="http://schemas.microsoft.com/office/drawing/2014/main" id="{74E42C4E-0883-4657-8326-0BDAD8F4FFE8}"/>
              </a:ext>
            </a:extLst>
          </p:cNvPr>
          <p:cNvSpPr txBox="1">
            <a:spLocks noChangeArrowheads="1"/>
          </p:cNvSpPr>
          <p:nvPr/>
        </p:nvSpPr>
        <p:spPr bwMode="auto">
          <a:xfrm>
            <a:off x="6600825" y="4292601"/>
            <a:ext cx="590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WR</a:t>
            </a:r>
          </a:p>
        </p:txBody>
      </p:sp>
      <p:sp>
        <p:nvSpPr>
          <p:cNvPr id="98337" name="Line 33">
            <a:extLst>
              <a:ext uri="{FF2B5EF4-FFF2-40B4-BE49-F238E27FC236}">
                <a16:creationId xmlns:a16="http://schemas.microsoft.com/office/drawing/2014/main" id="{7562A4EF-8F72-46A0-BE5D-AF3165EC7DB1}"/>
              </a:ext>
            </a:extLst>
          </p:cNvPr>
          <p:cNvSpPr>
            <a:spLocks noChangeShapeType="1"/>
          </p:cNvSpPr>
          <p:nvPr/>
        </p:nvSpPr>
        <p:spPr bwMode="auto">
          <a:xfrm>
            <a:off x="6743700" y="4365625"/>
            <a:ext cx="3111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8338" name="Text Box 34">
            <a:extLst>
              <a:ext uri="{FF2B5EF4-FFF2-40B4-BE49-F238E27FC236}">
                <a16:creationId xmlns:a16="http://schemas.microsoft.com/office/drawing/2014/main" id="{F8BBEA5C-1FE6-40D4-9FD0-FC7841DC1742}"/>
              </a:ext>
            </a:extLst>
          </p:cNvPr>
          <p:cNvSpPr txBox="1">
            <a:spLocks noChangeArrowheads="1"/>
          </p:cNvSpPr>
          <p:nvPr/>
        </p:nvSpPr>
        <p:spPr bwMode="auto">
          <a:xfrm>
            <a:off x="2470150" y="5492750"/>
            <a:ext cx="4635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a:t>
            </a:r>
            <a:r>
              <a:rPr lang="en-US" altLang="en-US" sz="1800" baseline="-25000">
                <a:latin typeface="Arial Black" panose="020B0A04020102020204" pitchFamily="34" charset="0"/>
              </a:rPr>
              <a:t>7</a:t>
            </a:r>
          </a:p>
        </p:txBody>
      </p:sp>
      <p:sp>
        <p:nvSpPr>
          <p:cNvPr id="98339" name="AutoShape 35">
            <a:extLst>
              <a:ext uri="{FF2B5EF4-FFF2-40B4-BE49-F238E27FC236}">
                <a16:creationId xmlns:a16="http://schemas.microsoft.com/office/drawing/2014/main" id="{B7B0A2D2-8FC4-444F-9AE6-D3077823BA72}"/>
              </a:ext>
            </a:extLst>
          </p:cNvPr>
          <p:cNvSpPr>
            <a:spLocks noChangeArrowheads="1"/>
          </p:cNvSpPr>
          <p:nvPr/>
        </p:nvSpPr>
        <p:spPr bwMode="auto">
          <a:xfrm flipH="1">
            <a:off x="5794376" y="2771776"/>
            <a:ext cx="373063" cy="277813"/>
          </a:xfrm>
          <a:prstGeom prst="leftArrow">
            <a:avLst>
              <a:gd name="adj1" fmla="val 50000"/>
              <a:gd name="adj2" fmla="val 33571"/>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nvGrpSpPr>
          <p:cNvPr id="98340" name="Group 36">
            <a:extLst>
              <a:ext uri="{FF2B5EF4-FFF2-40B4-BE49-F238E27FC236}">
                <a16:creationId xmlns:a16="http://schemas.microsoft.com/office/drawing/2014/main" id="{0B5D6DAB-78DC-4A42-B8C2-2068616E5F8D}"/>
              </a:ext>
            </a:extLst>
          </p:cNvPr>
          <p:cNvGrpSpPr>
            <a:grpSpLocks/>
          </p:cNvGrpSpPr>
          <p:nvPr/>
        </p:nvGrpSpPr>
        <p:grpSpPr bwMode="auto">
          <a:xfrm rot="5400000">
            <a:off x="3529013" y="3908426"/>
            <a:ext cx="147638" cy="198437"/>
            <a:chOff x="2016" y="3552"/>
            <a:chExt cx="96" cy="144"/>
          </a:xfrm>
        </p:grpSpPr>
        <p:sp>
          <p:nvSpPr>
            <p:cNvPr id="98368" name="AutoShape 37">
              <a:extLst>
                <a:ext uri="{FF2B5EF4-FFF2-40B4-BE49-F238E27FC236}">
                  <a16:creationId xmlns:a16="http://schemas.microsoft.com/office/drawing/2014/main" id="{B8AF075B-06DD-412D-8CE1-75FA11534C50}"/>
                </a:ext>
              </a:extLst>
            </p:cNvPr>
            <p:cNvSpPr>
              <a:spLocks noChangeArrowheads="1"/>
            </p:cNvSpPr>
            <p:nvPr/>
          </p:nvSpPr>
          <p:spPr bwMode="auto">
            <a:xfrm>
              <a:off x="2016" y="3600"/>
              <a:ext cx="96" cy="96"/>
            </a:xfrm>
            <a:prstGeom prst="flowChartExtract">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8369" name="AutoShape 38">
              <a:extLst>
                <a:ext uri="{FF2B5EF4-FFF2-40B4-BE49-F238E27FC236}">
                  <a16:creationId xmlns:a16="http://schemas.microsoft.com/office/drawing/2014/main" id="{DE1661D9-8AB9-4676-9749-E3A1BC783AB0}"/>
                </a:ext>
              </a:extLst>
            </p:cNvPr>
            <p:cNvSpPr>
              <a:spLocks noChangeArrowheads="1"/>
            </p:cNvSpPr>
            <p:nvPr/>
          </p:nvSpPr>
          <p:spPr bwMode="auto">
            <a:xfrm>
              <a:off x="2040" y="3552"/>
              <a:ext cx="48" cy="48"/>
            </a:xfrm>
            <a:prstGeom prst="flowChartConnector">
              <a:avLst/>
            </a:prstGeom>
            <a:solidFill>
              <a:schemeClr val="accent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grpSp>
        <p:nvGrpSpPr>
          <p:cNvPr id="98341" name="Group 39">
            <a:extLst>
              <a:ext uri="{FF2B5EF4-FFF2-40B4-BE49-F238E27FC236}">
                <a16:creationId xmlns:a16="http://schemas.microsoft.com/office/drawing/2014/main" id="{1672CE04-59CE-4CB6-8538-D0A2F49A13F2}"/>
              </a:ext>
            </a:extLst>
          </p:cNvPr>
          <p:cNvGrpSpPr>
            <a:grpSpLocks/>
          </p:cNvGrpSpPr>
          <p:nvPr/>
        </p:nvGrpSpPr>
        <p:grpSpPr bwMode="auto">
          <a:xfrm rot="5400000">
            <a:off x="3456782" y="4483894"/>
            <a:ext cx="149225" cy="198438"/>
            <a:chOff x="2016" y="3552"/>
            <a:chExt cx="96" cy="144"/>
          </a:xfrm>
        </p:grpSpPr>
        <p:sp>
          <p:nvSpPr>
            <p:cNvPr id="98366" name="AutoShape 40">
              <a:extLst>
                <a:ext uri="{FF2B5EF4-FFF2-40B4-BE49-F238E27FC236}">
                  <a16:creationId xmlns:a16="http://schemas.microsoft.com/office/drawing/2014/main" id="{A7CBEAE7-69DF-49BA-AC3C-B88548915D96}"/>
                </a:ext>
              </a:extLst>
            </p:cNvPr>
            <p:cNvSpPr>
              <a:spLocks noChangeArrowheads="1"/>
            </p:cNvSpPr>
            <p:nvPr/>
          </p:nvSpPr>
          <p:spPr bwMode="auto">
            <a:xfrm>
              <a:off x="2016" y="3600"/>
              <a:ext cx="96" cy="96"/>
            </a:xfrm>
            <a:prstGeom prst="flowChartExtract">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8367" name="AutoShape 41">
              <a:extLst>
                <a:ext uri="{FF2B5EF4-FFF2-40B4-BE49-F238E27FC236}">
                  <a16:creationId xmlns:a16="http://schemas.microsoft.com/office/drawing/2014/main" id="{29D5BFAA-98E6-4AE0-A7FA-96069316A7D8}"/>
                </a:ext>
              </a:extLst>
            </p:cNvPr>
            <p:cNvSpPr>
              <a:spLocks noChangeArrowheads="1"/>
            </p:cNvSpPr>
            <p:nvPr/>
          </p:nvSpPr>
          <p:spPr bwMode="auto">
            <a:xfrm>
              <a:off x="2040" y="3552"/>
              <a:ext cx="48" cy="48"/>
            </a:xfrm>
            <a:prstGeom prst="flowChartConnector">
              <a:avLst/>
            </a:prstGeom>
            <a:solidFill>
              <a:schemeClr val="accent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grpSp>
        <p:nvGrpSpPr>
          <p:cNvPr id="98342" name="Group 42">
            <a:extLst>
              <a:ext uri="{FF2B5EF4-FFF2-40B4-BE49-F238E27FC236}">
                <a16:creationId xmlns:a16="http://schemas.microsoft.com/office/drawing/2014/main" id="{56D0C052-AA2C-4CEA-9566-894DF52C10DC}"/>
              </a:ext>
            </a:extLst>
          </p:cNvPr>
          <p:cNvGrpSpPr>
            <a:grpSpLocks/>
          </p:cNvGrpSpPr>
          <p:nvPr/>
        </p:nvGrpSpPr>
        <p:grpSpPr bwMode="auto">
          <a:xfrm rot="5400000">
            <a:off x="3457575" y="4772025"/>
            <a:ext cx="147638" cy="198438"/>
            <a:chOff x="2016" y="3552"/>
            <a:chExt cx="96" cy="144"/>
          </a:xfrm>
        </p:grpSpPr>
        <p:sp>
          <p:nvSpPr>
            <p:cNvPr id="98364" name="AutoShape 43">
              <a:extLst>
                <a:ext uri="{FF2B5EF4-FFF2-40B4-BE49-F238E27FC236}">
                  <a16:creationId xmlns:a16="http://schemas.microsoft.com/office/drawing/2014/main" id="{2BADE7D1-32D4-4A6B-8637-4E885A86BDF3}"/>
                </a:ext>
              </a:extLst>
            </p:cNvPr>
            <p:cNvSpPr>
              <a:spLocks noChangeArrowheads="1"/>
            </p:cNvSpPr>
            <p:nvPr/>
          </p:nvSpPr>
          <p:spPr bwMode="auto">
            <a:xfrm>
              <a:off x="2016" y="3600"/>
              <a:ext cx="96" cy="96"/>
            </a:xfrm>
            <a:prstGeom prst="flowChartExtract">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8365" name="AutoShape 44">
              <a:extLst>
                <a:ext uri="{FF2B5EF4-FFF2-40B4-BE49-F238E27FC236}">
                  <a16:creationId xmlns:a16="http://schemas.microsoft.com/office/drawing/2014/main" id="{44EDC838-923C-4CC6-A384-5D64560143F4}"/>
                </a:ext>
              </a:extLst>
            </p:cNvPr>
            <p:cNvSpPr>
              <a:spLocks noChangeArrowheads="1"/>
            </p:cNvSpPr>
            <p:nvPr/>
          </p:nvSpPr>
          <p:spPr bwMode="auto">
            <a:xfrm>
              <a:off x="2040" y="3552"/>
              <a:ext cx="48" cy="48"/>
            </a:xfrm>
            <a:prstGeom prst="flowChartConnector">
              <a:avLst/>
            </a:prstGeom>
            <a:solidFill>
              <a:schemeClr val="accent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grpSp>
        <p:nvGrpSpPr>
          <p:cNvPr id="98343" name="Group 45">
            <a:extLst>
              <a:ext uri="{FF2B5EF4-FFF2-40B4-BE49-F238E27FC236}">
                <a16:creationId xmlns:a16="http://schemas.microsoft.com/office/drawing/2014/main" id="{42F4335F-2A75-47AF-93BF-04F5D9B91D09}"/>
              </a:ext>
            </a:extLst>
          </p:cNvPr>
          <p:cNvGrpSpPr>
            <a:grpSpLocks/>
          </p:cNvGrpSpPr>
          <p:nvPr/>
        </p:nvGrpSpPr>
        <p:grpSpPr bwMode="auto">
          <a:xfrm rot="5400000">
            <a:off x="3490914" y="5608639"/>
            <a:ext cx="147637" cy="198437"/>
            <a:chOff x="2016" y="3552"/>
            <a:chExt cx="96" cy="144"/>
          </a:xfrm>
        </p:grpSpPr>
        <p:sp>
          <p:nvSpPr>
            <p:cNvPr id="98362" name="AutoShape 46">
              <a:extLst>
                <a:ext uri="{FF2B5EF4-FFF2-40B4-BE49-F238E27FC236}">
                  <a16:creationId xmlns:a16="http://schemas.microsoft.com/office/drawing/2014/main" id="{E503CAF1-DEFA-4DA6-A047-682B2CB0A7D0}"/>
                </a:ext>
              </a:extLst>
            </p:cNvPr>
            <p:cNvSpPr>
              <a:spLocks noChangeArrowheads="1"/>
            </p:cNvSpPr>
            <p:nvPr/>
          </p:nvSpPr>
          <p:spPr bwMode="auto">
            <a:xfrm>
              <a:off x="2016" y="3600"/>
              <a:ext cx="96" cy="96"/>
            </a:xfrm>
            <a:prstGeom prst="flowChartExtract">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8363" name="AutoShape 47">
              <a:extLst>
                <a:ext uri="{FF2B5EF4-FFF2-40B4-BE49-F238E27FC236}">
                  <a16:creationId xmlns:a16="http://schemas.microsoft.com/office/drawing/2014/main" id="{FCAEA83B-3A2C-4C13-B535-45FB76BFB225}"/>
                </a:ext>
              </a:extLst>
            </p:cNvPr>
            <p:cNvSpPr>
              <a:spLocks noChangeArrowheads="1"/>
            </p:cNvSpPr>
            <p:nvPr/>
          </p:nvSpPr>
          <p:spPr bwMode="auto">
            <a:xfrm>
              <a:off x="2040" y="3552"/>
              <a:ext cx="48" cy="48"/>
            </a:xfrm>
            <a:prstGeom prst="flowChartConnector">
              <a:avLst/>
            </a:prstGeom>
            <a:solidFill>
              <a:schemeClr val="accent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grpSp>
        <p:nvGrpSpPr>
          <p:cNvPr id="98344" name="Group 48">
            <a:extLst>
              <a:ext uri="{FF2B5EF4-FFF2-40B4-BE49-F238E27FC236}">
                <a16:creationId xmlns:a16="http://schemas.microsoft.com/office/drawing/2014/main" id="{E6BE651F-83A5-4C33-91B1-34B08792D340}"/>
              </a:ext>
            </a:extLst>
          </p:cNvPr>
          <p:cNvGrpSpPr>
            <a:grpSpLocks/>
          </p:cNvGrpSpPr>
          <p:nvPr/>
        </p:nvGrpSpPr>
        <p:grpSpPr bwMode="auto">
          <a:xfrm rot="5400000">
            <a:off x="3478214" y="5884864"/>
            <a:ext cx="147637" cy="198437"/>
            <a:chOff x="2016" y="3552"/>
            <a:chExt cx="96" cy="144"/>
          </a:xfrm>
        </p:grpSpPr>
        <p:sp>
          <p:nvSpPr>
            <p:cNvPr id="98360" name="AutoShape 49">
              <a:extLst>
                <a:ext uri="{FF2B5EF4-FFF2-40B4-BE49-F238E27FC236}">
                  <a16:creationId xmlns:a16="http://schemas.microsoft.com/office/drawing/2014/main" id="{03E6B477-38AF-4D59-8554-AB9C010E77B4}"/>
                </a:ext>
              </a:extLst>
            </p:cNvPr>
            <p:cNvSpPr>
              <a:spLocks noChangeArrowheads="1"/>
            </p:cNvSpPr>
            <p:nvPr/>
          </p:nvSpPr>
          <p:spPr bwMode="auto">
            <a:xfrm>
              <a:off x="2016" y="3600"/>
              <a:ext cx="96" cy="96"/>
            </a:xfrm>
            <a:prstGeom prst="flowChartExtract">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8361" name="AutoShape 50">
              <a:extLst>
                <a:ext uri="{FF2B5EF4-FFF2-40B4-BE49-F238E27FC236}">
                  <a16:creationId xmlns:a16="http://schemas.microsoft.com/office/drawing/2014/main" id="{7823D146-F008-4D4D-9E04-024FD99CB07F}"/>
                </a:ext>
              </a:extLst>
            </p:cNvPr>
            <p:cNvSpPr>
              <a:spLocks noChangeArrowheads="1"/>
            </p:cNvSpPr>
            <p:nvPr/>
          </p:nvSpPr>
          <p:spPr bwMode="auto">
            <a:xfrm>
              <a:off x="2040" y="3552"/>
              <a:ext cx="48" cy="48"/>
            </a:xfrm>
            <a:prstGeom prst="flowChartConnector">
              <a:avLst/>
            </a:prstGeom>
            <a:solidFill>
              <a:schemeClr val="accent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sp>
        <p:nvSpPr>
          <p:cNvPr id="98345" name="Rectangle 51">
            <a:extLst>
              <a:ext uri="{FF2B5EF4-FFF2-40B4-BE49-F238E27FC236}">
                <a16:creationId xmlns:a16="http://schemas.microsoft.com/office/drawing/2014/main" id="{9918B9E3-3ECF-49A3-A2E5-B32B78F26E3E}"/>
              </a:ext>
            </a:extLst>
          </p:cNvPr>
          <p:cNvSpPr>
            <a:spLocks noChangeArrowheads="1"/>
          </p:cNvSpPr>
          <p:nvPr/>
        </p:nvSpPr>
        <p:spPr bwMode="auto">
          <a:xfrm>
            <a:off x="6157914" y="4806951"/>
            <a:ext cx="1119187" cy="1539875"/>
          </a:xfrm>
          <a:prstGeom prst="rect">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8346" name="Text Box 52">
            <a:extLst>
              <a:ext uri="{FF2B5EF4-FFF2-40B4-BE49-F238E27FC236}">
                <a16:creationId xmlns:a16="http://schemas.microsoft.com/office/drawing/2014/main" id="{AC9A34B6-BBF9-4BC5-B577-BBD2C6A84084}"/>
              </a:ext>
            </a:extLst>
          </p:cNvPr>
          <p:cNvSpPr txBox="1">
            <a:spLocks noChangeArrowheads="1"/>
          </p:cNvSpPr>
          <p:nvPr/>
        </p:nvSpPr>
        <p:spPr bwMode="auto">
          <a:xfrm>
            <a:off x="6096001" y="5229225"/>
            <a:ext cx="7477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3399"/>
                </a:solidFill>
              </a:rPr>
              <a:t>D0-D7</a:t>
            </a:r>
          </a:p>
        </p:txBody>
      </p:sp>
      <p:sp>
        <p:nvSpPr>
          <p:cNvPr id="98347" name="Text Box 53">
            <a:extLst>
              <a:ext uri="{FF2B5EF4-FFF2-40B4-BE49-F238E27FC236}">
                <a16:creationId xmlns:a16="http://schemas.microsoft.com/office/drawing/2014/main" id="{70180499-0331-4357-8045-58C32F973C7B}"/>
              </a:ext>
            </a:extLst>
          </p:cNvPr>
          <p:cNvSpPr txBox="1">
            <a:spLocks noChangeArrowheads="1"/>
          </p:cNvSpPr>
          <p:nvPr/>
        </p:nvSpPr>
        <p:spPr bwMode="auto">
          <a:xfrm>
            <a:off x="6032500" y="5926138"/>
            <a:ext cx="795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3399"/>
                </a:solidFill>
              </a:rPr>
              <a:t>  CS</a:t>
            </a:r>
          </a:p>
        </p:txBody>
      </p:sp>
      <p:sp>
        <p:nvSpPr>
          <p:cNvPr id="98348" name="Text Box 54">
            <a:extLst>
              <a:ext uri="{FF2B5EF4-FFF2-40B4-BE49-F238E27FC236}">
                <a16:creationId xmlns:a16="http://schemas.microsoft.com/office/drawing/2014/main" id="{67DF7EFF-4F01-4A33-BCF5-64E8D0DEBD39}"/>
              </a:ext>
            </a:extLst>
          </p:cNvPr>
          <p:cNvSpPr txBox="1">
            <a:spLocks noChangeArrowheads="1"/>
          </p:cNvSpPr>
          <p:nvPr/>
        </p:nvSpPr>
        <p:spPr bwMode="auto">
          <a:xfrm>
            <a:off x="6592889" y="5926138"/>
            <a:ext cx="7953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3399"/>
                </a:solidFill>
              </a:rPr>
              <a:t>  </a:t>
            </a:r>
            <a:r>
              <a:rPr lang="en-US" altLang="en-US" sz="1600">
                <a:solidFill>
                  <a:srgbClr val="000099"/>
                </a:solidFill>
              </a:rPr>
              <a:t>W</a:t>
            </a:r>
            <a:r>
              <a:rPr lang="en-US" altLang="en-US" sz="1600">
                <a:solidFill>
                  <a:srgbClr val="003399"/>
                </a:solidFill>
              </a:rPr>
              <a:t>E</a:t>
            </a:r>
          </a:p>
        </p:txBody>
      </p:sp>
      <p:sp>
        <p:nvSpPr>
          <p:cNvPr id="98349" name="Line 55">
            <a:extLst>
              <a:ext uri="{FF2B5EF4-FFF2-40B4-BE49-F238E27FC236}">
                <a16:creationId xmlns:a16="http://schemas.microsoft.com/office/drawing/2014/main" id="{360D6307-5B6B-4707-85D7-5A0921D3D83B}"/>
              </a:ext>
            </a:extLst>
          </p:cNvPr>
          <p:cNvSpPr>
            <a:spLocks noChangeShapeType="1"/>
          </p:cNvSpPr>
          <p:nvPr/>
        </p:nvSpPr>
        <p:spPr bwMode="auto">
          <a:xfrm>
            <a:off x="6219825" y="5995988"/>
            <a:ext cx="249238" cy="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8350" name="Line 56">
            <a:extLst>
              <a:ext uri="{FF2B5EF4-FFF2-40B4-BE49-F238E27FC236}">
                <a16:creationId xmlns:a16="http://schemas.microsoft.com/office/drawing/2014/main" id="{459E041D-66AA-496A-B328-B0131874896E}"/>
              </a:ext>
            </a:extLst>
          </p:cNvPr>
          <p:cNvSpPr>
            <a:spLocks noChangeShapeType="1"/>
          </p:cNvSpPr>
          <p:nvPr/>
        </p:nvSpPr>
        <p:spPr bwMode="auto">
          <a:xfrm>
            <a:off x="6778626" y="5995988"/>
            <a:ext cx="250825" cy="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8351" name="Line 57">
            <a:extLst>
              <a:ext uri="{FF2B5EF4-FFF2-40B4-BE49-F238E27FC236}">
                <a16:creationId xmlns:a16="http://schemas.microsoft.com/office/drawing/2014/main" id="{AFFA9826-8F27-4A83-947F-6DD5379E4B6B}"/>
              </a:ext>
            </a:extLst>
          </p:cNvPr>
          <p:cNvSpPr>
            <a:spLocks noChangeShapeType="1"/>
          </p:cNvSpPr>
          <p:nvPr/>
        </p:nvSpPr>
        <p:spPr bwMode="auto">
          <a:xfrm flipV="1">
            <a:off x="6904038" y="6346825"/>
            <a:ext cx="0" cy="4206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8352" name="AutoShape 58">
            <a:extLst>
              <a:ext uri="{FF2B5EF4-FFF2-40B4-BE49-F238E27FC236}">
                <a16:creationId xmlns:a16="http://schemas.microsoft.com/office/drawing/2014/main" id="{C03CD2B8-6F27-43AA-AA01-1E6B697985E9}"/>
              </a:ext>
            </a:extLst>
          </p:cNvPr>
          <p:cNvSpPr>
            <a:spLocks noChangeArrowheads="1"/>
          </p:cNvSpPr>
          <p:nvPr/>
        </p:nvSpPr>
        <p:spPr bwMode="auto">
          <a:xfrm flipH="1">
            <a:off x="5784851" y="5229226"/>
            <a:ext cx="373063" cy="277813"/>
          </a:xfrm>
          <a:prstGeom prst="leftArrow">
            <a:avLst>
              <a:gd name="adj1" fmla="val 50000"/>
              <a:gd name="adj2" fmla="val 33571"/>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8353" name="Text Box 59">
            <a:extLst>
              <a:ext uri="{FF2B5EF4-FFF2-40B4-BE49-F238E27FC236}">
                <a16:creationId xmlns:a16="http://schemas.microsoft.com/office/drawing/2014/main" id="{97129193-FF73-4599-BDA0-0EE35DE0B6F1}"/>
              </a:ext>
            </a:extLst>
          </p:cNvPr>
          <p:cNvSpPr txBox="1">
            <a:spLocks noChangeArrowheads="1"/>
          </p:cNvSpPr>
          <p:nvPr/>
        </p:nvSpPr>
        <p:spPr bwMode="auto">
          <a:xfrm>
            <a:off x="5016500" y="5157788"/>
            <a:ext cx="819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t>D7-D0</a:t>
            </a:r>
          </a:p>
        </p:txBody>
      </p:sp>
      <p:sp>
        <p:nvSpPr>
          <p:cNvPr id="98354" name="Line 60">
            <a:extLst>
              <a:ext uri="{FF2B5EF4-FFF2-40B4-BE49-F238E27FC236}">
                <a16:creationId xmlns:a16="http://schemas.microsoft.com/office/drawing/2014/main" id="{8292098E-86BE-4712-8F31-48DB1DA3247C}"/>
              </a:ext>
            </a:extLst>
          </p:cNvPr>
          <p:cNvSpPr>
            <a:spLocks noChangeShapeType="1"/>
          </p:cNvSpPr>
          <p:nvPr/>
        </p:nvSpPr>
        <p:spPr bwMode="auto">
          <a:xfrm>
            <a:off x="4872038" y="3573464"/>
            <a:ext cx="0" cy="25923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8355" name="Line 61">
            <a:extLst>
              <a:ext uri="{FF2B5EF4-FFF2-40B4-BE49-F238E27FC236}">
                <a16:creationId xmlns:a16="http://schemas.microsoft.com/office/drawing/2014/main" id="{9FC68CA5-6F01-4381-8059-247A863D96F3}"/>
              </a:ext>
            </a:extLst>
          </p:cNvPr>
          <p:cNvSpPr>
            <a:spLocks noChangeShapeType="1"/>
          </p:cNvSpPr>
          <p:nvPr/>
        </p:nvSpPr>
        <p:spPr bwMode="auto">
          <a:xfrm>
            <a:off x="4872038" y="3573463"/>
            <a:ext cx="1295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8356" name="Line 62">
            <a:extLst>
              <a:ext uri="{FF2B5EF4-FFF2-40B4-BE49-F238E27FC236}">
                <a16:creationId xmlns:a16="http://schemas.microsoft.com/office/drawing/2014/main" id="{54326C68-F378-4A78-8292-94F60B4AF63D}"/>
              </a:ext>
            </a:extLst>
          </p:cNvPr>
          <p:cNvSpPr>
            <a:spLocks noChangeShapeType="1"/>
          </p:cNvSpPr>
          <p:nvPr/>
        </p:nvSpPr>
        <p:spPr bwMode="auto">
          <a:xfrm>
            <a:off x="4872038" y="6165850"/>
            <a:ext cx="1295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8357" name="Line 63">
            <a:extLst>
              <a:ext uri="{FF2B5EF4-FFF2-40B4-BE49-F238E27FC236}">
                <a16:creationId xmlns:a16="http://schemas.microsoft.com/office/drawing/2014/main" id="{6DF8F805-D490-4126-8BBB-423D877E996E}"/>
              </a:ext>
            </a:extLst>
          </p:cNvPr>
          <p:cNvSpPr>
            <a:spLocks noChangeShapeType="1"/>
          </p:cNvSpPr>
          <p:nvPr/>
        </p:nvSpPr>
        <p:spPr bwMode="auto">
          <a:xfrm>
            <a:off x="6888163" y="4149725"/>
            <a:ext cx="1079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8358" name="Line 64">
            <a:extLst>
              <a:ext uri="{FF2B5EF4-FFF2-40B4-BE49-F238E27FC236}">
                <a16:creationId xmlns:a16="http://schemas.microsoft.com/office/drawing/2014/main" id="{489DAD69-9A1C-4670-9D4A-9857A2C54EF8}"/>
              </a:ext>
            </a:extLst>
          </p:cNvPr>
          <p:cNvSpPr>
            <a:spLocks noChangeShapeType="1"/>
          </p:cNvSpPr>
          <p:nvPr/>
        </p:nvSpPr>
        <p:spPr bwMode="auto">
          <a:xfrm>
            <a:off x="7967663" y="4149726"/>
            <a:ext cx="0" cy="24479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8359" name="Line 65">
            <a:extLst>
              <a:ext uri="{FF2B5EF4-FFF2-40B4-BE49-F238E27FC236}">
                <a16:creationId xmlns:a16="http://schemas.microsoft.com/office/drawing/2014/main" id="{80D37D85-09F1-47A4-AAE6-96BCE3BD1B4F}"/>
              </a:ext>
            </a:extLst>
          </p:cNvPr>
          <p:cNvSpPr>
            <a:spLocks noChangeShapeType="1"/>
          </p:cNvSpPr>
          <p:nvPr/>
        </p:nvSpPr>
        <p:spPr bwMode="auto">
          <a:xfrm>
            <a:off x="6888163" y="6597650"/>
            <a:ext cx="1079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Tree>
    <p:extLst>
      <p:ext uri="{BB962C8B-B14F-4D97-AF65-F5344CB8AC3E}">
        <p14:creationId xmlns:p14="http://schemas.microsoft.com/office/powerpoint/2010/main" val="3915422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a:extLst>
              <a:ext uri="{FF2B5EF4-FFF2-40B4-BE49-F238E27FC236}">
                <a16:creationId xmlns:a16="http://schemas.microsoft.com/office/drawing/2014/main" id="{34A3541E-B977-428E-8FF9-98105A6E53A1}"/>
              </a:ext>
            </a:extLst>
          </p:cNvPr>
          <p:cNvSpPr>
            <a:spLocks noGrp="1" noChangeArrowheads="1"/>
          </p:cNvSpPr>
          <p:nvPr>
            <p:ph type="title"/>
          </p:nvPr>
        </p:nvSpPr>
        <p:spPr>
          <a:xfrm>
            <a:off x="2667000" y="228600"/>
            <a:ext cx="7962900" cy="533400"/>
          </a:xfrm>
        </p:spPr>
        <p:txBody>
          <a:bodyPr>
            <a:normAutofit fontScale="90000"/>
          </a:bodyPr>
          <a:lstStyle/>
          <a:p>
            <a:pPr eaLnBrk="1" hangingPunct="1"/>
            <a:r>
              <a:rPr lang="en-AU" altLang="vi-VN"/>
              <a:t>Biểu Diễn Số Có Dấu</a:t>
            </a:r>
          </a:p>
        </p:txBody>
      </p:sp>
      <p:sp>
        <p:nvSpPr>
          <p:cNvPr id="26628" name="Rectangle 3">
            <a:extLst>
              <a:ext uri="{FF2B5EF4-FFF2-40B4-BE49-F238E27FC236}">
                <a16:creationId xmlns:a16="http://schemas.microsoft.com/office/drawing/2014/main" id="{43193B97-79A7-4D3B-A519-54A466BA2F34}"/>
              </a:ext>
            </a:extLst>
          </p:cNvPr>
          <p:cNvSpPr>
            <a:spLocks noGrp="1" noChangeArrowheads="1"/>
          </p:cNvSpPr>
          <p:nvPr>
            <p:ph type="body" sz="half" idx="1"/>
          </p:nvPr>
        </p:nvSpPr>
        <p:spPr>
          <a:xfrm>
            <a:off x="1752600" y="1295400"/>
            <a:ext cx="8458200" cy="5334000"/>
          </a:xfrm>
        </p:spPr>
        <p:txBody>
          <a:bodyPr/>
          <a:lstStyle/>
          <a:p>
            <a:pPr eaLnBrk="1" hangingPunct="1">
              <a:defRPr/>
            </a:pPr>
            <a:r>
              <a:rPr lang="en-AU" altLang="vi-VN" b="1"/>
              <a:t>Trong hệ D,để biểu diễn số có dấu, ta dùng :</a:t>
            </a:r>
          </a:p>
          <a:p>
            <a:pPr lvl="1" eaLnBrk="1" hangingPunct="1">
              <a:defRPr/>
            </a:pPr>
            <a:r>
              <a:rPr lang="en-AU" altLang="vi-VN" sz="2000"/>
              <a:t>Dấu + chỉ số dương</a:t>
            </a:r>
          </a:p>
          <a:p>
            <a:pPr lvl="1" eaLnBrk="1" hangingPunct="1">
              <a:defRPr/>
            </a:pPr>
            <a:r>
              <a:rPr lang="en-AU" altLang="vi-VN" sz="2000"/>
              <a:t>Dấu – chỉ số âm</a:t>
            </a:r>
          </a:p>
          <a:p>
            <a:pPr eaLnBrk="1" hangingPunct="1">
              <a:defRPr/>
            </a:pPr>
            <a:r>
              <a:rPr lang="en-AU" altLang="vi-VN" b="1"/>
              <a:t>Trong hệ B, không có dấu +, - để biểu diễn số có dấu, dùng bit MSB làm dấu :</a:t>
            </a:r>
          </a:p>
          <a:p>
            <a:pPr lvl="1" eaLnBrk="1" hangingPunct="1">
              <a:defRPr/>
            </a:pPr>
            <a:r>
              <a:rPr lang="en-AU" altLang="vi-VN" sz="2000"/>
              <a:t>Bit 1 chỉ số âm</a:t>
            </a:r>
          </a:p>
          <a:p>
            <a:pPr lvl="1" eaLnBrk="1" hangingPunct="1">
              <a:defRPr/>
            </a:pPr>
            <a:r>
              <a:rPr lang="en-AU" altLang="vi-VN" sz="2000"/>
              <a:t>Bit 0 chỉ số dương</a:t>
            </a:r>
          </a:p>
          <a:p>
            <a:pPr lvl="1" eaLnBrk="1" hangingPunct="1">
              <a:defRPr/>
            </a:pPr>
            <a:r>
              <a:rPr lang="en-AU" altLang="vi-VN" sz="2000"/>
              <a:t>Các bit còn lại biểu diễn độ lớn</a:t>
            </a:r>
          </a:p>
          <a:p>
            <a:pPr marL="0" indent="0">
              <a:buNone/>
              <a:defRPr/>
            </a:pPr>
            <a:r>
              <a:rPr lang="en-AU" altLang="vi-VN" sz="2400"/>
              <a:t>Ví dụ : </a:t>
            </a:r>
            <a:r>
              <a:rPr lang="en-US" altLang="vi-VN" sz="2400"/>
              <a:t>0 1 1 0 1 0 0  = + 52 	1 1 1 0 1 0 0  = - 52</a:t>
            </a:r>
          </a:p>
          <a:p>
            <a:pPr eaLnBrk="1" hangingPunct="1">
              <a:buFont typeface="Wingdings" panose="05000000000000000000" pitchFamily="2" charset="2"/>
              <a:buNone/>
              <a:defRPr/>
            </a:pPr>
            <a:r>
              <a:rPr lang="en-US" altLang="vi-VN" sz="2400"/>
              <a:t>		    </a:t>
            </a:r>
          </a:p>
          <a:p>
            <a:pPr eaLnBrk="1" hangingPunct="1">
              <a:buFont typeface="Wingdings" panose="05000000000000000000" pitchFamily="2" charset="2"/>
              <a:buNone/>
              <a:defRPr/>
            </a:pPr>
            <a:r>
              <a:rPr lang="en-US" altLang="vi-VN" sz="2400"/>
              <a:t>		  bit dấu		  bit dấu</a:t>
            </a:r>
          </a:p>
          <a:p>
            <a:pPr eaLnBrk="1" hangingPunct="1">
              <a:defRPr/>
            </a:pPr>
            <a:endParaRPr lang="en-AU" altLang="vi-VN" sz="2400"/>
          </a:p>
        </p:txBody>
      </p:sp>
      <p:sp>
        <p:nvSpPr>
          <p:cNvPr id="27650" name="Slide Number Placeholder 7">
            <a:extLst>
              <a:ext uri="{FF2B5EF4-FFF2-40B4-BE49-F238E27FC236}">
                <a16:creationId xmlns:a16="http://schemas.microsoft.com/office/drawing/2014/main" id="{8F5951F0-F329-4F95-92FE-90ACE850A4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D73FB17E-9469-446A-B811-41102B4CBB35}" type="slidenum">
              <a:rPr lang="en-US" altLang="vi-VN" sz="1400">
                <a:latin typeface="Tahoma" panose="020B0604030504040204" pitchFamily="34" charset="0"/>
              </a:rPr>
              <a:pPr>
                <a:spcBef>
                  <a:spcPct val="0"/>
                </a:spcBef>
                <a:buClrTx/>
                <a:buSzTx/>
                <a:buFontTx/>
                <a:buNone/>
              </a:pPr>
              <a:t>29</a:t>
            </a:fld>
            <a:endParaRPr lang="en-US" altLang="vi-VN" sz="1400">
              <a:latin typeface="Tahoma" panose="020B0604030504040204" pitchFamily="34" charset="0"/>
            </a:endParaRPr>
          </a:p>
        </p:txBody>
      </p:sp>
      <p:sp>
        <p:nvSpPr>
          <p:cNvPr id="27653" name="Line 4">
            <a:extLst>
              <a:ext uri="{FF2B5EF4-FFF2-40B4-BE49-F238E27FC236}">
                <a16:creationId xmlns:a16="http://schemas.microsoft.com/office/drawing/2014/main" id="{D1E3C9D4-E016-4453-B9E7-1E9063E62FD0}"/>
              </a:ext>
            </a:extLst>
          </p:cNvPr>
          <p:cNvSpPr>
            <a:spLocks noChangeShapeType="1"/>
          </p:cNvSpPr>
          <p:nvPr/>
        </p:nvSpPr>
        <p:spPr bwMode="auto">
          <a:xfrm flipV="1">
            <a:off x="2819400" y="5181600"/>
            <a:ext cx="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54" name="Line 5">
            <a:extLst>
              <a:ext uri="{FF2B5EF4-FFF2-40B4-BE49-F238E27FC236}">
                <a16:creationId xmlns:a16="http://schemas.microsoft.com/office/drawing/2014/main" id="{BE819B62-E8F2-490A-BE75-17D0E00A7C06}"/>
              </a:ext>
            </a:extLst>
          </p:cNvPr>
          <p:cNvSpPr>
            <a:spLocks noChangeShapeType="1"/>
          </p:cNvSpPr>
          <p:nvPr/>
        </p:nvSpPr>
        <p:spPr bwMode="auto">
          <a:xfrm flipV="1">
            <a:off x="5562600" y="5181600"/>
            <a:ext cx="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762435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E9CAA155-C899-451B-BCC6-7160C778AC9E}"/>
              </a:ext>
            </a:extLst>
          </p:cNvPr>
          <p:cNvSpPr>
            <a:spLocks noGrp="1" noChangeArrowheads="1"/>
          </p:cNvSpPr>
          <p:nvPr>
            <p:ph type="title"/>
          </p:nvPr>
        </p:nvSpPr>
        <p:spPr/>
        <p:txBody>
          <a:bodyPr/>
          <a:lstStyle/>
          <a:p>
            <a:pPr eaLnBrk="1" hangingPunct="1"/>
            <a:r>
              <a:rPr lang="en-US" altLang="en-US"/>
              <a:t>Giải mã địa chỉ cho các thiết bị vào/ra</a:t>
            </a:r>
          </a:p>
        </p:txBody>
      </p:sp>
      <p:sp>
        <p:nvSpPr>
          <p:cNvPr id="99331" name="Rectangle 3">
            <a:extLst>
              <a:ext uri="{FF2B5EF4-FFF2-40B4-BE49-F238E27FC236}">
                <a16:creationId xmlns:a16="http://schemas.microsoft.com/office/drawing/2014/main" id="{559DE021-E040-4FB8-9ECE-1291912A981C}"/>
              </a:ext>
            </a:extLst>
          </p:cNvPr>
          <p:cNvSpPr>
            <a:spLocks noGrp="1" noChangeArrowheads="1"/>
          </p:cNvSpPr>
          <p:nvPr>
            <p:ph idx="1"/>
          </p:nvPr>
        </p:nvSpPr>
        <p:spPr>
          <a:xfrm>
            <a:off x="1905000" y="1295400"/>
            <a:ext cx="8574088" cy="5257800"/>
          </a:xfrm>
        </p:spPr>
        <p:txBody>
          <a:bodyPr/>
          <a:lstStyle/>
          <a:p>
            <a:pPr eaLnBrk="1" hangingPunct="1"/>
            <a:r>
              <a:rPr lang="en-US" altLang="en-US"/>
              <a:t>Ví dụ: Giải mã địa chỉ cho các cổng vào ra 8 bit ở bank thấp với các địa chỉ 10H, 12H, 14H, 16H, 18H, 1AH, 1CH, 1EH</a:t>
            </a:r>
          </a:p>
          <a:p>
            <a:pPr lvl="1" eaLnBrk="1" hangingPunct="1"/>
            <a:r>
              <a:rPr lang="en-US" altLang="en-US"/>
              <a:t>10H=0001 0000</a:t>
            </a:r>
          </a:p>
          <a:p>
            <a:pPr lvl="1" eaLnBrk="1" hangingPunct="1"/>
            <a:r>
              <a:rPr lang="en-US" altLang="en-US"/>
              <a:t>12H=0001 0010</a:t>
            </a:r>
          </a:p>
          <a:p>
            <a:pPr lvl="1" eaLnBrk="1" hangingPunct="1"/>
            <a:r>
              <a:rPr lang="en-US" altLang="en-US"/>
              <a:t>14H=0001 0100</a:t>
            </a:r>
          </a:p>
          <a:p>
            <a:pPr lvl="1" eaLnBrk="1" hangingPunct="1"/>
            <a:r>
              <a:rPr lang="en-US" altLang="en-US"/>
              <a:t>…</a:t>
            </a:r>
          </a:p>
          <a:p>
            <a:pPr lvl="1" eaLnBrk="1" hangingPunct="1"/>
            <a:r>
              <a:rPr lang="en-US" altLang="en-US"/>
              <a:t>1EH=0001 1110</a:t>
            </a:r>
          </a:p>
        </p:txBody>
      </p:sp>
      <p:grpSp>
        <p:nvGrpSpPr>
          <p:cNvPr id="99332" name="Group 4">
            <a:extLst>
              <a:ext uri="{FF2B5EF4-FFF2-40B4-BE49-F238E27FC236}">
                <a16:creationId xmlns:a16="http://schemas.microsoft.com/office/drawing/2014/main" id="{B45C9364-7052-4298-87B3-440BC72439E6}"/>
              </a:ext>
            </a:extLst>
          </p:cNvPr>
          <p:cNvGrpSpPr>
            <a:grpSpLocks/>
          </p:cNvGrpSpPr>
          <p:nvPr/>
        </p:nvGrpSpPr>
        <p:grpSpPr bwMode="auto">
          <a:xfrm>
            <a:off x="6673850" y="3357564"/>
            <a:ext cx="2520950" cy="3240087"/>
            <a:chOff x="385" y="799"/>
            <a:chExt cx="1588" cy="2041"/>
          </a:xfrm>
        </p:grpSpPr>
        <p:sp>
          <p:nvSpPr>
            <p:cNvPr id="99389" name="Rectangle 5">
              <a:extLst>
                <a:ext uri="{FF2B5EF4-FFF2-40B4-BE49-F238E27FC236}">
                  <a16:creationId xmlns:a16="http://schemas.microsoft.com/office/drawing/2014/main" id="{5655C7BF-528B-451C-9CA4-536CF0C407B9}"/>
                </a:ext>
              </a:extLst>
            </p:cNvPr>
            <p:cNvSpPr>
              <a:spLocks noChangeArrowheads="1"/>
            </p:cNvSpPr>
            <p:nvPr/>
          </p:nvSpPr>
          <p:spPr bwMode="auto">
            <a:xfrm>
              <a:off x="385" y="1117"/>
              <a:ext cx="1588" cy="1633"/>
            </a:xfrm>
            <a:prstGeom prst="rect">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pic>
          <p:nvPicPr>
            <p:cNvPr id="99390" name="Picture 6">
              <a:extLst>
                <a:ext uri="{FF2B5EF4-FFF2-40B4-BE49-F238E27FC236}">
                  <a16:creationId xmlns:a16="http://schemas.microsoft.com/office/drawing/2014/main" id="{63F11EB8-2768-44DA-8336-C3DEDDD85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 y="799"/>
              <a:ext cx="1471" cy="2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grpSp>
      <p:sp>
        <p:nvSpPr>
          <p:cNvPr id="99333" name="Line 7">
            <a:extLst>
              <a:ext uri="{FF2B5EF4-FFF2-40B4-BE49-F238E27FC236}">
                <a16:creationId xmlns:a16="http://schemas.microsoft.com/office/drawing/2014/main" id="{04F1D43E-48AF-4F27-B972-D1B9E789C026}"/>
              </a:ext>
            </a:extLst>
          </p:cNvPr>
          <p:cNvSpPr>
            <a:spLocks noChangeShapeType="1"/>
          </p:cNvSpPr>
          <p:nvPr/>
        </p:nvSpPr>
        <p:spPr bwMode="auto">
          <a:xfrm flipH="1">
            <a:off x="6240464" y="4149725"/>
            <a:ext cx="6492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9334" name="Line 8">
            <a:extLst>
              <a:ext uri="{FF2B5EF4-FFF2-40B4-BE49-F238E27FC236}">
                <a16:creationId xmlns:a16="http://schemas.microsoft.com/office/drawing/2014/main" id="{EDBB2771-F46B-4896-911F-CE9D653CED87}"/>
              </a:ext>
            </a:extLst>
          </p:cNvPr>
          <p:cNvSpPr>
            <a:spLocks noChangeShapeType="1"/>
          </p:cNvSpPr>
          <p:nvPr/>
        </p:nvSpPr>
        <p:spPr bwMode="auto">
          <a:xfrm flipH="1">
            <a:off x="6240464" y="4437063"/>
            <a:ext cx="6492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9335" name="Line 9">
            <a:extLst>
              <a:ext uri="{FF2B5EF4-FFF2-40B4-BE49-F238E27FC236}">
                <a16:creationId xmlns:a16="http://schemas.microsoft.com/office/drawing/2014/main" id="{CAECED2B-037B-4473-A764-ADD48AC1D65F}"/>
              </a:ext>
            </a:extLst>
          </p:cNvPr>
          <p:cNvSpPr>
            <a:spLocks noChangeShapeType="1"/>
          </p:cNvSpPr>
          <p:nvPr/>
        </p:nvSpPr>
        <p:spPr bwMode="auto">
          <a:xfrm flipH="1">
            <a:off x="6240464" y="4652963"/>
            <a:ext cx="6492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9336" name="Text Box 10">
            <a:extLst>
              <a:ext uri="{FF2B5EF4-FFF2-40B4-BE49-F238E27FC236}">
                <a16:creationId xmlns:a16="http://schemas.microsoft.com/office/drawing/2014/main" id="{A233E621-574D-4930-B65F-40F47DF3D205}"/>
              </a:ext>
            </a:extLst>
          </p:cNvPr>
          <p:cNvSpPr txBox="1">
            <a:spLocks noChangeArrowheads="1"/>
          </p:cNvSpPr>
          <p:nvPr/>
        </p:nvSpPr>
        <p:spPr bwMode="auto">
          <a:xfrm>
            <a:off x="5665788" y="3860801"/>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A1</a:t>
            </a:r>
          </a:p>
        </p:txBody>
      </p:sp>
      <p:sp>
        <p:nvSpPr>
          <p:cNvPr id="99337" name="Text Box 11">
            <a:extLst>
              <a:ext uri="{FF2B5EF4-FFF2-40B4-BE49-F238E27FC236}">
                <a16:creationId xmlns:a16="http://schemas.microsoft.com/office/drawing/2014/main" id="{7108F276-B18B-4FAD-AB9E-6E466524EB32}"/>
              </a:ext>
            </a:extLst>
          </p:cNvPr>
          <p:cNvSpPr txBox="1">
            <a:spLocks noChangeArrowheads="1"/>
          </p:cNvSpPr>
          <p:nvPr/>
        </p:nvSpPr>
        <p:spPr bwMode="auto">
          <a:xfrm>
            <a:off x="5665788" y="4221163"/>
            <a:ext cx="51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A2</a:t>
            </a:r>
          </a:p>
        </p:txBody>
      </p:sp>
      <p:sp>
        <p:nvSpPr>
          <p:cNvPr id="99338" name="Text Box 12">
            <a:extLst>
              <a:ext uri="{FF2B5EF4-FFF2-40B4-BE49-F238E27FC236}">
                <a16:creationId xmlns:a16="http://schemas.microsoft.com/office/drawing/2014/main" id="{39741CEF-0231-486A-9924-17D1E940CB34}"/>
              </a:ext>
            </a:extLst>
          </p:cNvPr>
          <p:cNvSpPr txBox="1">
            <a:spLocks noChangeArrowheads="1"/>
          </p:cNvSpPr>
          <p:nvPr/>
        </p:nvSpPr>
        <p:spPr bwMode="auto">
          <a:xfrm>
            <a:off x="5665788" y="4510088"/>
            <a:ext cx="51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A3</a:t>
            </a:r>
          </a:p>
        </p:txBody>
      </p:sp>
      <p:sp>
        <p:nvSpPr>
          <p:cNvPr id="99339" name="Line 13">
            <a:extLst>
              <a:ext uri="{FF2B5EF4-FFF2-40B4-BE49-F238E27FC236}">
                <a16:creationId xmlns:a16="http://schemas.microsoft.com/office/drawing/2014/main" id="{976FBE05-ED0A-4A49-8B01-1111974E1329}"/>
              </a:ext>
            </a:extLst>
          </p:cNvPr>
          <p:cNvSpPr>
            <a:spLocks noChangeShapeType="1"/>
          </p:cNvSpPr>
          <p:nvPr/>
        </p:nvSpPr>
        <p:spPr bwMode="auto">
          <a:xfrm flipH="1">
            <a:off x="6240464" y="5084763"/>
            <a:ext cx="6492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9340" name="Text Box 14">
            <a:extLst>
              <a:ext uri="{FF2B5EF4-FFF2-40B4-BE49-F238E27FC236}">
                <a16:creationId xmlns:a16="http://schemas.microsoft.com/office/drawing/2014/main" id="{A768B4AE-C15A-4B34-986E-2BD4A36BC0C6}"/>
              </a:ext>
            </a:extLst>
          </p:cNvPr>
          <p:cNvSpPr txBox="1">
            <a:spLocks noChangeArrowheads="1"/>
          </p:cNvSpPr>
          <p:nvPr/>
        </p:nvSpPr>
        <p:spPr bwMode="auto">
          <a:xfrm>
            <a:off x="4945063" y="4870451"/>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A0</a:t>
            </a:r>
          </a:p>
        </p:txBody>
      </p:sp>
      <p:sp>
        <p:nvSpPr>
          <p:cNvPr id="99341" name="Line 15">
            <a:extLst>
              <a:ext uri="{FF2B5EF4-FFF2-40B4-BE49-F238E27FC236}">
                <a16:creationId xmlns:a16="http://schemas.microsoft.com/office/drawing/2014/main" id="{3CA67317-13F2-47AE-8EF3-2E017A72A1D2}"/>
              </a:ext>
            </a:extLst>
          </p:cNvPr>
          <p:cNvSpPr>
            <a:spLocks noChangeShapeType="1"/>
          </p:cNvSpPr>
          <p:nvPr/>
        </p:nvSpPr>
        <p:spPr bwMode="auto">
          <a:xfrm flipH="1">
            <a:off x="6240464" y="5372100"/>
            <a:ext cx="6492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9342" name="Text Box 16">
            <a:extLst>
              <a:ext uri="{FF2B5EF4-FFF2-40B4-BE49-F238E27FC236}">
                <a16:creationId xmlns:a16="http://schemas.microsoft.com/office/drawing/2014/main" id="{C13927A0-C9F3-4C44-BBF6-A484F9848782}"/>
              </a:ext>
            </a:extLst>
          </p:cNvPr>
          <p:cNvSpPr txBox="1">
            <a:spLocks noChangeArrowheads="1"/>
          </p:cNvSpPr>
          <p:nvPr/>
        </p:nvSpPr>
        <p:spPr bwMode="auto">
          <a:xfrm>
            <a:off x="5665788" y="5229226"/>
            <a:ext cx="74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M/IO</a:t>
            </a:r>
          </a:p>
        </p:txBody>
      </p:sp>
      <p:sp>
        <p:nvSpPr>
          <p:cNvPr id="99343" name="Line 17">
            <a:extLst>
              <a:ext uri="{FF2B5EF4-FFF2-40B4-BE49-F238E27FC236}">
                <a16:creationId xmlns:a16="http://schemas.microsoft.com/office/drawing/2014/main" id="{F0011D1F-6C46-476A-A4CA-013EE47C3190}"/>
              </a:ext>
            </a:extLst>
          </p:cNvPr>
          <p:cNvSpPr>
            <a:spLocks noChangeShapeType="1"/>
          </p:cNvSpPr>
          <p:nvPr/>
        </p:nvSpPr>
        <p:spPr bwMode="auto">
          <a:xfrm>
            <a:off x="6097588" y="5302250"/>
            <a:ext cx="2159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9344" name="Line 18">
            <a:extLst>
              <a:ext uri="{FF2B5EF4-FFF2-40B4-BE49-F238E27FC236}">
                <a16:creationId xmlns:a16="http://schemas.microsoft.com/office/drawing/2014/main" id="{3FFB097B-6089-4650-A1A3-EC0D9AC9E05B}"/>
              </a:ext>
            </a:extLst>
          </p:cNvPr>
          <p:cNvSpPr>
            <a:spLocks noChangeShapeType="1"/>
          </p:cNvSpPr>
          <p:nvPr/>
        </p:nvSpPr>
        <p:spPr bwMode="auto">
          <a:xfrm flipV="1">
            <a:off x="6889750" y="5589589"/>
            <a:ext cx="0" cy="5048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grpSp>
        <p:nvGrpSpPr>
          <p:cNvPr id="99345" name="Group 19">
            <a:extLst>
              <a:ext uri="{FF2B5EF4-FFF2-40B4-BE49-F238E27FC236}">
                <a16:creationId xmlns:a16="http://schemas.microsoft.com/office/drawing/2014/main" id="{D291ADC3-A63C-4427-8FD7-EE1D815F8D18}"/>
              </a:ext>
            </a:extLst>
          </p:cNvPr>
          <p:cNvGrpSpPr>
            <a:grpSpLocks/>
          </p:cNvGrpSpPr>
          <p:nvPr/>
        </p:nvGrpSpPr>
        <p:grpSpPr bwMode="auto">
          <a:xfrm rot="5400000">
            <a:off x="6064250" y="4975225"/>
            <a:ext cx="152400" cy="228600"/>
            <a:chOff x="2016" y="3552"/>
            <a:chExt cx="96" cy="144"/>
          </a:xfrm>
        </p:grpSpPr>
        <p:sp>
          <p:nvSpPr>
            <p:cNvPr id="99387" name="AutoShape 20">
              <a:extLst>
                <a:ext uri="{FF2B5EF4-FFF2-40B4-BE49-F238E27FC236}">
                  <a16:creationId xmlns:a16="http://schemas.microsoft.com/office/drawing/2014/main" id="{B6445D64-8A9B-4517-8B99-F9209B4BB0F6}"/>
                </a:ext>
              </a:extLst>
            </p:cNvPr>
            <p:cNvSpPr>
              <a:spLocks noChangeArrowheads="1"/>
            </p:cNvSpPr>
            <p:nvPr/>
          </p:nvSpPr>
          <p:spPr bwMode="auto">
            <a:xfrm>
              <a:off x="2016" y="3600"/>
              <a:ext cx="96" cy="96"/>
            </a:xfrm>
            <a:prstGeom prst="flowChartExtract">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9388" name="AutoShape 21">
              <a:extLst>
                <a:ext uri="{FF2B5EF4-FFF2-40B4-BE49-F238E27FC236}">
                  <a16:creationId xmlns:a16="http://schemas.microsoft.com/office/drawing/2014/main" id="{5DDAC5D7-036A-424C-AA27-9B65BBCF2892}"/>
                </a:ext>
              </a:extLst>
            </p:cNvPr>
            <p:cNvSpPr>
              <a:spLocks noChangeArrowheads="1"/>
            </p:cNvSpPr>
            <p:nvPr/>
          </p:nvSpPr>
          <p:spPr bwMode="auto">
            <a:xfrm>
              <a:off x="2040" y="3552"/>
              <a:ext cx="48" cy="48"/>
            </a:xfrm>
            <a:prstGeom prst="flowChartConnector">
              <a:avLst/>
            </a:prstGeom>
            <a:solidFill>
              <a:schemeClr val="accent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sp>
        <p:nvSpPr>
          <p:cNvPr id="99346" name="Line 22">
            <a:extLst>
              <a:ext uri="{FF2B5EF4-FFF2-40B4-BE49-F238E27FC236}">
                <a16:creationId xmlns:a16="http://schemas.microsoft.com/office/drawing/2014/main" id="{4DBD1597-2813-4DB0-9ED0-4851C50C375F}"/>
              </a:ext>
            </a:extLst>
          </p:cNvPr>
          <p:cNvSpPr>
            <a:spLocks noChangeShapeType="1"/>
          </p:cNvSpPr>
          <p:nvPr/>
        </p:nvSpPr>
        <p:spPr bwMode="auto">
          <a:xfrm>
            <a:off x="5665788" y="5086350"/>
            <a:ext cx="3603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9347" name="Line 23">
            <a:extLst>
              <a:ext uri="{FF2B5EF4-FFF2-40B4-BE49-F238E27FC236}">
                <a16:creationId xmlns:a16="http://schemas.microsoft.com/office/drawing/2014/main" id="{63EAE2FA-0591-4D6D-8394-4E552F549078}"/>
              </a:ext>
            </a:extLst>
          </p:cNvPr>
          <p:cNvSpPr>
            <a:spLocks noChangeShapeType="1"/>
          </p:cNvSpPr>
          <p:nvPr/>
        </p:nvSpPr>
        <p:spPr bwMode="auto">
          <a:xfrm>
            <a:off x="6313488" y="6094413"/>
            <a:ext cx="5762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9348" name="Line 24">
            <a:extLst>
              <a:ext uri="{FF2B5EF4-FFF2-40B4-BE49-F238E27FC236}">
                <a16:creationId xmlns:a16="http://schemas.microsoft.com/office/drawing/2014/main" id="{85E08251-2D6C-490C-8BB8-2872DC2710D5}"/>
              </a:ext>
            </a:extLst>
          </p:cNvPr>
          <p:cNvSpPr>
            <a:spLocks noChangeShapeType="1"/>
          </p:cNvSpPr>
          <p:nvPr/>
        </p:nvSpPr>
        <p:spPr bwMode="auto">
          <a:xfrm>
            <a:off x="6170613" y="6094413"/>
            <a:ext cx="215900" cy="0"/>
          </a:xfrm>
          <a:prstGeom prst="line">
            <a:avLst/>
          </a:prstGeom>
          <a:noFill/>
          <a:ln w="28575">
            <a:solidFill>
              <a:schemeClr val="tx1"/>
            </a:solidFill>
            <a:round/>
            <a:headEnd type="oval" w="lg" len="lg"/>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9349" name="AutoShape 25">
            <a:extLst>
              <a:ext uri="{FF2B5EF4-FFF2-40B4-BE49-F238E27FC236}">
                <a16:creationId xmlns:a16="http://schemas.microsoft.com/office/drawing/2014/main" id="{5710041A-367F-494E-80C3-3351706830D3}"/>
              </a:ext>
            </a:extLst>
          </p:cNvPr>
          <p:cNvSpPr>
            <a:spLocks noChangeArrowheads="1"/>
          </p:cNvSpPr>
          <p:nvPr/>
        </p:nvSpPr>
        <p:spPr bwMode="auto">
          <a:xfrm>
            <a:off x="5665789" y="5805489"/>
            <a:ext cx="460375" cy="517525"/>
          </a:xfrm>
          <a:prstGeom prst="flowChartDelay">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9350" name="Line 26">
            <a:extLst>
              <a:ext uri="{FF2B5EF4-FFF2-40B4-BE49-F238E27FC236}">
                <a16:creationId xmlns:a16="http://schemas.microsoft.com/office/drawing/2014/main" id="{517C328C-F017-4895-9571-B3597DD3161C}"/>
              </a:ext>
            </a:extLst>
          </p:cNvPr>
          <p:cNvSpPr>
            <a:spLocks noChangeShapeType="1"/>
          </p:cNvSpPr>
          <p:nvPr/>
        </p:nvSpPr>
        <p:spPr bwMode="auto">
          <a:xfrm>
            <a:off x="4657726" y="5805488"/>
            <a:ext cx="10588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9351" name="Line 27">
            <a:extLst>
              <a:ext uri="{FF2B5EF4-FFF2-40B4-BE49-F238E27FC236}">
                <a16:creationId xmlns:a16="http://schemas.microsoft.com/office/drawing/2014/main" id="{4F1E8A0D-422D-4749-A689-8FD6D3954360}"/>
              </a:ext>
            </a:extLst>
          </p:cNvPr>
          <p:cNvSpPr>
            <a:spLocks noChangeShapeType="1"/>
          </p:cNvSpPr>
          <p:nvPr/>
        </p:nvSpPr>
        <p:spPr bwMode="auto">
          <a:xfrm>
            <a:off x="4606926" y="6015038"/>
            <a:ext cx="10588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9352" name="Line 28">
            <a:extLst>
              <a:ext uri="{FF2B5EF4-FFF2-40B4-BE49-F238E27FC236}">
                <a16:creationId xmlns:a16="http://schemas.microsoft.com/office/drawing/2014/main" id="{464599D3-133E-4981-99E6-5624F795C772}"/>
              </a:ext>
            </a:extLst>
          </p:cNvPr>
          <p:cNvSpPr>
            <a:spLocks noChangeShapeType="1"/>
          </p:cNvSpPr>
          <p:nvPr/>
        </p:nvSpPr>
        <p:spPr bwMode="auto">
          <a:xfrm>
            <a:off x="4606926" y="6296025"/>
            <a:ext cx="10588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grpSp>
        <p:nvGrpSpPr>
          <p:cNvPr id="99353" name="Group 29">
            <a:extLst>
              <a:ext uri="{FF2B5EF4-FFF2-40B4-BE49-F238E27FC236}">
                <a16:creationId xmlns:a16="http://schemas.microsoft.com/office/drawing/2014/main" id="{67112753-DA08-4792-9659-DD48D5DC4FC8}"/>
              </a:ext>
            </a:extLst>
          </p:cNvPr>
          <p:cNvGrpSpPr>
            <a:grpSpLocks/>
          </p:cNvGrpSpPr>
          <p:nvPr/>
        </p:nvGrpSpPr>
        <p:grpSpPr bwMode="auto">
          <a:xfrm rot="5400000">
            <a:off x="4971257" y="5709444"/>
            <a:ext cx="149225" cy="198438"/>
            <a:chOff x="2016" y="3552"/>
            <a:chExt cx="96" cy="144"/>
          </a:xfrm>
        </p:grpSpPr>
        <p:sp>
          <p:nvSpPr>
            <p:cNvPr id="99385" name="AutoShape 30">
              <a:extLst>
                <a:ext uri="{FF2B5EF4-FFF2-40B4-BE49-F238E27FC236}">
                  <a16:creationId xmlns:a16="http://schemas.microsoft.com/office/drawing/2014/main" id="{8A912854-9848-4969-9EF3-EDE9931A6C59}"/>
                </a:ext>
              </a:extLst>
            </p:cNvPr>
            <p:cNvSpPr>
              <a:spLocks noChangeArrowheads="1"/>
            </p:cNvSpPr>
            <p:nvPr/>
          </p:nvSpPr>
          <p:spPr bwMode="auto">
            <a:xfrm>
              <a:off x="2016" y="3600"/>
              <a:ext cx="96" cy="96"/>
            </a:xfrm>
            <a:prstGeom prst="flowChartExtract">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9386" name="AutoShape 31">
              <a:extLst>
                <a:ext uri="{FF2B5EF4-FFF2-40B4-BE49-F238E27FC236}">
                  <a16:creationId xmlns:a16="http://schemas.microsoft.com/office/drawing/2014/main" id="{A373FEDB-6E8F-4004-9AB2-D9E0267D820B}"/>
                </a:ext>
              </a:extLst>
            </p:cNvPr>
            <p:cNvSpPr>
              <a:spLocks noChangeArrowheads="1"/>
            </p:cNvSpPr>
            <p:nvPr/>
          </p:nvSpPr>
          <p:spPr bwMode="auto">
            <a:xfrm>
              <a:off x="2040" y="3552"/>
              <a:ext cx="48" cy="48"/>
            </a:xfrm>
            <a:prstGeom prst="flowChartConnector">
              <a:avLst/>
            </a:prstGeom>
            <a:solidFill>
              <a:schemeClr val="accent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grpSp>
        <p:nvGrpSpPr>
          <p:cNvPr id="99354" name="Group 32">
            <a:extLst>
              <a:ext uri="{FF2B5EF4-FFF2-40B4-BE49-F238E27FC236}">
                <a16:creationId xmlns:a16="http://schemas.microsoft.com/office/drawing/2014/main" id="{281779E5-7379-4A25-9665-38B77AA57B9E}"/>
              </a:ext>
            </a:extLst>
          </p:cNvPr>
          <p:cNvGrpSpPr>
            <a:grpSpLocks/>
          </p:cNvGrpSpPr>
          <p:nvPr/>
        </p:nvGrpSpPr>
        <p:grpSpPr bwMode="auto">
          <a:xfrm rot="5400000">
            <a:off x="4972050" y="5924550"/>
            <a:ext cx="147638" cy="198438"/>
            <a:chOff x="2016" y="3552"/>
            <a:chExt cx="96" cy="144"/>
          </a:xfrm>
        </p:grpSpPr>
        <p:sp>
          <p:nvSpPr>
            <p:cNvPr id="99383" name="AutoShape 33">
              <a:extLst>
                <a:ext uri="{FF2B5EF4-FFF2-40B4-BE49-F238E27FC236}">
                  <a16:creationId xmlns:a16="http://schemas.microsoft.com/office/drawing/2014/main" id="{D54352D6-C698-42F8-BD1B-242D67F3A7ED}"/>
                </a:ext>
              </a:extLst>
            </p:cNvPr>
            <p:cNvSpPr>
              <a:spLocks noChangeArrowheads="1"/>
            </p:cNvSpPr>
            <p:nvPr/>
          </p:nvSpPr>
          <p:spPr bwMode="auto">
            <a:xfrm>
              <a:off x="2016" y="3600"/>
              <a:ext cx="96" cy="96"/>
            </a:xfrm>
            <a:prstGeom prst="flowChartExtract">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9384" name="AutoShape 34">
              <a:extLst>
                <a:ext uri="{FF2B5EF4-FFF2-40B4-BE49-F238E27FC236}">
                  <a16:creationId xmlns:a16="http://schemas.microsoft.com/office/drawing/2014/main" id="{909D3329-AE98-4FF0-AE44-682F1EE21459}"/>
                </a:ext>
              </a:extLst>
            </p:cNvPr>
            <p:cNvSpPr>
              <a:spLocks noChangeArrowheads="1"/>
            </p:cNvSpPr>
            <p:nvPr/>
          </p:nvSpPr>
          <p:spPr bwMode="auto">
            <a:xfrm>
              <a:off x="2040" y="3552"/>
              <a:ext cx="48" cy="48"/>
            </a:xfrm>
            <a:prstGeom prst="flowChartConnector">
              <a:avLst/>
            </a:prstGeom>
            <a:solidFill>
              <a:schemeClr val="accent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grpSp>
        <p:nvGrpSpPr>
          <p:cNvPr id="99355" name="Group 35">
            <a:extLst>
              <a:ext uri="{FF2B5EF4-FFF2-40B4-BE49-F238E27FC236}">
                <a16:creationId xmlns:a16="http://schemas.microsoft.com/office/drawing/2014/main" id="{A8CF0B5B-8F48-4FC4-9933-44C214716499}"/>
              </a:ext>
            </a:extLst>
          </p:cNvPr>
          <p:cNvGrpSpPr>
            <a:grpSpLocks/>
          </p:cNvGrpSpPr>
          <p:nvPr/>
        </p:nvGrpSpPr>
        <p:grpSpPr bwMode="auto">
          <a:xfrm rot="5400000">
            <a:off x="4972051" y="6211888"/>
            <a:ext cx="147637" cy="198438"/>
            <a:chOff x="2016" y="3552"/>
            <a:chExt cx="96" cy="144"/>
          </a:xfrm>
        </p:grpSpPr>
        <p:sp>
          <p:nvSpPr>
            <p:cNvPr id="99381" name="AutoShape 36">
              <a:extLst>
                <a:ext uri="{FF2B5EF4-FFF2-40B4-BE49-F238E27FC236}">
                  <a16:creationId xmlns:a16="http://schemas.microsoft.com/office/drawing/2014/main" id="{084B41BA-A13D-4879-A82B-68FCECFF9707}"/>
                </a:ext>
              </a:extLst>
            </p:cNvPr>
            <p:cNvSpPr>
              <a:spLocks noChangeArrowheads="1"/>
            </p:cNvSpPr>
            <p:nvPr/>
          </p:nvSpPr>
          <p:spPr bwMode="auto">
            <a:xfrm>
              <a:off x="2016" y="3600"/>
              <a:ext cx="96" cy="96"/>
            </a:xfrm>
            <a:prstGeom prst="flowChartExtract">
              <a:avLst/>
            </a:prstGeom>
            <a:solidFill>
              <a:schemeClr val="accent1"/>
            </a:solidFill>
            <a:ln w="1905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99382" name="AutoShape 37">
              <a:extLst>
                <a:ext uri="{FF2B5EF4-FFF2-40B4-BE49-F238E27FC236}">
                  <a16:creationId xmlns:a16="http://schemas.microsoft.com/office/drawing/2014/main" id="{B8BC0BEE-AF49-4B6C-94F8-64B0BBB89CA0}"/>
                </a:ext>
              </a:extLst>
            </p:cNvPr>
            <p:cNvSpPr>
              <a:spLocks noChangeArrowheads="1"/>
            </p:cNvSpPr>
            <p:nvPr/>
          </p:nvSpPr>
          <p:spPr bwMode="auto">
            <a:xfrm>
              <a:off x="2040" y="3552"/>
              <a:ext cx="48" cy="48"/>
            </a:xfrm>
            <a:prstGeom prst="flowChartConnector">
              <a:avLst/>
            </a:prstGeom>
            <a:solidFill>
              <a:schemeClr val="accent1"/>
            </a:solidFill>
            <a:ln w="1905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grpSp>
      <p:sp>
        <p:nvSpPr>
          <p:cNvPr id="99356" name="Line 38">
            <a:extLst>
              <a:ext uri="{FF2B5EF4-FFF2-40B4-BE49-F238E27FC236}">
                <a16:creationId xmlns:a16="http://schemas.microsoft.com/office/drawing/2014/main" id="{F3A62449-703F-4EE6-AF1A-2A2E6E82EDBF}"/>
              </a:ext>
            </a:extLst>
          </p:cNvPr>
          <p:cNvSpPr>
            <a:spLocks noChangeShapeType="1"/>
          </p:cNvSpPr>
          <p:nvPr/>
        </p:nvSpPr>
        <p:spPr bwMode="auto">
          <a:xfrm>
            <a:off x="5665788" y="5516564"/>
            <a:ext cx="0" cy="9366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99357" name="Text Box 39">
            <a:extLst>
              <a:ext uri="{FF2B5EF4-FFF2-40B4-BE49-F238E27FC236}">
                <a16:creationId xmlns:a16="http://schemas.microsoft.com/office/drawing/2014/main" id="{B9BBC293-F82B-4EF3-AD84-735E37F65CFC}"/>
              </a:ext>
            </a:extLst>
          </p:cNvPr>
          <p:cNvSpPr txBox="1">
            <a:spLocks noChangeArrowheads="1"/>
          </p:cNvSpPr>
          <p:nvPr/>
        </p:nvSpPr>
        <p:spPr bwMode="auto">
          <a:xfrm>
            <a:off x="4081463" y="5373688"/>
            <a:ext cx="51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A4</a:t>
            </a:r>
          </a:p>
        </p:txBody>
      </p:sp>
      <p:sp>
        <p:nvSpPr>
          <p:cNvPr id="99358" name="Text Box 40">
            <a:extLst>
              <a:ext uri="{FF2B5EF4-FFF2-40B4-BE49-F238E27FC236}">
                <a16:creationId xmlns:a16="http://schemas.microsoft.com/office/drawing/2014/main" id="{F68DB3F0-10CC-4055-BF15-20045A656FD5}"/>
              </a:ext>
            </a:extLst>
          </p:cNvPr>
          <p:cNvSpPr txBox="1">
            <a:spLocks noChangeArrowheads="1"/>
          </p:cNvSpPr>
          <p:nvPr/>
        </p:nvSpPr>
        <p:spPr bwMode="auto">
          <a:xfrm>
            <a:off x="4081463" y="5589588"/>
            <a:ext cx="51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A5</a:t>
            </a:r>
          </a:p>
        </p:txBody>
      </p:sp>
      <p:sp>
        <p:nvSpPr>
          <p:cNvPr id="99359" name="Text Box 41">
            <a:extLst>
              <a:ext uri="{FF2B5EF4-FFF2-40B4-BE49-F238E27FC236}">
                <a16:creationId xmlns:a16="http://schemas.microsoft.com/office/drawing/2014/main" id="{0258B207-0866-4444-AC5E-0096A136865B}"/>
              </a:ext>
            </a:extLst>
          </p:cNvPr>
          <p:cNvSpPr txBox="1">
            <a:spLocks noChangeArrowheads="1"/>
          </p:cNvSpPr>
          <p:nvPr/>
        </p:nvSpPr>
        <p:spPr bwMode="auto">
          <a:xfrm>
            <a:off x="4081463" y="6165851"/>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A7</a:t>
            </a:r>
          </a:p>
        </p:txBody>
      </p:sp>
      <p:sp>
        <p:nvSpPr>
          <p:cNvPr id="99360" name="Text Box 42">
            <a:extLst>
              <a:ext uri="{FF2B5EF4-FFF2-40B4-BE49-F238E27FC236}">
                <a16:creationId xmlns:a16="http://schemas.microsoft.com/office/drawing/2014/main" id="{9520156F-70FB-46BA-B891-6E1E675C7C38}"/>
              </a:ext>
            </a:extLst>
          </p:cNvPr>
          <p:cNvSpPr txBox="1">
            <a:spLocks noChangeArrowheads="1"/>
          </p:cNvSpPr>
          <p:nvPr/>
        </p:nvSpPr>
        <p:spPr bwMode="auto">
          <a:xfrm>
            <a:off x="4081463" y="5876926"/>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A6</a:t>
            </a:r>
          </a:p>
        </p:txBody>
      </p:sp>
      <p:sp>
        <p:nvSpPr>
          <p:cNvPr id="99361" name="Line 43">
            <a:extLst>
              <a:ext uri="{FF2B5EF4-FFF2-40B4-BE49-F238E27FC236}">
                <a16:creationId xmlns:a16="http://schemas.microsoft.com/office/drawing/2014/main" id="{95F7BDDB-D067-4919-A1A8-AEB1681E0526}"/>
              </a:ext>
            </a:extLst>
          </p:cNvPr>
          <p:cNvSpPr>
            <a:spLocks noChangeShapeType="1"/>
          </p:cNvSpPr>
          <p:nvPr/>
        </p:nvSpPr>
        <p:spPr bwMode="auto">
          <a:xfrm>
            <a:off x="4657726" y="5589588"/>
            <a:ext cx="10080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grpSp>
        <p:nvGrpSpPr>
          <p:cNvPr id="99362" name="Group 44">
            <a:extLst>
              <a:ext uri="{FF2B5EF4-FFF2-40B4-BE49-F238E27FC236}">
                <a16:creationId xmlns:a16="http://schemas.microsoft.com/office/drawing/2014/main" id="{5367052F-F213-40A6-84BC-A8E7791E4081}"/>
              </a:ext>
            </a:extLst>
          </p:cNvPr>
          <p:cNvGrpSpPr>
            <a:grpSpLocks/>
          </p:cNvGrpSpPr>
          <p:nvPr/>
        </p:nvGrpSpPr>
        <p:grpSpPr bwMode="auto">
          <a:xfrm>
            <a:off x="9050338" y="3860801"/>
            <a:ext cx="1008062" cy="1889125"/>
            <a:chOff x="4014" y="2432"/>
            <a:chExt cx="1020" cy="1190"/>
          </a:xfrm>
        </p:grpSpPr>
        <p:sp>
          <p:nvSpPr>
            <p:cNvPr id="99365" name="Line 45">
              <a:extLst>
                <a:ext uri="{FF2B5EF4-FFF2-40B4-BE49-F238E27FC236}">
                  <a16:creationId xmlns:a16="http://schemas.microsoft.com/office/drawing/2014/main" id="{E62CD1DE-1795-465D-948A-7F5651DE1ABC}"/>
                </a:ext>
              </a:extLst>
            </p:cNvPr>
            <p:cNvSpPr>
              <a:spLocks noChangeShapeType="1"/>
            </p:cNvSpPr>
            <p:nvPr/>
          </p:nvSpPr>
          <p:spPr bwMode="auto">
            <a:xfrm>
              <a:off x="4014" y="2614"/>
              <a:ext cx="9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9366" name="Line 46">
              <a:extLst>
                <a:ext uri="{FF2B5EF4-FFF2-40B4-BE49-F238E27FC236}">
                  <a16:creationId xmlns:a16="http://schemas.microsoft.com/office/drawing/2014/main" id="{79E0E74A-7D47-4778-8BD7-01505C303D03}"/>
                </a:ext>
              </a:extLst>
            </p:cNvPr>
            <p:cNvSpPr>
              <a:spLocks noChangeShapeType="1"/>
            </p:cNvSpPr>
            <p:nvPr/>
          </p:nvSpPr>
          <p:spPr bwMode="auto">
            <a:xfrm flipV="1">
              <a:off x="4060" y="2750"/>
              <a:ext cx="974"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9367" name="Line 47">
              <a:extLst>
                <a:ext uri="{FF2B5EF4-FFF2-40B4-BE49-F238E27FC236}">
                  <a16:creationId xmlns:a16="http://schemas.microsoft.com/office/drawing/2014/main" id="{6329D4D2-2B16-428F-AA16-8F90633665D4}"/>
                </a:ext>
              </a:extLst>
            </p:cNvPr>
            <p:cNvSpPr>
              <a:spLocks noChangeShapeType="1"/>
            </p:cNvSpPr>
            <p:nvPr/>
          </p:nvSpPr>
          <p:spPr bwMode="auto">
            <a:xfrm flipV="1">
              <a:off x="4014" y="2886"/>
              <a:ext cx="1020"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9368" name="Line 48">
              <a:extLst>
                <a:ext uri="{FF2B5EF4-FFF2-40B4-BE49-F238E27FC236}">
                  <a16:creationId xmlns:a16="http://schemas.microsoft.com/office/drawing/2014/main" id="{FD8F739E-00BA-4926-9CD7-C72B9DE2BB60}"/>
                </a:ext>
              </a:extLst>
            </p:cNvPr>
            <p:cNvSpPr>
              <a:spLocks noChangeShapeType="1"/>
            </p:cNvSpPr>
            <p:nvPr/>
          </p:nvSpPr>
          <p:spPr bwMode="auto">
            <a:xfrm flipV="1">
              <a:off x="4014" y="3022"/>
              <a:ext cx="1020"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9369" name="Line 49">
              <a:extLst>
                <a:ext uri="{FF2B5EF4-FFF2-40B4-BE49-F238E27FC236}">
                  <a16:creationId xmlns:a16="http://schemas.microsoft.com/office/drawing/2014/main" id="{B4F0158E-49F7-4F35-BD90-085763BE7333}"/>
                </a:ext>
              </a:extLst>
            </p:cNvPr>
            <p:cNvSpPr>
              <a:spLocks noChangeShapeType="1"/>
            </p:cNvSpPr>
            <p:nvPr/>
          </p:nvSpPr>
          <p:spPr bwMode="auto">
            <a:xfrm>
              <a:off x="4014" y="3204"/>
              <a:ext cx="102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9370" name="Line 50">
              <a:extLst>
                <a:ext uri="{FF2B5EF4-FFF2-40B4-BE49-F238E27FC236}">
                  <a16:creationId xmlns:a16="http://schemas.microsoft.com/office/drawing/2014/main" id="{BF8D5250-076B-4E58-A4E0-1C71810317DC}"/>
                </a:ext>
              </a:extLst>
            </p:cNvPr>
            <p:cNvSpPr>
              <a:spLocks noChangeShapeType="1"/>
            </p:cNvSpPr>
            <p:nvPr/>
          </p:nvSpPr>
          <p:spPr bwMode="auto">
            <a:xfrm>
              <a:off x="4014" y="3340"/>
              <a:ext cx="102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9371" name="Line 51">
              <a:extLst>
                <a:ext uri="{FF2B5EF4-FFF2-40B4-BE49-F238E27FC236}">
                  <a16:creationId xmlns:a16="http://schemas.microsoft.com/office/drawing/2014/main" id="{26E72234-5CF2-4E86-BB59-F7A10EFCA83B}"/>
                </a:ext>
              </a:extLst>
            </p:cNvPr>
            <p:cNvSpPr>
              <a:spLocks noChangeShapeType="1"/>
            </p:cNvSpPr>
            <p:nvPr/>
          </p:nvSpPr>
          <p:spPr bwMode="auto">
            <a:xfrm>
              <a:off x="4014" y="3476"/>
              <a:ext cx="102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9372" name="Line 52">
              <a:extLst>
                <a:ext uri="{FF2B5EF4-FFF2-40B4-BE49-F238E27FC236}">
                  <a16:creationId xmlns:a16="http://schemas.microsoft.com/office/drawing/2014/main" id="{74755990-91C2-4E1B-8921-97AD2E1DD6E4}"/>
                </a:ext>
              </a:extLst>
            </p:cNvPr>
            <p:cNvSpPr>
              <a:spLocks noChangeShapeType="1"/>
            </p:cNvSpPr>
            <p:nvPr/>
          </p:nvSpPr>
          <p:spPr bwMode="auto">
            <a:xfrm>
              <a:off x="4014" y="3612"/>
              <a:ext cx="102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9373" name="Text Box 53">
              <a:extLst>
                <a:ext uri="{FF2B5EF4-FFF2-40B4-BE49-F238E27FC236}">
                  <a16:creationId xmlns:a16="http://schemas.microsoft.com/office/drawing/2014/main" id="{46B94DC2-ACBF-404D-AD1B-D86A19F07D77}"/>
                </a:ext>
              </a:extLst>
            </p:cNvPr>
            <p:cNvSpPr txBox="1">
              <a:spLocks noChangeArrowheads="1"/>
            </p:cNvSpPr>
            <p:nvPr/>
          </p:nvSpPr>
          <p:spPr bwMode="auto">
            <a:xfrm>
              <a:off x="4105" y="2432"/>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a:t>10H</a:t>
              </a:r>
            </a:p>
          </p:txBody>
        </p:sp>
        <p:sp>
          <p:nvSpPr>
            <p:cNvPr id="99374" name="Text Box 54">
              <a:extLst>
                <a:ext uri="{FF2B5EF4-FFF2-40B4-BE49-F238E27FC236}">
                  <a16:creationId xmlns:a16="http://schemas.microsoft.com/office/drawing/2014/main" id="{51F55CC6-1497-43A4-BD9E-DCAF991DF6F7}"/>
                </a:ext>
              </a:extLst>
            </p:cNvPr>
            <p:cNvSpPr txBox="1">
              <a:spLocks noChangeArrowheads="1"/>
            </p:cNvSpPr>
            <p:nvPr/>
          </p:nvSpPr>
          <p:spPr bwMode="auto">
            <a:xfrm>
              <a:off x="4105" y="2614"/>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a:t>12H</a:t>
              </a:r>
            </a:p>
          </p:txBody>
        </p:sp>
        <p:sp>
          <p:nvSpPr>
            <p:cNvPr id="99375" name="Text Box 55">
              <a:extLst>
                <a:ext uri="{FF2B5EF4-FFF2-40B4-BE49-F238E27FC236}">
                  <a16:creationId xmlns:a16="http://schemas.microsoft.com/office/drawing/2014/main" id="{5D60E91A-1C34-40F4-8FAE-787449199E3B}"/>
                </a:ext>
              </a:extLst>
            </p:cNvPr>
            <p:cNvSpPr txBox="1">
              <a:spLocks noChangeArrowheads="1"/>
            </p:cNvSpPr>
            <p:nvPr/>
          </p:nvSpPr>
          <p:spPr bwMode="auto">
            <a:xfrm>
              <a:off x="4105" y="2750"/>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a:t>14H</a:t>
              </a:r>
            </a:p>
          </p:txBody>
        </p:sp>
        <p:sp>
          <p:nvSpPr>
            <p:cNvPr id="99376" name="Text Box 56">
              <a:extLst>
                <a:ext uri="{FF2B5EF4-FFF2-40B4-BE49-F238E27FC236}">
                  <a16:creationId xmlns:a16="http://schemas.microsoft.com/office/drawing/2014/main" id="{0C17AFBC-D78B-4021-A9F4-F33CFEAEC901}"/>
                </a:ext>
              </a:extLst>
            </p:cNvPr>
            <p:cNvSpPr txBox="1">
              <a:spLocks noChangeArrowheads="1"/>
            </p:cNvSpPr>
            <p:nvPr/>
          </p:nvSpPr>
          <p:spPr bwMode="auto">
            <a:xfrm>
              <a:off x="4105" y="2886"/>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a:t>16H</a:t>
              </a:r>
            </a:p>
          </p:txBody>
        </p:sp>
        <p:sp>
          <p:nvSpPr>
            <p:cNvPr id="99377" name="Text Box 57">
              <a:extLst>
                <a:ext uri="{FF2B5EF4-FFF2-40B4-BE49-F238E27FC236}">
                  <a16:creationId xmlns:a16="http://schemas.microsoft.com/office/drawing/2014/main" id="{7B63DB88-B812-44D0-B873-EBCE39C85066}"/>
                </a:ext>
              </a:extLst>
            </p:cNvPr>
            <p:cNvSpPr txBox="1">
              <a:spLocks noChangeArrowheads="1"/>
            </p:cNvSpPr>
            <p:nvPr/>
          </p:nvSpPr>
          <p:spPr bwMode="auto">
            <a:xfrm>
              <a:off x="4105" y="3022"/>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a:t>18H</a:t>
              </a:r>
            </a:p>
          </p:txBody>
        </p:sp>
        <p:sp>
          <p:nvSpPr>
            <p:cNvPr id="99378" name="Text Box 58">
              <a:extLst>
                <a:ext uri="{FF2B5EF4-FFF2-40B4-BE49-F238E27FC236}">
                  <a16:creationId xmlns:a16="http://schemas.microsoft.com/office/drawing/2014/main" id="{725E0F33-7E19-4DD6-A9B8-65F60D4FA11F}"/>
                </a:ext>
              </a:extLst>
            </p:cNvPr>
            <p:cNvSpPr txBox="1">
              <a:spLocks noChangeArrowheads="1"/>
            </p:cNvSpPr>
            <p:nvPr/>
          </p:nvSpPr>
          <p:spPr bwMode="auto">
            <a:xfrm>
              <a:off x="4105" y="3158"/>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a:t>1AH</a:t>
              </a:r>
            </a:p>
          </p:txBody>
        </p:sp>
        <p:sp>
          <p:nvSpPr>
            <p:cNvPr id="99379" name="Text Box 59">
              <a:extLst>
                <a:ext uri="{FF2B5EF4-FFF2-40B4-BE49-F238E27FC236}">
                  <a16:creationId xmlns:a16="http://schemas.microsoft.com/office/drawing/2014/main" id="{4EC560B5-D6C3-4F03-8617-155588CF3D8D}"/>
                </a:ext>
              </a:extLst>
            </p:cNvPr>
            <p:cNvSpPr txBox="1">
              <a:spLocks noChangeArrowheads="1"/>
            </p:cNvSpPr>
            <p:nvPr/>
          </p:nvSpPr>
          <p:spPr bwMode="auto">
            <a:xfrm>
              <a:off x="4105" y="3294"/>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a:t>1CH</a:t>
              </a:r>
            </a:p>
          </p:txBody>
        </p:sp>
        <p:sp>
          <p:nvSpPr>
            <p:cNvPr id="99380" name="Text Box 60">
              <a:extLst>
                <a:ext uri="{FF2B5EF4-FFF2-40B4-BE49-F238E27FC236}">
                  <a16:creationId xmlns:a16="http://schemas.microsoft.com/office/drawing/2014/main" id="{9C8B8851-119E-484F-A687-7CD77A62C082}"/>
                </a:ext>
              </a:extLst>
            </p:cNvPr>
            <p:cNvSpPr txBox="1">
              <a:spLocks noChangeArrowheads="1"/>
            </p:cNvSpPr>
            <p:nvPr/>
          </p:nvSpPr>
          <p:spPr bwMode="auto">
            <a:xfrm>
              <a:off x="4105" y="3430"/>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400"/>
                <a:t>1EH</a:t>
              </a:r>
            </a:p>
          </p:txBody>
        </p:sp>
      </p:grpSp>
      <p:sp>
        <p:nvSpPr>
          <p:cNvPr id="99363" name="Rectangle 61">
            <a:extLst>
              <a:ext uri="{FF2B5EF4-FFF2-40B4-BE49-F238E27FC236}">
                <a16:creationId xmlns:a16="http://schemas.microsoft.com/office/drawing/2014/main" id="{26ECFCDB-A53C-48EA-A847-E3D0C3BCE76C}"/>
              </a:ext>
            </a:extLst>
          </p:cNvPr>
          <p:cNvSpPr>
            <a:spLocks noChangeArrowheads="1"/>
          </p:cNvSpPr>
          <p:nvPr/>
        </p:nvSpPr>
        <p:spPr bwMode="auto">
          <a:xfrm>
            <a:off x="4130675" y="2727325"/>
            <a:ext cx="476250" cy="2070100"/>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pic>
        <p:nvPicPr>
          <p:cNvPr id="99364" name="Picture 61">
            <a:extLst>
              <a:ext uri="{FF2B5EF4-FFF2-40B4-BE49-F238E27FC236}">
                <a16:creationId xmlns:a16="http://schemas.microsoft.com/office/drawing/2014/main" id="{6FC9F1EE-99DF-4081-AD21-D791CAD28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0" y="1760539"/>
            <a:ext cx="723900" cy="303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19909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DA974D4-6149-4D32-97AB-7B6CE178A46B}"/>
              </a:ext>
            </a:extLst>
          </p:cNvPr>
          <p:cNvSpPr>
            <a:spLocks noGrp="1"/>
          </p:cNvSpPr>
          <p:nvPr>
            <p:ph type="title"/>
          </p:nvPr>
        </p:nvSpPr>
        <p:spPr/>
        <p:txBody>
          <a:bodyPr/>
          <a:lstStyle/>
          <a:p>
            <a:endParaRPr lang="en-US" altLang="en-US"/>
          </a:p>
        </p:txBody>
      </p:sp>
      <p:sp>
        <p:nvSpPr>
          <p:cNvPr id="100355" name="Content Placeholder 2">
            <a:extLst>
              <a:ext uri="{FF2B5EF4-FFF2-40B4-BE49-F238E27FC236}">
                <a16:creationId xmlns:a16="http://schemas.microsoft.com/office/drawing/2014/main" id="{81AE240B-49A5-4C16-B14A-1E194D8F3438}"/>
              </a:ext>
            </a:extLst>
          </p:cNvPr>
          <p:cNvSpPr>
            <a:spLocks noGrp="1"/>
          </p:cNvSpPr>
          <p:nvPr>
            <p:ph idx="1"/>
          </p:nvPr>
        </p:nvSpPr>
        <p:spPr/>
        <p:txBody>
          <a:bodyPr/>
          <a:lstStyle/>
          <a:p>
            <a:endParaRPr lang="en-US" altLang="en-US"/>
          </a:p>
        </p:txBody>
      </p:sp>
      <p:pic>
        <p:nvPicPr>
          <p:cNvPr id="51202" name="Picture 2">
            <a:extLst>
              <a:ext uri="{FF2B5EF4-FFF2-40B4-BE49-F238E27FC236}">
                <a16:creationId xmlns:a16="http://schemas.microsoft.com/office/drawing/2014/main" id="{1B3267DF-BE9E-4FFC-85D0-4B151350987E}"/>
              </a:ext>
            </a:extLst>
          </p:cNvPr>
          <p:cNvPicPr>
            <a:picLocks noChangeAspect="1" noChangeArrowheads="1"/>
          </p:cNvPicPr>
          <p:nvPr/>
        </p:nvPicPr>
        <p:blipFill>
          <a:blip r:embed="rId2"/>
          <a:srcRect/>
          <a:stretch>
            <a:fillRect/>
          </a:stretch>
        </p:blipFill>
        <p:spPr bwMode="auto">
          <a:xfrm>
            <a:off x="1752600" y="1143000"/>
            <a:ext cx="8915400" cy="571500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5640510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79E07-1FF4-47A1-90CA-5338FFDD909E}"/>
              </a:ext>
            </a:extLst>
          </p:cNvPr>
          <p:cNvSpPr>
            <a:spLocks noGrp="1"/>
          </p:cNvSpPr>
          <p:nvPr>
            <p:ph type="title"/>
          </p:nvPr>
        </p:nvSpPr>
        <p:spPr>
          <a:xfrm>
            <a:off x="864704" y="2790273"/>
            <a:ext cx="10515600" cy="1325563"/>
          </a:xfrm>
        </p:spPr>
        <p:txBody>
          <a:bodyPr>
            <a:normAutofit/>
          </a:bodyPr>
          <a:lstStyle/>
          <a:p>
            <a:pPr algn="ctr"/>
            <a:r>
              <a:rPr lang="en-US" sz="5000" dirty="0">
                <a:latin typeface="Arial" panose="020B0604020202020204" pitchFamily="34" charset="0"/>
                <a:cs typeface="Arial" panose="020B0604020202020204" pitchFamily="34" charset="0"/>
              </a:rPr>
              <a:t>BÀI TẬP</a:t>
            </a:r>
          </a:p>
        </p:txBody>
      </p:sp>
    </p:spTree>
    <p:extLst>
      <p:ext uri="{BB962C8B-B14F-4D97-AF65-F5344CB8AC3E}">
        <p14:creationId xmlns:p14="http://schemas.microsoft.com/office/powerpoint/2010/main" val="343627192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785" y="306022"/>
            <a:ext cx="11259403" cy="1200329"/>
          </a:xfrm>
          <a:prstGeom prst="rect">
            <a:avLst/>
          </a:prstGeom>
        </p:spPr>
        <p:txBody>
          <a:bodyPr wrap="square">
            <a:spAutoFit/>
          </a:bodyPr>
          <a:lstStyle/>
          <a:p>
            <a:r>
              <a:rPr lang="en-US" sz="2400">
                <a:latin typeface="Times New Roman" panose="02020603050405020304" pitchFamily="18" charset="0"/>
                <a:cs typeface="Times New Roman" panose="02020603050405020304" pitchFamily="18" charset="0"/>
              </a:rPr>
              <a:t>DS : 0000  </a:t>
            </a:r>
            <a:r>
              <a:rPr lang="en-US" sz="2400">
                <a:solidFill>
                  <a:srgbClr val="FF0000"/>
                </a:solidFill>
                <a:latin typeface="Times New Roman" panose="02020603050405020304" pitchFamily="18" charset="0"/>
                <a:cs typeface="Times New Roman" panose="02020603050405020304" pitchFamily="18" charset="0"/>
              </a:rPr>
              <a:t>07 00 </a:t>
            </a:r>
            <a:r>
              <a:rPr lang="en-US" sz="2400">
                <a:solidFill>
                  <a:srgbClr val="0070C0"/>
                </a:solidFill>
                <a:latin typeface="Times New Roman" panose="02020603050405020304" pitchFamily="18" charset="0"/>
                <a:cs typeface="Times New Roman" panose="02020603050405020304" pitchFamily="18" charset="0"/>
              </a:rPr>
              <a:t>EC FF </a:t>
            </a:r>
            <a:r>
              <a:rPr lang="en-US" sz="2400">
                <a:latin typeface="Times New Roman" panose="02020603050405020304" pitchFamily="18" charset="0"/>
                <a:cs typeface="Times New Roman" panose="02020603050405020304" pitchFamily="18" charset="0"/>
              </a:rPr>
              <a:t>00 00 46 41</a:t>
            </a:r>
          </a:p>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07 00 </a:t>
            </a:r>
            <a:r>
              <a:rPr lang="en-US" sz="2400">
                <a:latin typeface="Times New Roman" panose="02020603050405020304" pitchFamily="18" charset="0"/>
                <a:cs typeface="Times New Roman" panose="02020603050405020304" pitchFamily="18" charset="0"/>
                <a:sym typeface="Symbol"/>
              </a:rPr>
              <a:t> 00 07                                                  EC FF  FF EC </a:t>
            </a:r>
            <a:endParaRPr lang="en-US" sz="240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34" y="1739805"/>
            <a:ext cx="5534260" cy="3146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461" y="1739804"/>
            <a:ext cx="5570601" cy="3146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63089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5648" y="319378"/>
            <a:ext cx="7606353" cy="6374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08547"/>
            <a:ext cx="4899665" cy="3344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738907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en-US"/>
              <a:t>Ví dụ</a:t>
            </a:r>
          </a:p>
        </p:txBody>
      </p:sp>
      <p:pic>
        <p:nvPicPr>
          <p:cNvPr id="30" name="Picture 2"/>
          <p:cNvPicPr>
            <a:picLocks noChangeAspect="1" noChangeArrowheads="1"/>
          </p:cNvPicPr>
          <p:nvPr/>
        </p:nvPicPr>
        <p:blipFill>
          <a:blip r:embed="rId2"/>
          <a:srcRect/>
          <a:stretch>
            <a:fillRect/>
          </a:stretch>
        </p:blipFill>
        <p:spPr bwMode="auto">
          <a:xfrm>
            <a:off x="1267885" y="1836739"/>
            <a:ext cx="10416116" cy="4859337"/>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79876" name="TextBox 1"/>
          <p:cNvSpPr txBox="1">
            <a:spLocks noChangeArrowheads="1"/>
          </p:cNvSpPr>
          <p:nvPr/>
        </p:nvSpPr>
        <p:spPr bwMode="auto">
          <a:xfrm>
            <a:off x="914400" y="1143001"/>
            <a:ext cx="11074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imes New Roman" pitchFamily="18" charset="0"/>
              </a:defRPr>
            </a:lvl1pPr>
            <a:lvl2pPr marL="742950" indent="-285750">
              <a:spcBef>
                <a:spcPct val="20000"/>
              </a:spcBef>
              <a:buClr>
                <a:schemeClr val="hlink"/>
              </a:buClr>
              <a:buSzPct val="55000"/>
              <a:buFont typeface="Wingdings" pitchFamily="2" charset="2"/>
              <a:buChar char="n"/>
              <a:defRPr sz="2800">
                <a:solidFill>
                  <a:schemeClr val="tx1"/>
                </a:solidFill>
                <a:latin typeface="Times New Roman" pitchFamily="18"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imes New Roman" pitchFamily="18"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imes New Roman" pitchFamily="18"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9pPr>
          </a:lstStyle>
          <a:p>
            <a:pPr>
              <a:spcBef>
                <a:spcPct val="0"/>
              </a:spcBef>
              <a:buClrTx/>
              <a:buSzTx/>
              <a:buFontTx/>
              <a:buNone/>
            </a:pPr>
            <a:r>
              <a:rPr lang="en-US" altLang="en-US" sz="1800" b="1">
                <a:latin typeface="Tahoma" pitchFamily="34" charset="0"/>
              </a:rPr>
              <a:t>Dùng EPROM 2764 (8Kx8) để ghép thành bộ nhớ 64Kx8 cho 8088 bắt đầu tại địa chỉ F0000H. Dùng mạch giải mã 74LS138 để thực hiện.</a:t>
            </a:r>
          </a:p>
        </p:txBody>
      </p:sp>
      <p:sp>
        <p:nvSpPr>
          <p:cNvPr id="5" name="Title 1"/>
          <p:cNvSpPr txBox="1">
            <a:spLocks/>
          </p:cNvSpPr>
          <p:nvPr/>
        </p:nvSpPr>
        <p:spPr>
          <a:xfrm>
            <a:off x="606188" y="1"/>
            <a:ext cx="105156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a:t>Giải mã địa chỉ 74LS138</a:t>
            </a:r>
          </a:p>
        </p:txBody>
      </p:sp>
    </p:spTree>
    <p:extLst>
      <p:ext uri="{BB962C8B-B14F-4D97-AF65-F5344CB8AC3E}">
        <p14:creationId xmlns:p14="http://schemas.microsoft.com/office/powerpoint/2010/main" val="173339439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84717" y="1066800"/>
            <a:ext cx="113792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457200" lvl="1" indent="0" eaLnBrk="1" hangingPunct="1">
              <a:buFont typeface="Wingdings" pitchFamily="2" charset="2"/>
              <a:buNone/>
              <a:defRPr/>
            </a:pPr>
            <a:r>
              <a:rPr lang="en-US" altLang="en-US" kern="0"/>
              <a:t>64Kx8 </a:t>
            </a:r>
            <a:r>
              <a:rPr lang="en-US" altLang="en-US" kern="0">
                <a:sym typeface="Symbol"/>
              </a:rPr>
              <a:t> 8 EPROM 2764 (8Kx8)</a:t>
            </a:r>
          </a:p>
          <a:p>
            <a:pPr marL="457200" lvl="1" indent="0" eaLnBrk="1" hangingPunct="1">
              <a:buFont typeface="Wingdings" pitchFamily="2" charset="2"/>
              <a:buNone/>
              <a:defRPr/>
            </a:pPr>
            <a:r>
              <a:rPr lang="en-US" altLang="en-US" kern="0">
                <a:sym typeface="Symbol"/>
              </a:rPr>
              <a:t>Địa chỉ các khối nhớ :</a:t>
            </a:r>
          </a:p>
          <a:p>
            <a:pPr marL="457200" lvl="1" indent="0" eaLnBrk="1" hangingPunct="1">
              <a:buFont typeface="Wingdings" pitchFamily="2" charset="2"/>
              <a:buNone/>
              <a:defRPr/>
            </a:pPr>
            <a:r>
              <a:rPr lang="en-US" altLang="en-US" kern="0">
                <a:sym typeface="Symbol"/>
              </a:rPr>
              <a:t>1: F0000H – F1FFFH</a:t>
            </a:r>
          </a:p>
          <a:p>
            <a:pPr marL="457200" lvl="1" indent="0" eaLnBrk="1" hangingPunct="1">
              <a:buFont typeface="Wingdings" pitchFamily="2" charset="2"/>
              <a:buNone/>
              <a:defRPr/>
            </a:pPr>
            <a:r>
              <a:rPr lang="en-US" altLang="en-US" kern="0">
                <a:sym typeface="Symbol"/>
              </a:rPr>
              <a:t>2: F2000H – F3FFFH</a:t>
            </a:r>
            <a:endParaRPr lang="en-US" altLang="en-US" kern="0"/>
          </a:p>
          <a:p>
            <a:pPr marL="457200" lvl="1" indent="0" eaLnBrk="1" hangingPunct="1">
              <a:buFont typeface="Wingdings" pitchFamily="2" charset="2"/>
              <a:buNone/>
              <a:defRPr/>
            </a:pPr>
            <a:r>
              <a:rPr lang="en-US" altLang="en-US" kern="0">
                <a:sym typeface="Symbol"/>
              </a:rPr>
              <a:t>3: F4000H – F5FFFH</a:t>
            </a:r>
            <a:endParaRPr lang="en-US" altLang="en-US" kern="0"/>
          </a:p>
          <a:p>
            <a:pPr marL="457200" lvl="1" indent="0" eaLnBrk="1" hangingPunct="1">
              <a:buFont typeface="Wingdings" pitchFamily="2" charset="2"/>
              <a:buNone/>
              <a:defRPr/>
            </a:pPr>
            <a:r>
              <a:rPr lang="en-US" altLang="en-US" kern="0">
                <a:sym typeface="Symbol"/>
              </a:rPr>
              <a:t>4: F6000H – F7FFFH</a:t>
            </a:r>
            <a:endParaRPr lang="en-US" altLang="en-US" kern="0"/>
          </a:p>
          <a:p>
            <a:pPr marL="457200" lvl="1" indent="0" eaLnBrk="1" hangingPunct="1">
              <a:buFont typeface="Wingdings" pitchFamily="2" charset="2"/>
              <a:buNone/>
              <a:defRPr/>
            </a:pPr>
            <a:r>
              <a:rPr lang="en-US" altLang="en-US" kern="0">
                <a:sym typeface="Symbol"/>
              </a:rPr>
              <a:t>5: F8000H – F9FFFH</a:t>
            </a:r>
            <a:endParaRPr lang="en-US" altLang="en-US" kern="0"/>
          </a:p>
          <a:p>
            <a:pPr marL="457200" lvl="1" indent="0" eaLnBrk="1" hangingPunct="1">
              <a:buFont typeface="Wingdings" pitchFamily="2" charset="2"/>
              <a:buNone/>
              <a:defRPr/>
            </a:pPr>
            <a:r>
              <a:rPr lang="en-US" altLang="en-US" kern="0">
                <a:sym typeface="Symbol"/>
              </a:rPr>
              <a:t>6: FA000H – FBFFFH</a:t>
            </a:r>
            <a:endParaRPr lang="en-US" altLang="en-US" kern="0"/>
          </a:p>
          <a:p>
            <a:pPr marL="457200" lvl="1" indent="0" eaLnBrk="1" hangingPunct="1">
              <a:buFont typeface="Wingdings" pitchFamily="2" charset="2"/>
              <a:buNone/>
              <a:defRPr/>
            </a:pPr>
            <a:r>
              <a:rPr lang="en-US" altLang="en-US" kern="0">
                <a:sym typeface="Symbol"/>
              </a:rPr>
              <a:t>7: FC000H – FDFFFH</a:t>
            </a:r>
            <a:endParaRPr lang="en-US" altLang="en-US" kern="0"/>
          </a:p>
          <a:p>
            <a:pPr marL="457200" lvl="1" indent="0" eaLnBrk="1" hangingPunct="1">
              <a:buFont typeface="Wingdings" pitchFamily="2" charset="2"/>
              <a:buNone/>
              <a:defRPr/>
            </a:pPr>
            <a:r>
              <a:rPr lang="en-US" altLang="en-US" kern="0">
                <a:sym typeface="Symbol"/>
              </a:rPr>
              <a:t>8: FE000H – FFFFFH</a:t>
            </a:r>
            <a:endParaRPr lang="en-US" altLang="en-US" kern="0"/>
          </a:p>
        </p:txBody>
      </p:sp>
    </p:spTree>
    <p:extLst>
      <p:ext uri="{BB962C8B-B14F-4D97-AF65-F5344CB8AC3E}">
        <p14:creationId xmlns:p14="http://schemas.microsoft.com/office/powerpoint/2010/main" val="265250216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805503919"/>
              </p:ext>
            </p:extLst>
          </p:nvPr>
        </p:nvGraphicFramePr>
        <p:xfrm>
          <a:off x="406400" y="228600"/>
          <a:ext cx="11480800" cy="6172207"/>
        </p:xfrm>
        <a:graphic>
          <a:graphicData uri="http://schemas.openxmlformats.org/drawingml/2006/table">
            <a:tbl>
              <a:tblPr firstRow="1" bandRow="1">
                <a:tableStyleId>{5C22544A-7EE6-4342-B048-85BDC9FD1C3A}</a:tableStyleId>
              </a:tblPr>
              <a:tblGrid>
                <a:gridCol w="574040">
                  <a:extLst>
                    <a:ext uri="{9D8B030D-6E8A-4147-A177-3AD203B41FA5}">
                      <a16:colId xmlns:a16="http://schemas.microsoft.com/office/drawing/2014/main" val="20000"/>
                    </a:ext>
                  </a:extLst>
                </a:gridCol>
                <a:gridCol w="574040">
                  <a:extLst>
                    <a:ext uri="{9D8B030D-6E8A-4147-A177-3AD203B41FA5}">
                      <a16:colId xmlns:a16="http://schemas.microsoft.com/office/drawing/2014/main" val="20001"/>
                    </a:ext>
                  </a:extLst>
                </a:gridCol>
                <a:gridCol w="574040">
                  <a:extLst>
                    <a:ext uri="{9D8B030D-6E8A-4147-A177-3AD203B41FA5}">
                      <a16:colId xmlns:a16="http://schemas.microsoft.com/office/drawing/2014/main" val="20002"/>
                    </a:ext>
                  </a:extLst>
                </a:gridCol>
                <a:gridCol w="574040">
                  <a:extLst>
                    <a:ext uri="{9D8B030D-6E8A-4147-A177-3AD203B41FA5}">
                      <a16:colId xmlns:a16="http://schemas.microsoft.com/office/drawing/2014/main" val="20003"/>
                    </a:ext>
                  </a:extLst>
                </a:gridCol>
                <a:gridCol w="574040">
                  <a:extLst>
                    <a:ext uri="{9D8B030D-6E8A-4147-A177-3AD203B41FA5}">
                      <a16:colId xmlns:a16="http://schemas.microsoft.com/office/drawing/2014/main" val="20004"/>
                    </a:ext>
                  </a:extLst>
                </a:gridCol>
                <a:gridCol w="574040">
                  <a:extLst>
                    <a:ext uri="{9D8B030D-6E8A-4147-A177-3AD203B41FA5}">
                      <a16:colId xmlns:a16="http://schemas.microsoft.com/office/drawing/2014/main" val="20005"/>
                    </a:ext>
                  </a:extLst>
                </a:gridCol>
                <a:gridCol w="574040">
                  <a:extLst>
                    <a:ext uri="{9D8B030D-6E8A-4147-A177-3AD203B41FA5}">
                      <a16:colId xmlns:a16="http://schemas.microsoft.com/office/drawing/2014/main" val="20006"/>
                    </a:ext>
                  </a:extLst>
                </a:gridCol>
                <a:gridCol w="574040">
                  <a:extLst>
                    <a:ext uri="{9D8B030D-6E8A-4147-A177-3AD203B41FA5}">
                      <a16:colId xmlns:a16="http://schemas.microsoft.com/office/drawing/2014/main" val="20007"/>
                    </a:ext>
                  </a:extLst>
                </a:gridCol>
                <a:gridCol w="574040">
                  <a:extLst>
                    <a:ext uri="{9D8B030D-6E8A-4147-A177-3AD203B41FA5}">
                      <a16:colId xmlns:a16="http://schemas.microsoft.com/office/drawing/2014/main" val="20008"/>
                    </a:ext>
                  </a:extLst>
                </a:gridCol>
                <a:gridCol w="574040">
                  <a:extLst>
                    <a:ext uri="{9D8B030D-6E8A-4147-A177-3AD203B41FA5}">
                      <a16:colId xmlns:a16="http://schemas.microsoft.com/office/drawing/2014/main" val="20009"/>
                    </a:ext>
                  </a:extLst>
                </a:gridCol>
                <a:gridCol w="574040">
                  <a:extLst>
                    <a:ext uri="{9D8B030D-6E8A-4147-A177-3AD203B41FA5}">
                      <a16:colId xmlns:a16="http://schemas.microsoft.com/office/drawing/2014/main" val="20010"/>
                    </a:ext>
                  </a:extLst>
                </a:gridCol>
                <a:gridCol w="574040">
                  <a:extLst>
                    <a:ext uri="{9D8B030D-6E8A-4147-A177-3AD203B41FA5}">
                      <a16:colId xmlns:a16="http://schemas.microsoft.com/office/drawing/2014/main" val="20011"/>
                    </a:ext>
                  </a:extLst>
                </a:gridCol>
                <a:gridCol w="574040">
                  <a:extLst>
                    <a:ext uri="{9D8B030D-6E8A-4147-A177-3AD203B41FA5}">
                      <a16:colId xmlns:a16="http://schemas.microsoft.com/office/drawing/2014/main" val="20012"/>
                    </a:ext>
                  </a:extLst>
                </a:gridCol>
                <a:gridCol w="574040">
                  <a:extLst>
                    <a:ext uri="{9D8B030D-6E8A-4147-A177-3AD203B41FA5}">
                      <a16:colId xmlns:a16="http://schemas.microsoft.com/office/drawing/2014/main" val="20013"/>
                    </a:ext>
                  </a:extLst>
                </a:gridCol>
                <a:gridCol w="574040">
                  <a:extLst>
                    <a:ext uri="{9D8B030D-6E8A-4147-A177-3AD203B41FA5}">
                      <a16:colId xmlns:a16="http://schemas.microsoft.com/office/drawing/2014/main" val="20014"/>
                    </a:ext>
                  </a:extLst>
                </a:gridCol>
                <a:gridCol w="574040">
                  <a:extLst>
                    <a:ext uri="{9D8B030D-6E8A-4147-A177-3AD203B41FA5}">
                      <a16:colId xmlns:a16="http://schemas.microsoft.com/office/drawing/2014/main" val="20015"/>
                    </a:ext>
                  </a:extLst>
                </a:gridCol>
                <a:gridCol w="574040">
                  <a:extLst>
                    <a:ext uri="{9D8B030D-6E8A-4147-A177-3AD203B41FA5}">
                      <a16:colId xmlns:a16="http://schemas.microsoft.com/office/drawing/2014/main" val="20016"/>
                    </a:ext>
                  </a:extLst>
                </a:gridCol>
                <a:gridCol w="574040">
                  <a:extLst>
                    <a:ext uri="{9D8B030D-6E8A-4147-A177-3AD203B41FA5}">
                      <a16:colId xmlns:a16="http://schemas.microsoft.com/office/drawing/2014/main" val="20017"/>
                    </a:ext>
                  </a:extLst>
                </a:gridCol>
                <a:gridCol w="574040">
                  <a:extLst>
                    <a:ext uri="{9D8B030D-6E8A-4147-A177-3AD203B41FA5}">
                      <a16:colId xmlns:a16="http://schemas.microsoft.com/office/drawing/2014/main" val="20018"/>
                    </a:ext>
                  </a:extLst>
                </a:gridCol>
                <a:gridCol w="574040">
                  <a:extLst>
                    <a:ext uri="{9D8B030D-6E8A-4147-A177-3AD203B41FA5}">
                      <a16:colId xmlns:a16="http://schemas.microsoft.com/office/drawing/2014/main" val="20019"/>
                    </a:ext>
                  </a:extLst>
                </a:gridCol>
              </a:tblGrid>
              <a:tr h="363071">
                <a:tc>
                  <a:txBody>
                    <a:bodyPr/>
                    <a:lstStyle/>
                    <a:p>
                      <a:pPr algn="ctr"/>
                      <a:r>
                        <a:rPr lang="en-US" sz="1100" b="1">
                          <a:solidFill>
                            <a:schemeClr val="tx1"/>
                          </a:solidFill>
                        </a:rPr>
                        <a:t>A19</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A18</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A17</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A16</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A15</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A14</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A13</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A12</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A9</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A8</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A7</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A6</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A5</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A4</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A3</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A2</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63071">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1"/>
                  </a:ext>
                </a:extLst>
              </a:tr>
              <a:tr h="363071">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2"/>
                  </a:ext>
                </a:extLst>
              </a:tr>
              <a:tr h="363071">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3"/>
                  </a:ext>
                </a:extLst>
              </a:tr>
              <a:tr h="363071">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4"/>
                  </a:ext>
                </a:extLst>
              </a:tr>
              <a:tr h="363071">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5"/>
                  </a:ext>
                </a:extLst>
              </a:tr>
              <a:tr h="363071">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6"/>
                  </a:ext>
                </a:extLst>
              </a:tr>
              <a:tr h="363071">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7"/>
                  </a:ext>
                </a:extLst>
              </a:tr>
              <a:tr h="363071">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8"/>
                  </a:ext>
                </a:extLst>
              </a:tr>
              <a:tr h="363071">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9"/>
                  </a:ext>
                </a:extLst>
              </a:tr>
              <a:tr h="363071">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0"/>
                  </a:ext>
                </a:extLst>
              </a:tr>
              <a:tr h="363071">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1"/>
                  </a:ext>
                </a:extLst>
              </a:tr>
              <a:tr h="363071">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2"/>
                  </a:ext>
                </a:extLst>
              </a:tr>
              <a:tr h="363071">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3"/>
                  </a:ext>
                </a:extLst>
              </a:tr>
              <a:tr h="363071">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4"/>
                  </a:ext>
                </a:extLst>
              </a:tr>
              <a:tr h="363071">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5"/>
                  </a:ext>
                </a:extLst>
              </a:tr>
              <a:tr h="363071">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dirty="0">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6"/>
                  </a:ext>
                </a:extLst>
              </a:tr>
            </a:tbl>
          </a:graphicData>
        </a:graphic>
      </p:graphicFrame>
      <p:sp>
        <p:nvSpPr>
          <p:cNvPr id="82302" name="TextBox 14"/>
          <p:cNvSpPr txBox="1">
            <a:spLocks noChangeArrowheads="1"/>
          </p:cNvSpPr>
          <p:nvPr/>
        </p:nvSpPr>
        <p:spPr bwMode="auto">
          <a:xfrm>
            <a:off x="0" y="577851"/>
            <a:ext cx="311304"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imes New Roman" pitchFamily="18" charset="0"/>
              </a:defRPr>
            </a:lvl1pPr>
            <a:lvl2pPr marL="742950" indent="-285750">
              <a:spcBef>
                <a:spcPct val="20000"/>
              </a:spcBef>
              <a:buClr>
                <a:schemeClr val="hlink"/>
              </a:buClr>
              <a:buSzPct val="55000"/>
              <a:buFont typeface="Wingdings" pitchFamily="2" charset="2"/>
              <a:buChar char="n"/>
              <a:defRPr sz="2800">
                <a:solidFill>
                  <a:schemeClr val="tx1"/>
                </a:solidFill>
                <a:latin typeface="Times New Roman" pitchFamily="18"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imes New Roman" pitchFamily="18"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imes New Roman" pitchFamily="18"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9pPr>
          </a:lstStyle>
          <a:p>
            <a:pPr>
              <a:spcBef>
                <a:spcPct val="0"/>
              </a:spcBef>
              <a:buClrTx/>
              <a:buSzTx/>
              <a:buFontTx/>
              <a:buNone/>
            </a:pPr>
            <a:r>
              <a:rPr lang="en-US" altLang="en-US" sz="1800">
                <a:latin typeface="Tahoma" pitchFamily="34" charset="0"/>
              </a:rPr>
              <a:t>1</a:t>
            </a:r>
          </a:p>
          <a:p>
            <a:pPr>
              <a:spcBef>
                <a:spcPct val="0"/>
              </a:spcBef>
              <a:buClrTx/>
              <a:buSzTx/>
              <a:buFontTx/>
              <a:buNone/>
            </a:pPr>
            <a:endParaRPr lang="en-US" altLang="en-US" sz="1800">
              <a:latin typeface="Tahoma" pitchFamily="34" charset="0"/>
            </a:endParaRPr>
          </a:p>
          <a:p>
            <a:pPr>
              <a:spcBef>
                <a:spcPct val="0"/>
              </a:spcBef>
              <a:buClrTx/>
              <a:buSzTx/>
              <a:buFontTx/>
              <a:buNone/>
            </a:pPr>
            <a:r>
              <a:rPr lang="en-US" altLang="en-US" sz="1800">
                <a:latin typeface="Tahoma" pitchFamily="34" charset="0"/>
              </a:rPr>
              <a:t>2</a:t>
            </a:r>
          </a:p>
          <a:p>
            <a:pPr>
              <a:spcBef>
                <a:spcPct val="0"/>
              </a:spcBef>
              <a:buClrTx/>
              <a:buSzTx/>
              <a:buFontTx/>
              <a:buNone/>
            </a:pPr>
            <a:endParaRPr lang="en-US" altLang="en-US" sz="1800">
              <a:latin typeface="Tahoma" pitchFamily="34" charset="0"/>
            </a:endParaRPr>
          </a:p>
          <a:p>
            <a:pPr>
              <a:spcBef>
                <a:spcPct val="0"/>
              </a:spcBef>
              <a:buClrTx/>
              <a:buSzTx/>
              <a:buFontTx/>
              <a:buNone/>
            </a:pPr>
            <a:r>
              <a:rPr lang="en-US" altLang="en-US" sz="1800">
                <a:latin typeface="Tahoma" pitchFamily="34" charset="0"/>
              </a:rPr>
              <a:t>3</a:t>
            </a:r>
          </a:p>
          <a:p>
            <a:pPr>
              <a:spcBef>
                <a:spcPct val="0"/>
              </a:spcBef>
              <a:buClrTx/>
              <a:buSzTx/>
              <a:buFontTx/>
              <a:buNone/>
            </a:pPr>
            <a:endParaRPr lang="en-US" altLang="en-US" sz="1800">
              <a:latin typeface="Tahoma" pitchFamily="34" charset="0"/>
            </a:endParaRPr>
          </a:p>
          <a:p>
            <a:pPr>
              <a:spcBef>
                <a:spcPct val="0"/>
              </a:spcBef>
              <a:buClrTx/>
              <a:buSzTx/>
              <a:buFontTx/>
              <a:buNone/>
            </a:pPr>
            <a:endParaRPr lang="en-US" altLang="en-US" sz="1800">
              <a:latin typeface="Tahoma" pitchFamily="34" charset="0"/>
            </a:endParaRPr>
          </a:p>
          <a:p>
            <a:pPr>
              <a:spcBef>
                <a:spcPct val="0"/>
              </a:spcBef>
              <a:buClrTx/>
              <a:buSzTx/>
              <a:buFontTx/>
              <a:buNone/>
            </a:pPr>
            <a:r>
              <a:rPr lang="en-US" altLang="en-US" sz="1800">
                <a:latin typeface="Tahoma" pitchFamily="34" charset="0"/>
              </a:rPr>
              <a:t>4</a:t>
            </a:r>
          </a:p>
          <a:p>
            <a:pPr>
              <a:spcBef>
                <a:spcPct val="0"/>
              </a:spcBef>
              <a:buClrTx/>
              <a:buSzTx/>
              <a:buFontTx/>
              <a:buNone/>
            </a:pPr>
            <a:endParaRPr lang="en-US" altLang="en-US" sz="1800">
              <a:latin typeface="Tahoma" pitchFamily="34" charset="0"/>
            </a:endParaRPr>
          </a:p>
          <a:p>
            <a:pPr>
              <a:spcBef>
                <a:spcPct val="0"/>
              </a:spcBef>
              <a:buClrTx/>
              <a:buSzTx/>
              <a:buFontTx/>
              <a:buNone/>
            </a:pPr>
            <a:r>
              <a:rPr lang="en-US" altLang="en-US" sz="1800">
                <a:latin typeface="Tahoma" pitchFamily="34" charset="0"/>
              </a:rPr>
              <a:t>5</a:t>
            </a:r>
          </a:p>
          <a:p>
            <a:pPr>
              <a:spcBef>
                <a:spcPct val="0"/>
              </a:spcBef>
              <a:buClrTx/>
              <a:buSzTx/>
              <a:buFontTx/>
              <a:buNone/>
            </a:pPr>
            <a:endParaRPr lang="en-US" altLang="en-US" sz="1800">
              <a:latin typeface="Tahoma" pitchFamily="34" charset="0"/>
            </a:endParaRPr>
          </a:p>
          <a:p>
            <a:pPr>
              <a:spcBef>
                <a:spcPct val="0"/>
              </a:spcBef>
              <a:buClrTx/>
              <a:buSzTx/>
              <a:buFontTx/>
              <a:buNone/>
            </a:pPr>
            <a:r>
              <a:rPr lang="en-US" altLang="en-US" sz="1800">
                <a:latin typeface="Tahoma" pitchFamily="34" charset="0"/>
              </a:rPr>
              <a:t>6</a:t>
            </a:r>
          </a:p>
          <a:p>
            <a:pPr>
              <a:spcBef>
                <a:spcPct val="0"/>
              </a:spcBef>
              <a:buClrTx/>
              <a:buSzTx/>
              <a:buFontTx/>
              <a:buNone/>
            </a:pPr>
            <a:endParaRPr lang="en-US" altLang="en-US" sz="1800">
              <a:latin typeface="Tahoma" pitchFamily="34" charset="0"/>
            </a:endParaRPr>
          </a:p>
          <a:p>
            <a:pPr>
              <a:spcBef>
                <a:spcPct val="0"/>
              </a:spcBef>
              <a:buClrTx/>
              <a:buSzTx/>
              <a:buFontTx/>
              <a:buNone/>
            </a:pPr>
            <a:r>
              <a:rPr lang="en-US" altLang="en-US" sz="1800">
                <a:latin typeface="Tahoma" pitchFamily="34" charset="0"/>
              </a:rPr>
              <a:t>7</a:t>
            </a:r>
          </a:p>
          <a:p>
            <a:pPr>
              <a:spcBef>
                <a:spcPct val="0"/>
              </a:spcBef>
              <a:buClrTx/>
              <a:buSzTx/>
              <a:buFontTx/>
              <a:buNone/>
            </a:pPr>
            <a:endParaRPr lang="en-US" altLang="en-US" sz="1800">
              <a:latin typeface="Tahoma" pitchFamily="34" charset="0"/>
            </a:endParaRPr>
          </a:p>
          <a:p>
            <a:pPr>
              <a:spcBef>
                <a:spcPct val="0"/>
              </a:spcBef>
              <a:buClrTx/>
              <a:buSzTx/>
              <a:buFontTx/>
              <a:buNone/>
            </a:pPr>
            <a:r>
              <a:rPr lang="en-US" altLang="en-US" sz="1800">
                <a:latin typeface="Tahoma" pitchFamily="34" charset="0"/>
              </a:rPr>
              <a:t>8</a:t>
            </a:r>
          </a:p>
        </p:txBody>
      </p:sp>
    </p:spTree>
    <p:extLst>
      <p:ext uri="{BB962C8B-B14F-4D97-AF65-F5344CB8AC3E}">
        <p14:creationId xmlns:p14="http://schemas.microsoft.com/office/powerpoint/2010/main" val="365391177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406400" y="228600"/>
          <a:ext cx="11480800" cy="5100646"/>
        </p:xfrm>
        <a:graphic>
          <a:graphicData uri="http://schemas.openxmlformats.org/drawingml/2006/table">
            <a:tbl>
              <a:tblPr firstRow="1" bandRow="1">
                <a:tableStyleId>{5C22544A-7EE6-4342-B048-85BDC9FD1C3A}</a:tableStyleId>
              </a:tblPr>
              <a:tblGrid>
                <a:gridCol w="574040">
                  <a:extLst>
                    <a:ext uri="{9D8B030D-6E8A-4147-A177-3AD203B41FA5}">
                      <a16:colId xmlns:a16="http://schemas.microsoft.com/office/drawing/2014/main" val="20000"/>
                    </a:ext>
                  </a:extLst>
                </a:gridCol>
                <a:gridCol w="574040">
                  <a:extLst>
                    <a:ext uri="{9D8B030D-6E8A-4147-A177-3AD203B41FA5}">
                      <a16:colId xmlns:a16="http://schemas.microsoft.com/office/drawing/2014/main" val="20001"/>
                    </a:ext>
                  </a:extLst>
                </a:gridCol>
                <a:gridCol w="574040">
                  <a:extLst>
                    <a:ext uri="{9D8B030D-6E8A-4147-A177-3AD203B41FA5}">
                      <a16:colId xmlns:a16="http://schemas.microsoft.com/office/drawing/2014/main" val="20002"/>
                    </a:ext>
                  </a:extLst>
                </a:gridCol>
                <a:gridCol w="574040">
                  <a:extLst>
                    <a:ext uri="{9D8B030D-6E8A-4147-A177-3AD203B41FA5}">
                      <a16:colId xmlns:a16="http://schemas.microsoft.com/office/drawing/2014/main" val="20003"/>
                    </a:ext>
                  </a:extLst>
                </a:gridCol>
                <a:gridCol w="574040">
                  <a:extLst>
                    <a:ext uri="{9D8B030D-6E8A-4147-A177-3AD203B41FA5}">
                      <a16:colId xmlns:a16="http://schemas.microsoft.com/office/drawing/2014/main" val="20004"/>
                    </a:ext>
                  </a:extLst>
                </a:gridCol>
                <a:gridCol w="574040">
                  <a:extLst>
                    <a:ext uri="{9D8B030D-6E8A-4147-A177-3AD203B41FA5}">
                      <a16:colId xmlns:a16="http://schemas.microsoft.com/office/drawing/2014/main" val="20005"/>
                    </a:ext>
                  </a:extLst>
                </a:gridCol>
                <a:gridCol w="574040">
                  <a:extLst>
                    <a:ext uri="{9D8B030D-6E8A-4147-A177-3AD203B41FA5}">
                      <a16:colId xmlns:a16="http://schemas.microsoft.com/office/drawing/2014/main" val="20006"/>
                    </a:ext>
                  </a:extLst>
                </a:gridCol>
                <a:gridCol w="574040">
                  <a:extLst>
                    <a:ext uri="{9D8B030D-6E8A-4147-A177-3AD203B41FA5}">
                      <a16:colId xmlns:a16="http://schemas.microsoft.com/office/drawing/2014/main" val="20007"/>
                    </a:ext>
                  </a:extLst>
                </a:gridCol>
                <a:gridCol w="574040">
                  <a:extLst>
                    <a:ext uri="{9D8B030D-6E8A-4147-A177-3AD203B41FA5}">
                      <a16:colId xmlns:a16="http://schemas.microsoft.com/office/drawing/2014/main" val="20008"/>
                    </a:ext>
                  </a:extLst>
                </a:gridCol>
                <a:gridCol w="574040">
                  <a:extLst>
                    <a:ext uri="{9D8B030D-6E8A-4147-A177-3AD203B41FA5}">
                      <a16:colId xmlns:a16="http://schemas.microsoft.com/office/drawing/2014/main" val="20009"/>
                    </a:ext>
                  </a:extLst>
                </a:gridCol>
                <a:gridCol w="574040">
                  <a:extLst>
                    <a:ext uri="{9D8B030D-6E8A-4147-A177-3AD203B41FA5}">
                      <a16:colId xmlns:a16="http://schemas.microsoft.com/office/drawing/2014/main" val="20010"/>
                    </a:ext>
                  </a:extLst>
                </a:gridCol>
                <a:gridCol w="574040">
                  <a:extLst>
                    <a:ext uri="{9D8B030D-6E8A-4147-A177-3AD203B41FA5}">
                      <a16:colId xmlns:a16="http://schemas.microsoft.com/office/drawing/2014/main" val="20011"/>
                    </a:ext>
                  </a:extLst>
                </a:gridCol>
                <a:gridCol w="574040">
                  <a:extLst>
                    <a:ext uri="{9D8B030D-6E8A-4147-A177-3AD203B41FA5}">
                      <a16:colId xmlns:a16="http://schemas.microsoft.com/office/drawing/2014/main" val="20012"/>
                    </a:ext>
                  </a:extLst>
                </a:gridCol>
                <a:gridCol w="574040">
                  <a:extLst>
                    <a:ext uri="{9D8B030D-6E8A-4147-A177-3AD203B41FA5}">
                      <a16:colId xmlns:a16="http://schemas.microsoft.com/office/drawing/2014/main" val="20013"/>
                    </a:ext>
                  </a:extLst>
                </a:gridCol>
                <a:gridCol w="574040">
                  <a:extLst>
                    <a:ext uri="{9D8B030D-6E8A-4147-A177-3AD203B41FA5}">
                      <a16:colId xmlns:a16="http://schemas.microsoft.com/office/drawing/2014/main" val="20014"/>
                    </a:ext>
                  </a:extLst>
                </a:gridCol>
                <a:gridCol w="574040">
                  <a:extLst>
                    <a:ext uri="{9D8B030D-6E8A-4147-A177-3AD203B41FA5}">
                      <a16:colId xmlns:a16="http://schemas.microsoft.com/office/drawing/2014/main" val="20015"/>
                    </a:ext>
                  </a:extLst>
                </a:gridCol>
                <a:gridCol w="574040">
                  <a:extLst>
                    <a:ext uri="{9D8B030D-6E8A-4147-A177-3AD203B41FA5}">
                      <a16:colId xmlns:a16="http://schemas.microsoft.com/office/drawing/2014/main" val="20016"/>
                    </a:ext>
                  </a:extLst>
                </a:gridCol>
                <a:gridCol w="574040">
                  <a:extLst>
                    <a:ext uri="{9D8B030D-6E8A-4147-A177-3AD203B41FA5}">
                      <a16:colId xmlns:a16="http://schemas.microsoft.com/office/drawing/2014/main" val="20017"/>
                    </a:ext>
                  </a:extLst>
                </a:gridCol>
                <a:gridCol w="574040">
                  <a:extLst>
                    <a:ext uri="{9D8B030D-6E8A-4147-A177-3AD203B41FA5}">
                      <a16:colId xmlns:a16="http://schemas.microsoft.com/office/drawing/2014/main" val="20018"/>
                    </a:ext>
                  </a:extLst>
                </a:gridCol>
                <a:gridCol w="574040">
                  <a:extLst>
                    <a:ext uri="{9D8B030D-6E8A-4147-A177-3AD203B41FA5}">
                      <a16:colId xmlns:a16="http://schemas.microsoft.com/office/drawing/2014/main" val="20019"/>
                    </a:ext>
                  </a:extLst>
                </a:gridCol>
              </a:tblGrid>
              <a:tr h="300038">
                <a:tc>
                  <a:txBody>
                    <a:bodyPr/>
                    <a:lstStyle/>
                    <a:p>
                      <a:pPr algn="ctr"/>
                      <a:r>
                        <a:rPr lang="en-US" sz="1100" b="1">
                          <a:solidFill>
                            <a:schemeClr val="tx1"/>
                          </a:solidFill>
                        </a:rPr>
                        <a:t>A19</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A18</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A17</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A16</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A15</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A14</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A13</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A12</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A9</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A8</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A7</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A6</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A5</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A4</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A3</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A2</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a:solidFill>
                            <a:schemeClr val="tx1"/>
                          </a:solidFill>
                        </a:rPr>
                        <a:t>A0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00038">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1"/>
                  </a:ext>
                </a:extLst>
              </a:tr>
              <a:tr h="300038">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2"/>
                  </a:ext>
                </a:extLst>
              </a:tr>
              <a:tr h="300038">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3"/>
                  </a:ext>
                </a:extLst>
              </a:tr>
              <a:tr h="300038">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4"/>
                  </a:ext>
                </a:extLst>
              </a:tr>
              <a:tr h="300038">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5"/>
                  </a:ext>
                </a:extLst>
              </a:tr>
              <a:tr h="300038">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6"/>
                  </a:ext>
                </a:extLst>
              </a:tr>
              <a:tr h="300038">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latinLnBrk="0" hangingPunct="1"/>
                      <a:r>
                        <a:rPr lang="en-US" sz="1100" b="1" kern="1200">
                          <a:solidFill>
                            <a:schemeClr val="tx1"/>
                          </a:solidFill>
                          <a:latin typeface="+mn-lt"/>
                          <a:ea typeface="+mn-ea"/>
                          <a:cs typeface="+mn-cs"/>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r>
                        <a:rPr lang="en-US" sz="1100" b="1" kern="1200">
                          <a:solidFill>
                            <a:schemeClr val="tx1"/>
                          </a:solidFill>
                          <a:latin typeface="+mn-lt"/>
                          <a:ea typeface="+mn-ea"/>
                          <a:cs typeface="+mn-cs"/>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r>
                        <a:rPr lang="en-US" sz="1100" b="1" kern="1200">
                          <a:solidFill>
                            <a:schemeClr val="tx1"/>
                          </a:solidFill>
                          <a:latin typeface="+mn-lt"/>
                          <a:ea typeface="+mn-ea"/>
                          <a:cs typeface="+mn-cs"/>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7"/>
                  </a:ext>
                </a:extLst>
              </a:tr>
              <a:tr h="300038">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latinLnBrk="0" hangingPunct="1"/>
                      <a:r>
                        <a:rPr lang="en-US" sz="1100" b="1" kern="1200">
                          <a:solidFill>
                            <a:schemeClr val="tx1"/>
                          </a:solidFill>
                          <a:latin typeface="+mn-lt"/>
                          <a:ea typeface="+mn-ea"/>
                          <a:cs typeface="+mn-cs"/>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r>
                        <a:rPr lang="en-US" sz="1100" b="1" kern="1200">
                          <a:solidFill>
                            <a:schemeClr val="tx1"/>
                          </a:solidFill>
                          <a:latin typeface="+mn-lt"/>
                          <a:ea typeface="+mn-ea"/>
                          <a:cs typeface="+mn-cs"/>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r>
                        <a:rPr lang="en-US" sz="1100" b="1" kern="1200">
                          <a:solidFill>
                            <a:schemeClr val="tx1"/>
                          </a:solidFill>
                          <a:latin typeface="+mn-lt"/>
                          <a:ea typeface="+mn-ea"/>
                          <a:cs typeface="+mn-cs"/>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8"/>
                  </a:ext>
                </a:extLst>
              </a:tr>
              <a:tr h="300038">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09"/>
                  </a:ext>
                </a:extLst>
              </a:tr>
              <a:tr h="300038">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0"/>
                  </a:ext>
                </a:extLst>
              </a:tr>
              <a:tr h="300038">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latinLnBrk="0" hangingPunct="1"/>
                      <a:r>
                        <a:rPr lang="en-US" sz="1100" b="1" kern="1200">
                          <a:solidFill>
                            <a:schemeClr val="tx1"/>
                          </a:solidFill>
                          <a:latin typeface="+mn-lt"/>
                          <a:ea typeface="+mn-ea"/>
                          <a:cs typeface="+mn-cs"/>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r>
                        <a:rPr lang="en-US" sz="1100" b="1" kern="1200">
                          <a:solidFill>
                            <a:schemeClr val="tx1"/>
                          </a:solidFill>
                          <a:latin typeface="+mn-lt"/>
                          <a:ea typeface="+mn-ea"/>
                          <a:cs typeface="+mn-cs"/>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r>
                        <a:rPr lang="en-US" sz="1100" b="1" kern="1200">
                          <a:solidFill>
                            <a:schemeClr val="tx1"/>
                          </a:solidFill>
                          <a:latin typeface="+mn-lt"/>
                          <a:ea typeface="+mn-ea"/>
                          <a:cs typeface="+mn-cs"/>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1"/>
                  </a:ext>
                </a:extLst>
              </a:tr>
              <a:tr h="300038">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algn="ctr" defTabSz="914400" rtl="0" eaLnBrk="1" latinLnBrk="0" hangingPunct="1"/>
                      <a:r>
                        <a:rPr lang="en-US" sz="1100" b="1" kern="1200">
                          <a:solidFill>
                            <a:schemeClr val="tx1"/>
                          </a:solidFill>
                          <a:latin typeface="+mn-lt"/>
                          <a:ea typeface="+mn-ea"/>
                          <a:cs typeface="+mn-cs"/>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r>
                        <a:rPr lang="en-US" sz="1100" b="1" kern="1200">
                          <a:solidFill>
                            <a:schemeClr val="tx1"/>
                          </a:solidFill>
                          <a:latin typeface="+mn-lt"/>
                          <a:ea typeface="+mn-ea"/>
                          <a:cs typeface="+mn-cs"/>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ctr" defTabSz="914400" rtl="0" eaLnBrk="1" latinLnBrk="0" hangingPunct="1"/>
                      <a:r>
                        <a:rPr lang="en-US" sz="1100" b="1" kern="1200">
                          <a:solidFill>
                            <a:schemeClr val="tx1"/>
                          </a:solidFill>
                          <a:latin typeface="+mn-lt"/>
                          <a:ea typeface="+mn-ea"/>
                          <a:cs typeface="+mn-cs"/>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2"/>
                  </a:ext>
                </a:extLst>
              </a:tr>
              <a:tr h="300038">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3"/>
                  </a:ext>
                </a:extLst>
              </a:tr>
              <a:tr h="300038">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4"/>
                  </a:ext>
                </a:extLst>
              </a:tr>
              <a:tr h="300038">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0</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5"/>
                  </a:ext>
                </a:extLst>
              </a:tr>
              <a:tr h="300038">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tc>
                  <a:txBody>
                    <a:bodyPr/>
                    <a:lstStyle/>
                    <a:p>
                      <a:pPr algn="ctr"/>
                      <a:r>
                        <a:rPr lang="en-US" sz="1100" b="1">
                          <a:solidFill>
                            <a:schemeClr val="tx1"/>
                          </a:solidFill>
                        </a:rPr>
                        <a:t>1</a:t>
                      </a:r>
                    </a:p>
                  </a:txBody>
                  <a:tcPr marL="121920" marR="1219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85000"/>
                      </a:schemeClr>
                    </a:solidFill>
                  </a:tcPr>
                </a:tc>
                <a:extLst>
                  <a:ext uri="{0D108BD9-81ED-4DB2-BD59-A6C34878D82A}">
                    <a16:rowId xmlns:a16="http://schemas.microsoft.com/office/drawing/2014/main" val="10016"/>
                  </a:ext>
                </a:extLst>
              </a:tr>
            </a:tbl>
          </a:graphicData>
        </a:graphic>
      </p:graphicFrame>
      <p:cxnSp>
        <p:nvCxnSpPr>
          <p:cNvPr id="83326" name="Straight Connector 10"/>
          <p:cNvCxnSpPr>
            <a:cxnSpLocks noChangeShapeType="1"/>
          </p:cNvCxnSpPr>
          <p:nvPr/>
        </p:nvCxnSpPr>
        <p:spPr bwMode="auto">
          <a:xfrm>
            <a:off x="4470400" y="5486400"/>
            <a:ext cx="7416800" cy="0"/>
          </a:xfrm>
          <a:prstGeom prst="line">
            <a:avLst/>
          </a:prstGeom>
          <a:noFill/>
          <a:ln w="381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83327" name="Straight Connector 16"/>
          <p:cNvCxnSpPr>
            <a:cxnSpLocks noChangeShapeType="1"/>
          </p:cNvCxnSpPr>
          <p:nvPr/>
        </p:nvCxnSpPr>
        <p:spPr bwMode="auto">
          <a:xfrm>
            <a:off x="2641600" y="5486400"/>
            <a:ext cx="1828800" cy="0"/>
          </a:xfrm>
          <a:prstGeom prst="line">
            <a:avLst/>
          </a:prstGeom>
          <a:noFill/>
          <a:ln w="381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83328" name="Straight Connector 18"/>
          <p:cNvCxnSpPr>
            <a:cxnSpLocks noChangeShapeType="1"/>
          </p:cNvCxnSpPr>
          <p:nvPr/>
        </p:nvCxnSpPr>
        <p:spPr bwMode="auto">
          <a:xfrm>
            <a:off x="914400" y="5486400"/>
            <a:ext cx="1727200" cy="0"/>
          </a:xfrm>
          <a:prstGeom prst="line">
            <a:avLst/>
          </a:prstGeom>
          <a:noFill/>
          <a:ln w="381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83329" name="TextBox 13"/>
          <p:cNvSpPr txBox="1">
            <a:spLocks noChangeArrowheads="1"/>
          </p:cNvSpPr>
          <p:nvPr/>
        </p:nvSpPr>
        <p:spPr bwMode="auto">
          <a:xfrm>
            <a:off x="436033" y="5638800"/>
            <a:ext cx="70391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imes New Roman" pitchFamily="18" charset="0"/>
              </a:defRPr>
            </a:lvl1pPr>
            <a:lvl2pPr marL="742950" indent="-285750">
              <a:spcBef>
                <a:spcPct val="20000"/>
              </a:spcBef>
              <a:buClr>
                <a:schemeClr val="hlink"/>
              </a:buClr>
              <a:buSzPct val="55000"/>
              <a:buFont typeface="Wingdings" pitchFamily="2" charset="2"/>
              <a:buChar char="n"/>
              <a:defRPr sz="2800">
                <a:solidFill>
                  <a:schemeClr val="tx1"/>
                </a:solidFill>
                <a:latin typeface="Times New Roman" pitchFamily="18"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imes New Roman" pitchFamily="18"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imes New Roman" pitchFamily="18"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9pPr>
          </a:lstStyle>
          <a:p>
            <a:pPr>
              <a:spcBef>
                <a:spcPct val="0"/>
              </a:spcBef>
              <a:buClrTx/>
              <a:buSzTx/>
              <a:buFontTx/>
              <a:buNone/>
            </a:pPr>
            <a:r>
              <a:rPr lang="en-US" altLang="en-US" sz="1800">
                <a:latin typeface="Tahoma" pitchFamily="34" charset="0"/>
              </a:rPr>
              <a:t>G1     G2A          C    B    A       đ/c A12 – A0, data D7 – D0 (8Kx8)</a:t>
            </a:r>
          </a:p>
          <a:p>
            <a:pPr>
              <a:spcBef>
                <a:spcPct val="0"/>
              </a:spcBef>
              <a:buClrTx/>
              <a:buSzTx/>
              <a:buFontTx/>
              <a:buNone/>
            </a:pPr>
            <a:endParaRPr lang="en-US" altLang="en-US" sz="1800">
              <a:latin typeface="Tahoma" pitchFamily="34" charset="0"/>
            </a:endParaRPr>
          </a:p>
          <a:p>
            <a:pPr>
              <a:spcBef>
                <a:spcPct val="0"/>
              </a:spcBef>
              <a:buClrTx/>
              <a:buSzTx/>
              <a:buFontTx/>
              <a:buNone/>
            </a:pPr>
            <a:r>
              <a:rPr lang="en-US" altLang="en-US" sz="1800">
                <a:latin typeface="Tahoma" pitchFamily="34" charset="0"/>
              </a:rPr>
              <a:t>IO/M = 0 (G2B) </a:t>
            </a:r>
          </a:p>
        </p:txBody>
      </p:sp>
      <p:sp>
        <p:nvSpPr>
          <p:cNvPr id="83330" name="TextBox 14"/>
          <p:cNvSpPr txBox="1">
            <a:spLocks noChangeArrowheads="1"/>
          </p:cNvSpPr>
          <p:nvPr/>
        </p:nvSpPr>
        <p:spPr bwMode="auto">
          <a:xfrm>
            <a:off x="0" y="577851"/>
            <a:ext cx="311304"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imes New Roman" pitchFamily="18" charset="0"/>
              </a:defRPr>
            </a:lvl1pPr>
            <a:lvl2pPr marL="742950" indent="-285750">
              <a:spcBef>
                <a:spcPct val="20000"/>
              </a:spcBef>
              <a:buClr>
                <a:schemeClr val="hlink"/>
              </a:buClr>
              <a:buSzPct val="55000"/>
              <a:buFont typeface="Wingdings" pitchFamily="2" charset="2"/>
              <a:buChar char="n"/>
              <a:defRPr sz="2800">
                <a:solidFill>
                  <a:schemeClr val="tx1"/>
                </a:solidFill>
                <a:latin typeface="Times New Roman" pitchFamily="18"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imes New Roman" pitchFamily="18"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imes New Roman" pitchFamily="18"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9pPr>
          </a:lstStyle>
          <a:p>
            <a:pPr>
              <a:spcBef>
                <a:spcPct val="0"/>
              </a:spcBef>
              <a:buClrTx/>
              <a:buSzTx/>
              <a:buFontTx/>
              <a:buNone/>
            </a:pPr>
            <a:r>
              <a:rPr lang="en-US" altLang="en-US" sz="1800">
                <a:latin typeface="Tahoma" pitchFamily="34" charset="0"/>
              </a:rPr>
              <a:t>1</a:t>
            </a:r>
          </a:p>
          <a:p>
            <a:pPr>
              <a:spcBef>
                <a:spcPct val="0"/>
              </a:spcBef>
              <a:buClrTx/>
              <a:buSzTx/>
              <a:buFontTx/>
              <a:buNone/>
            </a:pPr>
            <a:endParaRPr lang="en-US" altLang="en-US" sz="1800">
              <a:latin typeface="Tahoma" pitchFamily="34" charset="0"/>
            </a:endParaRPr>
          </a:p>
          <a:p>
            <a:pPr>
              <a:spcBef>
                <a:spcPct val="0"/>
              </a:spcBef>
              <a:buClrTx/>
              <a:buSzTx/>
              <a:buFontTx/>
              <a:buNone/>
            </a:pPr>
            <a:r>
              <a:rPr lang="en-US" altLang="en-US" sz="1800">
                <a:latin typeface="Tahoma" pitchFamily="34" charset="0"/>
              </a:rPr>
              <a:t>2</a:t>
            </a:r>
          </a:p>
          <a:p>
            <a:pPr>
              <a:spcBef>
                <a:spcPct val="0"/>
              </a:spcBef>
              <a:buClrTx/>
              <a:buSzTx/>
              <a:buFontTx/>
              <a:buNone/>
            </a:pPr>
            <a:endParaRPr lang="en-US" altLang="en-US" sz="1800">
              <a:latin typeface="Tahoma" pitchFamily="34" charset="0"/>
            </a:endParaRPr>
          </a:p>
          <a:p>
            <a:pPr>
              <a:spcBef>
                <a:spcPct val="0"/>
              </a:spcBef>
              <a:buClrTx/>
              <a:buSzTx/>
              <a:buFontTx/>
              <a:buNone/>
            </a:pPr>
            <a:r>
              <a:rPr lang="en-US" altLang="en-US" sz="1800">
                <a:latin typeface="Tahoma" pitchFamily="34" charset="0"/>
              </a:rPr>
              <a:t>3</a:t>
            </a:r>
          </a:p>
          <a:p>
            <a:pPr>
              <a:spcBef>
                <a:spcPct val="0"/>
              </a:spcBef>
              <a:buClrTx/>
              <a:buSzTx/>
              <a:buFontTx/>
              <a:buNone/>
            </a:pPr>
            <a:endParaRPr lang="en-US" altLang="en-US" sz="1800">
              <a:latin typeface="Tahoma" pitchFamily="34" charset="0"/>
            </a:endParaRPr>
          </a:p>
          <a:p>
            <a:pPr>
              <a:spcBef>
                <a:spcPct val="0"/>
              </a:spcBef>
              <a:buClrTx/>
              <a:buSzTx/>
              <a:buFontTx/>
              <a:buNone/>
            </a:pPr>
            <a:endParaRPr lang="en-US" altLang="en-US" sz="1800">
              <a:latin typeface="Tahoma" pitchFamily="34" charset="0"/>
            </a:endParaRPr>
          </a:p>
          <a:p>
            <a:pPr>
              <a:spcBef>
                <a:spcPct val="0"/>
              </a:spcBef>
              <a:buClrTx/>
              <a:buSzTx/>
              <a:buFontTx/>
              <a:buNone/>
            </a:pPr>
            <a:r>
              <a:rPr lang="en-US" altLang="en-US" sz="1800">
                <a:latin typeface="Tahoma" pitchFamily="34" charset="0"/>
              </a:rPr>
              <a:t>4</a:t>
            </a:r>
          </a:p>
          <a:p>
            <a:pPr>
              <a:spcBef>
                <a:spcPct val="0"/>
              </a:spcBef>
              <a:buClrTx/>
              <a:buSzTx/>
              <a:buFontTx/>
              <a:buNone/>
            </a:pPr>
            <a:endParaRPr lang="en-US" altLang="en-US" sz="1800">
              <a:latin typeface="Tahoma" pitchFamily="34" charset="0"/>
            </a:endParaRPr>
          </a:p>
          <a:p>
            <a:pPr>
              <a:spcBef>
                <a:spcPct val="0"/>
              </a:spcBef>
              <a:buClrTx/>
              <a:buSzTx/>
              <a:buFontTx/>
              <a:buNone/>
            </a:pPr>
            <a:r>
              <a:rPr lang="en-US" altLang="en-US" sz="1800">
                <a:latin typeface="Tahoma" pitchFamily="34" charset="0"/>
              </a:rPr>
              <a:t>5</a:t>
            </a:r>
          </a:p>
          <a:p>
            <a:pPr>
              <a:spcBef>
                <a:spcPct val="0"/>
              </a:spcBef>
              <a:buClrTx/>
              <a:buSzTx/>
              <a:buFontTx/>
              <a:buNone/>
            </a:pPr>
            <a:endParaRPr lang="en-US" altLang="en-US" sz="1800">
              <a:latin typeface="Tahoma" pitchFamily="34" charset="0"/>
            </a:endParaRPr>
          </a:p>
          <a:p>
            <a:pPr>
              <a:spcBef>
                <a:spcPct val="0"/>
              </a:spcBef>
              <a:buClrTx/>
              <a:buSzTx/>
              <a:buFontTx/>
              <a:buNone/>
            </a:pPr>
            <a:r>
              <a:rPr lang="en-US" altLang="en-US" sz="1800">
                <a:latin typeface="Tahoma" pitchFamily="34" charset="0"/>
              </a:rPr>
              <a:t>6</a:t>
            </a:r>
          </a:p>
          <a:p>
            <a:pPr>
              <a:spcBef>
                <a:spcPct val="0"/>
              </a:spcBef>
              <a:buClrTx/>
              <a:buSzTx/>
              <a:buFontTx/>
              <a:buNone/>
            </a:pPr>
            <a:endParaRPr lang="en-US" altLang="en-US" sz="1800">
              <a:latin typeface="Tahoma" pitchFamily="34" charset="0"/>
            </a:endParaRPr>
          </a:p>
          <a:p>
            <a:pPr>
              <a:spcBef>
                <a:spcPct val="0"/>
              </a:spcBef>
              <a:buClrTx/>
              <a:buSzTx/>
              <a:buFontTx/>
              <a:buNone/>
            </a:pPr>
            <a:r>
              <a:rPr lang="en-US" altLang="en-US" sz="1800">
                <a:latin typeface="Tahoma" pitchFamily="34" charset="0"/>
              </a:rPr>
              <a:t>7</a:t>
            </a:r>
          </a:p>
          <a:p>
            <a:pPr>
              <a:spcBef>
                <a:spcPct val="0"/>
              </a:spcBef>
              <a:buClrTx/>
              <a:buSzTx/>
              <a:buFontTx/>
              <a:buNone/>
            </a:pPr>
            <a:endParaRPr lang="en-US" altLang="en-US" sz="1800">
              <a:latin typeface="Tahoma" pitchFamily="34" charset="0"/>
            </a:endParaRPr>
          </a:p>
          <a:p>
            <a:pPr>
              <a:spcBef>
                <a:spcPct val="0"/>
              </a:spcBef>
              <a:buClrTx/>
              <a:buSzTx/>
              <a:buFontTx/>
              <a:buNone/>
            </a:pPr>
            <a:r>
              <a:rPr lang="en-US" altLang="en-US" sz="1800">
                <a:latin typeface="Tahoma" pitchFamily="34" charset="0"/>
              </a:rPr>
              <a:t>8</a:t>
            </a:r>
          </a:p>
        </p:txBody>
      </p:sp>
      <p:cxnSp>
        <p:nvCxnSpPr>
          <p:cNvPr id="83331" name="Straight Connector 23"/>
          <p:cNvCxnSpPr>
            <a:cxnSpLocks noChangeShapeType="1"/>
          </p:cNvCxnSpPr>
          <p:nvPr/>
        </p:nvCxnSpPr>
        <p:spPr bwMode="auto">
          <a:xfrm flipV="1">
            <a:off x="243417" y="5486400"/>
            <a:ext cx="711200" cy="14288"/>
          </a:xfrm>
          <a:prstGeom prst="line">
            <a:avLst/>
          </a:prstGeom>
          <a:noFill/>
          <a:ln w="3810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83332" name="Straight Connector 18"/>
          <p:cNvCxnSpPr>
            <a:cxnSpLocks noChangeShapeType="1"/>
          </p:cNvCxnSpPr>
          <p:nvPr/>
        </p:nvCxnSpPr>
        <p:spPr bwMode="auto">
          <a:xfrm>
            <a:off x="1151903" y="5699125"/>
            <a:ext cx="499533"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83333" name="Straight Connector 18"/>
          <p:cNvCxnSpPr>
            <a:cxnSpLocks noChangeShapeType="1"/>
          </p:cNvCxnSpPr>
          <p:nvPr/>
        </p:nvCxnSpPr>
        <p:spPr bwMode="auto">
          <a:xfrm>
            <a:off x="795867" y="6245225"/>
            <a:ext cx="325967"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83334" name="Straight Connector 18"/>
          <p:cNvCxnSpPr>
            <a:cxnSpLocks noChangeShapeType="1"/>
          </p:cNvCxnSpPr>
          <p:nvPr/>
        </p:nvCxnSpPr>
        <p:spPr bwMode="auto">
          <a:xfrm>
            <a:off x="1564864" y="6245225"/>
            <a:ext cx="499533"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pic>
        <p:nvPicPr>
          <p:cNvPr id="83335" name="Picture 3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2617" y="762001"/>
            <a:ext cx="4834467" cy="404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336" name="Rectangle 1"/>
          <p:cNvSpPr>
            <a:spLocks noChangeArrowheads="1"/>
          </p:cNvSpPr>
          <p:nvPr/>
        </p:nvSpPr>
        <p:spPr bwMode="auto">
          <a:xfrm>
            <a:off x="2641600" y="457200"/>
            <a:ext cx="1828800" cy="4876800"/>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itchFamily="2" charset="2"/>
              <a:buChar char="n"/>
              <a:defRPr sz="3200">
                <a:solidFill>
                  <a:schemeClr val="tx1"/>
                </a:solidFill>
                <a:latin typeface="Times New Roman" pitchFamily="18" charset="0"/>
              </a:defRPr>
            </a:lvl1pPr>
            <a:lvl2pPr marL="742950" indent="-285750">
              <a:spcBef>
                <a:spcPct val="20000"/>
              </a:spcBef>
              <a:buClr>
                <a:schemeClr val="hlink"/>
              </a:buClr>
              <a:buSzPct val="55000"/>
              <a:buFont typeface="Wingdings" pitchFamily="2" charset="2"/>
              <a:buChar char="n"/>
              <a:defRPr sz="2800">
                <a:solidFill>
                  <a:schemeClr val="tx1"/>
                </a:solidFill>
                <a:latin typeface="Times New Roman" pitchFamily="18"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imes New Roman" pitchFamily="18"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imes New Roman" pitchFamily="18"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9pPr>
          </a:lstStyle>
          <a:p>
            <a:pPr>
              <a:spcBef>
                <a:spcPct val="0"/>
              </a:spcBef>
              <a:buClrTx/>
              <a:buSzTx/>
              <a:buFontTx/>
              <a:buNone/>
            </a:pPr>
            <a:endParaRPr lang="en-US" altLang="en-US" sz="1800">
              <a:latin typeface="Tahoma" pitchFamily="34" charset="0"/>
            </a:endParaRPr>
          </a:p>
        </p:txBody>
      </p:sp>
      <p:sp>
        <p:nvSpPr>
          <p:cNvPr id="83337" name="Rectangle 13"/>
          <p:cNvSpPr>
            <a:spLocks noChangeArrowheads="1"/>
          </p:cNvSpPr>
          <p:nvPr/>
        </p:nvSpPr>
        <p:spPr bwMode="auto">
          <a:xfrm>
            <a:off x="6604000" y="2514600"/>
            <a:ext cx="1085851" cy="2270125"/>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itchFamily="2" charset="2"/>
              <a:buChar char="n"/>
              <a:defRPr sz="3200">
                <a:solidFill>
                  <a:schemeClr val="tx1"/>
                </a:solidFill>
                <a:latin typeface="Times New Roman" pitchFamily="18" charset="0"/>
              </a:defRPr>
            </a:lvl1pPr>
            <a:lvl2pPr marL="742950" indent="-285750">
              <a:spcBef>
                <a:spcPct val="20000"/>
              </a:spcBef>
              <a:buClr>
                <a:schemeClr val="hlink"/>
              </a:buClr>
              <a:buSzPct val="55000"/>
              <a:buFont typeface="Wingdings" pitchFamily="2" charset="2"/>
              <a:buChar char="n"/>
              <a:defRPr sz="2800">
                <a:solidFill>
                  <a:schemeClr val="tx1"/>
                </a:solidFill>
                <a:latin typeface="Times New Roman" pitchFamily="18"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imes New Roman" pitchFamily="18"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imes New Roman" pitchFamily="18"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imes New Roman" pitchFamily="18" charset="0"/>
              </a:defRPr>
            </a:lvl9pPr>
          </a:lstStyle>
          <a:p>
            <a:pPr>
              <a:spcBef>
                <a:spcPct val="0"/>
              </a:spcBef>
              <a:buClrTx/>
              <a:buSzTx/>
              <a:buFontTx/>
              <a:buNone/>
            </a:pPr>
            <a:endParaRPr lang="en-US" altLang="en-US" sz="1800">
              <a:latin typeface="Tahoma" pitchFamily="34" charset="0"/>
            </a:endParaRPr>
          </a:p>
        </p:txBody>
      </p:sp>
    </p:spTree>
    <p:extLst>
      <p:ext uri="{BB962C8B-B14F-4D97-AF65-F5344CB8AC3E}">
        <p14:creationId xmlns:p14="http://schemas.microsoft.com/office/powerpoint/2010/main" val="33639597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7" y="0"/>
            <a:ext cx="12136967"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2031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5A6A351C-D865-4203-A4FB-DF766DC11229}"/>
              </a:ext>
            </a:extLst>
          </p:cNvPr>
          <p:cNvSpPr>
            <a:spLocks noGrp="1" noChangeArrowheads="1"/>
          </p:cNvSpPr>
          <p:nvPr>
            <p:ph type="title"/>
          </p:nvPr>
        </p:nvSpPr>
        <p:spPr/>
        <p:txBody>
          <a:bodyPr/>
          <a:lstStyle/>
          <a:p>
            <a:pPr eaLnBrk="1" hangingPunct="1"/>
            <a:endParaRPr lang="vi-VN" altLang="vi-VN"/>
          </a:p>
        </p:txBody>
      </p:sp>
      <p:sp>
        <p:nvSpPr>
          <p:cNvPr id="6147" name="Rectangle 3">
            <a:extLst>
              <a:ext uri="{FF2B5EF4-FFF2-40B4-BE49-F238E27FC236}">
                <a16:creationId xmlns:a16="http://schemas.microsoft.com/office/drawing/2014/main" id="{328CAD35-4791-44A1-A8C2-72A5CCA14FCA}"/>
              </a:ext>
            </a:extLst>
          </p:cNvPr>
          <p:cNvSpPr>
            <a:spLocks noGrp="1" noChangeArrowheads="1"/>
          </p:cNvSpPr>
          <p:nvPr>
            <p:ph idx="1"/>
          </p:nvPr>
        </p:nvSpPr>
        <p:spPr/>
        <p:txBody>
          <a:bodyPr/>
          <a:lstStyle/>
          <a:p>
            <a:pPr eaLnBrk="1" hangingPunct="1">
              <a:defRPr/>
            </a:pPr>
            <a:r>
              <a:rPr lang="en-US" altLang="vi-VN">
                <a:sym typeface="Symbol" panose="05050102010706020507" pitchFamily="18" charset="2"/>
              </a:rPr>
              <a:t>Kết hợp ngôn ngữ cấp cao và Assembly.</a:t>
            </a:r>
          </a:p>
          <a:p>
            <a:pPr lvl="1" eaLnBrk="1" hangingPunct="1">
              <a:defRPr/>
            </a:pPr>
            <a:r>
              <a:rPr lang="en-US" altLang="vi-VN"/>
              <a:t>Viết chương trình bằng ngôn ngữ cấp cao trước </a:t>
            </a:r>
            <a:r>
              <a:rPr lang="en-US" altLang="vi-VN">
                <a:sym typeface="Symbol" panose="05050102010706020507" pitchFamily="18" charset="2"/>
              </a:rPr>
              <a:t> chạy thử  nếu chậm  tìm các module chạy chậm viết lại bằng ngôn ngữ cấp thấp  được chương trình chạy nhanh hơn.</a:t>
            </a:r>
          </a:p>
          <a:p>
            <a:pPr lvl="1" eaLnBrk="1" hangingPunct="1">
              <a:defRPr/>
            </a:pPr>
            <a:r>
              <a:rPr lang="en-US" altLang="vi-VN">
                <a:sym typeface="Symbol" panose="05050102010706020507" pitchFamily="18" charset="2"/>
              </a:rPr>
              <a:t>…</a:t>
            </a:r>
          </a:p>
          <a:p>
            <a:pPr marL="0" indent="0">
              <a:buNone/>
              <a:defRPr/>
            </a:pPr>
            <a:endParaRPr lang="en-US" altLang="vi-VN">
              <a:sym typeface="Symbol" panose="05050102010706020507" pitchFamily="18" charset="2"/>
            </a:endParaRPr>
          </a:p>
        </p:txBody>
      </p:sp>
      <p:sp>
        <p:nvSpPr>
          <p:cNvPr id="7173" name="Footer Placeholder 6">
            <a:extLst>
              <a:ext uri="{FF2B5EF4-FFF2-40B4-BE49-F238E27FC236}">
                <a16:creationId xmlns:a16="http://schemas.microsoft.com/office/drawing/2014/main" id="{CEFFE64D-F2A7-492B-9BCC-A959FCA22D0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vi-VN" sz="1400">
                <a:latin typeface="Tahoma" panose="020B0604030504040204" pitchFamily="34" charset="0"/>
              </a:rPr>
              <a:t>CTMT&amp;HN - KHOA CNTT - ĐHSPKT</a:t>
            </a:r>
          </a:p>
        </p:txBody>
      </p:sp>
      <p:sp>
        <p:nvSpPr>
          <p:cNvPr id="7172" name="Slide Number Placeholder 5">
            <a:extLst>
              <a:ext uri="{FF2B5EF4-FFF2-40B4-BE49-F238E27FC236}">
                <a16:creationId xmlns:a16="http://schemas.microsoft.com/office/drawing/2014/main" id="{B2F28BDB-E0E2-4E08-B304-655D7C9964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52351488-A852-46A0-8281-5B3EB1CEA4B2}" type="slidenum">
              <a:rPr lang="en-US" altLang="vi-VN" sz="1400">
                <a:latin typeface="Tahoma" panose="020B0604030504040204" pitchFamily="34" charset="0"/>
              </a:rPr>
              <a:pPr>
                <a:spcBef>
                  <a:spcPct val="0"/>
                </a:spcBef>
                <a:buClrTx/>
                <a:buSzTx/>
                <a:buFontTx/>
                <a:buNone/>
              </a:pPr>
              <a:t>3</a:t>
            </a:fld>
            <a:endParaRPr lang="en-US" altLang="vi-VN" sz="1400">
              <a:latin typeface="Tahoma" panose="020B0604030504040204" pitchFamily="34" charset="0"/>
            </a:endParaRPr>
          </a:p>
        </p:txBody>
      </p:sp>
    </p:spTree>
    <p:extLst>
      <p:ext uri="{BB962C8B-B14F-4D97-AF65-F5344CB8AC3E}">
        <p14:creationId xmlns:p14="http://schemas.microsoft.com/office/powerpoint/2010/main" val="2352275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a:extLst>
              <a:ext uri="{FF2B5EF4-FFF2-40B4-BE49-F238E27FC236}">
                <a16:creationId xmlns:a16="http://schemas.microsoft.com/office/drawing/2014/main" id="{A3AC1D86-E0D9-42A6-A7AF-FBD2392FAEEE}"/>
              </a:ext>
            </a:extLst>
          </p:cNvPr>
          <p:cNvSpPr>
            <a:spLocks noGrp="1" noChangeArrowheads="1"/>
          </p:cNvSpPr>
          <p:nvPr>
            <p:ph type="title"/>
          </p:nvPr>
        </p:nvSpPr>
        <p:spPr/>
        <p:txBody>
          <a:bodyPr/>
          <a:lstStyle/>
          <a:p>
            <a:pPr eaLnBrk="1" hangingPunct="1"/>
            <a:r>
              <a:rPr lang="en-AU" altLang="vi-VN"/>
              <a:t>Biểu Diễn Số Có Dấu</a:t>
            </a:r>
          </a:p>
        </p:txBody>
      </p:sp>
      <p:sp>
        <p:nvSpPr>
          <p:cNvPr id="27652" name="Rectangle 3">
            <a:extLst>
              <a:ext uri="{FF2B5EF4-FFF2-40B4-BE49-F238E27FC236}">
                <a16:creationId xmlns:a16="http://schemas.microsoft.com/office/drawing/2014/main" id="{0EACB561-AB65-4851-BB7E-FC2A5494E058}"/>
              </a:ext>
            </a:extLst>
          </p:cNvPr>
          <p:cNvSpPr>
            <a:spLocks noGrp="1" noChangeArrowheads="1"/>
          </p:cNvSpPr>
          <p:nvPr>
            <p:ph idx="1"/>
          </p:nvPr>
        </p:nvSpPr>
        <p:spPr>
          <a:xfrm>
            <a:off x="1905000" y="1295400"/>
            <a:ext cx="8574088" cy="5257800"/>
          </a:xfrm>
        </p:spPr>
        <p:txBody>
          <a:bodyPr/>
          <a:lstStyle/>
          <a:p>
            <a:pPr eaLnBrk="1" hangingPunct="1">
              <a:defRPr/>
            </a:pPr>
            <a:r>
              <a:rPr lang="en-AU" altLang="vi-VN" b="1"/>
              <a:t>Nhận xét :</a:t>
            </a:r>
          </a:p>
          <a:p>
            <a:pPr lvl="1" eaLnBrk="1" hangingPunct="1">
              <a:defRPr/>
            </a:pPr>
            <a:r>
              <a:rPr lang="en-AU" altLang="vi-VN"/>
              <a:t>Số 0 có hai kết quả : 000000(+0) và 100000 (-0)</a:t>
            </a:r>
          </a:p>
          <a:p>
            <a:pPr lvl="1" eaLnBrk="1" hangingPunct="1">
              <a:defRPr/>
            </a:pPr>
            <a:r>
              <a:rPr lang="en-AU" altLang="vi-VN"/>
              <a:t>Một số phép tính cho kết quả sai</a:t>
            </a:r>
          </a:p>
          <a:p>
            <a:pPr marL="0" indent="0">
              <a:buNone/>
              <a:defRPr/>
            </a:pPr>
            <a:r>
              <a:rPr lang="en-AU" altLang="vi-VN"/>
              <a:t>Ví dụ : với số có dấu 5 bit, ta xét :</a:t>
            </a:r>
          </a:p>
          <a:p>
            <a:pPr eaLnBrk="1" hangingPunct="1">
              <a:buFont typeface="Wingdings" panose="05000000000000000000" pitchFamily="2" charset="2"/>
              <a:buNone/>
              <a:defRPr/>
            </a:pPr>
            <a:r>
              <a:rPr lang="en-US" altLang="vi-VN"/>
              <a:t>		0 1 0 0 0 (+ 8)			0 1 0 0 0 (+8)</a:t>
            </a:r>
          </a:p>
          <a:p>
            <a:pPr eaLnBrk="1" hangingPunct="1">
              <a:buFont typeface="Wingdings" panose="05000000000000000000" pitchFamily="2" charset="2"/>
              <a:buNone/>
              <a:defRPr/>
            </a:pPr>
            <a:r>
              <a:rPr lang="en-US" altLang="vi-VN"/>
              <a:t> + </a:t>
            </a:r>
            <a:r>
              <a:rPr lang="en-US" altLang="vi-VN" u="sng"/>
              <a:t> 	0 1 0 1 0 (+ 10)</a:t>
            </a:r>
            <a:r>
              <a:rPr lang="en-US" altLang="vi-VN"/>
              <a:t>	         +	</a:t>
            </a:r>
            <a:r>
              <a:rPr lang="en-US" altLang="vi-VN" u="sng"/>
              <a:t>1 0 0 1 0 (-2)	</a:t>
            </a:r>
            <a:endParaRPr lang="en-US" altLang="vi-VN"/>
          </a:p>
          <a:p>
            <a:pPr eaLnBrk="1" hangingPunct="1">
              <a:buFont typeface="Wingdings" panose="05000000000000000000" pitchFamily="2" charset="2"/>
              <a:buNone/>
              <a:defRPr/>
            </a:pPr>
            <a:r>
              <a:rPr lang="en-US" altLang="vi-VN"/>
              <a:t>		1 0 0 1 0 ( - 2) sai 		1 1 0 1 0 (-10) sai </a:t>
            </a:r>
            <a:endParaRPr lang="en-AU" altLang="vi-VN"/>
          </a:p>
          <a:p>
            <a:pPr marL="0" indent="0">
              <a:buNone/>
              <a:defRPr/>
            </a:pPr>
            <a:r>
              <a:rPr lang="en-AU" altLang="vi-VN"/>
              <a:t>Do đó phải biểu diễn số có dấu theo phương pháp khác là Bù – 1 và Bù – 2.</a:t>
            </a:r>
          </a:p>
        </p:txBody>
      </p:sp>
      <p:sp>
        <p:nvSpPr>
          <p:cNvPr id="28674" name="Slide Number Placeholder 5">
            <a:extLst>
              <a:ext uri="{FF2B5EF4-FFF2-40B4-BE49-F238E27FC236}">
                <a16:creationId xmlns:a16="http://schemas.microsoft.com/office/drawing/2014/main" id="{3844370B-EBAB-48BE-BF6E-C16A0C8F350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F78EDB7A-E44B-452B-90C5-730094D64586}" type="slidenum">
              <a:rPr lang="en-US" altLang="vi-VN" sz="1400">
                <a:latin typeface="Tahoma" panose="020B0604030504040204" pitchFamily="34" charset="0"/>
              </a:rPr>
              <a:pPr>
                <a:spcBef>
                  <a:spcPct val="0"/>
                </a:spcBef>
                <a:buClrTx/>
                <a:buSzTx/>
                <a:buFontTx/>
                <a:buNone/>
              </a:pPr>
              <a:t>30</a:t>
            </a:fld>
            <a:endParaRPr lang="en-US" altLang="vi-VN" sz="1400">
              <a:latin typeface="Tahoma" panose="020B0604030504040204" pitchFamily="34" charset="0"/>
            </a:endParaRPr>
          </a:p>
        </p:txBody>
      </p:sp>
    </p:spTree>
    <p:extLst>
      <p:ext uri="{BB962C8B-B14F-4D97-AF65-F5344CB8AC3E}">
        <p14:creationId xmlns:p14="http://schemas.microsoft.com/office/powerpoint/2010/main" val="44791443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1676400" y="251791"/>
            <a:ext cx="10515600" cy="689459"/>
          </a:xfrm>
        </p:spPr>
        <p:txBody>
          <a:bodyPr/>
          <a:lstStyle/>
          <a:p>
            <a:r>
              <a:rPr lang="en-US" altLang="en-US" dirty="0" err="1"/>
              <a:t>Mở</a:t>
            </a:r>
            <a:r>
              <a:rPr lang="en-US" altLang="en-US" dirty="0"/>
              <a:t> </a:t>
            </a:r>
            <a:r>
              <a:rPr lang="en-US" altLang="en-US" dirty="0" err="1"/>
              <a:t>rộng</a:t>
            </a:r>
            <a:r>
              <a:rPr lang="en-US" altLang="en-US" dirty="0"/>
              <a:t> </a:t>
            </a:r>
            <a:r>
              <a:rPr lang="en-US" altLang="en-US" dirty="0" err="1"/>
              <a:t>bộ</a:t>
            </a:r>
            <a:r>
              <a:rPr lang="en-US" altLang="en-US" dirty="0"/>
              <a:t> </a:t>
            </a:r>
            <a:r>
              <a:rPr lang="en-US" altLang="en-US" dirty="0" err="1"/>
              <a:t>nhớ</a:t>
            </a:r>
            <a:endParaRPr lang="en-US" altLang="en-US" dirty="0"/>
          </a:p>
        </p:txBody>
      </p:sp>
      <p:sp>
        <p:nvSpPr>
          <p:cNvPr id="66563" name="Content Placeholder 2"/>
          <p:cNvSpPr>
            <a:spLocks noGrp="1"/>
          </p:cNvSpPr>
          <p:nvPr>
            <p:ph idx="1"/>
          </p:nvPr>
        </p:nvSpPr>
        <p:spPr>
          <a:xfrm>
            <a:off x="508000" y="1066800"/>
            <a:ext cx="11432117" cy="939421"/>
          </a:xfrm>
        </p:spPr>
        <p:txBody>
          <a:bodyPr>
            <a:normAutofit fontScale="92500" lnSpcReduction="20000"/>
          </a:bodyPr>
          <a:lstStyle/>
          <a:p>
            <a:r>
              <a:rPr lang="en-US" altLang="en-US"/>
              <a:t>Mở rộng dung lượng : số ô nhớ thay đổi, kích thước ô nhớ không đổi</a:t>
            </a:r>
          </a:p>
          <a:p>
            <a:pPr marL="0" indent="0">
              <a:buNone/>
            </a:pPr>
            <a:r>
              <a:rPr lang="en-US" altLang="en-US"/>
              <a:t>Ví dụ : cho bộ nhớ 4Kx4, hãy tạo ra bộ nhớ 8Kx4</a:t>
            </a:r>
          </a:p>
        </p:txBody>
      </p:sp>
      <p:pic>
        <p:nvPicPr>
          <p:cNvPr id="665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0" y="2695578"/>
            <a:ext cx="8636000" cy="402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03200" y="2695577"/>
            <a:ext cx="3454400" cy="2382191"/>
          </a:xfrm>
          <a:prstGeom prst="rect">
            <a:avLst/>
          </a:prstGeom>
          <a:solidFill>
            <a:schemeClr val="accent1">
              <a:lumMod val="20000"/>
              <a:lumOff val="80000"/>
            </a:schemeClr>
          </a:solidFill>
        </p:spPr>
        <p:txBody>
          <a:bodyPr>
            <a:spAutoFit/>
          </a:bodyPr>
          <a:lstStyle/>
          <a:p>
            <a:pPr marL="285750" lvl="1" indent="-285750">
              <a:spcBef>
                <a:spcPct val="20000"/>
              </a:spcBef>
              <a:buClr>
                <a:schemeClr val="hlink"/>
              </a:buClr>
              <a:buSzPct val="55000"/>
              <a:buFont typeface="Wingdings" pitchFamily="2" charset="2"/>
              <a:buChar char="n"/>
              <a:defRPr/>
            </a:pPr>
            <a:r>
              <a:rPr lang="en-US" sz="2400" b="1">
                <a:latin typeface="+mn-lt"/>
              </a:rPr>
              <a:t>Bộ nhớ 4Kx4</a:t>
            </a:r>
          </a:p>
          <a:p>
            <a:pPr>
              <a:defRPr/>
            </a:pPr>
            <a:r>
              <a:rPr lang="en-US" sz="2400">
                <a:latin typeface="+mn-lt"/>
              </a:rPr>
              <a:t>12 đường đ/c (A0-A11), 4 đường dữ liệu (D0-D3)</a:t>
            </a:r>
          </a:p>
          <a:p>
            <a:pPr marL="285750" lvl="1" indent="-285750">
              <a:spcBef>
                <a:spcPct val="20000"/>
              </a:spcBef>
              <a:buClr>
                <a:schemeClr val="hlink"/>
              </a:buClr>
              <a:buSzPct val="55000"/>
              <a:buFont typeface="Wingdings" pitchFamily="2" charset="2"/>
              <a:buChar char="n"/>
              <a:defRPr/>
            </a:pPr>
            <a:r>
              <a:rPr lang="en-US" sz="2400" b="1">
                <a:latin typeface="+mn-lt"/>
              </a:rPr>
              <a:t>Bộ nhớ 8Kx4</a:t>
            </a:r>
          </a:p>
          <a:p>
            <a:pPr>
              <a:defRPr/>
            </a:pPr>
            <a:r>
              <a:rPr lang="en-US" sz="2400">
                <a:latin typeface="+mn-lt"/>
              </a:rPr>
              <a:t>13 đường đ/c (A0-A12), 4 đường dữ liệu (D0-D3)</a:t>
            </a:r>
          </a:p>
        </p:txBody>
      </p:sp>
    </p:spTree>
    <p:extLst>
      <p:ext uri="{BB962C8B-B14F-4D97-AF65-F5344CB8AC3E}">
        <p14:creationId xmlns:p14="http://schemas.microsoft.com/office/powerpoint/2010/main" val="111598167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Content Placeholder 2"/>
          <p:cNvSpPr>
            <a:spLocks noGrp="1"/>
          </p:cNvSpPr>
          <p:nvPr>
            <p:ph idx="1"/>
          </p:nvPr>
        </p:nvSpPr>
        <p:spPr>
          <a:xfrm>
            <a:off x="508000" y="1066800"/>
            <a:ext cx="11432117" cy="898478"/>
          </a:xfrm>
        </p:spPr>
        <p:txBody>
          <a:bodyPr>
            <a:normAutofit fontScale="85000" lnSpcReduction="20000"/>
          </a:bodyPr>
          <a:lstStyle/>
          <a:p>
            <a:r>
              <a:rPr lang="en-US" altLang="en-US"/>
              <a:t>Mở rộng kích thước ô nhớ : số ô nhớ không đổi, kích thước từ thay đổi.</a:t>
            </a:r>
          </a:p>
          <a:p>
            <a:pPr marL="0" indent="0">
              <a:buNone/>
            </a:pPr>
            <a:r>
              <a:rPr lang="en-US" altLang="en-US"/>
              <a:t>Ví dụ :cho bộ nhớ 8Kx4, hãy tạo ra bộ nhớ 8Kx8</a:t>
            </a:r>
          </a:p>
        </p:txBody>
      </p:sp>
      <p:pic>
        <p:nvPicPr>
          <p:cNvPr id="675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3369" y="2971800"/>
            <a:ext cx="8132233"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03200" y="2695577"/>
            <a:ext cx="3454400" cy="2382191"/>
          </a:xfrm>
          <a:prstGeom prst="rect">
            <a:avLst/>
          </a:prstGeom>
          <a:solidFill>
            <a:schemeClr val="accent1">
              <a:lumMod val="20000"/>
              <a:lumOff val="80000"/>
            </a:schemeClr>
          </a:solidFill>
        </p:spPr>
        <p:txBody>
          <a:bodyPr>
            <a:spAutoFit/>
          </a:bodyPr>
          <a:lstStyle/>
          <a:p>
            <a:pPr marL="285750" lvl="1" indent="-285750">
              <a:spcBef>
                <a:spcPct val="20000"/>
              </a:spcBef>
              <a:buClr>
                <a:schemeClr val="hlink"/>
              </a:buClr>
              <a:buSzPct val="55000"/>
              <a:buFont typeface="Wingdings" pitchFamily="2" charset="2"/>
              <a:buChar char="n"/>
              <a:defRPr/>
            </a:pPr>
            <a:r>
              <a:rPr lang="en-US" sz="2400" b="1">
                <a:latin typeface="+mn-lt"/>
              </a:rPr>
              <a:t>Bộ nhớ 8Kx4</a:t>
            </a:r>
          </a:p>
          <a:p>
            <a:pPr>
              <a:defRPr/>
            </a:pPr>
            <a:r>
              <a:rPr lang="en-US" sz="2400">
                <a:latin typeface="+mn-lt"/>
              </a:rPr>
              <a:t>13 đường đ/c (A0-A12), 4 đường dữ liệu (D0-D3)</a:t>
            </a:r>
          </a:p>
          <a:p>
            <a:pPr marL="285750" lvl="1" indent="-285750">
              <a:spcBef>
                <a:spcPct val="20000"/>
              </a:spcBef>
              <a:buClr>
                <a:schemeClr val="hlink"/>
              </a:buClr>
              <a:buSzPct val="55000"/>
              <a:buFont typeface="Wingdings" pitchFamily="2" charset="2"/>
              <a:buChar char="n"/>
              <a:defRPr/>
            </a:pPr>
            <a:r>
              <a:rPr lang="en-US" sz="2400" b="1">
                <a:latin typeface="+mn-lt"/>
              </a:rPr>
              <a:t>Bộ nhớ 8Kx8</a:t>
            </a:r>
          </a:p>
          <a:p>
            <a:pPr>
              <a:defRPr/>
            </a:pPr>
            <a:r>
              <a:rPr lang="en-US" sz="2400">
                <a:latin typeface="+mn-lt"/>
              </a:rPr>
              <a:t>13 đường đ/c (A0-A12), 8 đường dữ liệu (D0-D7)</a:t>
            </a:r>
          </a:p>
        </p:txBody>
      </p:sp>
    </p:spTree>
    <p:extLst>
      <p:ext uri="{BB962C8B-B14F-4D97-AF65-F5344CB8AC3E}">
        <p14:creationId xmlns:p14="http://schemas.microsoft.com/office/powerpoint/2010/main" val="190532452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Content Placeholder 2"/>
          <p:cNvSpPr>
            <a:spLocks noGrp="1"/>
          </p:cNvSpPr>
          <p:nvPr>
            <p:ph idx="1"/>
          </p:nvPr>
        </p:nvSpPr>
        <p:spPr>
          <a:xfrm>
            <a:off x="508000" y="990600"/>
            <a:ext cx="11432117" cy="1056564"/>
          </a:xfrm>
        </p:spPr>
        <p:txBody>
          <a:bodyPr/>
          <a:lstStyle/>
          <a:p>
            <a:r>
              <a:rPr lang="en-US" altLang="en-US"/>
              <a:t>Mở rộng cả 2 : số ô nhớ và kích thước ô nhớ  thay đổi</a:t>
            </a:r>
          </a:p>
          <a:p>
            <a:pPr marL="0" indent="0">
              <a:buNone/>
            </a:pPr>
            <a:r>
              <a:rPr lang="en-US" altLang="en-US"/>
              <a:t>Ví dụ : cho bộ nhớ 8Kx4, hãy tạo ra bộ nhớ 16Kx8</a:t>
            </a:r>
          </a:p>
        </p:txBody>
      </p:sp>
      <p:pic>
        <p:nvPicPr>
          <p:cNvPr id="686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9486" y="2514603"/>
            <a:ext cx="8282516" cy="431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03200" y="2695577"/>
            <a:ext cx="3454400" cy="2382191"/>
          </a:xfrm>
          <a:prstGeom prst="rect">
            <a:avLst/>
          </a:prstGeom>
          <a:solidFill>
            <a:schemeClr val="accent1">
              <a:lumMod val="20000"/>
              <a:lumOff val="80000"/>
            </a:schemeClr>
          </a:solidFill>
        </p:spPr>
        <p:txBody>
          <a:bodyPr>
            <a:spAutoFit/>
          </a:bodyPr>
          <a:lstStyle/>
          <a:p>
            <a:pPr marL="285750" lvl="1" indent="-285750">
              <a:spcBef>
                <a:spcPct val="20000"/>
              </a:spcBef>
              <a:buClr>
                <a:schemeClr val="hlink"/>
              </a:buClr>
              <a:buSzPct val="55000"/>
              <a:buFont typeface="Wingdings" pitchFamily="2" charset="2"/>
              <a:buChar char="n"/>
              <a:defRPr/>
            </a:pPr>
            <a:r>
              <a:rPr lang="en-US" sz="2400" b="1">
                <a:latin typeface="+mn-lt"/>
              </a:rPr>
              <a:t>Bộ nhớ 8Kx4</a:t>
            </a:r>
          </a:p>
          <a:p>
            <a:pPr>
              <a:defRPr/>
            </a:pPr>
            <a:r>
              <a:rPr lang="en-US" sz="2400">
                <a:latin typeface="+mn-lt"/>
              </a:rPr>
              <a:t>13 đường đ/c (A0-A12), 4 đường dữ liệu (D0-D3)</a:t>
            </a:r>
          </a:p>
          <a:p>
            <a:pPr marL="285750" lvl="1" indent="-285750">
              <a:spcBef>
                <a:spcPct val="20000"/>
              </a:spcBef>
              <a:buClr>
                <a:schemeClr val="hlink"/>
              </a:buClr>
              <a:buSzPct val="55000"/>
              <a:buFont typeface="Wingdings" pitchFamily="2" charset="2"/>
              <a:buChar char="n"/>
              <a:defRPr/>
            </a:pPr>
            <a:r>
              <a:rPr lang="en-US" sz="2400" b="1">
                <a:latin typeface="+mn-lt"/>
              </a:rPr>
              <a:t>Bộ nhớ 16Kx8</a:t>
            </a:r>
          </a:p>
          <a:p>
            <a:pPr>
              <a:defRPr/>
            </a:pPr>
            <a:r>
              <a:rPr lang="en-US" sz="2400">
                <a:latin typeface="+mn-lt"/>
              </a:rPr>
              <a:t>14 đường đ/c (A0-A13), 8 đường dữ liệu (D0-D7)</a:t>
            </a:r>
          </a:p>
        </p:txBody>
      </p:sp>
    </p:spTree>
    <p:extLst>
      <p:ext uri="{BB962C8B-B14F-4D97-AF65-F5344CB8AC3E}">
        <p14:creationId xmlns:p14="http://schemas.microsoft.com/office/powerpoint/2010/main" val="341709241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AEA2081-3BD1-411E-9B04-F90792903232}"/>
              </a:ext>
            </a:extLst>
          </p:cNvPr>
          <p:cNvSpPr>
            <a:spLocks noGrp="1" noChangeArrowheads="1"/>
          </p:cNvSpPr>
          <p:nvPr>
            <p:ph type="ctrTitle"/>
          </p:nvPr>
        </p:nvSpPr>
        <p:spPr/>
        <p:txBody>
          <a:bodyPr/>
          <a:lstStyle/>
          <a:p>
            <a:pPr eaLnBrk="1" hangingPunct="1"/>
            <a:r>
              <a:rPr lang="en-US" altLang="en-US"/>
              <a:t>Chương 5 </a:t>
            </a:r>
          </a:p>
        </p:txBody>
      </p:sp>
      <p:sp>
        <p:nvSpPr>
          <p:cNvPr id="3075" name="Rectangle 3">
            <a:extLst>
              <a:ext uri="{FF2B5EF4-FFF2-40B4-BE49-F238E27FC236}">
                <a16:creationId xmlns:a16="http://schemas.microsoft.com/office/drawing/2014/main" id="{376B4F27-3241-41E4-996A-9114F84F92F3}"/>
              </a:ext>
            </a:extLst>
          </p:cNvPr>
          <p:cNvSpPr>
            <a:spLocks noGrp="1" noChangeArrowheads="1"/>
          </p:cNvSpPr>
          <p:nvPr>
            <p:ph type="subTitle" idx="1"/>
          </p:nvPr>
        </p:nvSpPr>
        <p:spPr/>
        <p:txBody>
          <a:bodyPr>
            <a:normAutofit/>
          </a:bodyPr>
          <a:lstStyle/>
          <a:p>
            <a:pPr algn="ctr" eaLnBrk="1" hangingPunct="1"/>
            <a:endParaRPr lang="en-US" altLang="en-US" sz="6000" b="1">
              <a:solidFill>
                <a:schemeClr val="hlink"/>
              </a:solidFill>
            </a:endParaRPr>
          </a:p>
          <a:p>
            <a:pPr algn="ctr" eaLnBrk="1" hangingPunct="1"/>
            <a:r>
              <a:rPr lang="en-US" altLang="en-US" sz="6000" b="1">
                <a:solidFill>
                  <a:schemeClr val="hlink"/>
                </a:solidFill>
              </a:rPr>
              <a:t>IO VÀ NGẮT</a:t>
            </a:r>
          </a:p>
        </p:txBody>
      </p:sp>
    </p:spTree>
    <p:extLst>
      <p:ext uri="{BB962C8B-B14F-4D97-AF65-F5344CB8AC3E}">
        <p14:creationId xmlns:p14="http://schemas.microsoft.com/office/powerpoint/2010/main" val="80587499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1B210921-C1CE-4C7C-88BD-393E79114CBF}"/>
              </a:ext>
            </a:extLst>
          </p:cNvPr>
          <p:cNvSpPr>
            <a:spLocks noGrp="1"/>
          </p:cNvSpPr>
          <p:nvPr>
            <p:ph type="title"/>
          </p:nvPr>
        </p:nvSpPr>
        <p:spPr/>
        <p:txBody>
          <a:bodyPr/>
          <a:lstStyle/>
          <a:p>
            <a:r>
              <a:rPr lang="en-US" altLang="en-US"/>
              <a:t>Các phương pháp xuất nhập dữ liệu</a:t>
            </a:r>
          </a:p>
        </p:txBody>
      </p:sp>
      <p:sp>
        <p:nvSpPr>
          <p:cNvPr id="4099" name="Content Placeholder 2">
            <a:extLst>
              <a:ext uri="{FF2B5EF4-FFF2-40B4-BE49-F238E27FC236}">
                <a16:creationId xmlns:a16="http://schemas.microsoft.com/office/drawing/2014/main" id="{5D87649C-9ACE-4CF5-AF98-D0FA8A364F50}"/>
              </a:ext>
            </a:extLst>
          </p:cNvPr>
          <p:cNvSpPr>
            <a:spLocks noGrp="1"/>
          </p:cNvSpPr>
          <p:nvPr>
            <p:ph idx="1"/>
          </p:nvPr>
        </p:nvSpPr>
        <p:spPr>
          <a:xfrm>
            <a:off x="1905000" y="1295400"/>
            <a:ext cx="8574088" cy="5334000"/>
          </a:xfrm>
        </p:spPr>
        <p:txBody>
          <a:bodyPr/>
          <a:lstStyle/>
          <a:p>
            <a:r>
              <a:rPr lang="en-US" altLang="en-US"/>
              <a:t>Vai trò của xuất nhập dữ liệu</a:t>
            </a:r>
          </a:p>
          <a:p>
            <a:pPr lvl="1"/>
            <a:r>
              <a:rPr lang="vi-VN" altLang="en-US"/>
              <a:t>Cung cấp dữ liệu cho CPU xử lý</a:t>
            </a:r>
          </a:p>
          <a:p>
            <a:pPr lvl="1"/>
            <a:r>
              <a:rPr lang="en-US" altLang="en-US"/>
              <a:t>X</a:t>
            </a:r>
            <a:r>
              <a:rPr lang="vi-VN" altLang="en-US"/>
              <a:t>uất dữ liệu </a:t>
            </a:r>
            <a:r>
              <a:rPr lang="en-US" altLang="en-US"/>
              <a:t>từ</a:t>
            </a:r>
            <a:r>
              <a:rPr lang="vi-VN" altLang="en-US"/>
              <a:t> CPU ra</a:t>
            </a:r>
            <a:r>
              <a:rPr lang="en-US" altLang="en-US"/>
              <a:t> thiết bị</a:t>
            </a:r>
          </a:p>
          <a:p>
            <a:r>
              <a:rPr lang="vi-VN" altLang="en-US"/>
              <a:t>Các phương pháp vào ra chính:</a:t>
            </a:r>
            <a:endParaRPr lang="en-US" altLang="en-US"/>
          </a:p>
          <a:p>
            <a:pPr lvl="1"/>
            <a:r>
              <a:rPr lang="vi-VN" altLang="en-US"/>
              <a:t>Thăm dò (polling)</a:t>
            </a:r>
          </a:p>
          <a:p>
            <a:pPr lvl="1"/>
            <a:r>
              <a:rPr lang="vi-VN" altLang="en-US"/>
              <a:t>Ngắt (Interrupt)</a:t>
            </a:r>
          </a:p>
          <a:p>
            <a:pPr lvl="1"/>
            <a:r>
              <a:rPr lang="vi-VN" altLang="en-US"/>
              <a:t>Truy nhập trực tiếp bộ nhớ (DMA-Direct Memory Access)</a:t>
            </a:r>
            <a:endParaRPr lang="en-US" altLang="en-US"/>
          </a:p>
        </p:txBody>
      </p:sp>
    </p:spTree>
    <p:extLst>
      <p:ext uri="{BB962C8B-B14F-4D97-AF65-F5344CB8AC3E}">
        <p14:creationId xmlns:p14="http://schemas.microsoft.com/office/powerpoint/2010/main" val="197375348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54670A68-3BF7-4BDA-A6DD-9D65723E1974}"/>
              </a:ext>
            </a:extLst>
          </p:cNvPr>
          <p:cNvSpPr>
            <a:spLocks noGrp="1"/>
          </p:cNvSpPr>
          <p:nvPr>
            <p:ph type="title"/>
          </p:nvPr>
        </p:nvSpPr>
        <p:spPr/>
        <p:txBody>
          <a:bodyPr/>
          <a:lstStyle/>
          <a:p>
            <a:endParaRPr lang="en-US" altLang="en-US"/>
          </a:p>
        </p:txBody>
      </p:sp>
      <p:sp>
        <p:nvSpPr>
          <p:cNvPr id="5123" name="Content Placeholder 2">
            <a:extLst>
              <a:ext uri="{FF2B5EF4-FFF2-40B4-BE49-F238E27FC236}">
                <a16:creationId xmlns:a16="http://schemas.microsoft.com/office/drawing/2014/main" id="{B428AD23-96D8-4AAA-BCC5-FD69111738EB}"/>
              </a:ext>
            </a:extLst>
          </p:cNvPr>
          <p:cNvSpPr>
            <a:spLocks noGrp="1"/>
          </p:cNvSpPr>
          <p:nvPr>
            <p:ph idx="1"/>
          </p:nvPr>
        </p:nvSpPr>
        <p:spPr>
          <a:xfrm>
            <a:off x="1524000" y="1143000"/>
            <a:ext cx="9144000" cy="5562600"/>
          </a:xfrm>
        </p:spPr>
        <p:txBody>
          <a:bodyPr/>
          <a:lstStyle/>
          <a:p>
            <a:pPr>
              <a:spcBef>
                <a:spcPct val="0"/>
              </a:spcBef>
            </a:pPr>
            <a:r>
              <a:rPr lang="en-US" altLang="en-US"/>
              <a:t>Các cổng xuất nhập</a:t>
            </a:r>
          </a:p>
          <a:p>
            <a:pPr lvl="1">
              <a:spcBef>
                <a:spcPct val="0"/>
              </a:spcBef>
            </a:pPr>
            <a:r>
              <a:rPr lang="vi-VN" altLang="en-US"/>
              <a:t>PS/2: cổng ghép nối với bàn phím và chuột</a:t>
            </a:r>
          </a:p>
          <a:p>
            <a:pPr lvl="1">
              <a:spcBef>
                <a:spcPct val="0"/>
              </a:spcBef>
            </a:pPr>
            <a:r>
              <a:rPr lang="vi-VN" altLang="en-US"/>
              <a:t>COM: các cổng ghép nối nối tiếp</a:t>
            </a:r>
          </a:p>
          <a:p>
            <a:pPr lvl="1">
              <a:spcBef>
                <a:spcPct val="0"/>
              </a:spcBef>
            </a:pPr>
            <a:r>
              <a:rPr lang="vi-VN" altLang="en-US"/>
              <a:t>LPT: các cổng ghép nối song song</a:t>
            </a:r>
          </a:p>
          <a:p>
            <a:pPr lvl="1">
              <a:spcBef>
                <a:spcPct val="0"/>
              </a:spcBef>
            </a:pPr>
            <a:r>
              <a:rPr lang="vi-VN" altLang="en-US"/>
              <a:t>IDE, SATA, SCSI: các cổng ghép nối ổ đĩa</a:t>
            </a:r>
          </a:p>
          <a:p>
            <a:pPr lvl="1">
              <a:spcBef>
                <a:spcPct val="0"/>
              </a:spcBef>
            </a:pPr>
            <a:r>
              <a:rPr lang="vi-VN" altLang="en-US"/>
              <a:t>LAN: cổng ghép nối mạng cục bộ</a:t>
            </a:r>
          </a:p>
          <a:p>
            <a:pPr lvl="1">
              <a:spcBef>
                <a:spcPct val="0"/>
              </a:spcBef>
            </a:pPr>
            <a:r>
              <a:rPr lang="vi-VN" altLang="en-US"/>
              <a:t>Audio: cổng ghép nối âm thanh (speaker, mic và line-in)</a:t>
            </a:r>
          </a:p>
          <a:p>
            <a:pPr lvl="1">
              <a:spcBef>
                <a:spcPct val="0"/>
              </a:spcBef>
            </a:pPr>
            <a:r>
              <a:rPr lang="vi-VN" altLang="en-US"/>
              <a:t>Video: Cổng ghép nối với màn hình (tương tự)</a:t>
            </a:r>
          </a:p>
          <a:p>
            <a:pPr lvl="1">
              <a:spcBef>
                <a:spcPct val="0"/>
              </a:spcBef>
            </a:pPr>
            <a:r>
              <a:rPr lang="vi-VN" altLang="en-US"/>
              <a:t>DVI : Cổng ghép nối với màn hình (số)</a:t>
            </a:r>
          </a:p>
          <a:p>
            <a:pPr lvl="1">
              <a:spcBef>
                <a:spcPct val="0"/>
              </a:spcBef>
            </a:pPr>
            <a:r>
              <a:rPr lang="vi-VN" altLang="en-US"/>
              <a:t>USB: Cổng ghép nối theo chuẩn USB</a:t>
            </a:r>
          </a:p>
          <a:p>
            <a:pPr lvl="2">
              <a:spcBef>
                <a:spcPct val="0"/>
              </a:spcBef>
            </a:pPr>
            <a:r>
              <a:rPr lang="vi-VN" altLang="en-US"/>
              <a:t>USB 1.0: 12Mb/s</a:t>
            </a:r>
          </a:p>
          <a:p>
            <a:pPr lvl="2">
              <a:spcBef>
                <a:spcPct val="0"/>
              </a:spcBef>
            </a:pPr>
            <a:r>
              <a:rPr lang="vi-VN" altLang="en-US"/>
              <a:t>USB 2.0: 480Mb/s</a:t>
            </a:r>
          </a:p>
          <a:p>
            <a:pPr lvl="2">
              <a:spcBef>
                <a:spcPct val="0"/>
              </a:spcBef>
            </a:pPr>
            <a:r>
              <a:rPr lang="vi-VN" altLang="en-US"/>
              <a:t>USB 3.0: 1.5Gb/s </a:t>
            </a:r>
            <a:endParaRPr lang="en-US" altLang="en-US"/>
          </a:p>
        </p:txBody>
      </p:sp>
    </p:spTree>
    <p:extLst>
      <p:ext uri="{BB962C8B-B14F-4D97-AF65-F5344CB8AC3E}">
        <p14:creationId xmlns:p14="http://schemas.microsoft.com/office/powerpoint/2010/main" val="238521292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1F1821B0-2D89-4DAD-AFD0-3A2C48EADE5B}"/>
              </a:ext>
            </a:extLst>
          </p:cNvPr>
          <p:cNvSpPr>
            <a:spLocks noGrp="1"/>
          </p:cNvSpPr>
          <p:nvPr>
            <p:ph type="title"/>
          </p:nvPr>
        </p:nvSpPr>
        <p:spPr/>
        <p:txBody>
          <a:bodyPr/>
          <a:lstStyle/>
          <a:p>
            <a:r>
              <a:rPr lang="en-US" altLang="en-US"/>
              <a:t>Xuất nhập bằng thăm dò</a:t>
            </a:r>
          </a:p>
        </p:txBody>
      </p:sp>
      <p:sp>
        <p:nvSpPr>
          <p:cNvPr id="6147" name="Content Placeholder 2">
            <a:extLst>
              <a:ext uri="{FF2B5EF4-FFF2-40B4-BE49-F238E27FC236}">
                <a16:creationId xmlns:a16="http://schemas.microsoft.com/office/drawing/2014/main" id="{9014F282-7601-4683-A604-B41E816B0201}"/>
              </a:ext>
            </a:extLst>
          </p:cNvPr>
          <p:cNvSpPr>
            <a:spLocks noGrp="1"/>
          </p:cNvSpPr>
          <p:nvPr>
            <p:ph idx="1"/>
          </p:nvPr>
        </p:nvSpPr>
        <p:spPr>
          <a:xfrm>
            <a:off x="1905000" y="1066800"/>
            <a:ext cx="8574088" cy="5562600"/>
          </a:xfrm>
        </p:spPr>
        <p:txBody>
          <a:bodyPr/>
          <a:lstStyle/>
          <a:p>
            <a:r>
              <a:rPr lang="vi-VN" altLang="en-US"/>
              <a:t>Cơ chế </a:t>
            </a:r>
            <a:r>
              <a:rPr lang="en-US" altLang="en-US"/>
              <a:t>xuất nhập</a:t>
            </a:r>
            <a:r>
              <a:rPr lang="vi-VN" altLang="en-US"/>
              <a:t> bằng thăm dò:</a:t>
            </a:r>
            <a:endParaRPr lang="en-US" altLang="en-US"/>
          </a:p>
          <a:p>
            <a:pPr marL="395288" lvl="1"/>
            <a:r>
              <a:rPr lang="vi-VN" altLang="en-US"/>
              <a:t>CPU tổ chức một thanh ghi lưu trạng thái sẵn sàng của các thiết bị </a:t>
            </a:r>
            <a:r>
              <a:rPr lang="en-US" altLang="en-US"/>
              <a:t>xuất nhập</a:t>
            </a:r>
            <a:endParaRPr lang="vi-VN" altLang="en-US"/>
          </a:p>
          <a:p>
            <a:pPr marL="395288" lvl="1"/>
            <a:r>
              <a:rPr lang="vi-VN" altLang="en-US"/>
              <a:t>Mỗi bít của thanh ghi trạng thái được gán cho một thiết bị</a:t>
            </a:r>
          </a:p>
          <a:p>
            <a:pPr marL="395288" lvl="1"/>
            <a:r>
              <a:rPr lang="vi-VN" altLang="en-US"/>
              <a:t>Các thiết bị định kỳ cập nhật trạng thái sẵn sàng lên bít tương ứng;</a:t>
            </a:r>
          </a:p>
          <a:p>
            <a:pPr marL="395288" lvl="1"/>
            <a:r>
              <a:rPr lang="vi-VN" altLang="en-US"/>
              <a:t>CPU định kỳ lần lượt “quét” các bit trạng thái </a:t>
            </a:r>
            <a:r>
              <a:rPr lang="en-US" altLang="en-US"/>
              <a:t>xuất nhập</a:t>
            </a:r>
            <a:endParaRPr lang="vi-VN" altLang="en-US"/>
          </a:p>
          <a:p>
            <a:pPr marL="631825" lvl="2" indent="-285750"/>
            <a:r>
              <a:rPr lang="vi-VN" altLang="en-US"/>
              <a:t>Nếu gặp một thiết bị sẵn sàng làm việc, 2 bên tiến hành trao</a:t>
            </a:r>
            <a:r>
              <a:rPr lang="en-US" altLang="en-US"/>
              <a:t> </a:t>
            </a:r>
            <a:r>
              <a:rPr lang="vi-VN" altLang="en-US"/>
              <a:t>đổi dữ liệu</a:t>
            </a:r>
          </a:p>
          <a:p>
            <a:pPr marL="631825" lvl="2" indent="-285750"/>
            <a:r>
              <a:rPr lang="vi-VN" altLang="en-US"/>
              <a:t>Trao đổi dữ liệu xong, CPU tiếp tục quét thiết bị khác.</a:t>
            </a:r>
          </a:p>
        </p:txBody>
      </p:sp>
    </p:spTree>
    <p:extLst>
      <p:ext uri="{BB962C8B-B14F-4D97-AF65-F5344CB8AC3E}">
        <p14:creationId xmlns:p14="http://schemas.microsoft.com/office/powerpoint/2010/main" val="383116451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261E8EF3-66F2-4C1F-AD55-DA5C7BD816FD}"/>
              </a:ext>
            </a:extLst>
          </p:cNvPr>
          <p:cNvSpPr>
            <a:spLocks noGrp="1"/>
          </p:cNvSpPr>
          <p:nvPr>
            <p:ph type="title"/>
          </p:nvPr>
        </p:nvSpPr>
        <p:spPr/>
        <p:txBody>
          <a:bodyPr/>
          <a:lstStyle/>
          <a:p>
            <a:endParaRPr lang="en-US" altLang="en-US"/>
          </a:p>
        </p:txBody>
      </p:sp>
      <p:sp>
        <p:nvSpPr>
          <p:cNvPr id="7171" name="Content Placeholder 2">
            <a:extLst>
              <a:ext uri="{FF2B5EF4-FFF2-40B4-BE49-F238E27FC236}">
                <a16:creationId xmlns:a16="http://schemas.microsoft.com/office/drawing/2014/main" id="{291F395A-87E1-4186-8E7D-4207097486C6}"/>
              </a:ext>
            </a:extLst>
          </p:cNvPr>
          <p:cNvSpPr>
            <a:spLocks noGrp="1"/>
          </p:cNvSpPr>
          <p:nvPr>
            <p:ph idx="1"/>
          </p:nvPr>
        </p:nvSpPr>
        <p:spPr>
          <a:xfrm>
            <a:off x="1752600" y="1066800"/>
            <a:ext cx="8726488" cy="5791200"/>
          </a:xfrm>
        </p:spPr>
        <p:txBody>
          <a:bodyPr/>
          <a:lstStyle/>
          <a:p>
            <a:pPr>
              <a:spcBef>
                <a:spcPct val="0"/>
              </a:spcBef>
            </a:pPr>
            <a:r>
              <a:rPr lang="vi-VN" altLang="en-US"/>
              <a:t>Ưu điểm:</a:t>
            </a:r>
            <a:endParaRPr lang="en-US" altLang="en-US"/>
          </a:p>
          <a:p>
            <a:pPr lvl="1">
              <a:spcBef>
                <a:spcPct val="0"/>
              </a:spcBef>
            </a:pPr>
            <a:r>
              <a:rPr lang="vi-VN" altLang="en-US"/>
              <a:t>Đơn giản, dễ cài đặt</a:t>
            </a:r>
          </a:p>
          <a:p>
            <a:pPr lvl="1">
              <a:spcBef>
                <a:spcPct val="0"/>
              </a:spcBef>
            </a:pPr>
            <a:r>
              <a:rPr lang="vi-VN" altLang="en-US"/>
              <a:t>Có thể được cài đặt bằng phần mềm</a:t>
            </a:r>
            <a:endParaRPr lang="en-US" altLang="en-US"/>
          </a:p>
          <a:p>
            <a:pPr>
              <a:spcBef>
                <a:spcPct val="0"/>
              </a:spcBef>
            </a:pPr>
            <a:r>
              <a:rPr lang="vi-VN" altLang="en-US"/>
              <a:t>Nhược điểm:</a:t>
            </a:r>
            <a:endParaRPr lang="en-US" altLang="en-US"/>
          </a:p>
          <a:p>
            <a:pPr lvl="1">
              <a:spcBef>
                <a:spcPct val="0"/>
              </a:spcBef>
            </a:pPr>
            <a:r>
              <a:rPr lang="vi-VN" altLang="en-US"/>
              <a:t>Hiệu quả thấp do CPU tốn nhiều thời gian để thăm dò các</a:t>
            </a:r>
            <a:r>
              <a:rPr lang="en-US" altLang="en-US"/>
              <a:t> </a:t>
            </a:r>
            <a:r>
              <a:rPr lang="vi-VN" altLang="en-US"/>
              <a:t>thiết bị</a:t>
            </a:r>
          </a:p>
          <a:p>
            <a:pPr lvl="1">
              <a:spcBef>
                <a:spcPct val="0"/>
              </a:spcBef>
            </a:pPr>
            <a:r>
              <a:rPr lang="vi-VN" altLang="en-US"/>
              <a:t>Không thực sự khả thi khi có nhiều thiết bị trong danh sách</a:t>
            </a:r>
            <a:r>
              <a:rPr lang="en-US" altLang="en-US"/>
              <a:t> </a:t>
            </a:r>
            <a:r>
              <a:rPr lang="vi-VN" altLang="en-US"/>
              <a:t>thăm dò</a:t>
            </a:r>
            <a:endParaRPr lang="en-US" altLang="en-US"/>
          </a:p>
          <a:p>
            <a:pPr>
              <a:spcBef>
                <a:spcPct val="0"/>
              </a:spcBef>
            </a:pPr>
            <a:r>
              <a:rPr lang="vi-VN" altLang="en-US"/>
              <a:t>Ứng dụng của </a:t>
            </a:r>
            <a:r>
              <a:rPr lang="en-US" altLang="en-US"/>
              <a:t>xuất nhập</a:t>
            </a:r>
            <a:r>
              <a:rPr lang="vi-VN" altLang="en-US"/>
              <a:t> bằng thăm dò:</a:t>
            </a:r>
            <a:endParaRPr lang="en-US" altLang="en-US"/>
          </a:p>
          <a:p>
            <a:pPr lvl="1">
              <a:spcBef>
                <a:spcPct val="0"/>
              </a:spcBef>
            </a:pPr>
            <a:r>
              <a:rPr lang="vi-VN" altLang="en-US"/>
              <a:t>Thăm dò thường được sử dụng khi hệ thống khởi động:</a:t>
            </a:r>
            <a:r>
              <a:rPr lang="en-US" altLang="en-US"/>
              <a:t> </a:t>
            </a:r>
            <a:r>
              <a:rPr lang="vi-VN" altLang="en-US"/>
              <a:t>CPU thăm dò hầu hết các t</a:t>
            </a:r>
            <a:r>
              <a:rPr lang="en-US" altLang="en-US"/>
              <a:t>/</a:t>
            </a:r>
            <a:r>
              <a:rPr lang="vi-VN" altLang="en-US"/>
              <a:t>bị để xác lập c</a:t>
            </a:r>
            <a:r>
              <a:rPr lang="en-US" altLang="en-US"/>
              <a:t>/</a:t>
            </a:r>
            <a:r>
              <a:rPr lang="vi-VN" altLang="en-US"/>
              <a:t>hình</a:t>
            </a:r>
          </a:p>
          <a:p>
            <a:pPr lvl="1">
              <a:spcBef>
                <a:spcPct val="0"/>
              </a:spcBef>
            </a:pPr>
            <a:r>
              <a:rPr lang="vi-VN" altLang="en-US"/>
              <a:t>Thăm dò được sử dụng trong quá trình hoạt động với các</a:t>
            </a:r>
            <a:r>
              <a:rPr lang="en-US" altLang="en-US"/>
              <a:t> </a:t>
            </a:r>
            <a:r>
              <a:rPr lang="vi-VN" altLang="en-US"/>
              <a:t>thiết bị rời (removable) như ổ CD/DVD, ổ mềm,...</a:t>
            </a:r>
            <a:endParaRPr lang="en-US" altLang="en-US"/>
          </a:p>
        </p:txBody>
      </p:sp>
    </p:spTree>
    <p:extLst>
      <p:ext uri="{BB962C8B-B14F-4D97-AF65-F5344CB8AC3E}">
        <p14:creationId xmlns:p14="http://schemas.microsoft.com/office/powerpoint/2010/main" val="297163316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38A3A5F0-C9C6-4387-91D5-C98649AC5AEE}"/>
              </a:ext>
            </a:extLst>
          </p:cNvPr>
          <p:cNvSpPr>
            <a:spLocks noGrp="1"/>
          </p:cNvSpPr>
          <p:nvPr>
            <p:ph type="title"/>
          </p:nvPr>
        </p:nvSpPr>
        <p:spPr>
          <a:xfrm>
            <a:off x="1036982" y="53181"/>
            <a:ext cx="10515600" cy="1325563"/>
          </a:xfrm>
        </p:spPr>
        <p:txBody>
          <a:bodyPr/>
          <a:lstStyle/>
          <a:p>
            <a:r>
              <a:rPr lang="en-US" altLang="en-US" dirty="0" err="1"/>
              <a:t>Xuất</a:t>
            </a:r>
            <a:r>
              <a:rPr lang="en-US" altLang="en-US" dirty="0"/>
              <a:t> </a:t>
            </a:r>
            <a:r>
              <a:rPr lang="en-US" altLang="en-US" dirty="0" err="1"/>
              <a:t>nhập</a:t>
            </a:r>
            <a:r>
              <a:rPr lang="en-US" altLang="en-US" dirty="0"/>
              <a:t> </a:t>
            </a:r>
            <a:r>
              <a:rPr lang="en-US" altLang="en-US" dirty="0" err="1"/>
              <a:t>bằng</a:t>
            </a:r>
            <a:r>
              <a:rPr lang="en-US" altLang="en-US" dirty="0"/>
              <a:t> </a:t>
            </a:r>
            <a:r>
              <a:rPr lang="en-US" altLang="en-US" dirty="0" err="1"/>
              <a:t>thăm</a:t>
            </a:r>
            <a:r>
              <a:rPr lang="en-US" altLang="en-US" dirty="0"/>
              <a:t> </a:t>
            </a:r>
            <a:r>
              <a:rPr lang="en-US" altLang="en-US" dirty="0" err="1"/>
              <a:t>dò</a:t>
            </a:r>
            <a:r>
              <a:rPr lang="en-US" altLang="en-US" dirty="0"/>
              <a:t> – </a:t>
            </a:r>
            <a:r>
              <a:rPr lang="en-US" altLang="en-US" dirty="0" err="1"/>
              <a:t>không</a:t>
            </a:r>
            <a:r>
              <a:rPr lang="en-US" altLang="en-US" dirty="0"/>
              <a:t> </a:t>
            </a:r>
            <a:r>
              <a:rPr lang="en-US" altLang="en-US" dirty="0" err="1"/>
              <a:t>ưu</a:t>
            </a:r>
            <a:r>
              <a:rPr lang="en-US" altLang="en-US" dirty="0"/>
              <a:t> </a:t>
            </a:r>
            <a:r>
              <a:rPr lang="en-US" altLang="en-US" dirty="0" err="1"/>
              <a:t>tiên</a:t>
            </a:r>
            <a:endParaRPr lang="en-US" altLang="en-US" dirty="0"/>
          </a:p>
        </p:txBody>
      </p:sp>
      <p:sp>
        <p:nvSpPr>
          <p:cNvPr id="8195" name="Content Placeholder 2">
            <a:extLst>
              <a:ext uri="{FF2B5EF4-FFF2-40B4-BE49-F238E27FC236}">
                <a16:creationId xmlns:a16="http://schemas.microsoft.com/office/drawing/2014/main" id="{F06BA4B0-CC06-4821-BCAD-97132F3A06C3}"/>
              </a:ext>
            </a:extLst>
          </p:cNvPr>
          <p:cNvSpPr>
            <a:spLocks noGrp="1"/>
          </p:cNvSpPr>
          <p:nvPr>
            <p:ph idx="1"/>
          </p:nvPr>
        </p:nvSpPr>
        <p:spPr>
          <a:xfrm>
            <a:off x="1219200" y="1378744"/>
            <a:ext cx="4724400" cy="5562600"/>
          </a:xfrm>
        </p:spPr>
        <p:txBody>
          <a:bodyPr/>
          <a:lstStyle/>
          <a:p>
            <a:pPr marL="0" indent="0" algn="just">
              <a:spcBef>
                <a:spcPct val="0"/>
              </a:spcBef>
              <a:buNone/>
              <a:defRPr/>
            </a:pPr>
            <a:r>
              <a:rPr lang="en-US" altLang="en-US" sz="2400" dirty="0" err="1"/>
              <a:t>Thiết</a:t>
            </a:r>
            <a:r>
              <a:rPr lang="en-US" altLang="en-US" sz="2400" dirty="0"/>
              <a:t> </a:t>
            </a:r>
            <a:r>
              <a:rPr lang="en-US" altLang="en-US" sz="2400" dirty="0" err="1"/>
              <a:t>bị</a:t>
            </a:r>
            <a:r>
              <a:rPr lang="en-US" altLang="en-US" sz="2400" dirty="0"/>
              <a:t> </a:t>
            </a:r>
            <a:r>
              <a:rPr lang="vi-VN" altLang="en-US" sz="2400" dirty="0"/>
              <a:t>A, B, C được thăm d</a:t>
            </a:r>
            <a:r>
              <a:rPr lang="en-US" altLang="en-US" sz="2400" dirty="0"/>
              <a:t>ò </a:t>
            </a:r>
            <a:r>
              <a:rPr lang="vi-VN" altLang="en-US" sz="2400" dirty="0"/>
              <a:t>không ưu tiên</a:t>
            </a:r>
          </a:p>
          <a:p>
            <a:pPr algn="just">
              <a:spcBef>
                <a:spcPct val="0"/>
              </a:spcBef>
              <a:defRPr/>
            </a:pPr>
            <a:r>
              <a:rPr lang="vi-VN" altLang="en-US" sz="2400" dirty="0"/>
              <a:t>CPU quét tất cả các thiết bị</a:t>
            </a:r>
            <a:r>
              <a:rPr lang="en-US" altLang="en-US" sz="2400" dirty="0"/>
              <a:t> </a:t>
            </a:r>
            <a:r>
              <a:rPr lang="vi-VN" altLang="en-US" sz="2400" dirty="0"/>
              <a:t>trong một chu trình thăm dò</a:t>
            </a:r>
          </a:p>
          <a:p>
            <a:pPr algn="just">
              <a:spcBef>
                <a:spcPct val="0"/>
              </a:spcBef>
              <a:defRPr/>
            </a:pPr>
            <a:r>
              <a:rPr lang="vi-VN" altLang="en-US" sz="2400" dirty="0"/>
              <a:t>CPU có thể trao đổi dữ liệu với</a:t>
            </a:r>
            <a:r>
              <a:rPr lang="en-US" altLang="en-US" sz="2400" dirty="0"/>
              <a:t> </a:t>
            </a:r>
            <a:r>
              <a:rPr lang="vi-VN" altLang="en-US" sz="2400" dirty="0"/>
              <a:t>nhiều hơn 1 thiết bị trong một</a:t>
            </a:r>
            <a:r>
              <a:rPr lang="en-US" altLang="en-US" sz="2400" dirty="0"/>
              <a:t> </a:t>
            </a:r>
            <a:r>
              <a:rPr lang="vi-VN" altLang="en-US" sz="2400" dirty="0"/>
              <a:t>chu trình thăm dò</a:t>
            </a:r>
          </a:p>
          <a:p>
            <a:pPr algn="just">
              <a:spcBef>
                <a:spcPct val="0"/>
              </a:spcBef>
              <a:defRPr/>
            </a:pPr>
            <a:r>
              <a:rPr lang="vi-VN" altLang="en-US" sz="2400" dirty="0"/>
              <a:t>Các thiết bị được thăm</a:t>
            </a:r>
            <a:r>
              <a:rPr lang="en-US" altLang="en-US" sz="2400" dirty="0"/>
              <a:t> </a:t>
            </a:r>
            <a:r>
              <a:rPr lang="en-US" altLang="en-US" sz="2400" dirty="0" err="1"/>
              <a:t>dò</a:t>
            </a:r>
            <a:r>
              <a:rPr lang="vi-VN" altLang="en-US" sz="2400" dirty="0"/>
              <a:t> lần</a:t>
            </a:r>
            <a:r>
              <a:rPr lang="en-US" altLang="en-US" sz="2400" dirty="0"/>
              <a:t> </a:t>
            </a:r>
            <a:r>
              <a:rPr lang="vi-VN" altLang="en-US" sz="2400" dirty="0"/>
              <a:t>lượt, không phụ thuộc vào thiết</a:t>
            </a:r>
            <a:r>
              <a:rPr lang="en-US" altLang="en-US" sz="2400" dirty="0"/>
              <a:t> </a:t>
            </a:r>
            <a:r>
              <a:rPr lang="vi-VN" altLang="en-US" sz="2400" dirty="0"/>
              <a:t>bị đứng trước.</a:t>
            </a:r>
          </a:p>
          <a:p>
            <a:pPr algn="just">
              <a:spcBef>
                <a:spcPct val="0"/>
              </a:spcBef>
              <a:defRPr/>
            </a:pPr>
            <a:r>
              <a:rPr lang="vi-VN" altLang="en-US" sz="2400" dirty="0"/>
              <a:t>CPU bắt đầu 1 chu trình thăm</a:t>
            </a:r>
            <a:r>
              <a:rPr lang="en-US" altLang="en-US" sz="2400" dirty="0"/>
              <a:t> </a:t>
            </a:r>
            <a:r>
              <a:rPr lang="vi-VN" altLang="en-US" sz="2400" dirty="0"/>
              <a:t>dò mới sau khi đã quét qua tất</a:t>
            </a:r>
            <a:r>
              <a:rPr lang="en-US" altLang="en-US" sz="2400" dirty="0"/>
              <a:t> </a:t>
            </a:r>
            <a:r>
              <a:rPr lang="vi-VN" altLang="en-US" sz="2400" dirty="0"/>
              <a:t>cả các thiết bị.</a:t>
            </a:r>
            <a:endParaRPr lang="en-US" altLang="en-US" sz="2400" dirty="0"/>
          </a:p>
        </p:txBody>
      </p:sp>
      <p:pic>
        <p:nvPicPr>
          <p:cNvPr id="17410" name="Picture 2">
            <a:extLst>
              <a:ext uri="{FF2B5EF4-FFF2-40B4-BE49-F238E27FC236}">
                <a16:creationId xmlns:a16="http://schemas.microsoft.com/office/drawing/2014/main" id="{AC1F2B75-907E-416A-9E02-4AA812D886C1}"/>
              </a:ext>
            </a:extLst>
          </p:cNvPr>
          <p:cNvPicPr>
            <a:picLocks noChangeAspect="1" noChangeArrowheads="1"/>
          </p:cNvPicPr>
          <p:nvPr/>
        </p:nvPicPr>
        <p:blipFill>
          <a:blip r:embed="rId2"/>
          <a:srcRect/>
          <a:stretch>
            <a:fillRect/>
          </a:stretch>
        </p:blipFill>
        <p:spPr bwMode="auto">
          <a:xfrm>
            <a:off x="6737074" y="1133061"/>
            <a:ext cx="4038600" cy="548640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179512276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2A95C067-F7F6-45E9-9178-FD8943706C32}"/>
              </a:ext>
            </a:extLst>
          </p:cNvPr>
          <p:cNvSpPr>
            <a:spLocks noGrp="1"/>
          </p:cNvSpPr>
          <p:nvPr>
            <p:ph type="title"/>
          </p:nvPr>
        </p:nvSpPr>
        <p:spPr/>
        <p:txBody>
          <a:bodyPr/>
          <a:lstStyle/>
          <a:p>
            <a:r>
              <a:rPr lang="en-US" altLang="en-US"/>
              <a:t>Xuất nhập bằng thăm dò – có ưu tiên</a:t>
            </a:r>
          </a:p>
        </p:txBody>
      </p:sp>
      <p:sp>
        <p:nvSpPr>
          <p:cNvPr id="9219" name="Content Placeholder 2">
            <a:extLst>
              <a:ext uri="{FF2B5EF4-FFF2-40B4-BE49-F238E27FC236}">
                <a16:creationId xmlns:a16="http://schemas.microsoft.com/office/drawing/2014/main" id="{5F10BE49-0543-40D6-BC66-3F1BA5937AF1}"/>
              </a:ext>
            </a:extLst>
          </p:cNvPr>
          <p:cNvSpPr>
            <a:spLocks noGrp="1"/>
          </p:cNvSpPr>
          <p:nvPr>
            <p:ph idx="1"/>
          </p:nvPr>
        </p:nvSpPr>
        <p:spPr>
          <a:xfrm>
            <a:off x="1905000" y="1066800"/>
            <a:ext cx="4572000" cy="5562600"/>
          </a:xfrm>
        </p:spPr>
        <p:txBody>
          <a:bodyPr>
            <a:normAutofit lnSpcReduction="10000"/>
          </a:bodyPr>
          <a:lstStyle/>
          <a:p>
            <a:pPr marL="0" indent="0" algn="just">
              <a:spcBef>
                <a:spcPct val="0"/>
              </a:spcBef>
              <a:buNone/>
              <a:defRPr/>
            </a:pPr>
            <a:r>
              <a:rPr lang="en-US" altLang="en-US" sz="2400"/>
              <a:t>T</a:t>
            </a:r>
            <a:r>
              <a:rPr lang="vi-VN" altLang="en-US" sz="2400"/>
              <a:t>hiết bị A, B, C được thăm dò</a:t>
            </a:r>
            <a:r>
              <a:rPr lang="en-US" altLang="en-US" sz="2400"/>
              <a:t> </a:t>
            </a:r>
            <a:r>
              <a:rPr lang="vi-VN" altLang="en-US" sz="2400"/>
              <a:t>có ưu tiên theo thứ tự: A, B, C;</a:t>
            </a:r>
          </a:p>
          <a:p>
            <a:pPr algn="just">
              <a:spcBef>
                <a:spcPct val="0"/>
              </a:spcBef>
              <a:defRPr/>
            </a:pPr>
            <a:r>
              <a:rPr lang="vi-VN" altLang="en-US" sz="2400"/>
              <a:t>CPU có thể quét tất cả các thiết</a:t>
            </a:r>
            <a:r>
              <a:rPr lang="en-US" altLang="en-US" sz="2400"/>
              <a:t> </a:t>
            </a:r>
            <a:r>
              <a:rPr lang="vi-VN" altLang="en-US" sz="2400"/>
              <a:t>bị trong một chu trình thăm dò</a:t>
            </a:r>
          </a:p>
          <a:p>
            <a:pPr algn="just">
              <a:spcBef>
                <a:spcPct val="0"/>
              </a:spcBef>
              <a:defRPr/>
            </a:pPr>
            <a:r>
              <a:rPr lang="vi-VN" altLang="en-US" sz="2400"/>
              <a:t>CPU chỉ trao đổi dữ liệu với tối đa</a:t>
            </a:r>
            <a:r>
              <a:rPr lang="en-US" altLang="en-US" sz="2400"/>
              <a:t>  </a:t>
            </a:r>
            <a:r>
              <a:rPr lang="vi-VN" altLang="en-US" sz="2400"/>
              <a:t>1 thiết bị trong một chu trình thăm</a:t>
            </a:r>
            <a:r>
              <a:rPr lang="en-US" altLang="en-US" sz="2400"/>
              <a:t> </a:t>
            </a:r>
            <a:r>
              <a:rPr lang="vi-VN" altLang="en-US" sz="2400"/>
              <a:t>dò</a:t>
            </a:r>
          </a:p>
          <a:p>
            <a:pPr algn="just">
              <a:spcBef>
                <a:spcPct val="0"/>
              </a:spcBef>
              <a:defRPr/>
            </a:pPr>
            <a:r>
              <a:rPr lang="vi-VN" altLang="en-US" sz="2400"/>
              <a:t>Các thiết bị có mức ưu tiên cao</a:t>
            </a:r>
            <a:r>
              <a:rPr lang="en-US" altLang="en-US" sz="2400"/>
              <a:t> </a:t>
            </a:r>
            <a:r>
              <a:rPr lang="vi-VN" altLang="en-US" sz="2400"/>
              <a:t>luôn được thăm </a:t>
            </a:r>
            <a:r>
              <a:rPr lang="en-US" altLang="en-US" sz="2400"/>
              <a:t>dò </a:t>
            </a:r>
            <a:r>
              <a:rPr lang="vi-VN" altLang="en-US" sz="2400"/>
              <a:t>trước</a:t>
            </a:r>
            <a:r>
              <a:rPr lang="en-US" altLang="en-US" sz="2400"/>
              <a:t>. </a:t>
            </a:r>
            <a:r>
              <a:rPr lang="vi-VN" altLang="en-US" sz="2400"/>
              <a:t>Các thiết bị có mức ưu tiên thấp</a:t>
            </a:r>
            <a:r>
              <a:rPr lang="en-US" altLang="en-US" sz="2400"/>
              <a:t> </a:t>
            </a:r>
            <a:r>
              <a:rPr lang="vi-VN" altLang="en-US" sz="2400"/>
              <a:t>chỉ được thăm</a:t>
            </a:r>
            <a:r>
              <a:rPr lang="en-US" altLang="en-US" sz="2400"/>
              <a:t> dò</a:t>
            </a:r>
            <a:r>
              <a:rPr lang="vi-VN" altLang="en-US" sz="2400"/>
              <a:t> nếu các thiết bị</a:t>
            </a:r>
            <a:r>
              <a:rPr lang="en-US" altLang="en-US" sz="2400"/>
              <a:t> </a:t>
            </a:r>
            <a:r>
              <a:rPr lang="vi-VN" altLang="en-US" sz="2400"/>
              <a:t>đứng trước nó không sẵn sàng.</a:t>
            </a:r>
          </a:p>
          <a:p>
            <a:pPr algn="just">
              <a:spcBef>
                <a:spcPct val="0"/>
              </a:spcBef>
              <a:defRPr/>
            </a:pPr>
            <a:r>
              <a:rPr lang="vi-VN" altLang="en-US" sz="2400"/>
              <a:t>CPU bắt đầu 1 chu trình thăm dò mới</a:t>
            </a:r>
            <a:r>
              <a:rPr lang="en-US" altLang="en-US" sz="2400"/>
              <a:t> </a:t>
            </a:r>
            <a:r>
              <a:rPr lang="vi-VN" altLang="en-US" sz="2400"/>
              <a:t>ngay sau khi trao đổi dữ liệu với một</a:t>
            </a:r>
            <a:r>
              <a:rPr lang="en-US" altLang="en-US" sz="2400"/>
              <a:t> </a:t>
            </a:r>
            <a:r>
              <a:rPr lang="vi-VN" altLang="en-US" sz="2400"/>
              <a:t>thiết bị.</a:t>
            </a:r>
            <a:endParaRPr lang="en-US" altLang="en-US" sz="2400"/>
          </a:p>
        </p:txBody>
      </p:sp>
      <p:pic>
        <p:nvPicPr>
          <p:cNvPr id="18434" name="Picture 2">
            <a:extLst>
              <a:ext uri="{FF2B5EF4-FFF2-40B4-BE49-F238E27FC236}">
                <a16:creationId xmlns:a16="http://schemas.microsoft.com/office/drawing/2014/main" id="{80210C52-1BBF-4EDE-96A7-4E37D8F020AC}"/>
              </a:ext>
            </a:extLst>
          </p:cNvPr>
          <p:cNvPicPr>
            <a:picLocks noChangeAspect="1" noChangeArrowheads="1"/>
          </p:cNvPicPr>
          <p:nvPr/>
        </p:nvPicPr>
        <p:blipFill>
          <a:blip r:embed="rId2"/>
          <a:srcRect/>
          <a:stretch>
            <a:fillRect/>
          </a:stretch>
        </p:blipFill>
        <p:spPr bwMode="auto">
          <a:xfrm>
            <a:off x="6705600" y="1143000"/>
            <a:ext cx="3962400" cy="548640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250592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a:extLst>
              <a:ext uri="{FF2B5EF4-FFF2-40B4-BE49-F238E27FC236}">
                <a16:creationId xmlns:a16="http://schemas.microsoft.com/office/drawing/2014/main" id="{25149332-E27A-4722-9EB4-05E951F62F65}"/>
              </a:ext>
            </a:extLst>
          </p:cNvPr>
          <p:cNvSpPr>
            <a:spLocks noGrp="1" noChangeArrowheads="1"/>
          </p:cNvSpPr>
          <p:nvPr>
            <p:ph type="title"/>
          </p:nvPr>
        </p:nvSpPr>
        <p:spPr/>
        <p:txBody>
          <a:bodyPr/>
          <a:lstStyle/>
          <a:p>
            <a:pPr eaLnBrk="1" hangingPunct="1"/>
            <a:r>
              <a:rPr lang="en-AU" altLang="vi-VN"/>
              <a:t>Biểu Diễn Số Có Dấu</a:t>
            </a:r>
          </a:p>
        </p:txBody>
      </p:sp>
      <p:sp>
        <p:nvSpPr>
          <p:cNvPr id="28676" name="Rectangle 3">
            <a:extLst>
              <a:ext uri="{FF2B5EF4-FFF2-40B4-BE49-F238E27FC236}">
                <a16:creationId xmlns:a16="http://schemas.microsoft.com/office/drawing/2014/main" id="{20AD0979-2611-40DD-BF39-A1C5B144D5F9}"/>
              </a:ext>
            </a:extLst>
          </p:cNvPr>
          <p:cNvSpPr>
            <a:spLocks noGrp="1" noChangeArrowheads="1"/>
          </p:cNvSpPr>
          <p:nvPr>
            <p:ph idx="1"/>
          </p:nvPr>
        </p:nvSpPr>
        <p:spPr/>
        <p:txBody>
          <a:bodyPr/>
          <a:lstStyle/>
          <a:p>
            <a:pPr eaLnBrk="1" hangingPunct="1">
              <a:defRPr/>
            </a:pPr>
            <a:r>
              <a:rPr lang="en-AU" altLang="vi-VN"/>
              <a:t>Số bù – 1 : bù – 1 của một số A là B sao cho khi lấy A+B, ta được tổng là 1 ở tất cả các vị trí.</a:t>
            </a:r>
          </a:p>
          <a:p>
            <a:pPr marL="0" indent="0">
              <a:buNone/>
              <a:defRPr/>
            </a:pPr>
            <a:r>
              <a:rPr lang="en-AU" altLang="vi-VN"/>
              <a:t>Ví dụ : A = </a:t>
            </a:r>
            <a:r>
              <a:rPr lang="en-US" altLang="vi-VN"/>
              <a:t>10110</a:t>
            </a:r>
            <a:r>
              <a:rPr lang="en-AU" altLang="vi-VN"/>
              <a:t> , B = 01001</a:t>
            </a:r>
          </a:p>
          <a:p>
            <a:pPr eaLnBrk="1" hangingPunct="1">
              <a:defRPr/>
            </a:pPr>
            <a:r>
              <a:rPr lang="en-AU" altLang="vi-VN"/>
              <a:t>Tìm bù – 1 của một số :</a:t>
            </a:r>
          </a:p>
          <a:p>
            <a:pPr lvl="1" eaLnBrk="1" hangingPunct="1">
              <a:defRPr/>
            </a:pPr>
            <a:r>
              <a:rPr lang="en-AU" altLang="vi-VN"/>
              <a:t>Đảo bit 1 thành 0</a:t>
            </a:r>
          </a:p>
          <a:p>
            <a:pPr lvl="1" eaLnBrk="1" hangingPunct="1">
              <a:defRPr/>
            </a:pPr>
            <a:r>
              <a:rPr lang="en-AU" altLang="vi-VN"/>
              <a:t>Đảo bit 0 thành 1</a:t>
            </a:r>
          </a:p>
          <a:p>
            <a:pPr eaLnBrk="1" hangingPunct="1">
              <a:defRPr/>
            </a:pPr>
            <a:r>
              <a:rPr lang="en-AU" altLang="vi-VN"/>
              <a:t>Ví dụ : tìm bù – 1 của : 	110010</a:t>
            </a:r>
          </a:p>
          <a:p>
            <a:pPr eaLnBrk="1" hangingPunct="1">
              <a:buFont typeface="Wingdings" panose="05000000000000000000" pitchFamily="2" charset="2"/>
              <a:buNone/>
              <a:defRPr/>
            </a:pPr>
            <a:r>
              <a:rPr lang="en-AU" altLang="vi-VN"/>
              <a:t>						001101</a:t>
            </a:r>
          </a:p>
          <a:p>
            <a:pPr eaLnBrk="1" hangingPunct="1">
              <a:buFont typeface="Wingdings" panose="05000000000000000000" pitchFamily="2" charset="2"/>
              <a:buNone/>
              <a:defRPr/>
            </a:pPr>
            <a:endParaRPr lang="en-AU" altLang="vi-VN"/>
          </a:p>
        </p:txBody>
      </p:sp>
      <p:sp>
        <p:nvSpPr>
          <p:cNvPr id="29698" name="Slide Number Placeholder 5">
            <a:extLst>
              <a:ext uri="{FF2B5EF4-FFF2-40B4-BE49-F238E27FC236}">
                <a16:creationId xmlns:a16="http://schemas.microsoft.com/office/drawing/2014/main" id="{8FB6CAB4-2050-4631-A427-B17BD80D01D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3DEF795F-BB5D-42D9-8539-393B0D567DBE}" type="slidenum">
              <a:rPr lang="en-US" altLang="vi-VN" sz="1400">
                <a:latin typeface="Tahoma" panose="020B0604030504040204" pitchFamily="34" charset="0"/>
              </a:rPr>
              <a:pPr>
                <a:spcBef>
                  <a:spcPct val="0"/>
                </a:spcBef>
                <a:buClrTx/>
                <a:buSzTx/>
                <a:buFontTx/>
                <a:buNone/>
              </a:pPr>
              <a:t>31</a:t>
            </a:fld>
            <a:endParaRPr lang="en-US" altLang="vi-VN" sz="1400">
              <a:latin typeface="Tahoma" panose="020B0604030504040204" pitchFamily="34" charset="0"/>
            </a:endParaRPr>
          </a:p>
        </p:txBody>
      </p:sp>
    </p:spTree>
    <p:extLst>
      <p:ext uri="{BB962C8B-B14F-4D97-AF65-F5344CB8AC3E}">
        <p14:creationId xmlns:p14="http://schemas.microsoft.com/office/powerpoint/2010/main" val="245635405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ADDAC746-FB5F-4DE8-B81A-C6F5BA1325AF}"/>
              </a:ext>
            </a:extLst>
          </p:cNvPr>
          <p:cNvSpPr>
            <a:spLocks noGrp="1"/>
          </p:cNvSpPr>
          <p:nvPr>
            <p:ph type="title"/>
          </p:nvPr>
        </p:nvSpPr>
        <p:spPr/>
        <p:txBody>
          <a:bodyPr/>
          <a:lstStyle/>
          <a:p>
            <a:r>
              <a:rPr lang="en-US" altLang="en-US"/>
              <a:t>Ngắt và xử lý ngắt</a:t>
            </a:r>
          </a:p>
        </p:txBody>
      </p:sp>
      <p:sp>
        <p:nvSpPr>
          <p:cNvPr id="10243" name="Content Placeholder 2">
            <a:extLst>
              <a:ext uri="{FF2B5EF4-FFF2-40B4-BE49-F238E27FC236}">
                <a16:creationId xmlns:a16="http://schemas.microsoft.com/office/drawing/2014/main" id="{4845A85F-1FE8-4F4E-9FB9-D3E141A53841}"/>
              </a:ext>
            </a:extLst>
          </p:cNvPr>
          <p:cNvSpPr>
            <a:spLocks noGrp="1"/>
          </p:cNvSpPr>
          <p:nvPr>
            <p:ph idx="1"/>
          </p:nvPr>
        </p:nvSpPr>
        <p:spPr>
          <a:xfrm>
            <a:off x="1905000" y="1295400"/>
            <a:ext cx="8574088" cy="5181600"/>
          </a:xfrm>
        </p:spPr>
        <p:txBody>
          <a:bodyPr/>
          <a:lstStyle/>
          <a:p>
            <a:r>
              <a:rPr lang="en-US" altLang="en-US"/>
              <a:t>Ngắt (Interrupt)</a:t>
            </a:r>
          </a:p>
          <a:p>
            <a:pPr lvl="1"/>
            <a:r>
              <a:rPr lang="vi-VN" altLang="en-US"/>
              <a:t>Ngắt (Interrupt) là sự kiện mà CPU tạm dừng thực hiện chương trình</a:t>
            </a:r>
            <a:r>
              <a:rPr lang="en-US" altLang="en-US"/>
              <a:t> hiện tại</a:t>
            </a:r>
            <a:r>
              <a:rPr lang="vi-VN" altLang="en-US"/>
              <a:t> để thực hiện một đoạn chương trình khác theo yêu cầu</a:t>
            </a:r>
            <a:r>
              <a:rPr lang="en-US" altLang="en-US"/>
              <a:t> (yêu cầu ngắt)</a:t>
            </a:r>
            <a:endParaRPr lang="vi-VN" altLang="en-US"/>
          </a:p>
          <a:p>
            <a:pPr lvl="1"/>
            <a:r>
              <a:rPr lang="en-US" altLang="en-US"/>
              <a:t>Yêu cầu ngắt có thể từ</a:t>
            </a:r>
            <a:r>
              <a:rPr lang="vi-VN" altLang="en-US"/>
              <a:t> xuất phát từ các</a:t>
            </a:r>
            <a:r>
              <a:rPr lang="en-US" altLang="en-US"/>
              <a:t> </a:t>
            </a:r>
            <a:r>
              <a:rPr lang="vi-VN" altLang="en-US"/>
              <a:t>thiết </a:t>
            </a:r>
            <a:r>
              <a:rPr lang="en-US" altLang="en-US"/>
              <a:t>bị xuất nhập, lệnh, lỗi, …</a:t>
            </a:r>
            <a:endParaRPr lang="vi-VN" altLang="en-US"/>
          </a:p>
          <a:p>
            <a:pPr lvl="1"/>
            <a:r>
              <a:rPr lang="vi-VN" altLang="en-US"/>
              <a:t>Đoạn chương trình CPU thực hiện trong thời gian </a:t>
            </a:r>
            <a:r>
              <a:rPr lang="en-US" altLang="en-US"/>
              <a:t>yêu cầu </a:t>
            </a:r>
            <a:r>
              <a:rPr lang="vi-VN" altLang="en-US"/>
              <a:t>ngắt được gọi là</a:t>
            </a:r>
            <a:r>
              <a:rPr lang="en-US" altLang="en-US"/>
              <a:t> </a:t>
            </a:r>
            <a:r>
              <a:rPr lang="vi-VN" altLang="en-US"/>
              <a:t>chương trình </a:t>
            </a:r>
            <a:r>
              <a:rPr lang="en-US" altLang="en-US"/>
              <a:t>(</a:t>
            </a:r>
            <a:r>
              <a:rPr lang="vi-VN" altLang="en-US"/>
              <a:t>con</a:t>
            </a:r>
            <a:r>
              <a:rPr lang="en-US" altLang="en-US"/>
              <a:t>)</a:t>
            </a:r>
            <a:r>
              <a:rPr lang="vi-VN" altLang="en-US"/>
              <a:t> phục vụ ngắt</a:t>
            </a:r>
            <a:r>
              <a:rPr lang="en-US" altLang="en-US"/>
              <a:t> (Routine)</a:t>
            </a:r>
            <a:r>
              <a:rPr lang="vi-VN" altLang="en-US"/>
              <a:t> .</a:t>
            </a:r>
            <a:endParaRPr lang="en-US" altLang="en-US"/>
          </a:p>
        </p:txBody>
      </p:sp>
    </p:spTree>
    <p:extLst>
      <p:ext uri="{BB962C8B-B14F-4D97-AF65-F5344CB8AC3E}">
        <p14:creationId xmlns:p14="http://schemas.microsoft.com/office/powerpoint/2010/main" val="384622878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1F274572-D143-4351-BC87-5BBACE049BB0}"/>
              </a:ext>
            </a:extLst>
          </p:cNvPr>
          <p:cNvSpPr>
            <a:spLocks noGrp="1"/>
          </p:cNvSpPr>
          <p:nvPr>
            <p:ph type="title"/>
          </p:nvPr>
        </p:nvSpPr>
        <p:spPr/>
        <p:txBody>
          <a:bodyPr/>
          <a:lstStyle/>
          <a:p>
            <a:endParaRPr lang="en-US" altLang="en-US"/>
          </a:p>
        </p:txBody>
      </p:sp>
      <p:sp>
        <p:nvSpPr>
          <p:cNvPr id="11267" name="Content Placeholder 2">
            <a:extLst>
              <a:ext uri="{FF2B5EF4-FFF2-40B4-BE49-F238E27FC236}">
                <a16:creationId xmlns:a16="http://schemas.microsoft.com/office/drawing/2014/main" id="{6A08E366-8A62-4C8B-8BAE-88C4973A0F37}"/>
              </a:ext>
            </a:extLst>
          </p:cNvPr>
          <p:cNvSpPr>
            <a:spLocks noGrp="1"/>
          </p:cNvSpPr>
          <p:nvPr>
            <p:ph idx="1"/>
          </p:nvPr>
        </p:nvSpPr>
        <p:spPr/>
        <p:txBody>
          <a:bodyPr/>
          <a:lstStyle/>
          <a:p>
            <a:r>
              <a:rPr lang="vi-VN" altLang="en-US"/>
              <a:t>chương trình </a:t>
            </a:r>
            <a:r>
              <a:rPr lang="en-US" altLang="en-US"/>
              <a:t>(</a:t>
            </a:r>
            <a:r>
              <a:rPr lang="vi-VN" altLang="en-US"/>
              <a:t>con</a:t>
            </a:r>
            <a:r>
              <a:rPr lang="en-US" altLang="en-US"/>
              <a:t>)</a:t>
            </a:r>
            <a:r>
              <a:rPr lang="vi-VN" altLang="en-US"/>
              <a:t> phục vụ ngắt :</a:t>
            </a:r>
            <a:endParaRPr lang="en-US" altLang="en-US"/>
          </a:p>
          <a:p>
            <a:pPr lvl="1"/>
            <a:r>
              <a:rPr lang="en-US" altLang="en-US"/>
              <a:t>Có sẳn trong hệ thống (ROM)</a:t>
            </a:r>
            <a:endParaRPr lang="vi-VN" altLang="en-US"/>
          </a:p>
          <a:p>
            <a:pPr lvl="1"/>
            <a:r>
              <a:rPr lang="vi-VN" altLang="en-US"/>
              <a:t>Mỗi </a:t>
            </a:r>
            <a:r>
              <a:rPr lang="en-US" altLang="en-US"/>
              <a:t>Routine</a:t>
            </a:r>
            <a:r>
              <a:rPr lang="vi-VN" altLang="en-US"/>
              <a:t> có nhiệm vụ riêng.</a:t>
            </a:r>
            <a:endParaRPr lang="en-US" altLang="en-US"/>
          </a:p>
          <a:p>
            <a:r>
              <a:rPr lang="vi-VN" altLang="en-US"/>
              <a:t>CPU kiểm tra yêu cầu</a:t>
            </a:r>
            <a:r>
              <a:rPr lang="en-US" altLang="en-US"/>
              <a:t> </a:t>
            </a:r>
            <a:r>
              <a:rPr lang="vi-VN" altLang="en-US"/>
              <a:t>ngắt tại </a:t>
            </a:r>
            <a:r>
              <a:rPr lang="en-US" altLang="en-US"/>
              <a:t>xung CLOCK</a:t>
            </a:r>
            <a:r>
              <a:rPr lang="vi-VN" altLang="en-US"/>
              <a:t> cuối cùng của chu kỳ lệnh.</a:t>
            </a:r>
            <a:endParaRPr lang="en-US" altLang="en-US"/>
          </a:p>
        </p:txBody>
      </p:sp>
    </p:spTree>
    <p:extLst>
      <p:ext uri="{BB962C8B-B14F-4D97-AF65-F5344CB8AC3E}">
        <p14:creationId xmlns:p14="http://schemas.microsoft.com/office/powerpoint/2010/main" val="135705737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D20672-2A0E-4458-A3D8-C72584D52426}"/>
              </a:ext>
            </a:extLst>
          </p:cNvPr>
          <p:cNvSpPr>
            <a:spLocks noGrp="1" noChangeArrowheads="1"/>
          </p:cNvSpPr>
          <p:nvPr>
            <p:ph type="title"/>
          </p:nvPr>
        </p:nvSpPr>
        <p:spPr/>
        <p:txBody>
          <a:bodyPr/>
          <a:lstStyle/>
          <a:p>
            <a:pPr eaLnBrk="1" hangingPunct="1"/>
            <a:r>
              <a:rPr lang="en-US" altLang="en-US"/>
              <a:t>Hoạt động ngắt</a:t>
            </a:r>
          </a:p>
        </p:txBody>
      </p:sp>
      <p:sp>
        <p:nvSpPr>
          <p:cNvPr id="12291" name="Text Box 15">
            <a:extLst>
              <a:ext uri="{FF2B5EF4-FFF2-40B4-BE49-F238E27FC236}">
                <a16:creationId xmlns:a16="http://schemas.microsoft.com/office/drawing/2014/main" id="{FC1DE140-9EB3-4039-8B89-628B88034F63}"/>
              </a:ext>
            </a:extLst>
          </p:cNvPr>
          <p:cNvSpPr txBox="1">
            <a:spLocks noChangeArrowheads="1"/>
          </p:cNvSpPr>
          <p:nvPr/>
        </p:nvSpPr>
        <p:spPr bwMode="auto">
          <a:xfrm>
            <a:off x="8686800" y="5410200"/>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CT phục vụ ngắt</a:t>
            </a:r>
          </a:p>
        </p:txBody>
      </p:sp>
      <p:sp>
        <p:nvSpPr>
          <p:cNvPr id="12292" name="Text Box 19">
            <a:extLst>
              <a:ext uri="{FF2B5EF4-FFF2-40B4-BE49-F238E27FC236}">
                <a16:creationId xmlns:a16="http://schemas.microsoft.com/office/drawing/2014/main" id="{85F501BA-A70E-4C3D-AD1B-E3DEF202426E}"/>
              </a:ext>
            </a:extLst>
          </p:cNvPr>
          <p:cNvSpPr txBox="1">
            <a:spLocks noChangeArrowheads="1"/>
          </p:cNvSpPr>
          <p:nvPr/>
        </p:nvSpPr>
        <p:spPr bwMode="auto">
          <a:xfrm>
            <a:off x="9067800" y="3048001"/>
            <a:ext cx="15240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Thực thi CT được chuyển tới lệnh đầu tiên của trình phục vụ ngắt</a:t>
            </a:r>
          </a:p>
        </p:txBody>
      </p:sp>
      <p:grpSp>
        <p:nvGrpSpPr>
          <p:cNvPr id="12293" name="Group 22">
            <a:extLst>
              <a:ext uri="{FF2B5EF4-FFF2-40B4-BE49-F238E27FC236}">
                <a16:creationId xmlns:a16="http://schemas.microsoft.com/office/drawing/2014/main" id="{4BC683DC-75B5-41D6-97C6-F0CAD474F787}"/>
              </a:ext>
            </a:extLst>
          </p:cNvPr>
          <p:cNvGrpSpPr>
            <a:grpSpLocks/>
          </p:cNvGrpSpPr>
          <p:nvPr/>
        </p:nvGrpSpPr>
        <p:grpSpPr bwMode="auto">
          <a:xfrm>
            <a:off x="2667000" y="1143000"/>
            <a:ext cx="7848600" cy="5638800"/>
            <a:chOff x="720" y="720"/>
            <a:chExt cx="4944" cy="3552"/>
          </a:xfrm>
        </p:grpSpPr>
        <p:sp>
          <p:nvSpPr>
            <p:cNvPr id="12294" name="Line 4">
              <a:extLst>
                <a:ext uri="{FF2B5EF4-FFF2-40B4-BE49-F238E27FC236}">
                  <a16:creationId xmlns:a16="http://schemas.microsoft.com/office/drawing/2014/main" id="{ECEF2B4F-EC43-4226-B767-D6C9689335C0}"/>
                </a:ext>
              </a:extLst>
            </p:cNvPr>
            <p:cNvSpPr>
              <a:spLocks noChangeShapeType="1"/>
            </p:cNvSpPr>
            <p:nvPr/>
          </p:nvSpPr>
          <p:spPr bwMode="auto">
            <a:xfrm>
              <a:off x="3024" y="720"/>
              <a:ext cx="0" cy="35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5" name="Line 5">
              <a:extLst>
                <a:ext uri="{FF2B5EF4-FFF2-40B4-BE49-F238E27FC236}">
                  <a16:creationId xmlns:a16="http://schemas.microsoft.com/office/drawing/2014/main" id="{699A086D-BADA-4CDA-BA1F-FC05ADD48238}"/>
                </a:ext>
              </a:extLst>
            </p:cNvPr>
            <p:cNvSpPr>
              <a:spLocks noChangeShapeType="1"/>
            </p:cNvSpPr>
            <p:nvPr/>
          </p:nvSpPr>
          <p:spPr bwMode="auto">
            <a:xfrm>
              <a:off x="4272" y="720"/>
              <a:ext cx="0" cy="35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6" name="Rectangle 6">
              <a:extLst>
                <a:ext uri="{FF2B5EF4-FFF2-40B4-BE49-F238E27FC236}">
                  <a16:creationId xmlns:a16="http://schemas.microsoft.com/office/drawing/2014/main" id="{B84BA60D-68DB-45E3-B2A1-73096E918C0A}"/>
                </a:ext>
              </a:extLst>
            </p:cNvPr>
            <p:cNvSpPr>
              <a:spLocks noChangeArrowheads="1"/>
            </p:cNvSpPr>
            <p:nvPr/>
          </p:nvSpPr>
          <p:spPr bwMode="auto">
            <a:xfrm>
              <a:off x="3024" y="3744"/>
              <a:ext cx="1248" cy="38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Return </a:t>
              </a:r>
            </a:p>
          </p:txBody>
        </p:sp>
        <p:sp>
          <p:nvSpPr>
            <p:cNvPr id="12297" name="Rectangle 7">
              <a:extLst>
                <a:ext uri="{FF2B5EF4-FFF2-40B4-BE49-F238E27FC236}">
                  <a16:creationId xmlns:a16="http://schemas.microsoft.com/office/drawing/2014/main" id="{C4191C36-C3E8-4220-8794-EAF0113280E8}"/>
                </a:ext>
              </a:extLst>
            </p:cNvPr>
            <p:cNvSpPr>
              <a:spLocks noChangeArrowheads="1"/>
            </p:cNvSpPr>
            <p:nvPr/>
          </p:nvSpPr>
          <p:spPr bwMode="auto">
            <a:xfrm>
              <a:off x="3024" y="1248"/>
              <a:ext cx="1248"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Lệnh N </a:t>
              </a:r>
            </a:p>
          </p:txBody>
        </p:sp>
        <p:sp>
          <p:nvSpPr>
            <p:cNvPr id="12298" name="Text Box 8">
              <a:extLst>
                <a:ext uri="{FF2B5EF4-FFF2-40B4-BE49-F238E27FC236}">
                  <a16:creationId xmlns:a16="http://schemas.microsoft.com/office/drawing/2014/main" id="{EA3793FD-A59A-4D0D-86C6-3C34C500BB0F}"/>
                </a:ext>
              </a:extLst>
            </p:cNvPr>
            <p:cNvSpPr txBox="1">
              <a:spLocks noChangeArrowheads="1"/>
            </p:cNvSpPr>
            <p:nvPr/>
          </p:nvSpPr>
          <p:spPr bwMode="auto">
            <a:xfrm>
              <a:off x="3216" y="768"/>
              <a:ext cx="8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1800">
                  <a:latin typeface="Tahoma" panose="020B0604030504040204" pitchFamily="34" charset="0"/>
                </a:rPr>
                <a:t>CT Chính</a:t>
              </a:r>
            </a:p>
          </p:txBody>
        </p:sp>
        <p:sp>
          <p:nvSpPr>
            <p:cNvPr id="12299" name="Rectangle 9">
              <a:extLst>
                <a:ext uri="{FF2B5EF4-FFF2-40B4-BE49-F238E27FC236}">
                  <a16:creationId xmlns:a16="http://schemas.microsoft.com/office/drawing/2014/main" id="{C92E9321-3CCE-4BAF-968C-E31DFA28BA66}"/>
                </a:ext>
              </a:extLst>
            </p:cNvPr>
            <p:cNvSpPr>
              <a:spLocks noChangeArrowheads="1"/>
            </p:cNvSpPr>
            <p:nvPr/>
          </p:nvSpPr>
          <p:spPr bwMode="auto">
            <a:xfrm>
              <a:off x="3024" y="1536"/>
              <a:ext cx="1248"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Lệnh N + 1</a:t>
              </a:r>
            </a:p>
          </p:txBody>
        </p:sp>
        <p:sp>
          <p:nvSpPr>
            <p:cNvPr id="12300" name="Line 10">
              <a:extLst>
                <a:ext uri="{FF2B5EF4-FFF2-40B4-BE49-F238E27FC236}">
                  <a16:creationId xmlns:a16="http://schemas.microsoft.com/office/drawing/2014/main" id="{F49E4C4F-6040-4545-9B57-287FF28CD315}"/>
                </a:ext>
              </a:extLst>
            </p:cNvPr>
            <p:cNvSpPr>
              <a:spLocks noChangeShapeType="1"/>
            </p:cNvSpPr>
            <p:nvPr/>
          </p:nvSpPr>
          <p:spPr bwMode="auto">
            <a:xfrm>
              <a:off x="3600" y="1920"/>
              <a:ext cx="0" cy="48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01" name="Rectangle 11">
              <a:extLst>
                <a:ext uri="{FF2B5EF4-FFF2-40B4-BE49-F238E27FC236}">
                  <a16:creationId xmlns:a16="http://schemas.microsoft.com/office/drawing/2014/main" id="{834F6783-BCB6-40F7-AFBD-37D2F91CECB4}"/>
                </a:ext>
              </a:extLst>
            </p:cNvPr>
            <p:cNvSpPr>
              <a:spLocks noChangeArrowheads="1"/>
            </p:cNvSpPr>
            <p:nvPr/>
          </p:nvSpPr>
          <p:spPr bwMode="auto">
            <a:xfrm>
              <a:off x="3024" y="2448"/>
              <a:ext cx="1248"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Cuối CT Chính</a:t>
              </a:r>
            </a:p>
          </p:txBody>
        </p:sp>
        <p:sp>
          <p:nvSpPr>
            <p:cNvPr id="12302" name="Rectangle 12">
              <a:extLst>
                <a:ext uri="{FF2B5EF4-FFF2-40B4-BE49-F238E27FC236}">
                  <a16:creationId xmlns:a16="http://schemas.microsoft.com/office/drawing/2014/main" id="{762921A7-E4E5-4704-9E5E-4B2BE549FB49}"/>
                </a:ext>
              </a:extLst>
            </p:cNvPr>
            <p:cNvSpPr>
              <a:spLocks noChangeArrowheads="1"/>
            </p:cNvSpPr>
            <p:nvPr/>
          </p:nvSpPr>
          <p:spPr bwMode="auto">
            <a:xfrm>
              <a:off x="3024" y="2976"/>
              <a:ext cx="1248"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Tahoma" panose="020B0604030504040204" pitchFamily="34" charset="0"/>
                </a:rPr>
                <a:t>Lệnh đầu tiên </a:t>
              </a:r>
            </a:p>
          </p:txBody>
        </p:sp>
        <p:sp>
          <p:nvSpPr>
            <p:cNvPr id="12303" name="Line 13">
              <a:extLst>
                <a:ext uri="{FF2B5EF4-FFF2-40B4-BE49-F238E27FC236}">
                  <a16:creationId xmlns:a16="http://schemas.microsoft.com/office/drawing/2014/main" id="{6EE25E8D-CCC6-4671-9F7D-D8C13C36234E}"/>
                </a:ext>
              </a:extLst>
            </p:cNvPr>
            <p:cNvSpPr>
              <a:spLocks noChangeShapeType="1"/>
            </p:cNvSpPr>
            <p:nvPr/>
          </p:nvSpPr>
          <p:spPr bwMode="auto">
            <a:xfrm>
              <a:off x="3600" y="3360"/>
              <a:ext cx="0" cy="336"/>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04" name="AutoShape 14">
              <a:extLst>
                <a:ext uri="{FF2B5EF4-FFF2-40B4-BE49-F238E27FC236}">
                  <a16:creationId xmlns:a16="http://schemas.microsoft.com/office/drawing/2014/main" id="{DE050E49-B56F-4406-B4CC-546846871661}"/>
                </a:ext>
              </a:extLst>
            </p:cNvPr>
            <p:cNvSpPr>
              <a:spLocks/>
            </p:cNvSpPr>
            <p:nvPr/>
          </p:nvSpPr>
          <p:spPr bwMode="auto">
            <a:xfrm>
              <a:off x="4368" y="2976"/>
              <a:ext cx="96" cy="1152"/>
            </a:xfrm>
            <a:prstGeom prst="rightBrace">
              <a:avLst>
                <a:gd name="adj1" fmla="val 1000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12305" name="Line 16">
              <a:extLst>
                <a:ext uri="{FF2B5EF4-FFF2-40B4-BE49-F238E27FC236}">
                  <a16:creationId xmlns:a16="http://schemas.microsoft.com/office/drawing/2014/main" id="{A4D7CD4B-C44E-4C6E-BCED-2EAFF2F0BA9C}"/>
                </a:ext>
              </a:extLst>
            </p:cNvPr>
            <p:cNvSpPr>
              <a:spLocks noChangeShapeType="1"/>
            </p:cNvSpPr>
            <p:nvPr/>
          </p:nvSpPr>
          <p:spPr bwMode="auto">
            <a:xfrm>
              <a:off x="4272" y="1392"/>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6" name="Text Box 17">
              <a:extLst>
                <a:ext uri="{FF2B5EF4-FFF2-40B4-BE49-F238E27FC236}">
                  <a16:creationId xmlns:a16="http://schemas.microsoft.com/office/drawing/2014/main" id="{44818326-A639-42B6-B0F0-E0C0187F3690}"/>
                </a:ext>
              </a:extLst>
            </p:cNvPr>
            <p:cNvSpPr txBox="1">
              <a:spLocks noChangeArrowheads="1"/>
            </p:cNvSpPr>
            <p:nvPr/>
          </p:nvSpPr>
          <p:spPr bwMode="auto">
            <a:xfrm>
              <a:off x="4512" y="1008"/>
              <a:ext cx="1152"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Ngắt xảy ra khi đang thực hiện lệnh N trong CT chính</a:t>
              </a:r>
            </a:p>
          </p:txBody>
        </p:sp>
        <p:sp>
          <p:nvSpPr>
            <p:cNvPr id="12307" name="Freeform 18">
              <a:extLst>
                <a:ext uri="{FF2B5EF4-FFF2-40B4-BE49-F238E27FC236}">
                  <a16:creationId xmlns:a16="http://schemas.microsoft.com/office/drawing/2014/main" id="{4A8B5DE7-F9F2-4993-BDD2-E8FC0E7BC9F5}"/>
                </a:ext>
              </a:extLst>
            </p:cNvPr>
            <p:cNvSpPr>
              <a:spLocks/>
            </p:cNvSpPr>
            <p:nvPr/>
          </p:nvSpPr>
          <p:spPr bwMode="auto">
            <a:xfrm>
              <a:off x="4272" y="1536"/>
              <a:ext cx="440" cy="1440"/>
            </a:xfrm>
            <a:custGeom>
              <a:avLst/>
              <a:gdLst>
                <a:gd name="T0" fmla="*/ 48 w 440"/>
                <a:gd name="T1" fmla="*/ 0 h 1440"/>
                <a:gd name="T2" fmla="*/ 432 w 440"/>
                <a:gd name="T3" fmla="*/ 480 h 1440"/>
                <a:gd name="T4" fmla="*/ 0 w 440"/>
                <a:gd name="T5" fmla="*/ 1440 h 1440"/>
                <a:gd name="T6" fmla="*/ 0 60000 65536"/>
                <a:gd name="T7" fmla="*/ 0 60000 65536"/>
                <a:gd name="T8" fmla="*/ 0 60000 65536"/>
                <a:gd name="T9" fmla="*/ 0 w 440"/>
                <a:gd name="T10" fmla="*/ 0 h 1440"/>
                <a:gd name="T11" fmla="*/ 440 w 440"/>
                <a:gd name="T12" fmla="*/ 1440 h 1440"/>
              </a:gdLst>
              <a:ahLst/>
              <a:cxnLst>
                <a:cxn ang="T6">
                  <a:pos x="T0" y="T1"/>
                </a:cxn>
                <a:cxn ang="T7">
                  <a:pos x="T2" y="T3"/>
                </a:cxn>
                <a:cxn ang="T8">
                  <a:pos x="T4" y="T5"/>
                </a:cxn>
              </a:cxnLst>
              <a:rect l="T9" t="T10" r="T11" b="T12"/>
              <a:pathLst>
                <a:path w="440" h="1440">
                  <a:moveTo>
                    <a:pt x="48" y="0"/>
                  </a:moveTo>
                  <a:cubicBezTo>
                    <a:pt x="244" y="120"/>
                    <a:pt x="440" y="240"/>
                    <a:pt x="432" y="480"/>
                  </a:cubicBezTo>
                  <a:cubicBezTo>
                    <a:pt x="424" y="720"/>
                    <a:pt x="212" y="1080"/>
                    <a:pt x="0" y="1440"/>
                  </a:cubicBez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308" name="Freeform 20">
              <a:extLst>
                <a:ext uri="{FF2B5EF4-FFF2-40B4-BE49-F238E27FC236}">
                  <a16:creationId xmlns:a16="http://schemas.microsoft.com/office/drawing/2014/main" id="{AAB75259-28CB-4891-94EB-CB482DD98BBD}"/>
                </a:ext>
              </a:extLst>
            </p:cNvPr>
            <p:cNvSpPr>
              <a:spLocks/>
            </p:cNvSpPr>
            <p:nvPr/>
          </p:nvSpPr>
          <p:spPr bwMode="auto">
            <a:xfrm>
              <a:off x="2320" y="1680"/>
              <a:ext cx="704" cy="2448"/>
            </a:xfrm>
            <a:custGeom>
              <a:avLst/>
              <a:gdLst>
                <a:gd name="T0" fmla="*/ 656 w 704"/>
                <a:gd name="T1" fmla="*/ 2448 h 2448"/>
                <a:gd name="T2" fmla="*/ 512 w 704"/>
                <a:gd name="T3" fmla="*/ 2352 h 2448"/>
                <a:gd name="T4" fmla="*/ 368 w 704"/>
                <a:gd name="T5" fmla="*/ 2208 h 2448"/>
                <a:gd name="T6" fmla="*/ 80 w 704"/>
                <a:gd name="T7" fmla="*/ 1824 h 2448"/>
                <a:gd name="T8" fmla="*/ 32 w 704"/>
                <a:gd name="T9" fmla="*/ 1440 h 2448"/>
                <a:gd name="T10" fmla="*/ 32 w 704"/>
                <a:gd name="T11" fmla="*/ 912 h 2448"/>
                <a:gd name="T12" fmla="*/ 224 w 704"/>
                <a:gd name="T13" fmla="*/ 144 h 2448"/>
                <a:gd name="T14" fmla="*/ 704 w 704"/>
                <a:gd name="T15" fmla="*/ 48 h 2448"/>
                <a:gd name="T16" fmla="*/ 0 60000 65536"/>
                <a:gd name="T17" fmla="*/ 0 60000 65536"/>
                <a:gd name="T18" fmla="*/ 0 60000 65536"/>
                <a:gd name="T19" fmla="*/ 0 60000 65536"/>
                <a:gd name="T20" fmla="*/ 0 60000 65536"/>
                <a:gd name="T21" fmla="*/ 0 60000 65536"/>
                <a:gd name="T22" fmla="*/ 0 60000 65536"/>
                <a:gd name="T23" fmla="*/ 0 60000 65536"/>
                <a:gd name="T24" fmla="*/ 0 w 704"/>
                <a:gd name="T25" fmla="*/ 0 h 2448"/>
                <a:gd name="T26" fmla="*/ 704 w 704"/>
                <a:gd name="T27" fmla="*/ 2448 h 24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4" h="2448">
                  <a:moveTo>
                    <a:pt x="656" y="2448"/>
                  </a:moveTo>
                  <a:cubicBezTo>
                    <a:pt x="608" y="2420"/>
                    <a:pt x="560" y="2392"/>
                    <a:pt x="512" y="2352"/>
                  </a:cubicBezTo>
                  <a:cubicBezTo>
                    <a:pt x="464" y="2312"/>
                    <a:pt x="440" y="2296"/>
                    <a:pt x="368" y="2208"/>
                  </a:cubicBezTo>
                  <a:cubicBezTo>
                    <a:pt x="296" y="2120"/>
                    <a:pt x="136" y="1952"/>
                    <a:pt x="80" y="1824"/>
                  </a:cubicBezTo>
                  <a:cubicBezTo>
                    <a:pt x="24" y="1696"/>
                    <a:pt x="40" y="1592"/>
                    <a:pt x="32" y="1440"/>
                  </a:cubicBezTo>
                  <a:cubicBezTo>
                    <a:pt x="24" y="1288"/>
                    <a:pt x="0" y="1128"/>
                    <a:pt x="32" y="912"/>
                  </a:cubicBezTo>
                  <a:cubicBezTo>
                    <a:pt x="64" y="696"/>
                    <a:pt x="112" y="288"/>
                    <a:pt x="224" y="144"/>
                  </a:cubicBezTo>
                  <a:cubicBezTo>
                    <a:pt x="336" y="0"/>
                    <a:pt x="520" y="24"/>
                    <a:pt x="704" y="48"/>
                  </a:cubicBez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309" name="Text Box 21">
              <a:extLst>
                <a:ext uri="{FF2B5EF4-FFF2-40B4-BE49-F238E27FC236}">
                  <a16:creationId xmlns:a16="http://schemas.microsoft.com/office/drawing/2014/main" id="{F5F14C21-8D8C-49D3-A4E4-EB8704F9D684}"/>
                </a:ext>
              </a:extLst>
            </p:cNvPr>
            <p:cNvSpPr txBox="1">
              <a:spLocks noChangeArrowheads="1"/>
            </p:cNvSpPr>
            <p:nvPr/>
          </p:nvSpPr>
          <p:spPr bwMode="auto">
            <a:xfrm>
              <a:off x="720" y="1728"/>
              <a:ext cx="1632"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Trở về chương trình chính từ cuối của CT phục vụ ngắt tới lệnh N+1 của chương trình chính</a:t>
              </a:r>
            </a:p>
          </p:txBody>
        </p:sp>
      </p:grpSp>
    </p:spTree>
    <p:extLst>
      <p:ext uri="{BB962C8B-B14F-4D97-AF65-F5344CB8AC3E}">
        <p14:creationId xmlns:p14="http://schemas.microsoft.com/office/powerpoint/2010/main" val="245579337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8DEAE03-47D8-4730-B826-3B17CB876330}"/>
              </a:ext>
            </a:extLst>
          </p:cNvPr>
          <p:cNvSpPr>
            <a:spLocks noGrp="1" noChangeArrowheads="1"/>
          </p:cNvSpPr>
          <p:nvPr>
            <p:ph type="title"/>
          </p:nvPr>
        </p:nvSpPr>
        <p:spPr/>
        <p:txBody>
          <a:bodyPr/>
          <a:lstStyle/>
          <a:p>
            <a:pPr eaLnBrk="1" hangingPunct="1"/>
            <a:r>
              <a:rPr lang="en-US" altLang="en-US"/>
              <a:t>Phân loại ngắt</a:t>
            </a:r>
          </a:p>
        </p:txBody>
      </p:sp>
      <p:sp>
        <p:nvSpPr>
          <p:cNvPr id="13315" name="Content Placeholder 2">
            <a:extLst>
              <a:ext uri="{FF2B5EF4-FFF2-40B4-BE49-F238E27FC236}">
                <a16:creationId xmlns:a16="http://schemas.microsoft.com/office/drawing/2014/main" id="{15278722-380B-4864-A8AD-69C5986FD53F}"/>
              </a:ext>
            </a:extLst>
          </p:cNvPr>
          <p:cNvSpPr>
            <a:spLocks noGrp="1"/>
          </p:cNvSpPr>
          <p:nvPr>
            <p:ph idx="1"/>
          </p:nvPr>
        </p:nvSpPr>
        <p:spPr>
          <a:xfrm>
            <a:off x="1905000" y="990600"/>
            <a:ext cx="8574088" cy="5715000"/>
          </a:xfrm>
        </p:spPr>
        <p:txBody>
          <a:bodyPr/>
          <a:lstStyle/>
          <a:p>
            <a:pPr marL="342900" lvl="1" indent="-342900">
              <a:buClr>
                <a:schemeClr val="folHlink"/>
              </a:buClr>
              <a:buSzPct val="60000"/>
              <a:defRPr/>
            </a:pPr>
            <a:r>
              <a:rPr lang="vi-VN" altLang="en-US" sz="3200"/>
              <a:t>Ngắt cứng: là các ngắt được kích hoạt bởi các </a:t>
            </a:r>
            <a:r>
              <a:rPr lang="en-US" altLang="en-US" sz="3200"/>
              <a:t>thiết bị</a:t>
            </a:r>
            <a:r>
              <a:rPr lang="vi-VN" altLang="en-US" sz="3200"/>
              <a:t> phần</a:t>
            </a:r>
            <a:r>
              <a:rPr lang="en-US" altLang="en-US" sz="3200"/>
              <a:t> </a:t>
            </a:r>
            <a:r>
              <a:rPr lang="vi-VN" altLang="en-US" sz="3200"/>
              <a:t>cứng gửi đến chân NMI và INTR của CPU</a:t>
            </a:r>
            <a:r>
              <a:rPr lang="en-US" altLang="en-US" sz="3200"/>
              <a:t>.</a:t>
            </a:r>
            <a:endParaRPr lang="vi-VN" altLang="en-US" sz="3200"/>
          </a:p>
          <a:p>
            <a:pPr lvl="1">
              <a:defRPr/>
            </a:pPr>
            <a:r>
              <a:rPr lang="vi-VN" altLang="en-US" sz="3200"/>
              <a:t>Ngắt không che được NMI (Non-Maskable Interrupt): ngắt gửi đến chân</a:t>
            </a:r>
            <a:r>
              <a:rPr lang="en-US" altLang="en-US" sz="3200"/>
              <a:t> </a:t>
            </a:r>
            <a:r>
              <a:rPr lang="vi-VN" altLang="en-US" sz="3200"/>
              <a:t>NMI của CPU</a:t>
            </a:r>
            <a:r>
              <a:rPr lang="en-US" altLang="en-US" sz="3200"/>
              <a:t>.</a:t>
            </a:r>
            <a:r>
              <a:rPr lang="vi-VN" altLang="en-US" sz="3200"/>
              <a:t> </a:t>
            </a:r>
            <a:r>
              <a:rPr lang="en-US" altLang="en-US" sz="3200"/>
              <a:t>K</a:t>
            </a:r>
            <a:r>
              <a:rPr lang="vi-VN" altLang="en-US" sz="3200"/>
              <a:t>hông chịu sự </a:t>
            </a:r>
            <a:r>
              <a:rPr lang="en-US" altLang="en-US" sz="3200"/>
              <a:t>chi phối</a:t>
            </a:r>
            <a:r>
              <a:rPr lang="vi-VN" altLang="en-US" sz="3200"/>
              <a:t> của cờ ngắt</a:t>
            </a:r>
            <a:r>
              <a:rPr lang="en-US" altLang="en-US" sz="3200"/>
              <a:t>.</a:t>
            </a:r>
            <a:r>
              <a:rPr lang="vi-VN" altLang="en-US" sz="3200"/>
              <a:t> VD: ngắt Reset</a:t>
            </a:r>
          </a:p>
          <a:p>
            <a:pPr lvl="1">
              <a:defRPr/>
            </a:pPr>
            <a:r>
              <a:rPr lang="vi-VN" altLang="en-US" sz="3200"/>
              <a:t>Ngắt che được INTR (Maskable Interrupt): ngắt gửi đến chân INTR của</a:t>
            </a:r>
            <a:r>
              <a:rPr lang="en-US" altLang="en-US" sz="3200"/>
              <a:t> </a:t>
            </a:r>
            <a:r>
              <a:rPr lang="vi-VN" altLang="en-US" sz="3200"/>
              <a:t>CPU</a:t>
            </a:r>
            <a:r>
              <a:rPr lang="en-US" altLang="en-US" sz="3200"/>
              <a:t>.</a:t>
            </a:r>
            <a:r>
              <a:rPr lang="vi-VN" altLang="en-US" sz="3200"/>
              <a:t> </a:t>
            </a:r>
            <a:r>
              <a:rPr lang="en-US" altLang="en-US" sz="3200"/>
              <a:t>C</a:t>
            </a:r>
            <a:r>
              <a:rPr lang="vi-VN" altLang="en-US" sz="3200"/>
              <a:t>hịu sự chi phối của cờ ngắt</a:t>
            </a:r>
            <a:r>
              <a:rPr lang="en-US" altLang="en-US" sz="3200"/>
              <a:t>.</a:t>
            </a:r>
            <a:r>
              <a:rPr lang="vi-VN" altLang="en-US" sz="3200"/>
              <a:t> Cờ IF=1 </a:t>
            </a:r>
            <a:r>
              <a:rPr lang="vi-VN" altLang="en-US" sz="3200">
                <a:sym typeface="Symbol" pitchFamily="18" charset="2"/>
              </a:rPr>
              <a:t></a:t>
            </a:r>
            <a:r>
              <a:rPr lang="vi-VN" altLang="en-US" sz="3200"/>
              <a:t> cho phép ngắt, IF=</a:t>
            </a:r>
            <a:r>
              <a:rPr lang="en-US" altLang="en-US" sz="3200"/>
              <a:t> 0</a:t>
            </a:r>
            <a:r>
              <a:rPr lang="vi-VN" altLang="en-US" sz="3200"/>
              <a:t> </a:t>
            </a:r>
            <a:r>
              <a:rPr lang="vi-VN" altLang="en-US" sz="3200">
                <a:sym typeface="Symbol" pitchFamily="18" charset="2"/>
              </a:rPr>
              <a:t></a:t>
            </a:r>
            <a:r>
              <a:rPr lang="vi-VN" altLang="en-US" sz="3200"/>
              <a:t>cấm ngắt.</a:t>
            </a:r>
            <a:endParaRPr lang="en-US" altLang="en-US" sz="3200"/>
          </a:p>
        </p:txBody>
      </p:sp>
    </p:spTree>
    <p:extLst>
      <p:ext uri="{BB962C8B-B14F-4D97-AF65-F5344CB8AC3E}">
        <p14:creationId xmlns:p14="http://schemas.microsoft.com/office/powerpoint/2010/main" val="111685677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25CBDBE9-2A16-4A47-B569-8E47CAE372BD}"/>
              </a:ext>
            </a:extLst>
          </p:cNvPr>
          <p:cNvSpPr>
            <a:spLocks noGrp="1"/>
          </p:cNvSpPr>
          <p:nvPr>
            <p:ph type="title"/>
          </p:nvPr>
        </p:nvSpPr>
        <p:spPr/>
        <p:txBody>
          <a:bodyPr/>
          <a:lstStyle/>
          <a:p>
            <a:endParaRPr lang="en-US" altLang="en-US"/>
          </a:p>
        </p:txBody>
      </p:sp>
      <p:sp>
        <p:nvSpPr>
          <p:cNvPr id="14339" name="Content Placeholder 2">
            <a:extLst>
              <a:ext uri="{FF2B5EF4-FFF2-40B4-BE49-F238E27FC236}">
                <a16:creationId xmlns:a16="http://schemas.microsoft.com/office/drawing/2014/main" id="{937F5949-ECDB-4624-97FF-EDD2716172D6}"/>
              </a:ext>
            </a:extLst>
          </p:cNvPr>
          <p:cNvSpPr>
            <a:spLocks noGrp="1"/>
          </p:cNvSpPr>
          <p:nvPr>
            <p:ph idx="1"/>
          </p:nvPr>
        </p:nvSpPr>
        <p:spPr/>
        <p:txBody>
          <a:bodyPr/>
          <a:lstStyle/>
          <a:p>
            <a:pPr marL="342900" lvl="1" indent="-342900">
              <a:buClr>
                <a:schemeClr val="folHlink"/>
              </a:buClr>
              <a:buSzPct val="60000"/>
              <a:defRPr/>
            </a:pPr>
            <a:r>
              <a:rPr lang="vi-VN" altLang="en-US" sz="3200"/>
              <a:t>Ngắt mềm: ngắt được kích hoạt bởi các chương trình</a:t>
            </a:r>
            <a:r>
              <a:rPr lang="en-US" altLang="en-US" sz="3200"/>
              <a:t> </a:t>
            </a:r>
            <a:r>
              <a:rPr lang="vi-VN" altLang="en-US" sz="3200"/>
              <a:t>thông qua lệnh gọi ngắt INT &lt;N&gt;. N là số hiệu ngắt.</a:t>
            </a:r>
          </a:p>
          <a:p>
            <a:pPr marL="342900" lvl="1" indent="-342900">
              <a:buClr>
                <a:schemeClr val="folHlink"/>
              </a:buClr>
              <a:buSzPct val="60000"/>
              <a:defRPr/>
            </a:pPr>
            <a:r>
              <a:rPr lang="vi-VN" altLang="en-US" sz="3200"/>
              <a:t>Các ngắt ngoại lệ: ngắt </a:t>
            </a:r>
            <a:r>
              <a:rPr lang="en-US" altLang="en-US" sz="3200"/>
              <a:t>phát sinh </a:t>
            </a:r>
            <a:r>
              <a:rPr lang="vi-VN" altLang="en-US" sz="3200"/>
              <a:t>do lỗi trong quá</a:t>
            </a:r>
            <a:r>
              <a:rPr lang="en-US" altLang="en-US" sz="3200"/>
              <a:t> </a:t>
            </a:r>
            <a:r>
              <a:rPr lang="vi-VN" altLang="en-US" sz="3200"/>
              <a:t>trình hoạt động của CPU:</a:t>
            </a:r>
          </a:p>
          <a:p>
            <a:pPr lvl="1">
              <a:defRPr/>
            </a:pPr>
            <a:r>
              <a:rPr lang="vi-VN" altLang="en-US" sz="3200"/>
              <a:t>Ngắt chia cho 0 (divide by zero)</a:t>
            </a:r>
            <a:endParaRPr lang="en-US" altLang="en-US" sz="3200"/>
          </a:p>
          <a:p>
            <a:pPr lvl="1">
              <a:defRPr/>
            </a:pPr>
            <a:r>
              <a:rPr lang="vi-VN" altLang="en-US" sz="3200"/>
              <a:t>Ngắt do tràn (overflow)</a:t>
            </a:r>
            <a:endParaRPr lang="en-US" altLang="en-US" sz="3200"/>
          </a:p>
        </p:txBody>
      </p:sp>
    </p:spTree>
    <p:extLst>
      <p:ext uri="{BB962C8B-B14F-4D97-AF65-F5344CB8AC3E}">
        <p14:creationId xmlns:p14="http://schemas.microsoft.com/office/powerpoint/2010/main" val="355466431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D6E30F1D-2189-453E-9047-4DE7DE585682}"/>
              </a:ext>
            </a:extLst>
          </p:cNvPr>
          <p:cNvSpPr>
            <a:spLocks noGrp="1" noChangeArrowheads="1"/>
          </p:cNvSpPr>
          <p:nvPr>
            <p:ph type="title"/>
          </p:nvPr>
        </p:nvSpPr>
        <p:spPr/>
        <p:txBody>
          <a:bodyPr/>
          <a:lstStyle/>
          <a:p>
            <a:pPr eaLnBrk="1" hangingPunct="1"/>
            <a:r>
              <a:rPr lang="en-US" altLang="en-US"/>
              <a:t>Nguyên tắc hoạt động các ngắt</a:t>
            </a:r>
          </a:p>
        </p:txBody>
      </p:sp>
      <p:sp>
        <p:nvSpPr>
          <p:cNvPr id="15363" name="Rectangle 3">
            <a:extLst>
              <a:ext uri="{FF2B5EF4-FFF2-40B4-BE49-F238E27FC236}">
                <a16:creationId xmlns:a16="http://schemas.microsoft.com/office/drawing/2014/main" id="{FB7ABF1A-56A0-4199-A72D-94F26C20A31B}"/>
              </a:ext>
            </a:extLst>
          </p:cNvPr>
          <p:cNvSpPr>
            <a:spLocks noGrp="1" noChangeArrowheads="1"/>
          </p:cNvSpPr>
          <p:nvPr>
            <p:ph idx="1"/>
          </p:nvPr>
        </p:nvSpPr>
        <p:spPr/>
        <p:txBody>
          <a:bodyPr/>
          <a:lstStyle/>
          <a:p>
            <a:pPr eaLnBrk="1" hangingPunct="1">
              <a:lnSpc>
                <a:spcPct val="90000"/>
              </a:lnSpc>
            </a:pPr>
            <a:r>
              <a:rPr lang="en-US" altLang="en-US"/>
              <a:t>Các ngắt được phục vụ trên cơ sở độ ưu tiên</a:t>
            </a:r>
          </a:p>
          <a:p>
            <a:pPr eaLnBrk="1" hangingPunct="1">
              <a:lnSpc>
                <a:spcPct val="90000"/>
              </a:lnSpc>
            </a:pPr>
            <a:r>
              <a:rPr lang="en-US" altLang="en-US"/>
              <a:t>Mỗi ngắt được gán 1 con số (loại ngắt) : số nhỏ ưu tiên cao, số lớn ưu tiên thấp</a:t>
            </a:r>
          </a:p>
          <a:p>
            <a:pPr eaLnBrk="1" hangingPunct="1">
              <a:lnSpc>
                <a:spcPct val="90000"/>
              </a:lnSpc>
            </a:pPr>
            <a:r>
              <a:rPr lang="en-US" altLang="en-US"/>
              <a:t>Khi 1 chương trình phục vụ ngắt (loại n) đang được phục vụ thì chỉ có những ngắt có độ ưu tiên cao hơn (loại &lt; n) mới được phép ngắt chương trình phục vụ ngắt đang hoạt động.</a:t>
            </a:r>
          </a:p>
          <a:p>
            <a:pPr eaLnBrk="1" hangingPunct="1">
              <a:lnSpc>
                <a:spcPct val="90000"/>
              </a:lnSpc>
            </a:pPr>
            <a:r>
              <a:rPr lang="en-US" altLang="en-US"/>
              <a:t>Các thiết bị có độ ưu tiên thấp hơn phải chờ cho đến khi trình phục vụ ngắt hiện thời hoàn tất trước khi yêu cầu của nó được xem xét.</a:t>
            </a:r>
          </a:p>
        </p:txBody>
      </p:sp>
    </p:spTree>
    <p:extLst>
      <p:ext uri="{BB962C8B-B14F-4D97-AF65-F5344CB8AC3E}">
        <p14:creationId xmlns:p14="http://schemas.microsoft.com/office/powerpoint/2010/main" val="189330212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4C79708-6650-4C05-BDCA-E0BD9CF8E98F}"/>
              </a:ext>
            </a:extLst>
          </p:cNvPr>
          <p:cNvSpPr>
            <a:spLocks noGrp="1" noChangeArrowheads="1"/>
          </p:cNvSpPr>
          <p:nvPr>
            <p:ph type="title"/>
          </p:nvPr>
        </p:nvSpPr>
        <p:spPr/>
        <p:txBody>
          <a:bodyPr/>
          <a:lstStyle/>
          <a:p>
            <a:pPr eaLnBrk="1" hangingPunct="1"/>
            <a:r>
              <a:rPr lang="en-US" altLang="en-US"/>
              <a:t>Ví dụ về ưu tiên ngắt</a:t>
            </a:r>
          </a:p>
        </p:txBody>
      </p:sp>
      <p:grpSp>
        <p:nvGrpSpPr>
          <p:cNvPr id="16387" name="Group 49">
            <a:extLst>
              <a:ext uri="{FF2B5EF4-FFF2-40B4-BE49-F238E27FC236}">
                <a16:creationId xmlns:a16="http://schemas.microsoft.com/office/drawing/2014/main" id="{91855037-9E42-4145-8142-38543AF01942}"/>
              </a:ext>
            </a:extLst>
          </p:cNvPr>
          <p:cNvGrpSpPr>
            <a:grpSpLocks/>
          </p:cNvGrpSpPr>
          <p:nvPr/>
        </p:nvGrpSpPr>
        <p:grpSpPr bwMode="auto">
          <a:xfrm>
            <a:off x="1752600" y="1219200"/>
            <a:ext cx="8610600" cy="5334000"/>
            <a:chOff x="144" y="768"/>
            <a:chExt cx="5424" cy="3360"/>
          </a:xfrm>
        </p:grpSpPr>
        <p:sp>
          <p:nvSpPr>
            <p:cNvPr id="16388" name="AutoShape 4">
              <a:extLst>
                <a:ext uri="{FF2B5EF4-FFF2-40B4-BE49-F238E27FC236}">
                  <a16:creationId xmlns:a16="http://schemas.microsoft.com/office/drawing/2014/main" id="{3A39F692-E2E7-4309-AE7D-4667255DAE6B}"/>
                </a:ext>
              </a:extLst>
            </p:cNvPr>
            <p:cNvSpPr>
              <a:spLocks noChangeArrowheads="1"/>
            </p:cNvSpPr>
            <p:nvPr/>
          </p:nvSpPr>
          <p:spPr bwMode="auto">
            <a:xfrm>
              <a:off x="1536" y="768"/>
              <a:ext cx="336" cy="336"/>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16389" name="AutoShape 5">
              <a:extLst>
                <a:ext uri="{FF2B5EF4-FFF2-40B4-BE49-F238E27FC236}">
                  <a16:creationId xmlns:a16="http://schemas.microsoft.com/office/drawing/2014/main" id="{8B2F6C29-304D-4492-AC63-52042BECBE00}"/>
                </a:ext>
              </a:extLst>
            </p:cNvPr>
            <p:cNvSpPr>
              <a:spLocks noChangeArrowheads="1"/>
            </p:cNvSpPr>
            <p:nvPr/>
          </p:nvSpPr>
          <p:spPr bwMode="auto">
            <a:xfrm>
              <a:off x="1536" y="1152"/>
              <a:ext cx="336" cy="336"/>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16390" name="Line 6">
              <a:extLst>
                <a:ext uri="{FF2B5EF4-FFF2-40B4-BE49-F238E27FC236}">
                  <a16:creationId xmlns:a16="http://schemas.microsoft.com/office/drawing/2014/main" id="{3991C0EA-ABFA-4E7E-B86E-1FE8677A1AF4}"/>
                </a:ext>
              </a:extLst>
            </p:cNvPr>
            <p:cNvSpPr>
              <a:spLocks noChangeShapeType="1"/>
            </p:cNvSpPr>
            <p:nvPr/>
          </p:nvSpPr>
          <p:spPr bwMode="auto">
            <a:xfrm>
              <a:off x="576" y="1392"/>
              <a:ext cx="91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1" name="Line 7">
              <a:extLst>
                <a:ext uri="{FF2B5EF4-FFF2-40B4-BE49-F238E27FC236}">
                  <a16:creationId xmlns:a16="http://schemas.microsoft.com/office/drawing/2014/main" id="{14D7441F-7E3C-4520-A9AE-DE677AD59B5C}"/>
                </a:ext>
              </a:extLst>
            </p:cNvPr>
            <p:cNvSpPr>
              <a:spLocks noChangeShapeType="1"/>
            </p:cNvSpPr>
            <p:nvPr/>
          </p:nvSpPr>
          <p:spPr bwMode="auto">
            <a:xfrm>
              <a:off x="1920" y="1392"/>
              <a:ext cx="48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2" name="AutoShape 8">
              <a:extLst>
                <a:ext uri="{FF2B5EF4-FFF2-40B4-BE49-F238E27FC236}">
                  <a16:creationId xmlns:a16="http://schemas.microsoft.com/office/drawing/2014/main" id="{A4C8713C-E3A4-4BBB-B4EF-464F5A4418A7}"/>
                </a:ext>
              </a:extLst>
            </p:cNvPr>
            <p:cNvSpPr>
              <a:spLocks noChangeArrowheads="1"/>
            </p:cNvSpPr>
            <p:nvPr/>
          </p:nvSpPr>
          <p:spPr bwMode="auto">
            <a:xfrm>
              <a:off x="2352" y="1392"/>
              <a:ext cx="336" cy="336"/>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16393" name="Line 9">
              <a:extLst>
                <a:ext uri="{FF2B5EF4-FFF2-40B4-BE49-F238E27FC236}">
                  <a16:creationId xmlns:a16="http://schemas.microsoft.com/office/drawing/2014/main" id="{7CBB6266-E6E5-40CD-B64E-E4DFC6ED7394}"/>
                </a:ext>
              </a:extLst>
            </p:cNvPr>
            <p:cNvSpPr>
              <a:spLocks noChangeShapeType="1"/>
            </p:cNvSpPr>
            <p:nvPr/>
          </p:nvSpPr>
          <p:spPr bwMode="auto">
            <a:xfrm>
              <a:off x="576" y="1728"/>
              <a:ext cx="91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4" name="Line 10">
              <a:extLst>
                <a:ext uri="{FF2B5EF4-FFF2-40B4-BE49-F238E27FC236}">
                  <a16:creationId xmlns:a16="http://schemas.microsoft.com/office/drawing/2014/main" id="{66E3AC4C-8455-4C06-9FEA-23384874EAE4}"/>
                </a:ext>
              </a:extLst>
            </p:cNvPr>
            <p:cNvSpPr>
              <a:spLocks noChangeShapeType="1"/>
            </p:cNvSpPr>
            <p:nvPr/>
          </p:nvSpPr>
          <p:spPr bwMode="auto">
            <a:xfrm>
              <a:off x="1536" y="1728"/>
              <a:ext cx="91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5" name="Line 11">
              <a:extLst>
                <a:ext uri="{FF2B5EF4-FFF2-40B4-BE49-F238E27FC236}">
                  <a16:creationId xmlns:a16="http://schemas.microsoft.com/office/drawing/2014/main" id="{C885494E-32EA-4C7F-BBA0-0A9EA88EA912}"/>
                </a:ext>
              </a:extLst>
            </p:cNvPr>
            <p:cNvSpPr>
              <a:spLocks noChangeShapeType="1"/>
            </p:cNvSpPr>
            <p:nvPr/>
          </p:nvSpPr>
          <p:spPr bwMode="auto">
            <a:xfrm>
              <a:off x="576" y="2064"/>
              <a:ext cx="91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6" name="Line 12">
              <a:extLst>
                <a:ext uri="{FF2B5EF4-FFF2-40B4-BE49-F238E27FC236}">
                  <a16:creationId xmlns:a16="http://schemas.microsoft.com/office/drawing/2014/main" id="{DAE2BC66-F680-4AF8-BE95-4340A5332CD4}"/>
                </a:ext>
              </a:extLst>
            </p:cNvPr>
            <p:cNvSpPr>
              <a:spLocks noChangeShapeType="1"/>
            </p:cNvSpPr>
            <p:nvPr/>
          </p:nvSpPr>
          <p:spPr bwMode="auto">
            <a:xfrm>
              <a:off x="1536" y="2064"/>
              <a:ext cx="91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7" name="Line 13">
              <a:extLst>
                <a:ext uri="{FF2B5EF4-FFF2-40B4-BE49-F238E27FC236}">
                  <a16:creationId xmlns:a16="http://schemas.microsoft.com/office/drawing/2014/main" id="{FD2119CE-B566-46FB-B1CD-9154D65AC00C}"/>
                </a:ext>
              </a:extLst>
            </p:cNvPr>
            <p:cNvSpPr>
              <a:spLocks noChangeShapeType="1"/>
            </p:cNvSpPr>
            <p:nvPr/>
          </p:nvSpPr>
          <p:spPr bwMode="auto">
            <a:xfrm>
              <a:off x="2496" y="2064"/>
              <a:ext cx="91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8" name="AutoShape 14">
              <a:extLst>
                <a:ext uri="{FF2B5EF4-FFF2-40B4-BE49-F238E27FC236}">
                  <a16:creationId xmlns:a16="http://schemas.microsoft.com/office/drawing/2014/main" id="{8AD224AA-7689-47DD-B2E9-BB8CAC4733E1}"/>
                </a:ext>
              </a:extLst>
            </p:cNvPr>
            <p:cNvSpPr>
              <a:spLocks noChangeArrowheads="1"/>
            </p:cNvSpPr>
            <p:nvPr/>
          </p:nvSpPr>
          <p:spPr bwMode="auto">
            <a:xfrm>
              <a:off x="3312" y="1728"/>
              <a:ext cx="336" cy="336"/>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16399" name="Line 15">
              <a:extLst>
                <a:ext uri="{FF2B5EF4-FFF2-40B4-BE49-F238E27FC236}">
                  <a16:creationId xmlns:a16="http://schemas.microsoft.com/office/drawing/2014/main" id="{36DB4B9C-DD4D-47B5-A4A4-59ADA8D8E599}"/>
                </a:ext>
              </a:extLst>
            </p:cNvPr>
            <p:cNvSpPr>
              <a:spLocks noChangeShapeType="1"/>
            </p:cNvSpPr>
            <p:nvPr/>
          </p:nvSpPr>
          <p:spPr bwMode="auto">
            <a:xfrm>
              <a:off x="2688" y="1728"/>
              <a:ext cx="62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0" name="Line 16">
              <a:extLst>
                <a:ext uri="{FF2B5EF4-FFF2-40B4-BE49-F238E27FC236}">
                  <a16:creationId xmlns:a16="http://schemas.microsoft.com/office/drawing/2014/main" id="{CA81C459-78EC-4893-8715-056DF2FDE431}"/>
                </a:ext>
              </a:extLst>
            </p:cNvPr>
            <p:cNvSpPr>
              <a:spLocks noChangeShapeType="1"/>
            </p:cNvSpPr>
            <p:nvPr/>
          </p:nvSpPr>
          <p:spPr bwMode="auto">
            <a:xfrm>
              <a:off x="3648" y="2064"/>
              <a:ext cx="48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1" name="AutoShape 18">
              <a:extLst>
                <a:ext uri="{FF2B5EF4-FFF2-40B4-BE49-F238E27FC236}">
                  <a16:creationId xmlns:a16="http://schemas.microsoft.com/office/drawing/2014/main" id="{9E26AE62-84F5-43CA-A1DC-1A6CD47031F3}"/>
                </a:ext>
              </a:extLst>
            </p:cNvPr>
            <p:cNvSpPr>
              <a:spLocks noChangeArrowheads="1"/>
            </p:cNvSpPr>
            <p:nvPr/>
          </p:nvSpPr>
          <p:spPr bwMode="auto">
            <a:xfrm>
              <a:off x="4080" y="2064"/>
              <a:ext cx="336" cy="336"/>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16402" name="Text Box 19">
              <a:extLst>
                <a:ext uri="{FF2B5EF4-FFF2-40B4-BE49-F238E27FC236}">
                  <a16:creationId xmlns:a16="http://schemas.microsoft.com/office/drawing/2014/main" id="{3427CA6A-03A2-4B47-A8AB-FCB4EF4243DE}"/>
                </a:ext>
              </a:extLst>
            </p:cNvPr>
            <p:cNvSpPr txBox="1">
              <a:spLocks noChangeArrowheads="1"/>
            </p:cNvSpPr>
            <p:nvPr/>
          </p:nvSpPr>
          <p:spPr bwMode="auto">
            <a:xfrm>
              <a:off x="1872" y="768"/>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CT chính</a:t>
              </a:r>
            </a:p>
          </p:txBody>
        </p:sp>
        <p:sp>
          <p:nvSpPr>
            <p:cNvPr id="16403" name="Text Box 20">
              <a:extLst>
                <a:ext uri="{FF2B5EF4-FFF2-40B4-BE49-F238E27FC236}">
                  <a16:creationId xmlns:a16="http://schemas.microsoft.com/office/drawing/2014/main" id="{6B53CBF2-9D73-4715-9BC3-CD38AF008E9D}"/>
                </a:ext>
              </a:extLst>
            </p:cNvPr>
            <p:cNvSpPr txBox="1">
              <a:spLocks noChangeArrowheads="1"/>
            </p:cNvSpPr>
            <p:nvPr/>
          </p:nvSpPr>
          <p:spPr bwMode="auto">
            <a:xfrm>
              <a:off x="2592" y="1305"/>
              <a:ext cx="12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Chuyển vào ISR6</a:t>
              </a:r>
            </a:p>
          </p:txBody>
        </p:sp>
        <p:sp>
          <p:nvSpPr>
            <p:cNvPr id="16404" name="Text Box 21">
              <a:extLst>
                <a:ext uri="{FF2B5EF4-FFF2-40B4-BE49-F238E27FC236}">
                  <a16:creationId xmlns:a16="http://schemas.microsoft.com/office/drawing/2014/main" id="{F40160AD-42DD-4A95-8F89-A298C3E682C9}"/>
                </a:ext>
              </a:extLst>
            </p:cNvPr>
            <p:cNvSpPr txBox="1">
              <a:spLocks noChangeArrowheads="1"/>
            </p:cNvSpPr>
            <p:nvPr/>
          </p:nvSpPr>
          <p:spPr bwMode="auto">
            <a:xfrm>
              <a:off x="3552" y="1641"/>
              <a:ext cx="12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Chuyển vào ISR4</a:t>
              </a:r>
            </a:p>
          </p:txBody>
        </p:sp>
        <p:sp>
          <p:nvSpPr>
            <p:cNvPr id="16405" name="Text Box 22">
              <a:extLst>
                <a:ext uri="{FF2B5EF4-FFF2-40B4-BE49-F238E27FC236}">
                  <a16:creationId xmlns:a16="http://schemas.microsoft.com/office/drawing/2014/main" id="{D2522047-249F-411C-98AA-863A44D78061}"/>
                </a:ext>
              </a:extLst>
            </p:cNvPr>
            <p:cNvSpPr txBox="1">
              <a:spLocks noChangeArrowheads="1"/>
            </p:cNvSpPr>
            <p:nvPr/>
          </p:nvSpPr>
          <p:spPr bwMode="auto">
            <a:xfrm>
              <a:off x="4320" y="1977"/>
              <a:ext cx="12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Chuyển vào ISR2</a:t>
              </a:r>
            </a:p>
          </p:txBody>
        </p:sp>
        <p:sp>
          <p:nvSpPr>
            <p:cNvPr id="16406" name="Text Box 23">
              <a:extLst>
                <a:ext uri="{FF2B5EF4-FFF2-40B4-BE49-F238E27FC236}">
                  <a16:creationId xmlns:a16="http://schemas.microsoft.com/office/drawing/2014/main" id="{A1C4DBC3-375F-47D6-ABF0-8AF0E389EB19}"/>
                </a:ext>
              </a:extLst>
            </p:cNvPr>
            <p:cNvSpPr txBox="1">
              <a:spLocks noChangeArrowheads="1"/>
            </p:cNvSpPr>
            <p:nvPr/>
          </p:nvSpPr>
          <p:spPr bwMode="auto">
            <a:xfrm>
              <a:off x="4320" y="2313"/>
              <a:ext cx="12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Kết thúc CT ISR2</a:t>
              </a:r>
            </a:p>
          </p:txBody>
        </p:sp>
        <p:sp>
          <p:nvSpPr>
            <p:cNvPr id="16407" name="Line 24">
              <a:extLst>
                <a:ext uri="{FF2B5EF4-FFF2-40B4-BE49-F238E27FC236}">
                  <a16:creationId xmlns:a16="http://schemas.microsoft.com/office/drawing/2014/main" id="{042F5C27-753E-4743-812A-E33E84B1D7B4}"/>
                </a:ext>
              </a:extLst>
            </p:cNvPr>
            <p:cNvSpPr>
              <a:spLocks noChangeShapeType="1"/>
            </p:cNvSpPr>
            <p:nvPr/>
          </p:nvSpPr>
          <p:spPr bwMode="auto">
            <a:xfrm flipH="1">
              <a:off x="3648" y="2448"/>
              <a:ext cx="57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8" name="AutoShape 25">
              <a:extLst>
                <a:ext uri="{FF2B5EF4-FFF2-40B4-BE49-F238E27FC236}">
                  <a16:creationId xmlns:a16="http://schemas.microsoft.com/office/drawing/2014/main" id="{F5721A53-6913-4FFE-B7FD-FD7EBFF49D51}"/>
                </a:ext>
              </a:extLst>
            </p:cNvPr>
            <p:cNvSpPr>
              <a:spLocks noChangeArrowheads="1"/>
            </p:cNvSpPr>
            <p:nvPr/>
          </p:nvSpPr>
          <p:spPr bwMode="auto">
            <a:xfrm>
              <a:off x="3312" y="2448"/>
              <a:ext cx="336" cy="336"/>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16409" name="Text Box 26">
              <a:extLst>
                <a:ext uri="{FF2B5EF4-FFF2-40B4-BE49-F238E27FC236}">
                  <a16:creationId xmlns:a16="http://schemas.microsoft.com/office/drawing/2014/main" id="{2C9C094A-056A-427D-83AD-F875008AC652}"/>
                </a:ext>
              </a:extLst>
            </p:cNvPr>
            <p:cNvSpPr txBox="1">
              <a:spLocks noChangeArrowheads="1"/>
            </p:cNvSpPr>
            <p:nvPr/>
          </p:nvSpPr>
          <p:spPr bwMode="auto">
            <a:xfrm>
              <a:off x="3600" y="2601"/>
              <a:ext cx="12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Kết thúc CT ISR4</a:t>
              </a:r>
            </a:p>
          </p:txBody>
        </p:sp>
        <p:sp>
          <p:nvSpPr>
            <p:cNvPr id="16410" name="Line 27">
              <a:extLst>
                <a:ext uri="{FF2B5EF4-FFF2-40B4-BE49-F238E27FC236}">
                  <a16:creationId xmlns:a16="http://schemas.microsoft.com/office/drawing/2014/main" id="{72C8B29E-61A6-406D-9BA4-18F0B290FDA2}"/>
                </a:ext>
              </a:extLst>
            </p:cNvPr>
            <p:cNvSpPr>
              <a:spLocks noChangeShapeType="1"/>
            </p:cNvSpPr>
            <p:nvPr/>
          </p:nvSpPr>
          <p:spPr bwMode="auto">
            <a:xfrm flipH="1">
              <a:off x="2688" y="2784"/>
              <a:ext cx="62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11" name="AutoShape 28">
              <a:extLst>
                <a:ext uri="{FF2B5EF4-FFF2-40B4-BE49-F238E27FC236}">
                  <a16:creationId xmlns:a16="http://schemas.microsoft.com/office/drawing/2014/main" id="{6057BA94-6BBC-45E0-B166-1FF749ACF853}"/>
                </a:ext>
              </a:extLst>
            </p:cNvPr>
            <p:cNvSpPr>
              <a:spLocks noChangeArrowheads="1"/>
            </p:cNvSpPr>
            <p:nvPr/>
          </p:nvSpPr>
          <p:spPr bwMode="auto">
            <a:xfrm>
              <a:off x="2352" y="2784"/>
              <a:ext cx="336" cy="336"/>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16412" name="Text Box 29">
              <a:extLst>
                <a:ext uri="{FF2B5EF4-FFF2-40B4-BE49-F238E27FC236}">
                  <a16:creationId xmlns:a16="http://schemas.microsoft.com/office/drawing/2014/main" id="{B0E82048-D800-4164-AEC2-9AEEE714770A}"/>
                </a:ext>
              </a:extLst>
            </p:cNvPr>
            <p:cNvSpPr txBox="1">
              <a:spLocks noChangeArrowheads="1"/>
            </p:cNvSpPr>
            <p:nvPr/>
          </p:nvSpPr>
          <p:spPr bwMode="auto">
            <a:xfrm>
              <a:off x="2640" y="2937"/>
              <a:ext cx="12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Kết thúc CT ISR6</a:t>
              </a:r>
            </a:p>
          </p:txBody>
        </p:sp>
        <p:sp>
          <p:nvSpPr>
            <p:cNvPr id="16413" name="Line 30">
              <a:extLst>
                <a:ext uri="{FF2B5EF4-FFF2-40B4-BE49-F238E27FC236}">
                  <a16:creationId xmlns:a16="http://schemas.microsoft.com/office/drawing/2014/main" id="{CBBE0DE4-007D-4814-B969-25A18B24BD5C}"/>
                </a:ext>
              </a:extLst>
            </p:cNvPr>
            <p:cNvSpPr>
              <a:spLocks noChangeShapeType="1"/>
            </p:cNvSpPr>
            <p:nvPr/>
          </p:nvSpPr>
          <p:spPr bwMode="auto">
            <a:xfrm>
              <a:off x="576" y="2448"/>
              <a:ext cx="91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14" name="Line 31">
              <a:extLst>
                <a:ext uri="{FF2B5EF4-FFF2-40B4-BE49-F238E27FC236}">
                  <a16:creationId xmlns:a16="http://schemas.microsoft.com/office/drawing/2014/main" id="{305544FC-3A14-430A-95F9-454E21835ADC}"/>
                </a:ext>
              </a:extLst>
            </p:cNvPr>
            <p:cNvSpPr>
              <a:spLocks noChangeShapeType="1"/>
            </p:cNvSpPr>
            <p:nvPr/>
          </p:nvSpPr>
          <p:spPr bwMode="auto">
            <a:xfrm>
              <a:off x="1536" y="2448"/>
              <a:ext cx="1776"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6415" name="Line 32">
              <a:extLst>
                <a:ext uri="{FF2B5EF4-FFF2-40B4-BE49-F238E27FC236}">
                  <a16:creationId xmlns:a16="http://schemas.microsoft.com/office/drawing/2014/main" id="{98A17703-85BA-4782-836A-9E0C1777E8F6}"/>
                </a:ext>
              </a:extLst>
            </p:cNvPr>
            <p:cNvSpPr>
              <a:spLocks noChangeShapeType="1"/>
            </p:cNvSpPr>
            <p:nvPr/>
          </p:nvSpPr>
          <p:spPr bwMode="auto">
            <a:xfrm flipH="1">
              <a:off x="2160" y="3120"/>
              <a:ext cx="33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16" name="AutoShape 33">
              <a:extLst>
                <a:ext uri="{FF2B5EF4-FFF2-40B4-BE49-F238E27FC236}">
                  <a16:creationId xmlns:a16="http://schemas.microsoft.com/office/drawing/2014/main" id="{1209E274-BA2C-4FA1-999A-5E89C05975AC}"/>
                </a:ext>
              </a:extLst>
            </p:cNvPr>
            <p:cNvSpPr>
              <a:spLocks noChangeArrowheads="1"/>
            </p:cNvSpPr>
            <p:nvPr/>
          </p:nvSpPr>
          <p:spPr bwMode="auto">
            <a:xfrm>
              <a:off x="2112" y="3456"/>
              <a:ext cx="336" cy="336"/>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16417" name="Line 34">
              <a:extLst>
                <a:ext uri="{FF2B5EF4-FFF2-40B4-BE49-F238E27FC236}">
                  <a16:creationId xmlns:a16="http://schemas.microsoft.com/office/drawing/2014/main" id="{31C71FAE-E15E-41D2-93AE-BBD2DF3DD6BD}"/>
                </a:ext>
              </a:extLst>
            </p:cNvPr>
            <p:cNvSpPr>
              <a:spLocks noChangeShapeType="1"/>
            </p:cNvSpPr>
            <p:nvPr/>
          </p:nvSpPr>
          <p:spPr bwMode="auto">
            <a:xfrm>
              <a:off x="2208" y="3168"/>
              <a:ext cx="0"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18" name="Text Box 35">
              <a:extLst>
                <a:ext uri="{FF2B5EF4-FFF2-40B4-BE49-F238E27FC236}">
                  <a16:creationId xmlns:a16="http://schemas.microsoft.com/office/drawing/2014/main" id="{6085CF7C-21C6-4A6E-97BA-CCF960C31BC7}"/>
                </a:ext>
              </a:extLst>
            </p:cNvPr>
            <p:cNvSpPr txBox="1">
              <a:spLocks noChangeArrowheads="1"/>
            </p:cNvSpPr>
            <p:nvPr/>
          </p:nvSpPr>
          <p:spPr bwMode="auto">
            <a:xfrm>
              <a:off x="2208" y="3225"/>
              <a:ext cx="12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Chuyển vào ISR7</a:t>
              </a:r>
            </a:p>
          </p:txBody>
        </p:sp>
        <p:sp>
          <p:nvSpPr>
            <p:cNvPr id="16419" name="Text Box 36">
              <a:extLst>
                <a:ext uri="{FF2B5EF4-FFF2-40B4-BE49-F238E27FC236}">
                  <a16:creationId xmlns:a16="http://schemas.microsoft.com/office/drawing/2014/main" id="{415755E7-B23D-4F5F-9D04-3CE6C33EA6B2}"/>
                </a:ext>
              </a:extLst>
            </p:cNvPr>
            <p:cNvSpPr txBox="1">
              <a:spLocks noChangeArrowheads="1"/>
            </p:cNvSpPr>
            <p:nvPr/>
          </p:nvSpPr>
          <p:spPr bwMode="auto">
            <a:xfrm>
              <a:off x="2400" y="3609"/>
              <a:ext cx="12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Kết thúc CT ISR7</a:t>
              </a:r>
            </a:p>
          </p:txBody>
        </p:sp>
        <p:sp>
          <p:nvSpPr>
            <p:cNvPr id="16420" name="Line 37">
              <a:extLst>
                <a:ext uri="{FF2B5EF4-FFF2-40B4-BE49-F238E27FC236}">
                  <a16:creationId xmlns:a16="http://schemas.microsoft.com/office/drawing/2014/main" id="{C6F4DC7A-25DE-4E79-8ED8-D72F66D95509}"/>
                </a:ext>
              </a:extLst>
            </p:cNvPr>
            <p:cNvSpPr>
              <a:spLocks noChangeShapeType="1"/>
            </p:cNvSpPr>
            <p:nvPr/>
          </p:nvSpPr>
          <p:spPr bwMode="auto">
            <a:xfrm flipH="1">
              <a:off x="1824" y="3792"/>
              <a:ext cx="48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21" name="AutoShape 38">
              <a:extLst>
                <a:ext uri="{FF2B5EF4-FFF2-40B4-BE49-F238E27FC236}">
                  <a16:creationId xmlns:a16="http://schemas.microsoft.com/office/drawing/2014/main" id="{0FF8D7F6-5169-445D-9434-96D8F62A3F4F}"/>
                </a:ext>
              </a:extLst>
            </p:cNvPr>
            <p:cNvSpPr>
              <a:spLocks noChangeArrowheads="1"/>
            </p:cNvSpPr>
            <p:nvPr/>
          </p:nvSpPr>
          <p:spPr bwMode="auto">
            <a:xfrm>
              <a:off x="1536" y="3744"/>
              <a:ext cx="336" cy="336"/>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16422" name="Text Box 39">
              <a:extLst>
                <a:ext uri="{FF2B5EF4-FFF2-40B4-BE49-F238E27FC236}">
                  <a16:creationId xmlns:a16="http://schemas.microsoft.com/office/drawing/2014/main" id="{B735B5B5-CCF9-4379-9AAB-EF6B3E17BF11}"/>
                </a:ext>
              </a:extLst>
            </p:cNvPr>
            <p:cNvSpPr txBox="1">
              <a:spLocks noChangeArrowheads="1"/>
            </p:cNvSpPr>
            <p:nvPr/>
          </p:nvSpPr>
          <p:spPr bwMode="auto">
            <a:xfrm>
              <a:off x="1824" y="3897"/>
              <a:ext cx="12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Tiếp tục CT Chính</a:t>
              </a:r>
            </a:p>
          </p:txBody>
        </p:sp>
        <p:sp>
          <p:nvSpPr>
            <p:cNvPr id="16423" name="Line 40">
              <a:extLst>
                <a:ext uri="{FF2B5EF4-FFF2-40B4-BE49-F238E27FC236}">
                  <a16:creationId xmlns:a16="http://schemas.microsoft.com/office/drawing/2014/main" id="{78B67207-EE7A-4E23-B51E-681001F2EFB6}"/>
                </a:ext>
              </a:extLst>
            </p:cNvPr>
            <p:cNvSpPr>
              <a:spLocks noChangeShapeType="1"/>
            </p:cNvSpPr>
            <p:nvPr/>
          </p:nvSpPr>
          <p:spPr bwMode="auto">
            <a:xfrm>
              <a:off x="1488" y="2496"/>
              <a:ext cx="0" cy="9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24" name="Line 41">
              <a:extLst>
                <a:ext uri="{FF2B5EF4-FFF2-40B4-BE49-F238E27FC236}">
                  <a16:creationId xmlns:a16="http://schemas.microsoft.com/office/drawing/2014/main" id="{75167E0C-C0C9-4E68-9DD8-F6B92A51C111}"/>
                </a:ext>
              </a:extLst>
            </p:cNvPr>
            <p:cNvSpPr>
              <a:spLocks noChangeShapeType="1"/>
            </p:cNvSpPr>
            <p:nvPr/>
          </p:nvSpPr>
          <p:spPr bwMode="auto">
            <a:xfrm flipH="1">
              <a:off x="1536" y="3408"/>
              <a:ext cx="624"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6425" name="AutoShape 42">
              <a:extLst>
                <a:ext uri="{FF2B5EF4-FFF2-40B4-BE49-F238E27FC236}">
                  <a16:creationId xmlns:a16="http://schemas.microsoft.com/office/drawing/2014/main" id="{D0763DBF-FD9B-468A-A475-71039A0B7DD8}"/>
                </a:ext>
              </a:extLst>
            </p:cNvPr>
            <p:cNvSpPr>
              <a:spLocks/>
            </p:cNvSpPr>
            <p:nvPr/>
          </p:nvSpPr>
          <p:spPr bwMode="auto">
            <a:xfrm>
              <a:off x="1536" y="2496"/>
              <a:ext cx="48" cy="864"/>
            </a:xfrm>
            <a:prstGeom prst="rightBrace">
              <a:avLst>
                <a:gd name="adj1" fmla="val 1500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16426" name="Text Box 43">
              <a:extLst>
                <a:ext uri="{FF2B5EF4-FFF2-40B4-BE49-F238E27FC236}">
                  <a16:creationId xmlns:a16="http://schemas.microsoft.com/office/drawing/2014/main" id="{202EA640-D6B0-458B-BC52-9E83008F1FD5}"/>
                </a:ext>
              </a:extLst>
            </p:cNvPr>
            <p:cNvSpPr txBox="1">
              <a:spLocks noChangeArrowheads="1"/>
            </p:cNvSpPr>
            <p:nvPr/>
          </p:nvSpPr>
          <p:spPr bwMode="auto">
            <a:xfrm>
              <a:off x="1632" y="2592"/>
              <a:ext cx="480"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Thời gian chờ</a:t>
              </a:r>
            </a:p>
          </p:txBody>
        </p:sp>
        <p:sp>
          <p:nvSpPr>
            <p:cNvPr id="16427" name="Text Box 44">
              <a:extLst>
                <a:ext uri="{FF2B5EF4-FFF2-40B4-BE49-F238E27FC236}">
                  <a16:creationId xmlns:a16="http://schemas.microsoft.com/office/drawing/2014/main" id="{4D2FC275-69AC-4CA1-B525-3055B41C8B3F}"/>
                </a:ext>
              </a:extLst>
            </p:cNvPr>
            <p:cNvSpPr txBox="1">
              <a:spLocks noChangeArrowheads="1"/>
            </p:cNvSpPr>
            <p:nvPr/>
          </p:nvSpPr>
          <p:spPr bwMode="auto">
            <a:xfrm>
              <a:off x="144" y="1257"/>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IRQ6</a:t>
              </a:r>
            </a:p>
          </p:txBody>
        </p:sp>
        <p:sp>
          <p:nvSpPr>
            <p:cNvPr id="16428" name="Text Box 45">
              <a:extLst>
                <a:ext uri="{FF2B5EF4-FFF2-40B4-BE49-F238E27FC236}">
                  <a16:creationId xmlns:a16="http://schemas.microsoft.com/office/drawing/2014/main" id="{696B474F-2BA5-48AA-A3DF-623CA9434DF7}"/>
                </a:ext>
              </a:extLst>
            </p:cNvPr>
            <p:cNvSpPr txBox="1">
              <a:spLocks noChangeArrowheads="1"/>
            </p:cNvSpPr>
            <p:nvPr/>
          </p:nvSpPr>
          <p:spPr bwMode="auto">
            <a:xfrm>
              <a:off x="144" y="1593"/>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IRQ4</a:t>
              </a:r>
            </a:p>
          </p:txBody>
        </p:sp>
        <p:sp>
          <p:nvSpPr>
            <p:cNvPr id="16429" name="Text Box 46">
              <a:extLst>
                <a:ext uri="{FF2B5EF4-FFF2-40B4-BE49-F238E27FC236}">
                  <a16:creationId xmlns:a16="http://schemas.microsoft.com/office/drawing/2014/main" id="{4650963F-522C-4A63-82F6-91ECA8F17E2F}"/>
                </a:ext>
              </a:extLst>
            </p:cNvPr>
            <p:cNvSpPr txBox="1">
              <a:spLocks noChangeArrowheads="1"/>
            </p:cNvSpPr>
            <p:nvPr/>
          </p:nvSpPr>
          <p:spPr bwMode="auto">
            <a:xfrm>
              <a:off x="144" y="1929"/>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IRQ2</a:t>
              </a:r>
            </a:p>
          </p:txBody>
        </p:sp>
        <p:sp>
          <p:nvSpPr>
            <p:cNvPr id="16430" name="Text Box 47">
              <a:extLst>
                <a:ext uri="{FF2B5EF4-FFF2-40B4-BE49-F238E27FC236}">
                  <a16:creationId xmlns:a16="http://schemas.microsoft.com/office/drawing/2014/main" id="{7CFB621A-E758-4566-862F-B9EEA8199F21}"/>
                </a:ext>
              </a:extLst>
            </p:cNvPr>
            <p:cNvSpPr txBox="1">
              <a:spLocks noChangeArrowheads="1"/>
            </p:cNvSpPr>
            <p:nvPr/>
          </p:nvSpPr>
          <p:spPr bwMode="auto">
            <a:xfrm>
              <a:off x="144" y="2313"/>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IRQ7</a:t>
              </a:r>
            </a:p>
          </p:txBody>
        </p:sp>
        <p:sp>
          <p:nvSpPr>
            <p:cNvPr id="16431" name="Text Box 48">
              <a:extLst>
                <a:ext uri="{FF2B5EF4-FFF2-40B4-BE49-F238E27FC236}">
                  <a16:creationId xmlns:a16="http://schemas.microsoft.com/office/drawing/2014/main" id="{A235A0AC-F0C9-44B4-A408-0356BF0219FE}"/>
                </a:ext>
              </a:extLst>
            </p:cNvPr>
            <p:cNvSpPr txBox="1">
              <a:spLocks noChangeArrowheads="1"/>
            </p:cNvSpPr>
            <p:nvPr/>
          </p:nvSpPr>
          <p:spPr bwMode="auto">
            <a:xfrm>
              <a:off x="576" y="2496"/>
              <a:ext cx="81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a:latin typeface="Tahoma" panose="020B0604030504040204" pitchFamily="34" charset="0"/>
                </a:rPr>
                <a:t>Chờ vì độ ưu tiên thấp hơn</a:t>
              </a:r>
            </a:p>
          </p:txBody>
        </p:sp>
      </p:grpSp>
    </p:spTree>
    <p:extLst>
      <p:ext uri="{BB962C8B-B14F-4D97-AF65-F5344CB8AC3E}">
        <p14:creationId xmlns:p14="http://schemas.microsoft.com/office/powerpoint/2010/main" val="418355866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EBF4978D-CF74-43EE-922C-B445A867852F}"/>
              </a:ext>
            </a:extLst>
          </p:cNvPr>
          <p:cNvSpPr>
            <a:spLocks noGrp="1"/>
          </p:cNvSpPr>
          <p:nvPr>
            <p:ph type="title"/>
          </p:nvPr>
        </p:nvSpPr>
        <p:spPr/>
        <p:txBody>
          <a:bodyPr/>
          <a:lstStyle/>
          <a:p>
            <a:endParaRPr lang="en-US" altLang="en-US"/>
          </a:p>
        </p:txBody>
      </p:sp>
      <p:sp>
        <p:nvSpPr>
          <p:cNvPr id="17411" name="Content Placeholder 2">
            <a:extLst>
              <a:ext uri="{FF2B5EF4-FFF2-40B4-BE49-F238E27FC236}">
                <a16:creationId xmlns:a16="http://schemas.microsoft.com/office/drawing/2014/main" id="{C4572F61-8A29-4E7A-9545-D200EF410096}"/>
              </a:ext>
            </a:extLst>
          </p:cNvPr>
          <p:cNvSpPr>
            <a:spLocks noGrp="1"/>
          </p:cNvSpPr>
          <p:nvPr>
            <p:ph idx="1"/>
          </p:nvPr>
        </p:nvSpPr>
        <p:spPr>
          <a:xfrm>
            <a:off x="1905000" y="1143000"/>
            <a:ext cx="8574088" cy="5410200"/>
          </a:xfrm>
        </p:spPr>
        <p:txBody>
          <a:bodyPr/>
          <a:lstStyle/>
          <a:p>
            <a:pPr>
              <a:spcBef>
                <a:spcPct val="0"/>
              </a:spcBef>
            </a:pPr>
            <a:r>
              <a:rPr lang="vi-VN" altLang="en-US"/>
              <a:t>Mức ưu tiên các yêu cầu ngắt (từ cao nhất đến thấp nhất)</a:t>
            </a:r>
            <a:endParaRPr lang="en-US" altLang="en-US"/>
          </a:p>
          <a:p>
            <a:pPr lvl="1">
              <a:spcBef>
                <a:spcPct val="0"/>
              </a:spcBef>
            </a:pPr>
            <a:r>
              <a:rPr lang="en-US" altLang="en-US"/>
              <a:t>1. </a:t>
            </a:r>
            <a:r>
              <a:rPr lang="vi-VN" altLang="en-US"/>
              <a:t>Ngắt nội bộ: INT 0 (chia cho 0), INT N (N&lt;&gt;0)</a:t>
            </a:r>
          </a:p>
          <a:p>
            <a:pPr lvl="1">
              <a:spcBef>
                <a:spcPct val="0"/>
              </a:spcBef>
            </a:pPr>
            <a:r>
              <a:rPr lang="vi-VN" altLang="en-US"/>
              <a:t>2. Ngắt không che được NMI</a:t>
            </a:r>
          </a:p>
          <a:p>
            <a:pPr lvl="1">
              <a:spcBef>
                <a:spcPct val="0"/>
              </a:spcBef>
            </a:pPr>
            <a:r>
              <a:rPr lang="vi-VN" altLang="en-US"/>
              <a:t>3. Ngắt che được INTR</a:t>
            </a:r>
          </a:p>
          <a:p>
            <a:pPr lvl="1">
              <a:spcBef>
                <a:spcPct val="0"/>
              </a:spcBef>
            </a:pPr>
            <a:r>
              <a:rPr lang="vi-VN" altLang="en-US"/>
              <a:t>4. Ngắt chạy từng lệnh: INT 1</a:t>
            </a:r>
            <a:endParaRPr lang="en-US" altLang="en-US"/>
          </a:p>
        </p:txBody>
      </p:sp>
    </p:spTree>
    <p:extLst>
      <p:ext uri="{BB962C8B-B14F-4D97-AF65-F5344CB8AC3E}">
        <p14:creationId xmlns:p14="http://schemas.microsoft.com/office/powerpoint/2010/main" val="17297674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DC4ACAC3-557F-491A-B5A8-FFCB1B4E545C}"/>
              </a:ext>
            </a:extLst>
          </p:cNvPr>
          <p:cNvSpPr>
            <a:spLocks noGrp="1"/>
          </p:cNvSpPr>
          <p:nvPr>
            <p:ph type="title"/>
          </p:nvPr>
        </p:nvSpPr>
        <p:spPr/>
        <p:txBody>
          <a:bodyPr/>
          <a:lstStyle/>
          <a:p>
            <a:r>
              <a:rPr lang="en-US" altLang="en-US"/>
              <a:t>Số lượng Ngắt</a:t>
            </a:r>
          </a:p>
        </p:txBody>
      </p:sp>
      <p:sp>
        <p:nvSpPr>
          <p:cNvPr id="18435" name="Content Placeholder 2">
            <a:extLst>
              <a:ext uri="{FF2B5EF4-FFF2-40B4-BE49-F238E27FC236}">
                <a16:creationId xmlns:a16="http://schemas.microsoft.com/office/drawing/2014/main" id="{BBA71C43-F892-4F45-82CD-21AB72C7535C}"/>
              </a:ext>
            </a:extLst>
          </p:cNvPr>
          <p:cNvSpPr>
            <a:spLocks noGrp="1"/>
          </p:cNvSpPr>
          <p:nvPr>
            <p:ph idx="1"/>
          </p:nvPr>
        </p:nvSpPr>
        <p:spPr>
          <a:xfrm>
            <a:off x="1905000" y="1143000"/>
            <a:ext cx="4724400" cy="5562600"/>
          </a:xfrm>
        </p:spPr>
        <p:txBody>
          <a:bodyPr/>
          <a:lstStyle/>
          <a:p>
            <a:pPr>
              <a:spcBef>
                <a:spcPct val="0"/>
              </a:spcBef>
            </a:pPr>
            <a:r>
              <a:rPr lang="vi-VN" altLang="en-US" sz="2400"/>
              <a:t>Vi xử lý 8086/8088 có 256 ngắt được đánh số từ 0-255</a:t>
            </a:r>
          </a:p>
          <a:p>
            <a:pPr>
              <a:spcBef>
                <a:spcPct val="0"/>
              </a:spcBef>
            </a:pPr>
            <a:r>
              <a:rPr lang="vi-VN" altLang="en-US" sz="2400"/>
              <a:t>Một ngắt gồm các thông tin:</a:t>
            </a:r>
            <a:endParaRPr lang="en-US" altLang="en-US" sz="2400"/>
          </a:p>
          <a:p>
            <a:pPr lvl="1">
              <a:spcBef>
                <a:spcPct val="0"/>
              </a:spcBef>
            </a:pPr>
            <a:r>
              <a:rPr lang="vi-VN" altLang="en-US"/>
              <a:t>Số hiệu ngắt N</a:t>
            </a:r>
            <a:r>
              <a:rPr lang="en-US" altLang="en-US"/>
              <a:t> (</a:t>
            </a:r>
            <a:r>
              <a:rPr lang="vi-VN" altLang="en-US"/>
              <a:t>N=0-255 hoặc 00-FFH</a:t>
            </a:r>
            <a:r>
              <a:rPr lang="en-US" altLang="en-US"/>
              <a:t>)</a:t>
            </a:r>
            <a:endParaRPr lang="vi-VN" altLang="en-US"/>
          </a:p>
          <a:p>
            <a:pPr lvl="1">
              <a:spcBef>
                <a:spcPct val="0"/>
              </a:spcBef>
            </a:pPr>
            <a:r>
              <a:rPr lang="vi-VN" altLang="en-US"/>
              <a:t>Địa chỉ đầy đủ chương trình con phục vụ ngắt. </a:t>
            </a:r>
          </a:p>
          <a:p>
            <a:pPr lvl="2">
              <a:spcBef>
                <a:spcPct val="0"/>
              </a:spcBef>
            </a:pPr>
            <a:r>
              <a:rPr lang="vi-VN" altLang="en-US"/>
              <a:t>Địa chỉ </a:t>
            </a:r>
            <a:r>
              <a:rPr lang="en-US" altLang="en-US"/>
              <a:t>phân </a:t>
            </a:r>
            <a:r>
              <a:rPr lang="vi-VN" altLang="en-US"/>
              <a:t>đoạn </a:t>
            </a:r>
            <a:r>
              <a:rPr lang="en-US" altLang="en-US"/>
              <a:t>(segment) </a:t>
            </a:r>
            <a:r>
              <a:rPr lang="vi-VN" altLang="en-US"/>
              <a:t>(CS)</a:t>
            </a:r>
          </a:p>
          <a:p>
            <a:pPr lvl="2">
              <a:spcBef>
                <a:spcPct val="0"/>
              </a:spcBef>
            </a:pPr>
            <a:r>
              <a:rPr lang="vi-VN" altLang="en-US"/>
              <a:t>Địa chỉ </a:t>
            </a:r>
            <a:r>
              <a:rPr lang="en-US" altLang="en-US"/>
              <a:t>độ dời</a:t>
            </a:r>
            <a:r>
              <a:rPr lang="vi-VN" altLang="en-US"/>
              <a:t> </a:t>
            </a:r>
            <a:r>
              <a:rPr lang="en-US" altLang="en-US"/>
              <a:t>(offset) </a:t>
            </a:r>
            <a:r>
              <a:rPr lang="vi-VN" altLang="en-US"/>
              <a:t>(IP)</a:t>
            </a:r>
            <a:endParaRPr lang="en-US" altLang="en-US"/>
          </a:p>
        </p:txBody>
      </p:sp>
      <p:pic>
        <p:nvPicPr>
          <p:cNvPr id="18436" name="Picture 2" descr="8086_interrupts-3">
            <a:extLst>
              <a:ext uri="{FF2B5EF4-FFF2-40B4-BE49-F238E27FC236}">
                <a16:creationId xmlns:a16="http://schemas.microsoft.com/office/drawing/2014/main" id="{80D61AB0-E08A-4D2D-9680-AADCDF76E8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3922"/>
          <a:stretch>
            <a:fillRect/>
          </a:stretch>
        </p:blipFill>
        <p:spPr bwMode="auto">
          <a:xfrm>
            <a:off x="6324601" y="1066800"/>
            <a:ext cx="3967163"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794206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6463E4B-D6F8-45EA-AE69-442F28996DFC}"/>
              </a:ext>
            </a:extLst>
          </p:cNvPr>
          <p:cNvSpPr>
            <a:spLocks noGrp="1" noChangeArrowheads="1"/>
          </p:cNvSpPr>
          <p:nvPr>
            <p:ph type="title"/>
          </p:nvPr>
        </p:nvSpPr>
        <p:spPr/>
        <p:txBody>
          <a:bodyPr/>
          <a:lstStyle/>
          <a:p>
            <a:pPr eaLnBrk="1" hangingPunct="1"/>
            <a:r>
              <a:rPr lang="en-US" altLang="en-US"/>
              <a:t>Bảng vector ngắt</a:t>
            </a:r>
          </a:p>
        </p:txBody>
      </p:sp>
      <p:sp>
        <p:nvSpPr>
          <p:cNvPr id="19459" name="Rectangle 3">
            <a:extLst>
              <a:ext uri="{FF2B5EF4-FFF2-40B4-BE49-F238E27FC236}">
                <a16:creationId xmlns:a16="http://schemas.microsoft.com/office/drawing/2014/main" id="{0E3B74C7-99D2-4647-8978-99CC0F95A3D3}"/>
              </a:ext>
            </a:extLst>
          </p:cNvPr>
          <p:cNvSpPr>
            <a:spLocks noGrp="1" noChangeArrowheads="1"/>
          </p:cNvSpPr>
          <p:nvPr>
            <p:ph idx="1"/>
          </p:nvPr>
        </p:nvSpPr>
        <p:spPr>
          <a:xfrm>
            <a:off x="1905000" y="1295400"/>
            <a:ext cx="8458200" cy="2362200"/>
          </a:xfrm>
        </p:spPr>
        <p:txBody>
          <a:bodyPr/>
          <a:lstStyle/>
          <a:p>
            <a:pPr eaLnBrk="1" hangingPunct="1">
              <a:lnSpc>
                <a:spcPct val="90000"/>
              </a:lnSpc>
            </a:pPr>
            <a:r>
              <a:rPr lang="en-US" altLang="en-US" sz="2400"/>
              <a:t>Bảng vector ngắt được nạp vào RAM như 1 phần của chương trình khởi động hệ thống.</a:t>
            </a:r>
          </a:p>
          <a:p>
            <a:pPr lvl="1" eaLnBrk="1" hangingPunct="1">
              <a:lnSpc>
                <a:spcPct val="90000"/>
              </a:lnSpc>
            </a:pPr>
            <a:r>
              <a:rPr lang="en-US" altLang="en-US"/>
              <a:t>Bảng đặt tại địa chỉ : 00000 </a:t>
            </a:r>
            <a:r>
              <a:rPr lang="en-US" altLang="en-US">
                <a:sym typeface="Symbol" panose="05050102010706020507" pitchFamily="18" charset="2"/>
              </a:rPr>
              <a:t> 003FF (1KB)</a:t>
            </a:r>
          </a:p>
          <a:p>
            <a:pPr lvl="1" eaLnBrk="1" hangingPunct="1">
              <a:lnSpc>
                <a:spcPct val="90000"/>
              </a:lnSpc>
            </a:pPr>
            <a:r>
              <a:rPr lang="en-US" altLang="en-US">
                <a:sym typeface="Symbol" panose="05050102010706020507" pitchFamily="18" charset="2"/>
              </a:rPr>
              <a:t>Chứa 256 con trỏ địa chỉ (vector) từ 0  255 mô tả cho 256 ngắt từ 0 255</a:t>
            </a:r>
          </a:p>
        </p:txBody>
      </p:sp>
      <p:pic>
        <p:nvPicPr>
          <p:cNvPr id="19460" name="Picture 2">
            <a:extLst>
              <a:ext uri="{FF2B5EF4-FFF2-40B4-BE49-F238E27FC236}">
                <a16:creationId xmlns:a16="http://schemas.microsoft.com/office/drawing/2014/main" id="{C1719488-3D21-4462-AEDC-605AC9A77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657600"/>
            <a:ext cx="8535988"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3549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a:extLst>
              <a:ext uri="{FF2B5EF4-FFF2-40B4-BE49-F238E27FC236}">
                <a16:creationId xmlns:a16="http://schemas.microsoft.com/office/drawing/2014/main" id="{7C746B8E-62EC-4887-BF6E-D6A176A0C0EA}"/>
              </a:ext>
            </a:extLst>
          </p:cNvPr>
          <p:cNvSpPr>
            <a:spLocks noGrp="1" noChangeArrowheads="1"/>
          </p:cNvSpPr>
          <p:nvPr>
            <p:ph type="title"/>
          </p:nvPr>
        </p:nvSpPr>
        <p:spPr/>
        <p:txBody>
          <a:bodyPr/>
          <a:lstStyle/>
          <a:p>
            <a:pPr eaLnBrk="1" hangingPunct="1"/>
            <a:r>
              <a:rPr lang="en-AU" altLang="vi-VN" dirty="0"/>
              <a:t> </a:t>
            </a:r>
            <a:r>
              <a:rPr lang="en-AU" altLang="vi-VN" dirty="0" err="1"/>
              <a:t>Biểu</a:t>
            </a:r>
            <a:r>
              <a:rPr lang="en-AU" altLang="vi-VN" dirty="0"/>
              <a:t> </a:t>
            </a:r>
            <a:r>
              <a:rPr lang="en-AU" altLang="vi-VN" dirty="0" err="1"/>
              <a:t>Diễn</a:t>
            </a:r>
            <a:r>
              <a:rPr lang="en-AU" altLang="vi-VN" dirty="0"/>
              <a:t> </a:t>
            </a:r>
            <a:r>
              <a:rPr lang="en-AU" altLang="vi-VN" dirty="0" err="1"/>
              <a:t>Số</a:t>
            </a:r>
            <a:r>
              <a:rPr lang="en-AU" altLang="vi-VN" dirty="0"/>
              <a:t> </a:t>
            </a:r>
            <a:r>
              <a:rPr lang="en-AU" altLang="vi-VN" dirty="0" err="1"/>
              <a:t>Có</a:t>
            </a:r>
            <a:r>
              <a:rPr lang="en-AU" altLang="vi-VN" dirty="0"/>
              <a:t> </a:t>
            </a:r>
            <a:r>
              <a:rPr lang="en-AU" altLang="vi-VN" dirty="0" err="1"/>
              <a:t>Dấu</a:t>
            </a:r>
            <a:endParaRPr lang="en-AU" altLang="vi-VN" dirty="0"/>
          </a:p>
        </p:txBody>
      </p:sp>
      <p:sp>
        <p:nvSpPr>
          <p:cNvPr id="29700" name="Rectangle 3">
            <a:extLst>
              <a:ext uri="{FF2B5EF4-FFF2-40B4-BE49-F238E27FC236}">
                <a16:creationId xmlns:a16="http://schemas.microsoft.com/office/drawing/2014/main" id="{F7D3DB5E-5496-48E7-8F16-EE855BEBBAB3}"/>
              </a:ext>
            </a:extLst>
          </p:cNvPr>
          <p:cNvSpPr>
            <a:spLocks noGrp="1" noChangeArrowheads="1"/>
          </p:cNvSpPr>
          <p:nvPr>
            <p:ph idx="1"/>
          </p:nvPr>
        </p:nvSpPr>
        <p:spPr>
          <a:xfrm>
            <a:off x="1043608" y="1673950"/>
            <a:ext cx="8574088" cy="5562600"/>
          </a:xfrm>
        </p:spPr>
        <p:txBody>
          <a:bodyPr/>
          <a:lstStyle/>
          <a:p>
            <a:pPr eaLnBrk="1" hangingPunct="1">
              <a:defRPr/>
            </a:pPr>
            <a:r>
              <a:rPr lang="en-AU" altLang="vi-VN" dirty="0" err="1"/>
              <a:t>Bù</a:t>
            </a:r>
            <a:r>
              <a:rPr lang="en-AU" altLang="vi-VN" dirty="0"/>
              <a:t> – 2 </a:t>
            </a:r>
            <a:r>
              <a:rPr lang="en-AU" altLang="vi-VN" dirty="0" err="1"/>
              <a:t>của</a:t>
            </a:r>
            <a:r>
              <a:rPr lang="en-AU" altLang="vi-VN" dirty="0"/>
              <a:t> </a:t>
            </a:r>
            <a:r>
              <a:rPr lang="en-AU" altLang="vi-VN" dirty="0" err="1"/>
              <a:t>một</a:t>
            </a:r>
            <a:r>
              <a:rPr lang="en-AU" altLang="vi-VN" dirty="0"/>
              <a:t> </a:t>
            </a:r>
            <a:r>
              <a:rPr lang="en-AU" altLang="vi-VN" dirty="0" err="1"/>
              <a:t>số</a:t>
            </a:r>
            <a:r>
              <a:rPr lang="en-AU" altLang="vi-VN" dirty="0"/>
              <a:t> = </a:t>
            </a:r>
            <a:r>
              <a:rPr lang="en-AU" altLang="vi-VN" dirty="0" err="1"/>
              <a:t>Bù</a:t>
            </a:r>
            <a:r>
              <a:rPr lang="en-AU" altLang="vi-VN" dirty="0"/>
              <a:t> – 1 </a:t>
            </a:r>
            <a:r>
              <a:rPr lang="en-AU" altLang="vi-VN" dirty="0" err="1"/>
              <a:t>của</a:t>
            </a:r>
            <a:r>
              <a:rPr lang="en-AU" altLang="vi-VN" dirty="0"/>
              <a:t> </a:t>
            </a:r>
            <a:r>
              <a:rPr lang="en-AU" altLang="vi-VN" dirty="0" err="1"/>
              <a:t>số</a:t>
            </a:r>
            <a:r>
              <a:rPr lang="en-AU" altLang="vi-VN" dirty="0"/>
              <a:t> </a:t>
            </a:r>
            <a:r>
              <a:rPr lang="en-AU" altLang="vi-VN" dirty="0" err="1"/>
              <a:t>đó</a:t>
            </a:r>
            <a:r>
              <a:rPr lang="en-AU" altLang="vi-VN" dirty="0"/>
              <a:t> + 1</a:t>
            </a:r>
          </a:p>
          <a:p>
            <a:pPr marL="0" indent="0">
              <a:buNone/>
              <a:defRPr/>
            </a:pPr>
            <a:r>
              <a:rPr lang="en-AU" altLang="vi-VN" dirty="0" err="1"/>
              <a:t>Ví</a:t>
            </a:r>
            <a:r>
              <a:rPr lang="en-AU" altLang="vi-VN" dirty="0"/>
              <a:t> </a:t>
            </a:r>
            <a:r>
              <a:rPr lang="en-AU" altLang="vi-VN" dirty="0" err="1"/>
              <a:t>dụ</a:t>
            </a:r>
            <a:r>
              <a:rPr lang="en-AU" altLang="vi-VN" dirty="0"/>
              <a:t> : </a:t>
            </a:r>
            <a:r>
              <a:rPr lang="en-AU" altLang="vi-VN" dirty="0" err="1"/>
              <a:t>tìm</a:t>
            </a:r>
            <a:r>
              <a:rPr lang="en-AU" altLang="vi-VN" dirty="0"/>
              <a:t> </a:t>
            </a:r>
            <a:r>
              <a:rPr lang="en-AU" altLang="vi-VN" dirty="0" err="1"/>
              <a:t>bù</a:t>
            </a:r>
            <a:r>
              <a:rPr lang="en-AU" altLang="vi-VN" dirty="0"/>
              <a:t> – 2 </a:t>
            </a:r>
            <a:r>
              <a:rPr lang="en-AU" altLang="vi-VN" dirty="0" err="1"/>
              <a:t>của</a:t>
            </a:r>
            <a:r>
              <a:rPr lang="en-AU" altLang="vi-VN" dirty="0"/>
              <a:t> : 	10010</a:t>
            </a:r>
          </a:p>
          <a:p>
            <a:pPr marL="0" indent="0">
              <a:buNone/>
              <a:defRPr/>
            </a:pPr>
            <a:r>
              <a:rPr lang="en-AU" altLang="vi-VN" dirty="0" err="1"/>
              <a:t>Bù</a:t>
            </a:r>
            <a:r>
              <a:rPr lang="en-AU" altLang="vi-VN" dirty="0"/>
              <a:t> – 1 :				01101</a:t>
            </a:r>
          </a:p>
          <a:p>
            <a:pPr marL="0" indent="0">
              <a:buNone/>
              <a:defRPr/>
            </a:pPr>
            <a:r>
              <a:rPr lang="en-AU" altLang="vi-VN" dirty="0" err="1"/>
              <a:t>Bù</a:t>
            </a:r>
            <a:r>
              <a:rPr lang="en-AU" altLang="vi-VN" dirty="0"/>
              <a:t> – 2 :				+      1</a:t>
            </a:r>
          </a:p>
          <a:p>
            <a:pPr eaLnBrk="1" hangingPunct="1">
              <a:buFont typeface="Wingdings" panose="05000000000000000000" pitchFamily="2" charset="2"/>
              <a:buNone/>
              <a:defRPr/>
            </a:pPr>
            <a:r>
              <a:rPr lang="en-AU" altLang="vi-VN" dirty="0"/>
              <a:t>						01110</a:t>
            </a:r>
          </a:p>
        </p:txBody>
      </p:sp>
      <p:sp>
        <p:nvSpPr>
          <p:cNvPr id="30722" name="Slide Number Placeholder 5">
            <a:extLst>
              <a:ext uri="{FF2B5EF4-FFF2-40B4-BE49-F238E27FC236}">
                <a16:creationId xmlns:a16="http://schemas.microsoft.com/office/drawing/2014/main" id="{C062066A-F88D-44CA-95A8-15BC0B0A81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DD8F26ED-B690-4251-81E7-3FFE2B785BF7}" type="slidenum">
              <a:rPr lang="en-US" altLang="vi-VN" sz="1400">
                <a:latin typeface="Tahoma" panose="020B0604030504040204" pitchFamily="34" charset="0"/>
              </a:rPr>
              <a:pPr>
                <a:spcBef>
                  <a:spcPct val="0"/>
                </a:spcBef>
                <a:buClrTx/>
                <a:buSzTx/>
                <a:buFontTx/>
                <a:buNone/>
              </a:pPr>
              <a:t>32</a:t>
            </a:fld>
            <a:endParaRPr lang="en-US" altLang="vi-VN" sz="1400">
              <a:latin typeface="Tahoma" panose="020B0604030504040204" pitchFamily="34" charset="0"/>
            </a:endParaRPr>
          </a:p>
        </p:txBody>
      </p:sp>
      <p:sp>
        <p:nvSpPr>
          <p:cNvPr id="30725" name="Line 4">
            <a:extLst>
              <a:ext uri="{FF2B5EF4-FFF2-40B4-BE49-F238E27FC236}">
                <a16:creationId xmlns:a16="http://schemas.microsoft.com/office/drawing/2014/main" id="{B018E26F-5D97-4E81-954C-4D3BF0476B50}"/>
              </a:ext>
            </a:extLst>
          </p:cNvPr>
          <p:cNvSpPr>
            <a:spLocks noChangeShapeType="1"/>
          </p:cNvSpPr>
          <p:nvPr/>
        </p:nvSpPr>
        <p:spPr bwMode="auto">
          <a:xfrm>
            <a:off x="6324600" y="3352800"/>
            <a:ext cx="1447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81518336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3A01328-73F1-474A-BC39-0AFC261696A0}"/>
              </a:ext>
            </a:extLst>
          </p:cNvPr>
          <p:cNvSpPr>
            <a:spLocks noGrp="1" noChangeArrowheads="1"/>
          </p:cNvSpPr>
          <p:nvPr>
            <p:ph type="title"/>
          </p:nvPr>
        </p:nvSpPr>
        <p:spPr/>
        <p:txBody>
          <a:bodyPr/>
          <a:lstStyle/>
          <a:p>
            <a:pPr eaLnBrk="1" hangingPunct="1"/>
            <a:r>
              <a:rPr lang="en-US" altLang="en-US"/>
              <a:t>Bảng vector ngắt</a:t>
            </a:r>
          </a:p>
        </p:txBody>
      </p:sp>
      <p:pic>
        <p:nvPicPr>
          <p:cNvPr id="20483" name="Picture 2">
            <a:extLst>
              <a:ext uri="{FF2B5EF4-FFF2-40B4-BE49-F238E27FC236}">
                <a16:creationId xmlns:a16="http://schemas.microsoft.com/office/drawing/2014/main" id="{68C4E1FA-047A-4DF8-9DD1-25C57B8EA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581400"/>
            <a:ext cx="8535988"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484" name="Rectangle 2">
            <a:extLst>
              <a:ext uri="{FF2B5EF4-FFF2-40B4-BE49-F238E27FC236}">
                <a16:creationId xmlns:a16="http://schemas.microsoft.com/office/drawing/2014/main" id="{74200C7D-63CF-49BB-B2DA-DE377C783A07}"/>
              </a:ext>
            </a:extLst>
          </p:cNvPr>
          <p:cNvSpPr>
            <a:spLocks noChangeArrowheads="1"/>
          </p:cNvSpPr>
          <p:nvPr/>
        </p:nvSpPr>
        <p:spPr bwMode="auto">
          <a:xfrm>
            <a:off x="3505200" y="3581400"/>
            <a:ext cx="1828800" cy="4572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20485" name="Rectangle 6">
            <a:extLst>
              <a:ext uri="{FF2B5EF4-FFF2-40B4-BE49-F238E27FC236}">
                <a16:creationId xmlns:a16="http://schemas.microsoft.com/office/drawing/2014/main" id="{952D448D-74A1-4EC8-BE2F-5707E05711FB}"/>
              </a:ext>
            </a:extLst>
          </p:cNvPr>
          <p:cNvSpPr>
            <a:spLocks noChangeArrowheads="1"/>
          </p:cNvSpPr>
          <p:nvPr/>
        </p:nvSpPr>
        <p:spPr bwMode="auto">
          <a:xfrm>
            <a:off x="5334000" y="3594100"/>
            <a:ext cx="1752600" cy="444500"/>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8" name="Rectangle 3">
            <a:extLst>
              <a:ext uri="{FF2B5EF4-FFF2-40B4-BE49-F238E27FC236}">
                <a16:creationId xmlns:a16="http://schemas.microsoft.com/office/drawing/2014/main" id="{4F19D3FF-6AC6-403A-888E-8EBDEC20CDB0}"/>
              </a:ext>
            </a:extLst>
          </p:cNvPr>
          <p:cNvSpPr txBox="1">
            <a:spLocks noChangeArrowheads="1"/>
          </p:cNvSpPr>
          <p:nvPr/>
        </p:nvSpPr>
        <p:spPr bwMode="auto">
          <a:xfrm>
            <a:off x="1905000" y="1295400"/>
            <a:ext cx="857408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342900" lvl="1" indent="-342900" eaLnBrk="1" hangingPunct="1">
              <a:lnSpc>
                <a:spcPct val="90000"/>
              </a:lnSpc>
              <a:buClr>
                <a:schemeClr val="folHlink"/>
              </a:buClr>
              <a:buSzPct val="60000"/>
              <a:defRPr/>
            </a:pPr>
            <a:r>
              <a:rPr lang="en-US" altLang="en-US" sz="2400" kern="0">
                <a:sym typeface="Symbol" pitchFamily="18" charset="2"/>
              </a:rPr>
              <a:t>Mỗi con trỏ chiếm 4 byte (2 word) và luôn đặt ở địa chỉ chẵn.</a:t>
            </a:r>
          </a:p>
          <a:p>
            <a:pPr lvl="1" eaLnBrk="1" hangingPunct="1">
              <a:lnSpc>
                <a:spcPct val="90000"/>
              </a:lnSpc>
              <a:defRPr/>
            </a:pPr>
            <a:r>
              <a:rPr lang="en-US" altLang="en-US" sz="2400" kern="0">
                <a:sym typeface="Symbol" pitchFamily="18" charset="2"/>
              </a:rPr>
              <a:t>Word ở địa chỉ cao của vector (base-address) xác định địa chỉ segment của CT trình phục vụ ngắt  nạp vào  CS</a:t>
            </a:r>
          </a:p>
          <a:p>
            <a:pPr lvl="1" eaLnBrk="1" hangingPunct="1">
              <a:lnSpc>
                <a:spcPct val="90000"/>
              </a:lnSpc>
              <a:defRPr/>
            </a:pPr>
            <a:r>
              <a:rPr lang="en-US" altLang="en-US" sz="2400" kern="0">
                <a:sym typeface="Symbol" pitchFamily="18" charset="2"/>
              </a:rPr>
              <a:t>Word ở địa chỉ thấp của vector xác định địa chỉ offset của CT trình phục vụ ngắt  nạp vào IP</a:t>
            </a:r>
          </a:p>
        </p:txBody>
      </p:sp>
      <p:pic>
        <p:nvPicPr>
          <p:cNvPr id="20487" name="Picture 3">
            <a:extLst>
              <a:ext uri="{FF2B5EF4-FFF2-40B4-BE49-F238E27FC236}">
                <a16:creationId xmlns:a16="http://schemas.microsoft.com/office/drawing/2014/main" id="{C445C5CC-9705-4A5D-91BB-AAD4989D7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0" y="4191000"/>
            <a:ext cx="483235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607546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FB7865B6-A813-4C93-8CB8-945B626266F4}"/>
              </a:ext>
            </a:extLst>
          </p:cNvPr>
          <p:cNvSpPr>
            <a:spLocks noGrp="1"/>
          </p:cNvSpPr>
          <p:nvPr>
            <p:ph type="title"/>
          </p:nvPr>
        </p:nvSpPr>
        <p:spPr/>
        <p:txBody>
          <a:bodyPr/>
          <a:lstStyle/>
          <a:p>
            <a:endParaRPr lang="en-US" altLang="en-US"/>
          </a:p>
        </p:txBody>
      </p:sp>
      <p:sp>
        <p:nvSpPr>
          <p:cNvPr id="21507" name="Content Placeholder 2">
            <a:extLst>
              <a:ext uri="{FF2B5EF4-FFF2-40B4-BE49-F238E27FC236}">
                <a16:creationId xmlns:a16="http://schemas.microsoft.com/office/drawing/2014/main" id="{E0CC78DD-547D-40FD-9BF7-6837141C15BE}"/>
              </a:ext>
            </a:extLst>
          </p:cNvPr>
          <p:cNvSpPr>
            <a:spLocks noGrp="1"/>
          </p:cNvSpPr>
          <p:nvPr>
            <p:ph idx="1"/>
          </p:nvPr>
        </p:nvSpPr>
        <p:spPr/>
        <p:txBody>
          <a:bodyPr/>
          <a:lstStyle/>
          <a:p>
            <a:endParaRPr lang="en-US" altLang="en-US"/>
          </a:p>
        </p:txBody>
      </p:sp>
      <p:pic>
        <p:nvPicPr>
          <p:cNvPr id="19458" name="Picture 2">
            <a:extLst>
              <a:ext uri="{FF2B5EF4-FFF2-40B4-BE49-F238E27FC236}">
                <a16:creationId xmlns:a16="http://schemas.microsoft.com/office/drawing/2014/main" id="{310F74F6-9DFC-4D7C-BC0A-B302D0F81273}"/>
              </a:ext>
            </a:extLst>
          </p:cNvPr>
          <p:cNvPicPr>
            <a:picLocks noChangeAspect="1" noChangeArrowheads="1"/>
          </p:cNvPicPr>
          <p:nvPr/>
        </p:nvPicPr>
        <p:blipFill>
          <a:blip r:embed="rId2"/>
          <a:srcRect/>
          <a:stretch>
            <a:fillRect/>
          </a:stretch>
        </p:blipFill>
        <p:spPr bwMode="auto">
          <a:xfrm>
            <a:off x="1905000" y="966788"/>
            <a:ext cx="8610600" cy="5357812"/>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112490291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9295A5B-62A0-4D4A-A83C-12588F2F7002}"/>
              </a:ext>
            </a:extLst>
          </p:cNvPr>
          <p:cNvSpPr>
            <a:spLocks noGrp="1" noChangeArrowheads="1"/>
          </p:cNvSpPr>
          <p:nvPr>
            <p:ph type="title"/>
          </p:nvPr>
        </p:nvSpPr>
        <p:spPr/>
        <p:txBody>
          <a:bodyPr/>
          <a:lstStyle/>
          <a:p>
            <a:pPr eaLnBrk="1" hangingPunct="1"/>
            <a:r>
              <a:rPr lang="en-US" altLang="en-US"/>
              <a:t>Bảng Vector Ngắt</a:t>
            </a:r>
          </a:p>
        </p:txBody>
      </p:sp>
      <p:sp>
        <p:nvSpPr>
          <p:cNvPr id="22531" name="Rectangle 3">
            <a:extLst>
              <a:ext uri="{FF2B5EF4-FFF2-40B4-BE49-F238E27FC236}">
                <a16:creationId xmlns:a16="http://schemas.microsoft.com/office/drawing/2014/main" id="{1109CE46-F4E8-4231-AB62-553787BED0FA}"/>
              </a:ext>
            </a:extLst>
          </p:cNvPr>
          <p:cNvSpPr>
            <a:spLocks noGrp="1" noChangeArrowheads="1"/>
          </p:cNvSpPr>
          <p:nvPr>
            <p:ph idx="1"/>
          </p:nvPr>
        </p:nvSpPr>
        <p:spPr>
          <a:xfrm>
            <a:off x="1905000" y="1295400"/>
            <a:ext cx="8574088" cy="5257800"/>
          </a:xfrm>
        </p:spPr>
        <p:txBody>
          <a:bodyPr/>
          <a:lstStyle/>
          <a:p>
            <a:pPr eaLnBrk="1" hangingPunct="1">
              <a:lnSpc>
                <a:spcPct val="90000"/>
              </a:lnSpc>
            </a:pPr>
            <a:r>
              <a:rPr lang="en-US" altLang="en-US">
                <a:sym typeface="Symbol" panose="05050102010706020507" pitchFamily="18" charset="2"/>
              </a:rPr>
              <a:t>Gọi ngắt  thông qua số hiệu ngắt  địa chỉ đầu chương trình phục vụ ngắt</a:t>
            </a:r>
          </a:p>
          <a:p>
            <a:pPr eaLnBrk="1" hangingPunct="1">
              <a:lnSpc>
                <a:spcPct val="90000"/>
              </a:lnSpc>
            </a:pPr>
            <a:r>
              <a:rPr lang="en-US" altLang="en-US">
                <a:sym typeface="Symbol" panose="05050102010706020507" pitchFamily="18" charset="2"/>
              </a:rPr>
              <a:t>Gọi ngắt  thông qua bảng vector ngắt địa chỉ đầu chương trình phục vụ ngắt </a:t>
            </a:r>
          </a:p>
        </p:txBody>
      </p:sp>
    </p:spTree>
    <p:extLst>
      <p:ext uri="{BB962C8B-B14F-4D97-AF65-F5344CB8AC3E}">
        <p14:creationId xmlns:p14="http://schemas.microsoft.com/office/powerpoint/2010/main" val="379549084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C88A4B4D-2852-499E-BAEC-2AF86FC906A9}"/>
              </a:ext>
            </a:extLst>
          </p:cNvPr>
          <p:cNvSpPr>
            <a:spLocks noGrp="1"/>
          </p:cNvSpPr>
          <p:nvPr>
            <p:ph type="title"/>
          </p:nvPr>
        </p:nvSpPr>
        <p:spPr/>
        <p:txBody>
          <a:bodyPr/>
          <a:lstStyle/>
          <a:p>
            <a:r>
              <a:rPr lang="en-US" altLang="en-US"/>
              <a:t>Trình tự xử lý ngắt</a:t>
            </a:r>
          </a:p>
        </p:txBody>
      </p:sp>
      <p:sp>
        <p:nvSpPr>
          <p:cNvPr id="23555" name="Down Arrow 1">
            <a:extLst>
              <a:ext uri="{FF2B5EF4-FFF2-40B4-BE49-F238E27FC236}">
                <a16:creationId xmlns:a16="http://schemas.microsoft.com/office/drawing/2014/main" id="{F73CACA8-87C9-4EE2-84F2-376B620566D9}"/>
              </a:ext>
            </a:extLst>
          </p:cNvPr>
          <p:cNvSpPr>
            <a:spLocks noChangeArrowheads="1"/>
          </p:cNvSpPr>
          <p:nvPr/>
        </p:nvSpPr>
        <p:spPr bwMode="auto">
          <a:xfrm>
            <a:off x="2667000" y="1600200"/>
            <a:ext cx="1905000" cy="4419600"/>
          </a:xfrm>
          <a:prstGeom prst="downArrow">
            <a:avLst>
              <a:gd name="adj1" fmla="val 50000"/>
              <a:gd name="adj2" fmla="val 49998"/>
            </a:avLst>
          </a:prstGeom>
          <a:solidFill>
            <a:schemeClr val="accent1"/>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r>
              <a:rPr lang="en-US" altLang="en-US" sz="1800">
                <a:latin typeface="Tahoma" panose="020B0604030504040204" pitchFamily="34" charset="0"/>
              </a:rPr>
              <a:t>…</a:t>
            </a:r>
          </a:p>
          <a:p>
            <a:pPr>
              <a:spcBef>
                <a:spcPct val="0"/>
              </a:spcBef>
              <a:buClrTx/>
              <a:buSzTx/>
              <a:buFontTx/>
              <a:buNone/>
            </a:pPr>
            <a:r>
              <a:rPr lang="en-US" altLang="en-US" sz="1800">
                <a:latin typeface="Tahoma" panose="020B0604030504040204" pitchFamily="34" charset="0"/>
              </a:rPr>
              <a:t>______</a:t>
            </a:r>
          </a:p>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r>
              <a:rPr lang="en-US" altLang="en-US" sz="1800">
                <a:latin typeface="Tahoma" panose="020B0604030504040204" pitchFamily="34" charset="0"/>
              </a:rPr>
              <a:t>______</a:t>
            </a:r>
          </a:p>
          <a:p>
            <a:pPr>
              <a:spcBef>
                <a:spcPct val="0"/>
              </a:spcBef>
              <a:buClrTx/>
              <a:buSzTx/>
              <a:buFontTx/>
              <a:buNone/>
            </a:pPr>
            <a:r>
              <a:rPr lang="en-US" altLang="en-US" sz="1800">
                <a:latin typeface="Tahoma" panose="020B0604030504040204" pitchFamily="34" charset="0"/>
              </a:rPr>
              <a:t>______</a:t>
            </a:r>
          </a:p>
        </p:txBody>
      </p:sp>
      <p:sp>
        <p:nvSpPr>
          <p:cNvPr id="23556" name="TextBox 2">
            <a:extLst>
              <a:ext uri="{FF2B5EF4-FFF2-40B4-BE49-F238E27FC236}">
                <a16:creationId xmlns:a16="http://schemas.microsoft.com/office/drawing/2014/main" id="{B8BA41EA-0F7A-44B3-8044-C56D822FCB58}"/>
              </a:ext>
            </a:extLst>
          </p:cNvPr>
          <p:cNvSpPr txBox="1">
            <a:spLocks noChangeArrowheads="1"/>
          </p:cNvSpPr>
          <p:nvPr/>
        </p:nvSpPr>
        <p:spPr bwMode="auto">
          <a:xfrm>
            <a:off x="3324225" y="1247775"/>
            <a:ext cx="590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Tahoma" panose="020B0604030504040204" pitchFamily="34" charset="0"/>
              </a:rPr>
              <a:t>CTC</a:t>
            </a:r>
          </a:p>
        </p:txBody>
      </p:sp>
      <p:sp>
        <p:nvSpPr>
          <p:cNvPr id="23557" name="Right Arrow 3">
            <a:extLst>
              <a:ext uri="{FF2B5EF4-FFF2-40B4-BE49-F238E27FC236}">
                <a16:creationId xmlns:a16="http://schemas.microsoft.com/office/drawing/2014/main" id="{C6E59630-BE2B-485D-9F17-52E8307DE7B4}"/>
              </a:ext>
            </a:extLst>
          </p:cNvPr>
          <p:cNvSpPr>
            <a:spLocks noChangeArrowheads="1"/>
          </p:cNvSpPr>
          <p:nvPr/>
        </p:nvSpPr>
        <p:spPr bwMode="auto">
          <a:xfrm>
            <a:off x="1981201" y="3429000"/>
            <a:ext cx="1400175" cy="228600"/>
          </a:xfrm>
          <a:prstGeom prst="rightArrow">
            <a:avLst>
              <a:gd name="adj1" fmla="val 50000"/>
              <a:gd name="adj2" fmla="val 49992"/>
            </a:avLst>
          </a:prstGeom>
          <a:solidFill>
            <a:srgbClr val="FF000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23558" name="TextBox 7">
            <a:extLst>
              <a:ext uri="{FF2B5EF4-FFF2-40B4-BE49-F238E27FC236}">
                <a16:creationId xmlns:a16="http://schemas.microsoft.com/office/drawing/2014/main" id="{08CC32E8-0630-4E2D-82D1-4A0A179EE833}"/>
              </a:ext>
            </a:extLst>
          </p:cNvPr>
          <p:cNvSpPr txBox="1">
            <a:spLocks noChangeArrowheads="1"/>
          </p:cNvSpPr>
          <p:nvPr/>
        </p:nvSpPr>
        <p:spPr bwMode="auto">
          <a:xfrm>
            <a:off x="1905000" y="2527301"/>
            <a:ext cx="838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Tahoma" panose="020B0604030504040204" pitchFamily="34" charset="0"/>
              </a:rPr>
              <a:t>Yeu cầu ngắt</a:t>
            </a:r>
          </a:p>
        </p:txBody>
      </p:sp>
      <p:sp>
        <p:nvSpPr>
          <p:cNvPr id="23559" name="TextBox 8">
            <a:extLst>
              <a:ext uri="{FF2B5EF4-FFF2-40B4-BE49-F238E27FC236}">
                <a16:creationId xmlns:a16="http://schemas.microsoft.com/office/drawing/2014/main" id="{92C8F53B-241D-492B-81A9-FDD05A61E0A5}"/>
              </a:ext>
            </a:extLst>
          </p:cNvPr>
          <p:cNvSpPr txBox="1">
            <a:spLocks noChangeArrowheads="1"/>
          </p:cNvSpPr>
          <p:nvPr/>
        </p:nvSpPr>
        <p:spPr bwMode="auto">
          <a:xfrm>
            <a:off x="4800600" y="2209800"/>
            <a:ext cx="2133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Tahoma" panose="020B0604030504040204" pitchFamily="34" charset="0"/>
              </a:rPr>
              <a:t>Lưu FR</a:t>
            </a:r>
          </a:p>
          <a:p>
            <a:pPr>
              <a:spcBef>
                <a:spcPct val="0"/>
              </a:spcBef>
              <a:buClrTx/>
              <a:buSzTx/>
              <a:buFontTx/>
              <a:buNone/>
            </a:pPr>
            <a:r>
              <a:rPr lang="en-US" altLang="en-US" sz="1800">
                <a:latin typeface="Tahoma" panose="020B0604030504040204" pitchFamily="34" charset="0"/>
              </a:rPr>
              <a:t>Xoá IF và TF</a:t>
            </a:r>
          </a:p>
          <a:p>
            <a:pPr>
              <a:spcBef>
                <a:spcPct val="0"/>
              </a:spcBef>
              <a:buClrTx/>
              <a:buSzTx/>
              <a:buFontTx/>
              <a:buNone/>
            </a:pPr>
            <a:r>
              <a:rPr lang="en-US" altLang="en-US" sz="1800">
                <a:latin typeface="Tahoma" panose="020B0604030504040204" pitchFamily="34" charset="0"/>
              </a:rPr>
              <a:t>Lưu CS, IP</a:t>
            </a:r>
          </a:p>
          <a:p>
            <a:pPr>
              <a:spcBef>
                <a:spcPct val="0"/>
              </a:spcBef>
              <a:buClrTx/>
              <a:buSzTx/>
              <a:buFontTx/>
              <a:buNone/>
            </a:pPr>
            <a:r>
              <a:rPr lang="en-US" altLang="en-US" sz="1800">
                <a:latin typeface="Tahoma" panose="020B0604030504040204" pitchFamily="34" charset="0"/>
              </a:rPr>
              <a:t>Lấy đ.c routine</a:t>
            </a:r>
          </a:p>
        </p:txBody>
      </p:sp>
      <p:sp>
        <p:nvSpPr>
          <p:cNvPr id="23560" name="TextBox 9">
            <a:extLst>
              <a:ext uri="{FF2B5EF4-FFF2-40B4-BE49-F238E27FC236}">
                <a16:creationId xmlns:a16="http://schemas.microsoft.com/office/drawing/2014/main" id="{79006FC0-4C91-4EBC-9B2F-59C676520C26}"/>
              </a:ext>
            </a:extLst>
          </p:cNvPr>
          <p:cNvSpPr txBox="1">
            <a:spLocks noChangeArrowheads="1"/>
          </p:cNvSpPr>
          <p:nvPr/>
        </p:nvSpPr>
        <p:spPr bwMode="auto">
          <a:xfrm>
            <a:off x="4800600" y="3810001"/>
            <a:ext cx="2133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Tahoma" panose="020B0604030504040204" pitchFamily="34" charset="0"/>
              </a:rPr>
              <a:t>Khôi phục CS, IP</a:t>
            </a:r>
          </a:p>
          <a:p>
            <a:pPr>
              <a:spcBef>
                <a:spcPct val="0"/>
              </a:spcBef>
              <a:buClrTx/>
              <a:buSzTx/>
              <a:buFontTx/>
              <a:buNone/>
            </a:pPr>
            <a:r>
              <a:rPr lang="en-US" altLang="en-US" sz="1800">
                <a:latin typeface="Tahoma" panose="020B0604030504040204" pitchFamily="34" charset="0"/>
              </a:rPr>
              <a:t>Đặt lại IF và TF</a:t>
            </a:r>
          </a:p>
          <a:p>
            <a:pPr>
              <a:spcBef>
                <a:spcPct val="0"/>
              </a:spcBef>
              <a:buClrTx/>
              <a:buSzTx/>
              <a:buFontTx/>
              <a:buNone/>
            </a:pPr>
            <a:r>
              <a:rPr lang="en-US" altLang="en-US" sz="1800">
                <a:latin typeface="Tahoma" panose="020B0604030504040204" pitchFamily="34" charset="0"/>
              </a:rPr>
              <a:t>Khôi phục FR</a:t>
            </a:r>
          </a:p>
        </p:txBody>
      </p:sp>
      <p:sp>
        <p:nvSpPr>
          <p:cNvPr id="23561" name="Down Arrow 10">
            <a:extLst>
              <a:ext uri="{FF2B5EF4-FFF2-40B4-BE49-F238E27FC236}">
                <a16:creationId xmlns:a16="http://schemas.microsoft.com/office/drawing/2014/main" id="{D78C9B17-A861-412A-A4D7-6573E6E35F26}"/>
              </a:ext>
            </a:extLst>
          </p:cNvPr>
          <p:cNvSpPr>
            <a:spLocks noChangeArrowheads="1"/>
          </p:cNvSpPr>
          <p:nvPr/>
        </p:nvSpPr>
        <p:spPr bwMode="auto">
          <a:xfrm>
            <a:off x="7543800" y="2209800"/>
            <a:ext cx="1905000" cy="2667000"/>
          </a:xfrm>
          <a:prstGeom prst="downArrow">
            <a:avLst>
              <a:gd name="adj1" fmla="val 50000"/>
              <a:gd name="adj2" fmla="val 49998"/>
            </a:avLst>
          </a:prstGeom>
          <a:solidFill>
            <a:schemeClr val="accent1"/>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r>
              <a:rPr lang="en-US" altLang="en-US" sz="1800">
                <a:latin typeface="Tahoma" panose="020B0604030504040204" pitchFamily="34" charset="0"/>
              </a:rPr>
              <a:t>…</a:t>
            </a:r>
          </a:p>
          <a:p>
            <a:pPr>
              <a:spcBef>
                <a:spcPct val="0"/>
              </a:spcBef>
              <a:buClrTx/>
              <a:buSzTx/>
              <a:buFontTx/>
              <a:buNone/>
            </a:pPr>
            <a:r>
              <a:rPr lang="en-US" altLang="en-US" sz="1800">
                <a:latin typeface="Tahoma" panose="020B0604030504040204" pitchFamily="34" charset="0"/>
              </a:rPr>
              <a:t>______</a:t>
            </a:r>
          </a:p>
          <a:p>
            <a:pPr>
              <a:spcBef>
                <a:spcPct val="0"/>
              </a:spcBef>
              <a:buClrTx/>
              <a:buSzTx/>
              <a:buFontTx/>
              <a:buNone/>
            </a:pPr>
            <a:r>
              <a:rPr lang="en-US" altLang="en-US" sz="1800">
                <a:latin typeface="Tahoma" panose="020B0604030504040204" pitchFamily="34" charset="0"/>
              </a:rPr>
              <a:t>______</a:t>
            </a:r>
          </a:p>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endParaRPr lang="en-US" altLang="en-US" sz="1800">
              <a:latin typeface="Tahoma" panose="020B0604030504040204" pitchFamily="34" charset="0"/>
            </a:endParaRPr>
          </a:p>
          <a:p>
            <a:pPr>
              <a:spcBef>
                <a:spcPct val="0"/>
              </a:spcBef>
              <a:buClrTx/>
              <a:buSzTx/>
              <a:buFontTx/>
              <a:buNone/>
            </a:pPr>
            <a:r>
              <a:rPr lang="en-US" altLang="en-US" sz="1800">
                <a:latin typeface="Tahoma" panose="020B0604030504040204" pitchFamily="34" charset="0"/>
              </a:rPr>
              <a:t>______</a:t>
            </a:r>
          </a:p>
          <a:p>
            <a:pPr>
              <a:spcBef>
                <a:spcPct val="0"/>
              </a:spcBef>
              <a:buClrTx/>
              <a:buSzTx/>
              <a:buFontTx/>
              <a:buNone/>
            </a:pPr>
            <a:r>
              <a:rPr lang="en-US" altLang="en-US" sz="1800">
                <a:latin typeface="Tahoma" panose="020B0604030504040204" pitchFamily="34" charset="0"/>
              </a:rPr>
              <a:t>IRET</a:t>
            </a:r>
          </a:p>
        </p:txBody>
      </p:sp>
      <p:sp>
        <p:nvSpPr>
          <p:cNvPr id="23562" name="TextBox 11">
            <a:extLst>
              <a:ext uri="{FF2B5EF4-FFF2-40B4-BE49-F238E27FC236}">
                <a16:creationId xmlns:a16="http://schemas.microsoft.com/office/drawing/2014/main" id="{62480DF4-56AB-4DC8-B80D-2D8332C2A90D}"/>
              </a:ext>
            </a:extLst>
          </p:cNvPr>
          <p:cNvSpPr txBox="1">
            <a:spLocks noChangeArrowheads="1"/>
          </p:cNvSpPr>
          <p:nvPr/>
        </p:nvSpPr>
        <p:spPr bwMode="auto">
          <a:xfrm>
            <a:off x="8991600" y="2209801"/>
            <a:ext cx="167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Tahoma" panose="020B0604030504040204" pitchFamily="34" charset="0"/>
              </a:rPr>
              <a:t>Lưu các t/g dùng chung</a:t>
            </a:r>
          </a:p>
        </p:txBody>
      </p:sp>
      <p:sp>
        <p:nvSpPr>
          <p:cNvPr id="23563" name="TextBox 12">
            <a:extLst>
              <a:ext uri="{FF2B5EF4-FFF2-40B4-BE49-F238E27FC236}">
                <a16:creationId xmlns:a16="http://schemas.microsoft.com/office/drawing/2014/main" id="{ACFCB287-2D66-407A-9FE6-D6DBC8D381CD}"/>
              </a:ext>
            </a:extLst>
          </p:cNvPr>
          <p:cNvSpPr txBox="1">
            <a:spLocks noChangeArrowheads="1"/>
          </p:cNvSpPr>
          <p:nvPr/>
        </p:nvSpPr>
        <p:spPr bwMode="auto">
          <a:xfrm>
            <a:off x="9040813" y="3295650"/>
            <a:ext cx="16764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Tahoma" panose="020B0604030504040204" pitchFamily="34" charset="0"/>
              </a:rPr>
              <a:t>Khôi phục các t/g dùng chung</a:t>
            </a:r>
          </a:p>
        </p:txBody>
      </p:sp>
      <p:sp>
        <p:nvSpPr>
          <p:cNvPr id="23564" name="TextBox 13">
            <a:extLst>
              <a:ext uri="{FF2B5EF4-FFF2-40B4-BE49-F238E27FC236}">
                <a16:creationId xmlns:a16="http://schemas.microsoft.com/office/drawing/2014/main" id="{76959A73-2A9F-4E25-9C67-2B57373BFD23}"/>
              </a:ext>
            </a:extLst>
          </p:cNvPr>
          <p:cNvSpPr txBox="1">
            <a:spLocks noChangeArrowheads="1"/>
          </p:cNvSpPr>
          <p:nvPr/>
        </p:nvSpPr>
        <p:spPr bwMode="auto">
          <a:xfrm>
            <a:off x="8201026" y="1265239"/>
            <a:ext cx="955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Tahoma" panose="020B0604030504040204" pitchFamily="34" charset="0"/>
              </a:rPr>
              <a:t>Routine</a:t>
            </a:r>
          </a:p>
        </p:txBody>
      </p:sp>
      <p:sp>
        <p:nvSpPr>
          <p:cNvPr id="23565" name="Right Arrow 14">
            <a:extLst>
              <a:ext uri="{FF2B5EF4-FFF2-40B4-BE49-F238E27FC236}">
                <a16:creationId xmlns:a16="http://schemas.microsoft.com/office/drawing/2014/main" id="{2C9C6BB8-A40E-44D6-80F1-56ADA259B372}"/>
              </a:ext>
            </a:extLst>
          </p:cNvPr>
          <p:cNvSpPr>
            <a:spLocks noChangeArrowheads="1"/>
          </p:cNvSpPr>
          <p:nvPr/>
        </p:nvSpPr>
        <p:spPr bwMode="auto">
          <a:xfrm rot="18592684">
            <a:off x="3695701" y="2862263"/>
            <a:ext cx="1400175" cy="228600"/>
          </a:xfrm>
          <a:prstGeom prst="rightArrow">
            <a:avLst>
              <a:gd name="adj1" fmla="val 50000"/>
              <a:gd name="adj2" fmla="val 49992"/>
            </a:avLst>
          </a:prstGeom>
          <a:solidFill>
            <a:srgbClr val="FF000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23566" name="Right Arrow 15">
            <a:extLst>
              <a:ext uri="{FF2B5EF4-FFF2-40B4-BE49-F238E27FC236}">
                <a16:creationId xmlns:a16="http://schemas.microsoft.com/office/drawing/2014/main" id="{D64DC54D-2AA2-46D4-AEE3-BA7909EBFED3}"/>
              </a:ext>
            </a:extLst>
          </p:cNvPr>
          <p:cNvSpPr>
            <a:spLocks noChangeArrowheads="1"/>
          </p:cNvSpPr>
          <p:nvPr/>
        </p:nvSpPr>
        <p:spPr bwMode="auto">
          <a:xfrm rot="12854821">
            <a:off x="3814763" y="4057650"/>
            <a:ext cx="1128712" cy="190500"/>
          </a:xfrm>
          <a:prstGeom prst="rightArrow">
            <a:avLst>
              <a:gd name="adj1" fmla="val 50000"/>
              <a:gd name="adj2" fmla="val 49951"/>
            </a:avLst>
          </a:prstGeom>
          <a:solidFill>
            <a:srgbClr val="FF000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23567" name="Right Arrow 16">
            <a:extLst>
              <a:ext uri="{FF2B5EF4-FFF2-40B4-BE49-F238E27FC236}">
                <a16:creationId xmlns:a16="http://schemas.microsoft.com/office/drawing/2014/main" id="{B35DABC4-ECC7-4D6C-BC7B-CC61DC2E376B}"/>
              </a:ext>
            </a:extLst>
          </p:cNvPr>
          <p:cNvSpPr>
            <a:spLocks noChangeArrowheads="1"/>
          </p:cNvSpPr>
          <p:nvPr/>
        </p:nvSpPr>
        <p:spPr bwMode="auto">
          <a:xfrm rot="19686738">
            <a:off x="6221413" y="2578101"/>
            <a:ext cx="1847850" cy="220663"/>
          </a:xfrm>
          <a:prstGeom prst="rightArrow">
            <a:avLst>
              <a:gd name="adj1" fmla="val 50000"/>
              <a:gd name="adj2" fmla="val 49896"/>
            </a:avLst>
          </a:prstGeom>
          <a:solidFill>
            <a:srgbClr val="FF000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23568" name="Right Arrow 17">
            <a:extLst>
              <a:ext uri="{FF2B5EF4-FFF2-40B4-BE49-F238E27FC236}">
                <a16:creationId xmlns:a16="http://schemas.microsoft.com/office/drawing/2014/main" id="{DDB1D016-657E-46BC-89FD-B8EDE911C0ED}"/>
              </a:ext>
            </a:extLst>
          </p:cNvPr>
          <p:cNvSpPr>
            <a:spLocks noChangeArrowheads="1"/>
          </p:cNvSpPr>
          <p:nvPr/>
        </p:nvSpPr>
        <p:spPr bwMode="auto">
          <a:xfrm rot="12250542">
            <a:off x="6570663" y="4287838"/>
            <a:ext cx="1847850" cy="220662"/>
          </a:xfrm>
          <a:prstGeom prst="rightArrow">
            <a:avLst>
              <a:gd name="adj1" fmla="val 50000"/>
              <a:gd name="adj2" fmla="val 49896"/>
            </a:avLst>
          </a:prstGeom>
          <a:solidFill>
            <a:srgbClr val="FF000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Tree>
    <p:extLst>
      <p:ext uri="{BB962C8B-B14F-4D97-AF65-F5344CB8AC3E}">
        <p14:creationId xmlns:p14="http://schemas.microsoft.com/office/powerpoint/2010/main" val="167658734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528B23B8-AA65-4E79-89F2-C558D3EB77F3}"/>
              </a:ext>
            </a:extLst>
          </p:cNvPr>
          <p:cNvSpPr>
            <a:spLocks noGrp="1"/>
          </p:cNvSpPr>
          <p:nvPr>
            <p:ph type="title"/>
          </p:nvPr>
        </p:nvSpPr>
        <p:spPr/>
        <p:txBody>
          <a:bodyPr/>
          <a:lstStyle/>
          <a:p>
            <a:endParaRPr lang="en-US" altLang="en-US"/>
          </a:p>
        </p:txBody>
      </p:sp>
      <p:sp>
        <p:nvSpPr>
          <p:cNvPr id="24579" name="Content Placeholder 2">
            <a:extLst>
              <a:ext uri="{FF2B5EF4-FFF2-40B4-BE49-F238E27FC236}">
                <a16:creationId xmlns:a16="http://schemas.microsoft.com/office/drawing/2014/main" id="{309A8016-B813-464A-B3CA-1C56F3A4E70B}"/>
              </a:ext>
            </a:extLst>
          </p:cNvPr>
          <p:cNvSpPr>
            <a:spLocks noGrp="1"/>
          </p:cNvSpPr>
          <p:nvPr>
            <p:ph idx="1"/>
          </p:nvPr>
        </p:nvSpPr>
        <p:spPr>
          <a:xfrm>
            <a:off x="1676400" y="1295400"/>
            <a:ext cx="8802688" cy="5410200"/>
          </a:xfrm>
        </p:spPr>
        <p:txBody>
          <a:bodyPr/>
          <a:lstStyle/>
          <a:p>
            <a:r>
              <a:rPr lang="en-US" altLang="en-US"/>
              <a:t>1 </a:t>
            </a:r>
            <a:r>
              <a:rPr lang="vi-VN" altLang="en-US"/>
              <a:t>Khi nhận được yêu cầu ngắt, CPU thực hiện các việc:</a:t>
            </a:r>
          </a:p>
          <a:p>
            <a:pPr lvl="1"/>
            <a:r>
              <a:rPr lang="vi-VN" altLang="en-US"/>
              <a:t>a. Hoàn tất lệnh đang thực hiện của chương trình chính </a:t>
            </a:r>
          </a:p>
          <a:p>
            <a:pPr lvl="1"/>
            <a:r>
              <a:rPr lang="vi-VN" altLang="en-US"/>
              <a:t>b. Lưu giá trị của thanh ghi cờ FR vào ngăn xếp</a:t>
            </a:r>
          </a:p>
          <a:p>
            <a:pPr lvl="1"/>
            <a:r>
              <a:rPr lang="vi-VN" altLang="en-US"/>
              <a:t>c. Xoá cờ ngắt IF và cờ bẫy TF</a:t>
            </a:r>
          </a:p>
          <a:p>
            <a:pPr lvl="1"/>
            <a:r>
              <a:rPr lang="vi-VN" altLang="en-US"/>
              <a:t>d. Lưu giá trị của các t.ghi CS và IP vào ngăn xếp</a:t>
            </a:r>
          </a:p>
          <a:p>
            <a:pPr lvl="1"/>
            <a:r>
              <a:rPr lang="vi-VN" altLang="en-US"/>
              <a:t>e. Từ số hiệu ngắt N, lấy địa chỉ của </a:t>
            </a:r>
            <a:r>
              <a:rPr lang="en-US" altLang="en-US"/>
              <a:t>Routine</a:t>
            </a:r>
            <a:r>
              <a:rPr lang="vi-VN" altLang="en-US"/>
              <a:t> từ bảng vector ngắt</a:t>
            </a:r>
            <a:endParaRPr lang="en-US" altLang="en-US"/>
          </a:p>
          <a:p>
            <a:r>
              <a:rPr lang="en-US" altLang="en-US"/>
              <a:t>2.</a:t>
            </a:r>
            <a:r>
              <a:rPr lang="vi-VN" altLang="en-US"/>
              <a:t> Nạp địa chỉ của </a:t>
            </a:r>
            <a:r>
              <a:rPr lang="en-US" altLang="en-US"/>
              <a:t>Routine</a:t>
            </a:r>
            <a:r>
              <a:rPr lang="vi-VN" altLang="en-US"/>
              <a:t> vào CS và IP, CPU thực hiện </a:t>
            </a:r>
            <a:r>
              <a:rPr lang="en-US" altLang="en-US"/>
              <a:t>Routine</a:t>
            </a:r>
            <a:r>
              <a:rPr lang="vi-VN" altLang="en-US"/>
              <a:t> gồm:</a:t>
            </a:r>
          </a:p>
          <a:p>
            <a:pPr lvl="1"/>
            <a:r>
              <a:rPr lang="vi-VN" altLang="en-US"/>
              <a:t>a. Lưu giá trị các thanh ghi dùng chung vào ngăn xếp</a:t>
            </a:r>
          </a:p>
          <a:p>
            <a:pPr lvl="1"/>
            <a:r>
              <a:rPr lang="vi-VN" altLang="en-US"/>
              <a:t>b. Thực hiện mã chính của </a:t>
            </a:r>
            <a:r>
              <a:rPr lang="en-US" altLang="en-US"/>
              <a:t>Routine</a:t>
            </a:r>
            <a:endParaRPr lang="vi-VN" altLang="en-US"/>
          </a:p>
          <a:p>
            <a:pPr lvl="1"/>
            <a:r>
              <a:rPr lang="vi-VN" altLang="en-US"/>
              <a:t>c. Khôi phục giá trị các thanh ghi dùng chung</a:t>
            </a:r>
            <a:endParaRPr lang="en-US" altLang="en-US"/>
          </a:p>
          <a:p>
            <a:pPr lvl="1"/>
            <a:endParaRPr lang="en-US" altLang="en-US"/>
          </a:p>
        </p:txBody>
      </p:sp>
    </p:spTree>
    <p:extLst>
      <p:ext uri="{BB962C8B-B14F-4D97-AF65-F5344CB8AC3E}">
        <p14:creationId xmlns:p14="http://schemas.microsoft.com/office/powerpoint/2010/main" val="330717450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B01A59E5-9DD7-4AF4-B551-F46C3E3939FC}"/>
              </a:ext>
            </a:extLst>
          </p:cNvPr>
          <p:cNvSpPr>
            <a:spLocks noGrp="1"/>
          </p:cNvSpPr>
          <p:nvPr>
            <p:ph type="title"/>
          </p:nvPr>
        </p:nvSpPr>
        <p:spPr/>
        <p:txBody>
          <a:bodyPr/>
          <a:lstStyle/>
          <a:p>
            <a:endParaRPr lang="en-US" altLang="en-US"/>
          </a:p>
        </p:txBody>
      </p:sp>
      <p:sp>
        <p:nvSpPr>
          <p:cNvPr id="25603" name="Content Placeholder 2">
            <a:extLst>
              <a:ext uri="{FF2B5EF4-FFF2-40B4-BE49-F238E27FC236}">
                <a16:creationId xmlns:a16="http://schemas.microsoft.com/office/drawing/2014/main" id="{812FB211-47CB-45E4-A49D-7976B2DF83F8}"/>
              </a:ext>
            </a:extLst>
          </p:cNvPr>
          <p:cNvSpPr>
            <a:spLocks noGrp="1"/>
          </p:cNvSpPr>
          <p:nvPr>
            <p:ph idx="1"/>
          </p:nvPr>
        </p:nvSpPr>
        <p:spPr/>
        <p:txBody>
          <a:bodyPr/>
          <a:lstStyle/>
          <a:p>
            <a:r>
              <a:rPr lang="en-US" altLang="en-US"/>
              <a:t>3. Gặp lệnh IRET, CPU thực hiện các việc:</a:t>
            </a:r>
          </a:p>
          <a:p>
            <a:pPr lvl="1"/>
            <a:r>
              <a:rPr lang="en-US" altLang="en-US"/>
              <a:t>a. Khôi phục giá trị của CS và IP</a:t>
            </a:r>
          </a:p>
          <a:p>
            <a:pPr lvl="1"/>
            <a:r>
              <a:rPr lang="en-US" altLang="en-US"/>
              <a:t>b. Khôi phục giá trị của thanh ghi cờ FR</a:t>
            </a:r>
          </a:p>
          <a:p>
            <a:pPr lvl="1"/>
            <a:r>
              <a:rPr lang="en-US" altLang="en-US"/>
              <a:t>c. Đặt cờ ngắt IF và cờ bẫy TF</a:t>
            </a:r>
          </a:p>
          <a:p>
            <a:r>
              <a:rPr lang="en-US" altLang="en-US"/>
              <a:t>4. CPU tiếp tục thực hiện lệnh tiếp theo của CTC (nằm sau lệnh xảy ra ngắt).</a:t>
            </a:r>
          </a:p>
        </p:txBody>
      </p:sp>
    </p:spTree>
    <p:extLst>
      <p:ext uri="{BB962C8B-B14F-4D97-AF65-F5344CB8AC3E}">
        <p14:creationId xmlns:p14="http://schemas.microsoft.com/office/powerpoint/2010/main" val="195562543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565CD7AB-4476-4B54-84B8-17902F656C36}"/>
              </a:ext>
            </a:extLst>
          </p:cNvPr>
          <p:cNvSpPr>
            <a:spLocks noGrp="1" noChangeArrowheads="1"/>
          </p:cNvSpPr>
          <p:nvPr>
            <p:ph type="title"/>
          </p:nvPr>
        </p:nvSpPr>
        <p:spPr/>
        <p:txBody>
          <a:bodyPr/>
          <a:lstStyle/>
          <a:p>
            <a:pPr eaLnBrk="1" hangingPunct="1"/>
            <a:r>
              <a:rPr lang="en-US" altLang="en-US"/>
              <a:t>Ví dụ </a:t>
            </a:r>
          </a:p>
        </p:txBody>
      </p:sp>
      <p:sp>
        <p:nvSpPr>
          <p:cNvPr id="26627" name="Rectangle 3">
            <a:extLst>
              <a:ext uri="{FF2B5EF4-FFF2-40B4-BE49-F238E27FC236}">
                <a16:creationId xmlns:a16="http://schemas.microsoft.com/office/drawing/2014/main" id="{5C675082-C5AB-42C8-8711-EE265DFF8E40}"/>
              </a:ext>
            </a:extLst>
          </p:cNvPr>
          <p:cNvSpPr>
            <a:spLocks noGrp="1" noChangeArrowheads="1"/>
          </p:cNvSpPr>
          <p:nvPr>
            <p:ph idx="1"/>
          </p:nvPr>
        </p:nvSpPr>
        <p:spPr>
          <a:xfrm>
            <a:off x="1905000" y="1295400"/>
            <a:ext cx="8574088" cy="5334000"/>
          </a:xfrm>
        </p:spPr>
        <p:txBody>
          <a:bodyPr/>
          <a:lstStyle/>
          <a:p>
            <a:pPr eaLnBrk="1" hangingPunct="1"/>
            <a:r>
              <a:rPr lang="en-US" altLang="en-US"/>
              <a:t>Tính địa chỉ cho CS</a:t>
            </a:r>
            <a:r>
              <a:rPr lang="en-US" altLang="en-US" baseline="-25000"/>
              <a:t>50</a:t>
            </a:r>
            <a:r>
              <a:rPr lang="en-US" altLang="en-US"/>
              <a:t> và IP</a:t>
            </a:r>
            <a:r>
              <a:rPr lang="en-US" altLang="en-US" baseline="-25000"/>
              <a:t>50</a:t>
            </a:r>
            <a:r>
              <a:rPr lang="en-US" altLang="en-US"/>
              <a:t> trong bộ nhớ</a:t>
            </a:r>
          </a:p>
          <a:p>
            <a:pPr eaLnBrk="1" hangingPunct="1"/>
            <a:r>
              <a:rPr lang="en-US" altLang="en-US"/>
              <a:t>Giải :</a:t>
            </a:r>
          </a:p>
          <a:p>
            <a:pPr lvl="1" eaLnBrk="1" hangingPunct="1"/>
            <a:r>
              <a:rPr lang="en-US" altLang="en-US"/>
              <a:t>Mỗi vector chiếm 4 byte liên tục</a:t>
            </a:r>
          </a:p>
          <a:p>
            <a:pPr lvl="1" eaLnBrk="1" hangingPunct="1"/>
            <a:r>
              <a:rPr lang="en-US" altLang="en-US"/>
              <a:t>n là số hiệu vector (n=50)</a:t>
            </a:r>
          </a:p>
          <a:p>
            <a:pPr lvl="1" eaLnBrk="1" hangingPunct="1"/>
            <a:r>
              <a:rPr lang="en-US" altLang="en-US"/>
              <a:t>Địa chỉ đầu của vector = n*4</a:t>
            </a:r>
          </a:p>
          <a:p>
            <a:pPr lvl="1" eaLnBrk="1" hangingPunct="1"/>
            <a:r>
              <a:rPr lang="en-US" altLang="en-US"/>
              <a:t>IP lưu địa chỉ = nội dung 2 byte (n*4 và n*4+1)</a:t>
            </a:r>
          </a:p>
          <a:p>
            <a:pPr lvl="1" eaLnBrk="1" hangingPunct="1"/>
            <a:r>
              <a:rPr lang="en-US" altLang="en-US"/>
              <a:t>CS lưu đ/c = nội dung của 2 byte n*4+2 và n*4+3</a:t>
            </a:r>
          </a:p>
          <a:p>
            <a:pPr lvl="1" eaLnBrk="1" hangingPunct="1"/>
            <a:r>
              <a:rPr lang="en-US" altLang="en-US"/>
              <a:t>Vậy địa chỉ đầu vector 50 là 50*4=200=C8</a:t>
            </a:r>
            <a:r>
              <a:rPr lang="en-US" altLang="en-US" baseline="-25000"/>
              <a:t>16</a:t>
            </a:r>
            <a:endParaRPr lang="en-US" altLang="en-US"/>
          </a:p>
          <a:p>
            <a:pPr lvl="1" eaLnBrk="1" hangingPunct="1"/>
            <a:r>
              <a:rPr lang="en-US" altLang="en-US"/>
              <a:t>IP</a:t>
            </a:r>
            <a:r>
              <a:rPr lang="en-US" altLang="en-US" baseline="-25000"/>
              <a:t>50</a:t>
            </a:r>
            <a:r>
              <a:rPr lang="en-US" altLang="en-US"/>
              <a:t> lưu nội dung ở địa chỉ 000C8h và 000C9h</a:t>
            </a:r>
          </a:p>
          <a:p>
            <a:pPr lvl="1" eaLnBrk="1" hangingPunct="1"/>
            <a:r>
              <a:rPr lang="en-US" altLang="en-US"/>
              <a:t>CS</a:t>
            </a:r>
            <a:r>
              <a:rPr lang="en-US" altLang="en-US" baseline="-25000"/>
              <a:t>50</a:t>
            </a:r>
            <a:r>
              <a:rPr lang="en-US" altLang="en-US"/>
              <a:t> lưu nội dung ở địa chỉ 000CAh và 000CBh</a:t>
            </a:r>
          </a:p>
        </p:txBody>
      </p:sp>
    </p:spTree>
    <p:extLst>
      <p:ext uri="{BB962C8B-B14F-4D97-AF65-F5344CB8AC3E}">
        <p14:creationId xmlns:p14="http://schemas.microsoft.com/office/powerpoint/2010/main" val="124335092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9891EDB9-37EB-43CC-A42E-D5A6258ABA7A}"/>
              </a:ext>
            </a:extLst>
          </p:cNvPr>
          <p:cNvSpPr>
            <a:spLocks noGrp="1"/>
          </p:cNvSpPr>
          <p:nvPr>
            <p:ph type="title"/>
          </p:nvPr>
        </p:nvSpPr>
        <p:spPr/>
        <p:txBody>
          <a:bodyPr/>
          <a:lstStyle/>
          <a:p>
            <a:r>
              <a:rPr lang="en-US" altLang="en-US"/>
              <a:t>Chu trình xuất nhập bằng ngắt</a:t>
            </a:r>
          </a:p>
        </p:txBody>
      </p:sp>
      <p:sp>
        <p:nvSpPr>
          <p:cNvPr id="27651" name="Content Placeholder 2">
            <a:extLst>
              <a:ext uri="{FF2B5EF4-FFF2-40B4-BE49-F238E27FC236}">
                <a16:creationId xmlns:a16="http://schemas.microsoft.com/office/drawing/2014/main" id="{B74DC0DC-D5ED-40FB-B778-6A60C3F14247}"/>
              </a:ext>
            </a:extLst>
          </p:cNvPr>
          <p:cNvSpPr>
            <a:spLocks noGrp="1"/>
          </p:cNvSpPr>
          <p:nvPr>
            <p:ph idx="1"/>
          </p:nvPr>
        </p:nvSpPr>
        <p:spPr>
          <a:xfrm>
            <a:off x="1905000" y="1143000"/>
            <a:ext cx="8574088" cy="5410200"/>
          </a:xfrm>
        </p:spPr>
        <p:txBody>
          <a:bodyPr/>
          <a:lstStyle/>
          <a:p>
            <a:r>
              <a:rPr lang="en-US" altLang="en-US"/>
              <a:t>1. </a:t>
            </a:r>
            <a:r>
              <a:rPr lang="vi-VN" altLang="en-US"/>
              <a:t>Thiết bị vào ra có nhu cầu trao đổi dữ liệu, gửi yêu cầu</a:t>
            </a:r>
            <a:r>
              <a:rPr lang="en-US" altLang="en-US"/>
              <a:t> </a:t>
            </a:r>
            <a:r>
              <a:rPr lang="vi-VN" altLang="en-US"/>
              <a:t>ngắt đến chân tín hiệu INTR của CPU;</a:t>
            </a:r>
            <a:endParaRPr lang="en-US" altLang="en-US"/>
          </a:p>
          <a:p>
            <a:r>
              <a:rPr lang="en-US" altLang="en-US"/>
              <a:t>2. </a:t>
            </a:r>
            <a:r>
              <a:rPr lang="vi-VN" altLang="en-US"/>
              <a:t>Khi nhận được yêu cầu ngắt, CPU </a:t>
            </a:r>
            <a:r>
              <a:rPr lang="en-US" altLang="en-US"/>
              <a:t>thực hiện:</a:t>
            </a:r>
            <a:endParaRPr lang="vi-VN" altLang="en-US"/>
          </a:p>
          <a:p>
            <a:pPr lvl="1"/>
            <a:r>
              <a:rPr lang="vi-VN" altLang="en-US"/>
              <a:t>a. Hoàn tất lệnh đang thực hiện của chương trình chính (CTC)</a:t>
            </a:r>
          </a:p>
          <a:p>
            <a:pPr lvl="1"/>
            <a:r>
              <a:rPr lang="vi-VN" altLang="en-US"/>
              <a:t>b. Lưu giá trị của thanh ghi cờ FR vào ngăn xếp</a:t>
            </a:r>
          </a:p>
          <a:p>
            <a:pPr lvl="1"/>
            <a:r>
              <a:rPr lang="vi-VN" altLang="en-US"/>
              <a:t>c. Xoá cờ ngắt IF và cờ bẫy TF</a:t>
            </a:r>
          </a:p>
          <a:p>
            <a:pPr lvl="1"/>
            <a:r>
              <a:rPr lang="vi-VN" altLang="en-US"/>
              <a:t>d. Lưu giá trị của các t.ghi CS và IP vào ngăn xếp</a:t>
            </a:r>
          </a:p>
          <a:p>
            <a:pPr lvl="1"/>
            <a:r>
              <a:rPr lang="vi-VN" altLang="en-US"/>
              <a:t>e. Gửi tín hiệu xác nhận ngắt đến thiết bị vào ra qua chân tín hiệu</a:t>
            </a:r>
            <a:r>
              <a:rPr lang="en-US" altLang="en-US"/>
              <a:t> </a:t>
            </a:r>
            <a:r>
              <a:rPr lang="vi-VN" altLang="en-US"/>
              <a:t>INTA</a:t>
            </a:r>
            <a:endParaRPr lang="en-US" altLang="en-US"/>
          </a:p>
        </p:txBody>
      </p:sp>
    </p:spTree>
    <p:extLst>
      <p:ext uri="{BB962C8B-B14F-4D97-AF65-F5344CB8AC3E}">
        <p14:creationId xmlns:p14="http://schemas.microsoft.com/office/powerpoint/2010/main" val="235629297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851706A4-B2D4-4472-9F50-DFA4BC51FB45}"/>
              </a:ext>
            </a:extLst>
          </p:cNvPr>
          <p:cNvSpPr>
            <a:spLocks noGrp="1"/>
          </p:cNvSpPr>
          <p:nvPr>
            <p:ph type="title"/>
          </p:nvPr>
        </p:nvSpPr>
        <p:spPr/>
        <p:txBody>
          <a:bodyPr/>
          <a:lstStyle/>
          <a:p>
            <a:endParaRPr lang="en-US" altLang="en-US"/>
          </a:p>
        </p:txBody>
      </p:sp>
      <p:sp>
        <p:nvSpPr>
          <p:cNvPr id="28675" name="Content Placeholder 2">
            <a:extLst>
              <a:ext uri="{FF2B5EF4-FFF2-40B4-BE49-F238E27FC236}">
                <a16:creationId xmlns:a16="http://schemas.microsoft.com/office/drawing/2014/main" id="{2FCBB16B-1C09-4B1F-B772-351DF76842C2}"/>
              </a:ext>
            </a:extLst>
          </p:cNvPr>
          <p:cNvSpPr>
            <a:spLocks noGrp="1"/>
          </p:cNvSpPr>
          <p:nvPr>
            <p:ph idx="1"/>
          </p:nvPr>
        </p:nvSpPr>
        <p:spPr>
          <a:xfrm>
            <a:off x="1905000" y="1295400"/>
            <a:ext cx="8574088" cy="5257800"/>
          </a:xfrm>
        </p:spPr>
        <p:txBody>
          <a:bodyPr/>
          <a:lstStyle/>
          <a:p>
            <a:r>
              <a:rPr lang="en-US" altLang="en-US"/>
              <a:t>3.</a:t>
            </a:r>
            <a:r>
              <a:rPr lang="vi-VN" altLang="en-US"/>
              <a:t> Nhận được</a:t>
            </a:r>
            <a:r>
              <a:rPr lang="en-US" altLang="en-US"/>
              <a:t> tín</a:t>
            </a:r>
            <a:r>
              <a:rPr lang="vi-VN" altLang="en-US"/>
              <a:t> hiệu xác nhận ngắt của CPU, thiết bị vào ra gửi</a:t>
            </a:r>
            <a:r>
              <a:rPr lang="en-US" altLang="en-US"/>
              <a:t> </a:t>
            </a:r>
            <a:r>
              <a:rPr lang="vi-VN" altLang="en-US"/>
              <a:t>số hiệu ngắt N đến CPU</a:t>
            </a:r>
          </a:p>
          <a:p>
            <a:r>
              <a:rPr lang="vi-VN" altLang="en-US"/>
              <a:t>4. Nhận được số hiệu ngắt N, CPU lấy địa chỉ của </a:t>
            </a:r>
            <a:r>
              <a:rPr lang="en-US" altLang="en-US"/>
              <a:t>Routine </a:t>
            </a:r>
            <a:r>
              <a:rPr lang="vi-VN" altLang="en-US"/>
              <a:t>tương ứng từ bảng vector ngắt</a:t>
            </a:r>
            <a:endParaRPr lang="en-US" altLang="en-US"/>
          </a:p>
          <a:p>
            <a:r>
              <a:rPr lang="vi-VN" altLang="en-US"/>
              <a:t>5. Nạp địa chỉ của </a:t>
            </a:r>
            <a:r>
              <a:rPr lang="en-US" altLang="en-US"/>
              <a:t>Routine</a:t>
            </a:r>
            <a:r>
              <a:rPr lang="vi-VN" altLang="en-US"/>
              <a:t> vào CS và IP, CPU thực</a:t>
            </a:r>
            <a:r>
              <a:rPr lang="en-US" altLang="en-US"/>
              <a:t> </a:t>
            </a:r>
            <a:r>
              <a:rPr lang="vi-VN" altLang="en-US"/>
              <a:t>hiện </a:t>
            </a:r>
            <a:r>
              <a:rPr lang="en-US" altLang="en-US"/>
              <a:t>Routine</a:t>
            </a:r>
            <a:r>
              <a:rPr lang="vi-VN" altLang="en-US"/>
              <a:t>, gồm:</a:t>
            </a:r>
          </a:p>
          <a:p>
            <a:pPr lvl="1"/>
            <a:r>
              <a:rPr lang="vi-VN" altLang="en-US"/>
              <a:t>a. Lưu giá trị các thanh ghi dùng chung vào ngăn xếp</a:t>
            </a:r>
          </a:p>
          <a:p>
            <a:pPr lvl="1"/>
            <a:r>
              <a:rPr lang="vi-VN" altLang="en-US"/>
              <a:t>b. Thực hiện mã chính của </a:t>
            </a:r>
            <a:r>
              <a:rPr lang="en-US" altLang="en-US"/>
              <a:t>Routine </a:t>
            </a:r>
            <a:r>
              <a:rPr lang="vi-VN" altLang="en-US"/>
              <a:t>: đồng thời thực hiện việc</a:t>
            </a:r>
            <a:r>
              <a:rPr lang="en-US" altLang="en-US"/>
              <a:t> </a:t>
            </a:r>
            <a:r>
              <a:rPr lang="vi-VN" altLang="en-US"/>
              <a:t>trao đổi dữ liệu với thiết bị vào ra</a:t>
            </a:r>
          </a:p>
          <a:p>
            <a:pPr lvl="1"/>
            <a:r>
              <a:rPr lang="vi-VN" altLang="en-US"/>
              <a:t>c. Khôi phục giá trị các thanh ghi dùng chung</a:t>
            </a:r>
            <a:endParaRPr lang="en-US" altLang="en-US"/>
          </a:p>
        </p:txBody>
      </p:sp>
    </p:spTree>
    <p:extLst>
      <p:ext uri="{BB962C8B-B14F-4D97-AF65-F5344CB8AC3E}">
        <p14:creationId xmlns:p14="http://schemas.microsoft.com/office/powerpoint/2010/main" val="41861324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3B1735ED-614A-499C-88DE-89439C998A3C}"/>
              </a:ext>
            </a:extLst>
          </p:cNvPr>
          <p:cNvSpPr>
            <a:spLocks noGrp="1"/>
          </p:cNvSpPr>
          <p:nvPr>
            <p:ph type="title"/>
          </p:nvPr>
        </p:nvSpPr>
        <p:spPr/>
        <p:txBody>
          <a:bodyPr/>
          <a:lstStyle/>
          <a:p>
            <a:endParaRPr lang="en-US" altLang="en-US"/>
          </a:p>
        </p:txBody>
      </p:sp>
      <p:sp>
        <p:nvSpPr>
          <p:cNvPr id="29699" name="Content Placeholder 2">
            <a:extLst>
              <a:ext uri="{FF2B5EF4-FFF2-40B4-BE49-F238E27FC236}">
                <a16:creationId xmlns:a16="http://schemas.microsoft.com/office/drawing/2014/main" id="{B0422724-9A04-4756-813D-7BEF2F203827}"/>
              </a:ext>
            </a:extLst>
          </p:cNvPr>
          <p:cNvSpPr>
            <a:spLocks noGrp="1"/>
          </p:cNvSpPr>
          <p:nvPr>
            <p:ph idx="1"/>
          </p:nvPr>
        </p:nvSpPr>
        <p:spPr/>
        <p:txBody>
          <a:bodyPr/>
          <a:lstStyle/>
          <a:p>
            <a:r>
              <a:rPr lang="en-US" altLang="en-US"/>
              <a:t>6. Gặp lệnh IRET kết thúc Routine, CPU thực hiện:</a:t>
            </a:r>
          </a:p>
          <a:p>
            <a:pPr lvl="1"/>
            <a:r>
              <a:rPr lang="en-US" altLang="en-US"/>
              <a:t>a. Khôi phục giá trị của CS và IP</a:t>
            </a:r>
          </a:p>
          <a:p>
            <a:pPr lvl="1"/>
            <a:r>
              <a:rPr lang="en-US" altLang="en-US"/>
              <a:t>b. Khôi phục giá trị của thanh ghi cờ FR</a:t>
            </a:r>
          </a:p>
          <a:p>
            <a:pPr lvl="1"/>
            <a:r>
              <a:rPr lang="en-US" altLang="en-US"/>
              <a:t>c. Đặt cờ ngắt IF và cờ bẫy TF</a:t>
            </a:r>
          </a:p>
          <a:p>
            <a:r>
              <a:rPr lang="en-US" altLang="en-US"/>
              <a:t>7. CPU tiếp tục thực hiện lệnh tiếp theo của CTC (nằm ngay sau lệnh xảy ra ngắt).</a:t>
            </a:r>
          </a:p>
          <a:p>
            <a:endParaRPr lang="en-US" altLang="en-US"/>
          </a:p>
        </p:txBody>
      </p:sp>
    </p:spTree>
    <p:extLst>
      <p:ext uri="{BB962C8B-B14F-4D97-AF65-F5344CB8AC3E}">
        <p14:creationId xmlns:p14="http://schemas.microsoft.com/office/powerpoint/2010/main" val="120866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a:extLst>
              <a:ext uri="{FF2B5EF4-FFF2-40B4-BE49-F238E27FC236}">
                <a16:creationId xmlns:a16="http://schemas.microsoft.com/office/drawing/2014/main" id="{E5C8735C-1375-493E-80D3-188931741F49}"/>
              </a:ext>
            </a:extLst>
          </p:cNvPr>
          <p:cNvSpPr>
            <a:spLocks noGrp="1" noChangeArrowheads="1"/>
          </p:cNvSpPr>
          <p:nvPr>
            <p:ph type="title"/>
          </p:nvPr>
        </p:nvSpPr>
        <p:spPr/>
        <p:txBody>
          <a:bodyPr/>
          <a:lstStyle/>
          <a:p>
            <a:pPr eaLnBrk="1" hangingPunct="1"/>
            <a:r>
              <a:rPr lang="en-AU" altLang="vi-VN"/>
              <a:t> Biểu Diễn Số Có Dấu</a:t>
            </a:r>
          </a:p>
        </p:txBody>
      </p:sp>
      <p:sp>
        <p:nvSpPr>
          <p:cNvPr id="29700" name="Rectangle 3">
            <a:extLst>
              <a:ext uri="{FF2B5EF4-FFF2-40B4-BE49-F238E27FC236}">
                <a16:creationId xmlns:a16="http://schemas.microsoft.com/office/drawing/2014/main" id="{045A4CF1-ECBD-49FB-A0C7-099F1C3C6402}"/>
              </a:ext>
            </a:extLst>
          </p:cNvPr>
          <p:cNvSpPr>
            <a:spLocks noGrp="1" noChangeArrowheads="1"/>
          </p:cNvSpPr>
          <p:nvPr>
            <p:ph idx="1"/>
          </p:nvPr>
        </p:nvSpPr>
        <p:spPr>
          <a:xfrm>
            <a:off x="838200" y="1490869"/>
            <a:ext cx="8574088" cy="5562600"/>
          </a:xfrm>
        </p:spPr>
        <p:txBody>
          <a:bodyPr/>
          <a:lstStyle/>
          <a:p>
            <a:pPr eaLnBrk="1" hangingPunct="1">
              <a:defRPr/>
            </a:pPr>
            <a:r>
              <a:rPr lang="en-AU" altLang="vi-VN" dirty="0" err="1"/>
              <a:t>Biểu</a:t>
            </a:r>
            <a:r>
              <a:rPr lang="en-AU" altLang="vi-VN" dirty="0"/>
              <a:t> </a:t>
            </a:r>
            <a:r>
              <a:rPr lang="en-AU" altLang="vi-VN" dirty="0" err="1"/>
              <a:t>diễn</a:t>
            </a:r>
            <a:r>
              <a:rPr lang="en-AU" altLang="vi-VN" dirty="0"/>
              <a:t> </a:t>
            </a:r>
            <a:r>
              <a:rPr lang="en-AU" altLang="vi-VN" dirty="0" err="1"/>
              <a:t>số</a:t>
            </a:r>
            <a:r>
              <a:rPr lang="en-AU" altLang="vi-VN" dirty="0"/>
              <a:t> </a:t>
            </a:r>
            <a:r>
              <a:rPr lang="en-AU" altLang="vi-VN" dirty="0" err="1"/>
              <a:t>có</a:t>
            </a:r>
            <a:r>
              <a:rPr lang="en-AU" altLang="vi-VN" dirty="0"/>
              <a:t> </a:t>
            </a:r>
            <a:r>
              <a:rPr lang="en-AU" altLang="vi-VN" dirty="0" err="1"/>
              <a:t>dấu</a:t>
            </a:r>
            <a:r>
              <a:rPr lang="en-AU" altLang="vi-VN" dirty="0"/>
              <a:t> </a:t>
            </a:r>
            <a:r>
              <a:rPr lang="en-AU" altLang="vi-VN" dirty="0" err="1"/>
              <a:t>dùng</a:t>
            </a:r>
            <a:r>
              <a:rPr lang="en-AU" altLang="vi-VN" dirty="0"/>
              <a:t> </a:t>
            </a:r>
            <a:r>
              <a:rPr lang="en-AU" altLang="vi-VN" dirty="0" err="1"/>
              <a:t>Bù</a:t>
            </a:r>
            <a:r>
              <a:rPr lang="en-AU" altLang="vi-VN" dirty="0"/>
              <a:t> -1 :</a:t>
            </a:r>
          </a:p>
          <a:p>
            <a:pPr lvl="1" eaLnBrk="1" hangingPunct="1">
              <a:defRPr/>
            </a:pPr>
            <a:r>
              <a:rPr lang="en-AU" altLang="vi-VN" dirty="0" err="1"/>
              <a:t>Dùng</a:t>
            </a:r>
            <a:r>
              <a:rPr lang="en-AU" altLang="vi-VN" dirty="0"/>
              <a:t> bit MSB </a:t>
            </a:r>
            <a:r>
              <a:rPr lang="en-AU" altLang="vi-VN" dirty="0" err="1"/>
              <a:t>làm</a:t>
            </a:r>
            <a:r>
              <a:rPr lang="en-AU" altLang="vi-VN" dirty="0"/>
              <a:t> </a:t>
            </a:r>
            <a:r>
              <a:rPr lang="en-AU" altLang="vi-VN" dirty="0" err="1"/>
              <a:t>dấu</a:t>
            </a:r>
            <a:r>
              <a:rPr lang="en-AU" altLang="vi-VN" dirty="0"/>
              <a:t> : 0 – </a:t>
            </a:r>
            <a:r>
              <a:rPr lang="en-AU" altLang="vi-VN" dirty="0" err="1"/>
              <a:t>dương</a:t>
            </a:r>
            <a:r>
              <a:rPr lang="en-AU" altLang="vi-VN" dirty="0"/>
              <a:t>, 1 – </a:t>
            </a:r>
            <a:r>
              <a:rPr lang="en-AU" altLang="vi-VN" dirty="0" err="1"/>
              <a:t>âm</a:t>
            </a:r>
            <a:r>
              <a:rPr lang="en-AU" altLang="vi-VN" dirty="0"/>
              <a:t> </a:t>
            </a:r>
          </a:p>
          <a:p>
            <a:pPr lvl="1" eaLnBrk="1" hangingPunct="1">
              <a:defRPr/>
            </a:pPr>
            <a:r>
              <a:rPr lang="en-AU" altLang="vi-VN" dirty="0" err="1"/>
              <a:t>Các</a:t>
            </a:r>
            <a:r>
              <a:rPr lang="en-AU" altLang="vi-VN" dirty="0"/>
              <a:t> bit </a:t>
            </a:r>
            <a:r>
              <a:rPr lang="en-AU" altLang="vi-VN" dirty="0" err="1"/>
              <a:t>còn</a:t>
            </a:r>
            <a:r>
              <a:rPr lang="en-AU" altLang="vi-VN" dirty="0"/>
              <a:t> </a:t>
            </a:r>
            <a:r>
              <a:rPr lang="en-AU" altLang="vi-VN" dirty="0" err="1"/>
              <a:t>lại</a:t>
            </a:r>
            <a:r>
              <a:rPr lang="en-AU" altLang="vi-VN" dirty="0"/>
              <a:t> </a:t>
            </a:r>
            <a:r>
              <a:rPr lang="en-AU" altLang="vi-VN" dirty="0" err="1"/>
              <a:t>biểu</a:t>
            </a:r>
            <a:r>
              <a:rPr lang="en-AU" altLang="vi-VN" dirty="0"/>
              <a:t> </a:t>
            </a:r>
            <a:r>
              <a:rPr lang="en-AU" altLang="vi-VN" dirty="0" err="1"/>
              <a:t>diễn</a:t>
            </a:r>
            <a:r>
              <a:rPr lang="en-AU" altLang="vi-VN" dirty="0"/>
              <a:t> </a:t>
            </a:r>
            <a:r>
              <a:rPr lang="en-AU" altLang="vi-VN" dirty="0" err="1"/>
              <a:t>giá</a:t>
            </a:r>
            <a:r>
              <a:rPr lang="en-AU" altLang="vi-VN" dirty="0"/>
              <a:t> </a:t>
            </a:r>
            <a:r>
              <a:rPr lang="en-AU" altLang="vi-VN" dirty="0" err="1"/>
              <a:t>trị</a:t>
            </a:r>
            <a:r>
              <a:rPr lang="en-AU" altLang="vi-VN" dirty="0"/>
              <a:t> </a:t>
            </a:r>
            <a:r>
              <a:rPr lang="en-AU" altLang="vi-VN" dirty="0" err="1"/>
              <a:t>thực</a:t>
            </a:r>
            <a:r>
              <a:rPr lang="en-AU" altLang="vi-VN" dirty="0"/>
              <a:t> </a:t>
            </a:r>
            <a:r>
              <a:rPr lang="en-AU" altLang="vi-VN" dirty="0" err="1"/>
              <a:t>của</a:t>
            </a:r>
            <a:r>
              <a:rPr lang="en-AU" altLang="vi-VN" dirty="0"/>
              <a:t> </a:t>
            </a:r>
            <a:r>
              <a:rPr lang="en-AU" altLang="vi-VN" dirty="0" err="1"/>
              <a:t>số</a:t>
            </a:r>
            <a:r>
              <a:rPr lang="en-AU" altLang="vi-VN" dirty="0"/>
              <a:t> </a:t>
            </a:r>
            <a:r>
              <a:rPr lang="en-AU" altLang="vi-VN" dirty="0" err="1"/>
              <a:t>dương</a:t>
            </a:r>
            <a:r>
              <a:rPr lang="en-AU" altLang="vi-VN" dirty="0"/>
              <a:t> </a:t>
            </a:r>
            <a:r>
              <a:rPr lang="en-AU" altLang="vi-VN" dirty="0" err="1"/>
              <a:t>hoặc</a:t>
            </a:r>
            <a:r>
              <a:rPr lang="en-AU" altLang="vi-VN" dirty="0"/>
              <a:t> </a:t>
            </a:r>
            <a:r>
              <a:rPr lang="en-AU" altLang="vi-VN" dirty="0" err="1"/>
              <a:t>bù</a:t>
            </a:r>
            <a:r>
              <a:rPr lang="en-AU" altLang="vi-VN" dirty="0"/>
              <a:t> – 1 </a:t>
            </a:r>
            <a:r>
              <a:rPr lang="en-AU" altLang="vi-VN" dirty="0" err="1"/>
              <a:t>của</a:t>
            </a:r>
            <a:r>
              <a:rPr lang="en-AU" altLang="vi-VN" dirty="0"/>
              <a:t> </a:t>
            </a:r>
            <a:r>
              <a:rPr lang="en-AU" altLang="vi-VN" dirty="0" err="1"/>
              <a:t>số</a:t>
            </a:r>
            <a:r>
              <a:rPr lang="en-AU" altLang="vi-VN" dirty="0"/>
              <a:t> </a:t>
            </a:r>
            <a:r>
              <a:rPr lang="en-AU" altLang="vi-VN" dirty="0" err="1"/>
              <a:t>âm</a:t>
            </a:r>
            <a:r>
              <a:rPr lang="en-AU" altLang="vi-VN" dirty="0"/>
              <a:t>.</a:t>
            </a:r>
          </a:p>
          <a:p>
            <a:pPr lvl="1" eaLnBrk="1" hangingPunct="1">
              <a:defRPr/>
            </a:pPr>
            <a:r>
              <a:rPr lang="en-AU" altLang="vi-VN" dirty="0" err="1"/>
              <a:t>Số</a:t>
            </a:r>
            <a:r>
              <a:rPr lang="en-AU" altLang="vi-VN" dirty="0"/>
              <a:t> </a:t>
            </a:r>
            <a:r>
              <a:rPr lang="en-AU" altLang="vi-VN" dirty="0" err="1"/>
              <a:t>có</a:t>
            </a:r>
            <a:r>
              <a:rPr lang="en-AU" altLang="vi-VN" dirty="0"/>
              <a:t> </a:t>
            </a:r>
            <a:r>
              <a:rPr lang="en-AU" altLang="vi-VN" dirty="0" err="1"/>
              <a:t>dấu</a:t>
            </a:r>
            <a:r>
              <a:rPr lang="en-AU" altLang="vi-VN" dirty="0"/>
              <a:t> n bit, </a:t>
            </a:r>
            <a:r>
              <a:rPr lang="en-AU" altLang="vi-VN" dirty="0" err="1"/>
              <a:t>có</a:t>
            </a:r>
            <a:r>
              <a:rPr lang="en-AU" altLang="vi-VN" dirty="0"/>
              <a:t> </a:t>
            </a:r>
            <a:r>
              <a:rPr lang="en-AU" altLang="vi-VN" dirty="0" err="1"/>
              <a:t>tầm</a:t>
            </a:r>
            <a:r>
              <a:rPr lang="en-AU" altLang="vi-VN" dirty="0"/>
              <a:t> </a:t>
            </a:r>
            <a:r>
              <a:rPr lang="en-AU" altLang="vi-VN" dirty="0" err="1"/>
              <a:t>trị</a:t>
            </a:r>
            <a:r>
              <a:rPr lang="en-AU" altLang="vi-VN" dirty="0"/>
              <a:t> : </a:t>
            </a:r>
            <a:r>
              <a:rPr lang="en-AU" altLang="vi-VN" b="1" dirty="0"/>
              <a:t>– (2</a:t>
            </a:r>
            <a:r>
              <a:rPr lang="en-AU" altLang="vi-VN" b="1" baseline="30000" dirty="0"/>
              <a:t>n-1</a:t>
            </a:r>
            <a:r>
              <a:rPr lang="en-AU" altLang="vi-VN" b="1" dirty="0"/>
              <a:t> – 1) </a:t>
            </a:r>
            <a:r>
              <a:rPr lang="en-AU" altLang="vi-VN" b="1" dirty="0" err="1"/>
              <a:t>tới</a:t>
            </a:r>
            <a:r>
              <a:rPr lang="en-AU" altLang="vi-VN" b="1" dirty="0"/>
              <a:t> (2</a:t>
            </a:r>
            <a:r>
              <a:rPr lang="en-AU" altLang="vi-VN" b="1" baseline="30000" dirty="0"/>
              <a:t>n-1</a:t>
            </a:r>
            <a:r>
              <a:rPr lang="en-AU" altLang="vi-VN" b="1" dirty="0"/>
              <a:t> – 1) </a:t>
            </a:r>
          </a:p>
          <a:p>
            <a:pPr marL="0" indent="0">
              <a:buNone/>
              <a:defRPr/>
            </a:pPr>
            <a:r>
              <a:rPr lang="en-AU" altLang="vi-VN" dirty="0" err="1"/>
              <a:t>Ví</a:t>
            </a:r>
            <a:r>
              <a:rPr lang="en-AU" altLang="vi-VN" dirty="0"/>
              <a:t> </a:t>
            </a:r>
            <a:r>
              <a:rPr lang="en-AU" altLang="vi-VN" dirty="0" err="1"/>
              <a:t>dụ</a:t>
            </a:r>
            <a:r>
              <a:rPr lang="en-AU" altLang="vi-VN" dirty="0"/>
              <a:t> : </a:t>
            </a:r>
            <a:r>
              <a:rPr lang="en-AU" altLang="vi-VN" dirty="0" err="1"/>
              <a:t>Dùng</a:t>
            </a:r>
            <a:r>
              <a:rPr lang="en-AU" altLang="vi-VN" dirty="0"/>
              <a:t> 6 bit</a:t>
            </a:r>
          </a:p>
          <a:p>
            <a:pPr eaLnBrk="1" hangingPunct="1">
              <a:buFont typeface="Wingdings" panose="05000000000000000000" pitchFamily="2" charset="2"/>
              <a:buNone/>
              <a:defRPr/>
            </a:pPr>
            <a:r>
              <a:rPr lang="en-US" altLang="vi-VN" dirty="0"/>
              <a:t>	17 : 010001			 26 : 011010</a:t>
            </a:r>
          </a:p>
          <a:p>
            <a:pPr eaLnBrk="1" hangingPunct="1">
              <a:buFont typeface="Wingdings" panose="05000000000000000000" pitchFamily="2" charset="2"/>
              <a:buNone/>
              <a:defRPr/>
            </a:pPr>
            <a:r>
              <a:rPr lang="en-US" altLang="vi-VN" dirty="0"/>
              <a:t>  -17 : 101110			-26 : 100101</a:t>
            </a:r>
            <a:r>
              <a:rPr lang="en-AU" altLang="vi-VN" dirty="0"/>
              <a:t>	</a:t>
            </a:r>
          </a:p>
        </p:txBody>
      </p:sp>
      <p:sp>
        <p:nvSpPr>
          <p:cNvPr id="31746" name="Slide Number Placeholder 5">
            <a:extLst>
              <a:ext uri="{FF2B5EF4-FFF2-40B4-BE49-F238E27FC236}">
                <a16:creationId xmlns:a16="http://schemas.microsoft.com/office/drawing/2014/main" id="{6F7CD99F-FEE3-4ABE-BAEF-7A8791364FA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F3A13219-E7A2-4382-84AB-FF08B93DBD60}" type="slidenum">
              <a:rPr lang="en-US" altLang="vi-VN" sz="1400">
                <a:latin typeface="Tahoma" panose="020B0604030504040204" pitchFamily="34" charset="0"/>
              </a:rPr>
              <a:pPr>
                <a:spcBef>
                  <a:spcPct val="0"/>
                </a:spcBef>
                <a:buClrTx/>
                <a:buSzTx/>
                <a:buFontTx/>
                <a:buNone/>
              </a:pPr>
              <a:t>33</a:t>
            </a:fld>
            <a:endParaRPr lang="en-US" altLang="vi-VN" sz="1400">
              <a:latin typeface="Tahoma" panose="020B0604030504040204" pitchFamily="34" charset="0"/>
            </a:endParaRPr>
          </a:p>
        </p:txBody>
      </p:sp>
    </p:spTree>
    <p:extLst>
      <p:ext uri="{BB962C8B-B14F-4D97-AF65-F5344CB8AC3E}">
        <p14:creationId xmlns:p14="http://schemas.microsoft.com/office/powerpoint/2010/main" val="142949233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AA737250-3FA0-47ED-B207-9A5B0E95B513}"/>
              </a:ext>
            </a:extLst>
          </p:cNvPr>
          <p:cNvSpPr>
            <a:spLocks noGrp="1"/>
          </p:cNvSpPr>
          <p:nvPr>
            <p:ph type="title"/>
          </p:nvPr>
        </p:nvSpPr>
        <p:spPr/>
        <p:txBody>
          <a:bodyPr/>
          <a:lstStyle/>
          <a:p>
            <a:endParaRPr lang="en-US" altLang="en-US"/>
          </a:p>
        </p:txBody>
      </p:sp>
      <p:sp>
        <p:nvSpPr>
          <p:cNvPr id="30723" name="Content Placeholder 2">
            <a:extLst>
              <a:ext uri="{FF2B5EF4-FFF2-40B4-BE49-F238E27FC236}">
                <a16:creationId xmlns:a16="http://schemas.microsoft.com/office/drawing/2014/main" id="{D4A189D5-6BCE-41E4-B6F1-52BD748D0EF7}"/>
              </a:ext>
            </a:extLst>
          </p:cNvPr>
          <p:cNvSpPr>
            <a:spLocks noGrp="1"/>
          </p:cNvSpPr>
          <p:nvPr>
            <p:ph idx="1"/>
          </p:nvPr>
        </p:nvSpPr>
        <p:spPr/>
        <p:txBody>
          <a:bodyPr/>
          <a:lstStyle/>
          <a:p>
            <a:r>
              <a:rPr lang="vi-VN" altLang="en-US"/>
              <a:t>Ưu điểm</a:t>
            </a:r>
          </a:p>
          <a:p>
            <a:pPr lvl="1"/>
            <a:r>
              <a:rPr lang="vi-VN" altLang="en-US"/>
              <a:t>Hiệu quả hơn vào ra bằng thăm dò, do CPU không phải thăm</a:t>
            </a:r>
            <a:r>
              <a:rPr lang="en-US" altLang="en-US"/>
              <a:t> </a:t>
            </a:r>
            <a:r>
              <a:rPr lang="vi-VN" altLang="en-US"/>
              <a:t>dò từng thiết bị</a:t>
            </a:r>
          </a:p>
          <a:p>
            <a:r>
              <a:rPr lang="vi-VN" altLang="en-US"/>
              <a:t>Nhược điểm</a:t>
            </a:r>
          </a:p>
          <a:p>
            <a:pPr lvl="1"/>
            <a:r>
              <a:rPr lang="vi-VN" altLang="en-US"/>
              <a:t>Phức tạp hơn vào ra bằng thăm dò</a:t>
            </a:r>
          </a:p>
          <a:p>
            <a:pPr lvl="1"/>
            <a:r>
              <a:rPr lang="vi-VN" altLang="en-US"/>
              <a:t>Cần mạch phần cứng để điều khiển ngắt</a:t>
            </a:r>
          </a:p>
          <a:p>
            <a:r>
              <a:rPr lang="vi-VN" altLang="en-US"/>
              <a:t>Bên chủ động trong vào ra bằng ngắt:</a:t>
            </a:r>
          </a:p>
          <a:p>
            <a:pPr lvl="1"/>
            <a:r>
              <a:rPr lang="vi-VN" altLang="en-US"/>
              <a:t>Thiết bị vào ra</a:t>
            </a:r>
            <a:endParaRPr lang="en-US" altLang="en-US"/>
          </a:p>
        </p:txBody>
      </p:sp>
    </p:spTree>
    <p:extLst>
      <p:ext uri="{BB962C8B-B14F-4D97-AF65-F5344CB8AC3E}">
        <p14:creationId xmlns:p14="http://schemas.microsoft.com/office/powerpoint/2010/main" val="428144585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6A46EE48-A3B5-4EA5-97E0-042953D1A7D5}"/>
              </a:ext>
            </a:extLst>
          </p:cNvPr>
          <p:cNvSpPr>
            <a:spLocks noGrp="1" noChangeArrowheads="1"/>
          </p:cNvSpPr>
          <p:nvPr>
            <p:ph type="title"/>
          </p:nvPr>
        </p:nvSpPr>
        <p:spPr/>
        <p:txBody>
          <a:bodyPr/>
          <a:lstStyle/>
          <a:p>
            <a:pPr eaLnBrk="1" hangingPunct="1"/>
            <a:r>
              <a:rPr lang="en-US" altLang="en-US"/>
              <a:t>Các Tín Hiệu Giao Tiếp Ngắt Cứng </a:t>
            </a:r>
          </a:p>
        </p:txBody>
      </p:sp>
      <p:sp>
        <p:nvSpPr>
          <p:cNvPr id="31747" name="Rectangle 3">
            <a:extLst>
              <a:ext uri="{FF2B5EF4-FFF2-40B4-BE49-F238E27FC236}">
                <a16:creationId xmlns:a16="http://schemas.microsoft.com/office/drawing/2014/main" id="{176D407C-28F8-428D-BD65-4D09EF39110B}"/>
              </a:ext>
            </a:extLst>
          </p:cNvPr>
          <p:cNvSpPr>
            <a:spLocks noGrp="1" noChangeArrowheads="1"/>
          </p:cNvSpPr>
          <p:nvPr>
            <p:ph idx="1"/>
          </p:nvPr>
        </p:nvSpPr>
        <p:spPr>
          <a:xfrm>
            <a:off x="1905000" y="1295400"/>
            <a:ext cx="8574088" cy="609600"/>
          </a:xfrm>
        </p:spPr>
        <p:txBody>
          <a:bodyPr/>
          <a:lstStyle/>
          <a:p>
            <a:pPr eaLnBrk="1" hangingPunct="1"/>
            <a:r>
              <a:rPr lang="en-US" altLang="en-US"/>
              <a:t>Chế độ Min</a:t>
            </a:r>
          </a:p>
        </p:txBody>
      </p:sp>
      <p:pic>
        <p:nvPicPr>
          <p:cNvPr id="31748" name="Picture 5">
            <a:extLst>
              <a:ext uri="{FF2B5EF4-FFF2-40B4-BE49-F238E27FC236}">
                <a16:creationId xmlns:a16="http://schemas.microsoft.com/office/drawing/2014/main" id="{26C35CFA-BEE7-40C5-A69E-C1E236895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057400"/>
            <a:ext cx="7543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24188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D49F429E-65C8-4E02-8C8D-84A6447BB5C9}"/>
              </a:ext>
            </a:extLst>
          </p:cNvPr>
          <p:cNvSpPr>
            <a:spLocks noGrp="1" noChangeArrowheads="1"/>
          </p:cNvSpPr>
          <p:nvPr>
            <p:ph type="title"/>
          </p:nvPr>
        </p:nvSpPr>
        <p:spPr/>
        <p:txBody>
          <a:bodyPr/>
          <a:lstStyle/>
          <a:p>
            <a:pPr eaLnBrk="1" hangingPunct="1"/>
            <a:r>
              <a:rPr lang="en-US" altLang="en-US"/>
              <a:t>Các tín hiệu ngắt</a:t>
            </a:r>
          </a:p>
        </p:txBody>
      </p:sp>
      <p:sp>
        <p:nvSpPr>
          <p:cNvPr id="32771" name="Rectangle 3">
            <a:extLst>
              <a:ext uri="{FF2B5EF4-FFF2-40B4-BE49-F238E27FC236}">
                <a16:creationId xmlns:a16="http://schemas.microsoft.com/office/drawing/2014/main" id="{DCD5B96F-0931-4B8D-8C00-949126108F35}"/>
              </a:ext>
            </a:extLst>
          </p:cNvPr>
          <p:cNvSpPr>
            <a:spLocks noGrp="1" noChangeArrowheads="1"/>
          </p:cNvSpPr>
          <p:nvPr>
            <p:ph idx="1"/>
          </p:nvPr>
        </p:nvSpPr>
        <p:spPr/>
        <p:txBody>
          <a:bodyPr/>
          <a:lstStyle/>
          <a:p>
            <a:pPr lvl="1" eaLnBrk="1" hangingPunct="1"/>
            <a:r>
              <a:rPr lang="en-US" altLang="en-US"/>
              <a:t>INTR báo cho CPU biết có 1 thiết bị yêu cầu phục vụ</a:t>
            </a:r>
          </a:p>
          <a:p>
            <a:pPr lvl="1" eaLnBrk="1" hangingPunct="1"/>
            <a:r>
              <a:rPr lang="en-US" altLang="en-US"/>
              <a:t>8086 lấy mẫu tín hiệu INTR ở chu kỳ cuối của xung clock trong mỗi chu kỳ lệnh để xác định có y/c ngắt ?</a:t>
            </a:r>
          </a:p>
          <a:p>
            <a:pPr lvl="1" eaLnBrk="1" hangingPunct="1"/>
            <a:r>
              <a:rPr lang="en-US" altLang="en-US"/>
              <a:t>Nếu chấp nhận, CPU báo cho mạch ngoài bằng INTA</a:t>
            </a:r>
          </a:p>
          <a:p>
            <a:pPr lvl="1" eaLnBrk="1" hangingPunct="1"/>
            <a:r>
              <a:rPr lang="en-US" altLang="en-US"/>
              <a:t>AD0 – AD7 để mạch giao tiếp truyền số hiệu ngắt 8 bit vào cho CPU, để CPU tính đ/c cho CS và IP</a:t>
            </a:r>
          </a:p>
        </p:txBody>
      </p:sp>
    </p:spTree>
    <p:extLst>
      <p:ext uri="{BB962C8B-B14F-4D97-AF65-F5344CB8AC3E}">
        <p14:creationId xmlns:p14="http://schemas.microsoft.com/office/powerpoint/2010/main" val="265208247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837ABDF0-F65F-4E72-BD3B-7C1A8821597C}"/>
              </a:ext>
            </a:extLst>
          </p:cNvPr>
          <p:cNvSpPr>
            <a:spLocks noGrp="1" noChangeArrowheads="1"/>
          </p:cNvSpPr>
          <p:nvPr>
            <p:ph type="title"/>
          </p:nvPr>
        </p:nvSpPr>
        <p:spPr/>
        <p:txBody>
          <a:bodyPr/>
          <a:lstStyle/>
          <a:p>
            <a:pPr eaLnBrk="1" hangingPunct="1"/>
            <a:r>
              <a:rPr lang="en-US" altLang="en-US"/>
              <a:t>Chế độ Max</a:t>
            </a:r>
          </a:p>
        </p:txBody>
      </p:sp>
      <p:pic>
        <p:nvPicPr>
          <p:cNvPr id="33795" name="Picture 4">
            <a:extLst>
              <a:ext uri="{FF2B5EF4-FFF2-40B4-BE49-F238E27FC236}">
                <a16:creationId xmlns:a16="http://schemas.microsoft.com/office/drawing/2014/main" id="{BDE2F068-561A-4CD4-B784-EBB8F2BEA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90676"/>
            <a:ext cx="8332788"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34242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9A8E4360-67D9-46C9-8BB8-962756DAB8D7}"/>
              </a:ext>
            </a:extLst>
          </p:cNvPr>
          <p:cNvSpPr>
            <a:spLocks noGrp="1"/>
          </p:cNvSpPr>
          <p:nvPr>
            <p:ph type="title"/>
          </p:nvPr>
        </p:nvSpPr>
        <p:spPr/>
        <p:txBody>
          <a:bodyPr/>
          <a:lstStyle/>
          <a:p>
            <a:r>
              <a:rPr lang="en-US" altLang="en-US"/>
              <a:t>Xuất nhập bằng DMA</a:t>
            </a:r>
          </a:p>
        </p:txBody>
      </p:sp>
      <p:sp>
        <p:nvSpPr>
          <p:cNvPr id="34819" name="Content Placeholder 2">
            <a:extLst>
              <a:ext uri="{FF2B5EF4-FFF2-40B4-BE49-F238E27FC236}">
                <a16:creationId xmlns:a16="http://schemas.microsoft.com/office/drawing/2014/main" id="{7E25FCE7-6461-4FD0-8828-131630441029}"/>
              </a:ext>
            </a:extLst>
          </p:cNvPr>
          <p:cNvSpPr>
            <a:spLocks noGrp="1"/>
          </p:cNvSpPr>
          <p:nvPr>
            <p:ph idx="1"/>
          </p:nvPr>
        </p:nvSpPr>
        <p:spPr>
          <a:xfrm>
            <a:off x="1752600" y="1143000"/>
            <a:ext cx="4953000" cy="5715000"/>
          </a:xfrm>
        </p:spPr>
        <p:txBody>
          <a:bodyPr/>
          <a:lstStyle/>
          <a:p>
            <a:pPr algn="just">
              <a:spcBef>
                <a:spcPct val="0"/>
              </a:spcBef>
            </a:pPr>
            <a:r>
              <a:rPr lang="vi-VN" altLang="en-US" sz="2400"/>
              <a:t>Trong các phương pháp</a:t>
            </a:r>
            <a:r>
              <a:rPr lang="en-US" altLang="en-US" sz="2400"/>
              <a:t> xuất nhập</a:t>
            </a:r>
            <a:r>
              <a:rPr lang="vi-VN" altLang="en-US" sz="2400"/>
              <a:t> bằng thăm dò và</a:t>
            </a:r>
            <a:r>
              <a:rPr lang="en-US" altLang="en-US" sz="2400"/>
              <a:t> </a:t>
            </a:r>
            <a:r>
              <a:rPr lang="vi-VN" altLang="en-US" sz="2400"/>
              <a:t>ngắt thiết bị </a:t>
            </a:r>
            <a:r>
              <a:rPr lang="en-US" altLang="en-US" sz="2400">
                <a:solidFill>
                  <a:srgbClr val="000000"/>
                </a:solidFill>
              </a:rPr>
              <a:t>xuất nhập </a:t>
            </a:r>
            <a:r>
              <a:rPr lang="vi-VN" altLang="en-US" sz="2400"/>
              <a:t>trao đổi</a:t>
            </a:r>
            <a:r>
              <a:rPr lang="en-US" altLang="en-US" sz="2400"/>
              <a:t> </a:t>
            </a:r>
            <a:r>
              <a:rPr lang="vi-VN" altLang="en-US" sz="2400"/>
              <a:t>dữ liệu với bộ nhớ thông</a:t>
            </a:r>
            <a:r>
              <a:rPr lang="en-US" altLang="en-US" sz="2400"/>
              <a:t> </a:t>
            </a:r>
            <a:r>
              <a:rPr lang="vi-VN" altLang="en-US" sz="2400"/>
              <a:t>qua CPU.</a:t>
            </a:r>
            <a:endParaRPr lang="en-US" altLang="en-US" sz="2400"/>
          </a:p>
          <a:p>
            <a:pPr algn="just">
              <a:spcBef>
                <a:spcPct val="0"/>
              </a:spcBef>
            </a:pPr>
            <a:r>
              <a:rPr lang="vi-VN" altLang="en-US" sz="2400"/>
              <a:t>Phương pháp </a:t>
            </a:r>
            <a:r>
              <a:rPr lang="en-US" altLang="en-US" sz="2400"/>
              <a:t>xuất nhập</a:t>
            </a:r>
            <a:r>
              <a:rPr lang="vi-VN" altLang="en-US" sz="2400"/>
              <a:t> bằng</a:t>
            </a:r>
            <a:r>
              <a:rPr lang="en-US" altLang="en-US" sz="2400"/>
              <a:t> </a:t>
            </a:r>
            <a:r>
              <a:rPr lang="vi-VN" altLang="en-US" sz="2400"/>
              <a:t>DMA (Direct Memory</a:t>
            </a:r>
            <a:r>
              <a:rPr lang="en-US" altLang="en-US" sz="2400"/>
              <a:t> </a:t>
            </a:r>
            <a:r>
              <a:rPr lang="vi-VN" altLang="en-US" sz="2400"/>
              <a:t>Access) cho phép thiết bị</a:t>
            </a:r>
            <a:r>
              <a:rPr lang="en-US" altLang="en-US" sz="2400"/>
              <a:t> xuất nhập</a:t>
            </a:r>
            <a:r>
              <a:rPr lang="vi-VN" altLang="en-US" sz="2400"/>
              <a:t> trao đổi dữ liệu trực</a:t>
            </a:r>
            <a:r>
              <a:rPr lang="en-US" altLang="en-US" sz="2400"/>
              <a:t> </a:t>
            </a:r>
            <a:r>
              <a:rPr lang="vi-VN" altLang="en-US" sz="2400"/>
              <a:t>tiếp với bộ nhớ theo khối,</a:t>
            </a:r>
            <a:r>
              <a:rPr lang="en-US" altLang="en-US" sz="2400"/>
              <a:t> </a:t>
            </a:r>
            <a:r>
              <a:rPr lang="vi-VN" altLang="en-US" sz="2400"/>
              <a:t>không qua CPU</a:t>
            </a:r>
            <a:endParaRPr lang="en-US" altLang="en-US" sz="2400"/>
          </a:p>
          <a:p>
            <a:pPr algn="just">
              <a:spcBef>
                <a:spcPct val="0"/>
              </a:spcBef>
            </a:pPr>
            <a:r>
              <a:rPr lang="vi-VN" altLang="en-US" sz="2400"/>
              <a:t>DMA thích hợp khi cần trao</a:t>
            </a:r>
            <a:r>
              <a:rPr lang="en-US" altLang="en-US" sz="2400"/>
              <a:t> </a:t>
            </a:r>
            <a:r>
              <a:rPr lang="vi-VN" altLang="en-US" sz="2400"/>
              <a:t>đổi dữ liệu với khối lượng</a:t>
            </a:r>
            <a:r>
              <a:rPr lang="en-US" altLang="en-US" sz="2400"/>
              <a:t> </a:t>
            </a:r>
            <a:r>
              <a:rPr lang="vi-VN" altLang="en-US" sz="2400"/>
              <a:t>lớn trong khoảng thời gian</a:t>
            </a:r>
            <a:r>
              <a:rPr lang="en-US" altLang="en-US" sz="2400"/>
              <a:t> </a:t>
            </a:r>
            <a:r>
              <a:rPr lang="vi-VN" altLang="en-US" sz="2400"/>
              <a:t>ngắn</a:t>
            </a:r>
            <a:endParaRPr lang="en-US" altLang="en-US" sz="2400"/>
          </a:p>
        </p:txBody>
      </p:sp>
      <p:pic>
        <p:nvPicPr>
          <p:cNvPr id="21506" name="Picture 2">
            <a:extLst>
              <a:ext uri="{FF2B5EF4-FFF2-40B4-BE49-F238E27FC236}">
                <a16:creationId xmlns:a16="http://schemas.microsoft.com/office/drawing/2014/main" id="{6B838EC6-F7BD-4743-95D3-7A6E0ECF7AAE}"/>
              </a:ext>
            </a:extLst>
          </p:cNvPr>
          <p:cNvPicPr>
            <a:picLocks noChangeAspect="1" noChangeArrowheads="1"/>
          </p:cNvPicPr>
          <p:nvPr/>
        </p:nvPicPr>
        <p:blipFill>
          <a:blip r:embed="rId2"/>
          <a:srcRect/>
          <a:stretch>
            <a:fillRect/>
          </a:stretch>
        </p:blipFill>
        <p:spPr bwMode="auto">
          <a:xfrm>
            <a:off x="6858000" y="1143000"/>
            <a:ext cx="3810000" cy="571500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175119723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D7FC0970-2696-405C-A6B2-A4E8799A71BE}"/>
              </a:ext>
            </a:extLst>
          </p:cNvPr>
          <p:cNvSpPr>
            <a:spLocks noGrp="1"/>
          </p:cNvSpPr>
          <p:nvPr>
            <p:ph type="title"/>
          </p:nvPr>
        </p:nvSpPr>
        <p:spPr/>
        <p:txBody>
          <a:bodyPr/>
          <a:lstStyle/>
          <a:p>
            <a:endParaRPr lang="en-US" altLang="en-US"/>
          </a:p>
        </p:txBody>
      </p:sp>
      <p:sp>
        <p:nvSpPr>
          <p:cNvPr id="35843" name="Content Placeholder 2">
            <a:extLst>
              <a:ext uri="{FF2B5EF4-FFF2-40B4-BE49-F238E27FC236}">
                <a16:creationId xmlns:a16="http://schemas.microsoft.com/office/drawing/2014/main" id="{2BA2EBF5-DEED-48D4-BC6E-488307CC2180}"/>
              </a:ext>
            </a:extLst>
          </p:cNvPr>
          <p:cNvSpPr>
            <a:spLocks noGrp="1"/>
          </p:cNvSpPr>
          <p:nvPr>
            <p:ph idx="1"/>
          </p:nvPr>
        </p:nvSpPr>
        <p:spPr>
          <a:xfrm>
            <a:off x="1905000" y="1066800"/>
            <a:ext cx="8574088" cy="5791200"/>
          </a:xfrm>
        </p:spPr>
        <p:txBody>
          <a:bodyPr/>
          <a:lstStyle/>
          <a:p>
            <a:pPr>
              <a:spcBef>
                <a:spcPct val="0"/>
              </a:spcBef>
            </a:pPr>
            <a:r>
              <a:rPr lang="vi-VN" altLang="en-US"/>
              <a:t>DMAC (DMA Controller) thay mặt CPU điều khiển quá trình</a:t>
            </a:r>
            <a:r>
              <a:rPr lang="en-US" altLang="en-US"/>
              <a:t> </a:t>
            </a:r>
            <a:r>
              <a:rPr lang="vi-VN" altLang="en-US"/>
              <a:t>trao đổi dữ liệu trực tiếp giữa thiết bị vào ra và bộ nhớ;</a:t>
            </a:r>
          </a:p>
          <a:p>
            <a:pPr>
              <a:spcBef>
                <a:spcPct val="0"/>
              </a:spcBef>
            </a:pPr>
            <a:r>
              <a:rPr lang="vi-VN" altLang="en-US"/>
              <a:t>DMA có tốc độ cao hơn nhiều lần so với </a:t>
            </a:r>
            <a:r>
              <a:rPr lang="en-US" altLang="en-US"/>
              <a:t>xuất nhập</a:t>
            </a:r>
            <a:r>
              <a:rPr lang="vi-VN" altLang="en-US"/>
              <a:t> bằng thăm</a:t>
            </a:r>
            <a:r>
              <a:rPr lang="en-US" altLang="en-US"/>
              <a:t> </a:t>
            </a:r>
            <a:r>
              <a:rPr lang="vi-VN" altLang="en-US"/>
              <a:t>dò và ngắt. Ví dụ, với VXL 8088:</a:t>
            </a:r>
          </a:p>
          <a:p>
            <a:pPr lvl="1">
              <a:spcBef>
                <a:spcPct val="0"/>
              </a:spcBef>
            </a:pPr>
            <a:r>
              <a:rPr lang="en-US" altLang="en-US"/>
              <a:t>Xuất nhập</a:t>
            </a:r>
            <a:r>
              <a:rPr lang="vi-VN" altLang="en-US"/>
              <a:t> bằng DMA mất 4 chu kỳ </a:t>
            </a:r>
            <a:r>
              <a:rPr lang="en-US" altLang="en-US"/>
              <a:t>clock </a:t>
            </a:r>
            <a:r>
              <a:rPr lang="vi-VN" altLang="en-US"/>
              <a:t>để chuyển 1 byte thiết</a:t>
            </a:r>
            <a:r>
              <a:rPr lang="en-US" altLang="en-US"/>
              <a:t> </a:t>
            </a:r>
            <a:r>
              <a:rPr lang="vi-VN" altLang="en-US"/>
              <a:t>bị ngoại vi vào bộ nhớ;</a:t>
            </a:r>
          </a:p>
          <a:p>
            <a:pPr lvl="1">
              <a:spcBef>
                <a:spcPct val="0"/>
              </a:spcBef>
            </a:pPr>
            <a:r>
              <a:rPr lang="en-US" altLang="en-US"/>
              <a:t>Xuất nhập</a:t>
            </a:r>
            <a:r>
              <a:rPr lang="vi-VN" altLang="en-US"/>
              <a:t> thông qua CPU mất 39 chu kỳ </a:t>
            </a:r>
            <a:r>
              <a:rPr lang="en-US" altLang="en-US"/>
              <a:t>clock</a:t>
            </a:r>
            <a:r>
              <a:rPr lang="vi-VN" altLang="en-US"/>
              <a:t> để chuyển 1</a:t>
            </a:r>
            <a:r>
              <a:rPr lang="en-US" altLang="en-US"/>
              <a:t> </a:t>
            </a:r>
            <a:r>
              <a:rPr lang="vi-VN" altLang="en-US"/>
              <a:t>byte </a:t>
            </a:r>
            <a:r>
              <a:rPr lang="en-US" altLang="en-US"/>
              <a:t>từ </a:t>
            </a:r>
            <a:r>
              <a:rPr lang="vi-VN" altLang="en-US"/>
              <a:t>thiết bị ngoại vi vào bộ nhớ:</a:t>
            </a:r>
            <a:endParaRPr lang="en-US" altLang="en-US"/>
          </a:p>
          <a:p>
            <a:pPr lvl="1">
              <a:spcBef>
                <a:spcPct val="0"/>
              </a:spcBef>
              <a:buFont typeface="Wingdings" panose="05000000000000000000" pitchFamily="2" charset="2"/>
              <a:buNone/>
            </a:pPr>
            <a:r>
              <a:rPr lang="fr-FR" altLang="en-US"/>
              <a:t>					;Số chu kỳ đồng hồ</a:t>
            </a:r>
          </a:p>
          <a:p>
            <a:pPr lvl="1">
              <a:spcBef>
                <a:spcPct val="0"/>
              </a:spcBef>
              <a:buFont typeface="Wingdings" panose="05000000000000000000" pitchFamily="2" charset="2"/>
              <a:buNone/>
            </a:pPr>
            <a:r>
              <a:rPr lang="fr-FR" altLang="en-US"/>
              <a:t>LAP: MOV AL, [SI]; 	10</a:t>
            </a:r>
          </a:p>
          <a:p>
            <a:pPr lvl="1">
              <a:spcBef>
                <a:spcPct val="0"/>
              </a:spcBef>
              <a:buFont typeface="Wingdings" panose="05000000000000000000" pitchFamily="2" charset="2"/>
              <a:buNone/>
            </a:pPr>
            <a:r>
              <a:rPr lang="fr-FR" altLang="en-US"/>
              <a:t>OUT PORT, AL; 		10</a:t>
            </a:r>
          </a:p>
          <a:p>
            <a:pPr lvl="1">
              <a:spcBef>
                <a:spcPct val="0"/>
              </a:spcBef>
              <a:buFont typeface="Wingdings" panose="05000000000000000000" pitchFamily="2" charset="2"/>
              <a:buNone/>
            </a:pPr>
            <a:r>
              <a:rPr lang="fr-FR" altLang="en-US"/>
              <a:t>INC SI; 			2</a:t>
            </a:r>
          </a:p>
          <a:p>
            <a:pPr lvl="1">
              <a:spcBef>
                <a:spcPct val="0"/>
              </a:spcBef>
              <a:buFont typeface="Wingdings" panose="05000000000000000000" pitchFamily="2" charset="2"/>
              <a:buNone/>
            </a:pPr>
            <a:r>
              <a:rPr lang="fr-FR" altLang="en-US"/>
              <a:t>LOOP LAP; 		17</a:t>
            </a:r>
          </a:p>
          <a:p>
            <a:pPr lvl="1">
              <a:spcBef>
                <a:spcPct val="0"/>
              </a:spcBef>
              <a:buFont typeface="Wingdings" panose="05000000000000000000" pitchFamily="2" charset="2"/>
              <a:buNone/>
            </a:pPr>
            <a:r>
              <a:rPr lang="fr-FR" altLang="en-US"/>
              <a:t>				; Cộng: 39 chu kỳ</a:t>
            </a:r>
            <a:endParaRPr lang="en-US" altLang="en-US"/>
          </a:p>
        </p:txBody>
      </p:sp>
    </p:spTree>
    <p:extLst>
      <p:ext uri="{BB962C8B-B14F-4D97-AF65-F5344CB8AC3E}">
        <p14:creationId xmlns:p14="http://schemas.microsoft.com/office/powerpoint/2010/main" val="135020475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2753D817-C18B-4C18-B6B4-32E7F5FB276C}"/>
              </a:ext>
            </a:extLst>
          </p:cNvPr>
          <p:cNvSpPr>
            <a:spLocks noGrp="1"/>
          </p:cNvSpPr>
          <p:nvPr>
            <p:ph type="title"/>
          </p:nvPr>
        </p:nvSpPr>
        <p:spPr>
          <a:xfrm>
            <a:off x="2514600" y="152400"/>
            <a:ext cx="7924800" cy="623888"/>
          </a:xfrm>
        </p:spPr>
        <p:txBody>
          <a:bodyPr>
            <a:normAutofit/>
          </a:bodyPr>
          <a:lstStyle/>
          <a:p>
            <a:r>
              <a:rPr lang="en-US" altLang="en-US"/>
              <a:t>Xuất nhập bằng DMA – hệ VXL với DMAC</a:t>
            </a:r>
          </a:p>
        </p:txBody>
      </p:sp>
      <p:sp>
        <p:nvSpPr>
          <p:cNvPr id="36867" name="Content Placeholder 2">
            <a:extLst>
              <a:ext uri="{FF2B5EF4-FFF2-40B4-BE49-F238E27FC236}">
                <a16:creationId xmlns:a16="http://schemas.microsoft.com/office/drawing/2014/main" id="{E5FF48CA-FA17-4E9D-A985-08D46118E0C8}"/>
              </a:ext>
            </a:extLst>
          </p:cNvPr>
          <p:cNvSpPr>
            <a:spLocks noGrp="1"/>
          </p:cNvSpPr>
          <p:nvPr>
            <p:ph idx="1"/>
          </p:nvPr>
        </p:nvSpPr>
        <p:spPr/>
        <p:txBody>
          <a:bodyPr/>
          <a:lstStyle/>
          <a:p>
            <a:endParaRPr lang="en-US" altLang="en-US"/>
          </a:p>
        </p:txBody>
      </p:sp>
      <p:pic>
        <p:nvPicPr>
          <p:cNvPr id="22530" name="Picture 2">
            <a:extLst>
              <a:ext uri="{FF2B5EF4-FFF2-40B4-BE49-F238E27FC236}">
                <a16:creationId xmlns:a16="http://schemas.microsoft.com/office/drawing/2014/main" id="{FA7EEB67-AE95-462F-9900-0BA2C7F5B4A8}"/>
              </a:ext>
            </a:extLst>
          </p:cNvPr>
          <p:cNvPicPr>
            <a:picLocks noChangeAspect="1" noChangeArrowheads="1"/>
          </p:cNvPicPr>
          <p:nvPr/>
        </p:nvPicPr>
        <p:blipFill>
          <a:blip r:embed="rId2"/>
          <a:srcRect/>
          <a:stretch>
            <a:fillRect/>
          </a:stretch>
        </p:blipFill>
        <p:spPr bwMode="auto">
          <a:xfrm>
            <a:off x="1752600" y="1166814"/>
            <a:ext cx="8686800" cy="5081587"/>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359591048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6C263F2D-33AC-4090-BE50-A4F83439074E}"/>
              </a:ext>
            </a:extLst>
          </p:cNvPr>
          <p:cNvSpPr>
            <a:spLocks noGrp="1"/>
          </p:cNvSpPr>
          <p:nvPr>
            <p:ph type="title"/>
          </p:nvPr>
        </p:nvSpPr>
        <p:spPr/>
        <p:txBody>
          <a:bodyPr/>
          <a:lstStyle/>
          <a:p>
            <a:r>
              <a:rPr lang="en-US" altLang="en-US"/>
              <a:t>Chu trình xuất nhập bằng DMA</a:t>
            </a:r>
          </a:p>
        </p:txBody>
      </p:sp>
      <p:sp>
        <p:nvSpPr>
          <p:cNvPr id="37891" name="Content Placeholder 2">
            <a:extLst>
              <a:ext uri="{FF2B5EF4-FFF2-40B4-BE49-F238E27FC236}">
                <a16:creationId xmlns:a16="http://schemas.microsoft.com/office/drawing/2014/main" id="{AB5A7991-A864-40A3-AB72-996130ECE1CA}"/>
              </a:ext>
            </a:extLst>
          </p:cNvPr>
          <p:cNvSpPr>
            <a:spLocks noGrp="1"/>
          </p:cNvSpPr>
          <p:nvPr>
            <p:ph idx="1"/>
          </p:nvPr>
        </p:nvSpPr>
        <p:spPr>
          <a:xfrm>
            <a:off x="1524000" y="1143000"/>
            <a:ext cx="9144000" cy="5715000"/>
          </a:xfrm>
        </p:spPr>
        <p:txBody>
          <a:bodyPr/>
          <a:lstStyle/>
          <a:p>
            <a:r>
              <a:rPr lang="vi-VN" altLang="en-US" sz="2400"/>
              <a:t>1. Thiết bị </a:t>
            </a:r>
            <a:r>
              <a:rPr lang="en-US" altLang="en-US" sz="2400"/>
              <a:t>xuất nhập</a:t>
            </a:r>
            <a:r>
              <a:rPr lang="vi-VN" altLang="en-US" sz="2400"/>
              <a:t> có yêu cầu trao đổi dữ liệu gửi yêu cầu DRQ đến CPU</a:t>
            </a:r>
            <a:r>
              <a:rPr lang="en-US" altLang="en-US" sz="2400"/>
              <a:t> </a:t>
            </a:r>
            <a:r>
              <a:rPr lang="vi-VN" altLang="en-US" sz="2400"/>
              <a:t>thông qua DMAC;</a:t>
            </a:r>
          </a:p>
          <a:p>
            <a:r>
              <a:rPr lang="vi-VN" altLang="en-US" sz="2400"/>
              <a:t>2. DMAC chuyển yêu cầu DRQ thành HRQ và gửi đến chân tín hiệu</a:t>
            </a:r>
            <a:r>
              <a:rPr lang="en-US" altLang="en-US" sz="2400"/>
              <a:t> </a:t>
            </a:r>
            <a:r>
              <a:rPr lang="vi-VN" altLang="en-US" sz="2400"/>
              <a:t>HOLD của CPU;</a:t>
            </a:r>
          </a:p>
          <a:p>
            <a:r>
              <a:rPr lang="vi-VN" altLang="en-US" sz="2400"/>
              <a:t>3. Nhận được yêu cầu sử dụng bus HRQ, CPU:</a:t>
            </a:r>
          </a:p>
          <a:p>
            <a:pPr lvl="1"/>
            <a:r>
              <a:rPr lang="vi-VN" altLang="en-US" sz="2000"/>
              <a:t>a. Gửi các tham số điều khiển trao đổi dữ liệu và tín hiệu xác nhận yêu cầu sử</a:t>
            </a:r>
            <a:r>
              <a:rPr lang="en-US" altLang="en-US" sz="2000"/>
              <a:t> </a:t>
            </a:r>
            <a:r>
              <a:rPr lang="vi-VN" altLang="en-US" sz="2000"/>
              <a:t>dụng bus HACK cho DMAC qua chân t ín hiệu HLDA;</a:t>
            </a:r>
          </a:p>
          <a:p>
            <a:pPr lvl="1"/>
            <a:r>
              <a:rPr lang="vi-VN" altLang="en-US" sz="2000"/>
              <a:t>b. Tự tách ra khỏi bus hệ thống (100% các tín hiệu của bus </a:t>
            </a:r>
            <a:r>
              <a:rPr lang="en-US" altLang="en-US" sz="2000"/>
              <a:t>đ/c</a:t>
            </a:r>
            <a:r>
              <a:rPr lang="vi-VN" altLang="en-US" sz="2000"/>
              <a:t> và </a:t>
            </a:r>
            <a:r>
              <a:rPr lang="en-US" altLang="en-US" sz="2000"/>
              <a:t>data</a:t>
            </a:r>
            <a:r>
              <a:rPr lang="vi-VN" altLang="en-US" sz="2000"/>
              <a:t> và một số</a:t>
            </a:r>
            <a:r>
              <a:rPr lang="en-US" altLang="en-US" sz="2000"/>
              <a:t> </a:t>
            </a:r>
            <a:r>
              <a:rPr lang="vi-VN" altLang="en-US" sz="2000"/>
              <a:t>tín hiệu của bus </a:t>
            </a:r>
            <a:r>
              <a:rPr lang="en-US" altLang="en-US" sz="2000"/>
              <a:t>đk</a:t>
            </a:r>
            <a:r>
              <a:rPr lang="vi-VN" altLang="en-US" sz="2000"/>
              <a:t>)</a:t>
            </a:r>
          </a:p>
          <a:p>
            <a:r>
              <a:rPr lang="vi-VN" altLang="en-US" sz="2400"/>
              <a:t>4. Nhận được HACK, DMAC chiếm quyền điều khiển bus hệ thống và gửi</a:t>
            </a:r>
            <a:r>
              <a:rPr lang="en-US" altLang="en-US" sz="2400"/>
              <a:t> </a:t>
            </a:r>
            <a:r>
              <a:rPr lang="vi-VN" altLang="en-US" sz="2400"/>
              <a:t>tín hiệu xác nhận DACK cho thiết bị </a:t>
            </a:r>
            <a:r>
              <a:rPr lang="en-US" altLang="en-US" sz="2400"/>
              <a:t>xuất nhập</a:t>
            </a:r>
            <a:endParaRPr lang="vi-VN" altLang="en-US" sz="2400"/>
          </a:p>
          <a:p>
            <a:r>
              <a:rPr lang="vi-VN" altLang="en-US" sz="2400"/>
              <a:t>5. DMAC điều khiển quá trình trao đổi dữ liệu trực tiếp giữa thiết bị </a:t>
            </a:r>
            <a:r>
              <a:rPr lang="en-US" altLang="en-US" sz="2400"/>
              <a:t>xuất nhập </a:t>
            </a:r>
            <a:r>
              <a:rPr lang="vi-VN" altLang="en-US" sz="2400"/>
              <a:t>và bộ nhớ;</a:t>
            </a:r>
          </a:p>
          <a:p>
            <a:r>
              <a:rPr lang="vi-VN" altLang="en-US" sz="2400"/>
              <a:t>6. Kết thúc quá trình DMA, DMAC trả quyền điều khiển bus cho CPU.</a:t>
            </a:r>
            <a:endParaRPr lang="en-US" altLang="en-US" sz="2400"/>
          </a:p>
        </p:txBody>
      </p:sp>
    </p:spTree>
    <p:extLst>
      <p:ext uri="{BB962C8B-B14F-4D97-AF65-F5344CB8AC3E}">
        <p14:creationId xmlns:p14="http://schemas.microsoft.com/office/powerpoint/2010/main" val="231752892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32205D14-183F-4F0A-A479-BB4734168D32}"/>
              </a:ext>
            </a:extLst>
          </p:cNvPr>
          <p:cNvSpPr>
            <a:spLocks noGrp="1"/>
          </p:cNvSpPr>
          <p:nvPr>
            <p:ph type="title"/>
          </p:nvPr>
        </p:nvSpPr>
        <p:spPr/>
        <p:txBody>
          <a:bodyPr/>
          <a:lstStyle/>
          <a:p>
            <a:endParaRPr lang="en-US" altLang="en-US"/>
          </a:p>
        </p:txBody>
      </p:sp>
      <p:sp>
        <p:nvSpPr>
          <p:cNvPr id="38915" name="Content Placeholder 2">
            <a:extLst>
              <a:ext uri="{FF2B5EF4-FFF2-40B4-BE49-F238E27FC236}">
                <a16:creationId xmlns:a16="http://schemas.microsoft.com/office/drawing/2014/main" id="{2FB9E851-4566-40B2-8FDD-893255F1610D}"/>
              </a:ext>
            </a:extLst>
          </p:cNvPr>
          <p:cNvSpPr>
            <a:spLocks noGrp="1"/>
          </p:cNvSpPr>
          <p:nvPr>
            <p:ph idx="1"/>
          </p:nvPr>
        </p:nvSpPr>
        <p:spPr/>
        <p:txBody>
          <a:bodyPr/>
          <a:lstStyle/>
          <a:p>
            <a:r>
              <a:rPr lang="vi-VN" altLang="en-US"/>
              <a:t>Ưu điểm:</a:t>
            </a:r>
          </a:p>
          <a:p>
            <a:pPr lvl="1"/>
            <a:r>
              <a:rPr lang="vi-VN" altLang="en-US"/>
              <a:t>Hiệu suất rất cao do dữ liệu được trao đổi trực tiếp theo khối</a:t>
            </a:r>
            <a:r>
              <a:rPr lang="en-US" altLang="en-US"/>
              <a:t> </a:t>
            </a:r>
            <a:r>
              <a:rPr lang="vi-VN" altLang="en-US"/>
              <a:t>giữa thiết bị </a:t>
            </a:r>
            <a:r>
              <a:rPr lang="en-US" altLang="en-US"/>
              <a:t>xuất nhập</a:t>
            </a:r>
            <a:r>
              <a:rPr lang="vi-VN" altLang="en-US"/>
              <a:t> và bộ nhớ không thông qua CPU</a:t>
            </a:r>
          </a:p>
          <a:p>
            <a:r>
              <a:rPr lang="vi-VN" altLang="en-US"/>
              <a:t>Nhược điểm:</a:t>
            </a:r>
          </a:p>
          <a:p>
            <a:pPr lvl="1"/>
            <a:r>
              <a:rPr lang="vi-VN" altLang="en-US"/>
              <a:t>Phức tạp hơn </a:t>
            </a:r>
            <a:r>
              <a:rPr lang="en-US" altLang="en-US"/>
              <a:t>xuất nhập</a:t>
            </a:r>
            <a:r>
              <a:rPr lang="vi-VN" altLang="en-US"/>
              <a:t> bằng thăm dò và ngắt</a:t>
            </a:r>
          </a:p>
          <a:p>
            <a:pPr lvl="1"/>
            <a:r>
              <a:rPr lang="vi-VN" altLang="en-US"/>
              <a:t>Cần mạch phần cứng để điều khiển quá trình DMA</a:t>
            </a:r>
          </a:p>
          <a:p>
            <a:r>
              <a:rPr lang="vi-VN" altLang="en-US"/>
              <a:t>Bên chủ động trong </a:t>
            </a:r>
            <a:r>
              <a:rPr lang="en-US" altLang="en-US"/>
              <a:t>xuất nhập</a:t>
            </a:r>
            <a:r>
              <a:rPr lang="vi-VN" altLang="en-US"/>
              <a:t> bằng DMA:</a:t>
            </a:r>
          </a:p>
          <a:p>
            <a:pPr lvl="1"/>
            <a:r>
              <a:rPr lang="vi-VN" altLang="en-US"/>
              <a:t>Thiết bị </a:t>
            </a:r>
            <a:r>
              <a:rPr lang="en-US" altLang="en-US"/>
              <a:t>xuất nhập</a:t>
            </a:r>
          </a:p>
        </p:txBody>
      </p:sp>
    </p:spTree>
    <p:extLst>
      <p:ext uri="{BB962C8B-B14F-4D97-AF65-F5344CB8AC3E}">
        <p14:creationId xmlns:p14="http://schemas.microsoft.com/office/powerpoint/2010/main" val="307822181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85A6567-BBDD-4857-AD10-1DB29A77C3A2}"/>
              </a:ext>
            </a:extLst>
          </p:cNvPr>
          <p:cNvSpPr>
            <a:spLocks noGrp="1" noChangeArrowheads="1"/>
          </p:cNvSpPr>
          <p:nvPr>
            <p:ph type="ctrTitle"/>
          </p:nvPr>
        </p:nvSpPr>
        <p:spPr/>
        <p:txBody>
          <a:bodyPr/>
          <a:lstStyle/>
          <a:p>
            <a:pPr eaLnBrk="1" hangingPunct="1"/>
            <a:r>
              <a:rPr lang="en-US" altLang="vi-VN" dirty="0" err="1"/>
              <a:t>Chương</a:t>
            </a:r>
            <a:r>
              <a:rPr lang="en-US" altLang="vi-VN" dirty="0"/>
              <a:t> 6 1</a:t>
            </a:r>
          </a:p>
        </p:txBody>
      </p:sp>
      <p:sp>
        <p:nvSpPr>
          <p:cNvPr id="3075" name="Rectangle 3">
            <a:extLst>
              <a:ext uri="{FF2B5EF4-FFF2-40B4-BE49-F238E27FC236}">
                <a16:creationId xmlns:a16="http://schemas.microsoft.com/office/drawing/2014/main" id="{EC227534-03F4-4789-B3C8-7A0901A29276}"/>
              </a:ext>
            </a:extLst>
          </p:cNvPr>
          <p:cNvSpPr>
            <a:spLocks noGrp="1" noChangeArrowheads="1"/>
          </p:cNvSpPr>
          <p:nvPr>
            <p:ph type="subTitle" idx="1"/>
          </p:nvPr>
        </p:nvSpPr>
        <p:spPr/>
        <p:txBody>
          <a:bodyPr/>
          <a:lstStyle/>
          <a:p>
            <a:pPr algn="ctr" eaLnBrk="1" hangingPunct="1"/>
            <a:endParaRPr lang="en-US" altLang="vi-VN" sz="6000" b="1" dirty="0">
              <a:solidFill>
                <a:schemeClr val="hlink"/>
              </a:solidFill>
            </a:endParaRPr>
          </a:p>
          <a:p>
            <a:pPr algn="ctr" eaLnBrk="1" hangingPunct="1"/>
            <a:r>
              <a:rPr lang="en-US" altLang="vi-VN" sz="6000" b="1" dirty="0">
                <a:solidFill>
                  <a:schemeClr val="hlink"/>
                </a:solidFill>
              </a:rPr>
              <a:t>TẬP LỆNH CPU</a:t>
            </a:r>
          </a:p>
        </p:txBody>
      </p:sp>
    </p:spTree>
    <p:extLst>
      <p:ext uri="{BB962C8B-B14F-4D97-AF65-F5344CB8AC3E}">
        <p14:creationId xmlns:p14="http://schemas.microsoft.com/office/powerpoint/2010/main" val="13679397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a:extLst>
              <a:ext uri="{FF2B5EF4-FFF2-40B4-BE49-F238E27FC236}">
                <a16:creationId xmlns:a16="http://schemas.microsoft.com/office/drawing/2014/main" id="{2FC5C064-E83D-4B4C-A47F-0BC54A13771E}"/>
              </a:ext>
            </a:extLst>
          </p:cNvPr>
          <p:cNvSpPr>
            <a:spLocks noGrp="1" noChangeArrowheads="1"/>
          </p:cNvSpPr>
          <p:nvPr>
            <p:ph type="title"/>
          </p:nvPr>
        </p:nvSpPr>
        <p:spPr/>
        <p:txBody>
          <a:bodyPr/>
          <a:lstStyle/>
          <a:p>
            <a:pPr eaLnBrk="1" hangingPunct="1"/>
            <a:r>
              <a:rPr lang="en-AU" altLang="vi-VN"/>
              <a:t>Biểu Diễn Số Có Dấu</a:t>
            </a:r>
          </a:p>
        </p:txBody>
      </p:sp>
      <p:sp>
        <p:nvSpPr>
          <p:cNvPr id="30724" name="Rectangle 3">
            <a:extLst>
              <a:ext uri="{FF2B5EF4-FFF2-40B4-BE49-F238E27FC236}">
                <a16:creationId xmlns:a16="http://schemas.microsoft.com/office/drawing/2014/main" id="{D780BB34-DCD3-4460-98B1-D5D2345027E3}"/>
              </a:ext>
            </a:extLst>
          </p:cNvPr>
          <p:cNvSpPr>
            <a:spLocks noGrp="1" noChangeArrowheads="1"/>
          </p:cNvSpPr>
          <p:nvPr>
            <p:ph idx="1"/>
          </p:nvPr>
        </p:nvSpPr>
        <p:spPr/>
        <p:txBody>
          <a:bodyPr/>
          <a:lstStyle/>
          <a:p>
            <a:pPr eaLnBrk="1" hangingPunct="1">
              <a:defRPr/>
            </a:pPr>
            <a:r>
              <a:rPr lang="en-AU" altLang="vi-VN"/>
              <a:t>Biểu diễn số có dấu dùng bù – 2 :</a:t>
            </a:r>
          </a:p>
          <a:p>
            <a:pPr lvl="1" eaLnBrk="1" hangingPunct="1">
              <a:defRPr/>
            </a:pPr>
            <a:r>
              <a:rPr lang="en-AU" altLang="vi-VN"/>
              <a:t>Bit MSB làm bit dấu : 0 – dương, 1 – âm </a:t>
            </a:r>
          </a:p>
          <a:p>
            <a:pPr lvl="1" eaLnBrk="1" hangingPunct="1">
              <a:defRPr/>
            </a:pPr>
            <a:r>
              <a:rPr lang="en-AU" altLang="vi-VN"/>
              <a:t>Các bit còn lại biểu diễn giá trị số dương hoặc bù – 2 của số âm</a:t>
            </a:r>
          </a:p>
          <a:p>
            <a:pPr lvl="1" eaLnBrk="1" hangingPunct="1">
              <a:defRPr/>
            </a:pPr>
            <a:r>
              <a:rPr lang="en-AU" altLang="vi-VN"/>
              <a:t>Số n bit, có tầm trị : - 2</a:t>
            </a:r>
            <a:r>
              <a:rPr lang="en-AU" altLang="vi-VN" baseline="30000"/>
              <a:t>n-1</a:t>
            </a:r>
            <a:r>
              <a:rPr lang="en-AU" altLang="vi-VN"/>
              <a:t> tới (2</a:t>
            </a:r>
            <a:r>
              <a:rPr lang="en-AU" altLang="vi-VN" baseline="30000"/>
              <a:t>n-1 </a:t>
            </a:r>
            <a:r>
              <a:rPr lang="en-AU" altLang="vi-VN"/>
              <a:t>– 1)</a:t>
            </a:r>
          </a:p>
          <a:p>
            <a:pPr marL="0" indent="0">
              <a:buNone/>
              <a:defRPr/>
            </a:pPr>
            <a:r>
              <a:rPr lang="en-AU" altLang="vi-VN"/>
              <a:t>Ví dụ : 	</a:t>
            </a:r>
            <a:r>
              <a:rPr lang="en-US" altLang="vi-VN"/>
              <a:t>17  : 010001		26 : 011010</a:t>
            </a:r>
          </a:p>
          <a:p>
            <a:pPr eaLnBrk="1" hangingPunct="1">
              <a:buFont typeface="Wingdings" panose="05000000000000000000" pitchFamily="2" charset="2"/>
              <a:buNone/>
              <a:defRPr/>
            </a:pPr>
            <a:r>
              <a:rPr lang="en-US" altLang="vi-VN"/>
              <a:t>	     		-17 : 101111	        -26 : 100110</a:t>
            </a:r>
            <a:endParaRPr lang="en-AU" altLang="vi-VN"/>
          </a:p>
        </p:txBody>
      </p:sp>
      <p:sp>
        <p:nvSpPr>
          <p:cNvPr id="32770" name="Slide Number Placeholder 5">
            <a:extLst>
              <a:ext uri="{FF2B5EF4-FFF2-40B4-BE49-F238E27FC236}">
                <a16:creationId xmlns:a16="http://schemas.microsoft.com/office/drawing/2014/main" id="{C6E657A7-CA0D-44EA-97CC-13FBBEE3042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0081C5D6-4B44-44F9-988D-7AE282E351B9}" type="slidenum">
              <a:rPr lang="en-US" altLang="vi-VN" sz="1400">
                <a:latin typeface="Tahoma" panose="020B0604030504040204" pitchFamily="34" charset="0"/>
              </a:rPr>
              <a:pPr>
                <a:spcBef>
                  <a:spcPct val="0"/>
                </a:spcBef>
                <a:buClrTx/>
                <a:buSzTx/>
                <a:buFontTx/>
                <a:buNone/>
              </a:pPr>
              <a:t>34</a:t>
            </a:fld>
            <a:endParaRPr lang="en-US" altLang="vi-VN" sz="1400">
              <a:latin typeface="Tahoma" panose="020B0604030504040204" pitchFamily="34" charset="0"/>
            </a:endParaRPr>
          </a:p>
        </p:txBody>
      </p:sp>
    </p:spTree>
    <p:extLst>
      <p:ext uri="{BB962C8B-B14F-4D97-AF65-F5344CB8AC3E}">
        <p14:creationId xmlns:p14="http://schemas.microsoft.com/office/powerpoint/2010/main" val="86207519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17A717EF-355A-4F64-8F13-F8A2D18E0691}"/>
              </a:ext>
            </a:extLst>
          </p:cNvPr>
          <p:cNvSpPr>
            <a:spLocks noGrp="1" noChangeArrowheads="1"/>
          </p:cNvSpPr>
          <p:nvPr>
            <p:ph type="title"/>
          </p:nvPr>
        </p:nvSpPr>
        <p:spPr/>
        <p:txBody>
          <a:bodyPr/>
          <a:lstStyle/>
          <a:p>
            <a:pPr marL="914400" indent="-914400"/>
            <a:r>
              <a:rPr lang="en-US" altLang="vi-VN"/>
              <a:t>I. Giới Thiệu</a:t>
            </a:r>
          </a:p>
        </p:txBody>
      </p:sp>
      <p:sp>
        <p:nvSpPr>
          <p:cNvPr id="4099" name="Rectangle 3">
            <a:extLst>
              <a:ext uri="{FF2B5EF4-FFF2-40B4-BE49-F238E27FC236}">
                <a16:creationId xmlns:a16="http://schemas.microsoft.com/office/drawing/2014/main" id="{B9094B5C-117E-4C4A-B48A-B657AFF11B8C}"/>
              </a:ext>
            </a:extLst>
          </p:cNvPr>
          <p:cNvSpPr>
            <a:spLocks noGrp="1" noChangeArrowheads="1"/>
          </p:cNvSpPr>
          <p:nvPr>
            <p:ph type="body" idx="1"/>
          </p:nvPr>
        </p:nvSpPr>
        <p:spPr>
          <a:xfrm>
            <a:off x="2057400" y="1371600"/>
            <a:ext cx="8421688" cy="5257800"/>
          </a:xfrm>
        </p:spPr>
        <p:txBody>
          <a:bodyPr/>
          <a:lstStyle/>
          <a:p>
            <a:pPr eaLnBrk="1" hangingPunct="1"/>
            <a:r>
              <a:rPr lang="en-US" altLang="vi-VN"/>
              <a:t>Các thành phần của 1 chương trình hợp ngữ</a:t>
            </a:r>
            <a:endParaRPr lang="en-US" altLang="vi-VN" sz="3600"/>
          </a:p>
          <a:p>
            <a:pPr lvl="2" algn="just" eaLnBrk="1" hangingPunct="1"/>
            <a:r>
              <a:rPr lang="en-US" altLang="vi-VN" sz="2800"/>
              <a:t>Tập lệnh của CPU và bộ đồng xử lý toán học 	</a:t>
            </a:r>
          </a:p>
          <a:p>
            <a:pPr lvl="2" algn="just" eaLnBrk="1" hangingPunct="1"/>
            <a:r>
              <a:rPr lang="en-US" altLang="vi-VN" sz="2800"/>
              <a:t>Các chỉ dẫn (directive)	 </a:t>
            </a:r>
          </a:p>
          <a:p>
            <a:pPr lvl="2" algn="just" eaLnBrk="1" hangingPunct="1"/>
            <a:r>
              <a:rPr lang="en-US" altLang="vi-VN" sz="2800"/>
              <a:t>Các toán tử (operators) 		</a:t>
            </a:r>
          </a:p>
        </p:txBody>
      </p:sp>
    </p:spTree>
    <p:extLst>
      <p:ext uri="{BB962C8B-B14F-4D97-AF65-F5344CB8AC3E}">
        <p14:creationId xmlns:p14="http://schemas.microsoft.com/office/powerpoint/2010/main" val="300268800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02C011B2-9E55-456F-887F-279BFA151A2D}"/>
              </a:ext>
            </a:extLst>
          </p:cNvPr>
          <p:cNvSpPr>
            <a:spLocks noGrp="1" noChangeArrowheads="1"/>
          </p:cNvSpPr>
          <p:nvPr>
            <p:ph type="title"/>
          </p:nvPr>
        </p:nvSpPr>
        <p:spPr/>
        <p:txBody>
          <a:bodyPr/>
          <a:lstStyle/>
          <a:p>
            <a:pPr eaLnBrk="1" hangingPunct="1"/>
            <a:r>
              <a:rPr lang="en-US" altLang="vi-VN"/>
              <a:t>Cấu trúc tổng quát lệnh ASM của Intel</a:t>
            </a:r>
          </a:p>
        </p:txBody>
      </p:sp>
      <p:sp>
        <p:nvSpPr>
          <p:cNvPr id="5123" name="Rectangle 5">
            <a:extLst>
              <a:ext uri="{FF2B5EF4-FFF2-40B4-BE49-F238E27FC236}">
                <a16:creationId xmlns:a16="http://schemas.microsoft.com/office/drawing/2014/main" id="{F49A11F1-D907-4AC5-AD97-23D02B182E1D}"/>
              </a:ext>
            </a:extLst>
          </p:cNvPr>
          <p:cNvSpPr>
            <a:spLocks noChangeArrowheads="1"/>
          </p:cNvSpPr>
          <p:nvPr/>
        </p:nvSpPr>
        <p:spPr bwMode="auto">
          <a:xfrm>
            <a:off x="1905000" y="2255839"/>
            <a:ext cx="8534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vi-VN" sz="2400" b="1">
                <a:cs typeface="Times New Roman" panose="02020603050405020304" pitchFamily="18" charset="0"/>
              </a:rPr>
              <a:t>[Label : ]     Operation [operand 1]  [, operand 2]  [;comment]</a:t>
            </a:r>
            <a:endParaRPr lang="en-US" altLang="vi-VN" sz="1700" b="1"/>
          </a:p>
          <a:p>
            <a:pPr>
              <a:spcBef>
                <a:spcPct val="0"/>
              </a:spcBef>
              <a:buClrTx/>
              <a:buSzTx/>
              <a:buFontTx/>
              <a:buNone/>
            </a:pPr>
            <a:endParaRPr lang="en-US" altLang="vi-VN" sz="3600" b="1"/>
          </a:p>
        </p:txBody>
      </p:sp>
      <p:sp>
        <p:nvSpPr>
          <p:cNvPr id="5124" name="Line 6">
            <a:extLst>
              <a:ext uri="{FF2B5EF4-FFF2-40B4-BE49-F238E27FC236}">
                <a16:creationId xmlns:a16="http://schemas.microsoft.com/office/drawing/2014/main" id="{BE28AA04-17F8-48FA-B772-9FB8F443FC09}"/>
              </a:ext>
            </a:extLst>
          </p:cNvPr>
          <p:cNvSpPr>
            <a:spLocks noChangeShapeType="1"/>
          </p:cNvSpPr>
          <p:nvPr/>
        </p:nvSpPr>
        <p:spPr bwMode="auto">
          <a:xfrm flipV="1">
            <a:off x="5673725" y="2784475"/>
            <a:ext cx="0" cy="6858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5" name="Text Box 7">
            <a:extLst>
              <a:ext uri="{FF2B5EF4-FFF2-40B4-BE49-F238E27FC236}">
                <a16:creationId xmlns:a16="http://schemas.microsoft.com/office/drawing/2014/main" id="{7945608E-D11E-41AF-9D0F-BB24F1A6F171}"/>
              </a:ext>
            </a:extLst>
          </p:cNvPr>
          <p:cNvSpPr txBox="1">
            <a:spLocks noChangeArrowheads="1"/>
          </p:cNvSpPr>
          <p:nvPr/>
        </p:nvSpPr>
        <p:spPr bwMode="auto">
          <a:xfrm>
            <a:off x="4392614" y="3470275"/>
            <a:ext cx="2236787"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vi-VN" sz="2000" b="1">
                <a:cs typeface="Times New Roman" panose="02020603050405020304" pitchFamily="18" charset="0"/>
              </a:rPr>
              <a:t>Toán hạng đích</a:t>
            </a:r>
            <a:endParaRPr lang="en-US" altLang="vi-VN" sz="4000" b="1"/>
          </a:p>
        </p:txBody>
      </p:sp>
      <p:sp>
        <p:nvSpPr>
          <p:cNvPr id="5126" name="Line 8">
            <a:extLst>
              <a:ext uri="{FF2B5EF4-FFF2-40B4-BE49-F238E27FC236}">
                <a16:creationId xmlns:a16="http://schemas.microsoft.com/office/drawing/2014/main" id="{19430A7A-E2CD-462A-9050-31D4AF6F9570}"/>
              </a:ext>
            </a:extLst>
          </p:cNvPr>
          <p:cNvSpPr>
            <a:spLocks noChangeShapeType="1"/>
          </p:cNvSpPr>
          <p:nvPr/>
        </p:nvSpPr>
        <p:spPr bwMode="auto">
          <a:xfrm flipV="1">
            <a:off x="7543800" y="2784475"/>
            <a:ext cx="0" cy="6858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27" name="Text Box 9">
            <a:extLst>
              <a:ext uri="{FF2B5EF4-FFF2-40B4-BE49-F238E27FC236}">
                <a16:creationId xmlns:a16="http://schemas.microsoft.com/office/drawing/2014/main" id="{05593226-198B-418D-A056-C3C5D7417769}"/>
              </a:ext>
            </a:extLst>
          </p:cNvPr>
          <p:cNvSpPr txBox="1">
            <a:spLocks noChangeArrowheads="1"/>
          </p:cNvSpPr>
          <p:nvPr/>
        </p:nvSpPr>
        <p:spPr bwMode="auto">
          <a:xfrm>
            <a:off x="6807200" y="3451225"/>
            <a:ext cx="2336800" cy="5905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vi-VN" sz="2000" b="1">
                <a:cs typeface="Times New Roman" panose="02020603050405020304" pitchFamily="18" charset="0"/>
              </a:rPr>
              <a:t>Toán hạng nguồn</a:t>
            </a:r>
            <a:endParaRPr lang="en-US" altLang="vi-VN" sz="4000" b="1"/>
          </a:p>
        </p:txBody>
      </p:sp>
      <p:sp>
        <p:nvSpPr>
          <p:cNvPr id="5128" name="Rectangle 10">
            <a:extLst>
              <a:ext uri="{FF2B5EF4-FFF2-40B4-BE49-F238E27FC236}">
                <a16:creationId xmlns:a16="http://schemas.microsoft.com/office/drawing/2014/main" id="{AB768E53-4DD2-405C-A267-C51627009851}"/>
              </a:ext>
            </a:extLst>
          </p:cNvPr>
          <p:cNvSpPr>
            <a:spLocks noChangeArrowheads="1"/>
          </p:cNvSpPr>
          <p:nvPr/>
        </p:nvSpPr>
        <p:spPr bwMode="auto">
          <a:xfrm>
            <a:off x="2057400" y="4259263"/>
            <a:ext cx="81534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Char char="n"/>
              <a:tabLst>
                <a:tab pos="457200" algn="l"/>
              </a:tabLst>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tabLst>
                <a:tab pos="457200" algn="l"/>
              </a:tabLst>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tabLst>
                <a:tab pos="457200" algn="l"/>
              </a:tabLst>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tabLst>
                <a:tab pos="457200" algn="l"/>
              </a:tabLst>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tabLst>
                <a:tab pos="4572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4572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4572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4572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457200" algn="l"/>
              </a:tabLst>
              <a:defRPr sz="2000">
                <a:solidFill>
                  <a:schemeClr val="tx1"/>
                </a:solidFill>
                <a:latin typeface="Times New Roman" panose="02020603050405020304" pitchFamily="18" charset="0"/>
              </a:defRPr>
            </a:lvl9pPr>
          </a:lstStyle>
          <a:p>
            <a:pPr algn="just">
              <a:spcBef>
                <a:spcPct val="0"/>
              </a:spcBef>
              <a:buClr>
                <a:schemeClr val="hlink"/>
              </a:buClr>
              <a:buSzTx/>
              <a:buFont typeface="Wingdings" panose="05000000000000000000" pitchFamily="2" charset="2"/>
              <a:buChar char="§"/>
            </a:pPr>
            <a:r>
              <a:rPr lang="en-US" altLang="vi-VN" sz="2400"/>
              <a:t> [Label:] nhãn (đánh dấu lệnh). Dịch thành địa chỉ offset</a:t>
            </a:r>
          </a:p>
          <a:p>
            <a:pPr algn="just">
              <a:spcBef>
                <a:spcPct val="0"/>
              </a:spcBef>
              <a:buClr>
                <a:schemeClr val="hlink"/>
              </a:buClr>
              <a:buSzTx/>
              <a:buFont typeface="Wingdings" panose="05000000000000000000" pitchFamily="2" charset="2"/>
              <a:buChar char="§"/>
            </a:pPr>
            <a:r>
              <a:rPr lang="en-US" altLang="vi-VN" sz="2400"/>
              <a:t> Operation : hoạt động-thao tác-mã lệnh (Op-code)</a:t>
            </a:r>
          </a:p>
          <a:p>
            <a:pPr algn="just">
              <a:spcBef>
                <a:spcPct val="0"/>
              </a:spcBef>
              <a:buClr>
                <a:schemeClr val="hlink"/>
              </a:buClr>
              <a:buSzTx/>
              <a:buFont typeface="Wingdings" panose="05000000000000000000" pitchFamily="2" charset="2"/>
              <a:buChar char="§"/>
            </a:pPr>
            <a:r>
              <a:rPr lang="en-US" altLang="vi-VN" sz="2400"/>
              <a:t> Operand : toán hạng. Số lượng toán hạng 0, 1, 2</a:t>
            </a:r>
          </a:p>
          <a:p>
            <a:pPr algn="just">
              <a:spcBef>
                <a:spcPct val="0"/>
              </a:spcBef>
              <a:buClr>
                <a:schemeClr val="hlink"/>
              </a:buClr>
              <a:buSzTx/>
              <a:buFont typeface="Wingdings" panose="05000000000000000000" pitchFamily="2" charset="2"/>
              <a:buChar char="§"/>
            </a:pPr>
            <a:r>
              <a:rPr lang="en-US" altLang="vi-VN" sz="2400"/>
              <a:t>  [;comment] chú thích</a:t>
            </a:r>
          </a:p>
        </p:txBody>
      </p:sp>
      <p:sp>
        <p:nvSpPr>
          <p:cNvPr id="3" name="Rectangle 2">
            <a:extLst>
              <a:ext uri="{FF2B5EF4-FFF2-40B4-BE49-F238E27FC236}">
                <a16:creationId xmlns:a16="http://schemas.microsoft.com/office/drawing/2014/main" id="{74CE4335-A1C5-475D-B47F-46B73AC6F1E7}"/>
              </a:ext>
            </a:extLst>
          </p:cNvPr>
          <p:cNvSpPr/>
          <p:nvPr/>
        </p:nvSpPr>
        <p:spPr>
          <a:xfrm>
            <a:off x="2081213" y="1320801"/>
            <a:ext cx="8077200" cy="646113"/>
          </a:xfrm>
          <a:prstGeom prst="rect">
            <a:avLst/>
          </a:prstGeom>
        </p:spPr>
        <p:txBody>
          <a:bodyPr>
            <a:spAutoFit/>
          </a:bodyPr>
          <a:lstStyle/>
          <a:p>
            <a:pPr marL="342900" indent="-342900" algn="just" eaLnBrk="1" hangingPunct="1">
              <a:spcBef>
                <a:spcPct val="20000"/>
              </a:spcBef>
              <a:buClr>
                <a:srgbClr val="3333CC"/>
              </a:buClr>
              <a:buSzPct val="60000"/>
              <a:buFont typeface="Wingdings" panose="05000000000000000000" pitchFamily="2" charset="2"/>
              <a:buChar char="n"/>
              <a:defRPr/>
            </a:pPr>
            <a:r>
              <a:rPr lang="en-US" altLang="vi-VN" sz="3600" kern="0">
                <a:solidFill>
                  <a:srgbClr val="000000"/>
                </a:solidFill>
                <a:latin typeface="Times New Roman"/>
              </a:rPr>
              <a:t>Cấu trúc tổng quát của lệnh</a:t>
            </a:r>
          </a:p>
        </p:txBody>
      </p:sp>
    </p:spTree>
    <p:extLst>
      <p:ext uri="{BB962C8B-B14F-4D97-AF65-F5344CB8AC3E}">
        <p14:creationId xmlns:p14="http://schemas.microsoft.com/office/powerpoint/2010/main" val="116013760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8D58C8A7-07C4-46CB-9744-0C509B49CF09}"/>
              </a:ext>
            </a:extLst>
          </p:cNvPr>
          <p:cNvSpPr>
            <a:spLocks noGrp="1"/>
          </p:cNvSpPr>
          <p:nvPr>
            <p:ph type="title"/>
          </p:nvPr>
        </p:nvSpPr>
        <p:spPr/>
        <p:txBody>
          <a:bodyPr/>
          <a:lstStyle/>
          <a:p>
            <a:endParaRPr lang="vi-VN" altLang="vi-VN"/>
          </a:p>
        </p:txBody>
      </p:sp>
      <p:sp>
        <p:nvSpPr>
          <p:cNvPr id="6147" name="Content Placeholder 2">
            <a:extLst>
              <a:ext uri="{FF2B5EF4-FFF2-40B4-BE49-F238E27FC236}">
                <a16:creationId xmlns:a16="http://schemas.microsoft.com/office/drawing/2014/main" id="{8607CE64-7AE0-4117-BFB7-7EA82F6D22A5}"/>
              </a:ext>
            </a:extLst>
          </p:cNvPr>
          <p:cNvSpPr>
            <a:spLocks noGrp="1"/>
          </p:cNvSpPr>
          <p:nvPr>
            <p:ph idx="1"/>
          </p:nvPr>
        </p:nvSpPr>
        <p:spPr/>
        <p:txBody>
          <a:bodyPr/>
          <a:lstStyle/>
          <a:p>
            <a:r>
              <a:rPr lang="vi-VN" altLang="vi-VN" sz="2800"/>
              <a:t>Toán hạng số trong các hệ đếm :</a:t>
            </a:r>
            <a:endParaRPr lang="en-US" altLang="vi-VN" sz="2800"/>
          </a:p>
          <a:p>
            <a:pPr lvl="1"/>
            <a:r>
              <a:rPr lang="vi-VN" altLang="vi-VN" sz="2400"/>
              <a:t>Số hệ 2  :  ××××××××B </a:t>
            </a:r>
          </a:p>
          <a:p>
            <a:pPr lvl="1">
              <a:buFont typeface="Wingdings" panose="05000000000000000000" pitchFamily="2" charset="2"/>
              <a:buNone/>
            </a:pPr>
            <a:r>
              <a:rPr lang="vi-VN" altLang="vi-VN" sz="2400"/>
              <a:t>Ví dụ : 01101101B, 11111111B </a:t>
            </a:r>
          </a:p>
          <a:p>
            <a:pPr lvl="1"/>
            <a:r>
              <a:rPr lang="vi-VN" altLang="vi-VN" sz="2400"/>
              <a:t>Số hệ 10  :  ××××× , hay ×××××D  </a:t>
            </a:r>
          </a:p>
          <a:p>
            <a:pPr lvl="1">
              <a:buFont typeface="Wingdings" panose="05000000000000000000" pitchFamily="2" charset="2"/>
              <a:buNone/>
            </a:pPr>
            <a:r>
              <a:rPr lang="vi-VN" altLang="vi-VN" sz="2400"/>
              <a:t>Ví dụ : 65535, 1000 </a:t>
            </a:r>
          </a:p>
          <a:p>
            <a:pPr lvl="1"/>
            <a:r>
              <a:rPr lang="vi-VN" altLang="vi-VN" sz="2400"/>
              <a:t>Số hệ 16  :  ××××H (phải bắt đầu bằng số )</a:t>
            </a:r>
          </a:p>
          <a:p>
            <a:pPr lvl="1">
              <a:buFont typeface="Wingdings" panose="05000000000000000000" pitchFamily="2" charset="2"/>
              <a:buNone/>
            </a:pPr>
            <a:r>
              <a:rPr lang="vi-VN" altLang="vi-VN" sz="2400"/>
              <a:t>Ví dụ : 1A59H, 0E05BH </a:t>
            </a:r>
            <a:endParaRPr lang="en-US" altLang="vi-VN" sz="2400"/>
          </a:p>
        </p:txBody>
      </p:sp>
    </p:spTree>
    <p:extLst>
      <p:ext uri="{BB962C8B-B14F-4D97-AF65-F5344CB8AC3E}">
        <p14:creationId xmlns:p14="http://schemas.microsoft.com/office/powerpoint/2010/main" val="2766823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4D2C924F-F60D-4503-A000-825D1284ADE9}"/>
              </a:ext>
            </a:extLst>
          </p:cNvPr>
          <p:cNvSpPr>
            <a:spLocks noGrp="1"/>
          </p:cNvSpPr>
          <p:nvPr>
            <p:ph type="title"/>
          </p:nvPr>
        </p:nvSpPr>
        <p:spPr/>
        <p:txBody>
          <a:bodyPr/>
          <a:lstStyle/>
          <a:p>
            <a:endParaRPr lang="vi-VN" altLang="vi-VN"/>
          </a:p>
        </p:txBody>
      </p:sp>
      <p:sp>
        <p:nvSpPr>
          <p:cNvPr id="7171" name="Content Placeholder 2">
            <a:extLst>
              <a:ext uri="{FF2B5EF4-FFF2-40B4-BE49-F238E27FC236}">
                <a16:creationId xmlns:a16="http://schemas.microsoft.com/office/drawing/2014/main" id="{E8A75A19-F913-4510-AD43-AC217BC419DC}"/>
              </a:ext>
            </a:extLst>
          </p:cNvPr>
          <p:cNvSpPr>
            <a:spLocks noGrp="1"/>
          </p:cNvSpPr>
          <p:nvPr>
            <p:ph idx="1"/>
          </p:nvPr>
        </p:nvSpPr>
        <p:spPr>
          <a:xfrm>
            <a:off x="1905000" y="1295400"/>
            <a:ext cx="8574088" cy="5257800"/>
          </a:xfrm>
        </p:spPr>
        <p:txBody>
          <a:bodyPr/>
          <a:lstStyle/>
          <a:p>
            <a:r>
              <a:rPr lang="vi-VN" altLang="vi-VN"/>
              <a:t>Để thuận tiện trong vấn đề giải thích lệnh, ta qui ước thêm cách diễn tả sau : </a:t>
            </a:r>
          </a:p>
          <a:p>
            <a:pPr lvl="1"/>
            <a:r>
              <a:rPr lang="vi-VN" altLang="vi-VN"/>
              <a:t>Dữ liệu 8 bit của bộ nhớ :  [địa chỉ ] </a:t>
            </a:r>
          </a:p>
          <a:p>
            <a:pPr lvl="1"/>
            <a:r>
              <a:rPr lang="vi-VN" altLang="vi-VN"/>
              <a:t>Dữ liệu 16 bit của bộ nhớ :  [địa chỉ +1,địa chỉ] </a:t>
            </a:r>
            <a:endParaRPr lang="en-US" altLang="vi-VN"/>
          </a:p>
          <a:p>
            <a:r>
              <a:rPr lang="vi-VN" altLang="vi-VN"/>
              <a:t>Toán tử PTR : </a:t>
            </a:r>
          </a:p>
          <a:p>
            <a:pPr lvl="1"/>
            <a:r>
              <a:rPr lang="vi-VN" altLang="vi-VN"/>
              <a:t>Hoạt động 8 bit  :  BYTE PTR [1000h] là tham khảo 1 byte (nội dung) bộ nhớ có địa chỉ 1000h </a:t>
            </a:r>
          </a:p>
          <a:p>
            <a:pPr lvl="1"/>
            <a:r>
              <a:rPr lang="vi-VN" altLang="vi-VN"/>
              <a:t>Hoạt động 16 bit  :  WORD PTR  [1000h] là tham khảo đến 2 byte (nội dung) bộ nhớ 1000h và 1001h </a:t>
            </a:r>
            <a:endParaRPr lang="en-US" altLang="vi-VN"/>
          </a:p>
        </p:txBody>
      </p:sp>
    </p:spTree>
    <p:extLst>
      <p:ext uri="{BB962C8B-B14F-4D97-AF65-F5344CB8AC3E}">
        <p14:creationId xmlns:p14="http://schemas.microsoft.com/office/powerpoint/2010/main" val="15258800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BC23570-C5E4-4B85-BDE8-1D92CFB12B5F}"/>
              </a:ext>
            </a:extLst>
          </p:cNvPr>
          <p:cNvSpPr>
            <a:spLocks noGrp="1" noChangeArrowheads="1"/>
          </p:cNvSpPr>
          <p:nvPr>
            <p:ph type="title"/>
          </p:nvPr>
        </p:nvSpPr>
        <p:spPr/>
        <p:txBody>
          <a:bodyPr/>
          <a:lstStyle/>
          <a:p>
            <a:pPr eaLnBrk="1" hangingPunct="1"/>
            <a:r>
              <a:rPr lang="en-US" altLang="vi-VN"/>
              <a:t>Cấu trúc tổng quát lệnh của Intel</a:t>
            </a:r>
          </a:p>
        </p:txBody>
      </p:sp>
      <p:sp>
        <p:nvSpPr>
          <p:cNvPr id="8195" name="Rectangle 3">
            <a:extLst>
              <a:ext uri="{FF2B5EF4-FFF2-40B4-BE49-F238E27FC236}">
                <a16:creationId xmlns:a16="http://schemas.microsoft.com/office/drawing/2014/main" id="{8C782666-F848-478B-A5FC-103265ACE0B6}"/>
              </a:ext>
            </a:extLst>
          </p:cNvPr>
          <p:cNvSpPr>
            <a:spLocks noGrp="1" noChangeArrowheads="1"/>
          </p:cNvSpPr>
          <p:nvPr>
            <p:ph type="body" idx="1"/>
          </p:nvPr>
        </p:nvSpPr>
        <p:spPr>
          <a:xfrm>
            <a:off x="1752600" y="1371600"/>
            <a:ext cx="8726488" cy="5181600"/>
          </a:xfrm>
        </p:spPr>
        <p:txBody>
          <a:bodyPr/>
          <a:lstStyle/>
          <a:p>
            <a:pPr eaLnBrk="1" hangingPunct="1"/>
            <a:r>
              <a:rPr lang="en-US" altLang="vi-VN"/>
              <a:t>Lưu ý :</a:t>
            </a:r>
          </a:p>
          <a:p>
            <a:pPr lvl="1" eaLnBrk="1" hangingPunct="1"/>
            <a:r>
              <a:rPr lang="en-US" altLang="vi-VN"/>
              <a:t>Hai toán hạng không thể đồng thời là bộ nhớ (trừ các lệnh chuỗi)</a:t>
            </a:r>
          </a:p>
          <a:p>
            <a:pPr lvl="1" eaLnBrk="1" hangingPunct="1"/>
            <a:r>
              <a:rPr lang="en-US" altLang="vi-VN"/>
              <a:t>Hai toán hạng phải có cùng chiều dài (trừ 1 số quy ước ngoại lệ)</a:t>
            </a:r>
          </a:p>
        </p:txBody>
      </p:sp>
    </p:spTree>
    <p:extLst>
      <p:ext uri="{BB962C8B-B14F-4D97-AF65-F5344CB8AC3E}">
        <p14:creationId xmlns:p14="http://schemas.microsoft.com/office/powerpoint/2010/main" val="111013960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2673BABD-1DAF-4372-BC88-8DAE1E298311}"/>
              </a:ext>
            </a:extLst>
          </p:cNvPr>
          <p:cNvSpPr>
            <a:spLocks noGrp="1" noChangeArrowheads="1"/>
          </p:cNvSpPr>
          <p:nvPr>
            <p:ph type="title"/>
          </p:nvPr>
        </p:nvSpPr>
        <p:spPr/>
        <p:txBody>
          <a:bodyPr/>
          <a:lstStyle/>
          <a:p>
            <a:pPr eaLnBrk="1" hangingPunct="1"/>
            <a:r>
              <a:rPr lang="en-US" altLang="vi-VN"/>
              <a:t>Phân nhóm lệnh</a:t>
            </a:r>
          </a:p>
        </p:txBody>
      </p:sp>
      <p:sp>
        <p:nvSpPr>
          <p:cNvPr id="9219" name="AutoShape 3">
            <a:extLst>
              <a:ext uri="{FF2B5EF4-FFF2-40B4-BE49-F238E27FC236}">
                <a16:creationId xmlns:a16="http://schemas.microsoft.com/office/drawing/2014/main" id="{E0419696-6E7D-4B46-A728-4DF749EFC28E}"/>
              </a:ext>
            </a:extLst>
          </p:cNvPr>
          <p:cNvSpPr>
            <a:spLocks noChangeArrowheads="1"/>
          </p:cNvSpPr>
          <p:nvPr/>
        </p:nvSpPr>
        <p:spPr bwMode="auto">
          <a:xfrm>
            <a:off x="5502275" y="942539"/>
            <a:ext cx="2014538" cy="370761"/>
          </a:xfrm>
          <a:prstGeom prst="plus">
            <a:avLst>
              <a:gd name="adj" fmla="val 12870"/>
            </a:avLst>
          </a:prstGeom>
          <a:solidFill>
            <a:srgbClr val="00FF99"/>
          </a:solidFill>
          <a:ln w="19050">
            <a:solidFill>
              <a:srgbClr val="66CCFF"/>
            </a:solidFill>
            <a:miter lim="800000"/>
            <a:headEnd/>
            <a:tailEnd/>
          </a:ln>
        </p:spPr>
        <p:txBody>
          <a:bodyPr lIns="0" tIns="0" rIns="0" bIns="0" anchor="ctr"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800">
                <a:solidFill>
                  <a:srgbClr val="000000"/>
                </a:solidFill>
                <a:latin typeface="Revue" pitchFamily="18" charset="0"/>
              </a:rPr>
              <a:t>Chuyển dữ liệu</a:t>
            </a:r>
            <a:endParaRPr lang="en-US" altLang="vi-VN" sz="1800">
              <a:solidFill>
                <a:srgbClr val="000000"/>
              </a:solidFill>
              <a:latin typeface="Arial" panose="020B0604020202020204" pitchFamily="34" charset="0"/>
            </a:endParaRPr>
          </a:p>
        </p:txBody>
      </p:sp>
      <p:sp>
        <p:nvSpPr>
          <p:cNvPr id="9220" name="AutoShape 4">
            <a:extLst>
              <a:ext uri="{FF2B5EF4-FFF2-40B4-BE49-F238E27FC236}">
                <a16:creationId xmlns:a16="http://schemas.microsoft.com/office/drawing/2014/main" id="{BB58244E-AC31-4493-92B7-21586FFDD03B}"/>
              </a:ext>
            </a:extLst>
          </p:cNvPr>
          <p:cNvSpPr>
            <a:spLocks noChangeArrowheads="1"/>
          </p:cNvSpPr>
          <p:nvPr/>
        </p:nvSpPr>
        <p:spPr bwMode="auto">
          <a:xfrm>
            <a:off x="4587876" y="1597234"/>
            <a:ext cx="1857375" cy="394871"/>
          </a:xfrm>
          <a:prstGeom prst="plus">
            <a:avLst>
              <a:gd name="adj" fmla="val 15176"/>
            </a:avLst>
          </a:prstGeom>
          <a:solidFill>
            <a:srgbClr val="00FF99"/>
          </a:solidFill>
          <a:ln w="19050">
            <a:solidFill>
              <a:srgbClr val="66CCFF"/>
            </a:solidFill>
            <a:miter lim="800000"/>
            <a:headEnd/>
            <a:tailEnd/>
          </a:ln>
        </p:spPr>
        <p:txBody>
          <a:bodyPr lIns="0" tIns="0" rIns="0" bIns="0" anchor="ctr"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800">
                <a:solidFill>
                  <a:srgbClr val="000000"/>
                </a:solidFill>
                <a:latin typeface="Revue" pitchFamily="18" charset="0"/>
              </a:rPr>
              <a:t>Xử lý dữ liệu</a:t>
            </a:r>
            <a:endParaRPr lang="en-US" altLang="vi-VN" sz="1800">
              <a:solidFill>
                <a:srgbClr val="000000"/>
              </a:solidFill>
              <a:latin typeface="Arial" panose="020B0604020202020204" pitchFamily="34" charset="0"/>
            </a:endParaRPr>
          </a:p>
        </p:txBody>
      </p:sp>
      <p:sp>
        <p:nvSpPr>
          <p:cNvPr id="9221" name="AutoShape 5">
            <a:extLst>
              <a:ext uri="{FF2B5EF4-FFF2-40B4-BE49-F238E27FC236}">
                <a16:creationId xmlns:a16="http://schemas.microsoft.com/office/drawing/2014/main" id="{DA84B629-C819-40D1-A420-2802D5EC2DC1}"/>
              </a:ext>
            </a:extLst>
          </p:cNvPr>
          <p:cNvSpPr>
            <a:spLocks noChangeArrowheads="1"/>
          </p:cNvSpPr>
          <p:nvPr/>
        </p:nvSpPr>
        <p:spPr bwMode="auto">
          <a:xfrm>
            <a:off x="3517901" y="2418665"/>
            <a:ext cx="2206625" cy="368082"/>
          </a:xfrm>
          <a:prstGeom prst="plus">
            <a:avLst>
              <a:gd name="adj" fmla="val 12736"/>
            </a:avLst>
          </a:prstGeom>
          <a:solidFill>
            <a:srgbClr val="00FF99"/>
          </a:solidFill>
          <a:ln w="19050">
            <a:solidFill>
              <a:srgbClr val="66CCFF"/>
            </a:solidFill>
            <a:miter lim="800000"/>
            <a:headEnd/>
            <a:tailEnd/>
          </a:ln>
        </p:spPr>
        <p:txBody>
          <a:bodyPr lIns="0" tIns="0" rIns="0" bIns="0" anchor="ctr"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800">
                <a:solidFill>
                  <a:srgbClr val="000000"/>
                </a:solidFill>
                <a:latin typeface="Revue" pitchFamily="18" charset="0"/>
              </a:rPr>
              <a:t>Chuyển điều khiển</a:t>
            </a:r>
            <a:endParaRPr lang="en-US" altLang="vi-VN" sz="1800">
              <a:solidFill>
                <a:srgbClr val="000000"/>
              </a:solidFill>
              <a:latin typeface="Arial" panose="020B0604020202020204" pitchFamily="34" charset="0"/>
            </a:endParaRPr>
          </a:p>
        </p:txBody>
      </p:sp>
      <p:sp>
        <p:nvSpPr>
          <p:cNvPr id="9222" name="AutoShape 6">
            <a:extLst>
              <a:ext uri="{FF2B5EF4-FFF2-40B4-BE49-F238E27FC236}">
                <a16:creationId xmlns:a16="http://schemas.microsoft.com/office/drawing/2014/main" id="{2C8E9AEA-0E66-4BE7-B967-0431CE0455BE}"/>
              </a:ext>
            </a:extLst>
          </p:cNvPr>
          <p:cNvSpPr>
            <a:spLocks noChangeArrowheads="1"/>
          </p:cNvSpPr>
          <p:nvPr/>
        </p:nvSpPr>
        <p:spPr bwMode="auto">
          <a:xfrm>
            <a:off x="1903414" y="3004453"/>
            <a:ext cx="2287587" cy="368082"/>
          </a:xfrm>
          <a:prstGeom prst="plus">
            <a:avLst>
              <a:gd name="adj" fmla="val 12736"/>
            </a:avLst>
          </a:prstGeom>
          <a:solidFill>
            <a:srgbClr val="00FF99"/>
          </a:solidFill>
          <a:ln w="19050">
            <a:solidFill>
              <a:srgbClr val="66CCFF"/>
            </a:solidFill>
            <a:miter lim="800000"/>
            <a:headEnd/>
            <a:tailEnd/>
          </a:ln>
        </p:spPr>
        <p:txBody>
          <a:bodyPr lIns="0" tIns="0" rIns="0" bIns="0" anchor="ctr"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800">
                <a:solidFill>
                  <a:srgbClr val="000000"/>
                </a:solidFill>
                <a:latin typeface="Revue" pitchFamily="18" charset="0"/>
              </a:rPr>
              <a:t>Quản lý trạng thái</a:t>
            </a:r>
            <a:endParaRPr lang="en-US" altLang="vi-VN" sz="1800">
              <a:solidFill>
                <a:srgbClr val="000000"/>
              </a:solidFill>
              <a:latin typeface="Arial" panose="020B0604020202020204" pitchFamily="34" charset="0"/>
            </a:endParaRPr>
          </a:p>
        </p:txBody>
      </p:sp>
      <p:sp>
        <p:nvSpPr>
          <p:cNvPr id="9223" name="Line 7">
            <a:extLst>
              <a:ext uri="{FF2B5EF4-FFF2-40B4-BE49-F238E27FC236}">
                <a16:creationId xmlns:a16="http://schemas.microsoft.com/office/drawing/2014/main" id="{ABF6CF31-66F5-4963-B281-E08BE045F6C3}"/>
              </a:ext>
            </a:extLst>
          </p:cNvPr>
          <p:cNvSpPr>
            <a:spLocks noChangeShapeType="1"/>
          </p:cNvSpPr>
          <p:nvPr/>
        </p:nvSpPr>
        <p:spPr bwMode="auto">
          <a:xfrm>
            <a:off x="4775201" y="738189"/>
            <a:ext cx="709613" cy="388937"/>
          </a:xfrm>
          <a:prstGeom prst="line">
            <a:avLst/>
          </a:prstGeom>
          <a:noFill/>
          <a:ln w="38100" cmpd="dbl">
            <a:solidFill>
              <a:srgbClr val="66CCFF"/>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9224" name="Line 8">
            <a:extLst>
              <a:ext uri="{FF2B5EF4-FFF2-40B4-BE49-F238E27FC236}">
                <a16:creationId xmlns:a16="http://schemas.microsoft.com/office/drawing/2014/main" id="{F400E198-D094-474E-A4DD-20066E084E63}"/>
              </a:ext>
            </a:extLst>
          </p:cNvPr>
          <p:cNvSpPr>
            <a:spLocks noChangeShapeType="1"/>
          </p:cNvSpPr>
          <p:nvPr/>
        </p:nvSpPr>
        <p:spPr bwMode="auto">
          <a:xfrm>
            <a:off x="4381500" y="993775"/>
            <a:ext cx="261938" cy="558800"/>
          </a:xfrm>
          <a:prstGeom prst="line">
            <a:avLst/>
          </a:prstGeom>
          <a:noFill/>
          <a:ln w="38100" cmpd="dbl">
            <a:solidFill>
              <a:srgbClr val="66CCFF"/>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9225" name="Line 9">
            <a:extLst>
              <a:ext uri="{FF2B5EF4-FFF2-40B4-BE49-F238E27FC236}">
                <a16:creationId xmlns:a16="http://schemas.microsoft.com/office/drawing/2014/main" id="{9778E52A-D4E1-4690-B93B-6266CA56FECB}"/>
              </a:ext>
            </a:extLst>
          </p:cNvPr>
          <p:cNvSpPr>
            <a:spLocks noChangeShapeType="1"/>
          </p:cNvSpPr>
          <p:nvPr/>
        </p:nvSpPr>
        <p:spPr bwMode="auto">
          <a:xfrm flipH="1">
            <a:off x="3732214" y="968375"/>
            <a:ext cx="192087" cy="1358900"/>
          </a:xfrm>
          <a:prstGeom prst="line">
            <a:avLst/>
          </a:prstGeom>
          <a:noFill/>
          <a:ln w="38100" cmpd="dbl">
            <a:solidFill>
              <a:srgbClr val="66CCFF"/>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9226" name="Line 10">
            <a:extLst>
              <a:ext uri="{FF2B5EF4-FFF2-40B4-BE49-F238E27FC236}">
                <a16:creationId xmlns:a16="http://schemas.microsoft.com/office/drawing/2014/main" id="{9FF27D80-5611-4CA0-B294-32DF43705C9D}"/>
              </a:ext>
            </a:extLst>
          </p:cNvPr>
          <p:cNvSpPr>
            <a:spLocks noChangeShapeType="1"/>
          </p:cNvSpPr>
          <p:nvPr/>
        </p:nvSpPr>
        <p:spPr bwMode="auto">
          <a:xfrm flipH="1">
            <a:off x="2398714" y="928689"/>
            <a:ext cx="1201737" cy="1728787"/>
          </a:xfrm>
          <a:prstGeom prst="line">
            <a:avLst/>
          </a:prstGeom>
          <a:noFill/>
          <a:ln w="38100" cmpd="dbl">
            <a:solidFill>
              <a:srgbClr val="66CCFF"/>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9227" name="AutoShape 11">
            <a:extLst>
              <a:ext uri="{FF2B5EF4-FFF2-40B4-BE49-F238E27FC236}">
                <a16:creationId xmlns:a16="http://schemas.microsoft.com/office/drawing/2014/main" id="{08014877-3F89-4BFE-89B1-B351AB53079B}"/>
              </a:ext>
            </a:extLst>
          </p:cNvPr>
          <p:cNvSpPr>
            <a:spLocks noChangeArrowheads="1"/>
          </p:cNvSpPr>
          <p:nvPr/>
        </p:nvSpPr>
        <p:spPr bwMode="auto">
          <a:xfrm>
            <a:off x="1811339" y="3789283"/>
            <a:ext cx="1169987" cy="346234"/>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84" y="10800"/>
                </a:moveTo>
                <a:cubicBezTo>
                  <a:pt x="1784" y="15779"/>
                  <a:pt x="5821" y="19816"/>
                  <a:pt x="10800" y="19816"/>
                </a:cubicBezTo>
                <a:cubicBezTo>
                  <a:pt x="15779" y="19816"/>
                  <a:pt x="19816" y="15779"/>
                  <a:pt x="19816" y="10800"/>
                </a:cubicBezTo>
                <a:cubicBezTo>
                  <a:pt x="19816" y="5821"/>
                  <a:pt x="15779" y="1784"/>
                  <a:pt x="10800" y="1784"/>
                </a:cubicBezTo>
                <a:cubicBezTo>
                  <a:pt x="5821" y="1784"/>
                  <a:pt x="1784" y="5821"/>
                  <a:pt x="1784" y="10800"/>
                </a:cubicBezTo>
                <a:close/>
              </a:path>
            </a:pathLst>
          </a:custGeom>
          <a:solidFill>
            <a:srgbClr val="FF6600"/>
          </a:solidFill>
          <a:ln w="19050">
            <a:solidFill>
              <a:srgbClr val="333333"/>
            </a:solidFill>
            <a:round/>
            <a:headEnd/>
            <a:tailEnd/>
          </a:ln>
        </p:spPr>
        <p:txBody>
          <a:bodyPr lIns="0" tIns="0" rIns="0" bIns="0" anchor="ctr"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600" b="1"/>
              <a:t>Đặc biệt</a:t>
            </a:r>
            <a:endParaRPr lang="en-US" altLang="vi-VN" sz="1800" b="1"/>
          </a:p>
        </p:txBody>
      </p:sp>
      <p:sp>
        <p:nvSpPr>
          <p:cNvPr id="9228" name="Line 12">
            <a:extLst>
              <a:ext uri="{FF2B5EF4-FFF2-40B4-BE49-F238E27FC236}">
                <a16:creationId xmlns:a16="http://schemas.microsoft.com/office/drawing/2014/main" id="{7E42AEB4-3900-427D-A3AA-1154A88DB069}"/>
              </a:ext>
            </a:extLst>
          </p:cNvPr>
          <p:cNvSpPr>
            <a:spLocks noChangeShapeType="1"/>
          </p:cNvSpPr>
          <p:nvPr/>
        </p:nvSpPr>
        <p:spPr bwMode="auto">
          <a:xfrm flipH="1">
            <a:off x="2449513" y="3425826"/>
            <a:ext cx="119062" cy="269875"/>
          </a:xfrm>
          <a:prstGeom prst="line">
            <a:avLst/>
          </a:prstGeom>
          <a:noFill/>
          <a:ln w="19050">
            <a:solidFill>
              <a:srgbClr val="00FFCC"/>
            </a:solidFill>
            <a:round/>
            <a:headEnd/>
            <a:tailEnd type="triangle" w="lg" len="lg"/>
          </a:ln>
          <a:extLst>
            <a:ext uri="{909E8E84-426E-40DD-AFC4-6F175D3DCCD1}">
              <a14:hiddenFill xmlns:a14="http://schemas.microsoft.com/office/drawing/2010/main">
                <a:noFill/>
              </a14:hiddenFill>
            </a:ext>
          </a:extLst>
        </p:spPr>
        <p:txBody>
          <a:bodyPr lIns="0" tIns="0" rIns="0" bIns="0"/>
          <a:lstStyle/>
          <a:p>
            <a:endParaRPr lang="en-US"/>
          </a:p>
        </p:txBody>
      </p:sp>
      <p:sp>
        <p:nvSpPr>
          <p:cNvPr id="9229" name="Rectangle 13">
            <a:extLst>
              <a:ext uri="{FF2B5EF4-FFF2-40B4-BE49-F238E27FC236}">
                <a16:creationId xmlns:a16="http://schemas.microsoft.com/office/drawing/2014/main" id="{DF7FADA2-6B22-4EA8-ADE0-D35A31B86ED3}"/>
              </a:ext>
            </a:extLst>
          </p:cNvPr>
          <p:cNvSpPr>
            <a:spLocks noChangeArrowheads="1"/>
          </p:cNvSpPr>
          <p:nvPr/>
        </p:nvSpPr>
        <p:spPr bwMode="auto">
          <a:xfrm>
            <a:off x="1868488" y="4203701"/>
            <a:ext cx="67945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2000">
                <a:solidFill>
                  <a:schemeClr val="hlink"/>
                </a:solidFill>
                <a:latin typeface="Arial" panose="020B0604020202020204" pitchFamily="34" charset="0"/>
              </a:rPr>
              <a:t>Nop</a:t>
            </a:r>
          </a:p>
          <a:p>
            <a:pPr algn="ctr" eaLnBrk="1" hangingPunct="1">
              <a:spcBef>
                <a:spcPct val="0"/>
              </a:spcBef>
              <a:buClrTx/>
              <a:buSzTx/>
              <a:buFontTx/>
              <a:buNone/>
            </a:pPr>
            <a:r>
              <a:rPr lang="en-US" altLang="vi-VN" sz="2000">
                <a:solidFill>
                  <a:schemeClr val="hlink"/>
                </a:solidFill>
                <a:latin typeface="Arial" panose="020B0604020202020204" pitchFamily="34" charset="0"/>
              </a:rPr>
              <a:t>Halt</a:t>
            </a:r>
          </a:p>
          <a:p>
            <a:pPr algn="ctr" eaLnBrk="1" hangingPunct="1">
              <a:spcBef>
                <a:spcPct val="0"/>
              </a:spcBef>
              <a:buClrTx/>
              <a:buSzTx/>
              <a:buFontTx/>
              <a:buNone/>
            </a:pPr>
            <a:r>
              <a:rPr lang="en-US" altLang="vi-VN" sz="2000">
                <a:solidFill>
                  <a:schemeClr val="hlink"/>
                </a:solidFill>
                <a:latin typeface="Arial" panose="020B0604020202020204" pitchFamily="34" charset="0"/>
              </a:rPr>
              <a:t>Wait</a:t>
            </a:r>
          </a:p>
          <a:p>
            <a:pPr algn="ctr" eaLnBrk="1" hangingPunct="1">
              <a:spcBef>
                <a:spcPct val="0"/>
              </a:spcBef>
              <a:buClrTx/>
              <a:buSzTx/>
              <a:buFontTx/>
              <a:buNone/>
            </a:pPr>
            <a:r>
              <a:rPr lang="en-US" altLang="vi-VN" sz="2000">
                <a:solidFill>
                  <a:schemeClr val="hlink"/>
                </a:solidFill>
                <a:latin typeface="Arial" panose="020B0604020202020204" pitchFamily="34" charset="0"/>
              </a:rPr>
              <a:t>Sleep</a:t>
            </a:r>
            <a:endParaRPr lang="en-US" altLang="vi-VN" sz="1800">
              <a:solidFill>
                <a:schemeClr val="hlink"/>
              </a:solidFill>
              <a:latin typeface="Arial" panose="020B0604020202020204" pitchFamily="34" charset="0"/>
            </a:endParaRPr>
          </a:p>
        </p:txBody>
      </p:sp>
      <p:sp>
        <p:nvSpPr>
          <p:cNvPr id="9230" name="AutoShape 14">
            <a:extLst>
              <a:ext uri="{FF2B5EF4-FFF2-40B4-BE49-F238E27FC236}">
                <a16:creationId xmlns:a16="http://schemas.microsoft.com/office/drawing/2014/main" id="{5DEB0BCF-04A2-42BA-A890-16B7618714C7}"/>
              </a:ext>
            </a:extLst>
          </p:cNvPr>
          <p:cNvSpPr>
            <a:spLocks noChangeArrowheads="1"/>
          </p:cNvSpPr>
          <p:nvPr/>
        </p:nvSpPr>
        <p:spPr bwMode="auto">
          <a:xfrm>
            <a:off x="2543176" y="4132263"/>
            <a:ext cx="1217613" cy="7112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84" y="10800"/>
                </a:moveTo>
                <a:cubicBezTo>
                  <a:pt x="1784" y="15779"/>
                  <a:pt x="5821" y="19816"/>
                  <a:pt x="10800" y="19816"/>
                </a:cubicBezTo>
                <a:cubicBezTo>
                  <a:pt x="15779" y="19816"/>
                  <a:pt x="19816" y="15779"/>
                  <a:pt x="19816" y="10800"/>
                </a:cubicBezTo>
                <a:cubicBezTo>
                  <a:pt x="19816" y="5821"/>
                  <a:pt x="15779" y="1784"/>
                  <a:pt x="10800" y="1784"/>
                </a:cubicBezTo>
                <a:cubicBezTo>
                  <a:pt x="5821" y="1784"/>
                  <a:pt x="1784" y="5821"/>
                  <a:pt x="1784" y="10800"/>
                </a:cubicBezTo>
                <a:close/>
              </a:path>
            </a:pathLst>
          </a:custGeom>
          <a:solidFill>
            <a:srgbClr val="FF6600"/>
          </a:solidFill>
          <a:ln w="19050">
            <a:solidFill>
              <a:srgbClr val="333333"/>
            </a:solidFill>
            <a:round/>
            <a:headEnd/>
            <a:tailEnd/>
          </a:ln>
        </p:spPr>
        <p:txBody>
          <a:bodyPr lIns="0" tIns="0" rIns="0" bIns="0" anchor="ctr"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600" b="1"/>
              <a:t>Lập xóa cờ</a:t>
            </a:r>
            <a:endParaRPr lang="en-US" altLang="vi-VN" sz="1800" b="1"/>
          </a:p>
        </p:txBody>
      </p:sp>
      <p:sp>
        <p:nvSpPr>
          <p:cNvPr id="9231" name="Line 15">
            <a:extLst>
              <a:ext uri="{FF2B5EF4-FFF2-40B4-BE49-F238E27FC236}">
                <a16:creationId xmlns:a16="http://schemas.microsoft.com/office/drawing/2014/main" id="{CD3C0100-A7D9-4AAB-86A1-32A478D67D13}"/>
              </a:ext>
            </a:extLst>
          </p:cNvPr>
          <p:cNvSpPr>
            <a:spLocks noChangeShapeType="1"/>
          </p:cNvSpPr>
          <p:nvPr/>
        </p:nvSpPr>
        <p:spPr bwMode="auto">
          <a:xfrm>
            <a:off x="2886075" y="3425826"/>
            <a:ext cx="361950" cy="561975"/>
          </a:xfrm>
          <a:prstGeom prst="line">
            <a:avLst/>
          </a:prstGeom>
          <a:noFill/>
          <a:ln w="19050">
            <a:solidFill>
              <a:srgbClr val="00FFCC"/>
            </a:solidFill>
            <a:round/>
            <a:headEnd/>
            <a:tailEnd type="triangle" w="lg" len="lg"/>
          </a:ln>
          <a:extLst>
            <a:ext uri="{909E8E84-426E-40DD-AFC4-6F175D3DCCD1}">
              <a14:hiddenFill xmlns:a14="http://schemas.microsoft.com/office/drawing/2010/main">
                <a:noFill/>
              </a14:hiddenFill>
            </a:ext>
          </a:extLst>
        </p:spPr>
        <p:txBody>
          <a:bodyPr lIns="0" tIns="0" rIns="0" bIns="0"/>
          <a:lstStyle/>
          <a:p>
            <a:endParaRPr lang="en-US"/>
          </a:p>
        </p:txBody>
      </p:sp>
      <p:sp>
        <p:nvSpPr>
          <p:cNvPr id="9232" name="AutoShape 16">
            <a:extLst>
              <a:ext uri="{FF2B5EF4-FFF2-40B4-BE49-F238E27FC236}">
                <a16:creationId xmlns:a16="http://schemas.microsoft.com/office/drawing/2014/main" id="{95FC04DD-D3CA-4723-9306-EC12599E2A81}"/>
              </a:ext>
            </a:extLst>
          </p:cNvPr>
          <p:cNvSpPr>
            <a:spLocks noChangeArrowheads="1"/>
          </p:cNvSpPr>
          <p:nvPr/>
        </p:nvSpPr>
        <p:spPr bwMode="auto">
          <a:xfrm>
            <a:off x="3173414" y="4875133"/>
            <a:ext cx="1444625" cy="346234"/>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84" y="10800"/>
                </a:moveTo>
                <a:cubicBezTo>
                  <a:pt x="1784" y="15779"/>
                  <a:pt x="5821" y="19816"/>
                  <a:pt x="10800" y="19816"/>
                </a:cubicBezTo>
                <a:cubicBezTo>
                  <a:pt x="15779" y="19816"/>
                  <a:pt x="19816" y="15779"/>
                  <a:pt x="19816" y="10800"/>
                </a:cubicBezTo>
                <a:cubicBezTo>
                  <a:pt x="19816" y="5821"/>
                  <a:pt x="15779" y="1784"/>
                  <a:pt x="10800" y="1784"/>
                </a:cubicBezTo>
                <a:cubicBezTo>
                  <a:pt x="5821" y="1784"/>
                  <a:pt x="1784" y="5821"/>
                  <a:pt x="1784" y="10800"/>
                </a:cubicBezTo>
                <a:close/>
              </a:path>
            </a:pathLst>
          </a:custGeom>
          <a:solidFill>
            <a:srgbClr val="FF0000"/>
          </a:solidFill>
          <a:ln w="19050">
            <a:solidFill>
              <a:srgbClr val="333333"/>
            </a:solidFill>
            <a:round/>
            <a:headEnd/>
            <a:tailEnd/>
          </a:ln>
        </p:spPr>
        <p:txBody>
          <a:bodyPr lIns="0" tIns="0" rIns="0" bIns="0" anchor="ctr"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600" b="1"/>
              <a:t>Ngắt quãng</a:t>
            </a:r>
            <a:endParaRPr lang="en-US" altLang="vi-VN" sz="1800" b="1"/>
          </a:p>
        </p:txBody>
      </p:sp>
      <p:sp>
        <p:nvSpPr>
          <p:cNvPr id="9233" name="Rectangle 17">
            <a:extLst>
              <a:ext uri="{FF2B5EF4-FFF2-40B4-BE49-F238E27FC236}">
                <a16:creationId xmlns:a16="http://schemas.microsoft.com/office/drawing/2014/main" id="{0F5F65AE-7D25-4C4A-AE25-9EAF5CA3FA95}"/>
              </a:ext>
            </a:extLst>
          </p:cNvPr>
          <p:cNvSpPr>
            <a:spLocks noChangeArrowheads="1"/>
          </p:cNvSpPr>
          <p:nvPr/>
        </p:nvSpPr>
        <p:spPr bwMode="auto">
          <a:xfrm>
            <a:off x="3319464" y="5521325"/>
            <a:ext cx="1557337"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vi-VN" sz="1800">
                <a:solidFill>
                  <a:schemeClr val="hlink"/>
                </a:solidFill>
                <a:latin typeface="Arial" panose="020B0604020202020204" pitchFamily="34" charset="0"/>
              </a:rPr>
              <a:t>Nhảy nhưng có lưu địa chỉ trở về vào stack</a:t>
            </a:r>
          </a:p>
        </p:txBody>
      </p:sp>
      <p:sp>
        <p:nvSpPr>
          <p:cNvPr id="9234" name="Line 18">
            <a:extLst>
              <a:ext uri="{FF2B5EF4-FFF2-40B4-BE49-F238E27FC236}">
                <a16:creationId xmlns:a16="http://schemas.microsoft.com/office/drawing/2014/main" id="{3EF270D6-BF01-4481-B78C-DA690A6C1CC5}"/>
              </a:ext>
            </a:extLst>
          </p:cNvPr>
          <p:cNvSpPr>
            <a:spLocks noChangeShapeType="1"/>
          </p:cNvSpPr>
          <p:nvPr/>
        </p:nvSpPr>
        <p:spPr bwMode="auto">
          <a:xfrm flipH="1">
            <a:off x="3973513" y="2981326"/>
            <a:ext cx="717550" cy="1781175"/>
          </a:xfrm>
          <a:prstGeom prst="line">
            <a:avLst/>
          </a:prstGeom>
          <a:noFill/>
          <a:ln w="19050">
            <a:solidFill>
              <a:srgbClr val="00FFCC"/>
            </a:solidFill>
            <a:round/>
            <a:headEnd/>
            <a:tailEnd type="triangle" w="lg" len="lg"/>
          </a:ln>
          <a:extLst>
            <a:ext uri="{909E8E84-426E-40DD-AFC4-6F175D3DCCD1}">
              <a14:hiddenFill xmlns:a14="http://schemas.microsoft.com/office/drawing/2010/main">
                <a:noFill/>
              </a14:hiddenFill>
            </a:ext>
          </a:extLst>
        </p:spPr>
        <p:txBody>
          <a:bodyPr lIns="0" tIns="0" rIns="0" bIns="0"/>
          <a:lstStyle/>
          <a:p>
            <a:endParaRPr lang="en-US"/>
          </a:p>
        </p:txBody>
      </p:sp>
      <p:sp>
        <p:nvSpPr>
          <p:cNvPr id="9235" name="AutoShape 19">
            <a:extLst>
              <a:ext uri="{FF2B5EF4-FFF2-40B4-BE49-F238E27FC236}">
                <a16:creationId xmlns:a16="http://schemas.microsoft.com/office/drawing/2014/main" id="{CFF1E978-7639-4F7F-A213-ABF4DB976203}"/>
              </a:ext>
            </a:extLst>
          </p:cNvPr>
          <p:cNvSpPr>
            <a:spLocks noChangeArrowheads="1"/>
          </p:cNvSpPr>
          <p:nvPr/>
        </p:nvSpPr>
        <p:spPr bwMode="auto">
          <a:xfrm>
            <a:off x="7010400" y="1609645"/>
            <a:ext cx="1181100" cy="346234"/>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84" y="10800"/>
                </a:moveTo>
                <a:cubicBezTo>
                  <a:pt x="1784" y="15779"/>
                  <a:pt x="5821" y="19816"/>
                  <a:pt x="10800" y="19816"/>
                </a:cubicBezTo>
                <a:cubicBezTo>
                  <a:pt x="15779" y="19816"/>
                  <a:pt x="19816" y="15779"/>
                  <a:pt x="19816" y="10800"/>
                </a:cubicBezTo>
                <a:cubicBezTo>
                  <a:pt x="19816" y="5821"/>
                  <a:pt x="15779" y="1784"/>
                  <a:pt x="10800" y="1784"/>
                </a:cubicBezTo>
                <a:cubicBezTo>
                  <a:pt x="5821" y="1784"/>
                  <a:pt x="1784" y="5821"/>
                  <a:pt x="1784" y="10800"/>
                </a:cubicBezTo>
                <a:close/>
              </a:path>
            </a:pathLst>
          </a:custGeom>
          <a:solidFill>
            <a:srgbClr val="FFFF00"/>
          </a:solidFill>
          <a:ln w="19050">
            <a:solidFill>
              <a:srgbClr val="333333"/>
            </a:solidFill>
            <a:round/>
            <a:headEnd/>
            <a:tailEnd/>
          </a:ln>
        </p:spPr>
        <p:txBody>
          <a:bodyPr lIns="0" tIns="0" rIns="0" bIns="0" anchor="ctr"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600" b="1"/>
              <a:t>Số học</a:t>
            </a:r>
            <a:endParaRPr lang="en-US" altLang="vi-VN" sz="1800" b="1"/>
          </a:p>
        </p:txBody>
      </p:sp>
      <p:sp>
        <p:nvSpPr>
          <p:cNvPr id="9236" name="AutoShape 20">
            <a:extLst>
              <a:ext uri="{FF2B5EF4-FFF2-40B4-BE49-F238E27FC236}">
                <a16:creationId xmlns:a16="http://schemas.microsoft.com/office/drawing/2014/main" id="{0CF4F955-39DB-4874-8CCB-31EE50EBAEF2}"/>
              </a:ext>
            </a:extLst>
          </p:cNvPr>
          <p:cNvSpPr>
            <a:spLocks noChangeArrowheads="1"/>
          </p:cNvSpPr>
          <p:nvPr/>
        </p:nvSpPr>
        <p:spPr bwMode="auto">
          <a:xfrm>
            <a:off x="7210426" y="1990645"/>
            <a:ext cx="1216025" cy="346234"/>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84" y="10800"/>
                </a:moveTo>
                <a:cubicBezTo>
                  <a:pt x="1784" y="15779"/>
                  <a:pt x="5821" y="19816"/>
                  <a:pt x="10800" y="19816"/>
                </a:cubicBezTo>
                <a:cubicBezTo>
                  <a:pt x="15779" y="19816"/>
                  <a:pt x="19816" y="15779"/>
                  <a:pt x="19816" y="10800"/>
                </a:cubicBezTo>
                <a:cubicBezTo>
                  <a:pt x="19816" y="5821"/>
                  <a:pt x="15779" y="1784"/>
                  <a:pt x="10800" y="1784"/>
                </a:cubicBezTo>
                <a:cubicBezTo>
                  <a:pt x="5821" y="1784"/>
                  <a:pt x="1784" y="5821"/>
                  <a:pt x="1784" y="10800"/>
                </a:cubicBezTo>
                <a:close/>
              </a:path>
            </a:pathLst>
          </a:custGeom>
          <a:solidFill>
            <a:srgbClr val="FFFF66"/>
          </a:solidFill>
          <a:ln w="19050">
            <a:solidFill>
              <a:srgbClr val="333333"/>
            </a:solidFill>
            <a:round/>
            <a:headEnd/>
            <a:tailEnd/>
          </a:ln>
        </p:spPr>
        <p:txBody>
          <a:bodyPr lIns="0" tIns="0" rIns="0" bIns="0" anchor="ctr"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600" b="1"/>
              <a:t>Luận lý</a:t>
            </a:r>
            <a:endParaRPr lang="en-US" altLang="vi-VN" sz="1800" b="1"/>
          </a:p>
        </p:txBody>
      </p:sp>
      <p:sp>
        <p:nvSpPr>
          <p:cNvPr id="9237" name="AutoShape 21">
            <a:extLst>
              <a:ext uri="{FF2B5EF4-FFF2-40B4-BE49-F238E27FC236}">
                <a16:creationId xmlns:a16="http://schemas.microsoft.com/office/drawing/2014/main" id="{7345A045-D79E-44CB-AB08-4F3BA74415AA}"/>
              </a:ext>
            </a:extLst>
          </p:cNvPr>
          <p:cNvSpPr>
            <a:spLocks noChangeArrowheads="1"/>
          </p:cNvSpPr>
          <p:nvPr/>
        </p:nvSpPr>
        <p:spPr bwMode="auto">
          <a:xfrm>
            <a:off x="6791326" y="2413000"/>
            <a:ext cx="1298575" cy="7112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84" y="10800"/>
                </a:moveTo>
                <a:cubicBezTo>
                  <a:pt x="1784" y="15779"/>
                  <a:pt x="5821" y="19816"/>
                  <a:pt x="10800" y="19816"/>
                </a:cubicBezTo>
                <a:cubicBezTo>
                  <a:pt x="15779" y="19816"/>
                  <a:pt x="19816" y="15779"/>
                  <a:pt x="19816" y="10800"/>
                </a:cubicBezTo>
                <a:cubicBezTo>
                  <a:pt x="19816" y="5821"/>
                  <a:pt x="15779" y="1784"/>
                  <a:pt x="10800" y="1784"/>
                </a:cubicBezTo>
                <a:cubicBezTo>
                  <a:pt x="5821" y="1784"/>
                  <a:pt x="1784" y="5821"/>
                  <a:pt x="1784" y="10800"/>
                </a:cubicBezTo>
                <a:close/>
              </a:path>
            </a:pathLst>
          </a:custGeom>
          <a:solidFill>
            <a:srgbClr val="FFFF99"/>
          </a:solidFill>
          <a:ln w="19050">
            <a:solidFill>
              <a:srgbClr val="333333"/>
            </a:solidFill>
            <a:round/>
            <a:headEnd/>
            <a:tailEnd/>
          </a:ln>
        </p:spPr>
        <p:txBody>
          <a:bodyPr lIns="0" tIns="0" rIns="0" bIns="0" anchor="ctr"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600" b="1"/>
              <a:t>Dịch, quay</a:t>
            </a:r>
            <a:endParaRPr lang="en-US" altLang="vi-VN" sz="1800" b="1"/>
          </a:p>
        </p:txBody>
      </p:sp>
      <p:sp>
        <p:nvSpPr>
          <p:cNvPr id="9238" name="AutoShape 22">
            <a:extLst>
              <a:ext uri="{FF2B5EF4-FFF2-40B4-BE49-F238E27FC236}">
                <a16:creationId xmlns:a16="http://schemas.microsoft.com/office/drawing/2014/main" id="{715DD0A1-6107-47A3-B423-E9214021E6B0}"/>
              </a:ext>
            </a:extLst>
          </p:cNvPr>
          <p:cNvSpPr>
            <a:spLocks noChangeArrowheads="1"/>
          </p:cNvSpPr>
          <p:nvPr/>
        </p:nvSpPr>
        <p:spPr bwMode="auto">
          <a:xfrm>
            <a:off x="5410201" y="3795633"/>
            <a:ext cx="1133475" cy="346234"/>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84" y="10800"/>
                </a:moveTo>
                <a:cubicBezTo>
                  <a:pt x="1784" y="15779"/>
                  <a:pt x="5821" y="19816"/>
                  <a:pt x="10800" y="19816"/>
                </a:cubicBezTo>
                <a:cubicBezTo>
                  <a:pt x="15779" y="19816"/>
                  <a:pt x="19816" y="15779"/>
                  <a:pt x="19816" y="10800"/>
                </a:cubicBezTo>
                <a:cubicBezTo>
                  <a:pt x="19816" y="5821"/>
                  <a:pt x="15779" y="1784"/>
                  <a:pt x="10800" y="1784"/>
                </a:cubicBezTo>
                <a:cubicBezTo>
                  <a:pt x="5821" y="1784"/>
                  <a:pt x="1784" y="5821"/>
                  <a:pt x="1784" y="10800"/>
                </a:cubicBezTo>
                <a:close/>
              </a:path>
            </a:pathLst>
          </a:custGeom>
          <a:solidFill>
            <a:srgbClr val="FFCC66"/>
          </a:solidFill>
          <a:ln w="19050">
            <a:solidFill>
              <a:srgbClr val="333333"/>
            </a:solidFill>
            <a:round/>
            <a:headEnd/>
            <a:tailEnd/>
          </a:ln>
        </p:spPr>
        <p:txBody>
          <a:bodyPr lIns="0" tIns="0" rIns="0" bIns="0" anchor="ctr"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600" b="1"/>
              <a:t>Nhảy</a:t>
            </a:r>
            <a:endParaRPr lang="en-US" altLang="vi-VN" sz="1800" b="1"/>
          </a:p>
        </p:txBody>
      </p:sp>
      <p:sp>
        <p:nvSpPr>
          <p:cNvPr id="9239" name="AutoShape 23">
            <a:extLst>
              <a:ext uri="{FF2B5EF4-FFF2-40B4-BE49-F238E27FC236}">
                <a16:creationId xmlns:a16="http://schemas.microsoft.com/office/drawing/2014/main" id="{A70697E6-94EE-40AF-809C-500B29F0ACCF}"/>
              </a:ext>
            </a:extLst>
          </p:cNvPr>
          <p:cNvSpPr>
            <a:spLocks noChangeArrowheads="1"/>
          </p:cNvSpPr>
          <p:nvPr/>
        </p:nvSpPr>
        <p:spPr bwMode="auto">
          <a:xfrm>
            <a:off x="4695825" y="4135358"/>
            <a:ext cx="1157288" cy="346234"/>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84" y="10800"/>
                </a:moveTo>
                <a:cubicBezTo>
                  <a:pt x="1784" y="15779"/>
                  <a:pt x="5821" y="19816"/>
                  <a:pt x="10800" y="19816"/>
                </a:cubicBezTo>
                <a:cubicBezTo>
                  <a:pt x="15779" y="19816"/>
                  <a:pt x="19816" y="15779"/>
                  <a:pt x="19816" y="10800"/>
                </a:cubicBezTo>
                <a:cubicBezTo>
                  <a:pt x="19816" y="5821"/>
                  <a:pt x="15779" y="1784"/>
                  <a:pt x="10800" y="1784"/>
                </a:cubicBezTo>
                <a:cubicBezTo>
                  <a:pt x="5821" y="1784"/>
                  <a:pt x="1784" y="5821"/>
                  <a:pt x="1784" y="10800"/>
                </a:cubicBezTo>
                <a:close/>
              </a:path>
            </a:pathLst>
          </a:custGeom>
          <a:solidFill>
            <a:srgbClr val="FF9933"/>
          </a:solidFill>
          <a:ln w="19050">
            <a:solidFill>
              <a:srgbClr val="333333"/>
            </a:solidFill>
            <a:round/>
            <a:headEnd/>
            <a:tailEnd/>
          </a:ln>
        </p:spPr>
        <p:txBody>
          <a:bodyPr lIns="0" tIns="0" rIns="0" bIns="0" anchor="ctr"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600" b="1"/>
              <a:t>Gọi</a:t>
            </a:r>
            <a:endParaRPr lang="en-US" altLang="vi-VN" sz="1800" b="1"/>
          </a:p>
        </p:txBody>
      </p:sp>
      <p:sp>
        <p:nvSpPr>
          <p:cNvPr id="9240" name="AutoShape 24">
            <a:extLst>
              <a:ext uri="{FF2B5EF4-FFF2-40B4-BE49-F238E27FC236}">
                <a16:creationId xmlns:a16="http://schemas.microsoft.com/office/drawing/2014/main" id="{DCDC1083-5A92-415E-B5D5-505F244DFA1E}"/>
              </a:ext>
            </a:extLst>
          </p:cNvPr>
          <p:cNvSpPr>
            <a:spLocks noChangeArrowheads="1"/>
          </p:cNvSpPr>
          <p:nvPr/>
        </p:nvSpPr>
        <p:spPr bwMode="auto">
          <a:xfrm>
            <a:off x="4356101" y="4514770"/>
            <a:ext cx="1158875" cy="346234"/>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84" y="10800"/>
                </a:moveTo>
                <a:cubicBezTo>
                  <a:pt x="1784" y="15779"/>
                  <a:pt x="5821" y="19816"/>
                  <a:pt x="10800" y="19816"/>
                </a:cubicBezTo>
                <a:cubicBezTo>
                  <a:pt x="15779" y="19816"/>
                  <a:pt x="19816" y="15779"/>
                  <a:pt x="19816" y="10800"/>
                </a:cubicBezTo>
                <a:cubicBezTo>
                  <a:pt x="19816" y="5821"/>
                  <a:pt x="15779" y="1784"/>
                  <a:pt x="10800" y="1784"/>
                </a:cubicBezTo>
                <a:cubicBezTo>
                  <a:pt x="5821" y="1784"/>
                  <a:pt x="1784" y="5821"/>
                  <a:pt x="1784" y="10800"/>
                </a:cubicBezTo>
                <a:close/>
              </a:path>
            </a:pathLst>
          </a:custGeom>
          <a:solidFill>
            <a:srgbClr val="FF9933"/>
          </a:solidFill>
          <a:ln w="19050">
            <a:solidFill>
              <a:srgbClr val="333333"/>
            </a:solidFill>
            <a:round/>
            <a:headEnd/>
            <a:tailEnd/>
          </a:ln>
        </p:spPr>
        <p:txBody>
          <a:bodyPr lIns="0" tIns="0" rIns="0" bIns="0" anchor="ctr"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600" b="1"/>
              <a:t>Trở về</a:t>
            </a:r>
            <a:endParaRPr lang="en-US" altLang="vi-VN" sz="1800" b="1"/>
          </a:p>
        </p:txBody>
      </p:sp>
      <p:sp>
        <p:nvSpPr>
          <p:cNvPr id="9241" name="AutoShape 25">
            <a:extLst>
              <a:ext uri="{FF2B5EF4-FFF2-40B4-BE49-F238E27FC236}">
                <a16:creationId xmlns:a16="http://schemas.microsoft.com/office/drawing/2014/main" id="{0A8A701E-0751-4DC7-AFC7-360253DC6B78}"/>
              </a:ext>
            </a:extLst>
          </p:cNvPr>
          <p:cNvSpPr>
            <a:spLocks noChangeArrowheads="1"/>
          </p:cNvSpPr>
          <p:nvPr/>
        </p:nvSpPr>
        <p:spPr bwMode="auto">
          <a:xfrm>
            <a:off x="5867400" y="3073320"/>
            <a:ext cx="1239838" cy="346234"/>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84" y="10800"/>
                </a:moveTo>
                <a:cubicBezTo>
                  <a:pt x="1784" y="15779"/>
                  <a:pt x="5821" y="19816"/>
                  <a:pt x="10800" y="19816"/>
                </a:cubicBezTo>
                <a:cubicBezTo>
                  <a:pt x="15779" y="19816"/>
                  <a:pt x="19816" y="15779"/>
                  <a:pt x="19816" y="10800"/>
                </a:cubicBezTo>
                <a:cubicBezTo>
                  <a:pt x="19816" y="5821"/>
                  <a:pt x="15779" y="1784"/>
                  <a:pt x="10800" y="1784"/>
                </a:cubicBezTo>
                <a:cubicBezTo>
                  <a:pt x="5821" y="1784"/>
                  <a:pt x="1784" y="5821"/>
                  <a:pt x="1784" y="10800"/>
                </a:cubicBezTo>
                <a:close/>
              </a:path>
            </a:pathLst>
          </a:custGeom>
          <a:solidFill>
            <a:srgbClr val="FFFFCC"/>
          </a:solidFill>
          <a:ln w="19050">
            <a:solidFill>
              <a:srgbClr val="333333"/>
            </a:solidFill>
            <a:round/>
            <a:headEnd/>
            <a:tailEnd/>
          </a:ln>
        </p:spPr>
        <p:txBody>
          <a:bodyPr lIns="0" tIns="0" rIns="0" bIns="0" anchor="ctr"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600" b="1"/>
              <a:t>Xử lý bit</a:t>
            </a:r>
            <a:endParaRPr lang="en-US" altLang="vi-VN" sz="1800" b="1"/>
          </a:p>
        </p:txBody>
      </p:sp>
      <p:sp>
        <p:nvSpPr>
          <p:cNvPr id="9242" name="Line 26">
            <a:extLst>
              <a:ext uri="{FF2B5EF4-FFF2-40B4-BE49-F238E27FC236}">
                <a16:creationId xmlns:a16="http://schemas.microsoft.com/office/drawing/2014/main" id="{B9568013-FAB3-4D73-AF8F-3F08895194CA}"/>
              </a:ext>
            </a:extLst>
          </p:cNvPr>
          <p:cNvSpPr>
            <a:spLocks noChangeShapeType="1"/>
          </p:cNvSpPr>
          <p:nvPr/>
        </p:nvSpPr>
        <p:spPr bwMode="auto">
          <a:xfrm flipH="1">
            <a:off x="4560889" y="2943226"/>
            <a:ext cx="363537" cy="1565275"/>
          </a:xfrm>
          <a:prstGeom prst="line">
            <a:avLst/>
          </a:prstGeom>
          <a:noFill/>
          <a:ln w="19050">
            <a:solidFill>
              <a:srgbClr val="00FFCC"/>
            </a:solidFill>
            <a:round/>
            <a:headEnd/>
            <a:tailEnd type="triangle" w="lg" len="lg"/>
          </a:ln>
          <a:extLst>
            <a:ext uri="{909E8E84-426E-40DD-AFC4-6F175D3DCCD1}">
              <a14:hiddenFill xmlns:a14="http://schemas.microsoft.com/office/drawing/2010/main">
                <a:noFill/>
              </a14:hiddenFill>
            </a:ext>
          </a:extLst>
        </p:spPr>
        <p:txBody>
          <a:bodyPr lIns="0" tIns="0" rIns="0" bIns="0"/>
          <a:lstStyle/>
          <a:p>
            <a:endParaRPr lang="en-US"/>
          </a:p>
        </p:txBody>
      </p:sp>
      <p:sp>
        <p:nvSpPr>
          <p:cNvPr id="9243" name="Line 27">
            <a:extLst>
              <a:ext uri="{FF2B5EF4-FFF2-40B4-BE49-F238E27FC236}">
                <a16:creationId xmlns:a16="http://schemas.microsoft.com/office/drawing/2014/main" id="{C30BD476-C3F3-46B4-AE30-9A9DDCF9DAA7}"/>
              </a:ext>
            </a:extLst>
          </p:cNvPr>
          <p:cNvSpPr>
            <a:spLocks noChangeShapeType="1"/>
          </p:cNvSpPr>
          <p:nvPr/>
        </p:nvSpPr>
        <p:spPr bwMode="auto">
          <a:xfrm>
            <a:off x="5159376" y="2917826"/>
            <a:ext cx="22225" cy="1133475"/>
          </a:xfrm>
          <a:prstGeom prst="line">
            <a:avLst/>
          </a:prstGeom>
          <a:noFill/>
          <a:ln w="19050">
            <a:solidFill>
              <a:srgbClr val="00FFCC"/>
            </a:solidFill>
            <a:round/>
            <a:headEnd/>
            <a:tailEnd type="triangle" w="lg" len="lg"/>
          </a:ln>
          <a:extLst>
            <a:ext uri="{909E8E84-426E-40DD-AFC4-6F175D3DCCD1}">
              <a14:hiddenFill xmlns:a14="http://schemas.microsoft.com/office/drawing/2010/main">
                <a:noFill/>
              </a14:hiddenFill>
            </a:ext>
          </a:extLst>
        </p:spPr>
        <p:txBody>
          <a:bodyPr lIns="0" tIns="0" rIns="0" bIns="0"/>
          <a:lstStyle/>
          <a:p>
            <a:endParaRPr lang="en-US"/>
          </a:p>
        </p:txBody>
      </p:sp>
      <p:sp>
        <p:nvSpPr>
          <p:cNvPr id="9244" name="Line 28">
            <a:extLst>
              <a:ext uri="{FF2B5EF4-FFF2-40B4-BE49-F238E27FC236}">
                <a16:creationId xmlns:a16="http://schemas.microsoft.com/office/drawing/2014/main" id="{4A59F595-6435-4DAA-901F-23F778A9ADBE}"/>
              </a:ext>
            </a:extLst>
          </p:cNvPr>
          <p:cNvSpPr>
            <a:spLocks noChangeShapeType="1"/>
          </p:cNvSpPr>
          <p:nvPr/>
        </p:nvSpPr>
        <p:spPr bwMode="auto">
          <a:xfrm>
            <a:off x="5418139" y="2905126"/>
            <a:ext cx="325437" cy="803275"/>
          </a:xfrm>
          <a:prstGeom prst="line">
            <a:avLst/>
          </a:prstGeom>
          <a:noFill/>
          <a:ln w="19050">
            <a:solidFill>
              <a:srgbClr val="00FFCC"/>
            </a:solidFill>
            <a:round/>
            <a:headEnd/>
            <a:tailEnd type="triangle" w="lg" len="lg"/>
          </a:ln>
          <a:extLst>
            <a:ext uri="{909E8E84-426E-40DD-AFC4-6F175D3DCCD1}">
              <a14:hiddenFill xmlns:a14="http://schemas.microsoft.com/office/drawing/2010/main">
                <a:noFill/>
              </a14:hiddenFill>
            </a:ext>
          </a:extLst>
        </p:spPr>
        <p:txBody>
          <a:bodyPr lIns="0" tIns="0" rIns="0" bIns="0"/>
          <a:lstStyle/>
          <a:p>
            <a:endParaRPr lang="en-US"/>
          </a:p>
        </p:txBody>
      </p:sp>
      <p:sp>
        <p:nvSpPr>
          <p:cNvPr id="9245" name="Rectangle 29">
            <a:extLst>
              <a:ext uri="{FF2B5EF4-FFF2-40B4-BE49-F238E27FC236}">
                <a16:creationId xmlns:a16="http://schemas.microsoft.com/office/drawing/2014/main" id="{CE4B64BE-1D37-4126-AAAD-D34D6CFB8B10}"/>
              </a:ext>
            </a:extLst>
          </p:cNvPr>
          <p:cNvSpPr>
            <a:spLocks noChangeArrowheads="1"/>
          </p:cNvSpPr>
          <p:nvPr/>
        </p:nvSpPr>
        <p:spPr bwMode="auto">
          <a:xfrm>
            <a:off x="6076951" y="4429125"/>
            <a:ext cx="2016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vi-VN" sz="1800">
                <a:solidFill>
                  <a:schemeClr val="hlink"/>
                </a:solidFill>
                <a:latin typeface="Arial" panose="020B0604020202020204" pitchFamily="34" charset="0"/>
              </a:rPr>
              <a:t>Tuyệt đối (Địa chỉ)</a:t>
            </a:r>
          </a:p>
        </p:txBody>
      </p:sp>
      <p:sp>
        <p:nvSpPr>
          <p:cNvPr id="9246" name="Rectangle 30">
            <a:extLst>
              <a:ext uri="{FF2B5EF4-FFF2-40B4-BE49-F238E27FC236}">
                <a16:creationId xmlns:a16="http://schemas.microsoft.com/office/drawing/2014/main" id="{81F064F8-7787-4EB3-832A-8B84F253EED0}"/>
              </a:ext>
            </a:extLst>
          </p:cNvPr>
          <p:cNvSpPr>
            <a:spLocks noChangeArrowheads="1"/>
          </p:cNvSpPr>
          <p:nvPr/>
        </p:nvSpPr>
        <p:spPr bwMode="auto">
          <a:xfrm>
            <a:off x="6076951" y="4737100"/>
            <a:ext cx="19526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vi-VN" sz="1800">
                <a:solidFill>
                  <a:schemeClr val="hlink"/>
                </a:solidFill>
                <a:latin typeface="Arial" panose="020B0604020202020204" pitchFamily="34" charset="0"/>
              </a:rPr>
              <a:t>Tương đối (PC+n)</a:t>
            </a:r>
          </a:p>
        </p:txBody>
      </p:sp>
      <p:sp>
        <p:nvSpPr>
          <p:cNvPr id="9247" name="Rectangle 31">
            <a:extLst>
              <a:ext uri="{FF2B5EF4-FFF2-40B4-BE49-F238E27FC236}">
                <a16:creationId xmlns:a16="http://schemas.microsoft.com/office/drawing/2014/main" id="{D7A8B828-2F61-4E36-A92B-63926E1A1827}"/>
              </a:ext>
            </a:extLst>
          </p:cNvPr>
          <p:cNvSpPr>
            <a:spLocks noChangeArrowheads="1"/>
          </p:cNvSpPr>
          <p:nvPr/>
        </p:nvSpPr>
        <p:spPr bwMode="auto">
          <a:xfrm>
            <a:off x="5257800" y="5287964"/>
            <a:ext cx="39703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vi-VN" sz="1800">
                <a:solidFill>
                  <a:schemeClr val="hlink"/>
                </a:solidFill>
                <a:latin typeface="Arial" panose="020B0604020202020204" pitchFamily="34" charset="0"/>
              </a:rPr>
              <a:t>Không điều kiện (Luôn luôn nhảy)</a:t>
            </a:r>
          </a:p>
        </p:txBody>
      </p:sp>
      <p:sp>
        <p:nvSpPr>
          <p:cNvPr id="9248" name="Rectangle 32">
            <a:extLst>
              <a:ext uri="{FF2B5EF4-FFF2-40B4-BE49-F238E27FC236}">
                <a16:creationId xmlns:a16="http://schemas.microsoft.com/office/drawing/2014/main" id="{EBA3DF8D-96E6-4CC7-8379-799584697C0F}"/>
              </a:ext>
            </a:extLst>
          </p:cNvPr>
          <p:cNvSpPr>
            <a:spLocks noChangeArrowheads="1"/>
          </p:cNvSpPr>
          <p:nvPr/>
        </p:nvSpPr>
        <p:spPr bwMode="auto">
          <a:xfrm>
            <a:off x="5229226" y="5699125"/>
            <a:ext cx="3838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vi-VN" sz="1800">
                <a:solidFill>
                  <a:schemeClr val="hlink"/>
                </a:solidFill>
                <a:latin typeface="Arial" panose="020B0604020202020204" pitchFamily="34" charset="0"/>
              </a:rPr>
              <a:t>Có điều kiện (Lúc nhảy lúc không)</a:t>
            </a:r>
          </a:p>
        </p:txBody>
      </p:sp>
      <p:sp>
        <p:nvSpPr>
          <p:cNvPr id="9249" name="Rectangle 33">
            <a:extLst>
              <a:ext uri="{FF2B5EF4-FFF2-40B4-BE49-F238E27FC236}">
                <a16:creationId xmlns:a16="http://schemas.microsoft.com/office/drawing/2014/main" id="{CA4587AB-9672-4494-8B9A-A0442643889C}"/>
              </a:ext>
            </a:extLst>
          </p:cNvPr>
          <p:cNvSpPr>
            <a:spLocks noChangeArrowheads="1"/>
          </p:cNvSpPr>
          <p:nvPr/>
        </p:nvSpPr>
        <p:spPr bwMode="auto">
          <a:xfrm>
            <a:off x="5197476" y="6049964"/>
            <a:ext cx="25749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vi-VN" sz="1800">
                <a:solidFill>
                  <a:schemeClr val="hlink"/>
                </a:solidFill>
                <a:latin typeface="Arial" panose="020B0604020202020204" pitchFamily="34" charset="0"/>
              </a:rPr>
              <a:t>Trực tiếp (PC = địa chỉ)</a:t>
            </a:r>
          </a:p>
        </p:txBody>
      </p:sp>
      <p:sp>
        <p:nvSpPr>
          <p:cNvPr id="9250" name="Rectangle 34">
            <a:extLst>
              <a:ext uri="{FF2B5EF4-FFF2-40B4-BE49-F238E27FC236}">
                <a16:creationId xmlns:a16="http://schemas.microsoft.com/office/drawing/2014/main" id="{4FFB65BA-30CC-41AD-A4DF-28CD35892401}"/>
              </a:ext>
            </a:extLst>
          </p:cNvPr>
          <p:cNvSpPr>
            <a:spLocks noChangeArrowheads="1"/>
          </p:cNvSpPr>
          <p:nvPr/>
        </p:nvSpPr>
        <p:spPr bwMode="auto">
          <a:xfrm>
            <a:off x="5249864" y="6430964"/>
            <a:ext cx="21415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vi-VN" sz="1800">
                <a:solidFill>
                  <a:schemeClr val="hlink"/>
                </a:solidFill>
                <a:latin typeface="Arial" panose="020B0604020202020204" pitchFamily="34" charset="0"/>
              </a:rPr>
              <a:t>Gián tiếp (PC = M/R)</a:t>
            </a:r>
          </a:p>
        </p:txBody>
      </p:sp>
      <p:sp>
        <p:nvSpPr>
          <p:cNvPr id="9251" name="Line 35">
            <a:extLst>
              <a:ext uri="{FF2B5EF4-FFF2-40B4-BE49-F238E27FC236}">
                <a16:creationId xmlns:a16="http://schemas.microsoft.com/office/drawing/2014/main" id="{AE766B3E-DB89-401F-AF3F-4390B2A4A9F8}"/>
              </a:ext>
            </a:extLst>
          </p:cNvPr>
          <p:cNvSpPr>
            <a:spLocks noChangeShapeType="1"/>
          </p:cNvSpPr>
          <p:nvPr/>
        </p:nvSpPr>
        <p:spPr bwMode="auto">
          <a:xfrm>
            <a:off x="6413500" y="2054226"/>
            <a:ext cx="520700" cy="460375"/>
          </a:xfrm>
          <a:prstGeom prst="line">
            <a:avLst/>
          </a:prstGeom>
          <a:noFill/>
          <a:ln w="19050">
            <a:solidFill>
              <a:srgbClr val="00FFCC"/>
            </a:solidFill>
            <a:round/>
            <a:headEnd/>
            <a:tailEnd type="triangle" w="lg" len="lg"/>
          </a:ln>
          <a:extLst>
            <a:ext uri="{909E8E84-426E-40DD-AFC4-6F175D3DCCD1}">
              <a14:hiddenFill xmlns:a14="http://schemas.microsoft.com/office/drawing/2010/main">
                <a:noFill/>
              </a14:hiddenFill>
            </a:ext>
          </a:extLst>
        </p:spPr>
        <p:txBody>
          <a:bodyPr lIns="0" tIns="0" rIns="0" bIns="0"/>
          <a:lstStyle/>
          <a:p>
            <a:endParaRPr lang="en-US"/>
          </a:p>
        </p:txBody>
      </p:sp>
      <p:sp>
        <p:nvSpPr>
          <p:cNvPr id="9252" name="Line 36">
            <a:extLst>
              <a:ext uri="{FF2B5EF4-FFF2-40B4-BE49-F238E27FC236}">
                <a16:creationId xmlns:a16="http://schemas.microsoft.com/office/drawing/2014/main" id="{371FA98E-C598-4450-9D13-5BEF3F97CF9D}"/>
              </a:ext>
            </a:extLst>
          </p:cNvPr>
          <p:cNvSpPr>
            <a:spLocks noChangeShapeType="1"/>
          </p:cNvSpPr>
          <p:nvPr/>
        </p:nvSpPr>
        <p:spPr bwMode="auto">
          <a:xfrm>
            <a:off x="6215064" y="2143126"/>
            <a:ext cx="338137" cy="904875"/>
          </a:xfrm>
          <a:prstGeom prst="line">
            <a:avLst/>
          </a:prstGeom>
          <a:noFill/>
          <a:ln w="19050">
            <a:solidFill>
              <a:srgbClr val="00FFCC"/>
            </a:solidFill>
            <a:round/>
            <a:headEnd/>
            <a:tailEnd type="triangle" w="lg" len="lg"/>
          </a:ln>
          <a:extLst>
            <a:ext uri="{909E8E84-426E-40DD-AFC4-6F175D3DCCD1}">
              <a14:hiddenFill xmlns:a14="http://schemas.microsoft.com/office/drawing/2010/main">
                <a:noFill/>
              </a14:hiddenFill>
            </a:ext>
          </a:extLst>
        </p:spPr>
        <p:txBody>
          <a:bodyPr lIns="0" tIns="0" rIns="0" bIns="0"/>
          <a:lstStyle/>
          <a:p>
            <a:endParaRPr lang="en-US"/>
          </a:p>
        </p:txBody>
      </p:sp>
      <p:sp>
        <p:nvSpPr>
          <p:cNvPr id="9253" name="Line 37">
            <a:extLst>
              <a:ext uri="{FF2B5EF4-FFF2-40B4-BE49-F238E27FC236}">
                <a16:creationId xmlns:a16="http://schemas.microsoft.com/office/drawing/2014/main" id="{9CAC5012-3C27-48EF-9AD4-6747B34106AE}"/>
              </a:ext>
            </a:extLst>
          </p:cNvPr>
          <p:cNvSpPr>
            <a:spLocks noChangeShapeType="1"/>
          </p:cNvSpPr>
          <p:nvPr/>
        </p:nvSpPr>
        <p:spPr bwMode="auto">
          <a:xfrm>
            <a:off x="6507164" y="1927226"/>
            <a:ext cx="731837" cy="206375"/>
          </a:xfrm>
          <a:prstGeom prst="line">
            <a:avLst/>
          </a:prstGeom>
          <a:noFill/>
          <a:ln w="19050">
            <a:solidFill>
              <a:srgbClr val="00FFCC"/>
            </a:solidFill>
            <a:round/>
            <a:headEnd/>
            <a:tailEnd type="triangle" w="lg" len="lg"/>
          </a:ln>
          <a:extLst>
            <a:ext uri="{909E8E84-426E-40DD-AFC4-6F175D3DCCD1}">
              <a14:hiddenFill xmlns:a14="http://schemas.microsoft.com/office/drawing/2010/main">
                <a:noFill/>
              </a14:hiddenFill>
            </a:ext>
          </a:extLst>
        </p:spPr>
        <p:txBody>
          <a:bodyPr lIns="0" tIns="0" rIns="0" bIns="0"/>
          <a:lstStyle/>
          <a:p>
            <a:endParaRPr lang="en-US"/>
          </a:p>
        </p:txBody>
      </p:sp>
      <p:sp>
        <p:nvSpPr>
          <p:cNvPr id="9254" name="Line 38">
            <a:extLst>
              <a:ext uri="{FF2B5EF4-FFF2-40B4-BE49-F238E27FC236}">
                <a16:creationId xmlns:a16="http://schemas.microsoft.com/office/drawing/2014/main" id="{CA24DCDF-DA5D-4CA6-809D-CAFC896D03F1}"/>
              </a:ext>
            </a:extLst>
          </p:cNvPr>
          <p:cNvSpPr>
            <a:spLocks noChangeShapeType="1"/>
          </p:cNvSpPr>
          <p:nvPr/>
        </p:nvSpPr>
        <p:spPr bwMode="auto">
          <a:xfrm>
            <a:off x="6519864" y="1749426"/>
            <a:ext cx="420687" cy="66675"/>
          </a:xfrm>
          <a:prstGeom prst="line">
            <a:avLst/>
          </a:prstGeom>
          <a:noFill/>
          <a:ln w="19050">
            <a:solidFill>
              <a:srgbClr val="00FFCC"/>
            </a:solidFill>
            <a:round/>
            <a:headEnd/>
            <a:tailEnd type="triangle" w="lg" len="lg"/>
          </a:ln>
          <a:extLst>
            <a:ext uri="{909E8E84-426E-40DD-AFC4-6F175D3DCCD1}">
              <a14:hiddenFill xmlns:a14="http://schemas.microsoft.com/office/drawing/2010/main">
                <a:noFill/>
              </a14:hiddenFill>
            </a:ext>
          </a:extLst>
        </p:spPr>
        <p:txBody>
          <a:bodyPr lIns="0" tIns="0" rIns="0" bIns="0"/>
          <a:lstStyle/>
          <a:p>
            <a:endParaRPr lang="en-US"/>
          </a:p>
        </p:txBody>
      </p:sp>
      <p:sp>
        <p:nvSpPr>
          <p:cNvPr id="9255" name="AutoShape 39">
            <a:extLst>
              <a:ext uri="{FF2B5EF4-FFF2-40B4-BE49-F238E27FC236}">
                <a16:creationId xmlns:a16="http://schemas.microsoft.com/office/drawing/2014/main" id="{6D85EB01-8AFA-4A6A-8A72-8E7DD3A93FAA}"/>
              </a:ext>
            </a:extLst>
          </p:cNvPr>
          <p:cNvSpPr>
            <a:spLocks noChangeArrowheads="1"/>
          </p:cNvSpPr>
          <p:nvPr/>
        </p:nvSpPr>
        <p:spPr bwMode="auto">
          <a:xfrm>
            <a:off x="8105775" y="928608"/>
            <a:ext cx="1239838" cy="346234"/>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84" y="10800"/>
                </a:moveTo>
                <a:cubicBezTo>
                  <a:pt x="1784" y="15779"/>
                  <a:pt x="5821" y="19816"/>
                  <a:pt x="10800" y="19816"/>
                </a:cubicBezTo>
                <a:cubicBezTo>
                  <a:pt x="15779" y="19816"/>
                  <a:pt x="19816" y="15779"/>
                  <a:pt x="19816" y="10800"/>
                </a:cubicBezTo>
                <a:cubicBezTo>
                  <a:pt x="19816" y="5821"/>
                  <a:pt x="15779" y="1784"/>
                  <a:pt x="10800" y="1784"/>
                </a:cubicBezTo>
                <a:cubicBezTo>
                  <a:pt x="5821" y="1784"/>
                  <a:pt x="1784" y="5821"/>
                  <a:pt x="1784" y="10800"/>
                </a:cubicBezTo>
                <a:close/>
              </a:path>
            </a:pathLst>
          </a:custGeom>
          <a:solidFill>
            <a:srgbClr val="333333"/>
          </a:solidFill>
          <a:ln w="19050">
            <a:solidFill>
              <a:srgbClr val="333333"/>
            </a:solidFill>
            <a:round/>
            <a:headEnd/>
            <a:tailEnd/>
          </a:ln>
        </p:spPr>
        <p:txBody>
          <a:bodyPr lIns="0" tIns="0" rIns="0" bIns="0" anchor="ctr"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600" b="1"/>
              <a:t>Bên trong</a:t>
            </a:r>
            <a:endParaRPr lang="en-US" altLang="vi-VN" sz="1800" b="1"/>
          </a:p>
        </p:txBody>
      </p:sp>
      <p:sp>
        <p:nvSpPr>
          <p:cNvPr id="9256" name="AutoShape 40">
            <a:extLst>
              <a:ext uri="{FF2B5EF4-FFF2-40B4-BE49-F238E27FC236}">
                <a16:creationId xmlns:a16="http://schemas.microsoft.com/office/drawing/2014/main" id="{5D00BBF5-5DD7-4BDD-9DF1-40C4D57C7431}"/>
              </a:ext>
            </a:extLst>
          </p:cNvPr>
          <p:cNvSpPr>
            <a:spLocks noChangeArrowheads="1"/>
          </p:cNvSpPr>
          <p:nvPr/>
        </p:nvSpPr>
        <p:spPr bwMode="auto">
          <a:xfrm>
            <a:off x="8316914" y="1381045"/>
            <a:ext cx="1239837" cy="346234"/>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84" y="10800"/>
                </a:moveTo>
                <a:cubicBezTo>
                  <a:pt x="1784" y="15779"/>
                  <a:pt x="5821" y="19816"/>
                  <a:pt x="10800" y="19816"/>
                </a:cubicBezTo>
                <a:cubicBezTo>
                  <a:pt x="15779" y="19816"/>
                  <a:pt x="19816" y="15779"/>
                  <a:pt x="19816" y="10800"/>
                </a:cubicBezTo>
                <a:cubicBezTo>
                  <a:pt x="19816" y="5821"/>
                  <a:pt x="15779" y="1784"/>
                  <a:pt x="10800" y="1784"/>
                </a:cubicBezTo>
                <a:cubicBezTo>
                  <a:pt x="5821" y="1784"/>
                  <a:pt x="1784" y="5821"/>
                  <a:pt x="1784" y="10800"/>
                </a:cubicBezTo>
                <a:close/>
              </a:path>
            </a:pathLst>
          </a:custGeom>
          <a:solidFill>
            <a:srgbClr val="808080"/>
          </a:solidFill>
          <a:ln w="19050">
            <a:solidFill>
              <a:srgbClr val="333333"/>
            </a:solidFill>
            <a:round/>
            <a:headEnd/>
            <a:tailEnd/>
          </a:ln>
        </p:spPr>
        <p:txBody>
          <a:bodyPr lIns="0" tIns="0" rIns="0" bIns="0" anchor="ctr"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600" b="1"/>
              <a:t>Bộ nhớ</a:t>
            </a:r>
            <a:endParaRPr lang="en-US" altLang="vi-VN" sz="1800" b="1"/>
          </a:p>
        </p:txBody>
      </p:sp>
      <p:sp>
        <p:nvSpPr>
          <p:cNvPr id="9257" name="AutoShape 41">
            <a:extLst>
              <a:ext uri="{FF2B5EF4-FFF2-40B4-BE49-F238E27FC236}">
                <a16:creationId xmlns:a16="http://schemas.microsoft.com/office/drawing/2014/main" id="{B8B7ECCB-354F-4951-AE51-8DD2423F950D}"/>
              </a:ext>
            </a:extLst>
          </p:cNvPr>
          <p:cNvSpPr>
            <a:spLocks noChangeArrowheads="1"/>
          </p:cNvSpPr>
          <p:nvPr/>
        </p:nvSpPr>
        <p:spPr bwMode="auto">
          <a:xfrm>
            <a:off x="8405814" y="1803400"/>
            <a:ext cx="1239837" cy="7112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84" y="10800"/>
                </a:moveTo>
                <a:cubicBezTo>
                  <a:pt x="1784" y="15779"/>
                  <a:pt x="5821" y="19816"/>
                  <a:pt x="10800" y="19816"/>
                </a:cubicBezTo>
                <a:cubicBezTo>
                  <a:pt x="15779" y="19816"/>
                  <a:pt x="19816" y="15779"/>
                  <a:pt x="19816" y="10800"/>
                </a:cubicBezTo>
                <a:cubicBezTo>
                  <a:pt x="19816" y="5821"/>
                  <a:pt x="15779" y="1784"/>
                  <a:pt x="10800" y="1784"/>
                </a:cubicBezTo>
                <a:cubicBezTo>
                  <a:pt x="5821" y="1784"/>
                  <a:pt x="1784" y="5821"/>
                  <a:pt x="1784" y="10800"/>
                </a:cubicBezTo>
                <a:close/>
              </a:path>
            </a:pathLst>
          </a:custGeom>
          <a:solidFill>
            <a:srgbClr val="C0C0C0"/>
          </a:solidFill>
          <a:ln w="19050">
            <a:solidFill>
              <a:srgbClr val="333333"/>
            </a:solidFill>
            <a:round/>
            <a:headEnd/>
            <a:tailEnd/>
          </a:ln>
        </p:spPr>
        <p:txBody>
          <a:bodyPr lIns="0" tIns="0" rIns="0" bIns="0" anchor="ctr"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600" b="1"/>
              <a:t>Xuất nhập</a:t>
            </a:r>
            <a:endParaRPr lang="en-US" altLang="vi-VN" sz="1800" b="1"/>
          </a:p>
        </p:txBody>
      </p:sp>
      <p:sp>
        <p:nvSpPr>
          <p:cNvPr id="9258" name="Line 42">
            <a:extLst>
              <a:ext uri="{FF2B5EF4-FFF2-40B4-BE49-F238E27FC236}">
                <a16:creationId xmlns:a16="http://schemas.microsoft.com/office/drawing/2014/main" id="{D7DB397F-779C-4662-BAE0-901C100F001E}"/>
              </a:ext>
            </a:extLst>
          </p:cNvPr>
          <p:cNvSpPr>
            <a:spLocks noChangeShapeType="1"/>
          </p:cNvSpPr>
          <p:nvPr/>
        </p:nvSpPr>
        <p:spPr bwMode="auto">
          <a:xfrm>
            <a:off x="7597775" y="1139826"/>
            <a:ext cx="808038" cy="257175"/>
          </a:xfrm>
          <a:prstGeom prst="line">
            <a:avLst/>
          </a:prstGeom>
          <a:noFill/>
          <a:ln w="19050">
            <a:solidFill>
              <a:srgbClr val="00FFCC"/>
            </a:solidFill>
            <a:round/>
            <a:headEnd/>
            <a:tailEnd type="triangle" w="lg" len="lg"/>
          </a:ln>
          <a:extLst>
            <a:ext uri="{909E8E84-426E-40DD-AFC4-6F175D3DCCD1}">
              <a14:hiddenFill xmlns:a14="http://schemas.microsoft.com/office/drawing/2010/main">
                <a:noFill/>
              </a14:hiddenFill>
            </a:ext>
          </a:extLst>
        </p:spPr>
        <p:txBody>
          <a:bodyPr lIns="0" tIns="0" rIns="0" bIns="0"/>
          <a:lstStyle/>
          <a:p>
            <a:endParaRPr lang="en-US"/>
          </a:p>
        </p:txBody>
      </p:sp>
      <p:sp>
        <p:nvSpPr>
          <p:cNvPr id="9259" name="Line 43">
            <a:extLst>
              <a:ext uri="{FF2B5EF4-FFF2-40B4-BE49-F238E27FC236}">
                <a16:creationId xmlns:a16="http://schemas.microsoft.com/office/drawing/2014/main" id="{38B2FC8C-5E15-471D-879D-A43E102735E0}"/>
              </a:ext>
            </a:extLst>
          </p:cNvPr>
          <p:cNvSpPr>
            <a:spLocks noChangeShapeType="1"/>
          </p:cNvSpPr>
          <p:nvPr/>
        </p:nvSpPr>
        <p:spPr bwMode="auto">
          <a:xfrm>
            <a:off x="7480300" y="1292226"/>
            <a:ext cx="971550" cy="523875"/>
          </a:xfrm>
          <a:prstGeom prst="line">
            <a:avLst/>
          </a:prstGeom>
          <a:noFill/>
          <a:ln w="19050">
            <a:solidFill>
              <a:srgbClr val="00FFCC"/>
            </a:solidFill>
            <a:round/>
            <a:headEnd/>
            <a:tailEnd type="triangle" w="lg" len="lg"/>
          </a:ln>
          <a:extLst>
            <a:ext uri="{909E8E84-426E-40DD-AFC4-6F175D3DCCD1}">
              <a14:hiddenFill xmlns:a14="http://schemas.microsoft.com/office/drawing/2010/main">
                <a:noFill/>
              </a14:hiddenFill>
            </a:ext>
          </a:extLst>
        </p:spPr>
        <p:txBody>
          <a:bodyPr lIns="0" tIns="0" rIns="0" bIns="0"/>
          <a:lstStyle/>
          <a:p>
            <a:endParaRPr lang="en-US"/>
          </a:p>
        </p:txBody>
      </p:sp>
      <p:sp>
        <p:nvSpPr>
          <p:cNvPr id="9260" name="Line 44">
            <a:extLst>
              <a:ext uri="{FF2B5EF4-FFF2-40B4-BE49-F238E27FC236}">
                <a16:creationId xmlns:a16="http://schemas.microsoft.com/office/drawing/2014/main" id="{38FC8E90-79B8-4BC3-9380-1AAF0FB5617F}"/>
              </a:ext>
            </a:extLst>
          </p:cNvPr>
          <p:cNvSpPr>
            <a:spLocks noChangeShapeType="1"/>
          </p:cNvSpPr>
          <p:nvPr/>
        </p:nvSpPr>
        <p:spPr bwMode="auto">
          <a:xfrm>
            <a:off x="7562850" y="1000126"/>
            <a:ext cx="514350" cy="66675"/>
          </a:xfrm>
          <a:prstGeom prst="line">
            <a:avLst/>
          </a:prstGeom>
          <a:noFill/>
          <a:ln w="19050">
            <a:solidFill>
              <a:srgbClr val="00FFCC"/>
            </a:solidFill>
            <a:round/>
            <a:headEnd/>
            <a:tailEnd type="triangle" w="lg" len="lg"/>
          </a:ln>
          <a:extLst>
            <a:ext uri="{909E8E84-426E-40DD-AFC4-6F175D3DCCD1}">
              <a14:hiddenFill xmlns:a14="http://schemas.microsoft.com/office/drawing/2010/main">
                <a:noFill/>
              </a14:hiddenFill>
            </a:ext>
          </a:extLst>
        </p:spPr>
        <p:txBody>
          <a:bodyPr lIns="0" tIns="0" rIns="0" bIns="0"/>
          <a:lstStyle/>
          <a:p>
            <a:endParaRPr lang="en-US"/>
          </a:p>
        </p:txBody>
      </p:sp>
      <p:sp>
        <p:nvSpPr>
          <p:cNvPr id="9261" name="Rectangle 45">
            <a:extLst>
              <a:ext uri="{FF2B5EF4-FFF2-40B4-BE49-F238E27FC236}">
                <a16:creationId xmlns:a16="http://schemas.microsoft.com/office/drawing/2014/main" id="{42426D24-8DC1-4386-9CD6-4319901C5C62}"/>
              </a:ext>
            </a:extLst>
          </p:cNvPr>
          <p:cNvSpPr>
            <a:spLocks noChangeArrowheads="1"/>
          </p:cNvSpPr>
          <p:nvPr/>
        </p:nvSpPr>
        <p:spPr bwMode="auto">
          <a:xfrm>
            <a:off x="9424989" y="854075"/>
            <a:ext cx="242887"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800">
                <a:latin typeface="Arial" panose="020B0604020202020204" pitchFamily="34" charset="0"/>
              </a:rPr>
              <a:t>R</a:t>
            </a:r>
          </a:p>
        </p:txBody>
      </p:sp>
      <p:sp>
        <p:nvSpPr>
          <p:cNvPr id="9262" name="Rectangle 46">
            <a:extLst>
              <a:ext uri="{FF2B5EF4-FFF2-40B4-BE49-F238E27FC236}">
                <a16:creationId xmlns:a16="http://schemas.microsoft.com/office/drawing/2014/main" id="{34C41C45-23E5-4D03-BA2B-AA62E96CCB1E}"/>
              </a:ext>
            </a:extLst>
          </p:cNvPr>
          <p:cNvSpPr>
            <a:spLocks noChangeArrowheads="1"/>
          </p:cNvSpPr>
          <p:nvPr/>
        </p:nvSpPr>
        <p:spPr bwMode="auto">
          <a:xfrm>
            <a:off x="9994901" y="854075"/>
            <a:ext cx="24447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800">
                <a:latin typeface="Arial" panose="020B0604020202020204" pitchFamily="34" charset="0"/>
              </a:rPr>
              <a:t>R</a:t>
            </a:r>
          </a:p>
        </p:txBody>
      </p:sp>
      <p:sp>
        <p:nvSpPr>
          <p:cNvPr id="9263" name="Line 47">
            <a:extLst>
              <a:ext uri="{FF2B5EF4-FFF2-40B4-BE49-F238E27FC236}">
                <a16:creationId xmlns:a16="http://schemas.microsoft.com/office/drawing/2014/main" id="{C0AEEFDB-8C51-400A-8C9C-53337195ED3F}"/>
              </a:ext>
            </a:extLst>
          </p:cNvPr>
          <p:cNvSpPr>
            <a:spLocks noChangeShapeType="1"/>
          </p:cNvSpPr>
          <p:nvPr/>
        </p:nvSpPr>
        <p:spPr bwMode="auto">
          <a:xfrm>
            <a:off x="9661526" y="1019175"/>
            <a:ext cx="358775" cy="0"/>
          </a:xfrm>
          <a:prstGeom prst="line">
            <a:avLst/>
          </a:prstGeom>
          <a:noFill/>
          <a:ln w="19050">
            <a:solidFill>
              <a:schemeClr val="hlink"/>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9264" name="Rectangle 48">
            <a:extLst>
              <a:ext uri="{FF2B5EF4-FFF2-40B4-BE49-F238E27FC236}">
                <a16:creationId xmlns:a16="http://schemas.microsoft.com/office/drawing/2014/main" id="{85510DF2-EAD8-47A9-AE4B-9DBB18A15A63}"/>
              </a:ext>
            </a:extLst>
          </p:cNvPr>
          <p:cNvSpPr>
            <a:spLocks noChangeArrowheads="1"/>
          </p:cNvSpPr>
          <p:nvPr/>
        </p:nvSpPr>
        <p:spPr bwMode="auto">
          <a:xfrm>
            <a:off x="9610725" y="1352551"/>
            <a:ext cx="2413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800">
                <a:latin typeface="Arial" panose="020B0604020202020204" pitchFamily="34" charset="0"/>
              </a:rPr>
              <a:t>M</a:t>
            </a:r>
          </a:p>
        </p:txBody>
      </p:sp>
      <p:sp>
        <p:nvSpPr>
          <p:cNvPr id="9265" name="Rectangle 49">
            <a:extLst>
              <a:ext uri="{FF2B5EF4-FFF2-40B4-BE49-F238E27FC236}">
                <a16:creationId xmlns:a16="http://schemas.microsoft.com/office/drawing/2014/main" id="{1AD536AD-3846-4C72-9768-1FE5144BD70B}"/>
              </a:ext>
            </a:extLst>
          </p:cNvPr>
          <p:cNvSpPr>
            <a:spLocks noChangeArrowheads="1"/>
          </p:cNvSpPr>
          <p:nvPr/>
        </p:nvSpPr>
        <p:spPr bwMode="auto">
          <a:xfrm>
            <a:off x="10180638" y="1352551"/>
            <a:ext cx="2413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800">
                <a:latin typeface="Arial" panose="020B0604020202020204" pitchFamily="34" charset="0"/>
              </a:rPr>
              <a:t>R</a:t>
            </a:r>
          </a:p>
        </p:txBody>
      </p:sp>
      <p:sp>
        <p:nvSpPr>
          <p:cNvPr id="9266" name="Line 50">
            <a:extLst>
              <a:ext uri="{FF2B5EF4-FFF2-40B4-BE49-F238E27FC236}">
                <a16:creationId xmlns:a16="http://schemas.microsoft.com/office/drawing/2014/main" id="{B4DF8FF2-6668-45A9-8A9C-F8F79704E4E9}"/>
              </a:ext>
            </a:extLst>
          </p:cNvPr>
          <p:cNvSpPr>
            <a:spLocks noChangeShapeType="1"/>
          </p:cNvSpPr>
          <p:nvPr/>
        </p:nvSpPr>
        <p:spPr bwMode="auto">
          <a:xfrm>
            <a:off x="9845675" y="1516063"/>
            <a:ext cx="357188" cy="0"/>
          </a:xfrm>
          <a:prstGeom prst="line">
            <a:avLst/>
          </a:prstGeom>
          <a:noFill/>
          <a:ln w="19050">
            <a:solidFill>
              <a:schemeClr val="hlink"/>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9267" name="Rectangle 51">
            <a:extLst>
              <a:ext uri="{FF2B5EF4-FFF2-40B4-BE49-F238E27FC236}">
                <a16:creationId xmlns:a16="http://schemas.microsoft.com/office/drawing/2014/main" id="{5BD8144F-7D67-4DC5-AA08-AE9F4688D5CF}"/>
              </a:ext>
            </a:extLst>
          </p:cNvPr>
          <p:cNvSpPr>
            <a:spLocks noChangeArrowheads="1"/>
          </p:cNvSpPr>
          <p:nvPr/>
        </p:nvSpPr>
        <p:spPr bwMode="auto">
          <a:xfrm>
            <a:off x="9499600" y="2239963"/>
            <a:ext cx="242888"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800">
                <a:latin typeface="Arial" panose="020B0604020202020204" pitchFamily="34" charset="0"/>
              </a:rPr>
              <a:t>R</a:t>
            </a:r>
          </a:p>
        </p:txBody>
      </p:sp>
      <p:sp>
        <p:nvSpPr>
          <p:cNvPr id="9268" name="Rectangle 52">
            <a:extLst>
              <a:ext uri="{FF2B5EF4-FFF2-40B4-BE49-F238E27FC236}">
                <a16:creationId xmlns:a16="http://schemas.microsoft.com/office/drawing/2014/main" id="{D9B4143D-8BF2-4CCF-AEC6-12C0AC173E97}"/>
              </a:ext>
            </a:extLst>
          </p:cNvPr>
          <p:cNvSpPr>
            <a:spLocks noChangeArrowheads="1"/>
          </p:cNvSpPr>
          <p:nvPr/>
        </p:nvSpPr>
        <p:spPr bwMode="auto">
          <a:xfrm>
            <a:off x="10069514" y="2239963"/>
            <a:ext cx="242887"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800">
                <a:latin typeface="Arial" panose="020B0604020202020204" pitchFamily="34" charset="0"/>
              </a:rPr>
              <a:t>P</a:t>
            </a:r>
          </a:p>
        </p:txBody>
      </p:sp>
      <p:sp>
        <p:nvSpPr>
          <p:cNvPr id="9269" name="Line 53">
            <a:extLst>
              <a:ext uri="{FF2B5EF4-FFF2-40B4-BE49-F238E27FC236}">
                <a16:creationId xmlns:a16="http://schemas.microsoft.com/office/drawing/2014/main" id="{CCC9AB23-CA6A-4CF3-A46B-97EBF8162982}"/>
              </a:ext>
            </a:extLst>
          </p:cNvPr>
          <p:cNvSpPr>
            <a:spLocks noChangeShapeType="1"/>
          </p:cNvSpPr>
          <p:nvPr/>
        </p:nvSpPr>
        <p:spPr bwMode="auto">
          <a:xfrm>
            <a:off x="9736139" y="2403475"/>
            <a:ext cx="357187" cy="0"/>
          </a:xfrm>
          <a:prstGeom prst="line">
            <a:avLst/>
          </a:prstGeom>
          <a:noFill/>
          <a:ln w="19050">
            <a:solidFill>
              <a:schemeClr val="hlink"/>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9270" name="Rectangle 54">
            <a:extLst>
              <a:ext uri="{FF2B5EF4-FFF2-40B4-BE49-F238E27FC236}">
                <a16:creationId xmlns:a16="http://schemas.microsoft.com/office/drawing/2014/main" id="{1272EBE3-A198-496F-96FE-51C661D16B44}"/>
              </a:ext>
            </a:extLst>
          </p:cNvPr>
          <p:cNvSpPr>
            <a:spLocks noChangeArrowheads="1"/>
          </p:cNvSpPr>
          <p:nvPr/>
        </p:nvSpPr>
        <p:spPr bwMode="auto">
          <a:xfrm>
            <a:off x="9424989" y="1060451"/>
            <a:ext cx="24288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800">
                <a:latin typeface="Arial" panose="020B0604020202020204" pitchFamily="34" charset="0"/>
              </a:rPr>
              <a:t>R</a:t>
            </a:r>
          </a:p>
        </p:txBody>
      </p:sp>
      <p:sp>
        <p:nvSpPr>
          <p:cNvPr id="9271" name="Rectangle 55">
            <a:extLst>
              <a:ext uri="{FF2B5EF4-FFF2-40B4-BE49-F238E27FC236}">
                <a16:creationId xmlns:a16="http://schemas.microsoft.com/office/drawing/2014/main" id="{B0C81123-3AA0-4EDB-BDA6-70FBE8C29A48}"/>
              </a:ext>
            </a:extLst>
          </p:cNvPr>
          <p:cNvSpPr>
            <a:spLocks noChangeArrowheads="1"/>
          </p:cNvSpPr>
          <p:nvPr/>
        </p:nvSpPr>
        <p:spPr bwMode="auto">
          <a:xfrm>
            <a:off x="9994901" y="1060451"/>
            <a:ext cx="2444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800">
                <a:latin typeface="Arial" panose="020B0604020202020204" pitchFamily="34" charset="0"/>
              </a:rPr>
              <a:t>I</a:t>
            </a:r>
          </a:p>
        </p:txBody>
      </p:sp>
      <p:sp>
        <p:nvSpPr>
          <p:cNvPr id="9272" name="Line 56">
            <a:extLst>
              <a:ext uri="{FF2B5EF4-FFF2-40B4-BE49-F238E27FC236}">
                <a16:creationId xmlns:a16="http://schemas.microsoft.com/office/drawing/2014/main" id="{8359C7FC-FB27-46D1-BD26-0C706521D7B7}"/>
              </a:ext>
            </a:extLst>
          </p:cNvPr>
          <p:cNvSpPr>
            <a:spLocks noChangeShapeType="1"/>
          </p:cNvSpPr>
          <p:nvPr/>
        </p:nvSpPr>
        <p:spPr bwMode="auto">
          <a:xfrm>
            <a:off x="9672639" y="1223963"/>
            <a:ext cx="358775" cy="0"/>
          </a:xfrm>
          <a:prstGeom prst="line">
            <a:avLst/>
          </a:prstGeom>
          <a:noFill/>
          <a:ln w="19050">
            <a:solidFill>
              <a:schemeClr val="hlink"/>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273" name="Rectangle 57">
            <a:extLst>
              <a:ext uri="{FF2B5EF4-FFF2-40B4-BE49-F238E27FC236}">
                <a16:creationId xmlns:a16="http://schemas.microsoft.com/office/drawing/2014/main" id="{1C93F1D1-716C-47C5-9EBA-91B803717EA3}"/>
              </a:ext>
            </a:extLst>
          </p:cNvPr>
          <p:cNvSpPr>
            <a:spLocks noChangeArrowheads="1"/>
          </p:cNvSpPr>
          <p:nvPr/>
        </p:nvSpPr>
        <p:spPr bwMode="auto">
          <a:xfrm>
            <a:off x="9610725" y="1581151"/>
            <a:ext cx="2413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800">
                <a:latin typeface="Arial" panose="020B0604020202020204" pitchFamily="34" charset="0"/>
              </a:rPr>
              <a:t>M</a:t>
            </a:r>
          </a:p>
        </p:txBody>
      </p:sp>
      <p:sp>
        <p:nvSpPr>
          <p:cNvPr id="9274" name="Rectangle 58">
            <a:extLst>
              <a:ext uri="{FF2B5EF4-FFF2-40B4-BE49-F238E27FC236}">
                <a16:creationId xmlns:a16="http://schemas.microsoft.com/office/drawing/2014/main" id="{75B06102-EB41-4D72-B2C2-53CCB63D4470}"/>
              </a:ext>
            </a:extLst>
          </p:cNvPr>
          <p:cNvSpPr>
            <a:spLocks noChangeArrowheads="1"/>
          </p:cNvSpPr>
          <p:nvPr/>
        </p:nvSpPr>
        <p:spPr bwMode="auto">
          <a:xfrm>
            <a:off x="10180638" y="1581151"/>
            <a:ext cx="2413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800">
                <a:latin typeface="Arial" panose="020B0604020202020204" pitchFamily="34" charset="0"/>
              </a:rPr>
              <a:t>I</a:t>
            </a:r>
          </a:p>
        </p:txBody>
      </p:sp>
      <p:sp>
        <p:nvSpPr>
          <p:cNvPr id="9275" name="Line 59">
            <a:extLst>
              <a:ext uri="{FF2B5EF4-FFF2-40B4-BE49-F238E27FC236}">
                <a16:creationId xmlns:a16="http://schemas.microsoft.com/office/drawing/2014/main" id="{C8FC894B-2598-4576-9EE4-03992FA7E0F1}"/>
              </a:ext>
            </a:extLst>
          </p:cNvPr>
          <p:cNvSpPr>
            <a:spLocks noChangeShapeType="1"/>
          </p:cNvSpPr>
          <p:nvPr/>
        </p:nvSpPr>
        <p:spPr bwMode="auto">
          <a:xfrm>
            <a:off x="9845675" y="1744663"/>
            <a:ext cx="357188" cy="0"/>
          </a:xfrm>
          <a:prstGeom prst="line">
            <a:avLst/>
          </a:prstGeom>
          <a:noFill/>
          <a:ln w="19050">
            <a:solidFill>
              <a:schemeClr val="hlink"/>
            </a:solidFill>
            <a:round/>
            <a:headEnd type="triangle"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276" name="AutoShape 60">
            <a:extLst>
              <a:ext uri="{FF2B5EF4-FFF2-40B4-BE49-F238E27FC236}">
                <a16:creationId xmlns:a16="http://schemas.microsoft.com/office/drawing/2014/main" id="{70EF7D7E-FB0D-46E7-BDAA-6DE9C76FC19D}"/>
              </a:ext>
            </a:extLst>
          </p:cNvPr>
          <p:cNvSpPr>
            <a:spLocks noChangeArrowheads="1"/>
          </p:cNvSpPr>
          <p:nvPr/>
        </p:nvSpPr>
        <p:spPr bwMode="auto">
          <a:xfrm>
            <a:off x="8628064" y="3997326"/>
            <a:ext cx="1012825" cy="1096963"/>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160" y="10800"/>
                </a:moveTo>
                <a:cubicBezTo>
                  <a:pt x="2160" y="15572"/>
                  <a:pt x="6028" y="19440"/>
                  <a:pt x="10800" y="19440"/>
                </a:cubicBezTo>
                <a:cubicBezTo>
                  <a:pt x="15572" y="19440"/>
                  <a:pt x="19440" y="15572"/>
                  <a:pt x="19440" y="10800"/>
                </a:cubicBezTo>
                <a:cubicBezTo>
                  <a:pt x="19440" y="6028"/>
                  <a:pt x="15572" y="2160"/>
                  <a:pt x="10800" y="2160"/>
                </a:cubicBezTo>
                <a:cubicBezTo>
                  <a:pt x="6028" y="2160"/>
                  <a:pt x="2160" y="6028"/>
                  <a:pt x="2160" y="10800"/>
                </a:cubicBezTo>
                <a:close/>
              </a:path>
            </a:pathLst>
          </a:custGeom>
          <a:solidFill>
            <a:srgbClr val="6699FF"/>
          </a:solidFill>
          <a:ln w="19050">
            <a:solidFill>
              <a:srgbClr val="6699FF"/>
            </a:solidFill>
            <a:round/>
            <a:headEnd/>
            <a:tailEnd/>
          </a:ln>
        </p:spPr>
        <p:txBody>
          <a:bodyPr lIns="0" rIns="0" bIns="0" anchor="ctr" anchorCtr="1"/>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ts val="200"/>
              </a:spcBef>
              <a:buClrTx/>
              <a:buSzTx/>
              <a:buNone/>
            </a:pPr>
            <a:r>
              <a:rPr lang="en-US" altLang="vi-VN" sz="1400" b="1">
                <a:latin typeface="Arial" panose="020B0604020202020204" pitchFamily="34" charset="0"/>
              </a:rPr>
              <a:t>Memory mapped IO</a:t>
            </a:r>
            <a:endParaRPr lang="en-US" altLang="vi-VN" sz="1800">
              <a:latin typeface="Arial" panose="020B0604020202020204" pitchFamily="34" charset="0"/>
            </a:endParaRPr>
          </a:p>
        </p:txBody>
      </p:sp>
      <p:sp>
        <p:nvSpPr>
          <p:cNvPr id="9277" name="AutoShape 61">
            <a:extLst>
              <a:ext uri="{FF2B5EF4-FFF2-40B4-BE49-F238E27FC236}">
                <a16:creationId xmlns:a16="http://schemas.microsoft.com/office/drawing/2014/main" id="{F8360DEF-A35A-4C9F-BCEE-862B31D2DC61}"/>
              </a:ext>
            </a:extLst>
          </p:cNvPr>
          <p:cNvSpPr>
            <a:spLocks noChangeArrowheads="1"/>
          </p:cNvSpPr>
          <p:nvPr/>
        </p:nvSpPr>
        <p:spPr bwMode="auto">
          <a:xfrm>
            <a:off x="9345614" y="3151188"/>
            <a:ext cx="1012825" cy="1096962"/>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160" y="10800"/>
                </a:moveTo>
                <a:cubicBezTo>
                  <a:pt x="2160" y="15572"/>
                  <a:pt x="6028" y="19440"/>
                  <a:pt x="10800" y="19440"/>
                </a:cubicBezTo>
                <a:cubicBezTo>
                  <a:pt x="15572" y="19440"/>
                  <a:pt x="19440" y="15572"/>
                  <a:pt x="19440" y="10800"/>
                </a:cubicBezTo>
                <a:cubicBezTo>
                  <a:pt x="19440" y="6028"/>
                  <a:pt x="15572" y="2160"/>
                  <a:pt x="10800" y="2160"/>
                </a:cubicBezTo>
                <a:cubicBezTo>
                  <a:pt x="6028" y="2160"/>
                  <a:pt x="2160" y="6028"/>
                  <a:pt x="2160" y="10800"/>
                </a:cubicBezTo>
                <a:close/>
              </a:path>
            </a:pathLst>
          </a:custGeom>
          <a:solidFill>
            <a:srgbClr val="6699FF"/>
          </a:solidFill>
          <a:ln w="19050">
            <a:solidFill>
              <a:srgbClr val="6699FF"/>
            </a:solidFill>
            <a:round/>
            <a:headEnd/>
            <a:tailEnd/>
          </a:ln>
        </p:spPr>
        <p:txBody>
          <a:bodyPr lIns="0" rIns="0" bIns="0" anchor="ctr" anchorCtr="1"/>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ts val="200"/>
              </a:spcBef>
              <a:buClrTx/>
              <a:buSzTx/>
              <a:buNone/>
            </a:pPr>
            <a:r>
              <a:rPr lang="en-US" altLang="vi-VN" sz="1400" b="1">
                <a:latin typeface="Arial" panose="020B0604020202020204" pitchFamily="34" charset="0"/>
              </a:rPr>
              <a:t>IO mapped IO</a:t>
            </a:r>
            <a:endParaRPr lang="en-US" altLang="vi-VN" sz="1800">
              <a:latin typeface="Arial" panose="020B0604020202020204" pitchFamily="34" charset="0"/>
            </a:endParaRPr>
          </a:p>
        </p:txBody>
      </p:sp>
      <p:sp>
        <p:nvSpPr>
          <p:cNvPr id="9278" name="Line 62">
            <a:extLst>
              <a:ext uri="{FF2B5EF4-FFF2-40B4-BE49-F238E27FC236}">
                <a16:creationId xmlns:a16="http://schemas.microsoft.com/office/drawing/2014/main" id="{519D7C01-9256-45FE-91DD-0A5219D885ED}"/>
              </a:ext>
            </a:extLst>
          </p:cNvPr>
          <p:cNvSpPr>
            <a:spLocks noChangeShapeType="1"/>
          </p:cNvSpPr>
          <p:nvPr/>
        </p:nvSpPr>
        <p:spPr bwMode="auto">
          <a:xfrm>
            <a:off x="8982076" y="2435226"/>
            <a:ext cx="92075" cy="1603375"/>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lIns="0" tIns="0" rIns="0" bIns="0"/>
          <a:lstStyle/>
          <a:p>
            <a:endParaRPr lang="en-US"/>
          </a:p>
        </p:txBody>
      </p:sp>
      <p:sp>
        <p:nvSpPr>
          <p:cNvPr id="9279" name="Line 63">
            <a:extLst>
              <a:ext uri="{FF2B5EF4-FFF2-40B4-BE49-F238E27FC236}">
                <a16:creationId xmlns:a16="http://schemas.microsoft.com/office/drawing/2014/main" id="{34AFB2F0-F302-45E2-B8C7-B535AE03F556}"/>
              </a:ext>
            </a:extLst>
          </p:cNvPr>
          <p:cNvSpPr>
            <a:spLocks noChangeShapeType="1"/>
          </p:cNvSpPr>
          <p:nvPr/>
        </p:nvSpPr>
        <p:spPr bwMode="auto">
          <a:xfrm>
            <a:off x="9286876" y="2359026"/>
            <a:ext cx="466725" cy="841375"/>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lIns="0" tIns="0" rIns="0" bIns="0"/>
          <a:lstStyle/>
          <a:p>
            <a:endParaRPr lang="en-US"/>
          </a:p>
        </p:txBody>
      </p:sp>
      <p:sp>
        <p:nvSpPr>
          <p:cNvPr id="9280" name="AutoShape 64">
            <a:extLst>
              <a:ext uri="{FF2B5EF4-FFF2-40B4-BE49-F238E27FC236}">
                <a16:creationId xmlns:a16="http://schemas.microsoft.com/office/drawing/2014/main" id="{E22836F4-7FCD-4AC9-855B-7BFBA4E224C8}"/>
              </a:ext>
            </a:extLst>
          </p:cNvPr>
          <p:cNvSpPr>
            <a:spLocks noChangeArrowheads="1"/>
          </p:cNvSpPr>
          <p:nvPr/>
        </p:nvSpPr>
        <p:spPr bwMode="auto">
          <a:xfrm rot="20816662">
            <a:off x="7521575" y="2720975"/>
            <a:ext cx="1466850" cy="1824038"/>
          </a:xfrm>
          <a:prstGeom prst="irregularSeal2">
            <a:avLst/>
          </a:prstGeom>
          <a:solidFill>
            <a:srgbClr val="FF660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0" tIns="0" rIns="0" bIns="0" anchor="ctr" anchorCtr="1"/>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vi-VN" sz="1800" b="1">
                <a:solidFill>
                  <a:srgbClr val="3333FF"/>
                </a:solidFill>
                <a:latin typeface="Arial" panose="020B0604020202020204" pitchFamily="34" charset="0"/>
              </a:rPr>
              <a:t>Tác động</a:t>
            </a:r>
          </a:p>
          <a:p>
            <a:pPr algn="ctr" eaLnBrk="1" hangingPunct="1">
              <a:spcBef>
                <a:spcPct val="0"/>
              </a:spcBef>
              <a:buClrTx/>
              <a:buSzTx/>
              <a:buFontTx/>
              <a:buNone/>
            </a:pPr>
            <a:r>
              <a:rPr lang="en-US" altLang="vi-VN" sz="1800" b="1">
                <a:solidFill>
                  <a:srgbClr val="3333FF"/>
                </a:solidFill>
                <a:latin typeface="Arial" panose="020B0604020202020204" pitchFamily="34" charset="0"/>
              </a:rPr>
              <a:t>cờ</a:t>
            </a:r>
          </a:p>
        </p:txBody>
      </p:sp>
    </p:spTree>
    <p:extLst>
      <p:ext uri="{BB962C8B-B14F-4D97-AF65-F5344CB8AC3E}">
        <p14:creationId xmlns:p14="http://schemas.microsoft.com/office/powerpoint/2010/main" val="205461704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29D6A4D0-6107-4917-933A-B4F98AD26E68}"/>
              </a:ext>
            </a:extLst>
          </p:cNvPr>
          <p:cNvSpPr>
            <a:spLocks noGrp="1" noChangeArrowheads="1"/>
          </p:cNvSpPr>
          <p:nvPr>
            <p:ph type="title"/>
          </p:nvPr>
        </p:nvSpPr>
        <p:spPr/>
        <p:txBody>
          <a:bodyPr/>
          <a:lstStyle/>
          <a:p>
            <a:pPr eaLnBrk="1" hangingPunct="1"/>
            <a:r>
              <a:rPr lang="en-US" altLang="vi-VN"/>
              <a:t>Các chữ viết tắt trong tập lệnh</a:t>
            </a:r>
          </a:p>
        </p:txBody>
      </p:sp>
      <p:sp>
        <p:nvSpPr>
          <p:cNvPr id="10243" name="Rectangle 3">
            <a:extLst>
              <a:ext uri="{FF2B5EF4-FFF2-40B4-BE49-F238E27FC236}">
                <a16:creationId xmlns:a16="http://schemas.microsoft.com/office/drawing/2014/main" id="{F631931A-E8DB-4B5F-A761-78A64F341353}"/>
              </a:ext>
            </a:extLst>
          </p:cNvPr>
          <p:cNvSpPr>
            <a:spLocks noGrp="1" noChangeArrowheads="1"/>
          </p:cNvSpPr>
          <p:nvPr>
            <p:ph type="body" idx="1"/>
          </p:nvPr>
        </p:nvSpPr>
        <p:spPr>
          <a:xfrm>
            <a:off x="1905000" y="1066800"/>
            <a:ext cx="8574088" cy="5486400"/>
          </a:xfrm>
        </p:spPr>
        <p:txBody>
          <a:bodyPr/>
          <a:lstStyle/>
          <a:p>
            <a:pPr eaLnBrk="1" hangingPunct="1">
              <a:lnSpc>
                <a:spcPct val="120000"/>
              </a:lnSpc>
              <a:spcBef>
                <a:spcPct val="0"/>
              </a:spcBef>
              <a:buFont typeface="Wingdings" panose="05000000000000000000" pitchFamily="2" charset="2"/>
              <a:buNone/>
            </a:pPr>
            <a:r>
              <a:rPr lang="en-US" altLang="vi-VN" sz="2000" b="1" i="1"/>
              <a:t>reg</a:t>
            </a:r>
            <a:r>
              <a:rPr lang="en-US" altLang="vi-VN" sz="2000" b="1"/>
              <a:t>			:	thanh ghi tổng quát.</a:t>
            </a:r>
            <a:endParaRPr lang="en-US" altLang="vi-VN" sz="2000" b="1" i="1"/>
          </a:p>
          <a:p>
            <a:pPr eaLnBrk="1" hangingPunct="1">
              <a:lnSpc>
                <a:spcPct val="120000"/>
              </a:lnSpc>
              <a:spcBef>
                <a:spcPct val="0"/>
              </a:spcBef>
              <a:buFont typeface="Wingdings" panose="05000000000000000000" pitchFamily="2" charset="2"/>
              <a:buNone/>
            </a:pPr>
            <a:r>
              <a:rPr lang="en-US" altLang="vi-VN" sz="2000" b="1" i="1"/>
              <a:t>reg16</a:t>
            </a:r>
            <a:r>
              <a:rPr lang="en-US" altLang="vi-VN" sz="2000" b="1"/>
              <a:t>		:	thanh ghi </a:t>
            </a:r>
            <a:r>
              <a:rPr lang="en-US" altLang="vi-VN" sz="2000" b="1" i="1"/>
              <a:t>16</a:t>
            </a:r>
            <a:r>
              <a:rPr lang="en-US" altLang="vi-VN" sz="2000" b="1"/>
              <a:t> bit.</a:t>
            </a:r>
            <a:endParaRPr lang="en-US" altLang="vi-VN" sz="2000" b="1" i="1"/>
          </a:p>
          <a:p>
            <a:pPr eaLnBrk="1" hangingPunct="1">
              <a:lnSpc>
                <a:spcPct val="120000"/>
              </a:lnSpc>
              <a:spcBef>
                <a:spcPct val="0"/>
              </a:spcBef>
              <a:buFont typeface="Wingdings" panose="05000000000000000000" pitchFamily="2" charset="2"/>
              <a:buNone/>
            </a:pPr>
            <a:r>
              <a:rPr lang="en-US" altLang="vi-VN" sz="2000" b="1" i="1"/>
              <a:t>segreg		</a:t>
            </a:r>
            <a:r>
              <a:rPr lang="en-US" altLang="vi-VN" sz="2000" b="1"/>
              <a:t>:	thanh ghi đoạn.</a:t>
            </a:r>
            <a:endParaRPr lang="en-US" altLang="vi-VN" sz="2000" b="1" i="1"/>
          </a:p>
          <a:p>
            <a:pPr eaLnBrk="1" hangingPunct="1">
              <a:lnSpc>
                <a:spcPct val="120000"/>
              </a:lnSpc>
              <a:spcBef>
                <a:spcPct val="0"/>
              </a:spcBef>
              <a:buFont typeface="Wingdings" panose="05000000000000000000" pitchFamily="2" charset="2"/>
              <a:buNone/>
            </a:pPr>
            <a:r>
              <a:rPr lang="en-US" altLang="vi-VN" sz="2000" b="1" i="1">
                <a:solidFill>
                  <a:srgbClr val="FF3300"/>
                </a:solidFill>
              </a:rPr>
              <a:t>accum</a:t>
            </a:r>
            <a:r>
              <a:rPr lang="en-US" altLang="vi-VN" sz="2000" b="1" i="1"/>
              <a:t>		</a:t>
            </a:r>
            <a:r>
              <a:rPr lang="en-US" altLang="vi-VN" sz="2000" b="1"/>
              <a:t>:	thanh ghi bộ tích lũy </a:t>
            </a:r>
            <a:r>
              <a:rPr lang="en-US" altLang="vi-VN" sz="2000" b="1">
                <a:solidFill>
                  <a:srgbClr val="FF0000"/>
                </a:solidFill>
              </a:rPr>
              <a:t>AX</a:t>
            </a:r>
            <a:r>
              <a:rPr lang="en-US" altLang="vi-VN" sz="2000" b="1"/>
              <a:t> hoặc </a:t>
            </a:r>
            <a:r>
              <a:rPr lang="en-US" altLang="vi-VN" sz="2000" b="1">
                <a:solidFill>
                  <a:srgbClr val="FF0000"/>
                </a:solidFill>
              </a:rPr>
              <a:t>AL</a:t>
            </a:r>
            <a:r>
              <a:rPr lang="en-US" altLang="vi-VN" sz="2000" b="1"/>
              <a:t>.</a:t>
            </a:r>
            <a:endParaRPr lang="en-US" altLang="vi-VN" sz="2000" b="1" i="1"/>
          </a:p>
          <a:p>
            <a:pPr eaLnBrk="1" hangingPunct="1">
              <a:lnSpc>
                <a:spcPct val="120000"/>
              </a:lnSpc>
              <a:spcBef>
                <a:spcPct val="0"/>
              </a:spcBef>
              <a:buFont typeface="Wingdings" panose="05000000000000000000" pitchFamily="2" charset="2"/>
              <a:buNone/>
            </a:pPr>
            <a:r>
              <a:rPr lang="en-US" altLang="vi-VN" sz="2000" b="1" i="1"/>
              <a:t>mem		</a:t>
            </a:r>
            <a:r>
              <a:rPr lang="en-US" altLang="vi-VN" sz="2000" b="1"/>
              <a:t>:	bộ nhớ (địa chỉ hiệu dụng).</a:t>
            </a:r>
            <a:endParaRPr lang="en-US" altLang="vi-VN" sz="2000" b="1" i="1"/>
          </a:p>
          <a:p>
            <a:pPr eaLnBrk="1" hangingPunct="1">
              <a:lnSpc>
                <a:spcPct val="120000"/>
              </a:lnSpc>
              <a:spcBef>
                <a:spcPct val="0"/>
              </a:spcBef>
              <a:buFont typeface="Wingdings" panose="05000000000000000000" pitchFamily="2" charset="2"/>
              <a:buNone/>
            </a:pPr>
            <a:r>
              <a:rPr lang="en-US" altLang="vi-VN" sz="2000" b="1" i="1"/>
              <a:t>mem16		</a:t>
            </a:r>
            <a:r>
              <a:rPr lang="en-US" altLang="vi-VN" sz="2000" b="1"/>
              <a:t>:	bộ nhớ 2-byte-liên-tiếp (địa chỉ hiệu dụng).</a:t>
            </a:r>
            <a:endParaRPr lang="en-US" altLang="vi-VN" sz="2000" b="1" i="1"/>
          </a:p>
          <a:p>
            <a:pPr eaLnBrk="1" hangingPunct="1">
              <a:lnSpc>
                <a:spcPct val="120000"/>
              </a:lnSpc>
              <a:spcBef>
                <a:spcPct val="0"/>
              </a:spcBef>
              <a:buFont typeface="Wingdings" panose="05000000000000000000" pitchFamily="2" charset="2"/>
              <a:buNone/>
            </a:pPr>
            <a:r>
              <a:rPr lang="en-US" altLang="vi-VN" sz="2000" b="1" i="1"/>
              <a:t>mem32		</a:t>
            </a:r>
            <a:r>
              <a:rPr lang="en-US" altLang="vi-VN" sz="2000" b="1"/>
              <a:t>:	bộ nhớ 4-byte-liên-tiếp (địa chỉ hiệu dụng).</a:t>
            </a:r>
            <a:endParaRPr lang="en-US" altLang="vi-VN" sz="2000" b="1" i="1"/>
          </a:p>
          <a:p>
            <a:pPr eaLnBrk="1" hangingPunct="1">
              <a:lnSpc>
                <a:spcPct val="120000"/>
              </a:lnSpc>
              <a:spcBef>
                <a:spcPct val="0"/>
              </a:spcBef>
              <a:buFont typeface="Wingdings" panose="05000000000000000000" pitchFamily="2" charset="2"/>
              <a:buNone/>
            </a:pPr>
            <a:r>
              <a:rPr lang="en-US" altLang="vi-VN" sz="2000" b="1" i="1">
                <a:solidFill>
                  <a:schemeClr val="hlink"/>
                </a:solidFill>
              </a:rPr>
              <a:t>immed	</a:t>
            </a:r>
            <a:r>
              <a:rPr lang="en-US" altLang="vi-VN" sz="2000" b="1" i="1"/>
              <a:t>	</a:t>
            </a:r>
            <a:r>
              <a:rPr lang="en-US" altLang="vi-VN" sz="2000" b="1"/>
              <a:t>:	số tức thời.</a:t>
            </a:r>
            <a:endParaRPr lang="en-US" altLang="vi-VN" sz="2000" b="1" i="1"/>
          </a:p>
          <a:p>
            <a:pPr eaLnBrk="1" hangingPunct="1">
              <a:lnSpc>
                <a:spcPct val="120000"/>
              </a:lnSpc>
              <a:spcBef>
                <a:spcPct val="0"/>
              </a:spcBef>
              <a:buFont typeface="Wingdings" panose="05000000000000000000" pitchFamily="2" charset="2"/>
              <a:buNone/>
            </a:pPr>
            <a:r>
              <a:rPr lang="en-US" altLang="vi-VN" sz="2000" b="1" i="1">
                <a:solidFill>
                  <a:schemeClr val="hlink"/>
                </a:solidFill>
              </a:rPr>
              <a:t>immed8	</a:t>
            </a:r>
            <a:r>
              <a:rPr lang="en-US" altLang="vi-VN" sz="2000" b="1" i="1">
                <a:solidFill>
                  <a:srgbClr val="FFFF00"/>
                </a:solidFill>
              </a:rPr>
              <a:t>	</a:t>
            </a:r>
            <a:r>
              <a:rPr lang="en-US" altLang="vi-VN" sz="2000" b="1"/>
              <a:t>:	số tức thời 8 bit.</a:t>
            </a:r>
            <a:endParaRPr lang="en-US" altLang="vi-VN" sz="2000" b="1" i="1"/>
          </a:p>
          <a:p>
            <a:pPr eaLnBrk="1" hangingPunct="1">
              <a:lnSpc>
                <a:spcPct val="120000"/>
              </a:lnSpc>
              <a:spcBef>
                <a:spcPct val="0"/>
              </a:spcBef>
              <a:buFont typeface="Wingdings" panose="05000000000000000000" pitchFamily="2" charset="2"/>
              <a:buNone/>
            </a:pPr>
            <a:r>
              <a:rPr lang="en-US" altLang="vi-VN" sz="2000" b="1" i="1">
                <a:solidFill>
                  <a:schemeClr val="hlink"/>
                </a:solidFill>
              </a:rPr>
              <a:t>shortlabel</a:t>
            </a:r>
            <a:r>
              <a:rPr lang="en-US" altLang="vi-VN" sz="2000" b="1" i="1">
                <a:solidFill>
                  <a:srgbClr val="00FF99"/>
                </a:solidFill>
              </a:rPr>
              <a:t>	</a:t>
            </a:r>
            <a:r>
              <a:rPr lang="en-US" altLang="vi-VN" sz="2000" b="1"/>
              <a:t>:	nhãn ngắn (-128 byte </a:t>
            </a:r>
            <a:r>
              <a:rPr lang="en-US" altLang="vi-VN" sz="2000" b="1">
                <a:sym typeface="Symbol" panose="05050102010706020507" pitchFamily="18" charset="2"/>
              </a:rPr>
              <a:t></a:t>
            </a:r>
            <a:r>
              <a:rPr lang="en-US" altLang="vi-VN" sz="2000" b="1"/>
              <a:t> +127 byte).</a:t>
            </a:r>
            <a:endParaRPr lang="en-US" altLang="vi-VN" sz="2000" b="1" i="1"/>
          </a:p>
          <a:p>
            <a:pPr eaLnBrk="1" hangingPunct="1">
              <a:lnSpc>
                <a:spcPct val="120000"/>
              </a:lnSpc>
              <a:spcBef>
                <a:spcPct val="0"/>
              </a:spcBef>
              <a:buFont typeface="Wingdings" panose="05000000000000000000" pitchFamily="2" charset="2"/>
              <a:buNone/>
            </a:pPr>
            <a:r>
              <a:rPr lang="en-US" altLang="vi-VN" sz="2000" b="1" i="1">
                <a:solidFill>
                  <a:schemeClr val="hlink"/>
                </a:solidFill>
              </a:rPr>
              <a:t>nearlabel</a:t>
            </a:r>
            <a:r>
              <a:rPr lang="en-US" altLang="vi-VN" sz="2000" b="1" i="1">
                <a:solidFill>
                  <a:srgbClr val="00FF99"/>
                </a:solidFill>
              </a:rPr>
              <a:t>	</a:t>
            </a:r>
            <a:r>
              <a:rPr lang="en-US" altLang="vi-VN" sz="2000" b="1"/>
              <a:t>:	nhãn gần (2 byte OFFSET, trong đoạn).</a:t>
            </a:r>
            <a:endParaRPr lang="en-US" altLang="vi-VN" sz="2000" b="1" i="1"/>
          </a:p>
          <a:p>
            <a:pPr eaLnBrk="1" hangingPunct="1">
              <a:lnSpc>
                <a:spcPct val="120000"/>
              </a:lnSpc>
              <a:spcBef>
                <a:spcPct val="0"/>
              </a:spcBef>
              <a:buFont typeface="Wingdings" panose="05000000000000000000" pitchFamily="2" charset="2"/>
              <a:buNone/>
            </a:pPr>
            <a:r>
              <a:rPr lang="en-US" altLang="vi-VN" sz="2000" b="1" i="1">
                <a:solidFill>
                  <a:schemeClr val="hlink"/>
                </a:solidFill>
              </a:rPr>
              <a:t>farlabel</a:t>
            </a:r>
            <a:r>
              <a:rPr lang="en-US" altLang="vi-VN" sz="2000" b="1" i="1"/>
              <a:t>		</a:t>
            </a:r>
            <a:r>
              <a:rPr lang="en-US" altLang="vi-VN" sz="2000" b="1"/>
              <a:t>:	nhãn xa (4 byte SEGMENT:OFFSET, ngoài đoạn). </a:t>
            </a:r>
          </a:p>
          <a:p>
            <a:pPr eaLnBrk="1" hangingPunct="1">
              <a:lnSpc>
                <a:spcPct val="120000"/>
              </a:lnSpc>
              <a:spcBef>
                <a:spcPct val="0"/>
              </a:spcBef>
              <a:buFont typeface="Wingdings" panose="05000000000000000000" pitchFamily="2" charset="2"/>
              <a:buNone/>
            </a:pPr>
            <a:r>
              <a:rPr lang="en-US" altLang="vi-VN" sz="2000" b="1"/>
              <a:t>Src, dest	: 	toán hạng nguồn (Thn), toán hạng đích (Thđ)</a:t>
            </a:r>
          </a:p>
          <a:p>
            <a:pPr eaLnBrk="1" hangingPunct="1">
              <a:lnSpc>
                <a:spcPct val="120000"/>
              </a:lnSpc>
              <a:spcBef>
                <a:spcPct val="0"/>
              </a:spcBef>
              <a:buFont typeface="Wingdings" panose="05000000000000000000" pitchFamily="2" charset="2"/>
              <a:buNone/>
            </a:pPr>
            <a:r>
              <a:rPr lang="en-US" altLang="vi-VN" sz="2000" b="1"/>
              <a:t>Left, right	: 	toán hạng trái, toán hạng phải</a:t>
            </a:r>
          </a:p>
        </p:txBody>
      </p:sp>
    </p:spTree>
    <p:extLst>
      <p:ext uri="{BB962C8B-B14F-4D97-AF65-F5344CB8AC3E}">
        <p14:creationId xmlns:p14="http://schemas.microsoft.com/office/powerpoint/2010/main" val="202532289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FD82BB77-BFA2-42E5-B5A3-067D17619C31}"/>
              </a:ext>
            </a:extLst>
          </p:cNvPr>
          <p:cNvSpPr>
            <a:spLocks noGrp="1"/>
          </p:cNvSpPr>
          <p:nvPr>
            <p:ph type="title"/>
          </p:nvPr>
        </p:nvSpPr>
        <p:spPr/>
        <p:txBody>
          <a:bodyPr/>
          <a:lstStyle/>
          <a:p>
            <a:r>
              <a:rPr lang="en-US" altLang="vi-VN"/>
              <a:t>NHÓM LỆNH DI CHUYỂN DỮ LIỆU</a:t>
            </a:r>
          </a:p>
        </p:txBody>
      </p:sp>
      <p:sp>
        <p:nvSpPr>
          <p:cNvPr id="11267" name="Content Placeholder 2">
            <a:extLst>
              <a:ext uri="{FF2B5EF4-FFF2-40B4-BE49-F238E27FC236}">
                <a16:creationId xmlns:a16="http://schemas.microsoft.com/office/drawing/2014/main" id="{AC61CFE3-E74A-42B1-835A-B8DF3C077F4D}"/>
              </a:ext>
            </a:extLst>
          </p:cNvPr>
          <p:cNvSpPr>
            <a:spLocks noGrp="1"/>
          </p:cNvSpPr>
          <p:nvPr>
            <p:ph idx="1"/>
          </p:nvPr>
        </p:nvSpPr>
        <p:spPr>
          <a:xfrm>
            <a:off x="1905000" y="1143000"/>
            <a:ext cx="8574088" cy="5410200"/>
          </a:xfrm>
        </p:spPr>
        <p:txBody>
          <a:bodyPr/>
          <a:lstStyle/>
          <a:p>
            <a:r>
              <a:rPr lang="en-US" altLang="vi-VN"/>
              <a:t>Lệnh MOV</a:t>
            </a:r>
          </a:p>
          <a:p>
            <a:pPr lvl="1"/>
            <a:r>
              <a:rPr lang="vi-VN" altLang="vi-VN"/>
              <a:t>Dạng lệnh :  </a:t>
            </a:r>
            <a:r>
              <a:rPr lang="en-US" altLang="vi-VN"/>
              <a:t>MOV dest,scr</a:t>
            </a:r>
          </a:p>
          <a:p>
            <a:pPr lvl="2"/>
            <a:r>
              <a:rPr lang="vi-VN" altLang="vi-VN"/>
              <a:t>MOV  reg,reg </a:t>
            </a:r>
            <a:r>
              <a:rPr lang="en-US" altLang="vi-VN"/>
              <a:t>		</a:t>
            </a:r>
            <a:r>
              <a:rPr lang="vi-VN" altLang="vi-VN"/>
              <a:t>MOV  reg,immed </a:t>
            </a:r>
          </a:p>
          <a:p>
            <a:pPr lvl="2"/>
            <a:r>
              <a:rPr lang="vi-VN" altLang="vi-VN"/>
              <a:t>MOV  mem,reg </a:t>
            </a:r>
            <a:r>
              <a:rPr lang="en-US" altLang="vi-VN"/>
              <a:t>		</a:t>
            </a:r>
            <a:r>
              <a:rPr lang="vi-VN" altLang="vi-VN"/>
              <a:t>MOV  mem,immed </a:t>
            </a:r>
          </a:p>
          <a:p>
            <a:pPr lvl="2"/>
            <a:r>
              <a:rPr lang="vi-VN" altLang="vi-VN"/>
              <a:t>MOV  reg,mem </a:t>
            </a:r>
            <a:r>
              <a:rPr lang="en-US" altLang="vi-VN"/>
              <a:t>		</a:t>
            </a:r>
            <a:r>
              <a:rPr lang="vi-VN" altLang="vi-VN"/>
              <a:t>MOV  mem16,segreg </a:t>
            </a:r>
          </a:p>
          <a:p>
            <a:pPr lvl="2"/>
            <a:r>
              <a:rPr lang="vi-VN" altLang="vi-VN"/>
              <a:t>MOV  reg16,segreg </a:t>
            </a:r>
            <a:r>
              <a:rPr lang="en-US" altLang="vi-VN"/>
              <a:t>		</a:t>
            </a:r>
            <a:r>
              <a:rPr lang="vi-VN" altLang="vi-VN"/>
              <a:t>MOV  segreg,mem16 </a:t>
            </a:r>
          </a:p>
          <a:p>
            <a:pPr lvl="2"/>
            <a:r>
              <a:rPr lang="vi-VN" altLang="vi-VN"/>
              <a:t>MOV  segreg,reg16 </a:t>
            </a:r>
          </a:p>
          <a:p>
            <a:pPr lvl="1"/>
            <a:r>
              <a:rPr lang="vi-VN" altLang="vi-VN"/>
              <a:t>Giải thích :  dest  ←  scr</a:t>
            </a:r>
            <a:endParaRPr lang="en-US" altLang="vi-VN"/>
          </a:p>
          <a:p>
            <a:pPr lvl="1"/>
            <a:r>
              <a:rPr lang="vi-VN" altLang="vi-VN"/>
              <a:t>Tác động cờ :</a:t>
            </a:r>
            <a:endParaRPr lang="en-US" altLang="vi-VN"/>
          </a:p>
          <a:p>
            <a:pPr lvl="1"/>
            <a:r>
              <a:rPr lang="vi-VN" altLang="vi-VN"/>
              <a:t>Chép toán hạng nguồn vào toán hạng đích.</a:t>
            </a:r>
            <a:endParaRPr lang="en-US" altLang="vi-VN"/>
          </a:p>
        </p:txBody>
      </p:sp>
      <p:pic>
        <p:nvPicPr>
          <p:cNvPr id="11268" name="Picture 3">
            <a:extLst>
              <a:ext uri="{FF2B5EF4-FFF2-40B4-BE49-F238E27FC236}">
                <a16:creationId xmlns:a16="http://schemas.microsoft.com/office/drawing/2014/main" id="{57FD7CA8-9DEB-4E32-8BB8-F157FCB79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4953000"/>
            <a:ext cx="3124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301334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EE29767B-6272-461B-99A3-C927BBF65229}"/>
              </a:ext>
            </a:extLst>
          </p:cNvPr>
          <p:cNvSpPr>
            <a:spLocks noGrp="1"/>
          </p:cNvSpPr>
          <p:nvPr>
            <p:ph type="title"/>
          </p:nvPr>
        </p:nvSpPr>
        <p:spPr/>
        <p:txBody>
          <a:bodyPr/>
          <a:lstStyle/>
          <a:p>
            <a:r>
              <a:rPr lang="en-US" altLang="vi-VN"/>
              <a:t>Ví dụ :</a:t>
            </a:r>
          </a:p>
        </p:txBody>
      </p:sp>
      <p:sp>
        <p:nvSpPr>
          <p:cNvPr id="12291" name="Content Placeholder 2">
            <a:extLst>
              <a:ext uri="{FF2B5EF4-FFF2-40B4-BE49-F238E27FC236}">
                <a16:creationId xmlns:a16="http://schemas.microsoft.com/office/drawing/2014/main" id="{C950605B-CB38-4553-9659-FD52136C1472}"/>
              </a:ext>
            </a:extLst>
          </p:cNvPr>
          <p:cNvSpPr>
            <a:spLocks noGrp="1"/>
          </p:cNvSpPr>
          <p:nvPr>
            <p:ph idx="1"/>
          </p:nvPr>
        </p:nvSpPr>
        <p:spPr>
          <a:xfrm>
            <a:off x="1524000" y="1066800"/>
            <a:ext cx="8955088" cy="5791200"/>
          </a:xfrm>
        </p:spPr>
        <p:txBody>
          <a:bodyPr/>
          <a:lstStyle/>
          <a:p>
            <a:pPr lvl="1"/>
            <a:r>
              <a:rPr lang="en-US" altLang="vi-VN" sz="2400"/>
              <a:t>MOV  AX,CX  		; AX  ← CX </a:t>
            </a:r>
          </a:p>
          <a:p>
            <a:pPr lvl="1"/>
            <a:r>
              <a:rPr lang="en-US" altLang="vi-VN" sz="2400"/>
              <a:t>MOV DL,BH  		; DL ← BH </a:t>
            </a:r>
          </a:p>
          <a:p>
            <a:pPr lvl="1"/>
            <a:r>
              <a:rPr lang="en-US" altLang="vi-VN" sz="2400"/>
              <a:t>MOV [SI+1000h],BP  	; [SI+1001h, SI+1000h] ← BP </a:t>
            </a:r>
          </a:p>
          <a:p>
            <a:pPr lvl="1"/>
            <a:r>
              <a:rPr lang="en-US" altLang="vi-VN" sz="2400"/>
              <a:t>MOV DX,[1000h]  	; DX ←  [1001h,1000h]</a:t>
            </a:r>
          </a:p>
          <a:p>
            <a:pPr lvl="1"/>
            <a:r>
              <a:rPr lang="en-US" altLang="vi-VN" sz="2400"/>
              <a:t>MOV DX,DS  		; DX ← DS </a:t>
            </a:r>
          </a:p>
          <a:p>
            <a:pPr lvl="1"/>
            <a:r>
              <a:rPr lang="en-US" altLang="vi-VN" sz="2400"/>
              <a:t>MOV ES,BX  		; ES  ← BX </a:t>
            </a:r>
          </a:p>
          <a:p>
            <a:pPr lvl="1"/>
            <a:r>
              <a:rPr lang="en-US" altLang="vi-VN" sz="2400"/>
              <a:t>MOV DI,12h  		; DI  ← 12h </a:t>
            </a:r>
          </a:p>
          <a:p>
            <a:pPr lvl="1"/>
            <a:r>
              <a:rPr lang="en-US" altLang="vi-VN" sz="2400"/>
              <a:t>MOV AL,12h  		; AL  ← 12h </a:t>
            </a:r>
          </a:p>
          <a:p>
            <a:pPr lvl="1"/>
            <a:r>
              <a:rPr lang="en-US" altLang="vi-VN" sz="2400"/>
              <a:t>MOV BYTE PTR [1000h],12h  	; [1000h]  ← 12h </a:t>
            </a:r>
          </a:p>
          <a:p>
            <a:pPr lvl="1"/>
            <a:r>
              <a:rPr lang="en-US" altLang="vi-VN" sz="2400"/>
              <a:t>MOV  WORD PTR [2000h],1200h  	; [2001h,2000h]  ← 1200h </a:t>
            </a:r>
          </a:p>
          <a:p>
            <a:pPr lvl="1"/>
            <a:r>
              <a:rPr lang="en-US" altLang="vi-VN" sz="2400"/>
              <a:t>MOV [BX],DS  			; [BX+1,BX] ← DS </a:t>
            </a:r>
          </a:p>
          <a:p>
            <a:pPr lvl="1"/>
            <a:r>
              <a:rPr lang="en-US" altLang="vi-VN" sz="2400"/>
              <a:t>MOV SS,[2000h]  			; SS  ← [2001h,2000h]</a:t>
            </a:r>
          </a:p>
        </p:txBody>
      </p:sp>
    </p:spTree>
    <p:extLst>
      <p:ext uri="{BB962C8B-B14F-4D97-AF65-F5344CB8AC3E}">
        <p14:creationId xmlns:p14="http://schemas.microsoft.com/office/powerpoint/2010/main" val="247633243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BC57BF19-0BC5-4884-A7EC-7BD6325D937B}"/>
              </a:ext>
            </a:extLst>
          </p:cNvPr>
          <p:cNvSpPr>
            <a:spLocks noGrp="1"/>
          </p:cNvSpPr>
          <p:nvPr>
            <p:ph type="title"/>
          </p:nvPr>
        </p:nvSpPr>
        <p:spPr/>
        <p:txBody>
          <a:bodyPr/>
          <a:lstStyle/>
          <a:p>
            <a:endParaRPr lang="vi-VN" altLang="vi-VN"/>
          </a:p>
        </p:txBody>
      </p:sp>
      <p:sp>
        <p:nvSpPr>
          <p:cNvPr id="13315" name="Content Placeholder 2">
            <a:extLst>
              <a:ext uri="{FF2B5EF4-FFF2-40B4-BE49-F238E27FC236}">
                <a16:creationId xmlns:a16="http://schemas.microsoft.com/office/drawing/2014/main" id="{36A3DF52-800F-4A68-A77D-1B00B0003802}"/>
              </a:ext>
            </a:extLst>
          </p:cNvPr>
          <p:cNvSpPr>
            <a:spLocks noGrp="1"/>
          </p:cNvSpPr>
          <p:nvPr>
            <p:ph idx="1"/>
          </p:nvPr>
        </p:nvSpPr>
        <p:spPr>
          <a:xfrm>
            <a:off x="1905000" y="1066800"/>
            <a:ext cx="8574088" cy="5562600"/>
          </a:xfrm>
        </p:spPr>
        <p:txBody>
          <a:bodyPr/>
          <a:lstStyle/>
          <a:p>
            <a:r>
              <a:rPr lang="en-US" altLang="vi-VN"/>
              <a:t>Lệnh PUSH : PUSH scr</a:t>
            </a:r>
          </a:p>
          <a:p>
            <a:pPr lvl="1"/>
            <a:r>
              <a:rPr lang="en-US" altLang="vi-VN"/>
              <a:t>Dạng lệnh :  </a:t>
            </a:r>
          </a:p>
          <a:p>
            <a:pPr lvl="2"/>
            <a:r>
              <a:rPr lang="en-US" altLang="vi-VN"/>
              <a:t>PUSH  reg16 	 </a:t>
            </a:r>
          </a:p>
          <a:p>
            <a:pPr lvl="2"/>
            <a:r>
              <a:rPr lang="en-US" altLang="vi-VN"/>
              <a:t>PUSH  segreg </a:t>
            </a:r>
          </a:p>
          <a:p>
            <a:pPr lvl="2"/>
            <a:r>
              <a:rPr lang="en-US" altLang="vi-VN"/>
              <a:t>PUSH  mem16 </a:t>
            </a:r>
          </a:p>
          <a:p>
            <a:pPr lvl="1"/>
            <a:r>
              <a:rPr lang="en-US" altLang="vi-VN"/>
              <a:t>Giải thích :  </a:t>
            </a:r>
          </a:p>
          <a:p>
            <a:pPr lvl="2"/>
            <a:r>
              <a:rPr lang="en-US" altLang="vi-VN"/>
              <a:t>SP ← SP-2 </a:t>
            </a:r>
          </a:p>
          <a:p>
            <a:pPr lvl="2"/>
            <a:r>
              <a:rPr lang="en-US" altLang="vi-VN"/>
              <a:t>[SS:SP+1,SS:SP]  ←  scr</a:t>
            </a:r>
          </a:p>
          <a:p>
            <a:pPr lvl="1"/>
            <a:r>
              <a:rPr lang="vi-VN" altLang="vi-VN"/>
              <a:t>Tác động cờ :</a:t>
            </a:r>
            <a:endParaRPr lang="en-US" altLang="vi-VN"/>
          </a:p>
          <a:p>
            <a:pPr lvl="1"/>
            <a:r>
              <a:rPr lang="vi-VN" altLang="vi-VN"/>
              <a:t>Đẩy toán hạng nguồn 16 bit vào </a:t>
            </a:r>
            <a:r>
              <a:rPr lang="en-US" altLang="vi-VN"/>
              <a:t>đỉnh stack</a:t>
            </a:r>
            <a:r>
              <a:rPr lang="vi-VN" altLang="vi-VN"/>
              <a:t> (địa chỉ đỉnh </a:t>
            </a:r>
            <a:r>
              <a:rPr lang="en-US" altLang="vi-VN"/>
              <a:t>stack được xác định bởi </a:t>
            </a:r>
            <a:r>
              <a:rPr lang="vi-VN" altLang="vi-VN"/>
              <a:t> SS:SP).</a:t>
            </a:r>
            <a:endParaRPr lang="en-US" altLang="vi-VN"/>
          </a:p>
        </p:txBody>
      </p:sp>
      <p:pic>
        <p:nvPicPr>
          <p:cNvPr id="13316" name="Picture 2">
            <a:extLst>
              <a:ext uri="{FF2B5EF4-FFF2-40B4-BE49-F238E27FC236}">
                <a16:creationId xmlns:a16="http://schemas.microsoft.com/office/drawing/2014/main" id="{BBC84BB7-0EED-4AF2-AE0B-ECBBB7641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4876800"/>
            <a:ext cx="39624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5535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a:extLst>
              <a:ext uri="{FF2B5EF4-FFF2-40B4-BE49-F238E27FC236}">
                <a16:creationId xmlns:a16="http://schemas.microsoft.com/office/drawing/2014/main" id="{5A3FC211-426C-4F9B-99EB-77841D7D95DB}"/>
              </a:ext>
            </a:extLst>
          </p:cNvPr>
          <p:cNvSpPr>
            <a:spLocks noGrp="1" noChangeArrowheads="1"/>
          </p:cNvSpPr>
          <p:nvPr>
            <p:ph type="title"/>
          </p:nvPr>
        </p:nvSpPr>
        <p:spPr/>
        <p:txBody>
          <a:bodyPr/>
          <a:lstStyle/>
          <a:p>
            <a:pPr eaLnBrk="1" hangingPunct="1"/>
            <a:r>
              <a:rPr lang="en-AU" altLang="vi-VN"/>
              <a:t>Cộng Trừ Số Có Dấu Dùng Bù -1</a:t>
            </a:r>
          </a:p>
        </p:txBody>
      </p:sp>
      <p:sp>
        <p:nvSpPr>
          <p:cNvPr id="33796" name="Rectangle 3">
            <a:extLst>
              <a:ext uri="{FF2B5EF4-FFF2-40B4-BE49-F238E27FC236}">
                <a16:creationId xmlns:a16="http://schemas.microsoft.com/office/drawing/2014/main" id="{B77CFB8C-0835-4216-B22F-179886C0B8D3}"/>
              </a:ext>
            </a:extLst>
          </p:cNvPr>
          <p:cNvSpPr>
            <a:spLocks noGrp="1" noChangeArrowheads="1"/>
          </p:cNvSpPr>
          <p:nvPr>
            <p:ph idx="1"/>
          </p:nvPr>
        </p:nvSpPr>
        <p:spPr/>
        <p:txBody>
          <a:bodyPr/>
          <a:lstStyle/>
          <a:p>
            <a:pPr eaLnBrk="1" hangingPunct="1"/>
            <a:r>
              <a:rPr lang="en-AU" altLang="vi-VN" sz="2400" b="1"/>
              <a:t>A+B : cộng bình thường, kể cả bit dấu. Nếu kết quả bị tràn, đem MSB cộng vào LSB.</a:t>
            </a:r>
          </a:p>
          <a:p>
            <a:pPr eaLnBrk="1" hangingPunct="1"/>
            <a:r>
              <a:rPr lang="en-AU" altLang="vi-VN" sz="2400" b="1"/>
              <a:t>Ví dụ : Thực hiện phép tính:</a:t>
            </a:r>
          </a:p>
          <a:p>
            <a:pPr eaLnBrk="1" hangingPunct="1">
              <a:buFont typeface="Wingdings" panose="05000000000000000000" pitchFamily="2" charset="2"/>
              <a:buNone/>
            </a:pPr>
            <a:r>
              <a:rPr lang="en-US" altLang="vi-VN" sz="2400" b="1"/>
              <a:t>						         	         11</a:t>
            </a:r>
          </a:p>
          <a:p>
            <a:pPr eaLnBrk="1" hangingPunct="1">
              <a:buFont typeface="Wingdings" panose="05000000000000000000" pitchFamily="2" charset="2"/>
              <a:buNone/>
            </a:pPr>
            <a:r>
              <a:rPr lang="en-US" altLang="vi-VN" sz="2400" b="1"/>
              <a:t>	  13		  001101		-13		110010</a:t>
            </a:r>
          </a:p>
          <a:p>
            <a:pPr eaLnBrk="1" hangingPunct="1">
              <a:buFont typeface="Wingdings" panose="05000000000000000000" pitchFamily="2" charset="2"/>
              <a:buNone/>
            </a:pPr>
            <a:r>
              <a:rPr lang="en-US" altLang="vi-VN" sz="2400" b="1"/>
              <a:t>	</a:t>
            </a:r>
            <a:r>
              <a:rPr lang="en-US" altLang="vi-VN" sz="2400" b="1" u="sng"/>
              <a:t>+11	</a:t>
            </a:r>
            <a:r>
              <a:rPr lang="en-US" altLang="vi-VN" sz="2400" b="1"/>
              <a:t>	</a:t>
            </a:r>
            <a:r>
              <a:rPr lang="en-US" altLang="vi-VN" sz="2400" b="1" u="sng"/>
              <a:t>+001011</a:t>
            </a:r>
            <a:r>
              <a:rPr lang="en-US" altLang="vi-VN" sz="2400" b="1"/>
              <a:t>		</a:t>
            </a:r>
            <a:r>
              <a:rPr lang="en-US" altLang="vi-VN" sz="2400" b="1" u="sng"/>
              <a:t>-11</a:t>
            </a:r>
            <a:r>
              <a:rPr lang="en-US" altLang="vi-VN" sz="2400" b="1"/>
              <a:t>	         + </a:t>
            </a:r>
            <a:r>
              <a:rPr lang="en-US" altLang="vi-VN" sz="2400" b="1" u="sng"/>
              <a:t>110100</a:t>
            </a:r>
            <a:r>
              <a:rPr lang="en-US" altLang="vi-VN" sz="2400" b="1"/>
              <a:t> </a:t>
            </a:r>
          </a:p>
          <a:p>
            <a:pPr eaLnBrk="1" hangingPunct="1">
              <a:buFont typeface="Wingdings" panose="05000000000000000000" pitchFamily="2" charset="2"/>
              <a:buNone/>
            </a:pPr>
            <a:r>
              <a:rPr lang="en-US" altLang="vi-VN" sz="2400" b="1"/>
              <a:t>   + 24		  011000		-24		100110</a:t>
            </a:r>
          </a:p>
          <a:p>
            <a:pPr eaLnBrk="1" hangingPunct="1">
              <a:buFont typeface="Wingdings" panose="05000000000000000000" pitchFamily="2" charset="2"/>
              <a:buNone/>
            </a:pPr>
            <a:r>
              <a:rPr lang="en-US" altLang="vi-VN" sz="2400" b="1"/>
              <a:t>								</a:t>
            </a:r>
            <a:r>
              <a:rPr lang="en-US" altLang="vi-VN" sz="2400" b="1" u="sng"/>
              <a:t>      +  1</a:t>
            </a:r>
            <a:endParaRPr lang="en-US" altLang="vi-VN" sz="2400" b="1"/>
          </a:p>
          <a:p>
            <a:pPr eaLnBrk="1" hangingPunct="1">
              <a:buFont typeface="Wingdings" panose="05000000000000000000" pitchFamily="2" charset="2"/>
              <a:buNone/>
            </a:pPr>
            <a:r>
              <a:rPr lang="en-US" altLang="vi-VN" sz="2400" b="1"/>
              <a:t>								100111</a:t>
            </a:r>
            <a:endParaRPr lang="en-AU" altLang="vi-VN" sz="2400" b="1"/>
          </a:p>
        </p:txBody>
      </p:sp>
      <p:sp>
        <p:nvSpPr>
          <p:cNvPr id="33794" name="Slide Number Placeholder 5">
            <a:extLst>
              <a:ext uri="{FF2B5EF4-FFF2-40B4-BE49-F238E27FC236}">
                <a16:creationId xmlns:a16="http://schemas.microsoft.com/office/drawing/2014/main" id="{83ACEBF6-A657-46DB-9FA2-47DF80955A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5CEA9BFE-708B-499F-B233-8CAF4372EB27}" type="slidenum">
              <a:rPr lang="en-US" altLang="vi-VN" sz="1400">
                <a:latin typeface="Tahoma" panose="020B0604030504040204" pitchFamily="34" charset="0"/>
              </a:rPr>
              <a:pPr>
                <a:spcBef>
                  <a:spcPct val="0"/>
                </a:spcBef>
                <a:buClrTx/>
                <a:buSzTx/>
                <a:buFontTx/>
                <a:buNone/>
              </a:pPr>
              <a:t>35</a:t>
            </a:fld>
            <a:endParaRPr lang="en-US" altLang="vi-VN" sz="1400">
              <a:latin typeface="Tahoma" panose="020B0604030504040204" pitchFamily="34" charset="0"/>
            </a:endParaRPr>
          </a:p>
        </p:txBody>
      </p:sp>
      <p:grpSp>
        <p:nvGrpSpPr>
          <p:cNvPr id="33797" name="Group 10">
            <a:extLst>
              <a:ext uri="{FF2B5EF4-FFF2-40B4-BE49-F238E27FC236}">
                <a16:creationId xmlns:a16="http://schemas.microsoft.com/office/drawing/2014/main" id="{B1F299C6-A476-488F-AC7A-1EF007F5451F}"/>
              </a:ext>
            </a:extLst>
          </p:cNvPr>
          <p:cNvGrpSpPr>
            <a:grpSpLocks/>
          </p:cNvGrpSpPr>
          <p:nvPr/>
        </p:nvGrpSpPr>
        <p:grpSpPr bwMode="auto">
          <a:xfrm>
            <a:off x="7696200" y="2819400"/>
            <a:ext cx="914400" cy="1676400"/>
            <a:chOff x="3888" y="1776"/>
            <a:chExt cx="576" cy="1056"/>
          </a:xfrm>
        </p:grpSpPr>
        <p:sp>
          <p:nvSpPr>
            <p:cNvPr id="33798" name="Line 7">
              <a:extLst>
                <a:ext uri="{FF2B5EF4-FFF2-40B4-BE49-F238E27FC236}">
                  <a16:creationId xmlns:a16="http://schemas.microsoft.com/office/drawing/2014/main" id="{1BD88E89-A650-497A-8FD7-48BDB331E6E0}"/>
                </a:ext>
              </a:extLst>
            </p:cNvPr>
            <p:cNvSpPr>
              <a:spLocks noChangeShapeType="1"/>
            </p:cNvSpPr>
            <p:nvPr/>
          </p:nvSpPr>
          <p:spPr bwMode="auto">
            <a:xfrm flipH="1">
              <a:off x="3888" y="1776"/>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799" name="Line 8">
              <a:extLst>
                <a:ext uri="{FF2B5EF4-FFF2-40B4-BE49-F238E27FC236}">
                  <a16:creationId xmlns:a16="http://schemas.microsoft.com/office/drawing/2014/main" id="{796A9CAE-B922-4A0D-A8E6-839407692DBB}"/>
                </a:ext>
              </a:extLst>
            </p:cNvPr>
            <p:cNvSpPr>
              <a:spLocks noChangeShapeType="1"/>
            </p:cNvSpPr>
            <p:nvPr/>
          </p:nvSpPr>
          <p:spPr bwMode="auto">
            <a:xfrm>
              <a:off x="3888" y="1776"/>
              <a:ext cx="0" cy="10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0" name="Line 9">
              <a:extLst>
                <a:ext uri="{FF2B5EF4-FFF2-40B4-BE49-F238E27FC236}">
                  <a16:creationId xmlns:a16="http://schemas.microsoft.com/office/drawing/2014/main" id="{133C3C5C-EF70-45BB-9B70-3ADAC8F39492}"/>
                </a:ext>
              </a:extLst>
            </p:cNvPr>
            <p:cNvSpPr>
              <a:spLocks noChangeShapeType="1"/>
            </p:cNvSpPr>
            <p:nvPr/>
          </p:nvSpPr>
          <p:spPr bwMode="auto">
            <a:xfrm>
              <a:off x="3888" y="2832"/>
              <a:ext cx="57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67617855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0FF13CE0-4F04-4E95-852A-2B767B9B8B45}"/>
              </a:ext>
            </a:extLst>
          </p:cNvPr>
          <p:cNvSpPr>
            <a:spLocks noGrp="1"/>
          </p:cNvSpPr>
          <p:nvPr>
            <p:ph type="title"/>
          </p:nvPr>
        </p:nvSpPr>
        <p:spPr/>
        <p:txBody>
          <a:bodyPr/>
          <a:lstStyle/>
          <a:p>
            <a:endParaRPr lang="vi-VN" altLang="vi-VN"/>
          </a:p>
        </p:txBody>
      </p:sp>
      <p:sp>
        <p:nvSpPr>
          <p:cNvPr id="14339" name="Content Placeholder 2">
            <a:extLst>
              <a:ext uri="{FF2B5EF4-FFF2-40B4-BE49-F238E27FC236}">
                <a16:creationId xmlns:a16="http://schemas.microsoft.com/office/drawing/2014/main" id="{F1E7D7BA-73DB-449C-A3B5-4F6F8FCEBF1F}"/>
              </a:ext>
            </a:extLst>
          </p:cNvPr>
          <p:cNvSpPr>
            <a:spLocks noGrp="1"/>
          </p:cNvSpPr>
          <p:nvPr>
            <p:ph idx="1"/>
          </p:nvPr>
        </p:nvSpPr>
        <p:spPr>
          <a:xfrm>
            <a:off x="1905000" y="1143000"/>
            <a:ext cx="8574088" cy="5486400"/>
          </a:xfrm>
        </p:spPr>
        <p:txBody>
          <a:bodyPr/>
          <a:lstStyle/>
          <a:p>
            <a:pPr lvl="1"/>
            <a:r>
              <a:rPr lang="en-US" altLang="vi-VN"/>
              <a:t>Ví dụ :  </a:t>
            </a:r>
          </a:p>
          <a:p>
            <a:pPr lvl="2"/>
            <a:r>
              <a:rPr lang="en-US" altLang="vi-VN"/>
              <a:t>PUSH  DI  	; [SS:SP+1,SS:SP] ← DI </a:t>
            </a:r>
          </a:p>
          <a:p>
            <a:pPr lvl="2"/>
            <a:r>
              <a:rPr lang="en-US" altLang="vi-VN"/>
              <a:t>PUSH CS  	; [SS:SP+1,SS:SP] ← CS </a:t>
            </a:r>
          </a:p>
          <a:p>
            <a:pPr lvl="2"/>
            <a:r>
              <a:rPr lang="en-US" altLang="vi-VN"/>
              <a:t>PUSH [SI]  	; [SS:SP+1,SS:SP] ← [SI+1,SI]</a:t>
            </a:r>
          </a:p>
        </p:txBody>
      </p:sp>
    </p:spTree>
    <p:extLst>
      <p:ext uri="{BB962C8B-B14F-4D97-AF65-F5344CB8AC3E}">
        <p14:creationId xmlns:p14="http://schemas.microsoft.com/office/powerpoint/2010/main" val="79018828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0D69FA61-B540-445B-B815-0BB4F2A37594}"/>
              </a:ext>
            </a:extLst>
          </p:cNvPr>
          <p:cNvSpPr>
            <a:spLocks noGrp="1"/>
          </p:cNvSpPr>
          <p:nvPr>
            <p:ph type="title"/>
          </p:nvPr>
        </p:nvSpPr>
        <p:spPr/>
        <p:txBody>
          <a:bodyPr/>
          <a:lstStyle/>
          <a:p>
            <a:endParaRPr lang="vi-VN" altLang="vi-VN"/>
          </a:p>
        </p:txBody>
      </p:sp>
      <p:sp>
        <p:nvSpPr>
          <p:cNvPr id="15363" name="Content Placeholder 2">
            <a:extLst>
              <a:ext uri="{FF2B5EF4-FFF2-40B4-BE49-F238E27FC236}">
                <a16:creationId xmlns:a16="http://schemas.microsoft.com/office/drawing/2014/main" id="{F082628A-90DF-40F8-BD8C-C68E033DEA99}"/>
              </a:ext>
            </a:extLst>
          </p:cNvPr>
          <p:cNvSpPr>
            <a:spLocks noGrp="1"/>
          </p:cNvSpPr>
          <p:nvPr>
            <p:ph idx="1"/>
          </p:nvPr>
        </p:nvSpPr>
        <p:spPr>
          <a:xfrm>
            <a:off x="1893889" y="990600"/>
            <a:ext cx="8574087" cy="5486400"/>
          </a:xfrm>
        </p:spPr>
        <p:txBody>
          <a:bodyPr/>
          <a:lstStyle/>
          <a:p>
            <a:r>
              <a:rPr lang="vi-VN" altLang="vi-VN"/>
              <a:t>Lệnh POP : </a:t>
            </a:r>
            <a:r>
              <a:rPr lang="en-US" altLang="vi-VN"/>
              <a:t>POP dest</a:t>
            </a:r>
            <a:endParaRPr lang="vi-VN" altLang="vi-VN"/>
          </a:p>
          <a:p>
            <a:pPr lvl="1"/>
            <a:r>
              <a:rPr lang="vi-VN" altLang="vi-VN"/>
              <a:t>Dạng lệnh :  </a:t>
            </a:r>
            <a:endParaRPr lang="en-US" altLang="vi-VN"/>
          </a:p>
          <a:p>
            <a:pPr lvl="2"/>
            <a:r>
              <a:rPr lang="vi-VN" altLang="vi-VN"/>
              <a:t>POP  reg16  </a:t>
            </a:r>
          </a:p>
          <a:p>
            <a:pPr lvl="2"/>
            <a:r>
              <a:rPr lang="vi-VN" altLang="vi-VN"/>
              <a:t>POP  segreg </a:t>
            </a:r>
          </a:p>
          <a:p>
            <a:pPr lvl="2"/>
            <a:r>
              <a:rPr lang="vi-VN" altLang="vi-VN"/>
              <a:t>POP  mem16 </a:t>
            </a:r>
          </a:p>
          <a:p>
            <a:pPr lvl="1"/>
            <a:r>
              <a:rPr lang="vi-VN" altLang="vi-VN"/>
              <a:t>Giải thích :  </a:t>
            </a:r>
            <a:endParaRPr lang="en-US" altLang="vi-VN"/>
          </a:p>
          <a:p>
            <a:pPr lvl="2"/>
            <a:r>
              <a:rPr lang="vi-VN" altLang="vi-VN"/>
              <a:t>dest  ←  [SS:SP+1,SS:SP] </a:t>
            </a:r>
          </a:p>
          <a:p>
            <a:pPr lvl="2"/>
            <a:r>
              <a:rPr lang="vi-VN" altLang="vi-VN"/>
              <a:t>SP  ← SP+2</a:t>
            </a:r>
          </a:p>
          <a:p>
            <a:pPr lvl="1"/>
            <a:r>
              <a:rPr lang="vi-VN" altLang="vi-VN"/>
              <a:t>Tác động cờ :</a:t>
            </a:r>
            <a:endParaRPr lang="en-US" altLang="vi-VN"/>
          </a:p>
          <a:p>
            <a:pPr lvl="1"/>
            <a:r>
              <a:rPr lang="vi-VN" altLang="vi-VN"/>
              <a:t>Lấy dữ liệu từ đỉnh </a:t>
            </a:r>
            <a:r>
              <a:rPr lang="en-US" altLang="vi-VN"/>
              <a:t>stack đưa</a:t>
            </a:r>
            <a:r>
              <a:rPr lang="vi-VN" altLang="vi-VN"/>
              <a:t> vào toán hạng đích. </a:t>
            </a:r>
          </a:p>
        </p:txBody>
      </p:sp>
      <p:pic>
        <p:nvPicPr>
          <p:cNvPr id="15364" name="Picture 2">
            <a:extLst>
              <a:ext uri="{FF2B5EF4-FFF2-40B4-BE49-F238E27FC236}">
                <a16:creationId xmlns:a16="http://schemas.microsoft.com/office/drawing/2014/main" id="{B752E9AF-EBB1-4EB7-82E9-7A48991B3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6663" y="4724400"/>
            <a:ext cx="3048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475612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B53F344D-4AE9-4A03-A6D8-322FF1FDB9CB}"/>
              </a:ext>
            </a:extLst>
          </p:cNvPr>
          <p:cNvSpPr>
            <a:spLocks noGrp="1"/>
          </p:cNvSpPr>
          <p:nvPr>
            <p:ph type="title"/>
          </p:nvPr>
        </p:nvSpPr>
        <p:spPr/>
        <p:txBody>
          <a:bodyPr/>
          <a:lstStyle/>
          <a:p>
            <a:endParaRPr lang="vi-VN" altLang="vi-VN"/>
          </a:p>
        </p:txBody>
      </p:sp>
      <p:sp>
        <p:nvSpPr>
          <p:cNvPr id="16387" name="Content Placeholder 2">
            <a:extLst>
              <a:ext uri="{FF2B5EF4-FFF2-40B4-BE49-F238E27FC236}">
                <a16:creationId xmlns:a16="http://schemas.microsoft.com/office/drawing/2014/main" id="{17DE406C-2D50-4752-95D9-A11D13535B05}"/>
              </a:ext>
            </a:extLst>
          </p:cNvPr>
          <p:cNvSpPr>
            <a:spLocks noGrp="1"/>
          </p:cNvSpPr>
          <p:nvPr>
            <p:ph idx="1"/>
          </p:nvPr>
        </p:nvSpPr>
        <p:spPr/>
        <p:txBody>
          <a:bodyPr/>
          <a:lstStyle/>
          <a:p>
            <a:pPr lvl="1"/>
            <a:r>
              <a:rPr lang="vi-VN" altLang="vi-VN"/>
              <a:t>Ví dụ :  </a:t>
            </a:r>
            <a:endParaRPr lang="en-US" altLang="vi-VN"/>
          </a:p>
          <a:p>
            <a:pPr lvl="2"/>
            <a:r>
              <a:rPr lang="vi-VN" altLang="vi-VN"/>
              <a:t>POP  AX  </a:t>
            </a:r>
            <a:r>
              <a:rPr lang="en-US" altLang="vi-VN"/>
              <a:t>		</a:t>
            </a:r>
            <a:r>
              <a:rPr lang="vi-VN" altLang="vi-VN"/>
              <a:t>; AX ← [SS:SP+1,SS:SP] </a:t>
            </a:r>
          </a:p>
          <a:p>
            <a:pPr lvl="2"/>
            <a:r>
              <a:rPr lang="vi-VN" altLang="vi-VN"/>
              <a:t>POP ES  </a:t>
            </a:r>
            <a:r>
              <a:rPr lang="en-US" altLang="vi-VN"/>
              <a:t>		</a:t>
            </a:r>
            <a:r>
              <a:rPr lang="vi-VN" altLang="vi-VN"/>
              <a:t>; ES ← [SS:SP+1,SS:SP] </a:t>
            </a:r>
          </a:p>
          <a:p>
            <a:pPr lvl="2"/>
            <a:r>
              <a:rPr lang="vi-VN" altLang="vi-VN"/>
              <a:t>POP [BX+1]  </a:t>
            </a:r>
            <a:r>
              <a:rPr lang="en-US" altLang="vi-VN"/>
              <a:t>	</a:t>
            </a:r>
            <a:r>
              <a:rPr lang="vi-VN" altLang="vi-VN"/>
              <a:t>; [BX+2,BX+1] ← [SS:SP+1,SS:SP]</a:t>
            </a:r>
            <a:endParaRPr lang="en-US" altLang="vi-VN"/>
          </a:p>
        </p:txBody>
      </p:sp>
    </p:spTree>
    <p:extLst>
      <p:ext uri="{BB962C8B-B14F-4D97-AF65-F5344CB8AC3E}">
        <p14:creationId xmlns:p14="http://schemas.microsoft.com/office/powerpoint/2010/main" val="396218138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D351A50B-603B-4944-9D6C-264179FBB9A4}"/>
              </a:ext>
            </a:extLst>
          </p:cNvPr>
          <p:cNvSpPr>
            <a:spLocks noGrp="1"/>
          </p:cNvSpPr>
          <p:nvPr>
            <p:ph type="title"/>
          </p:nvPr>
        </p:nvSpPr>
        <p:spPr/>
        <p:txBody>
          <a:bodyPr/>
          <a:lstStyle/>
          <a:p>
            <a:endParaRPr lang="vi-VN" altLang="vi-VN"/>
          </a:p>
        </p:txBody>
      </p:sp>
      <p:sp>
        <p:nvSpPr>
          <p:cNvPr id="17411" name="Content Placeholder 2">
            <a:extLst>
              <a:ext uri="{FF2B5EF4-FFF2-40B4-BE49-F238E27FC236}">
                <a16:creationId xmlns:a16="http://schemas.microsoft.com/office/drawing/2014/main" id="{96ABDE5E-67E0-4E7B-A1DD-42AED18B3B81}"/>
              </a:ext>
            </a:extLst>
          </p:cNvPr>
          <p:cNvSpPr>
            <a:spLocks noGrp="1"/>
          </p:cNvSpPr>
          <p:nvPr>
            <p:ph idx="1"/>
          </p:nvPr>
        </p:nvSpPr>
        <p:spPr>
          <a:xfrm>
            <a:off x="1905000" y="1143000"/>
            <a:ext cx="8574088" cy="5486400"/>
          </a:xfrm>
        </p:spPr>
        <p:txBody>
          <a:bodyPr/>
          <a:lstStyle/>
          <a:p>
            <a:pPr>
              <a:spcBef>
                <a:spcPct val="0"/>
              </a:spcBef>
            </a:pPr>
            <a:r>
              <a:rPr lang="vi-VN" altLang="vi-VN"/>
              <a:t>Lệnh XCHG : </a:t>
            </a:r>
            <a:r>
              <a:rPr lang="en-US" altLang="vi-VN"/>
              <a:t>XCHG dest,scr</a:t>
            </a:r>
            <a:endParaRPr lang="vi-VN" altLang="vi-VN"/>
          </a:p>
          <a:p>
            <a:pPr lvl="1">
              <a:spcBef>
                <a:spcPct val="0"/>
              </a:spcBef>
            </a:pPr>
            <a:r>
              <a:rPr lang="vi-VN" altLang="vi-VN"/>
              <a:t>Dạng lệnh :  </a:t>
            </a:r>
            <a:endParaRPr lang="en-US" altLang="vi-VN"/>
          </a:p>
          <a:p>
            <a:pPr lvl="2">
              <a:spcBef>
                <a:spcPct val="0"/>
              </a:spcBef>
            </a:pPr>
            <a:r>
              <a:rPr lang="vi-VN" altLang="vi-VN"/>
              <a:t>XCHG  reg,reg  </a:t>
            </a:r>
            <a:r>
              <a:rPr lang="en-US" altLang="vi-VN"/>
              <a:t>		</a:t>
            </a:r>
            <a:r>
              <a:rPr lang="vi-VN" altLang="vi-VN"/>
              <a:t>XCHG  mem,reg </a:t>
            </a:r>
          </a:p>
          <a:p>
            <a:pPr lvl="2">
              <a:spcBef>
                <a:spcPct val="0"/>
              </a:spcBef>
            </a:pPr>
            <a:r>
              <a:rPr lang="vi-VN" altLang="vi-VN"/>
              <a:t>XCHG  accum,reg16  </a:t>
            </a:r>
            <a:r>
              <a:rPr lang="en-US" altLang="vi-VN"/>
              <a:t>	</a:t>
            </a:r>
            <a:r>
              <a:rPr lang="vi-VN" altLang="vi-VN"/>
              <a:t>XCHG  reg,mem </a:t>
            </a:r>
          </a:p>
          <a:p>
            <a:pPr lvl="1">
              <a:spcBef>
                <a:spcPct val="0"/>
              </a:spcBef>
            </a:pPr>
            <a:r>
              <a:rPr lang="vi-VN" altLang="vi-VN"/>
              <a:t>Giải thích :  dest  ↔  scr</a:t>
            </a:r>
            <a:endParaRPr lang="en-US" altLang="vi-VN"/>
          </a:p>
          <a:p>
            <a:pPr lvl="1">
              <a:spcBef>
                <a:spcPct val="0"/>
              </a:spcBef>
            </a:pPr>
            <a:r>
              <a:rPr lang="vi-VN" altLang="vi-VN"/>
              <a:t>Tác động cờ :</a:t>
            </a:r>
            <a:endParaRPr lang="en-US" altLang="vi-VN"/>
          </a:p>
          <a:p>
            <a:pPr lvl="1">
              <a:spcBef>
                <a:spcPct val="0"/>
              </a:spcBef>
            </a:pPr>
            <a:r>
              <a:rPr lang="vi-VN" altLang="vi-VN"/>
              <a:t>Đổi nội dung toán hạng</a:t>
            </a:r>
            <a:r>
              <a:rPr lang="en-US" altLang="vi-VN"/>
              <a:t> nguồn và đích</a:t>
            </a:r>
            <a:r>
              <a:rPr lang="vi-VN" altLang="vi-VN"/>
              <a:t>. </a:t>
            </a:r>
          </a:p>
          <a:p>
            <a:pPr lvl="1">
              <a:spcBef>
                <a:spcPct val="0"/>
              </a:spcBef>
            </a:pPr>
            <a:r>
              <a:rPr lang="vi-VN" altLang="vi-VN"/>
              <a:t>Ví dụ :  </a:t>
            </a:r>
            <a:endParaRPr lang="en-US" altLang="vi-VN"/>
          </a:p>
          <a:p>
            <a:pPr lvl="2"/>
            <a:r>
              <a:rPr lang="vi-VN" altLang="vi-VN"/>
              <a:t>XCHG  AX,CX  </a:t>
            </a:r>
            <a:r>
              <a:rPr lang="en-US" altLang="vi-VN"/>
              <a:t>	</a:t>
            </a:r>
            <a:r>
              <a:rPr lang="vi-VN" altLang="vi-VN"/>
              <a:t>; AX ↔ CX </a:t>
            </a:r>
          </a:p>
          <a:p>
            <a:pPr lvl="2"/>
            <a:r>
              <a:rPr lang="vi-VN" altLang="vi-VN"/>
              <a:t>XCHG AH,AL </a:t>
            </a:r>
            <a:r>
              <a:rPr lang="en-US" altLang="vi-VN"/>
              <a:t>	</a:t>
            </a:r>
            <a:r>
              <a:rPr lang="vi-VN" altLang="vi-VN"/>
              <a:t>; AH ↔ AL </a:t>
            </a:r>
          </a:p>
          <a:p>
            <a:pPr lvl="2"/>
            <a:r>
              <a:rPr lang="vi-VN" altLang="vi-VN"/>
              <a:t>XCHG [1000h],DX ; [1001h,1000h]  ↔ DX</a:t>
            </a:r>
            <a:endParaRPr lang="en-US" altLang="vi-VN"/>
          </a:p>
        </p:txBody>
      </p:sp>
      <p:pic>
        <p:nvPicPr>
          <p:cNvPr id="17412" name="Picture 2">
            <a:extLst>
              <a:ext uri="{FF2B5EF4-FFF2-40B4-BE49-F238E27FC236}">
                <a16:creationId xmlns:a16="http://schemas.microsoft.com/office/drawing/2014/main" id="{FDEF835C-7F9C-4C4C-B24A-13AB9A484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276600"/>
            <a:ext cx="2971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139384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8BEDB838-C42C-4FB9-AF15-F09642CD71EF}"/>
              </a:ext>
            </a:extLst>
          </p:cNvPr>
          <p:cNvSpPr>
            <a:spLocks noGrp="1"/>
          </p:cNvSpPr>
          <p:nvPr>
            <p:ph type="title"/>
          </p:nvPr>
        </p:nvSpPr>
        <p:spPr/>
        <p:txBody>
          <a:bodyPr/>
          <a:lstStyle/>
          <a:p>
            <a:endParaRPr lang="vi-VN" altLang="vi-VN"/>
          </a:p>
        </p:txBody>
      </p:sp>
      <p:sp>
        <p:nvSpPr>
          <p:cNvPr id="18435" name="Content Placeholder 2">
            <a:extLst>
              <a:ext uri="{FF2B5EF4-FFF2-40B4-BE49-F238E27FC236}">
                <a16:creationId xmlns:a16="http://schemas.microsoft.com/office/drawing/2014/main" id="{92A824E2-F1D5-459D-9516-F8E861E0B490}"/>
              </a:ext>
            </a:extLst>
          </p:cNvPr>
          <p:cNvSpPr>
            <a:spLocks noGrp="1"/>
          </p:cNvSpPr>
          <p:nvPr>
            <p:ph idx="1"/>
          </p:nvPr>
        </p:nvSpPr>
        <p:spPr>
          <a:xfrm>
            <a:off x="1893889" y="990600"/>
            <a:ext cx="8574087" cy="5715000"/>
          </a:xfrm>
        </p:spPr>
        <p:txBody>
          <a:bodyPr/>
          <a:lstStyle/>
          <a:p>
            <a:r>
              <a:rPr lang="en-US" altLang="vi-VN"/>
              <a:t>Lệnh IN : IN accum, IOPort</a:t>
            </a:r>
          </a:p>
          <a:p>
            <a:pPr lvl="1"/>
            <a:r>
              <a:rPr lang="en-US" altLang="vi-VN"/>
              <a:t>Dạng lệnh :  </a:t>
            </a:r>
          </a:p>
          <a:p>
            <a:pPr lvl="2"/>
            <a:r>
              <a:rPr lang="vi-VN" altLang="vi-VN"/>
              <a:t>IN accum,immed8</a:t>
            </a:r>
          </a:p>
          <a:p>
            <a:pPr lvl="2"/>
            <a:r>
              <a:rPr lang="vi-VN" altLang="vi-VN"/>
              <a:t>IN accum,DX</a:t>
            </a:r>
          </a:p>
          <a:p>
            <a:pPr lvl="1"/>
            <a:r>
              <a:rPr lang="en-US" altLang="vi-VN"/>
              <a:t>Giải thích :  accum  ← [cổng IO]</a:t>
            </a:r>
          </a:p>
          <a:p>
            <a:pPr lvl="1"/>
            <a:r>
              <a:rPr lang="vi-VN" altLang="vi-VN"/>
              <a:t>Tác động cờ :</a:t>
            </a:r>
            <a:endParaRPr lang="en-US" altLang="vi-VN"/>
          </a:p>
          <a:p>
            <a:pPr lvl="1"/>
            <a:r>
              <a:rPr lang="vi-VN" altLang="vi-VN"/>
              <a:t>Nhập dữ liệu từ cổng v</a:t>
            </a:r>
            <a:r>
              <a:rPr lang="en-US" altLang="vi-VN"/>
              <a:t>ào </a:t>
            </a:r>
            <a:r>
              <a:rPr lang="vi-VN" altLang="vi-VN"/>
              <a:t>AL (dữ liệu 8 bit) hay AX (dữ liệu 16 bit). Trường hợp AX sẽ nhập nội dung byte thấp trước, byte cao sau. </a:t>
            </a:r>
          </a:p>
        </p:txBody>
      </p:sp>
      <p:pic>
        <p:nvPicPr>
          <p:cNvPr id="18436" name="Picture 3">
            <a:extLst>
              <a:ext uri="{FF2B5EF4-FFF2-40B4-BE49-F238E27FC236}">
                <a16:creationId xmlns:a16="http://schemas.microsoft.com/office/drawing/2014/main" id="{2E02E908-1CAB-4B96-B671-515739AC0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6138" y="3429000"/>
            <a:ext cx="30480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196823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10E10194-6C0D-48BF-95CC-3A6DADC48BC5}"/>
              </a:ext>
            </a:extLst>
          </p:cNvPr>
          <p:cNvSpPr>
            <a:spLocks noGrp="1"/>
          </p:cNvSpPr>
          <p:nvPr>
            <p:ph type="title"/>
          </p:nvPr>
        </p:nvSpPr>
        <p:spPr/>
        <p:txBody>
          <a:bodyPr/>
          <a:lstStyle/>
          <a:p>
            <a:endParaRPr lang="vi-VN" altLang="vi-VN"/>
          </a:p>
        </p:txBody>
      </p:sp>
      <p:sp>
        <p:nvSpPr>
          <p:cNvPr id="18435" name="Content Placeholder 2">
            <a:extLst>
              <a:ext uri="{FF2B5EF4-FFF2-40B4-BE49-F238E27FC236}">
                <a16:creationId xmlns:a16="http://schemas.microsoft.com/office/drawing/2014/main" id="{823A7C23-458E-41AD-BD7D-D67E3A5F722B}"/>
              </a:ext>
            </a:extLst>
          </p:cNvPr>
          <p:cNvSpPr>
            <a:spLocks noGrp="1"/>
          </p:cNvSpPr>
          <p:nvPr>
            <p:ph idx="1"/>
          </p:nvPr>
        </p:nvSpPr>
        <p:spPr>
          <a:xfrm>
            <a:off x="1905000" y="1143000"/>
            <a:ext cx="8574088" cy="5486400"/>
          </a:xfrm>
        </p:spPr>
        <p:txBody>
          <a:bodyPr/>
          <a:lstStyle/>
          <a:p>
            <a:pPr lvl="1">
              <a:defRPr/>
            </a:pPr>
            <a:r>
              <a:rPr lang="vi-VN" altLang="vi-VN"/>
              <a:t>Dạng lệnh có immed8 dùng trong trường hợp địa chỉ cổng 8 bit. </a:t>
            </a:r>
            <a:endParaRPr lang="en-US" altLang="vi-VN"/>
          </a:p>
          <a:p>
            <a:pPr lvl="1">
              <a:defRPr/>
            </a:pPr>
            <a:r>
              <a:rPr lang="nl-NL" altLang="vi-VN"/>
              <a:t>Ví dụ :  </a:t>
            </a:r>
          </a:p>
          <a:p>
            <a:pPr lvl="2">
              <a:defRPr/>
            </a:pPr>
            <a:r>
              <a:rPr lang="nl-NL" altLang="vi-VN"/>
              <a:t>IN  AL,61h </a:t>
            </a:r>
          </a:p>
          <a:p>
            <a:pPr lvl="2">
              <a:defRPr/>
            </a:pPr>
            <a:r>
              <a:rPr lang="nl-NL" altLang="vi-VN"/>
              <a:t>IN A</a:t>
            </a:r>
            <a:r>
              <a:rPr lang="vi-VN" altLang="vi-VN"/>
              <a:t>X</a:t>
            </a:r>
            <a:r>
              <a:rPr lang="nl-NL" altLang="vi-VN"/>
              <a:t>,40h </a:t>
            </a:r>
          </a:p>
          <a:p>
            <a:pPr lvl="1">
              <a:defRPr/>
            </a:pPr>
            <a:r>
              <a:rPr lang="vi-VN" altLang="vi-VN"/>
              <a:t>Dạng lệnh có thanh ghi DX dùng cho trường hợp địa chỉ cổng 16 bit, 8 bit. </a:t>
            </a:r>
          </a:p>
          <a:p>
            <a:pPr lvl="1">
              <a:defRPr/>
            </a:pPr>
            <a:r>
              <a:rPr lang="vi-VN" altLang="vi-VN"/>
              <a:t>Ví dụ : </a:t>
            </a:r>
            <a:endParaRPr lang="en-US" altLang="vi-VN"/>
          </a:p>
          <a:p>
            <a:pPr lvl="2">
              <a:defRPr/>
            </a:pPr>
            <a:r>
              <a:rPr lang="vi-VN" altLang="vi-VN"/>
              <a:t>MOV DX,378h </a:t>
            </a:r>
          </a:p>
          <a:p>
            <a:pPr marL="914400" lvl="2" indent="246063">
              <a:buNone/>
              <a:defRPr/>
            </a:pPr>
            <a:r>
              <a:rPr lang="vi-VN" altLang="vi-VN"/>
              <a:t>IN AL,DX </a:t>
            </a:r>
          </a:p>
          <a:p>
            <a:pPr lvl="2">
              <a:defRPr/>
            </a:pPr>
            <a:r>
              <a:rPr lang="vi-VN" altLang="vi-VN"/>
              <a:t>MOV DX,2F8h</a:t>
            </a:r>
          </a:p>
          <a:p>
            <a:pPr marL="914400" lvl="2" indent="246063">
              <a:buNone/>
              <a:defRPr/>
            </a:pPr>
            <a:r>
              <a:rPr lang="vi-VN" altLang="vi-VN"/>
              <a:t>IN AX,DX</a:t>
            </a:r>
            <a:endParaRPr lang="en-US" altLang="vi-VN"/>
          </a:p>
          <a:p>
            <a:pPr>
              <a:defRPr/>
            </a:pPr>
            <a:endParaRPr lang="en-US" altLang="vi-VN"/>
          </a:p>
        </p:txBody>
      </p:sp>
    </p:spTree>
    <p:extLst>
      <p:ext uri="{BB962C8B-B14F-4D97-AF65-F5344CB8AC3E}">
        <p14:creationId xmlns:p14="http://schemas.microsoft.com/office/powerpoint/2010/main" val="208403035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71A1516E-88CC-4AC3-873E-736B020CBE94}"/>
              </a:ext>
            </a:extLst>
          </p:cNvPr>
          <p:cNvSpPr>
            <a:spLocks noGrp="1"/>
          </p:cNvSpPr>
          <p:nvPr>
            <p:ph type="title"/>
          </p:nvPr>
        </p:nvSpPr>
        <p:spPr/>
        <p:txBody>
          <a:bodyPr/>
          <a:lstStyle/>
          <a:p>
            <a:endParaRPr lang="vi-VN" altLang="vi-VN"/>
          </a:p>
        </p:txBody>
      </p:sp>
      <p:sp>
        <p:nvSpPr>
          <p:cNvPr id="19459" name="Content Placeholder 2">
            <a:extLst>
              <a:ext uri="{FF2B5EF4-FFF2-40B4-BE49-F238E27FC236}">
                <a16:creationId xmlns:a16="http://schemas.microsoft.com/office/drawing/2014/main" id="{57B1D557-B95F-44B0-BCF2-2CAB32E55CCB}"/>
              </a:ext>
            </a:extLst>
          </p:cNvPr>
          <p:cNvSpPr>
            <a:spLocks noGrp="1"/>
          </p:cNvSpPr>
          <p:nvPr>
            <p:ph idx="1"/>
          </p:nvPr>
        </p:nvSpPr>
        <p:spPr>
          <a:xfrm>
            <a:off x="1905000" y="990600"/>
            <a:ext cx="8574088" cy="5638800"/>
          </a:xfrm>
        </p:spPr>
        <p:txBody>
          <a:bodyPr/>
          <a:lstStyle/>
          <a:p>
            <a:pPr>
              <a:defRPr/>
            </a:pPr>
            <a:r>
              <a:rPr lang="en-US" altLang="vi-VN"/>
              <a:t>Lệnh OUT : OUT </a:t>
            </a:r>
            <a:r>
              <a:rPr lang="en-US" altLang="vi-VN" err="1"/>
              <a:t>IOport</a:t>
            </a:r>
            <a:r>
              <a:rPr lang="en-US" altLang="vi-VN"/>
              <a:t>, accum</a:t>
            </a:r>
          </a:p>
          <a:p>
            <a:pPr lvl="1">
              <a:defRPr/>
            </a:pPr>
            <a:r>
              <a:rPr lang="en-US" altLang="vi-VN"/>
              <a:t>Dạng lệnh :  </a:t>
            </a:r>
          </a:p>
          <a:p>
            <a:pPr lvl="2">
              <a:defRPr/>
            </a:pPr>
            <a:r>
              <a:rPr lang="en-US" altLang="vi-VN"/>
              <a:t>OUT  immed8,accum </a:t>
            </a:r>
          </a:p>
          <a:p>
            <a:pPr lvl="2">
              <a:defRPr/>
            </a:pPr>
            <a:r>
              <a:rPr lang="en-US" altLang="vi-VN"/>
              <a:t>OUT  </a:t>
            </a:r>
            <a:r>
              <a:rPr lang="en-US" altLang="vi-VN" err="1"/>
              <a:t>DX,accum</a:t>
            </a:r>
            <a:r>
              <a:rPr lang="en-US" altLang="vi-VN"/>
              <a:t> </a:t>
            </a:r>
          </a:p>
          <a:p>
            <a:pPr lvl="1">
              <a:defRPr/>
            </a:pPr>
            <a:r>
              <a:rPr lang="en-US" altLang="vi-VN"/>
              <a:t>Giải thích :  [cổng IO] ← </a:t>
            </a:r>
            <a:r>
              <a:rPr lang="en-US" altLang="vi-VN" err="1"/>
              <a:t>accum</a:t>
            </a:r>
            <a:r>
              <a:rPr lang="en-US" altLang="vi-VN"/>
              <a:t> </a:t>
            </a:r>
          </a:p>
          <a:p>
            <a:pPr lvl="1">
              <a:defRPr/>
            </a:pPr>
            <a:r>
              <a:rPr lang="vi-VN" altLang="vi-VN"/>
              <a:t>Tác động cờ :</a:t>
            </a:r>
            <a:endParaRPr lang="en-US" altLang="vi-VN"/>
          </a:p>
          <a:p>
            <a:pPr lvl="1">
              <a:defRPr/>
            </a:pPr>
            <a:r>
              <a:rPr lang="vi-VN" altLang="vi-VN"/>
              <a:t>Xuất dữ liệu từ AL hoặc AX ra cổng 8 bit, 16 bit  </a:t>
            </a:r>
          </a:p>
          <a:p>
            <a:pPr lvl="1">
              <a:defRPr/>
            </a:pPr>
            <a:r>
              <a:rPr lang="vi-VN" altLang="vi-VN"/>
              <a:t>Ví dụ :  </a:t>
            </a:r>
            <a:endParaRPr lang="en-US" altLang="vi-VN"/>
          </a:p>
          <a:p>
            <a:pPr lvl="2">
              <a:defRPr/>
            </a:pPr>
            <a:r>
              <a:rPr lang="vi-VN" altLang="vi-VN"/>
              <a:t>OUT  20h,AL </a:t>
            </a:r>
          </a:p>
          <a:p>
            <a:pPr lvl="2">
              <a:defRPr/>
            </a:pPr>
            <a:r>
              <a:rPr lang="vi-VN" altLang="vi-VN"/>
              <a:t>MOV DX,2F8h </a:t>
            </a:r>
            <a:r>
              <a:rPr lang="en-US" altLang="vi-VN"/>
              <a:t>	</a:t>
            </a:r>
            <a:endParaRPr lang="vi-VN" altLang="vi-VN"/>
          </a:p>
          <a:p>
            <a:pPr marL="914400" lvl="2" indent="246063">
              <a:buNone/>
              <a:defRPr/>
            </a:pPr>
            <a:r>
              <a:rPr lang="vi-VN" altLang="vi-VN"/>
              <a:t>OUT DX,AL  </a:t>
            </a:r>
            <a:endParaRPr lang="en-US" altLang="vi-VN"/>
          </a:p>
        </p:txBody>
      </p:sp>
      <p:pic>
        <p:nvPicPr>
          <p:cNvPr id="20484" name="Picture 2">
            <a:extLst>
              <a:ext uri="{FF2B5EF4-FFF2-40B4-BE49-F238E27FC236}">
                <a16:creationId xmlns:a16="http://schemas.microsoft.com/office/drawing/2014/main" id="{F9C7ADE2-37D6-4744-A63A-3C64C5388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505200"/>
            <a:ext cx="33528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282559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BE3B7BD8-09F3-4DF5-96F9-A7D89C4F67B1}"/>
              </a:ext>
            </a:extLst>
          </p:cNvPr>
          <p:cNvSpPr>
            <a:spLocks noGrp="1"/>
          </p:cNvSpPr>
          <p:nvPr>
            <p:ph type="title"/>
          </p:nvPr>
        </p:nvSpPr>
        <p:spPr/>
        <p:txBody>
          <a:bodyPr/>
          <a:lstStyle/>
          <a:p>
            <a:endParaRPr lang="vi-VN" altLang="vi-VN"/>
          </a:p>
        </p:txBody>
      </p:sp>
      <p:sp>
        <p:nvSpPr>
          <p:cNvPr id="21507" name="Content Placeholder 2">
            <a:extLst>
              <a:ext uri="{FF2B5EF4-FFF2-40B4-BE49-F238E27FC236}">
                <a16:creationId xmlns:a16="http://schemas.microsoft.com/office/drawing/2014/main" id="{435E2144-898F-46CA-9822-68DA24F29617}"/>
              </a:ext>
            </a:extLst>
          </p:cNvPr>
          <p:cNvSpPr>
            <a:spLocks noGrp="1"/>
          </p:cNvSpPr>
          <p:nvPr>
            <p:ph idx="1"/>
          </p:nvPr>
        </p:nvSpPr>
        <p:spPr/>
        <p:txBody>
          <a:bodyPr/>
          <a:lstStyle/>
          <a:p>
            <a:r>
              <a:rPr lang="en-US" altLang="vi-VN"/>
              <a:t>Lệnh XLAT : </a:t>
            </a:r>
          </a:p>
          <a:p>
            <a:pPr lvl="1"/>
            <a:r>
              <a:rPr lang="en-US" altLang="vi-VN"/>
              <a:t>Dạng lệnh :  XLAT </a:t>
            </a:r>
          </a:p>
          <a:p>
            <a:pPr lvl="1"/>
            <a:r>
              <a:rPr lang="en-US" altLang="vi-VN"/>
              <a:t>Giải thích :  AL  ← [DS:BX+AL] </a:t>
            </a:r>
          </a:p>
          <a:p>
            <a:pPr lvl="1"/>
            <a:r>
              <a:rPr lang="vi-VN" altLang="vi-VN"/>
              <a:t>Tác động cờ :</a:t>
            </a:r>
            <a:endParaRPr lang="en-US" altLang="vi-VN"/>
          </a:p>
          <a:p>
            <a:pPr lvl="1"/>
            <a:r>
              <a:rPr lang="vi-VN" altLang="vi-VN"/>
              <a:t>Tra bảng. Thanh ghi BX giữ địa chỉ đầu bảng. Thanh ghi AL giữ chỉ số của phần tử cần lấy ra.  </a:t>
            </a:r>
            <a:endParaRPr lang="en-US" altLang="vi-VN"/>
          </a:p>
          <a:p>
            <a:pPr lvl="1"/>
            <a:r>
              <a:rPr lang="en-US" altLang="vi-VN"/>
              <a:t>Lệnh XLAT có ứng dụng trong mã hóa dữ liệu. </a:t>
            </a:r>
          </a:p>
        </p:txBody>
      </p:sp>
      <p:pic>
        <p:nvPicPr>
          <p:cNvPr id="21508" name="Picture 2">
            <a:extLst>
              <a:ext uri="{FF2B5EF4-FFF2-40B4-BE49-F238E27FC236}">
                <a16:creationId xmlns:a16="http://schemas.microsoft.com/office/drawing/2014/main" id="{EB142714-E405-48B1-B0A2-238BE9338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971801"/>
            <a:ext cx="28956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025798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A9B6F91C-2337-48A1-81CE-B41B20862838}"/>
              </a:ext>
            </a:extLst>
          </p:cNvPr>
          <p:cNvSpPr>
            <a:spLocks noGrp="1"/>
          </p:cNvSpPr>
          <p:nvPr>
            <p:ph type="title"/>
          </p:nvPr>
        </p:nvSpPr>
        <p:spPr/>
        <p:txBody>
          <a:bodyPr/>
          <a:lstStyle/>
          <a:p>
            <a:r>
              <a:rPr lang="en-US" altLang="vi-VN"/>
              <a:t>Ví dụ :</a:t>
            </a:r>
          </a:p>
        </p:txBody>
      </p:sp>
      <p:sp>
        <p:nvSpPr>
          <p:cNvPr id="22531" name="Content Placeholder 2">
            <a:extLst>
              <a:ext uri="{FF2B5EF4-FFF2-40B4-BE49-F238E27FC236}">
                <a16:creationId xmlns:a16="http://schemas.microsoft.com/office/drawing/2014/main" id="{5FACC8D4-B07A-4782-A589-30517045CB8A}"/>
              </a:ext>
            </a:extLst>
          </p:cNvPr>
          <p:cNvSpPr>
            <a:spLocks noGrp="1"/>
          </p:cNvSpPr>
          <p:nvPr>
            <p:ph idx="1"/>
          </p:nvPr>
        </p:nvSpPr>
        <p:spPr/>
        <p:txBody>
          <a:bodyPr/>
          <a:lstStyle/>
          <a:p>
            <a:r>
              <a:rPr lang="vi-VN" altLang="vi-VN"/>
              <a:t>Bài toán tính bình phương một số nguyên có thể thực hiện bằng cách tra bảng như sau</a:t>
            </a:r>
            <a:r>
              <a:rPr lang="en-US" altLang="vi-VN"/>
              <a:t> :</a:t>
            </a:r>
          </a:p>
          <a:p>
            <a:endParaRPr lang="en-US" altLang="vi-VN"/>
          </a:p>
        </p:txBody>
      </p:sp>
      <p:pic>
        <p:nvPicPr>
          <p:cNvPr id="22532" name="Picture 2">
            <a:extLst>
              <a:ext uri="{FF2B5EF4-FFF2-40B4-BE49-F238E27FC236}">
                <a16:creationId xmlns:a16="http://schemas.microsoft.com/office/drawing/2014/main" id="{D215D109-E2F8-4B84-A3A1-0D3415B2C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514600"/>
            <a:ext cx="8001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494033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id="{5D10E400-DF2C-4AA0-A1D2-5043E356E4D9}"/>
              </a:ext>
            </a:extLst>
          </p:cNvPr>
          <p:cNvSpPr>
            <a:spLocks noGrp="1"/>
          </p:cNvSpPr>
          <p:nvPr>
            <p:ph idx="1"/>
          </p:nvPr>
        </p:nvSpPr>
        <p:spPr/>
        <p:txBody>
          <a:bodyPr/>
          <a:lstStyle/>
          <a:p>
            <a:r>
              <a:rPr lang="vi-VN" altLang="vi-VN"/>
              <a:t>Lệnh LEA : </a:t>
            </a:r>
            <a:r>
              <a:rPr lang="en-US" altLang="vi-VN"/>
              <a:t>LEA dest, src</a:t>
            </a:r>
            <a:endParaRPr lang="vi-VN" altLang="vi-VN"/>
          </a:p>
          <a:p>
            <a:pPr lvl="1"/>
            <a:r>
              <a:rPr lang="vi-VN" altLang="vi-VN"/>
              <a:t>Dạng lệnh :  LEA  reg16,mem </a:t>
            </a:r>
          </a:p>
          <a:p>
            <a:pPr lvl="1"/>
            <a:r>
              <a:rPr lang="vi-VN" altLang="vi-VN"/>
              <a:t>Giải thích :  dest  ←  địa chỉ </a:t>
            </a:r>
            <a:r>
              <a:rPr lang="en-US" altLang="vi-VN"/>
              <a:t>offset src</a:t>
            </a:r>
          </a:p>
          <a:p>
            <a:pPr lvl="1"/>
            <a:r>
              <a:rPr lang="vi-VN" altLang="vi-VN"/>
              <a:t>Tác động cờ :</a:t>
            </a:r>
            <a:endParaRPr lang="en-US" altLang="vi-VN"/>
          </a:p>
          <a:p>
            <a:pPr lvl="1"/>
            <a:r>
              <a:rPr lang="vi-VN" altLang="vi-VN"/>
              <a:t>Nạp địa chỉ </a:t>
            </a:r>
            <a:r>
              <a:rPr lang="en-US" altLang="vi-VN"/>
              <a:t>offset của src </a:t>
            </a:r>
            <a:r>
              <a:rPr lang="vi-VN" altLang="vi-VN"/>
              <a:t>vào thanh ghi 16 bit. </a:t>
            </a:r>
          </a:p>
          <a:p>
            <a:pPr lvl="1"/>
            <a:r>
              <a:rPr lang="vi-VN" altLang="vi-VN"/>
              <a:t>Ví dụ :  </a:t>
            </a:r>
            <a:endParaRPr lang="en-US" altLang="vi-VN"/>
          </a:p>
          <a:p>
            <a:pPr lvl="2"/>
            <a:r>
              <a:rPr lang="vi-VN" altLang="vi-VN"/>
              <a:t>LEA  BX,[1000h]  </a:t>
            </a:r>
            <a:r>
              <a:rPr lang="en-US" altLang="vi-VN"/>
              <a:t>		</a:t>
            </a:r>
            <a:r>
              <a:rPr lang="vi-VN" altLang="vi-VN"/>
              <a:t>; BX  ← 1000h </a:t>
            </a:r>
          </a:p>
          <a:p>
            <a:pPr lvl="2"/>
            <a:r>
              <a:rPr lang="vi-VN" altLang="vi-VN"/>
              <a:t>LEA SI,[DI][BX][2000h]  </a:t>
            </a:r>
            <a:r>
              <a:rPr lang="en-US" altLang="vi-VN"/>
              <a:t>	</a:t>
            </a:r>
            <a:r>
              <a:rPr lang="vi-VN" altLang="vi-VN"/>
              <a:t>; SI  ← DI+BX+2000h  </a:t>
            </a:r>
            <a:endParaRPr lang="en-US" altLang="vi-VN"/>
          </a:p>
          <a:p>
            <a:pPr lvl="2"/>
            <a:endParaRPr lang="en-US" altLang="vi-VN"/>
          </a:p>
        </p:txBody>
      </p:sp>
      <p:pic>
        <p:nvPicPr>
          <p:cNvPr id="23555" name="Picture 2">
            <a:extLst>
              <a:ext uri="{FF2B5EF4-FFF2-40B4-BE49-F238E27FC236}">
                <a16:creationId xmlns:a16="http://schemas.microsoft.com/office/drawing/2014/main" id="{53A32A14-C0FC-4EA5-BAC9-A2B806F4EF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895601"/>
            <a:ext cx="28194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8432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a:extLst>
              <a:ext uri="{FF2B5EF4-FFF2-40B4-BE49-F238E27FC236}">
                <a16:creationId xmlns:a16="http://schemas.microsoft.com/office/drawing/2014/main" id="{3B4A5ECA-D2A7-45E6-B936-361D0D313343}"/>
              </a:ext>
            </a:extLst>
          </p:cNvPr>
          <p:cNvSpPr>
            <a:spLocks noGrp="1" noChangeArrowheads="1"/>
          </p:cNvSpPr>
          <p:nvPr>
            <p:ph type="title"/>
          </p:nvPr>
        </p:nvSpPr>
        <p:spPr/>
        <p:txBody>
          <a:bodyPr/>
          <a:lstStyle/>
          <a:p>
            <a:pPr eaLnBrk="1" hangingPunct="1"/>
            <a:r>
              <a:rPr lang="en-AU" altLang="vi-VN"/>
              <a:t>Cộng Trừ Số Có Dấu Dùng Bù -1</a:t>
            </a:r>
          </a:p>
        </p:txBody>
      </p:sp>
      <p:sp>
        <p:nvSpPr>
          <p:cNvPr id="34820" name="Rectangle 3">
            <a:extLst>
              <a:ext uri="{FF2B5EF4-FFF2-40B4-BE49-F238E27FC236}">
                <a16:creationId xmlns:a16="http://schemas.microsoft.com/office/drawing/2014/main" id="{FAA79ADF-6EED-4F02-ADCB-A89E6EC4D8C8}"/>
              </a:ext>
            </a:extLst>
          </p:cNvPr>
          <p:cNvSpPr>
            <a:spLocks noGrp="1" noChangeArrowheads="1"/>
          </p:cNvSpPr>
          <p:nvPr>
            <p:ph idx="1"/>
          </p:nvPr>
        </p:nvSpPr>
        <p:spPr>
          <a:xfrm>
            <a:off x="1046922" y="1566863"/>
            <a:ext cx="8574088" cy="4913313"/>
          </a:xfrm>
        </p:spPr>
        <p:txBody>
          <a:bodyPr/>
          <a:lstStyle/>
          <a:p>
            <a:pPr eaLnBrk="1" hangingPunct="1"/>
            <a:r>
              <a:rPr lang="en-AU" altLang="vi-VN" dirty="0"/>
              <a:t>A – B = A + (-B) : </a:t>
            </a:r>
            <a:r>
              <a:rPr lang="en-AU" altLang="vi-VN" dirty="0" err="1"/>
              <a:t>thực</a:t>
            </a:r>
            <a:r>
              <a:rPr lang="en-AU" altLang="vi-VN" dirty="0"/>
              <a:t> </a:t>
            </a:r>
            <a:r>
              <a:rPr lang="en-AU" altLang="vi-VN" dirty="0" err="1"/>
              <a:t>hiện</a:t>
            </a:r>
            <a:r>
              <a:rPr lang="en-AU" altLang="vi-VN" dirty="0"/>
              <a:t> </a:t>
            </a:r>
            <a:r>
              <a:rPr lang="en-AU" altLang="vi-VN" dirty="0" err="1"/>
              <a:t>giống</a:t>
            </a:r>
            <a:r>
              <a:rPr lang="en-AU" altLang="vi-VN" dirty="0"/>
              <a:t> </a:t>
            </a:r>
            <a:r>
              <a:rPr lang="en-AU" altLang="vi-VN" dirty="0" err="1"/>
              <a:t>như</a:t>
            </a:r>
            <a:r>
              <a:rPr lang="en-AU" altLang="vi-VN" dirty="0"/>
              <a:t> </a:t>
            </a:r>
            <a:r>
              <a:rPr lang="en-AU" altLang="vi-VN" dirty="0" err="1"/>
              <a:t>cộng</a:t>
            </a:r>
            <a:r>
              <a:rPr lang="en-AU" altLang="vi-VN" dirty="0"/>
              <a:t>.</a:t>
            </a:r>
          </a:p>
          <a:p>
            <a:pPr eaLnBrk="1" hangingPunct="1"/>
            <a:r>
              <a:rPr lang="en-AU" altLang="vi-VN" dirty="0" err="1"/>
              <a:t>Ví</a:t>
            </a:r>
            <a:r>
              <a:rPr lang="en-AU" altLang="vi-VN" dirty="0"/>
              <a:t> </a:t>
            </a:r>
            <a:r>
              <a:rPr lang="en-AU" altLang="vi-VN" dirty="0" err="1"/>
              <a:t>dụ</a:t>
            </a:r>
            <a:r>
              <a:rPr lang="en-AU" altLang="vi-VN" dirty="0"/>
              <a:t> : </a:t>
            </a:r>
            <a:r>
              <a:rPr lang="en-AU" altLang="vi-VN" dirty="0" err="1"/>
              <a:t>Thực</a:t>
            </a:r>
            <a:r>
              <a:rPr lang="en-AU" altLang="vi-VN" dirty="0"/>
              <a:t> </a:t>
            </a:r>
            <a:r>
              <a:rPr lang="en-AU" altLang="vi-VN" dirty="0" err="1"/>
              <a:t>hiện</a:t>
            </a:r>
            <a:r>
              <a:rPr lang="en-AU" altLang="vi-VN" dirty="0"/>
              <a:t> </a:t>
            </a:r>
            <a:r>
              <a:rPr lang="en-AU" altLang="vi-VN" dirty="0" err="1"/>
              <a:t>phép</a:t>
            </a:r>
            <a:r>
              <a:rPr lang="en-AU" altLang="vi-VN" dirty="0"/>
              <a:t> </a:t>
            </a:r>
            <a:r>
              <a:rPr lang="en-AU" altLang="vi-VN" dirty="0" err="1"/>
              <a:t>trừ</a:t>
            </a:r>
            <a:endParaRPr lang="en-AU" altLang="vi-VN" dirty="0"/>
          </a:p>
          <a:p>
            <a:pPr eaLnBrk="1" hangingPunct="1">
              <a:buFont typeface="Wingdings" panose="05000000000000000000" pitchFamily="2" charset="2"/>
              <a:buNone/>
            </a:pPr>
            <a:r>
              <a:rPr lang="en-US" altLang="vi-VN" dirty="0"/>
              <a:t>	         			       11</a:t>
            </a:r>
          </a:p>
          <a:p>
            <a:pPr eaLnBrk="1" hangingPunct="1">
              <a:buFont typeface="Wingdings" panose="05000000000000000000" pitchFamily="2" charset="2"/>
              <a:buNone/>
            </a:pPr>
            <a:r>
              <a:rPr lang="en-US" altLang="vi-VN" dirty="0"/>
              <a:t>	  6		  0110		0110</a:t>
            </a:r>
          </a:p>
          <a:p>
            <a:pPr eaLnBrk="1" hangingPunct="1">
              <a:buFont typeface="Wingdings" panose="05000000000000000000" pitchFamily="2" charset="2"/>
              <a:buNone/>
            </a:pPr>
            <a:r>
              <a:rPr lang="en-US" altLang="vi-VN" dirty="0"/>
              <a:t>	</a:t>
            </a:r>
            <a:r>
              <a:rPr lang="en-US" altLang="vi-VN" u="sng" dirty="0"/>
              <a:t>- 3</a:t>
            </a:r>
            <a:r>
              <a:rPr lang="en-US" altLang="vi-VN" dirty="0"/>
              <a:t>	          -0011	       +</a:t>
            </a:r>
            <a:r>
              <a:rPr lang="en-US" altLang="vi-VN" u="sng" dirty="0"/>
              <a:t>1100</a:t>
            </a:r>
            <a:r>
              <a:rPr lang="en-US" altLang="vi-VN" dirty="0"/>
              <a:t>	 </a:t>
            </a:r>
          </a:p>
          <a:p>
            <a:pPr eaLnBrk="1" hangingPunct="1">
              <a:buFont typeface="Wingdings" panose="05000000000000000000" pitchFamily="2" charset="2"/>
              <a:buNone/>
            </a:pPr>
            <a:r>
              <a:rPr lang="en-US" altLang="vi-VN" dirty="0"/>
              <a:t>	  3					0010</a:t>
            </a:r>
          </a:p>
          <a:p>
            <a:pPr eaLnBrk="1" hangingPunct="1">
              <a:buFont typeface="Wingdings" panose="05000000000000000000" pitchFamily="2" charset="2"/>
              <a:buNone/>
            </a:pPr>
            <a:r>
              <a:rPr lang="en-US" altLang="vi-VN" dirty="0"/>
              <a:t>						</a:t>
            </a:r>
            <a:r>
              <a:rPr lang="en-US" altLang="vi-VN" u="sng" dirty="0"/>
              <a:t>   + 1</a:t>
            </a:r>
            <a:endParaRPr lang="en-US" altLang="vi-VN" dirty="0"/>
          </a:p>
          <a:p>
            <a:pPr eaLnBrk="1" hangingPunct="1">
              <a:buFont typeface="Wingdings" panose="05000000000000000000" pitchFamily="2" charset="2"/>
              <a:buNone/>
            </a:pPr>
            <a:r>
              <a:rPr lang="en-US" altLang="vi-VN" dirty="0"/>
              <a:t>						0011</a:t>
            </a:r>
            <a:endParaRPr lang="en-AU" altLang="vi-VN" dirty="0"/>
          </a:p>
        </p:txBody>
      </p:sp>
      <p:sp>
        <p:nvSpPr>
          <p:cNvPr id="34818" name="Slide Number Placeholder 5">
            <a:extLst>
              <a:ext uri="{FF2B5EF4-FFF2-40B4-BE49-F238E27FC236}">
                <a16:creationId xmlns:a16="http://schemas.microsoft.com/office/drawing/2014/main" id="{6EB10786-5340-4095-A00D-D58965206E6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3098ECE8-53F6-4479-9495-51D8C8EDE0BF}" type="slidenum">
              <a:rPr lang="en-US" altLang="vi-VN" sz="1400">
                <a:latin typeface="Tahoma" panose="020B0604030504040204" pitchFamily="34" charset="0"/>
              </a:rPr>
              <a:pPr>
                <a:spcBef>
                  <a:spcPct val="0"/>
                </a:spcBef>
                <a:buClrTx/>
                <a:buSzTx/>
                <a:buFontTx/>
                <a:buNone/>
              </a:pPr>
              <a:t>36</a:t>
            </a:fld>
            <a:endParaRPr lang="en-US" altLang="vi-VN" sz="1400">
              <a:latin typeface="Tahoma" panose="020B0604030504040204" pitchFamily="34" charset="0"/>
            </a:endParaRPr>
          </a:p>
        </p:txBody>
      </p:sp>
      <p:sp>
        <p:nvSpPr>
          <p:cNvPr id="34821" name="Line 4">
            <a:extLst>
              <a:ext uri="{FF2B5EF4-FFF2-40B4-BE49-F238E27FC236}">
                <a16:creationId xmlns:a16="http://schemas.microsoft.com/office/drawing/2014/main" id="{1B28D65E-2740-476B-9C62-0AAD6BDF8870}"/>
              </a:ext>
            </a:extLst>
          </p:cNvPr>
          <p:cNvSpPr>
            <a:spLocks noChangeShapeType="1"/>
          </p:cNvSpPr>
          <p:nvPr/>
        </p:nvSpPr>
        <p:spPr bwMode="auto">
          <a:xfrm>
            <a:off x="2819400" y="3352800"/>
            <a:ext cx="914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22" name="Line 5">
            <a:extLst>
              <a:ext uri="{FF2B5EF4-FFF2-40B4-BE49-F238E27FC236}">
                <a16:creationId xmlns:a16="http://schemas.microsoft.com/office/drawing/2014/main" id="{1ACFC4AD-483F-4086-957E-F6D2DBBFB398}"/>
              </a:ext>
            </a:extLst>
          </p:cNvPr>
          <p:cNvSpPr>
            <a:spLocks noChangeShapeType="1"/>
          </p:cNvSpPr>
          <p:nvPr/>
        </p:nvSpPr>
        <p:spPr bwMode="auto">
          <a:xfrm>
            <a:off x="4876800" y="3352800"/>
            <a:ext cx="1143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34823" name="Group 8">
            <a:extLst>
              <a:ext uri="{FF2B5EF4-FFF2-40B4-BE49-F238E27FC236}">
                <a16:creationId xmlns:a16="http://schemas.microsoft.com/office/drawing/2014/main" id="{AF2E006C-C17B-4126-9BCB-7F619520163D}"/>
              </a:ext>
            </a:extLst>
          </p:cNvPr>
          <p:cNvGrpSpPr>
            <a:grpSpLocks/>
          </p:cNvGrpSpPr>
          <p:nvPr/>
        </p:nvGrpSpPr>
        <p:grpSpPr bwMode="auto">
          <a:xfrm>
            <a:off x="6096000" y="2667000"/>
            <a:ext cx="533400" cy="1981200"/>
            <a:chOff x="2880" y="1680"/>
            <a:chExt cx="336" cy="1248"/>
          </a:xfrm>
        </p:grpSpPr>
        <p:sp>
          <p:nvSpPr>
            <p:cNvPr id="34824" name="Line 6">
              <a:extLst>
                <a:ext uri="{FF2B5EF4-FFF2-40B4-BE49-F238E27FC236}">
                  <a16:creationId xmlns:a16="http://schemas.microsoft.com/office/drawing/2014/main" id="{E054707E-1753-4AC7-A6A5-7A958CEFF745}"/>
                </a:ext>
              </a:extLst>
            </p:cNvPr>
            <p:cNvSpPr>
              <a:spLocks noChangeShapeType="1"/>
            </p:cNvSpPr>
            <p:nvPr/>
          </p:nvSpPr>
          <p:spPr bwMode="auto">
            <a:xfrm>
              <a:off x="2880" y="1680"/>
              <a:ext cx="0" cy="12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5" name="Line 7">
              <a:extLst>
                <a:ext uri="{FF2B5EF4-FFF2-40B4-BE49-F238E27FC236}">
                  <a16:creationId xmlns:a16="http://schemas.microsoft.com/office/drawing/2014/main" id="{5349120E-B300-49DB-BEFA-4D0903915264}"/>
                </a:ext>
              </a:extLst>
            </p:cNvPr>
            <p:cNvSpPr>
              <a:spLocks noChangeShapeType="1"/>
            </p:cNvSpPr>
            <p:nvPr/>
          </p:nvSpPr>
          <p:spPr bwMode="auto">
            <a:xfrm>
              <a:off x="2880" y="2928"/>
              <a:ext cx="33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8744427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5DBCBDD0-A3F6-4277-9587-C11C2E97E249}"/>
              </a:ext>
            </a:extLst>
          </p:cNvPr>
          <p:cNvSpPr>
            <a:spLocks noGrp="1"/>
          </p:cNvSpPr>
          <p:nvPr>
            <p:ph type="title"/>
          </p:nvPr>
        </p:nvSpPr>
        <p:spPr/>
        <p:txBody>
          <a:bodyPr/>
          <a:lstStyle/>
          <a:p>
            <a:endParaRPr lang="vi-VN" altLang="vi-VN"/>
          </a:p>
        </p:txBody>
      </p:sp>
      <p:sp>
        <p:nvSpPr>
          <p:cNvPr id="24579" name="Content Placeholder 2">
            <a:extLst>
              <a:ext uri="{FF2B5EF4-FFF2-40B4-BE49-F238E27FC236}">
                <a16:creationId xmlns:a16="http://schemas.microsoft.com/office/drawing/2014/main" id="{9B9E9846-9BC7-4B1E-8BDC-8C2B4B940BCD}"/>
              </a:ext>
            </a:extLst>
          </p:cNvPr>
          <p:cNvSpPr>
            <a:spLocks noGrp="1"/>
          </p:cNvSpPr>
          <p:nvPr>
            <p:ph idx="1"/>
          </p:nvPr>
        </p:nvSpPr>
        <p:spPr>
          <a:xfrm>
            <a:off x="1905000" y="1295400"/>
            <a:ext cx="8574088" cy="5334000"/>
          </a:xfrm>
        </p:spPr>
        <p:txBody>
          <a:bodyPr/>
          <a:lstStyle/>
          <a:p>
            <a:r>
              <a:rPr lang="vi-VN" altLang="vi-VN"/>
              <a:t>Lệnh LDS : </a:t>
            </a:r>
          </a:p>
          <a:p>
            <a:pPr lvl="1"/>
            <a:r>
              <a:rPr lang="vi-VN" altLang="vi-VN"/>
              <a:t>Dạng lệnh :  LDS  </a:t>
            </a:r>
            <a:r>
              <a:rPr lang="en-US" altLang="vi-VN"/>
              <a:t>dest</a:t>
            </a:r>
            <a:r>
              <a:rPr lang="vi-VN" altLang="vi-VN"/>
              <a:t>,</a:t>
            </a:r>
            <a:r>
              <a:rPr lang="en-US" altLang="vi-VN"/>
              <a:t> </a:t>
            </a:r>
            <a:r>
              <a:rPr lang="vi-VN" altLang="vi-VN"/>
              <a:t>mem32 </a:t>
            </a:r>
          </a:p>
          <a:p>
            <a:pPr lvl="1"/>
            <a:r>
              <a:rPr lang="vi-VN" altLang="vi-VN"/>
              <a:t>Giải thích :  </a:t>
            </a:r>
            <a:endParaRPr lang="en-US" altLang="vi-VN"/>
          </a:p>
          <a:p>
            <a:pPr lvl="2"/>
            <a:r>
              <a:rPr lang="vi-VN" altLang="vi-VN"/>
              <a:t>DS  ← [</a:t>
            </a:r>
            <a:r>
              <a:rPr lang="en-US" altLang="vi-VN"/>
              <a:t>mem32</a:t>
            </a:r>
            <a:r>
              <a:rPr lang="vi-VN" altLang="vi-VN"/>
              <a:t>+3,</a:t>
            </a:r>
            <a:r>
              <a:rPr lang="en-US" altLang="vi-VN"/>
              <a:t> mem32</a:t>
            </a:r>
            <a:r>
              <a:rPr lang="vi-VN" altLang="vi-VN"/>
              <a:t>+2] </a:t>
            </a:r>
          </a:p>
          <a:p>
            <a:pPr lvl="2"/>
            <a:r>
              <a:rPr lang="vi-VN" altLang="vi-VN"/>
              <a:t>dest  ← [</a:t>
            </a:r>
            <a:r>
              <a:rPr lang="en-US" altLang="vi-VN"/>
              <a:t>mem32 </a:t>
            </a:r>
            <a:r>
              <a:rPr lang="vi-VN" altLang="vi-VN"/>
              <a:t>+1,</a:t>
            </a:r>
            <a:r>
              <a:rPr lang="en-US" altLang="vi-VN"/>
              <a:t> mem32</a:t>
            </a:r>
            <a:r>
              <a:rPr lang="vi-VN" altLang="vi-VN"/>
              <a:t>] </a:t>
            </a:r>
            <a:endParaRPr lang="en-US" altLang="vi-VN"/>
          </a:p>
          <a:p>
            <a:pPr lvl="1"/>
            <a:r>
              <a:rPr lang="vi-VN" altLang="vi-VN"/>
              <a:t>Tác động cờ :</a:t>
            </a:r>
            <a:endParaRPr lang="en-US" altLang="vi-VN"/>
          </a:p>
          <a:p>
            <a:pPr lvl="1"/>
            <a:r>
              <a:rPr lang="vi-VN" altLang="vi-VN"/>
              <a:t>Nạp 4 byte bộ nhớ (con trỏ) vào thanh ghi DS và một thanh ghi tổng quát</a:t>
            </a:r>
            <a:r>
              <a:rPr lang="en-US" altLang="vi-VN"/>
              <a:t> (dest)</a:t>
            </a:r>
            <a:r>
              <a:rPr lang="vi-VN" altLang="vi-VN"/>
              <a:t>. </a:t>
            </a:r>
          </a:p>
          <a:p>
            <a:pPr lvl="1"/>
            <a:r>
              <a:rPr lang="vi-VN" altLang="vi-VN"/>
              <a:t>Ví dụ :  </a:t>
            </a:r>
            <a:endParaRPr lang="en-US" altLang="vi-VN"/>
          </a:p>
          <a:p>
            <a:pPr lvl="2"/>
            <a:r>
              <a:rPr lang="vi-VN" altLang="vi-VN"/>
              <a:t>LDS  BX,[1000h]  </a:t>
            </a:r>
            <a:r>
              <a:rPr lang="en-US" altLang="vi-VN"/>
              <a:t>	</a:t>
            </a:r>
            <a:r>
              <a:rPr lang="vi-VN" altLang="vi-VN"/>
              <a:t>; DS  ← [1003h, 1002h] </a:t>
            </a:r>
          </a:p>
          <a:p>
            <a:pPr lvl="1">
              <a:buFont typeface="Wingdings" panose="05000000000000000000" pitchFamily="2" charset="2"/>
              <a:buNone/>
            </a:pPr>
            <a:r>
              <a:rPr lang="en-US" altLang="vi-VN"/>
              <a:t>					</a:t>
            </a:r>
            <a:r>
              <a:rPr lang="vi-VN" altLang="vi-VN" sz="2400"/>
              <a:t>; BX  ← [1001h, 1000h]  </a:t>
            </a:r>
            <a:endParaRPr lang="en-US" altLang="vi-VN" sz="2400"/>
          </a:p>
        </p:txBody>
      </p:sp>
      <p:pic>
        <p:nvPicPr>
          <p:cNvPr id="24580" name="Picture 2">
            <a:extLst>
              <a:ext uri="{FF2B5EF4-FFF2-40B4-BE49-F238E27FC236}">
                <a16:creationId xmlns:a16="http://schemas.microsoft.com/office/drawing/2014/main" id="{6AC0A0F6-3197-4F3F-8CF1-6A8708D23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810000"/>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048168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646898A0-68A3-4021-A7FC-67784D2857A3}"/>
              </a:ext>
            </a:extLst>
          </p:cNvPr>
          <p:cNvSpPr>
            <a:spLocks noGrp="1"/>
          </p:cNvSpPr>
          <p:nvPr>
            <p:ph type="title"/>
          </p:nvPr>
        </p:nvSpPr>
        <p:spPr/>
        <p:txBody>
          <a:bodyPr/>
          <a:lstStyle/>
          <a:p>
            <a:endParaRPr lang="vi-VN" altLang="vi-VN"/>
          </a:p>
        </p:txBody>
      </p:sp>
      <p:sp>
        <p:nvSpPr>
          <p:cNvPr id="25603" name="Content Placeholder 2">
            <a:extLst>
              <a:ext uri="{FF2B5EF4-FFF2-40B4-BE49-F238E27FC236}">
                <a16:creationId xmlns:a16="http://schemas.microsoft.com/office/drawing/2014/main" id="{86302EFA-C5E4-4912-A742-0C887CEE5FC0}"/>
              </a:ext>
            </a:extLst>
          </p:cNvPr>
          <p:cNvSpPr>
            <a:spLocks noGrp="1"/>
          </p:cNvSpPr>
          <p:nvPr>
            <p:ph idx="1"/>
          </p:nvPr>
        </p:nvSpPr>
        <p:spPr/>
        <p:txBody>
          <a:bodyPr/>
          <a:lstStyle/>
          <a:p>
            <a:r>
              <a:rPr lang="vi-VN" altLang="vi-VN"/>
              <a:t>Lệnh LES : </a:t>
            </a:r>
          </a:p>
          <a:p>
            <a:pPr lvl="1"/>
            <a:r>
              <a:rPr lang="vi-VN" altLang="vi-VN"/>
              <a:t>Dạng lệnh :  LES  </a:t>
            </a:r>
            <a:r>
              <a:rPr lang="en-US" altLang="vi-VN"/>
              <a:t>dest</a:t>
            </a:r>
            <a:r>
              <a:rPr lang="vi-VN" altLang="vi-VN"/>
              <a:t>,</a:t>
            </a:r>
            <a:r>
              <a:rPr lang="en-US" altLang="vi-VN"/>
              <a:t> </a:t>
            </a:r>
            <a:r>
              <a:rPr lang="vi-VN" altLang="vi-VN"/>
              <a:t>mem32 </a:t>
            </a:r>
          </a:p>
          <a:p>
            <a:pPr lvl="1"/>
            <a:r>
              <a:rPr lang="vi-VN" altLang="vi-VN"/>
              <a:t>Giải thích :  </a:t>
            </a:r>
            <a:endParaRPr lang="en-US" altLang="vi-VN"/>
          </a:p>
          <a:p>
            <a:pPr lvl="2"/>
            <a:r>
              <a:rPr lang="vi-VN" altLang="vi-VN"/>
              <a:t>ES  ← [mem32 +3, mem32 +2] </a:t>
            </a:r>
          </a:p>
          <a:p>
            <a:pPr lvl="2"/>
            <a:r>
              <a:rPr lang="vi-VN" altLang="vi-VN"/>
              <a:t>dest  ← [mem32 +1,</a:t>
            </a:r>
            <a:r>
              <a:rPr lang="en-US" altLang="vi-VN"/>
              <a:t> </a:t>
            </a:r>
            <a:r>
              <a:rPr lang="vi-VN" altLang="vi-VN"/>
              <a:t>mem32] </a:t>
            </a:r>
            <a:endParaRPr lang="en-US" altLang="vi-VN"/>
          </a:p>
          <a:p>
            <a:pPr lvl="1"/>
            <a:r>
              <a:rPr lang="vi-VN" altLang="vi-VN"/>
              <a:t>Tác động cờ :</a:t>
            </a:r>
            <a:endParaRPr lang="en-US" altLang="vi-VN"/>
          </a:p>
          <a:p>
            <a:pPr lvl="1"/>
            <a:r>
              <a:rPr lang="vi-VN" altLang="vi-VN"/>
              <a:t>Nạp 4 byte bộ nhớ (con trỏ) vào thanh ghi ES và một thanh ghi tổng quát. </a:t>
            </a:r>
          </a:p>
          <a:p>
            <a:pPr lvl="1"/>
            <a:r>
              <a:rPr lang="vi-VN" altLang="vi-VN"/>
              <a:t>Ví dụ :  LES  DI,[1000h]  </a:t>
            </a:r>
            <a:r>
              <a:rPr lang="en-US" altLang="vi-VN"/>
              <a:t>	</a:t>
            </a:r>
            <a:r>
              <a:rPr lang="vi-VN" altLang="vi-VN"/>
              <a:t>; ES  ← [1003h, 1002h] </a:t>
            </a:r>
          </a:p>
          <a:p>
            <a:pPr lvl="1">
              <a:buFont typeface="Wingdings" panose="05000000000000000000" pitchFamily="2" charset="2"/>
              <a:buNone/>
            </a:pPr>
            <a:r>
              <a:rPr lang="en-US" altLang="vi-VN"/>
              <a:t>						</a:t>
            </a:r>
            <a:r>
              <a:rPr lang="vi-VN" altLang="vi-VN"/>
              <a:t>; </a:t>
            </a:r>
            <a:r>
              <a:rPr lang="en-US" altLang="vi-VN"/>
              <a:t>D</a:t>
            </a:r>
            <a:r>
              <a:rPr lang="vi-VN" altLang="vi-VN"/>
              <a:t>I  ← [1001h, 1000h]  </a:t>
            </a:r>
            <a:endParaRPr lang="en-US" altLang="vi-VN"/>
          </a:p>
        </p:txBody>
      </p:sp>
      <p:pic>
        <p:nvPicPr>
          <p:cNvPr id="25604" name="Picture 2">
            <a:extLst>
              <a:ext uri="{FF2B5EF4-FFF2-40B4-BE49-F238E27FC236}">
                <a16:creationId xmlns:a16="http://schemas.microsoft.com/office/drawing/2014/main" id="{E8F6BB8A-66DA-49A4-8C7D-DF7327732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810001"/>
            <a:ext cx="31242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98684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3B5ADD38-3FCC-4E4F-8EB7-9632DC972238}"/>
              </a:ext>
            </a:extLst>
          </p:cNvPr>
          <p:cNvSpPr>
            <a:spLocks noGrp="1"/>
          </p:cNvSpPr>
          <p:nvPr>
            <p:ph type="title"/>
          </p:nvPr>
        </p:nvSpPr>
        <p:spPr/>
        <p:txBody>
          <a:bodyPr/>
          <a:lstStyle/>
          <a:p>
            <a:endParaRPr lang="vi-VN" altLang="vi-VN"/>
          </a:p>
        </p:txBody>
      </p:sp>
      <p:sp>
        <p:nvSpPr>
          <p:cNvPr id="26627" name="Content Placeholder 2">
            <a:extLst>
              <a:ext uri="{FF2B5EF4-FFF2-40B4-BE49-F238E27FC236}">
                <a16:creationId xmlns:a16="http://schemas.microsoft.com/office/drawing/2014/main" id="{0A29E666-0E33-4B3F-AB09-DE1944C6755F}"/>
              </a:ext>
            </a:extLst>
          </p:cNvPr>
          <p:cNvSpPr>
            <a:spLocks noGrp="1"/>
          </p:cNvSpPr>
          <p:nvPr>
            <p:ph idx="1"/>
          </p:nvPr>
        </p:nvSpPr>
        <p:spPr>
          <a:xfrm>
            <a:off x="1905000" y="1219200"/>
            <a:ext cx="8574088" cy="5410200"/>
          </a:xfrm>
        </p:spPr>
        <p:txBody>
          <a:bodyPr/>
          <a:lstStyle/>
          <a:p>
            <a:r>
              <a:rPr lang="en-US" altLang="vi-VN"/>
              <a:t>Lệnh LAHF : </a:t>
            </a:r>
          </a:p>
          <a:p>
            <a:pPr lvl="1"/>
            <a:r>
              <a:rPr lang="en-US" altLang="vi-VN"/>
              <a:t>Dạng lệnh :  LAHF </a:t>
            </a:r>
          </a:p>
          <a:p>
            <a:pPr lvl="1"/>
            <a:r>
              <a:rPr lang="en-US" altLang="vi-VN"/>
              <a:t>Giải thích :  AH  ← FlagsL </a:t>
            </a:r>
          </a:p>
          <a:p>
            <a:pPr lvl="1"/>
            <a:r>
              <a:rPr lang="vi-VN" altLang="vi-VN"/>
              <a:t>Tác động cờ :</a:t>
            </a:r>
            <a:endParaRPr lang="en-US" altLang="vi-VN"/>
          </a:p>
          <a:p>
            <a:pPr lvl="1"/>
            <a:r>
              <a:rPr lang="vi-VN" altLang="vi-VN"/>
              <a:t>Nạp 8 bit thấp của thanh ghi cờ vào thanh ghi AH. </a:t>
            </a:r>
            <a:endParaRPr lang="en-US" altLang="vi-VN"/>
          </a:p>
          <a:p>
            <a:r>
              <a:rPr lang="vi-VN" altLang="vi-VN"/>
              <a:t>Lệnh SAHF : </a:t>
            </a:r>
          </a:p>
          <a:p>
            <a:pPr lvl="1"/>
            <a:r>
              <a:rPr lang="vi-VN" altLang="vi-VN"/>
              <a:t>Dạng lệnh :  SAHF </a:t>
            </a:r>
          </a:p>
          <a:p>
            <a:pPr lvl="1"/>
            <a:r>
              <a:rPr lang="vi-VN" altLang="vi-VN"/>
              <a:t>Giải thích :  FlagsL  ← AH </a:t>
            </a:r>
            <a:endParaRPr lang="en-US" altLang="vi-VN"/>
          </a:p>
          <a:p>
            <a:pPr lvl="1"/>
            <a:r>
              <a:rPr lang="vi-VN" altLang="vi-VN"/>
              <a:t>Tác động cờ :</a:t>
            </a:r>
            <a:endParaRPr lang="en-US" altLang="vi-VN"/>
          </a:p>
          <a:p>
            <a:pPr lvl="1"/>
            <a:r>
              <a:rPr lang="vi-VN" altLang="vi-VN"/>
              <a:t>Cất thanh ghi AH vào 8 bit thấp của thanh ghi cờ.  </a:t>
            </a:r>
            <a:endParaRPr lang="en-US" altLang="vi-VN"/>
          </a:p>
        </p:txBody>
      </p:sp>
      <p:pic>
        <p:nvPicPr>
          <p:cNvPr id="26628" name="Picture 2">
            <a:extLst>
              <a:ext uri="{FF2B5EF4-FFF2-40B4-BE49-F238E27FC236}">
                <a16:creationId xmlns:a16="http://schemas.microsoft.com/office/drawing/2014/main" id="{26680543-02EA-4755-9E29-B2C5EBD57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895601"/>
            <a:ext cx="30480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2">
            <a:extLst>
              <a:ext uri="{FF2B5EF4-FFF2-40B4-BE49-F238E27FC236}">
                <a16:creationId xmlns:a16="http://schemas.microsoft.com/office/drawing/2014/main" id="{858C1D52-9EDC-4ED2-AD88-E46C2CEAD3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5562601"/>
            <a:ext cx="30480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908825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B702CFC7-6506-420F-B3AA-43F513865EE0}"/>
              </a:ext>
            </a:extLst>
          </p:cNvPr>
          <p:cNvSpPr>
            <a:spLocks noGrp="1"/>
          </p:cNvSpPr>
          <p:nvPr>
            <p:ph type="title"/>
          </p:nvPr>
        </p:nvSpPr>
        <p:spPr/>
        <p:txBody>
          <a:bodyPr/>
          <a:lstStyle/>
          <a:p>
            <a:endParaRPr lang="vi-VN" altLang="vi-VN"/>
          </a:p>
        </p:txBody>
      </p:sp>
      <p:sp>
        <p:nvSpPr>
          <p:cNvPr id="27651" name="Content Placeholder 2">
            <a:extLst>
              <a:ext uri="{FF2B5EF4-FFF2-40B4-BE49-F238E27FC236}">
                <a16:creationId xmlns:a16="http://schemas.microsoft.com/office/drawing/2014/main" id="{27C417FC-FC07-41D1-821C-62B2F3C5E4C2}"/>
              </a:ext>
            </a:extLst>
          </p:cNvPr>
          <p:cNvSpPr>
            <a:spLocks noGrp="1"/>
          </p:cNvSpPr>
          <p:nvPr>
            <p:ph idx="1"/>
          </p:nvPr>
        </p:nvSpPr>
        <p:spPr>
          <a:xfrm>
            <a:off x="1905000" y="1143001"/>
            <a:ext cx="8574088" cy="4837113"/>
          </a:xfrm>
        </p:spPr>
        <p:txBody>
          <a:bodyPr/>
          <a:lstStyle/>
          <a:p>
            <a:r>
              <a:rPr lang="en-US" altLang="vi-VN"/>
              <a:t>Lệnh PUSHF : </a:t>
            </a:r>
          </a:p>
          <a:p>
            <a:pPr lvl="1"/>
            <a:r>
              <a:rPr lang="en-US" altLang="vi-VN"/>
              <a:t>Dạng lệnh :  PUSHF </a:t>
            </a:r>
          </a:p>
          <a:p>
            <a:pPr lvl="1"/>
            <a:r>
              <a:rPr lang="en-US" altLang="vi-VN"/>
              <a:t>Giải thích :  </a:t>
            </a:r>
          </a:p>
          <a:p>
            <a:pPr lvl="2"/>
            <a:r>
              <a:rPr lang="en-US" altLang="vi-VN"/>
              <a:t>SP  ←  SP - 2 </a:t>
            </a:r>
          </a:p>
          <a:p>
            <a:pPr lvl="2"/>
            <a:r>
              <a:rPr lang="en-US" altLang="vi-VN"/>
              <a:t>[SS:SP+1,SS:SP]  ← Flags</a:t>
            </a:r>
          </a:p>
          <a:p>
            <a:pPr lvl="1"/>
            <a:r>
              <a:rPr lang="vi-VN" altLang="vi-VN"/>
              <a:t>Tác động cờ :</a:t>
            </a:r>
            <a:endParaRPr lang="en-US" altLang="vi-VN"/>
          </a:p>
          <a:p>
            <a:pPr lvl="1"/>
            <a:r>
              <a:rPr lang="en-US" altLang="vi-VN"/>
              <a:t>Đẩy thanh ghi cờ vào đỉnh stack.</a:t>
            </a:r>
          </a:p>
        </p:txBody>
      </p:sp>
      <p:pic>
        <p:nvPicPr>
          <p:cNvPr id="27652" name="Picture 2">
            <a:extLst>
              <a:ext uri="{FF2B5EF4-FFF2-40B4-BE49-F238E27FC236}">
                <a16:creationId xmlns:a16="http://schemas.microsoft.com/office/drawing/2014/main" id="{2F7F905E-7F8F-456D-B5E5-AC0982536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733801"/>
            <a:ext cx="2819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05618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7B526C6-C47E-4493-9579-7C525C6A8762}"/>
              </a:ext>
            </a:extLst>
          </p:cNvPr>
          <p:cNvSpPr>
            <a:spLocks noGrp="1"/>
          </p:cNvSpPr>
          <p:nvPr>
            <p:ph type="title"/>
          </p:nvPr>
        </p:nvSpPr>
        <p:spPr/>
        <p:txBody>
          <a:bodyPr/>
          <a:lstStyle/>
          <a:p>
            <a:endParaRPr lang="vi-VN" altLang="vi-VN"/>
          </a:p>
        </p:txBody>
      </p:sp>
      <p:sp>
        <p:nvSpPr>
          <p:cNvPr id="28675" name="Content Placeholder 2">
            <a:extLst>
              <a:ext uri="{FF2B5EF4-FFF2-40B4-BE49-F238E27FC236}">
                <a16:creationId xmlns:a16="http://schemas.microsoft.com/office/drawing/2014/main" id="{D900C541-0AF5-494F-B596-D052D7554347}"/>
              </a:ext>
            </a:extLst>
          </p:cNvPr>
          <p:cNvSpPr>
            <a:spLocks noGrp="1"/>
          </p:cNvSpPr>
          <p:nvPr>
            <p:ph idx="1"/>
          </p:nvPr>
        </p:nvSpPr>
        <p:spPr/>
        <p:txBody>
          <a:bodyPr/>
          <a:lstStyle/>
          <a:p>
            <a:r>
              <a:rPr lang="en-US" altLang="vi-VN"/>
              <a:t>Lệnh POPF : </a:t>
            </a:r>
          </a:p>
          <a:p>
            <a:pPr lvl="1"/>
            <a:r>
              <a:rPr lang="en-US" altLang="vi-VN"/>
              <a:t>Dạng lệnh :  POPF </a:t>
            </a:r>
          </a:p>
          <a:p>
            <a:pPr lvl="1"/>
            <a:r>
              <a:rPr lang="en-US" altLang="vi-VN"/>
              <a:t>Giải thích :  </a:t>
            </a:r>
          </a:p>
          <a:p>
            <a:pPr lvl="2"/>
            <a:r>
              <a:rPr lang="en-US" altLang="vi-VN"/>
              <a:t>Flags  ←  [SS:SP+1,SS:SP] </a:t>
            </a:r>
          </a:p>
          <a:p>
            <a:pPr lvl="2"/>
            <a:r>
              <a:rPr lang="en-US" altLang="vi-VN"/>
              <a:t>SP  ←  SP + 2</a:t>
            </a:r>
          </a:p>
          <a:p>
            <a:pPr lvl="1"/>
            <a:r>
              <a:rPr lang="vi-VN" altLang="vi-VN"/>
              <a:t>Tác động cờ :</a:t>
            </a:r>
            <a:endParaRPr lang="en-US" altLang="vi-VN"/>
          </a:p>
          <a:p>
            <a:pPr lvl="1"/>
            <a:r>
              <a:rPr lang="en-US" altLang="vi-VN"/>
              <a:t>Lấy thanh ghi cờ từ đỉnh stack ra thanh ghi cờ.</a:t>
            </a:r>
          </a:p>
        </p:txBody>
      </p:sp>
      <p:pic>
        <p:nvPicPr>
          <p:cNvPr id="28676" name="Picture 2">
            <a:extLst>
              <a:ext uri="{FF2B5EF4-FFF2-40B4-BE49-F238E27FC236}">
                <a16:creationId xmlns:a16="http://schemas.microsoft.com/office/drawing/2014/main" id="{8ADC4FA0-28E8-4A1B-B3DD-804FE126C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810001"/>
            <a:ext cx="29718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780191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8C9FF834-BC7A-4101-BB04-FC8DD1855B42}"/>
              </a:ext>
            </a:extLst>
          </p:cNvPr>
          <p:cNvSpPr>
            <a:spLocks noGrp="1"/>
          </p:cNvSpPr>
          <p:nvPr>
            <p:ph type="title"/>
          </p:nvPr>
        </p:nvSpPr>
        <p:spPr/>
        <p:txBody>
          <a:bodyPr/>
          <a:lstStyle/>
          <a:p>
            <a:r>
              <a:rPr lang="en-US" altLang="vi-VN"/>
              <a:t>Nhóm lệnh số học</a:t>
            </a:r>
          </a:p>
        </p:txBody>
      </p:sp>
      <p:sp>
        <p:nvSpPr>
          <p:cNvPr id="29699" name="Content Placeholder 2">
            <a:extLst>
              <a:ext uri="{FF2B5EF4-FFF2-40B4-BE49-F238E27FC236}">
                <a16:creationId xmlns:a16="http://schemas.microsoft.com/office/drawing/2014/main" id="{8921CEA8-0CC8-4F9C-89E9-3F958975E1F5}"/>
              </a:ext>
            </a:extLst>
          </p:cNvPr>
          <p:cNvSpPr>
            <a:spLocks noGrp="1"/>
          </p:cNvSpPr>
          <p:nvPr>
            <p:ph idx="1"/>
          </p:nvPr>
        </p:nvSpPr>
        <p:spPr/>
        <p:txBody>
          <a:bodyPr/>
          <a:lstStyle/>
          <a:p>
            <a:r>
              <a:rPr lang="en-US" altLang="vi-VN"/>
              <a:t>Lệnh ADD : ADD dest,scr</a:t>
            </a:r>
          </a:p>
          <a:p>
            <a:pPr lvl="1"/>
            <a:r>
              <a:rPr lang="vi-VN" altLang="vi-VN"/>
              <a:t>Dạng lệnh :  </a:t>
            </a:r>
            <a:endParaRPr lang="en-US" altLang="vi-VN"/>
          </a:p>
          <a:p>
            <a:pPr lvl="2"/>
            <a:r>
              <a:rPr lang="vi-VN" altLang="vi-VN"/>
              <a:t>ADD  reg,reg </a:t>
            </a:r>
            <a:r>
              <a:rPr lang="en-US" altLang="vi-VN"/>
              <a:t>		</a:t>
            </a:r>
            <a:r>
              <a:rPr lang="vi-VN" altLang="vi-VN"/>
              <a:t>ADD  reg,immed </a:t>
            </a:r>
          </a:p>
          <a:p>
            <a:pPr lvl="2"/>
            <a:r>
              <a:rPr lang="vi-VN" altLang="vi-VN"/>
              <a:t>ADD  mem,reg </a:t>
            </a:r>
            <a:r>
              <a:rPr lang="en-US" altLang="vi-VN"/>
              <a:t>		</a:t>
            </a:r>
            <a:r>
              <a:rPr lang="vi-VN" altLang="vi-VN"/>
              <a:t>ADD  mem,immed </a:t>
            </a:r>
          </a:p>
          <a:p>
            <a:pPr lvl="2"/>
            <a:r>
              <a:rPr lang="vi-VN" altLang="vi-VN"/>
              <a:t>ADD  reg,mem </a:t>
            </a:r>
            <a:r>
              <a:rPr lang="en-US" altLang="vi-VN"/>
              <a:t>		</a:t>
            </a:r>
            <a:r>
              <a:rPr lang="vi-VN" altLang="vi-VN"/>
              <a:t>ADD  accum,immed </a:t>
            </a:r>
          </a:p>
          <a:p>
            <a:pPr lvl="1"/>
            <a:r>
              <a:rPr lang="vi-VN" altLang="vi-VN"/>
              <a:t>Giải thích :  dest  ←  dest + scr</a:t>
            </a:r>
            <a:endParaRPr lang="en-US" altLang="vi-VN"/>
          </a:p>
          <a:p>
            <a:pPr lvl="1"/>
            <a:r>
              <a:rPr lang="vi-VN" altLang="vi-VN"/>
              <a:t>Tác động cờ :</a:t>
            </a:r>
            <a:endParaRPr lang="en-US" altLang="vi-VN"/>
          </a:p>
          <a:p>
            <a:pPr lvl="1"/>
            <a:r>
              <a:rPr lang="vi-VN" altLang="vi-VN"/>
              <a:t>Cộng toán hạng nguồn vào toán hạng đích. Kết quả cất vào toán hạng đích.</a:t>
            </a:r>
            <a:endParaRPr lang="en-US" altLang="vi-VN"/>
          </a:p>
          <a:p>
            <a:pPr lvl="1"/>
            <a:r>
              <a:rPr lang="en-US" altLang="vi-VN"/>
              <a:t>Gọi là lệnh cộng không nhớ</a:t>
            </a:r>
          </a:p>
        </p:txBody>
      </p:sp>
      <p:pic>
        <p:nvPicPr>
          <p:cNvPr id="29700" name="Picture 2">
            <a:extLst>
              <a:ext uri="{FF2B5EF4-FFF2-40B4-BE49-F238E27FC236}">
                <a16:creationId xmlns:a16="http://schemas.microsoft.com/office/drawing/2014/main" id="{DBE62E4A-8023-4ED2-9390-6AB97DE598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267200"/>
            <a:ext cx="32004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668755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BA90F48B-07BD-43F2-AC52-A8E1A3E69AC9}"/>
              </a:ext>
            </a:extLst>
          </p:cNvPr>
          <p:cNvSpPr>
            <a:spLocks noGrp="1"/>
          </p:cNvSpPr>
          <p:nvPr>
            <p:ph type="title"/>
          </p:nvPr>
        </p:nvSpPr>
        <p:spPr/>
        <p:txBody>
          <a:bodyPr/>
          <a:lstStyle/>
          <a:p>
            <a:endParaRPr lang="vi-VN" altLang="vi-VN"/>
          </a:p>
        </p:txBody>
      </p:sp>
      <p:sp>
        <p:nvSpPr>
          <p:cNvPr id="30723" name="Content Placeholder 2">
            <a:extLst>
              <a:ext uri="{FF2B5EF4-FFF2-40B4-BE49-F238E27FC236}">
                <a16:creationId xmlns:a16="http://schemas.microsoft.com/office/drawing/2014/main" id="{AD60D21A-ADBD-42E1-B001-C544EC502FF0}"/>
              </a:ext>
            </a:extLst>
          </p:cNvPr>
          <p:cNvSpPr>
            <a:spLocks noGrp="1"/>
          </p:cNvSpPr>
          <p:nvPr>
            <p:ph idx="1"/>
          </p:nvPr>
        </p:nvSpPr>
        <p:spPr/>
        <p:txBody>
          <a:bodyPr/>
          <a:lstStyle/>
          <a:p>
            <a:r>
              <a:rPr lang="en-US" altLang="vi-VN"/>
              <a:t>Ví dụ :  </a:t>
            </a:r>
          </a:p>
          <a:p>
            <a:pPr lvl="1"/>
            <a:r>
              <a:rPr lang="en-US" altLang="vi-VN"/>
              <a:t>ADD  CX,SI  	; CX  ←  CX + SI </a:t>
            </a:r>
          </a:p>
          <a:p>
            <a:pPr lvl="1"/>
            <a:r>
              <a:rPr lang="en-US" altLang="vi-VN"/>
              <a:t>ADD DH,BL  	; DH  ←  DH + BL </a:t>
            </a:r>
          </a:p>
          <a:p>
            <a:pPr lvl="1"/>
            <a:r>
              <a:rPr lang="en-US" altLang="vi-VN"/>
              <a:t>ADD [1000h],BX  	</a:t>
            </a:r>
          </a:p>
          <a:p>
            <a:pPr lvl="1">
              <a:buFont typeface="Wingdings" panose="05000000000000000000" pitchFamily="2" charset="2"/>
              <a:buNone/>
            </a:pPr>
            <a:r>
              <a:rPr lang="en-US" altLang="vi-VN"/>
              <a:t>			; [1001h,1000h]← [1001h,1000h] + BX </a:t>
            </a:r>
          </a:p>
          <a:p>
            <a:pPr lvl="1"/>
            <a:r>
              <a:rPr lang="en-US" altLang="vi-VN"/>
              <a:t>ADD [2000h],CL  	; [2000h] ← [2000h] + CL </a:t>
            </a:r>
          </a:p>
          <a:p>
            <a:pPr lvl="1"/>
            <a:r>
              <a:rPr lang="en-US" altLang="vi-VN"/>
              <a:t>ADD AL,[0000h]  	; AL  ←  AL + [0000h] </a:t>
            </a:r>
          </a:p>
          <a:p>
            <a:pPr lvl="1"/>
            <a:r>
              <a:rPr lang="en-US" altLang="vi-VN"/>
              <a:t>ADD BYTE PTR [SI+8],5  ; [SI+8] ← [SI+8] + 05h</a:t>
            </a:r>
          </a:p>
        </p:txBody>
      </p:sp>
    </p:spTree>
    <p:extLst>
      <p:ext uri="{BB962C8B-B14F-4D97-AF65-F5344CB8AC3E}">
        <p14:creationId xmlns:p14="http://schemas.microsoft.com/office/powerpoint/2010/main" val="395166159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E8D2AB81-0226-48B7-BDE7-FE105E750A43}"/>
              </a:ext>
            </a:extLst>
          </p:cNvPr>
          <p:cNvSpPr>
            <a:spLocks noGrp="1"/>
          </p:cNvSpPr>
          <p:nvPr>
            <p:ph type="title"/>
          </p:nvPr>
        </p:nvSpPr>
        <p:spPr/>
        <p:txBody>
          <a:bodyPr/>
          <a:lstStyle/>
          <a:p>
            <a:endParaRPr lang="vi-VN" altLang="vi-VN"/>
          </a:p>
        </p:txBody>
      </p:sp>
      <p:sp>
        <p:nvSpPr>
          <p:cNvPr id="31747" name="Content Placeholder 2">
            <a:extLst>
              <a:ext uri="{FF2B5EF4-FFF2-40B4-BE49-F238E27FC236}">
                <a16:creationId xmlns:a16="http://schemas.microsoft.com/office/drawing/2014/main" id="{8F78CA41-27D6-476E-BB5A-DB49EC318C42}"/>
              </a:ext>
            </a:extLst>
          </p:cNvPr>
          <p:cNvSpPr>
            <a:spLocks noGrp="1"/>
          </p:cNvSpPr>
          <p:nvPr>
            <p:ph idx="1"/>
          </p:nvPr>
        </p:nvSpPr>
        <p:spPr>
          <a:xfrm>
            <a:off x="1752600" y="990600"/>
            <a:ext cx="8915400" cy="5867400"/>
          </a:xfrm>
        </p:spPr>
        <p:txBody>
          <a:bodyPr/>
          <a:lstStyle/>
          <a:p>
            <a:pPr>
              <a:spcBef>
                <a:spcPct val="0"/>
              </a:spcBef>
            </a:pPr>
            <a:r>
              <a:rPr lang="vi-VN" altLang="vi-VN"/>
              <a:t>Lệnh ADC : </a:t>
            </a:r>
            <a:r>
              <a:rPr lang="en-US" altLang="vi-VN"/>
              <a:t>(lệnh cộng có nhớ)</a:t>
            </a:r>
            <a:endParaRPr lang="vi-VN" altLang="vi-VN"/>
          </a:p>
          <a:p>
            <a:pPr lvl="1">
              <a:spcBef>
                <a:spcPct val="0"/>
              </a:spcBef>
            </a:pPr>
            <a:r>
              <a:rPr lang="vi-VN" altLang="vi-VN"/>
              <a:t>Dạng lệnh :  </a:t>
            </a:r>
            <a:r>
              <a:rPr lang="en-US" altLang="vi-VN"/>
              <a:t>ADC dest,scr</a:t>
            </a:r>
          </a:p>
          <a:p>
            <a:pPr lvl="2">
              <a:spcBef>
                <a:spcPct val="0"/>
              </a:spcBef>
            </a:pPr>
            <a:r>
              <a:rPr lang="vi-VN" altLang="vi-VN"/>
              <a:t>ADC  reg,reg </a:t>
            </a:r>
            <a:r>
              <a:rPr lang="en-US" altLang="vi-VN"/>
              <a:t>		</a:t>
            </a:r>
            <a:r>
              <a:rPr lang="vi-VN" altLang="vi-VN"/>
              <a:t>ADC  reg,immed </a:t>
            </a:r>
          </a:p>
          <a:p>
            <a:pPr lvl="2">
              <a:spcBef>
                <a:spcPct val="0"/>
              </a:spcBef>
            </a:pPr>
            <a:r>
              <a:rPr lang="vi-VN" altLang="vi-VN"/>
              <a:t>ADC  mem,reg </a:t>
            </a:r>
            <a:r>
              <a:rPr lang="en-US" altLang="vi-VN"/>
              <a:t>		</a:t>
            </a:r>
            <a:r>
              <a:rPr lang="vi-VN" altLang="vi-VN"/>
              <a:t>ADC  mem,immed </a:t>
            </a:r>
          </a:p>
          <a:p>
            <a:pPr lvl="2">
              <a:spcBef>
                <a:spcPct val="0"/>
              </a:spcBef>
            </a:pPr>
            <a:r>
              <a:rPr lang="vi-VN" altLang="vi-VN"/>
              <a:t>ADC  reg,mem </a:t>
            </a:r>
            <a:r>
              <a:rPr lang="en-US" altLang="vi-VN"/>
              <a:t>		</a:t>
            </a:r>
            <a:r>
              <a:rPr lang="vi-VN" altLang="vi-VN"/>
              <a:t>ADC  accum,immed </a:t>
            </a:r>
          </a:p>
          <a:p>
            <a:pPr lvl="1">
              <a:spcBef>
                <a:spcPct val="0"/>
              </a:spcBef>
            </a:pPr>
            <a:r>
              <a:rPr lang="vi-VN" altLang="vi-VN"/>
              <a:t>Giải thích :  dest  ←  dest + src + CF</a:t>
            </a:r>
            <a:endParaRPr lang="en-US" altLang="vi-VN"/>
          </a:p>
          <a:p>
            <a:pPr lvl="1"/>
            <a:r>
              <a:rPr lang="vi-VN" altLang="vi-VN"/>
              <a:t>Tác động cờ :</a:t>
            </a:r>
            <a:endParaRPr lang="en-US" altLang="vi-VN"/>
          </a:p>
          <a:p>
            <a:pPr lvl="1"/>
            <a:r>
              <a:rPr lang="vi-VN" altLang="vi-VN"/>
              <a:t>Cộng toán hạng đích với toán hạng nguồn với cờ nhớ. Kết quả cất vào toán hạng đích. </a:t>
            </a:r>
          </a:p>
          <a:p>
            <a:pPr lvl="1"/>
            <a:r>
              <a:rPr lang="vi-VN" altLang="vi-VN"/>
              <a:t>ADC dùng cho phép cộng 2 số có chiều dài nhiều byte. </a:t>
            </a:r>
          </a:p>
          <a:p>
            <a:pPr lvl="1"/>
            <a:r>
              <a:rPr lang="vi-VN" altLang="vi-VN"/>
              <a:t>Ví dụ :  </a:t>
            </a:r>
            <a:endParaRPr lang="en-US" altLang="vi-VN"/>
          </a:p>
          <a:p>
            <a:pPr lvl="2"/>
            <a:r>
              <a:rPr lang="vi-VN" altLang="vi-VN"/>
              <a:t>ADC  BX,AX  </a:t>
            </a:r>
            <a:r>
              <a:rPr lang="en-US" altLang="vi-VN"/>
              <a:t>	</a:t>
            </a:r>
            <a:r>
              <a:rPr lang="vi-VN" altLang="vi-VN"/>
              <a:t>; BX  ←  BX + AX + CF </a:t>
            </a:r>
          </a:p>
          <a:p>
            <a:pPr lvl="2"/>
            <a:r>
              <a:rPr lang="vi-VN" altLang="vi-VN"/>
              <a:t>ADC BYTE PTR [1000h],7Ah ; [1000h] ←[1000h]+7Ah+CF</a:t>
            </a:r>
            <a:endParaRPr lang="en-US" altLang="vi-VN"/>
          </a:p>
        </p:txBody>
      </p:sp>
      <p:pic>
        <p:nvPicPr>
          <p:cNvPr id="31748" name="Picture 2">
            <a:extLst>
              <a:ext uri="{FF2B5EF4-FFF2-40B4-BE49-F238E27FC236}">
                <a16:creationId xmlns:a16="http://schemas.microsoft.com/office/drawing/2014/main" id="{5A5607DA-3ADB-4A62-B7D7-18F3DD0EF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581401"/>
            <a:ext cx="29718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802431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AAD101FD-D306-4062-B057-E7E804AC770A}"/>
              </a:ext>
            </a:extLst>
          </p:cNvPr>
          <p:cNvSpPr>
            <a:spLocks noGrp="1"/>
          </p:cNvSpPr>
          <p:nvPr>
            <p:ph type="title"/>
          </p:nvPr>
        </p:nvSpPr>
        <p:spPr/>
        <p:txBody>
          <a:bodyPr/>
          <a:lstStyle/>
          <a:p>
            <a:endParaRPr lang="vi-VN" altLang="vi-VN"/>
          </a:p>
        </p:txBody>
      </p:sp>
      <p:sp>
        <p:nvSpPr>
          <p:cNvPr id="32771" name="Content Placeholder 2">
            <a:extLst>
              <a:ext uri="{FF2B5EF4-FFF2-40B4-BE49-F238E27FC236}">
                <a16:creationId xmlns:a16="http://schemas.microsoft.com/office/drawing/2014/main" id="{AB8738BA-C1F3-42A1-9689-4915A4E6F737}"/>
              </a:ext>
            </a:extLst>
          </p:cNvPr>
          <p:cNvSpPr>
            <a:spLocks noGrp="1"/>
          </p:cNvSpPr>
          <p:nvPr>
            <p:ph idx="1"/>
          </p:nvPr>
        </p:nvSpPr>
        <p:spPr/>
        <p:txBody>
          <a:bodyPr/>
          <a:lstStyle/>
          <a:p>
            <a:r>
              <a:rPr lang="en-US" altLang="vi-VN"/>
              <a:t>Lệnh INC : INC dest</a:t>
            </a:r>
          </a:p>
          <a:p>
            <a:pPr lvl="1"/>
            <a:r>
              <a:rPr lang="en-US" altLang="vi-VN"/>
              <a:t>Dạng lệnh :  INC  reg   INC  mem</a:t>
            </a:r>
          </a:p>
          <a:p>
            <a:pPr lvl="1"/>
            <a:r>
              <a:rPr lang="vi-VN" altLang="vi-VN"/>
              <a:t>Giải thích :  dest  ←  dest + 1</a:t>
            </a:r>
            <a:endParaRPr lang="en-US" altLang="vi-VN"/>
          </a:p>
          <a:p>
            <a:pPr lvl="1"/>
            <a:r>
              <a:rPr lang="vi-VN" altLang="vi-VN"/>
              <a:t>Tác động cờ :</a:t>
            </a:r>
            <a:endParaRPr lang="en-US" altLang="vi-VN"/>
          </a:p>
          <a:p>
            <a:pPr lvl="1"/>
            <a:r>
              <a:rPr lang="vi-VN" altLang="vi-VN"/>
              <a:t>Tăng tức là cộng 1 vào toán hạng đích nhưng không ảnh hưởng cờ nhớ. </a:t>
            </a:r>
          </a:p>
          <a:p>
            <a:pPr lvl="1"/>
            <a:r>
              <a:rPr lang="vi-VN" altLang="vi-VN"/>
              <a:t>Ví dụ : </a:t>
            </a:r>
            <a:endParaRPr lang="en-US" altLang="vi-VN"/>
          </a:p>
          <a:p>
            <a:pPr lvl="2"/>
            <a:r>
              <a:rPr lang="vi-VN" altLang="vi-VN"/>
              <a:t>INC CH </a:t>
            </a:r>
          </a:p>
          <a:p>
            <a:pPr lvl="2"/>
            <a:r>
              <a:rPr lang="vi-VN" altLang="vi-VN"/>
              <a:t>INC  WORD PTR [1000h]</a:t>
            </a:r>
            <a:endParaRPr lang="en-US" altLang="vi-VN"/>
          </a:p>
        </p:txBody>
      </p:sp>
      <p:pic>
        <p:nvPicPr>
          <p:cNvPr id="32772" name="Picture 2">
            <a:extLst>
              <a:ext uri="{FF2B5EF4-FFF2-40B4-BE49-F238E27FC236}">
                <a16:creationId xmlns:a16="http://schemas.microsoft.com/office/drawing/2014/main" id="{50A0D992-FF3D-42EE-BB59-457070FCB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2895601"/>
            <a:ext cx="29718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113520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08E8B49E-D273-4049-878B-6468C5756018}"/>
              </a:ext>
            </a:extLst>
          </p:cNvPr>
          <p:cNvSpPr>
            <a:spLocks noGrp="1"/>
          </p:cNvSpPr>
          <p:nvPr>
            <p:ph type="title"/>
          </p:nvPr>
        </p:nvSpPr>
        <p:spPr/>
        <p:txBody>
          <a:bodyPr/>
          <a:lstStyle/>
          <a:p>
            <a:endParaRPr lang="vi-VN" altLang="vi-VN"/>
          </a:p>
        </p:txBody>
      </p:sp>
      <p:sp>
        <p:nvSpPr>
          <p:cNvPr id="32771" name="Content Placeholder 2">
            <a:extLst>
              <a:ext uri="{FF2B5EF4-FFF2-40B4-BE49-F238E27FC236}">
                <a16:creationId xmlns:a16="http://schemas.microsoft.com/office/drawing/2014/main" id="{6AECC0A2-D4BE-4469-83F8-634D90B1E552}"/>
              </a:ext>
            </a:extLst>
          </p:cNvPr>
          <p:cNvSpPr>
            <a:spLocks noGrp="1"/>
          </p:cNvSpPr>
          <p:nvPr>
            <p:ph idx="1"/>
          </p:nvPr>
        </p:nvSpPr>
        <p:spPr>
          <a:xfrm>
            <a:off x="1905000" y="1066800"/>
            <a:ext cx="8574088" cy="5562600"/>
          </a:xfrm>
        </p:spPr>
        <p:txBody>
          <a:bodyPr/>
          <a:lstStyle/>
          <a:p>
            <a:pPr>
              <a:spcBef>
                <a:spcPts val="0"/>
              </a:spcBef>
              <a:defRPr/>
            </a:pPr>
            <a:r>
              <a:rPr lang="en-US" err="1"/>
              <a:t>Lệnh</a:t>
            </a:r>
            <a:r>
              <a:rPr lang="en-US"/>
              <a:t> AAA (ASCII Adjust for Addition): </a:t>
            </a:r>
          </a:p>
          <a:p>
            <a:pPr lvl="1">
              <a:spcBef>
                <a:spcPts val="0"/>
              </a:spcBef>
              <a:defRPr/>
            </a:pPr>
            <a:r>
              <a:rPr lang="en-US" err="1"/>
              <a:t>Dạng</a:t>
            </a:r>
            <a:r>
              <a:rPr lang="en-US"/>
              <a:t> </a:t>
            </a:r>
            <a:r>
              <a:rPr lang="en-US" err="1"/>
              <a:t>lệnh</a:t>
            </a:r>
            <a:r>
              <a:rPr lang="en-US"/>
              <a:t> :  AAA </a:t>
            </a:r>
          </a:p>
          <a:p>
            <a:pPr lvl="1">
              <a:spcBef>
                <a:spcPts val="0"/>
              </a:spcBef>
              <a:defRPr/>
            </a:pPr>
            <a:r>
              <a:rPr lang="en-US" err="1"/>
              <a:t>Cách</a:t>
            </a:r>
            <a:r>
              <a:rPr lang="en-US"/>
              <a:t> </a:t>
            </a:r>
            <a:r>
              <a:rPr lang="en-US" err="1"/>
              <a:t>làm</a:t>
            </a:r>
            <a:r>
              <a:rPr lang="en-US"/>
              <a:t> </a:t>
            </a:r>
            <a:r>
              <a:rPr lang="en-US" err="1"/>
              <a:t>việc</a:t>
            </a:r>
            <a:endParaRPr lang="en-US"/>
          </a:p>
          <a:p>
            <a:pPr lvl="1">
              <a:spcBef>
                <a:spcPts val="0"/>
              </a:spcBef>
              <a:buNone/>
              <a:defRPr/>
            </a:pPr>
            <a:r>
              <a:rPr lang="en-US">
                <a:ea typeface="+mn-ea"/>
                <a:cs typeface="+mn-cs"/>
              </a:rPr>
              <a:t>if low nibble of AL &gt; 9 or AF = 1 then:</a:t>
            </a:r>
            <a:endParaRPr lang="en-US" sz="2000">
              <a:ea typeface="+mn-ea"/>
              <a:cs typeface="+mn-cs"/>
            </a:endParaRPr>
          </a:p>
          <a:p>
            <a:pPr lvl="1">
              <a:spcBef>
                <a:spcPts val="0"/>
              </a:spcBef>
              <a:buNone/>
              <a:defRPr/>
            </a:pPr>
            <a:r>
              <a:rPr lang="en-US">
                <a:ea typeface="+mn-ea"/>
                <a:cs typeface="+mn-cs"/>
              </a:rPr>
              <a:t>	AL = AL + 6  </a:t>
            </a:r>
            <a:endParaRPr lang="en-US" sz="2000">
              <a:ea typeface="+mn-ea"/>
              <a:cs typeface="+mn-cs"/>
            </a:endParaRPr>
          </a:p>
          <a:p>
            <a:pPr lvl="1">
              <a:spcBef>
                <a:spcPts val="0"/>
              </a:spcBef>
              <a:buNone/>
              <a:defRPr/>
            </a:pPr>
            <a:r>
              <a:rPr lang="en-US">
                <a:ea typeface="+mn-ea"/>
                <a:cs typeface="+mn-cs"/>
              </a:rPr>
              <a:t>	AH = AH + 1  </a:t>
            </a:r>
            <a:endParaRPr lang="en-US" sz="2000">
              <a:ea typeface="+mn-ea"/>
              <a:cs typeface="+mn-cs"/>
            </a:endParaRPr>
          </a:p>
          <a:p>
            <a:pPr lvl="1">
              <a:spcBef>
                <a:spcPts val="0"/>
              </a:spcBef>
              <a:buNone/>
              <a:defRPr/>
            </a:pPr>
            <a:r>
              <a:rPr lang="en-US">
                <a:ea typeface="+mn-ea"/>
                <a:cs typeface="+mn-cs"/>
              </a:rPr>
              <a:t>	AF = 1  </a:t>
            </a:r>
            <a:endParaRPr lang="en-US" sz="2000">
              <a:ea typeface="+mn-ea"/>
              <a:cs typeface="+mn-cs"/>
            </a:endParaRPr>
          </a:p>
          <a:p>
            <a:pPr lvl="1">
              <a:spcBef>
                <a:spcPts val="0"/>
              </a:spcBef>
              <a:buNone/>
              <a:defRPr/>
            </a:pPr>
            <a:r>
              <a:rPr lang="en-US">
                <a:ea typeface="+mn-ea"/>
                <a:cs typeface="+mn-cs"/>
              </a:rPr>
              <a:t>	CF = 1</a:t>
            </a:r>
            <a:endParaRPr lang="en-US" sz="2000">
              <a:ea typeface="+mn-ea"/>
              <a:cs typeface="+mn-cs"/>
            </a:endParaRPr>
          </a:p>
          <a:p>
            <a:pPr lvl="1">
              <a:spcBef>
                <a:spcPts val="0"/>
              </a:spcBef>
              <a:buNone/>
              <a:defRPr/>
            </a:pPr>
            <a:r>
              <a:rPr lang="en-US">
                <a:ea typeface="+mn-ea"/>
                <a:cs typeface="+mn-cs"/>
              </a:rPr>
              <a:t>else </a:t>
            </a:r>
            <a:endParaRPr lang="en-US" sz="2000">
              <a:ea typeface="+mn-ea"/>
              <a:cs typeface="+mn-cs"/>
            </a:endParaRPr>
          </a:p>
          <a:p>
            <a:pPr lvl="1">
              <a:spcBef>
                <a:spcPts val="0"/>
              </a:spcBef>
              <a:buNone/>
              <a:defRPr/>
            </a:pPr>
            <a:r>
              <a:rPr lang="en-US">
                <a:ea typeface="+mn-ea"/>
                <a:cs typeface="+mn-cs"/>
              </a:rPr>
              <a:t>	AF = 0  </a:t>
            </a:r>
            <a:endParaRPr lang="en-US" sz="2000">
              <a:ea typeface="+mn-ea"/>
              <a:cs typeface="+mn-cs"/>
            </a:endParaRPr>
          </a:p>
          <a:p>
            <a:pPr lvl="1">
              <a:spcBef>
                <a:spcPts val="0"/>
              </a:spcBef>
              <a:buNone/>
              <a:defRPr/>
            </a:pPr>
            <a:r>
              <a:rPr lang="en-US">
                <a:ea typeface="+mn-ea"/>
                <a:cs typeface="+mn-cs"/>
              </a:rPr>
              <a:t>	CF = 0  </a:t>
            </a:r>
            <a:endParaRPr lang="en-US" sz="2000">
              <a:ea typeface="+mn-ea"/>
              <a:cs typeface="+mn-cs"/>
            </a:endParaRPr>
          </a:p>
          <a:p>
            <a:pPr lvl="1">
              <a:spcBef>
                <a:spcPts val="0"/>
              </a:spcBef>
              <a:defRPr/>
            </a:pPr>
            <a:r>
              <a:rPr lang="en-US">
                <a:ea typeface="+mn-ea"/>
                <a:cs typeface="+mn-cs"/>
              </a:rPr>
              <a:t>in both cases: clear the high nibble of AL.</a:t>
            </a:r>
            <a:endParaRPr lang="en-US" sz="2000">
              <a:ea typeface="+mn-ea"/>
              <a:cs typeface="+mn-cs"/>
            </a:endParaRPr>
          </a:p>
        </p:txBody>
      </p:sp>
    </p:spTree>
    <p:extLst>
      <p:ext uri="{BB962C8B-B14F-4D97-AF65-F5344CB8AC3E}">
        <p14:creationId xmlns:p14="http://schemas.microsoft.com/office/powerpoint/2010/main" val="2406479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9138" name="Rectangle 2">
            <a:extLst>
              <a:ext uri="{FF2B5EF4-FFF2-40B4-BE49-F238E27FC236}">
                <a16:creationId xmlns:a16="http://schemas.microsoft.com/office/drawing/2014/main" id="{7A689B8B-B91C-4E81-B126-962A73492B45}"/>
              </a:ext>
            </a:extLst>
          </p:cNvPr>
          <p:cNvSpPr>
            <a:spLocks noGrp="1" noChangeArrowheads="1"/>
          </p:cNvSpPr>
          <p:nvPr>
            <p:ph type="title"/>
          </p:nvPr>
        </p:nvSpPr>
        <p:spPr/>
        <p:txBody>
          <a:bodyPr/>
          <a:lstStyle/>
          <a:p>
            <a:pPr eaLnBrk="1" hangingPunct="1"/>
            <a:r>
              <a:rPr lang="en-AU" altLang="vi-VN"/>
              <a:t>Cộng Trừ Số Có Dấu Dùng Bù -2 </a:t>
            </a:r>
          </a:p>
        </p:txBody>
      </p:sp>
      <p:sp>
        <p:nvSpPr>
          <p:cNvPr id="1499139" name="Rectangle 3">
            <a:extLst>
              <a:ext uri="{FF2B5EF4-FFF2-40B4-BE49-F238E27FC236}">
                <a16:creationId xmlns:a16="http://schemas.microsoft.com/office/drawing/2014/main" id="{C92AD97F-FC54-4CB0-9E61-267A61652DDE}"/>
              </a:ext>
            </a:extLst>
          </p:cNvPr>
          <p:cNvSpPr>
            <a:spLocks noGrp="1" noChangeArrowheads="1"/>
          </p:cNvSpPr>
          <p:nvPr>
            <p:ph idx="1"/>
          </p:nvPr>
        </p:nvSpPr>
        <p:spPr>
          <a:xfrm>
            <a:off x="997226" y="1528763"/>
            <a:ext cx="8726488" cy="4989513"/>
          </a:xfrm>
        </p:spPr>
        <p:txBody>
          <a:bodyPr/>
          <a:lstStyle/>
          <a:p>
            <a:pPr eaLnBrk="1" hangingPunct="1"/>
            <a:r>
              <a:rPr lang="en-AU" altLang="vi-VN" dirty="0"/>
              <a:t>A+B : </a:t>
            </a:r>
            <a:r>
              <a:rPr lang="en-AU" altLang="vi-VN" dirty="0" err="1"/>
              <a:t>Cộng</a:t>
            </a:r>
            <a:r>
              <a:rPr lang="en-AU" altLang="vi-VN" dirty="0"/>
              <a:t> </a:t>
            </a:r>
            <a:r>
              <a:rPr lang="en-AU" altLang="vi-VN" dirty="0" err="1"/>
              <a:t>bình</a:t>
            </a:r>
            <a:r>
              <a:rPr lang="en-AU" altLang="vi-VN" dirty="0"/>
              <a:t> </a:t>
            </a:r>
            <a:r>
              <a:rPr lang="en-AU" altLang="vi-VN" dirty="0" err="1"/>
              <a:t>thường</a:t>
            </a:r>
            <a:r>
              <a:rPr lang="en-AU" altLang="vi-VN" dirty="0"/>
              <a:t>, </a:t>
            </a:r>
            <a:r>
              <a:rPr lang="en-AU" altLang="vi-VN" dirty="0" err="1"/>
              <a:t>kể</a:t>
            </a:r>
            <a:r>
              <a:rPr lang="en-AU" altLang="vi-VN" dirty="0"/>
              <a:t> </a:t>
            </a:r>
            <a:r>
              <a:rPr lang="en-AU" altLang="vi-VN" dirty="0" err="1"/>
              <a:t>cả</a:t>
            </a:r>
            <a:r>
              <a:rPr lang="en-AU" altLang="vi-VN" dirty="0"/>
              <a:t> bit </a:t>
            </a:r>
            <a:r>
              <a:rPr lang="en-AU" altLang="vi-VN" dirty="0" err="1"/>
              <a:t>dấu</a:t>
            </a:r>
            <a:r>
              <a:rPr lang="en-AU" altLang="vi-VN" dirty="0"/>
              <a:t>. </a:t>
            </a:r>
            <a:r>
              <a:rPr lang="en-AU" altLang="vi-VN" dirty="0" err="1"/>
              <a:t>Nếu</a:t>
            </a:r>
            <a:r>
              <a:rPr lang="en-AU" altLang="vi-VN" dirty="0"/>
              <a:t> </a:t>
            </a:r>
            <a:r>
              <a:rPr lang="en-AU" altLang="vi-VN" dirty="0" err="1"/>
              <a:t>kết</a:t>
            </a:r>
            <a:r>
              <a:rPr lang="en-AU" altLang="vi-VN" dirty="0"/>
              <a:t> </a:t>
            </a:r>
            <a:r>
              <a:rPr lang="en-AU" altLang="vi-VN" dirty="0" err="1"/>
              <a:t>quả</a:t>
            </a:r>
            <a:r>
              <a:rPr lang="en-AU" altLang="vi-VN" dirty="0"/>
              <a:t> </a:t>
            </a:r>
            <a:r>
              <a:rPr lang="en-AU" altLang="vi-VN" dirty="0" err="1"/>
              <a:t>bị</a:t>
            </a:r>
            <a:r>
              <a:rPr lang="en-AU" altLang="vi-VN" dirty="0"/>
              <a:t> </a:t>
            </a:r>
            <a:r>
              <a:rPr lang="en-AU" altLang="vi-VN" dirty="0" err="1"/>
              <a:t>tràn</a:t>
            </a:r>
            <a:r>
              <a:rPr lang="en-AU" altLang="vi-VN" dirty="0"/>
              <a:t> (</a:t>
            </a:r>
            <a:r>
              <a:rPr lang="en-AU" altLang="vi-VN" dirty="0" err="1"/>
              <a:t>tồn</a:t>
            </a:r>
            <a:r>
              <a:rPr lang="en-AU" altLang="vi-VN" dirty="0"/>
              <a:t> </a:t>
            </a:r>
            <a:r>
              <a:rPr lang="en-AU" altLang="vi-VN" dirty="0" err="1"/>
              <a:t>tại</a:t>
            </a:r>
            <a:r>
              <a:rPr lang="en-AU" altLang="vi-VN" dirty="0"/>
              <a:t> bit </a:t>
            </a:r>
            <a:r>
              <a:rPr lang="en-AU" altLang="vi-VN" dirty="0" err="1"/>
              <a:t>trọng</a:t>
            </a:r>
            <a:r>
              <a:rPr lang="en-AU" altLang="vi-VN" dirty="0"/>
              <a:t> </a:t>
            </a:r>
            <a:r>
              <a:rPr lang="en-AU" altLang="vi-VN" dirty="0" err="1"/>
              <a:t>số</a:t>
            </a:r>
            <a:r>
              <a:rPr lang="en-AU" altLang="vi-VN" dirty="0"/>
              <a:t> 2</a:t>
            </a:r>
            <a:r>
              <a:rPr lang="en-AU" altLang="vi-VN" baseline="30000" dirty="0"/>
              <a:t>n</a:t>
            </a:r>
            <a:r>
              <a:rPr lang="en-AU" altLang="vi-VN" dirty="0"/>
              <a:t>) </a:t>
            </a:r>
            <a:r>
              <a:rPr lang="en-AU" altLang="vi-VN" dirty="0" err="1"/>
              <a:t>thì</a:t>
            </a:r>
            <a:r>
              <a:rPr lang="en-AU" altLang="vi-VN" dirty="0"/>
              <a:t> bit </a:t>
            </a:r>
            <a:r>
              <a:rPr lang="en-AU" altLang="vi-VN" dirty="0" err="1"/>
              <a:t>này</a:t>
            </a:r>
            <a:r>
              <a:rPr lang="en-AU" altLang="vi-VN" dirty="0"/>
              <a:t> </a:t>
            </a:r>
            <a:r>
              <a:rPr lang="en-AU" altLang="vi-VN" dirty="0" err="1"/>
              <a:t>bị</a:t>
            </a:r>
            <a:r>
              <a:rPr lang="en-AU" altLang="vi-VN" dirty="0"/>
              <a:t> </a:t>
            </a:r>
            <a:r>
              <a:rPr lang="en-AU" altLang="vi-VN" dirty="0" err="1"/>
              <a:t>bỏ</a:t>
            </a:r>
            <a:r>
              <a:rPr lang="en-AU" altLang="vi-VN" dirty="0"/>
              <a:t>.</a:t>
            </a:r>
          </a:p>
          <a:p>
            <a:pPr eaLnBrk="1" hangingPunct="1"/>
            <a:r>
              <a:rPr lang="en-AU" altLang="vi-VN" dirty="0" err="1"/>
              <a:t>Ví</a:t>
            </a:r>
            <a:r>
              <a:rPr lang="en-AU" altLang="vi-VN" dirty="0"/>
              <a:t> </a:t>
            </a:r>
            <a:r>
              <a:rPr lang="en-AU" altLang="vi-VN" dirty="0" err="1"/>
              <a:t>dụ</a:t>
            </a:r>
            <a:r>
              <a:rPr lang="en-AU" altLang="vi-VN" dirty="0"/>
              <a:t> : </a:t>
            </a:r>
          </a:p>
          <a:p>
            <a:pPr eaLnBrk="1" hangingPunct="1">
              <a:buFont typeface="Wingdings" panose="05000000000000000000" pitchFamily="2" charset="2"/>
              <a:buNone/>
            </a:pPr>
            <a:r>
              <a:rPr lang="en-US" altLang="vi-VN" dirty="0"/>
              <a:t>	                 1				       11  1 		</a:t>
            </a:r>
          </a:p>
          <a:p>
            <a:pPr eaLnBrk="1" hangingPunct="1">
              <a:buFont typeface="Wingdings" panose="05000000000000000000" pitchFamily="2" charset="2"/>
              <a:buNone/>
            </a:pPr>
            <a:r>
              <a:rPr lang="en-US" altLang="vi-VN" dirty="0"/>
              <a:t> 	12		001100		-12		110100</a:t>
            </a:r>
          </a:p>
          <a:p>
            <a:pPr eaLnBrk="1" hangingPunct="1">
              <a:buFont typeface="Wingdings" panose="05000000000000000000" pitchFamily="2" charset="2"/>
              <a:buNone/>
            </a:pPr>
            <a:r>
              <a:rPr lang="en-US" altLang="vi-VN" u="sng" dirty="0"/>
              <a:t>+   9</a:t>
            </a:r>
            <a:r>
              <a:rPr lang="en-US" altLang="vi-VN" dirty="0"/>
              <a:t>	      </a:t>
            </a:r>
            <a:r>
              <a:rPr lang="en-US" altLang="vi-VN" u="sng" dirty="0"/>
              <a:t>+ 001001</a:t>
            </a:r>
            <a:r>
              <a:rPr lang="en-US" altLang="vi-VN" dirty="0"/>
              <a:t>	        + </a:t>
            </a:r>
            <a:r>
              <a:rPr lang="en-US" altLang="vi-VN" u="sng" dirty="0"/>
              <a:t>-9</a:t>
            </a:r>
            <a:r>
              <a:rPr lang="en-US" altLang="vi-VN" dirty="0"/>
              <a:t>	       +</a:t>
            </a:r>
            <a:r>
              <a:rPr lang="en-US" altLang="vi-VN" u="sng" dirty="0"/>
              <a:t>110111</a:t>
            </a:r>
            <a:r>
              <a:rPr lang="en-US" altLang="vi-VN" dirty="0"/>
              <a:t> 	</a:t>
            </a:r>
          </a:p>
          <a:p>
            <a:pPr eaLnBrk="1" hangingPunct="1">
              <a:buFont typeface="Wingdings" panose="05000000000000000000" pitchFamily="2" charset="2"/>
              <a:buNone/>
            </a:pPr>
            <a:r>
              <a:rPr lang="en-US" altLang="vi-VN" dirty="0"/>
              <a:t>   21		010101		-21	       1101011</a:t>
            </a:r>
          </a:p>
          <a:p>
            <a:pPr eaLnBrk="1" hangingPunct="1">
              <a:buFont typeface="Wingdings" panose="05000000000000000000" pitchFamily="2" charset="2"/>
              <a:buNone/>
            </a:pPr>
            <a:r>
              <a:rPr lang="en-US" altLang="vi-VN" dirty="0"/>
              <a:t>									   	 				</a:t>
            </a:r>
            <a:r>
              <a:rPr lang="en-US" altLang="vi-VN" dirty="0" err="1"/>
              <a:t>Bỏ</a:t>
            </a:r>
            <a:r>
              <a:rPr lang="en-US" altLang="vi-VN" dirty="0"/>
              <a:t> : </a:t>
            </a:r>
            <a:r>
              <a:rPr lang="en-US" altLang="vi-VN" dirty="0" err="1"/>
              <a:t>Kết</a:t>
            </a:r>
            <a:r>
              <a:rPr lang="en-US" altLang="vi-VN" dirty="0"/>
              <a:t> </a:t>
            </a:r>
            <a:r>
              <a:rPr lang="en-US" altLang="vi-VN" dirty="0" err="1"/>
              <a:t>quả</a:t>
            </a:r>
            <a:r>
              <a:rPr lang="en-US" altLang="vi-VN" dirty="0"/>
              <a:t> </a:t>
            </a:r>
            <a:r>
              <a:rPr lang="en-US" altLang="vi-VN" dirty="0" err="1"/>
              <a:t>là</a:t>
            </a:r>
            <a:r>
              <a:rPr lang="en-US" altLang="vi-VN" dirty="0"/>
              <a:t> : 101011</a:t>
            </a:r>
            <a:endParaRPr lang="en-AU" altLang="vi-VN" dirty="0"/>
          </a:p>
        </p:txBody>
      </p:sp>
      <p:sp>
        <p:nvSpPr>
          <p:cNvPr id="35842" name="Slide Number Placeholder 5">
            <a:extLst>
              <a:ext uri="{FF2B5EF4-FFF2-40B4-BE49-F238E27FC236}">
                <a16:creationId xmlns:a16="http://schemas.microsoft.com/office/drawing/2014/main" id="{A552B9FC-04BB-44A5-9B9E-A592315C0A9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53F4A312-06BC-49BD-9C04-CCFCA5A0F1D6}" type="slidenum">
              <a:rPr lang="en-US" altLang="vi-VN" sz="1400">
                <a:latin typeface="Tahoma" panose="020B0604030504040204" pitchFamily="34" charset="0"/>
              </a:rPr>
              <a:pPr>
                <a:spcBef>
                  <a:spcPct val="0"/>
                </a:spcBef>
                <a:buClrTx/>
                <a:buSzTx/>
                <a:buFontTx/>
                <a:buNone/>
              </a:pPr>
              <a:t>37</a:t>
            </a:fld>
            <a:endParaRPr lang="en-US" altLang="vi-VN" sz="1400">
              <a:latin typeface="Tahoma" panose="020B0604030504040204" pitchFamily="34" charset="0"/>
            </a:endParaRPr>
          </a:p>
        </p:txBody>
      </p:sp>
      <p:sp>
        <p:nvSpPr>
          <p:cNvPr id="35845" name="Line 4">
            <a:extLst>
              <a:ext uri="{FF2B5EF4-FFF2-40B4-BE49-F238E27FC236}">
                <a16:creationId xmlns:a16="http://schemas.microsoft.com/office/drawing/2014/main" id="{7A5B9117-9E3E-439B-AE2C-47F2D6FD603B}"/>
              </a:ext>
            </a:extLst>
          </p:cNvPr>
          <p:cNvSpPr>
            <a:spLocks noChangeShapeType="1"/>
          </p:cNvSpPr>
          <p:nvPr/>
        </p:nvSpPr>
        <p:spPr bwMode="auto">
          <a:xfrm flipH="1">
            <a:off x="6019800" y="5334000"/>
            <a:ext cx="2057400" cy="762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6652700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99138"/>
                                        </p:tgtEl>
                                        <p:attrNameLst>
                                          <p:attrName>style.visibility</p:attrName>
                                        </p:attrNameLst>
                                      </p:cBhvr>
                                      <p:to>
                                        <p:strVal val="visible"/>
                                      </p:to>
                                    </p:set>
                                    <p:animEffect transition="in" filter="fade">
                                      <p:cBhvr>
                                        <p:cTn id="7" dur="2000"/>
                                        <p:tgtEl>
                                          <p:spTgt spid="14991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99139">
                                            <p:txEl>
                                              <p:pRg st="0" end="0"/>
                                            </p:txEl>
                                          </p:spTgt>
                                        </p:tgtEl>
                                        <p:attrNameLst>
                                          <p:attrName>style.visibility</p:attrName>
                                        </p:attrNameLst>
                                      </p:cBhvr>
                                      <p:to>
                                        <p:strVal val="visible"/>
                                      </p:to>
                                    </p:set>
                                    <p:animEffect transition="in" filter="fade">
                                      <p:cBhvr>
                                        <p:cTn id="12" dur="2000"/>
                                        <p:tgtEl>
                                          <p:spTgt spid="149913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99139">
                                            <p:txEl>
                                              <p:pRg st="1" end="1"/>
                                            </p:txEl>
                                          </p:spTgt>
                                        </p:tgtEl>
                                        <p:attrNameLst>
                                          <p:attrName>style.visibility</p:attrName>
                                        </p:attrNameLst>
                                      </p:cBhvr>
                                      <p:to>
                                        <p:strVal val="visible"/>
                                      </p:to>
                                    </p:set>
                                    <p:animEffect transition="in" filter="fade">
                                      <p:cBhvr>
                                        <p:cTn id="17" dur="2000"/>
                                        <p:tgtEl>
                                          <p:spTgt spid="149913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99139">
                                            <p:txEl>
                                              <p:pRg st="2" end="2"/>
                                            </p:txEl>
                                          </p:spTgt>
                                        </p:tgtEl>
                                        <p:attrNameLst>
                                          <p:attrName>style.visibility</p:attrName>
                                        </p:attrNameLst>
                                      </p:cBhvr>
                                      <p:to>
                                        <p:strVal val="visible"/>
                                      </p:to>
                                    </p:set>
                                    <p:animEffect transition="in" filter="fade">
                                      <p:cBhvr>
                                        <p:cTn id="22" dur="2000"/>
                                        <p:tgtEl>
                                          <p:spTgt spid="149913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99139">
                                            <p:txEl>
                                              <p:pRg st="3" end="3"/>
                                            </p:txEl>
                                          </p:spTgt>
                                        </p:tgtEl>
                                        <p:attrNameLst>
                                          <p:attrName>style.visibility</p:attrName>
                                        </p:attrNameLst>
                                      </p:cBhvr>
                                      <p:to>
                                        <p:strVal val="visible"/>
                                      </p:to>
                                    </p:set>
                                    <p:animEffect transition="in" filter="fade">
                                      <p:cBhvr>
                                        <p:cTn id="27" dur="2000"/>
                                        <p:tgtEl>
                                          <p:spTgt spid="1499139">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99139">
                                            <p:txEl>
                                              <p:pRg st="4" end="4"/>
                                            </p:txEl>
                                          </p:spTgt>
                                        </p:tgtEl>
                                        <p:attrNameLst>
                                          <p:attrName>style.visibility</p:attrName>
                                        </p:attrNameLst>
                                      </p:cBhvr>
                                      <p:to>
                                        <p:strVal val="visible"/>
                                      </p:to>
                                    </p:set>
                                    <p:animEffect transition="in" filter="fade">
                                      <p:cBhvr>
                                        <p:cTn id="32" dur="2000"/>
                                        <p:tgtEl>
                                          <p:spTgt spid="1499139">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99139">
                                            <p:txEl>
                                              <p:pRg st="5" end="5"/>
                                            </p:txEl>
                                          </p:spTgt>
                                        </p:tgtEl>
                                        <p:attrNameLst>
                                          <p:attrName>style.visibility</p:attrName>
                                        </p:attrNameLst>
                                      </p:cBhvr>
                                      <p:to>
                                        <p:strVal val="visible"/>
                                      </p:to>
                                    </p:set>
                                    <p:animEffect transition="in" filter="fade">
                                      <p:cBhvr>
                                        <p:cTn id="37" dur="2000"/>
                                        <p:tgtEl>
                                          <p:spTgt spid="1499139">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99139">
                                            <p:txEl>
                                              <p:pRg st="6" end="6"/>
                                            </p:txEl>
                                          </p:spTgt>
                                        </p:tgtEl>
                                        <p:attrNameLst>
                                          <p:attrName>style.visibility</p:attrName>
                                        </p:attrNameLst>
                                      </p:cBhvr>
                                      <p:to>
                                        <p:strVal val="visible"/>
                                      </p:to>
                                    </p:set>
                                    <p:animEffect transition="in" filter="fade">
                                      <p:cBhvr>
                                        <p:cTn id="42" dur="2000"/>
                                        <p:tgtEl>
                                          <p:spTgt spid="14991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9138" grpId="0"/>
      <p:bldP spid="1499139" grpId="0" build="p"/>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12BB9D4B-57BA-484D-B8D7-82ACBA5771F8}"/>
              </a:ext>
            </a:extLst>
          </p:cNvPr>
          <p:cNvSpPr>
            <a:spLocks noGrp="1"/>
          </p:cNvSpPr>
          <p:nvPr>
            <p:ph type="title"/>
          </p:nvPr>
        </p:nvSpPr>
        <p:spPr/>
        <p:txBody>
          <a:bodyPr/>
          <a:lstStyle/>
          <a:p>
            <a:endParaRPr lang="vi-VN" altLang="vi-VN"/>
          </a:p>
        </p:txBody>
      </p:sp>
      <p:sp>
        <p:nvSpPr>
          <p:cNvPr id="34819" name="Content Placeholder 2">
            <a:extLst>
              <a:ext uri="{FF2B5EF4-FFF2-40B4-BE49-F238E27FC236}">
                <a16:creationId xmlns:a16="http://schemas.microsoft.com/office/drawing/2014/main" id="{EAAE4012-1C3F-4F80-B8F6-CFFF1AA02C1A}"/>
              </a:ext>
            </a:extLst>
          </p:cNvPr>
          <p:cNvSpPr>
            <a:spLocks noGrp="1"/>
          </p:cNvSpPr>
          <p:nvPr>
            <p:ph idx="1"/>
          </p:nvPr>
        </p:nvSpPr>
        <p:spPr>
          <a:xfrm>
            <a:off x="1905000" y="1143001"/>
            <a:ext cx="8574088" cy="4989513"/>
          </a:xfrm>
        </p:spPr>
        <p:txBody>
          <a:bodyPr/>
          <a:lstStyle/>
          <a:p>
            <a:pPr lvl="1"/>
            <a:r>
              <a:rPr lang="vi-VN" altLang="vi-VN"/>
              <a:t>Tác động cờ :</a:t>
            </a:r>
            <a:endParaRPr lang="en-US" altLang="vi-VN"/>
          </a:p>
          <a:p>
            <a:pPr lvl="1"/>
            <a:r>
              <a:rPr lang="en-US" altLang="vi-VN"/>
              <a:t>Chỉnh ASCII sau phép cộng. Chỉnh kết quả trong AL thành 2 số BCD không nén trong AH và AL. </a:t>
            </a:r>
          </a:p>
          <a:p>
            <a:pPr lvl="1"/>
            <a:r>
              <a:rPr lang="en-US" altLang="vi-VN"/>
              <a:t>Ví dụ : kết quả :  AH=00, AL= 0Dh, AF=0, CF=0 </a:t>
            </a:r>
          </a:p>
          <a:p>
            <a:pPr lvl="1"/>
            <a:r>
              <a:rPr lang="en-US" altLang="vi-VN"/>
              <a:t>sau khi chỉnh:  AH=01h, AL=03h, AF=1, CF=1</a:t>
            </a:r>
          </a:p>
          <a:p>
            <a:pPr lvl="1"/>
            <a:endParaRPr lang="en-US" altLang="vi-VN"/>
          </a:p>
        </p:txBody>
      </p:sp>
      <p:pic>
        <p:nvPicPr>
          <p:cNvPr id="34820" name="Picture 2">
            <a:extLst>
              <a:ext uri="{FF2B5EF4-FFF2-40B4-BE49-F238E27FC236}">
                <a16:creationId xmlns:a16="http://schemas.microsoft.com/office/drawing/2014/main" id="{7373EF82-0E3C-4488-B815-9224DFFFE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143001"/>
            <a:ext cx="31242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310340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BC6EA8A-CEF5-4DA1-8D9D-8CB99322CB2E}"/>
              </a:ext>
            </a:extLst>
          </p:cNvPr>
          <p:cNvSpPr>
            <a:spLocks noGrp="1" noChangeArrowheads="1"/>
          </p:cNvSpPr>
          <p:nvPr>
            <p:ph type="title"/>
          </p:nvPr>
        </p:nvSpPr>
        <p:spPr/>
        <p:txBody>
          <a:bodyPr/>
          <a:lstStyle/>
          <a:p>
            <a:pPr eaLnBrk="1" hangingPunct="1"/>
            <a:r>
              <a:rPr lang="en-US" altLang="vi-VN"/>
              <a:t>Nhóm Lệnh cộng</a:t>
            </a:r>
          </a:p>
        </p:txBody>
      </p:sp>
      <p:sp>
        <p:nvSpPr>
          <p:cNvPr id="35843" name="Rectangle 3">
            <a:extLst>
              <a:ext uri="{FF2B5EF4-FFF2-40B4-BE49-F238E27FC236}">
                <a16:creationId xmlns:a16="http://schemas.microsoft.com/office/drawing/2014/main" id="{97113F04-815A-4407-AE5D-29211E779BC4}"/>
              </a:ext>
            </a:extLst>
          </p:cNvPr>
          <p:cNvSpPr>
            <a:spLocks noGrp="1" noChangeArrowheads="1"/>
          </p:cNvSpPr>
          <p:nvPr>
            <p:ph type="body" idx="1"/>
          </p:nvPr>
        </p:nvSpPr>
        <p:spPr>
          <a:xfrm>
            <a:off x="1524000" y="1295400"/>
            <a:ext cx="8955088" cy="5410200"/>
          </a:xfrm>
        </p:spPr>
        <p:txBody>
          <a:bodyPr/>
          <a:lstStyle/>
          <a:p>
            <a:pPr eaLnBrk="1" hangingPunct="1">
              <a:lnSpc>
                <a:spcPct val="90000"/>
              </a:lnSpc>
            </a:pPr>
            <a:r>
              <a:rPr lang="en-US" altLang="vi-VN" sz="2800" b="1"/>
              <a:t>Ví dụ :</a:t>
            </a:r>
            <a:r>
              <a:rPr lang="en-US" altLang="vi-VN" sz="2800"/>
              <a:t> Cộng hai số BCD dạng không nén 9 và 3</a:t>
            </a:r>
          </a:p>
          <a:p>
            <a:pPr eaLnBrk="1" hangingPunct="1">
              <a:lnSpc>
                <a:spcPct val="90000"/>
              </a:lnSpc>
            </a:pPr>
            <a:endParaRPr lang="en-US" altLang="vi-VN" sz="2800"/>
          </a:p>
          <a:p>
            <a:pPr marL="457200" lvl="1" indent="0" algn="just">
              <a:lnSpc>
                <a:spcPct val="90000"/>
              </a:lnSpc>
              <a:buNone/>
            </a:pPr>
            <a:r>
              <a:rPr lang="en-US" altLang="vi-VN"/>
              <a:t>MOV AX, 9</a:t>
            </a:r>
          </a:p>
          <a:p>
            <a:pPr marL="457200" lvl="1" indent="0" algn="just">
              <a:lnSpc>
                <a:spcPct val="90000"/>
              </a:lnSpc>
              <a:buNone/>
            </a:pPr>
            <a:r>
              <a:rPr lang="en-US" altLang="vi-VN"/>
              <a:t>MOV BX, 3	; 9 và 3 là hai số BCD dạng không nén</a:t>
            </a:r>
          </a:p>
          <a:p>
            <a:pPr marL="457200" lvl="1" indent="0" algn="just">
              <a:lnSpc>
                <a:spcPct val="90000"/>
              </a:lnSpc>
              <a:buNone/>
            </a:pPr>
            <a:r>
              <a:rPr lang="en-US" altLang="vi-VN"/>
              <a:t>ADD AL, BL    ; cộng 9 và 3 cho kết quả  0Ch trong AL</a:t>
            </a:r>
          </a:p>
          <a:p>
            <a:pPr marL="457200" lvl="1" indent="0" algn="just">
              <a:lnSpc>
                <a:spcPct val="90000"/>
              </a:lnSpc>
              <a:buNone/>
            </a:pPr>
            <a:r>
              <a:rPr lang="en-US" altLang="vi-VN"/>
              <a:t>AAA                 ; chỉnh kết quả, làm cho AH=1 và AL =2, </a:t>
            </a:r>
          </a:p>
          <a:p>
            <a:pPr marL="457200" lvl="1" indent="0" algn="just">
              <a:lnSpc>
                <a:spcPct val="90000"/>
              </a:lnSpc>
              <a:buNone/>
            </a:pPr>
            <a:r>
              <a:rPr lang="en-US" altLang="vi-VN"/>
              <a:t>                          ; CF=1, AF=1</a:t>
            </a:r>
          </a:p>
          <a:p>
            <a:pPr marL="457200" lvl="1" indent="0" algn="just">
              <a:lnSpc>
                <a:spcPct val="90000"/>
              </a:lnSpc>
              <a:buNone/>
            </a:pPr>
            <a:r>
              <a:rPr lang="en-US" altLang="vi-VN"/>
              <a:t>                          ;AL=0Ch &gt; 9</a:t>
            </a:r>
          </a:p>
        </p:txBody>
      </p:sp>
    </p:spTree>
    <p:extLst>
      <p:ext uri="{BB962C8B-B14F-4D97-AF65-F5344CB8AC3E}">
        <p14:creationId xmlns:p14="http://schemas.microsoft.com/office/powerpoint/2010/main" val="77478536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C000A88-1DA1-42EB-A7D7-12192515FFFA}"/>
              </a:ext>
            </a:extLst>
          </p:cNvPr>
          <p:cNvSpPr>
            <a:spLocks noGrp="1" noChangeArrowheads="1"/>
          </p:cNvSpPr>
          <p:nvPr>
            <p:ph type="title"/>
          </p:nvPr>
        </p:nvSpPr>
        <p:spPr/>
        <p:txBody>
          <a:bodyPr/>
          <a:lstStyle/>
          <a:p>
            <a:pPr eaLnBrk="1" hangingPunct="1"/>
            <a:r>
              <a:rPr lang="en-US" altLang="vi-VN"/>
              <a:t>Nhóm Lệnh cộng</a:t>
            </a:r>
          </a:p>
        </p:txBody>
      </p:sp>
      <p:sp>
        <p:nvSpPr>
          <p:cNvPr id="35843" name="Rectangle 3">
            <a:extLst>
              <a:ext uri="{FF2B5EF4-FFF2-40B4-BE49-F238E27FC236}">
                <a16:creationId xmlns:a16="http://schemas.microsoft.com/office/drawing/2014/main" id="{EBB1206F-EEC9-4706-A5D0-2BBFE10E4692}"/>
              </a:ext>
            </a:extLst>
          </p:cNvPr>
          <p:cNvSpPr>
            <a:spLocks noGrp="1" noChangeArrowheads="1"/>
          </p:cNvSpPr>
          <p:nvPr>
            <p:ph type="body" idx="1"/>
          </p:nvPr>
        </p:nvSpPr>
        <p:spPr>
          <a:xfrm>
            <a:off x="1905000" y="1295400"/>
            <a:ext cx="8574088" cy="5410200"/>
          </a:xfrm>
        </p:spPr>
        <p:txBody>
          <a:bodyPr/>
          <a:lstStyle/>
          <a:p>
            <a:pPr algn="just" eaLnBrk="1" hangingPunct="1">
              <a:lnSpc>
                <a:spcPct val="90000"/>
              </a:lnSpc>
              <a:defRPr/>
            </a:pPr>
            <a:r>
              <a:rPr lang="en-US" altLang="vi-VN" sz="2800" b="1"/>
              <a:t>Ví dụ :</a:t>
            </a:r>
            <a:r>
              <a:rPr lang="en-US" altLang="vi-VN" sz="2800"/>
              <a:t> Trong đoạn được chỉ bởi DS cho 3 vùng nhớ var1, var2, var3. Vùng var1 và var2 dài 5 byte, mỗi vùng lưu trữ 1 số BCD dạng không nén gồm 5 ký số, vùng var3 dài 6 byte. Cộng var1 và var2, kết quả lưu vào var3 dưới dạng BCD không nén </a:t>
            </a:r>
          </a:p>
          <a:p>
            <a:pPr marL="0" indent="0" algn="just">
              <a:lnSpc>
                <a:spcPct val="90000"/>
              </a:lnSpc>
              <a:buNone/>
              <a:defRPr/>
            </a:pPr>
            <a:endParaRPr lang="en-US" altLang="vi-VN" sz="2800"/>
          </a:p>
          <a:p>
            <a:pPr eaLnBrk="1" hangingPunct="1">
              <a:lnSpc>
                <a:spcPct val="90000"/>
              </a:lnSpc>
              <a:defRPr/>
            </a:pPr>
            <a:endParaRPr lang="en-US" altLang="vi-VN" sz="2800"/>
          </a:p>
        </p:txBody>
      </p:sp>
    </p:spTree>
    <p:extLst>
      <p:ext uri="{BB962C8B-B14F-4D97-AF65-F5344CB8AC3E}">
        <p14:creationId xmlns:p14="http://schemas.microsoft.com/office/powerpoint/2010/main" val="187208672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F20808A6-A3D7-4423-9E05-A12B523D1E5C}"/>
              </a:ext>
            </a:extLst>
          </p:cNvPr>
          <p:cNvSpPr>
            <a:spLocks noGrp="1" noChangeArrowheads="1"/>
          </p:cNvSpPr>
          <p:nvPr>
            <p:ph type="title"/>
          </p:nvPr>
        </p:nvSpPr>
        <p:spPr/>
        <p:txBody>
          <a:bodyPr/>
          <a:lstStyle/>
          <a:p>
            <a:pPr eaLnBrk="1" hangingPunct="1"/>
            <a:r>
              <a:rPr lang="en-US" altLang="vi-VN"/>
              <a:t>Nhóm Lệnh cộng</a:t>
            </a:r>
          </a:p>
        </p:txBody>
      </p:sp>
      <p:sp>
        <p:nvSpPr>
          <p:cNvPr id="37891" name="Rectangle 3">
            <a:extLst>
              <a:ext uri="{FF2B5EF4-FFF2-40B4-BE49-F238E27FC236}">
                <a16:creationId xmlns:a16="http://schemas.microsoft.com/office/drawing/2014/main" id="{76132790-629B-41AC-91A6-D0FF94789311}"/>
              </a:ext>
            </a:extLst>
          </p:cNvPr>
          <p:cNvSpPr>
            <a:spLocks noGrp="1" noChangeArrowheads="1"/>
          </p:cNvSpPr>
          <p:nvPr>
            <p:ph type="body" idx="1"/>
          </p:nvPr>
        </p:nvSpPr>
        <p:spPr>
          <a:xfrm>
            <a:off x="1905000" y="1295400"/>
            <a:ext cx="8574088" cy="5410200"/>
          </a:xfrm>
        </p:spPr>
        <p:txBody>
          <a:bodyPr/>
          <a:lstStyle/>
          <a:p>
            <a:pPr marL="457200" lvl="1" indent="0">
              <a:lnSpc>
                <a:spcPct val="90000"/>
              </a:lnSpc>
              <a:buNone/>
            </a:pPr>
            <a:r>
              <a:rPr lang="en-US" altLang="vi-VN" sz="2000"/>
              <a:t>Var1	DB 9, 2, 6, 4, 6</a:t>
            </a:r>
          </a:p>
          <a:p>
            <a:pPr marL="457200" lvl="1" indent="0">
              <a:lnSpc>
                <a:spcPct val="90000"/>
              </a:lnSpc>
              <a:buNone/>
            </a:pPr>
            <a:r>
              <a:rPr lang="en-US" altLang="vi-VN" sz="2000"/>
              <a:t>Len	EQU $-Var1	;Len=Số Byte Định Nghĩa cho Var1</a:t>
            </a:r>
          </a:p>
          <a:p>
            <a:pPr marL="457200" lvl="1" indent="0">
              <a:lnSpc>
                <a:spcPct val="90000"/>
              </a:lnSpc>
              <a:buNone/>
            </a:pPr>
            <a:r>
              <a:rPr lang="en-US" altLang="vi-VN" sz="2000"/>
              <a:t>Var2 	DB  3, 4, 5, 6, 7     </a:t>
            </a:r>
          </a:p>
          <a:p>
            <a:pPr marL="457200" lvl="1" indent="0">
              <a:lnSpc>
                <a:spcPct val="90000"/>
              </a:lnSpc>
              <a:buNone/>
            </a:pPr>
            <a:r>
              <a:rPr lang="en-US" altLang="vi-VN" sz="2000"/>
              <a:t>Var3	DB Len+1 DUP(0)</a:t>
            </a:r>
          </a:p>
          <a:p>
            <a:pPr marL="457200" lvl="1" indent="0">
              <a:lnSpc>
                <a:spcPct val="90000"/>
              </a:lnSpc>
              <a:buNone/>
            </a:pPr>
            <a:endParaRPr lang="en-US" altLang="vi-VN" sz="2000"/>
          </a:p>
          <a:p>
            <a:pPr marL="457200" lvl="1" indent="0">
              <a:lnSpc>
                <a:spcPct val="80000"/>
              </a:lnSpc>
              <a:buNone/>
            </a:pPr>
            <a:r>
              <a:rPr lang="en-US" altLang="vi-VN" sz="2000"/>
              <a:t>MOV   	BX, Len-1	;BX=4</a:t>
            </a:r>
          </a:p>
          <a:p>
            <a:pPr marL="457200" lvl="1" indent="0">
              <a:lnSpc>
                <a:spcPct val="80000"/>
              </a:lnSpc>
              <a:buNone/>
            </a:pPr>
            <a:r>
              <a:rPr lang="en-US" altLang="vi-VN" sz="2000"/>
              <a:t>MOV 	CX, Len		;CX=5</a:t>
            </a:r>
          </a:p>
          <a:p>
            <a:pPr marL="457200" lvl="1" indent="0">
              <a:lnSpc>
                <a:spcPct val="80000"/>
              </a:lnSpc>
              <a:buNone/>
            </a:pPr>
            <a:r>
              <a:rPr lang="en-US" altLang="vi-VN" sz="2000"/>
              <a:t>CONT :</a:t>
            </a:r>
          </a:p>
          <a:p>
            <a:pPr marL="457200" lvl="1" indent="0">
              <a:lnSpc>
                <a:spcPct val="80000"/>
              </a:lnSpc>
              <a:buNone/>
            </a:pPr>
            <a:r>
              <a:rPr lang="en-US" altLang="vi-VN" sz="2000"/>
              <a:t>MOV AL, Var1[BX]</a:t>
            </a:r>
          </a:p>
          <a:p>
            <a:pPr marL="457200" lvl="1" indent="0">
              <a:lnSpc>
                <a:spcPct val="80000"/>
              </a:lnSpc>
              <a:buNone/>
            </a:pPr>
            <a:r>
              <a:rPr lang="en-US" altLang="vi-VN" sz="2000"/>
              <a:t>ADC  AL,Var2[BX]</a:t>
            </a:r>
          </a:p>
          <a:p>
            <a:pPr marL="457200" lvl="1" indent="0">
              <a:lnSpc>
                <a:spcPct val="80000"/>
              </a:lnSpc>
              <a:buNone/>
            </a:pPr>
            <a:r>
              <a:rPr lang="en-US" altLang="vi-VN" sz="2000"/>
              <a:t>AAA</a:t>
            </a:r>
          </a:p>
          <a:p>
            <a:pPr marL="457200" lvl="1" indent="0">
              <a:lnSpc>
                <a:spcPct val="80000"/>
              </a:lnSpc>
              <a:buNone/>
            </a:pPr>
            <a:r>
              <a:rPr lang="en-US" altLang="vi-VN" sz="2000"/>
              <a:t>MOV  Var3[BX+1],AL</a:t>
            </a:r>
          </a:p>
          <a:p>
            <a:pPr marL="457200" lvl="1" indent="0">
              <a:lnSpc>
                <a:spcPct val="80000"/>
              </a:lnSpc>
              <a:buNone/>
            </a:pPr>
            <a:r>
              <a:rPr lang="en-US" altLang="vi-VN" sz="2000"/>
              <a:t>DEC   BX</a:t>
            </a:r>
          </a:p>
          <a:p>
            <a:pPr marL="457200" lvl="1" indent="0">
              <a:lnSpc>
                <a:spcPct val="80000"/>
              </a:lnSpc>
              <a:buNone/>
            </a:pPr>
            <a:r>
              <a:rPr lang="en-US" altLang="vi-VN" sz="2000"/>
              <a:t>LOOP CONT</a:t>
            </a:r>
          </a:p>
          <a:p>
            <a:pPr marL="457200" lvl="1" indent="0">
              <a:lnSpc>
                <a:spcPct val="80000"/>
              </a:lnSpc>
              <a:buNone/>
            </a:pPr>
            <a:r>
              <a:rPr lang="en-US" altLang="vi-VN" sz="2000"/>
              <a:t>MOV AL,0</a:t>
            </a:r>
          </a:p>
          <a:p>
            <a:pPr marL="457200" lvl="1" indent="0">
              <a:lnSpc>
                <a:spcPct val="80000"/>
              </a:lnSpc>
              <a:buNone/>
            </a:pPr>
            <a:r>
              <a:rPr lang="en-US" altLang="vi-VN" sz="2000"/>
              <a:t>ADC AL,AL</a:t>
            </a:r>
          </a:p>
          <a:p>
            <a:pPr marL="457200" lvl="1" indent="0">
              <a:lnSpc>
                <a:spcPct val="80000"/>
              </a:lnSpc>
              <a:buNone/>
            </a:pPr>
            <a:r>
              <a:rPr lang="en-US" altLang="vi-VN" sz="2000"/>
              <a:t>MOV Var3[BX+1],AL</a:t>
            </a:r>
          </a:p>
          <a:p>
            <a:pPr eaLnBrk="1" hangingPunct="1">
              <a:lnSpc>
                <a:spcPct val="80000"/>
              </a:lnSpc>
            </a:pPr>
            <a:endParaRPr lang="en-US" altLang="vi-VN" sz="2000"/>
          </a:p>
        </p:txBody>
      </p:sp>
    </p:spTree>
    <p:extLst>
      <p:ext uri="{BB962C8B-B14F-4D97-AF65-F5344CB8AC3E}">
        <p14:creationId xmlns:p14="http://schemas.microsoft.com/office/powerpoint/2010/main" val="68556109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5DD6B158-0AA7-47EF-82C3-37B5E4B79031}"/>
              </a:ext>
            </a:extLst>
          </p:cNvPr>
          <p:cNvSpPr>
            <a:spLocks noGrp="1"/>
          </p:cNvSpPr>
          <p:nvPr>
            <p:ph type="title"/>
          </p:nvPr>
        </p:nvSpPr>
        <p:spPr/>
        <p:txBody>
          <a:bodyPr/>
          <a:lstStyle/>
          <a:p>
            <a:endParaRPr lang="vi-VN" altLang="vi-VN"/>
          </a:p>
        </p:txBody>
      </p:sp>
      <p:sp>
        <p:nvSpPr>
          <p:cNvPr id="35843" name="Content Placeholder 2">
            <a:extLst>
              <a:ext uri="{FF2B5EF4-FFF2-40B4-BE49-F238E27FC236}">
                <a16:creationId xmlns:a16="http://schemas.microsoft.com/office/drawing/2014/main" id="{B0B78B09-2997-438F-8847-79C3A309C643}"/>
              </a:ext>
            </a:extLst>
          </p:cNvPr>
          <p:cNvSpPr>
            <a:spLocks noGrp="1"/>
          </p:cNvSpPr>
          <p:nvPr>
            <p:ph idx="1"/>
          </p:nvPr>
        </p:nvSpPr>
        <p:spPr>
          <a:xfrm>
            <a:off x="1882775" y="990600"/>
            <a:ext cx="8574088" cy="5257800"/>
          </a:xfrm>
        </p:spPr>
        <p:txBody>
          <a:bodyPr/>
          <a:lstStyle/>
          <a:p>
            <a:pPr>
              <a:spcBef>
                <a:spcPct val="0"/>
              </a:spcBef>
              <a:defRPr/>
            </a:pPr>
            <a:r>
              <a:rPr lang="en-US" sz="2400" err="1"/>
              <a:t>Lệnh</a:t>
            </a:r>
            <a:r>
              <a:rPr lang="en-US" sz="2400"/>
              <a:t> DAA (Decimal Adjust for Addition): </a:t>
            </a:r>
          </a:p>
          <a:p>
            <a:pPr lvl="1">
              <a:spcBef>
                <a:spcPct val="0"/>
              </a:spcBef>
              <a:defRPr/>
            </a:pPr>
            <a:r>
              <a:rPr lang="en-US" sz="2400" err="1"/>
              <a:t>Dạng</a:t>
            </a:r>
            <a:r>
              <a:rPr lang="en-US" sz="2400"/>
              <a:t> </a:t>
            </a:r>
            <a:r>
              <a:rPr lang="en-US" sz="2400" err="1"/>
              <a:t>lệnh</a:t>
            </a:r>
            <a:r>
              <a:rPr lang="en-US" sz="2400"/>
              <a:t> :  DAA </a:t>
            </a:r>
          </a:p>
          <a:p>
            <a:pPr lvl="1">
              <a:spcBef>
                <a:spcPct val="0"/>
              </a:spcBef>
              <a:defRPr/>
            </a:pPr>
            <a:r>
              <a:rPr lang="en-US" sz="2400" err="1"/>
              <a:t>Cách</a:t>
            </a:r>
            <a:r>
              <a:rPr lang="en-US" sz="2400"/>
              <a:t> </a:t>
            </a:r>
            <a:r>
              <a:rPr lang="en-US" sz="2400" err="1"/>
              <a:t>làm</a:t>
            </a:r>
            <a:r>
              <a:rPr lang="en-US" sz="2400"/>
              <a:t> </a:t>
            </a:r>
            <a:r>
              <a:rPr lang="en-US" sz="2400" err="1"/>
              <a:t>việc</a:t>
            </a:r>
            <a:r>
              <a:rPr lang="en-US" sz="2400"/>
              <a:t> :</a:t>
            </a:r>
          </a:p>
          <a:p>
            <a:pPr lvl="1">
              <a:defRPr/>
            </a:pPr>
            <a:r>
              <a:rPr lang="en-US" sz="2400">
                <a:ea typeface="+mn-ea"/>
                <a:cs typeface="+mn-cs"/>
              </a:rPr>
              <a:t>if low nibble of AL &gt; 9 or AF = 1 then: </a:t>
            </a:r>
          </a:p>
          <a:p>
            <a:pPr lvl="1">
              <a:buFont typeface="Wingdings" panose="05000000000000000000" pitchFamily="2" charset="2"/>
              <a:buNone/>
              <a:defRPr/>
            </a:pPr>
            <a:r>
              <a:rPr lang="en-US" sz="2400">
                <a:ea typeface="+mn-ea"/>
                <a:cs typeface="+mn-cs"/>
              </a:rPr>
              <a:t>	AL = AL + 6  </a:t>
            </a:r>
          </a:p>
          <a:p>
            <a:pPr lvl="1">
              <a:buFont typeface="Wingdings" panose="05000000000000000000" pitchFamily="2" charset="2"/>
              <a:buNone/>
              <a:defRPr/>
            </a:pPr>
            <a:r>
              <a:rPr lang="en-US" sz="2400">
                <a:ea typeface="+mn-ea"/>
                <a:cs typeface="+mn-cs"/>
              </a:rPr>
              <a:t>	AF = 1  </a:t>
            </a:r>
          </a:p>
          <a:p>
            <a:pPr lvl="1">
              <a:defRPr/>
            </a:pPr>
            <a:r>
              <a:rPr lang="en-US" sz="2400">
                <a:ea typeface="+mn-ea"/>
                <a:cs typeface="+mn-cs"/>
              </a:rPr>
              <a:t>if AL &gt; 9Fh or CF = 1 then: </a:t>
            </a:r>
          </a:p>
          <a:p>
            <a:pPr lvl="1">
              <a:buFont typeface="Wingdings" panose="05000000000000000000" pitchFamily="2" charset="2"/>
              <a:buNone/>
              <a:defRPr/>
            </a:pPr>
            <a:r>
              <a:rPr lang="en-US" sz="2400">
                <a:ea typeface="+mn-ea"/>
                <a:cs typeface="+mn-cs"/>
              </a:rPr>
              <a:t>	AL = AL + 60h  </a:t>
            </a:r>
          </a:p>
          <a:p>
            <a:pPr lvl="1">
              <a:buFont typeface="Wingdings" panose="05000000000000000000" pitchFamily="2" charset="2"/>
              <a:buNone/>
              <a:defRPr/>
            </a:pPr>
            <a:r>
              <a:rPr lang="en-US" sz="2400">
                <a:ea typeface="+mn-ea"/>
                <a:cs typeface="+mn-cs"/>
              </a:rPr>
              <a:t>	CF = 1  </a:t>
            </a:r>
          </a:p>
          <a:p>
            <a:pPr lvl="1">
              <a:defRPr/>
            </a:pPr>
            <a:r>
              <a:rPr lang="vi-VN" altLang="vi-VN" sz="2400"/>
              <a:t>Tác động cờ :</a:t>
            </a:r>
            <a:endParaRPr lang="en-US" altLang="vi-VN" sz="2400"/>
          </a:p>
          <a:p>
            <a:pPr lvl="1">
              <a:defRPr/>
            </a:pPr>
            <a:r>
              <a:rPr lang="en-US" altLang="vi-VN" sz="2400"/>
              <a:t>Chỉnh thập phân sau phép cộng. Chỉnh kết quả trong AL thành số BCD nén trong AL. </a:t>
            </a:r>
          </a:p>
          <a:p>
            <a:pPr lvl="1">
              <a:buFont typeface="Wingdings" panose="05000000000000000000" pitchFamily="2" charset="2"/>
              <a:buNone/>
              <a:defRPr/>
            </a:pPr>
            <a:endParaRPr lang="en-US" sz="2400">
              <a:ea typeface="+mn-ea"/>
              <a:cs typeface="+mn-cs"/>
            </a:endParaRPr>
          </a:p>
          <a:p>
            <a:pPr lvl="1">
              <a:buFont typeface="Wingdings" panose="05000000000000000000" pitchFamily="2" charset="2"/>
              <a:buNone/>
              <a:defRPr/>
            </a:pPr>
            <a:endParaRPr lang="en-US" sz="2400">
              <a:ea typeface="+mn-ea"/>
              <a:cs typeface="+mn-cs"/>
            </a:endParaRPr>
          </a:p>
          <a:p>
            <a:pPr lvl="1">
              <a:buFont typeface="Wingdings" panose="05000000000000000000" pitchFamily="2" charset="2"/>
              <a:buNone/>
              <a:defRPr/>
            </a:pPr>
            <a:endParaRPr lang="en-US" sz="2400">
              <a:ea typeface="+mn-ea"/>
              <a:cs typeface="+mn-cs"/>
            </a:endParaRPr>
          </a:p>
        </p:txBody>
      </p:sp>
      <p:pic>
        <p:nvPicPr>
          <p:cNvPr id="38916" name="Picture 2">
            <a:extLst>
              <a:ext uri="{FF2B5EF4-FFF2-40B4-BE49-F238E27FC236}">
                <a16:creationId xmlns:a16="http://schemas.microsoft.com/office/drawing/2014/main" id="{E2B51CE6-DE34-4FAA-95F4-B928A1D51D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2313" y="4648200"/>
            <a:ext cx="384651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408704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19FE1B2D-1FD2-4918-BFCF-8332A3AE68EA}"/>
              </a:ext>
            </a:extLst>
          </p:cNvPr>
          <p:cNvSpPr>
            <a:spLocks noGrp="1" noChangeArrowheads="1"/>
          </p:cNvSpPr>
          <p:nvPr>
            <p:ph type="title"/>
          </p:nvPr>
        </p:nvSpPr>
        <p:spPr/>
        <p:txBody>
          <a:bodyPr/>
          <a:lstStyle/>
          <a:p>
            <a:pPr eaLnBrk="1" hangingPunct="1"/>
            <a:r>
              <a:rPr lang="en-US" altLang="vi-VN"/>
              <a:t>Nhóm Lệnh cộng</a:t>
            </a:r>
          </a:p>
        </p:txBody>
      </p:sp>
      <p:sp>
        <p:nvSpPr>
          <p:cNvPr id="39939" name="Rectangle 4">
            <a:extLst>
              <a:ext uri="{FF2B5EF4-FFF2-40B4-BE49-F238E27FC236}">
                <a16:creationId xmlns:a16="http://schemas.microsoft.com/office/drawing/2014/main" id="{BFF5C39F-8430-46EA-B9A6-48201D41D01D}"/>
              </a:ext>
            </a:extLst>
          </p:cNvPr>
          <p:cNvSpPr>
            <a:spLocks noGrp="1" noChangeArrowheads="1"/>
          </p:cNvSpPr>
          <p:nvPr>
            <p:ph type="body" idx="1"/>
          </p:nvPr>
        </p:nvSpPr>
        <p:spPr>
          <a:xfrm>
            <a:off x="1636714" y="1371600"/>
            <a:ext cx="8955087" cy="5181600"/>
          </a:xfrm>
        </p:spPr>
        <p:txBody>
          <a:bodyPr/>
          <a:lstStyle/>
          <a:p>
            <a:pPr eaLnBrk="1" hangingPunct="1">
              <a:lnSpc>
                <a:spcPct val="80000"/>
              </a:lnSpc>
              <a:defRPr/>
            </a:pPr>
            <a:r>
              <a:rPr lang="en-US" altLang="vi-VN" sz="2800" b="1"/>
              <a:t>Ví dụ :</a:t>
            </a:r>
            <a:r>
              <a:rPr lang="en-US" altLang="vi-VN" sz="2800"/>
              <a:t> Cộng hai số BCD 55h và 26h dạng nén</a:t>
            </a:r>
          </a:p>
          <a:p>
            <a:pPr marL="457200" lvl="1" indent="0">
              <a:lnSpc>
                <a:spcPct val="80000"/>
              </a:lnSpc>
              <a:buNone/>
              <a:defRPr/>
            </a:pPr>
            <a:r>
              <a:rPr lang="en-US" altLang="vi-VN" sz="2400"/>
              <a:t>MOV AX, 5526H</a:t>
            </a:r>
          </a:p>
          <a:p>
            <a:pPr marL="457200" lvl="1" indent="0">
              <a:lnSpc>
                <a:spcPct val="80000"/>
              </a:lnSpc>
              <a:buNone/>
              <a:defRPr/>
            </a:pPr>
            <a:r>
              <a:rPr lang="en-US" altLang="vi-VN" sz="2400"/>
              <a:t>ADD AL,AH</a:t>
            </a:r>
          </a:p>
          <a:p>
            <a:pPr marL="457200" lvl="1" indent="0">
              <a:lnSpc>
                <a:spcPct val="80000"/>
              </a:lnSpc>
              <a:buNone/>
              <a:defRPr/>
            </a:pPr>
            <a:r>
              <a:rPr lang="en-US" altLang="vi-VN" sz="2400"/>
              <a:t>DAA			; Cho kết quả số BCD dạng nén là 81</a:t>
            </a:r>
            <a:endParaRPr lang="en-US" altLang="vi-VN" sz="2400" b="1"/>
          </a:p>
          <a:p>
            <a:pPr marL="342900" lvl="1" indent="-342900">
              <a:lnSpc>
                <a:spcPct val="80000"/>
              </a:lnSpc>
              <a:buClr>
                <a:schemeClr val="folHlink"/>
              </a:buClr>
              <a:buSzPct val="60000"/>
              <a:defRPr/>
            </a:pPr>
            <a:r>
              <a:rPr lang="en-US" altLang="vi-VN" b="1">
                <a:ea typeface="+mn-ea"/>
                <a:cs typeface="+mn-cs"/>
              </a:rPr>
              <a:t>Giải thích : </a:t>
            </a:r>
            <a:r>
              <a:rPr lang="en-US" altLang="vi-VN">
                <a:ea typeface="+mn-ea"/>
                <a:cs typeface="+mn-cs"/>
              </a:rPr>
              <a:t>Cộng hai số BCD dạng nén 26 và 55 </a:t>
            </a:r>
          </a:p>
          <a:p>
            <a:pPr marL="457200" lvl="1" indent="0">
              <a:lnSpc>
                <a:spcPct val="80000"/>
              </a:lnSpc>
              <a:buNone/>
              <a:defRPr/>
            </a:pPr>
            <a:r>
              <a:rPr lang="en-US" altLang="vi-VN" sz="2400"/>
              <a:t>		00100110 (26)</a:t>
            </a:r>
          </a:p>
          <a:p>
            <a:pPr marL="457200" lvl="1" indent="0">
              <a:lnSpc>
                <a:spcPct val="80000"/>
              </a:lnSpc>
              <a:buNone/>
              <a:defRPr/>
            </a:pPr>
            <a:r>
              <a:rPr lang="en-US" altLang="vi-VN" sz="2400"/>
              <a:t>		</a:t>
            </a:r>
            <a:r>
              <a:rPr lang="en-US" altLang="vi-VN" sz="2400" u="sng"/>
              <a:t>01010101 </a:t>
            </a:r>
            <a:r>
              <a:rPr lang="en-US" altLang="vi-VN" sz="2400"/>
              <a:t>(55)</a:t>
            </a:r>
          </a:p>
          <a:p>
            <a:pPr marL="457200" lvl="1" indent="0">
              <a:lnSpc>
                <a:spcPct val="80000"/>
              </a:lnSpc>
              <a:buNone/>
              <a:defRPr/>
            </a:pPr>
            <a:r>
              <a:rPr lang="en-US" altLang="vi-VN" sz="2400"/>
              <a:t>		01111011 (7Bh→81)</a:t>
            </a:r>
          </a:p>
          <a:p>
            <a:pPr lvl="1" eaLnBrk="1" hangingPunct="1">
              <a:lnSpc>
                <a:spcPct val="80000"/>
              </a:lnSpc>
              <a:defRPr/>
            </a:pPr>
            <a:r>
              <a:rPr lang="en-US" altLang="vi-VN" sz="2400"/>
              <a:t>Kết quả nhị phân 7Bh (123), muốn chuyển sang BCD dạng nén, phải điều chỉnh bằng DAA, ta có  AL=7Bh </a:t>
            </a:r>
          </a:p>
          <a:p>
            <a:pPr lvl="1" eaLnBrk="1" hangingPunct="1">
              <a:lnSpc>
                <a:spcPct val="80000"/>
              </a:lnSpc>
              <a:defRPr/>
            </a:pPr>
            <a:r>
              <a:rPr lang="en-US" altLang="vi-VN" sz="2400"/>
              <a:t>Vì AL and 0Fh = 0Bh &gt; 9 nên AL=AL+6=7Bh+6=81h và AF=1</a:t>
            </a:r>
          </a:p>
          <a:p>
            <a:pPr lvl="1" eaLnBrk="1" hangingPunct="1">
              <a:lnSpc>
                <a:spcPct val="80000"/>
              </a:lnSpc>
              <a:defRPr/>
            </a:pPr>
            <a:r>
              <a:rPr lang="en-US" altLang="vi-VN" sz="2400"/>
              <a:t>Sau đó AL &lt;9F h nên kết quả là 81h</a:t>
            </a:r>
          </a:p>
        </p:txBody>
      </p:sp>
    </p:spTree>
    <p:extLst>
      <p:ext uri="{BB962C8B-B14F-4D97-AF65-F5344CB8AC3E}">
        <p14:creationId xmlns:p14="http://schemas.microsoft.com/office/powerpoint/2010/main" val="280841211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00FBF582-B7EF-401C-8EB2-323C27FB84FE}"/>
              </a:ext>
            </a:extLst>
          </p:cNvPr>
          <p:cNvSpPr>
            <a:spLocks noGrp="1" noChangeArrowheads="1"/>
          </p:cNvSpPr>
          <p:nvPr>
            <p:ph type="title"/>
          </p:nvPr>
        </p:nvSpPr>
        <p:spPr/>
        <p:txBody>
          <a:bodyPr/>
          <a:lstStyle/>
          <a:p>
            <a:pPr eaLnBrk="1" hangingPunct="1"/>
            <a:r>
              <a:rPr lang="en-US" altLang="vi-VN"/>
              <a:t>Nhóm Lệnh cộng</a:t>
            </a:r>
          </a:p>
        </p:txBody>
      </p:sp>
      <p:sp>
        <p:nvSpPr>
          <p:cNvPr id="40963" name="Rectangle 4">
            <a:extLst>
              <a:ext uri="{FF2B5EF4-FFF2-40B4-BE49-F238E27FC236}">
                <a16:creationId xmlns:a16="http://schemas.microsoft.com/office/drawing/2014/main" id="{590E98BB-BC70-40F2-9B83-ED77D7860E9B}"/>
              </a:ext>
            </a:extLst>
          </p:cNvPr>
          <p:cNvSpPr>
            <a:spLocks noGrp="1" noChangeArrowheads="1"/>
          </p:cNvSpPr>
          <p:nvPr>
            <p:ph type="body" idx="1"/>
          </p:nvPr>
        </p:nvSpPr>
        <p:spPr>
          <a:xfrm>
            <a:off x="1752600" y="1371600"/>
            <a:ext cx="8726488" cy="5257800"/>
          </a:xfrm>
        </p:spPr>
        <p:txBody>
          <a:bodyPr/>
          <a:lstStyle/>
          <a:p>
            <a:pPr eaLnBrk="1" hangingPunct="1">
              <a:lnSpc>
                <a:spcPct val="80000"/>
              </a:lnSpc>
              <a:defRPr/>
            </a:pPr>
            <a:r>
              <a:rPr lang="en-US" altLang="vi-VN" sz="2800" b="1"/>
              <a:t>Ví dụ :</a:t>
            </a:r>
            <a:r>
              <a:rPr lang="en-US" altLang="vi-VN" sz="2800"/>
              <a:t> Cộng hai số BCD dạng nén 59 và 63</a:t>
            </a:r>
          </a:p>
          <a:p>
            <a:pPr marL="457200" lvl="1" indent="0">
              <a:lnSpc>
                <a:spcPct val="80000"/>
              </a:lnSpc>
              <a:buNone/>
              <a:defRPr/>
            </a:pPr>
            <a:r>
              <a:rPr lang="en-US" altLang="vi-VN" sz="2400"/>
              <a:t>MOV AX, 5963H</a:t>
            </a:r>
          </a:p>
          <a:p>
            <a:pPr marL="457200" lvl="1" indent="0">
              <a:lnSpc>
                <a:spcPct val="80000"/>
              </a:lnSpc>
              <a:buNone/>
              <a:defRPr/>
            </a:pPr>
            <a:r>
              <a:rPr lang="en-US" altLang="vi-VN" sz="2400"/>
              <a:t>ADD AL,AH</a:t>
            </a:r>
          </a:p>
          <a:p>
            <a:pPr marL="457200" lvl="1" indent="0">
              <a:lnSpc>
                <a:spcPct val="80000"/>
              </a:lnSpc>
              <a:buNone/>
              <a:defRPr/>
            </a:pPr>
            <a:r>
              <a:rPr lang="en-US" altLang="vi-VN" sz="2400"/>
              <a:t>DAA			; Cho kết quả số BCD dạng nén là 122</a:t>
            </a:r>
            <a:endParaRPr lang="en-US" altLang="vi-VN" sz="2400" b="1"/>
          </a:p>
          <a:p>
            <a:pPr lvl="1" eaLnBrk="1" hangingPunct="1">
              <a:lnSpc>
                <a:spcPct val="80000"/>
              </a:lnSpc>
              <a:defRPr/>
            </a:pPr>
            <a:r>
              <a:rPr lang="en-US" altLang="vi-VN" sz="2400" b="1"/>
              <a:t>Giải thích :</a:t>
            </a:r>
            <a:r>
              <a:rPr lang="en-US" altLang="vi-VN" sz="2400"/>
              <a:t> Cộng hai số 63h và 59h, ta được</a:t>
            </a:r>
          </a:p>
          <a:p>
            <a:pPr marL="457200" lvl="1" indent="0">
              <a:lnSpc>
                <a:spcPct val="80000"/>
              </a:lnSpc>
              <a:buNone/>
              <a:defRPr/>
            </a:pPr>
            <a:r>
              <a:rPr lang="en-US" altLang="vi-VN" sz="2400"/>
              <a:t>		01100011 (63h)</a:t>
            </a:r>
          </a:p>
          <a:p>
            <a:pPr marL="457200" lvl="1" indent="0">
              <a:lnSpc>
                <a:spcPct val="80000"/>
              </a:lnSpc>
              <a:buNone/>
              <a:defRPr/>
            </a:pPr>
            <a:r>
              <a:rPr lang="en-US" altLang="vi-VN" sz="2400"/>
              <a:t>		</a:t>
            </a:r>
            <a:r>
              <a:rPr lang="en-US" altLang="vi-VN" sz="2400" u="sng"/>
              <a:t>01011001 </a:t>
            </a:r>
            <a:r>
              <a:rPr lang="en-US" altLang="vi-VN" sz="2400"/>
              <a:t>(59h)	</a:t>
            </a:r>
          </a:p>
          <a:p>
            <a:pPr marL="457200" lvl="1" indent="0">
              <a:lnSpc>
                <a:spcPct val="80000"/>
              </a:lnSpc>
              <a:buNone/>
              <a:defRPr/>
            </a:pPr>
            <a:r>
              <a:rPr lang="en-US" altLang="vi-VN" sz="2400"/>
              <a:t>		10111100 (0BCh)</a:t>
            </a:r>
          </a:p>
          <a:p>
            <a:pPr lvl="1" eaLnBrk="1" hangingPunct="1">
              <a:lnSpc>
                <a:spcPct val="80000"/>
              </a:lnSpc>
              <a:defRPr/>
            </a:pPr>
            <a:r>
              <a:rPr lang="en-US" altLang="vi-VN" sz="2400"/>
              <a:t>Kết qủa nhị phân là số BCh, để chuyển sang BCD dạng nén, phải qua điều chỉnh DAA, ta có AL = 0BCh</a:t>
            </a:r>
          </a:p>
          <a:p>
            <a:pPr lvl="1" eaLnBrk="1" hangingPunct="1">
              <a:lnSpc>
                <a:spcPct val="80000"/>
              </a:lnSpc>
              <a:defRPr/>
            </a:pPr>
            <a:r>
              <a:rPr lang="en-US" altLang="vi-VN" sz="2400"/>
              <a:t>Lần 1 : AL and 0Fh = 0C &gt;9 nên AL=AL+6=0BCh + 6 = C2h</a:t>
            </a:r>
          </a:p>
          <a:p>
            <a:pPr lvl="1" eaLnBrk="1" hangingPunct="1">
              <a:lnSpc>
                <a:spcPct val="80000"/>
              </a:lnSpc>
              <a:defRPr/>
            </a:pPr>
            <a:r>
              <a:rPr lang="en-US" altLang="vi-VN" sz="2400"/>
              <a:t>Lần 2 : AL &gt; 9Fh nên AL =AL+60h= C2h+60h=22h và CF=1</a:t>
            </a:r>
          </a:p>
          <a:p>
            <a:pPr lvl="1" eaLnBrk="1" hangingPunct="1">
              <a:lnSpc>
                <a:spcPct val="80000"/>
              </a:lnSpc>
              <a:defRPr/>
            </a:pPr>
            <a:r>
              <a:rPr lang="en-US" altLang="vi-VN" sz="2400"/>
              <a:t>Kết qủa số BCD dạng nén là 122</a:t>
            </a:r>
          </a:p>
        </p:txBody>
      </p:sp>
    </p:spTree>
    <p:extLst>
      <p:ext uri="{BB962C8B-B14F-4D97-AF65-F5344CB8AC3E}">
        <p14:creationId xmlns:p14="http://schemas.microsoft.com/office/powerpoint/2010/main" val="427272972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F3EE88E9-BA1C-4188-AB49-ED8EF3C29214}"/>
              </a:ext>
            </a:extLst>
          </p:cNvPr>
          <p:cNvSpPr>
            <a:spLocks noGrp="1"/>
          </p:cNvSpPr>
          <p:nvPr>
            <p:ph type="title"/>
          </p:nvPr>
        </p:nvSpPr>
        <p:spPr/>
        <p:txBody>
          <a:bodyPr/>
          <a:lstStyle/>
          <a:p>
            <a:endParaRPr lang="vi-VN" altLang="vi-VN"/>
          </a:p>
        </p:txBody>
      </p:sp>
      <p:sp>
        <p:nvSpPr>
          <p:cNvPr id="41987" name="Content Placeholder 2">
            <a:extLst>
              <a:ext uri="{FF2B5EF4-FFF2-40B4-BE49-F238E27FC236}">
                <a16:creationId xmlns:a16="http://schemas.microsoft.com/office/drawing/2014/main" id="{849C2772-636A-4182-AB32-1FFB70FAC5EF}"/>
              </a:ext>
            </a:extLst>
          </p:cNvPr>
          <p:cNvSpPr>
            <a:spLocks noGrp="1"/>
          </p:cNvSpPr>
          <p:nvPr>
            <p:ph idx="1"/>
          </p:nvPr>
        </p:nvSpPr>
        <p:spPr>
          <a:xfrm>
            <a:off x="1905000" y="1066800"/>
            <a:ext cx="8574088" cy="5791200"/>
          </a:xfrm>
        </p:spPr>
        <p:txBody>
          <a:bodyPr/>
          <a:lstStyle/>
          <a:p>
            <a:pPr>
              <a:spcBef>
                <a:spcPct val="0"/>
              </a:spcBef>
            </a:pPr>
            <a:r>
              <a:rPr lang="vi-VN" altLang="vi-VN"/>
              <a:t>Lệnh SUB : </a:t>
            </a:r>
            <a:r>
              <a:rPr lang="en-US" altLang="vi-VN"/>
              <a:t>SUB dest,scr</a:t>
            </a:r>
            <a:endParaRPr lang="vi-VN" altLang="vi-VN"/>
          </a:p>
          <a:p>
            <a:pPr lvl="1">
              <a:spcBef>
                <a:spcPct val="0"/>
              </a:spcBef>
            </a:pPr>
            <a:r>
              <a:rPr lang="vi-VN" altLang="vi-VN"/>
              <a:t>Dạng lệnh :  </a:t>
            </a:r>
            <a:endParaRPr lang="en-US" altLang="vi-VN"/>
          </a:p>
          <a:p>
            <a:pPr lvl="2">
              <a:spcBef>
                <a:spcPct val="0"/>
              </a:spcBef>
            </a:pPr>
            <a:r>
              <a:rPr lang="vi-VN" altLang="vi-VN"/>
              <a:t>SUB  reg,reg </a:t>
            </a:r>
            <a:r>
              <a:rPr lang="en-US" altLang="vi-VN"/>
              <a:t>	</a:t>
            </a:r>
            <a:r>
              <a:rPr lang="vi-VN" altLang="vi-VN"/>
              <a:t>SUB  reg,immed </a:t>
            </a:r>
          </a:p>
          <a:p>
            <a:pPr lvl="2">
              <a:spcBef>
                <a:spcPct val="0"/>
              </a:spcBef>
            </a:pPr>
            <a:r>
              <a:rPr lang="vi-VN" altLang="vi-VN"/>
              <a:t>SUB  mem,reg </a:t>
            </a:r>
            <a:r>
              <a:rPr lang="en-US" altLang="vi-VN"/>
              <a:t>	</a:t>
            </a:r>
            <a:r>
              <a:rPr lang="vi-VN" altLang="vi-VN"/>
              <a:t>SUB  mem,immed </a:t>
            </a:r>
          </a:p>
          <a:p>
            <a:pPr lvl="2">
              <a:spcBef>
                <a:spcPct val="0"/>
              </a:spcBef>
            </a:pPr>
            <a:r>
              <a:rPr lang="vi-VN" altLang="vi-VN"/>
              <a:t>SUB  reg,mem </a:t>
            </a:r>
            <a:r>
              <a:rPr lang="en-US" altLang="vi-VN"/>
              <a:t>	</a:t>
            </a:r>
            <a:r>
              <a:rPr lang="vi-VN" altLang="vi-VN"/>
              <a:t>SUB  accum,immed </a:t>
            </a:r>
          </a:p>
          <a:p>
            <a:pPr lvl="1"/>
            <a:r>
              <a:rPr lang="vi-VN" altLang="vi-VN"/>
              <a:t>Giải thích :  dest  ←  dest – scr</a:t>
            </a:r>
            <a:endParaRPr lang="en-US" altLang="vi-VN"/>
          </a:p>
          <a:p>
            <a:pPr lvl="1"/>
            <a:r>
              <a:rPr lang="vi-VN" altLang="vi-VN"/>
              <a:t>Tác động cờ :</a:t>
            </a:r>
            <a:endParaRPr lang="en-US" altLang="vi-VN"/>
          </a:p>
          <a:p>
            <a:pPr lvl="1">
              <a:spcBef>
                <a:spcPct val="0"/>
              </a:spcBef>
            </a:pPr>
            <a:r>
              <a:rPr lang="vi-VN" altLang="vi-VN"/>
              <a:t>Trừ toán hạng đích cho toán hạng nguồn. Kết quả cất vào toán hạng đích. </a:t>
            </a:r>
          </a:p>
          <a:p>
            <a:pPr lvl="1">
              <a:spcBef>
                <a:spcPct val="0"/>
              </a:spcBef>
            </a:pPr>
            <a:r>
              <a:rPr lang="vi-VN" altLang="vi-VN"/>
              <a:t>Ví dụ :  </a:t>
            </a:r>
            <a:endParaRPr lang="en-US" altLang="vi-VN"/>
          </a:p>
          <a:p>
            <a:pPr lvl="2">
              <a:spcBef>
                <a:spcPct val="0"/>
              </a:spcBef>
            </a:pPr>
            <a:r>
              <a:rPr lang="vi-VN" altLang="vi-VN"/>
              <a:t>SUB  DL,AL  </a:t>
            </a:r>
            <a:r>
              <a:rPr lang="en-US" altLang="vi-VN"/>
              <a:t>	</a:t>
            </a:r>
            <a:r>
              <a:rPr lang="vi-VN" altLang="vi-VN"/>
              <a:t>; DL  ←  DL - AL </a:t>
            </a:r>
          </a:p>
          <a:p>
            <a:pPr lvl="2"/>
            <a:r>
              <a:rPr lang="vi-VN" altLang="vi-VN"/>
              <a:t>SUB CX,[DI]  </a:t>
            </a:r>
            <a:r>
              <a:rPr lang="en-US" altLang="vi-VN"/>
              <a:t>	</a:t>
            </a:r>
            <a:r>
              <a:rPr lang="vi-VN" altLang="vi-VN"/>
              <a:t>; CX  ←  CX - [DI+1,DI] </a:t>
            </a:r>
          </a:p>
          <a:p>
            <a:pPr lvl="2"/>
            <a:r>
              <a:rPr lang="vi-VN" altLang="vi-VN"/>
              <a:t>SUB BP,4  </a:t>
            </a:r>
            <a:r>
              <a:rPr lang="en-US" altLang="vi-VN"/>
              <a:t>		</a:t>
            </a:r>
            <a:r>
              <a:rPr lang="vi-VN" altLang="vi-VN"/>
              <a:t>; BP  ←  BP - 4  </a:t>
            </a:r>
            <a:endParaRPr lang="en-US" altLang="vi-VN"/>
          </a:p>
        </p:txBody>
      </p:sp>
      <p:pic>
        <p:nvPicPr>
          <p:cNvPr id="41988" name="Picture 2">
            <a:extLst>
              <a:ext uri="{FF2B5EF4-FFF2-40B4-BE49-F238E27FC236}">
                <a16:creationId xmlns:a16="http://schemas.microsoft.com/office/drawing/2014/main" id="{40F08CA2-B975-4F4D-8021-13E49CD3B3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657600"/>
            <a:ext cx="31242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181383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7003331-42AD-4AEC-9C5C-1C5733F448A7}"/>
              </a:ext>
            </a:extLst>
          </p:cNvPr>
          <p:cNvSpPr>
            <a:spLocks noGrp="1"/>
          </p:cNvSpPr>
          <p:nvPr>
            <p:ph type="title"/>
          </p:nvPr>
        </p:nvSpPr>
        <p:spPr/>
        <p:txBody>
          <a:bodyPr/>
          <a:lstStyle/>
          <a:p>
            <a:endParaRPr lang="vi-VN" altLang="vi-VN"/>
          </a:p>
        </p:txBody>
      </p:sp>
      <p:sp>
        <p:nvSpPr>
          <p:cNvPr id="43011" name="Content Placeholder 2">
            <a:extLst>
              <a:ext uri="{FF2B5EF4-FFF2-40B4-BE49-F238E27FC236}">
                <a16:creationId xmlns:a16="http://schemas.microsoft.com/office/drawing/2014/main" id="{3E99E0F3-1602-4BB3-9920-4724D7F97987}"/>
              </a:ext>
            </a:extLst>
          </p:cNvPr>
          <p:cNvSpPr>
            <a:spLocks noGrp="1"/>
          </p:cNvSpPr>
          <p:nvPr>
            <p:ph idx="1"/>
          </p:nvPr>
        </p:nvSpPr>
        <p:spPr>
          <a:xfrm>
            <a:off x="1752600" y="1143000"/>
            <a:ext cx="8915400" cy="5562600"/>
          </a:xfrm>
        </p:spPr>
        <p:txBody>
          <a:bodyPr/>
          <a:lstStyle/>
          <a:p>
            <a:pPr>
              <a:spcBef>
                <a:spcPct val="0"/>
              </a:spcBef>
            </a:pPr>
            <a:r>
              <a:rPr lang="en-US" altLang="vi-VN"/>
              <a:t>Lệnh SBB : SBB dest,scr</a:t>
            </a:r>
          </a:p>
          <a:p>
            <a:pPr lvl="1">
              <a:spcBef>
                <a:spcPct val="0"/>
              </a:spcBef>
            </a:pPr>
            <a:r>
              <a:rPr lang="en-US" altLang="vi-VN"/>
              <a:t>Dạng lệnh :  </a:t>
            </a:r>
          </a:p>
          <a:p>
            <a:pPr lvl="2">
              <a:spcBef>
                <a:spcPct val="0"/>
              </a:spcBef>
            </a:pPr>
            <a:r>
              <a:rPr lang="en-US" altLang="vi-VN"/>
              <a:t>SBB  reg,reg 	SBB  reg,immed </a:t>
            </a:r>
          </a:p>
          <a:p>
            <a:pPr lvl="2">
              <a:spcBef>
                <a:spcPct val="0"/>
              </a:spcBef>
            </a:pPr>
            <a:r>
              <a:rPr lang="en-US" altLang="vi-VN"/>
              <a:t>SBB  mem,reg 	SBB  mem,immed </a:t>
            </a:r>
          </a:p>
          <a:p>
            <a:pPr lvl="2">
              <a:spcBef>
                <a:spcPct val="0"/>
              </a:spcBef>
            </a:pPr>
            <a:r>
              <a:rPr lang="en-US" altLang="vi-VN"/>
              <a:t>SBB  reg,mem 	SBB  accum,immed </a:t>
            </a:r>
          </a:p>
          <a:p>
            <a:pPr lvl="1"/>
            <a:r>
              <a:rPr lang="vi-VN" altLang="vi-VN"/>
              <a:t>Giải thích :  dest  ←  dest - scr - CF </a:t>
            </a:r>
            <a:endParaRPr lang="en-US" altLang="vi-VN"/>
          </a:p>
          <a:p>
            <a:pPr lvl="1"/>
            <a:r>
              <a:rPr lang="vi-VN" altLang="vi-VN"/>
              <a:t>Tác động cờ :</a:t>
            </a:r>
            <a:endParaRPr lang="en-US" altLang="vi-VN"/>
          </a:p>
          <a:p>
            <a:pPr lvl="1"/>
            <a:r>
              <a:rPr lang="vi-VN" altLang="vi-VN"/>
              <a:t>Trừ toán hạng đích cho toán hạng nguồn và cờ nhớ. Kết quả cất vào toán hạng đích. </a:t>
            </a:r>
          </a:p>
          <a:p>
            <a:pPr lvl="1"/>
            <a:r>
              <a:rPr lang="vi-VN" altLang="vi-VN"/>
              <a:t>Ví dụ :  </a:t>
            </a:r>
            <a:endParaRPr lang="en-US" altLang="vi-VN"/>
          </a:p>
          <a:p>
            <a:pPr lvl="2"/>
            <a:r>
              <a:rPr lang="vi-VN" altLang="vi-VN"/>
              <a:t>SBB  SI,BX  ; SI  ←  SI - BX -CF </a:t>
            </a:r>
          </a:p>
          <a:p>
            <a:pPr lvl="2"/>
            <a:r>
              <a:rPr lang="vi-VN" altLang="vi-VN"/>
              <a:t>SBB BYTE PTR [BX],2 ; [BX+1,BX] ←[BX+1,BX] - 2 - CF </a:t>
            </a:r>
            <a:endParaRPr lang="en-US" altLang="vi-VN"/>
          </a:p>
        </p:txBody>
      </p:sp>
      <p:pic>
        <p:nvPicPr>
          <p:cNvPr id="43012" name="Picture 2">
            <a:extLst>
              <a:ext uri="{FF2B5EF4-FFF2-40B4-BE49-F238E27FC236}">
                <a16:creationId xmlns:a16="http://schemas.microsoft.com/office/drawing/2014/main" id="{031A72E9-8C00-4C7B-AEA0-B481CA8D2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810000"/>
            <a:ext cx="28956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31796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63EB7222-39A5-41E6-91DA-4E86E91E37EB}"/>
              </a:ext>
            </a:extLst>
          </p:cNvPr>
          <p:cNvSpPr>
            <a:spLocks noGrp="1"/>
          </p:cNvSpPr>
          <p:nvPr>
            <p:ph type="title"/>
          </p:nvPr>
        </p:nvSpPr>
        <p:spPr/>
        <p:txBody>
          <a:bodyPr/>
          <a:lstStyle/>
          <a:p>
            <a:endParaRPr lang="vi-VN" altLang="vi-VN"/>
          </a:p>
        </p:txBody>
      </p:sp>
      <p:sp>
        <p:nvSpPr>
          <p:cNvPr id="44035" name="Content Placeholder 2">
            <a:extLst>
              <a:ext uri="{FF2B5EF4-FFF2-40B4-BE49-F238E27FC236}">
                <a16:creationId xmlns:a16="http://schemas.microsoft.com/office/drawing/2014/main" id="{A9932475-D527-4957-9F91-A74A4DD7112A}"/>
              </a:ext>
            </a:extLst>
          </p:cNvPr>
          <p:cNvSpPr>
            <a:spLocks noGrp="1"/>
          </p:cNvSpPr>
          <p:nvPr>
            <p:ph idx="1"/>
          </p:nvPr>
        </p:nvSpPr>
        <p:spPr/>
        <p:txBody>
          <a:bodyPr/>
          <a:lstStyle/>
          <a:p>
            <a:r>
              <a:rPr lang="vi-VN" altLang="vi-VN"/>
              <a:t>Lệnh DEC : </a:t>
            </a:r>
            <a:r>
              <a:rPr lang="en-US" altLang="vi-VN"/>
              <a:t>DEC dest</a:t>
            </a:r>
            <a:endParaRPr lang="vi-VN" altLang="vi-VN"/>
          </a:p>
          <a:p>
            <a:pPr lvl="1"/>
            <a:r>
              <a:rPr lang="vi-VN" altLang="vi-VN"/>
              <a:t>Dạng lệnh :  DEC  reg </a:t>
            </a:r>
            <a:r>
              <a:rPr lang="en-US" altLang="vi-VN"/>
              <a:t>		</a:t>
            </a:r>
            <a:r>
              <a:rPr lang="vi-VN" altLang="vi-VN"/>
              <a:t>DEC  mem </a:t>
            </a:r>
          </a:p>
          <a:p>
            <a:pPr lvl="1"/>
            <a:r>
              <a:rPr lang="vi-VN" altLang="vi-VN"/>
              <a:t>Giải thích :  dest  ←  dest – 1</a:t>
            </a:r>
            <a:endParaRPr lang="en-US" altLang="vi-VN"/>
          </a:p>
          <a:p>
            <a:pPr lvl="1"/>
            <a:r>
              <a:rPr lang="vi-VN" altLang="vi-VN"/>
              <a:t>Tác động cờ :</a:t>
            </a:r>
            <a:endParaRPr lang="en-US" altLang="vi-VN"/>
          </a:p>
          <a:p>
            <a:pPr lvl="1"/>
            <a:r>
              <a:rPr lang="vi-VN" altLang="vi-VN"/>
              <a:t>Giảm tức là trừ 1 vào toán hạng đích nhưng không ảnh hưởng cờ nhớ. </a:t>
            </a:r>
          </a:p>
          <a:p>
            <a:pPr lvl="1"/>
            <a:r>
              <a:rPr lang="en-US" altLang="vi-VN"/>
              <a:t>V</a:t>
            </a:r>
            <a:r>
              <a:rPr lang="vi-VN" altLang="vi-VN"/>
              <a:t>í dụ : </a:t>
            </a:r>
            <a:endParaRPr lang="en-US" altLang="vi-VN"/>
          </a:p>
          <a:p>
            <a:pPr lvl="2"/>
            <a:r>
              <a:rPr lang="vi-VN" altLang="vi-VN"/>
              <a:t>DEC AX </a:t>
            </a:r>
          </a:p>
          <a:p>
            <a:pPr lvl="2"/>
            <a:r>
              <a:rPr lang="vi-VN" altLang="vi-VN"/>
              <a:t>DEC BYTE PTR [SI][2000h]   </a:t>
            </a:r>
            <a:endParaRPr lang="en-US" altLang="vi-VN"/>
          </a:p>
        </p:txBody>
      </p:sp>
      <p:pic>
        <p:nvPicPr>
          <p:cNvPr id="44036" name="Picture 2">
            <a:extLst>
              <a:ext uri="{FF2B5EF4-FFF2-40B4-BE49-F238E27FC236}">
                <a16:creationId xmlns:a16="http://schemas.microsoft.com/office/drawing/2014/main" id="{150742AB-108A-4021-BFA9-0FFB4D407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2895601"/>
            <a:ext cx="28194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0381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a:extLst>
              <a:ext uri="{FF2B5EF4-FFF2-40B4-BE49-F238E27FC236}">
                <a16:creationId xmlns:a16="http://schemas.microsoft.com/office/drawing/2014/main" id="{12E6FEA6-F724-4AD2-87B3-4DBAA3FCA956}"/>
              </a:ext>
            </a:extLst>
          </p:cNvPr>
          <p:cNvSpPr>
            <a:spLocks noGrp="1" noChangeArrowheads="1"/>
          </p:cNvSpPr>
          <p:nvPr>
            <p:ph type="title"/>
          </p:nvPr>
        </p:nvSpPr>
        <p:spPr/>
        <p:txBody>
          <a:bodyPr/>
          <a:lstStyle/>
          <a:p>
            <a:pPr eaLnBrk="1" hangingPunct="1"/>
            <a:r>
              <a:rPr lang="en-AU" altLang="vi-VN"/>
              <a:t>Cộng Trừ Số Có Dấu Dùng Bù -2</a:t>
            </a:r>
          </a:p>
        </p:txBody>
      </p:sp>
      <p:sp>
        <p:nvSpPr>
          <p:cNvPr id="36868" name="Rectangle 3">
            <a:extLst>
              <a:ext uri="{FF2B5EF4-FFF2-40B4-BE49-F238E27FC236}">
                <a16:creationId xmlns:a16="http://schemas.microsoft.com/office/drawing/2014/main" id="{726E013E-241D-4384-9583-D2E8BF14B900}"/>
              </a:ext>
            </a:extLst>
          </p:cNvPr>
          <p:cNvSpPr>
            <a:spLocks noGrp="1" noChangeArrowheads="1"/>
          </p:cNvSpPr>
          <p:nvPr>
            <p:ph idx="1"/>
          </p:nvPr>
        </p:nvSpPr>
        <p:spPr/>
        <p:txBody>
          <a:bodyPr/>
          <a:lstStyle/>
          <a:p>
            <a:pPr eaLnBrk="1" hangingPunct="1"/>
            <a:r>
              <a:rPr lang="en-AU" altLang="vi-VN"/>
              <a:t>A-B = A + (-B) : Thực hiện giống phép cộng.</a:t>
            </a:r>
          </a:p>
          <a:p>
            <a:pPr eaLnBrk="1" hangingPunct="1"/>
            <a:r>
              <a:rPr lang="en-AU" altLang="vi-VN"/>
              <a:t>Ví dụ : </a:t>
            </a:r>
          </a:p>
          <a:p>
            <a:pPr eaLnBrk="1" hangingPunct="1">
              <a:buFont typeface="Wingdings" panose="05000000000000000000" pitchFamily="2" charset="2"/>
              <a:buNone/>
            </a:pPr>
            <a:r>
              <a:rPr lang="en-US" altLang="vi-VN"/>
              <a:t>       				       11  1</a:t>
            </a:r>
          </a:p>
          <a:p>
            <a:pPr eaLnBrk="1" hangingPunct="1">
              <a:buFont typeface="Wingdings" panose="05000000000000000000" pitchFamily="2" charset="2"/>
              <a:buNone/>
            </a:pPr>
            <a:r>
              <a:rPr lang="en-US" altLang="vi-VN"/>
              <a:t>		10	   01010	     	01010</a:t>
            </a:r>
          </a:p>
          <a:p>
            <a:pPr eaLnBrk="1" hangingPunct="1">
              <a:buFont typeface="Wingdings" panose="05000000000000000000" pitchFamily="2" charset="2"/>
              <a:buNone/>
            </a:pPr>
            <a:r>
              <a:rPr lang="en-US" altLang="vi-VN"/>
              <a:t>        </a:t>
            </a:r>
            <a:r>
              <a:rPr lang="en-US" altLang="vi-VN" u="sng"/>
              <a:t>-  5</a:t>
            </a:r>
            <a:r>
              <a:rPr lang="en-US" altLang="vi-VN"/>
              <a:t>	 - 00101           </a:t>
            </a:r>
            <a:r>
              <a:rPr lang="en-US" altLang="vi-VN" u="sng"/>
              <a:t>+ 11011</a:t>
            </a:r>
            <a:r>
              <a:rPr lang="en-US" altLang="vi-VN"/>
              <a:t>	</a:t>
            </a:r>
          </a:p>
          <a:p>
            <a:pPr eaLnBrk="1" hangingPunct="1">
              <a:buFont typeface="Wingdings" panose="05000000000000000000" pitchFamily="2" charset="2"/>
              <a:buNone/>
            </a:pPr>
            <a:r>
              <a:rPr lang="en-US" altLang="vi-VN"/>
              <a:t>		  5 		                100101</a:t>
            </a:r>
          </a:p>
          <a:p>
            <a:pPr eaLnBrk="1" hangingPunct="1">
              <a:buFont typeface="Wingdings" panose="05000000000000000000" pitchFamily="2" charset="2"/>
              <a:buNone/>
            </a:pPr>
            <a:r>
              <a:rPr lang="en-US" altLang="vi-VN"/>
              <a:t>					Bỏ : kết quả : 00101</a:t>
            </a:r>
            <a:endParaRPr lang="en-AU" altLang="vi-VN"/>
          </a:p>
        </p:txBody>
      </p:sp>
      <p:sp>
        <p:nvSpPr>
          <p:cNvPr id="36866" name="Slide Number Placeholder 5">
            <a:extLst>
              <a:ext uri="{FF2B5EF4-FFF2-40B4-BE49-F238E27FC236}">
                <a16:creationId xmlns:a16="http://schemas.microsoft.com/office/drawing/2014/main" id="{12D498C9-14C5-4AEB-B30F-DF41BA615DD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FBE6D681-E221-44A6-A7E9-C67D0A89F84D}" type="slidenum">
              <a:rPr lang="en-US" altLang="vi-VN" sz="1400">
                <a:latin typeface="Tahoma" panose="020B0604030504040204" pitchFamily="34" charset="0"/>
              </a:rPr>
              <a:pPr>
                <a:spcBef>
                  <a:spcPct val="0"/>
                </a:spcBef>
                <a:buClrTx/>
                <a:buSzTx/>
                <a:buFontTx/>
                <a:buNone/>
              </a:pPr>
              <a:t>38</a:t>
            </a:fld>
            <a:endParaRPr lang="en-US" altLang="vi-VN" sz="1400">
              <a:latin typeface="Tahoma" panose="020B0604030504040204" pitchFamily="34" charset="0"/>
            </a:endParaRPr>
          </a:p>
        </p:txBody>
      </p:sp>
      <p:sp>
        <p:nvSpPr>
          <p:cNvPr id="36869" name="Line 4">
            <a:extLst>
              <a:ext uri="{FF2B5EF4-FFF2-40B4-BE49-F238E27FC236}">
                <a16:creationId xmlns:a16="http://schemas.microsoft.com/office/drawing/2014/main" id="{9A8E12E2-84E0-4605-8302-3149487C8FA3}"/>
              </a:ext>
            </a:extLst>
          </p:cNvPr>
          <p:cNvSpPr>
            <a:spLocks noChangeShapeType="1"/>
          </p:cNvSpPr>
          <p:nvPr/>
        </p:nvSpPr>
        <p:spPr bwMode="auto">
          <a:xfrm flipH="1">
            <a:off x="5791200" y="4648200"/>
            <a:ext cx="533400" cy="228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52678158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B1D0DEF0-4C5C-4FDC-8089-A0B956F52DEC}"/>
              </a:ext>
            </a:extLst>
          </p:cNvPr>
          <p:cNvSpPr>
            <a:spLocks noGrp="1"/>
          </p:cNvSpPr>
          <p:nvPr>
            <p:ph type="title"/>
          </p:nvPr>
        </p:nvSpPr>
        <p:spPr/>
        <p:txBody>
          <a:bodyPr/>
          <a:lstStyle/>
          <a:p>
            <a:endParaRPr lang="vi-VN" altLang="vi-VN"/>
          </a:p>
        </p:txBody>
      </p:sp>
      <p:sp>
        <p:nvSpPr>
          <p:cNvPr id="45059" name="Content Placeholder 2">
            <a:extLst>
              <a:ext uri="{FF2B5EF4-FFF2-40B4-BE49-F238E27FC236}">
                <a16:creationId xmlns:a16="http://schemas.microsoft.com/office/drawing/2014/main" id="{E0319CB2-E49A-4F4A-B15F-9161327CA0A4}"/>
              </a:ext>
            </a:extLst>
          </p:cNvPr>
          <p:cNvSpPr>
            <a:spLocks noGrp="1"/>
          </p:cNvSpPr>
          <p:nvPr>
            <p:ph idx="1"/>
          </p:nvPr>
        </p:nvSpPr>
        <p:spPr>
          <a:xfrm>
            <a:off x="1905000" y="1295400"/>
            <a:ext cx="8574088" cy="5181600"/>
          </a:xfrm>
        </p:spPr>
        <p:txBody>
          <a:bodyPr/>
          <a:lstStyle/>
          <a:p>
            <a:r>
              <a:rPr lang="vi-VN" altLang="vi-VN"/>
              <a:t>Lệnh NEG : </a:t>
            </a:r>
            <a:r>
              <a:rPr lang="en-US" altLang="vi-VN"/>
              <a:t>NEG dest</a:t>
            </a:r>
            <a:endParaRPr lang="vi-VN" altLang="vi-VN"/>
          </a:p>
          <a:p>
            <a:pPr lvl="1"/>
            <a:r>
              <a:rPr lang="vi-VN" altLang="vi-VN"/>
              <a:t>Dạng lệnh :  NEG  reg </a:t>
            </a:r>
            <a:r>
              <a:rPr lang="en-US" altLang="vi-VN"/>
              <a:t>		</a:t>
            </a:r>
            <a:r>
              <a:rPr lang="vi-VN" altLang="vi-VN"/>
              <a:t>NEG  mem </a:t>
            </a:r>
          </a:p>
          <a:p>
            <a:pPr lvl="1"/>
            <a:r>
              <a:rPr lang="vi-VN" altLang="vi-VN"/>
              <a:t>Giải thích :  dest  ← bù 2(dest) </a:t>
            </a:r>
            <a:endParaRPr lang="en-US" altLang="vi-VN"/>
          </a:p>
          <a:p>
            <a:pPr lvl="1"/>
            <a:r>
              <a:rPr lang="vi-VN" altLang="vi-VN"/>
              <a:t>Tác động cờ :</a:t>
            </a:r>
            <a:endParaRPr lang="en-US" altLang="vi-VN"/>
          </a:p>
          <a:p>
            <a:pPr lvl="1"/>
            <a:r>
              <a:rPr lang="vi-VN" altLang="vi-VN"/>
              <a:t>Lấy bù 2 toán hạng đích. </a:t>
            </a:r>
            <a:endParaRPr lang="en-US" altLang="vi-VN"/>
          </a:p>
        </p:txBody>
      </p:sp>
      <p:pic>
        <p:nvPicPr>
          <p:cNvPr id="45060" name="Picture 2">
            <a:extLst>
              <a:ext uri="{FF2B5EF4-FFF2-40B4-BE49-F238E27FC236}">
                <a16:creationId xmlns:a16="http://schemas.microsoft.com/office/drawing/2014/main" id="{D9DF17A8-14F9-4192-BE68-964F9B28C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2971800"/>
            <a:ext cx="3124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438361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8F8B725B-0B87-4D0D-B8F2-E57A8052644B}"/>
              </a:ext>
            </a:extLst>
          </p:cNvPr>
          <p:cNvSpPr>
            <a:spLocks noGrp="1"/>
          </p:cNvSpPr>
          <p:nvPr>
            <p:ph type="title"/>
          </p:nvPr>
        </p:nvSpPr>
        <p:spPr/>
        <p:txBody>
          <a:bodyPr/>
          <a:lstStyle/>
          <a:p>
            <a:endParaRPr lang="vi-VN" altLang="vi-VN"/>
          </a:p>
        </p:txBody>
      </p:sp>
      <p:sp>
        <p:nvSpPr>
          <p:cNvPr id="46083" name="Content Placeholder 2">
            <a:extLst>
              <a:ext uri="{FF2B5EF4-FFF2-40B4-BE49-F238E27FC236}">
                <a16:creationId xmlns:a16="http://schemas.microsoft.com/office/drawing/2014/main" id="{D15CD7F5-20B8-4CD2-B943-9CC70AFE7DCC}"/>
              </a:ext>
            </a:extLst>
          </p:cNvPr>
          <p:cNvSpPr>
            <a:spLocks noGrp="1"/>
          </p:cNvSpPr>
          <p:nvPr>
            <p:ph idx="1"/>
          </p:nvPr>
        </p:nvSpPr>
        <p:spPr>
          <a:xfrm>
            <a:off x="1893889" y="1066800"/>
            <a:ext cx="8574087" cy="5181600"/>
          </a:xfrm>
        </p:spPr>
        <p:txBody>
          <a:bodyPr/>
          <a:lstStyle/>
          <a:p>
            <a:r>
              <a:rPr lang="vi-VN" altLang="vi-VN" sz="2400"/>
              <a:t>Lệnh CMP : </a:t>
            </a:r>
            <a:r>
              <a:rPr lang="en-US" altLang="vi-VN" sz="2400"/>
              <a:t>CPM dest,scr</a:t>
            </a:r>
            <a:endParaRPr lang="vi-VN" altLang="vi-VN" sz="2400"/>
          </a:p>
          <a:p>
            <a:pPr lvl="1"/>
            <a:r>
              <a:rPr lang="vi-VN" altLang="vi-VN" sz="2400"/>
              <a:t>Dạng lệnh :  </a:t>
            </a:r>
            <a:endParaRPr lang="en-US" altLang="vi-VN" sz="2400"/>
          </a:p>
          <a:p>
            <a:pPr lvl="2"/>
            <a:r>
              <a:rPr lang="vi-VN" altLang="vi-VN"/>
              <a:t>CMP  reg,reg </a:t>
            </a:r>
            <a:r>
              <a:rPr lang="en-US" altLang="vi-VN"/>
              <a:t>	</a:t>
            </a:r>
            <a:r>
              <a:rPr lang="vi-VN" altLang="vi-VN"/>
              <a:t>CMP  reg,immed </a:t>
            </a:r>
          </a:p>
          <a:p>
            <a:pPr lvl="2"/>
            <a:r>
              <a:rPr lang="vi-VN" altLang="vi-VN"/>
              <a:t>CMP  mem,reg </a:t>
            </a:r>
            <a:r>
              <a:rPr lang="en-US" altLang="vi-VN"/>
              <a:t>	</a:t>
            </a:r>
            <a:r>
              <a:rPr lang="vi-VN" altLang="vi-VN"/>
              <a:t>CMP  mem,immed </a:t>
            </a:r>
          </a:p>
          <a:p>
            <a:pPr lvl="2"/>
            <a:r>
              <a:rPr lang="vi-VN" altLang="vi-VN"/>
              <a:t>CMP  reg,mem </a:t>
            </a:r>
            <a:r>
              <a:rPr lang="en-US" altLang="vi-VN"/>
              <a:t>	</a:t>
            </a:r>
            <a:r>
              <a:rPr lang="vi-VN" altLang="vi-VN"/>
              <a:t>CMP  accum,immed</a:t>
            </a:r>
          </a:p>
          <a:p>
            <a:pPr lvl="1"/>
            <a:r>
              <a:rPr lang="en-US" altLang="vi-VN" sz="2400"/>
              <a:t>Cách làm việc </a:t>
            </a:r>
            <a:r>
              <a:rPr lang="vi-VN" altLang="vi-VN" sz="2400"/>
              <a:t> :  dest – scr</a:t>
            </a:r>
            <a:r>
              <a:rPr lang="en-US" altLang="vi-VN" sz="2400"/>
              <a:t> </a:t>
            </a:r>
            <a:r>
              <a:rPr lang="en-US" altLang="vi-VN" sz="2400">
                <a:sym typeface="Symbol" panose="05050102010706020507" pitchFamily="18" charset="2"/>
              </a:rPr>
              <a:t>kq, dùng kq để thiết lập các cờ</a:t>
            </a:r>
            <a:endParaRPr lang="en-US" altLang="vi-VN" sz="2400"/>
          </a:p>
          <a:p>
            <a:pPr lvl="1"/>
            <a:r>
              <a:rPr lang="vi-VN" altLang="vi-VN" sz="2400"/>
              <a:t>Tác động cờ :</a:t>
            </a:r>
            <a:endParaRPr lang="en-US" altLang="vi-VN" sz="2400"/>
          </a:p>
          <a:p>
            <a:pPr lvl="1"/>
            <a:r>
              <a:rPr lang="vi-VN" altLang="vi-VN" sz="2400"/>
              <a:t>So sánh. Thực hiện trừ toán hạng đích cho toán hạng nguồn, không lưu lại kết quả mà chỉ tác động lên các cờ. </a:t>
            </a:r>
          </a:p>
          <a:p>
            <a:pPr lvl="1"/>
            <a:r>
              <a:rPr lang="vi-VN" altLang="vi-VN" sz="2400"/>
              <a:t>Ví dụ :  </a:t>
            </a:r>
            <a:endParaRPr lang="en-US" altLang="vi-VN" sz="2400"/>
          </a:p>
          <a:p>
            <a:pPr lvl="2"/>
            <a:r>
              <a:rPr lang="vi-VN" altLang="vi-VN"/>
              <a:t>CMP  AL,8  ; AL - 8 → các cờ </a:t>
            </a:r>
          </a:p>
          <a:p>
            <a:pPr lvl="2"/>
            <a:r>
              <a:rPr lang="vi-VN" altLang="vi-VN"/>
              <a:t>CMP  WORD PTR [1000h], 3  ; [1001h,1000h] – 3 </a:t>
            </a:r>
          </a:p>
        </p:txBody>
      </p:sp>
    </p:spTree>
    <p:extLst>
      <p:ext uri="{BB962C8B-B14F-4D97-AF65-F5344CB8AC3E}">
        <p14:creationId xmlns:p14="http://schemas.microsoft.com/office/powerpoint/2010/main" val="340187516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2C7993A4-6794-468D-B33D-5813719B6597}"/>
              </a:ext>
            </a:extLst>
          </p:cNvPr>
          <p:cNvSpPr>
            <a:spLocks noGrp="1"/>
          </p:cNvSpPr>
          <p:nvPr>
            <p:ph type="title"/>
          </p:nvPr>
        </p:nvSpPr>
        <p:spPr/>
        <p:txBody>
          <a:bodyPr/>
          <a:lstStyle/>
          <a:p>
            <a:endParaRPr lang="vi-VN" altLang="vi-VN"/>
          </a:p>
        </p:txBody>
      </p:sp>
      <p:sp>
        <p:nvSpPr>
          <p:cNvPr id="45059" name="Content Placeholder 2">
            <a:extLst>
              <a:ext uri="{FF2B5EF4-FFF2-40B4-BE49-F238E27FC236}">
                <a16:creationId xmlns:a16="http://schemas.microsoft.com/office/drawing/2014/main" id="{BD5456E8-183F-43E7-92F2-07D237D60492}"/>
              </a:ext>
            </a:extLst>
          </p:cNvPr>
          <p:cNvSpPr>
            <a:spLocks noGrp="1"/>
          </p:cNvSpPr>
          <p:nvPr>
            <p:ph idx="1"/>
          </p:nvPr>
        </p:nvSpPr>
        <p:spPr>
          <a:xfrm>
            <a:off x="1905000" y="1143000"/>
            <a:ext cx="8574088" cy="5486400"/>
          </a:xfrm>
        </p:spPr>
        <p:txBody>
          <a:bodyPr/>
          <a:lstStyle/>
          <a:p>
            <a:pPr>
              <a:spcBef>
                <a:spcPts val="0"/>
              </a:spcBef>
              <a:defRPr/>
            </a:pPr>
            <a:r>
              <a:rPr lang="en-US" err="1"/>
              <a:t>Lệnh</a:t>
            </a:r>
            <a:r>
              <a:rPr lang="en-US"/>
              <a:t> AAS (ASCII Adjust for </a:t>
            </a:r>
            <a:r>
              <a:rPr lang="en-US" err="1"/>
              <a:t>substraction</a:t>
            </a:r>
            <a:r>
              <a:rPr lang="en-US"/>
              <a:t>): </a:t>
            </a:r>
          </a:p>
          <a:p>
            <a:pPr lvl="1">
              <a:spcBef>
                <a:spcPts val="0"/>
              </a:spcBef>
              <a:defRPr/>
            </a:pPr>
            <a:r>
              <a:rPr lang="en-US" err="1"/>
              <a:t>Dạng</a:t>
            </a:r>
            <a:r>
              <a:rPr lang="en-US"/>
              <a:t> </a:t>
            </a:r>
            <a:r>
              <a:rPr lang="en-US" err="1"/>
              <a:t>lệnh</a:t>
            </a:r>
            <a:r>
              <a:rPr lang="en-US"/>
              <a:t> :  AAS </a:t>
            </a:r>
          </a:p>
          <a:p>
            <a:pPr lvl="1">
              <a:spcBef>
                <a:spcPts val="0"/>
              </a:spcBef>
              <a:defRPr/>
            </a:pPr>
            <a:r>
              <a:rPr lang="en-US" err="1"/>
              <a:t>Cách</a:t>
            </a:r>
            <a:r>
              <a:rPr lang="en-US"/>
              <a:t> </a:t>
            </a:r>
            <a:r>
              <a:rPr lang="en-US" err="1"/>
              <a:t>làm</a:t>
            </a:r>
            <a:r>
              <a:rPr lang="en-US"/>
              <a:t> </a:t>
            </a:r>
            <a:r>
              <a:rPr lang="en-US" err="1"/>
              <a:t>việc</a:t>
            </a:r>
            <a:endParaRPr lang="en-US"/>
          </a:p>
          <a:p>
            <a:pPr lvl="1">
              <a:spcBef>
                <a:spcPts val="0"/>
              </a:spcBef>
              <a:defRPr/>
            </a:pPr>
            <a:r>
              <a:rPr lang="en-US">
                <a:ea typeface="+mn-ea"/>
                <a:cs typeface="+mn-cs"/>
              </a:rPr>
              <a:t>if low nibble of AL &gt; 9 or AF = 1 then: </a:t>
            </a:r>
            <a:endParaRPr lang="en-US" sz="2000">
              <a:ea typeface="+mn-ea"/>
              <a:cs typeface="+mn-cs"/>
            </a:endParaRPr>
          </a:p>
          <a:p>
            <a:pPr lvl="1">
              <a:spcBef>
                <a:spcPts val="0"/>
              </a:spcBef>
              <a:buNone/>
              <a:defRPr/>
            </a:pPr>
            <a:r>
              <a:rPr lang="en-US">
                <a:ea typeface="+mn-ea"/>
                <a:cs typeface="+mn-cs"/>
              </a:rPr>
              <a:t>	AL = AL - 6  </a:t>
            </a:r>
            <a:endParaRPr lang="en-US" sz="2000">
              <a:ea typeface="+mn-ea"/>
              <a:cs typeface="+mn-cs"/>
            </a:endParaRPr>
          </a:p>
          <a:p>
            <a:pPr lvl="1">
              <a:spcBef>
                <a:spcPts val="0"/>
              </a:spcBef>
              <a:buNone/>
              <a:defRPr/>
            </a:pPr>
            <a:r>
              <a:rPr lang="en-US">
                <a:ea typeface="+mn-ea"/>
                <a:cs typeface="+mn-cs"/>
              </a:rPr>
              <a:t>	AH = AH - 1  </a:t>
            </a:r>
            <a:endParaRPr lang="en-US" sz="2000">
              <a:ea typeface="+mn-ea"/>
              <a:cs typeface="+mn-cs"/>
            </a:endParaRPr>
          </a:p>
          <a:p>
            <a:pPr lvl="1">
              <a:spcBef>
                <a:spcPts val="0"/>
              </a:spcBef>
              <a:buNone/>
              <a:defRPr/>
            </a:pPr>
            <a:r>
              <a:rPr lang="en-US">
                <a:ea typeface="+mn-ea"/>
                <a:cs typeface="+mn-cs"/>
              </a:rPr>
              <a:t>	AF = 1  </a:t>
            </a:r>
            <a:endParaRPr lang="en-US" sz="2000">
              <a:ea typeface="+mn-ea"/>
              <a:cs typeface="+mn-cs"/>
            </a:endParaRPr>
          </a:p>
          <a:p>
            <a:pPr lvl="1">
              <a:spcBef>
                <a:spcPts val="0"/>
              </a:spcBef>
              <a:buNone/>
              <a:defRPr/>
            </a:pPr>
            <a:r>
              <a:rPr lang="en-US">
                <a:ea typeface="+mn-ea"/>
                <a:cs typeface="+mn-cs"/>
              </a:rPr>
              <a:t>	CF = 1  </a:t>
            </a:r>
            <a:endParaRPr lang="en-US" sz="2000">
              <a:ea typeface="+mn-ea"/>
              <a:cs typeface="+mn-cs"/>
            </a:endParaRPr>
          </a:p>
          <a:p>
            <a:pPr lvl="1">
              <a:spcBef>
                <a:spcPts val="0"/>
              </a:spcBef>
              <a:defRPr/>
            </a:pPr>
            <a:r>
              <a:rPr lang="en-US">
                <a:ea typeface="+mn-ea"/>
                <a:cs typeface="+mn-cs"/>
              </a:rPr>
              <a:t>else </a:t>
            </a:r>
            <a:endParaRPr lang="en-US" sz="2000">
              <a:ea typeface="+mn-ea"/>
              <a:cs typeface="+mn-cs"/>
            </a:endParaRPr>
          </a:p>
          <a:p>
            <a:pPr lvl="1">
              <a:spcBef>
                <a:spcPts val="0"/>
              </a:spcBef>
              <a:buNone/>
              <a:defRPr/>
            </a:pPr>
            <a:r>
              <a:rPr lang="en-US">
                <a:ea typeface="+mn-ea"/>
                <a:cs typeface="+mn-cs"/>
              </a:rPr>
              <a:t>	AF = 0  </a:t>
            </a:r>
            <a:endParaRPr lang="en-US" sz="2000">
              <a:ea typeface="+mn-ea"/>
              <a:cs typeface="+mn-cs"/>
            </a:endParaRPr>
          </a:p>
          <a:p>
            <a:pPr lvl="1">
              <a:spcBef>
                <a:spcPts val="0"/>
              </a:spcBef>
              <a:buNone/>
              <a:defRPr/>
            </a:pPr>
            <a:r>
              <a:rPr lang="en-US">
                <a:ea typeface="+mn-ea"/>
                <a:cs typeface="+mn-cs"/>
              </a:rPr>
              <a:t>	CF = 0  </a:t>
            </a:r>
            <a:endParaRPr lang="en-US" sz="2000">
              <a:ea typeface="+mn-ea"/>
              <a:cs typeface="+mn-cs"/>
            </a:endParaRPr>
          </a:p>
          <a:p>
            <a:pPr lvl="1">
              <a:spcBef>
                <a:spcPts val="0"/>
              </a:spcBef>
              <a:defRPr/>
            </a:pPr>
            <a:r>
              <a:rPr lang="en-US">
                <a:ea typeface="+mn-ea"/>
                <a:cs typeface="+mn-cs"/>
              </a:rPr>
              <a:t>in both cases : clear the high nibble of AL.</a:t>
            </a:r>
            <a:endParaRPr lang="en-US" sz="2000">
              <a:ea typeface="+mn-ea"/>
              <a:cs typeface="+mn-cs"/>
            </a:endParaRPr>
          </a:p>
        </p:txBody>
      </p:sp>
    </p:spTree>
    <p:extLst>
      <p:ext uri="{BB962C8B-B14F-4D97-AF65-F5344CB8AC3E}">
        <p14:creationId xmlns:p14="http://schemas.microsoft.com/office/powerpoint/2010/main" val="183926384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E9442D92-1C97-4242-9D17-50ABBA0CC9E0}"/>
              </a:ext>
            </a:extLst>
          </p:cNvPr>
          <p:cNvSpPr>
            <a:spLocks noGrp="1"/>
          </p:cNvSpPr>
          <p:nvPr>
            <p:ph type="title"/>
          </p:nvPr>
        </p:nvSpPr>
        <p:spPr/>
        <p:txBody>
          <a:bodyPr/>
          <a:lstStyle/>
          <a:p>
            <a:endParaRPr lang="vi-VN" altLang="vi-VN"/>
          </a:p>
        </p:txBody>
      </p:sp>
      <p:sp>
        <p:nvSpPr>
          <p:cNvPr id="48131" name="Content Placeholder 2">
            <a:extLst>
              <a:ext uri="{FF2B5EF4-FFF2-40B4-BE49-F238E27FC236}">
                <a16:creationId xmlns:a16="http://schemas.microsoft.com/office/drawing/2014/main" id="{3BB3CA09-934B-4C01-AAAA-20D48C2DD2F8}"/>
              </a:ext>
            </a:extLst>
          </p:cNvPr>
          <p:cNvSpPr>
            <a:spLocks noGrp="1"/>
          </p:cNvSpPr>
          <p:nvPr>
            <p:ph idx="1"/>
          </p:nvPr>
        </p:nvSpPr>
        <p:spPr/>
        <p:txBody>
          <a:bodyPr/>
          <a:lstStyle/>
          <a:p>
            <a:pPr lvl="1"/>
            <a:r>
              <a:rPr lang="vi-VN" altLang="vi-VN"/>
              <a:t>Tác động cờ :</a:t>
            </a:r>
            <a:endParaRPr lang="en-US" altLang="vi-VN"/>
          </a:p>
          <a:p>
            <a:pPr lvl="1"/>
            <a:r>
              <a:rPr lang="en-US" altLang="vi-VN"/>
              <a:t>Chỉnh ASCII sau phép trừ. Chỉnh kết quả trong AL thành 2 số BCD không nén trong AH và AL. </a:t>
            </a:r>
          </a:p>
          <a:p>
            <a:pPr lvl="1"/>
            <a:r>
              <a:rPr lang="en-US" altLang="vi-VN"/>
              <a:t>Ví dụ : kết quả :  AH=00h, AL= 0Dh, AF=0, CF=0</a:t>
            </a:r>
          </a:p>
          <a:p>
            <a:pPr lvl="1"/>
            <a:r>
              <a:rPr lang="en-US" altLang="vi-VN"/>
              <a:t>sau khi chỉnh: AH=FFh, AL=07h, AF=1, CF=1</a:t>
            </a:r>
          </a:p>
          <a:p>
            <a:endParaRPr lang="en-US" altLang="vi-VN"/>
          </a:p>
        </p:txBody>
      </p:sp>
      <p:pic>
        <p:nvPicPr>
          <p:cNvPr id="48132" name="Picture 2">
            <a:extLst>
              <a:ext uri="{FF2B5EF4-FFF2-40B4-BE49-F238E27FC236}">
                <a16:creationId xmlns:a16="http://schemas.microsoft.com/office/drawing/2014/main" id="{0A2DAB74-97E1-4B4F-B425-E86B63325D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371600"/>
            <a:ext cx="3200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6847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D4901A4A-72C6-4472-90D5-9F48E9C7D6F4}"/>
              </a:ext>
            </a:extLst>
          </p:cNvPr>
          <p:cNvSpPr>
            <a:spLocks noGrp="1" noChangeArrowheads="1"/>
          </p:cNvSpPr>
          <p:nvPr>
            <p:ph type="title"/>
          </p:nvPr>
        </p:nvSpPr>
        <p:spPr/>
        <p:txBody>
          <a:bodyPr/>
          <a:lstStyle/>
          <a:p>
            <a:pPr eaLnBrk="1" hangingPunct="1"/>
            <a:r>
              <a:rPr lang="en-US" altLang="vi-VN"/>
              <a:t>Nhóm Lệnh trừ</a:t>
            </a:r>
          </a:p>
        </p:txBody>
      </p:sp>
      <p:sp>
        <p:nvSpPr>
          <p:cNvPr id="49155" name="Rectangle 3">
            <a:extLst>
              <a:ext uri="{FF2B5EF4-FFF2-40B4-BE49-F238E27FC236}">
                <a16:creationId xmlns:a16="http://schemas.microsoft.com/office/drawing/2014/main" id="{A130012F-322B-441A-97AC-7ECE99616010}"/>
              </a:ext>
            </a:extLst>
          </p:cNvPr>
          <p:cNvSpPr>
            <a:spLocks noGrp="1" noChangeArrowheads="1"/>
          </p:cNvSpPr>
          <p:nvPr>
            <p:ph type="body" idx="1"/>
          </p:nvPr>
        </p:nvSpPr>
        <p:spPr/>
        <p:txBody>
          <a:bodyPr/>
          <a:lstStyle/>
          <a:p>
            <a:pPr eaLnBrk="1" hangingPunct="1">
              <a:defRPr/>
            </a:pPr>
            <a:r>
              <a:rPr lang="en-US" altLang="vi-VN" b="1"/>
              <a:t>Ví dụ :</a:t>
            </a:r>
            <a:r>
              <a:rPr lang="en-US" altLang="vi-VN"/>
              <a:t> Trừ hai số BCD không nén 13 và 4</a:t>
            </a:r>
          </a:p>
          <a:p>
            <a:pPr marL="457200" lvl="1" indent="0">
              <a:buNone/>
              <a:defRPr/>
            </a:pPr>
            <a:r>
              <a:rPr lang="en-US" altLang="vi-VN"/>
              <a:t>MOV AX, 0103H</a:t>
            </a:r>
          </a:p>
          <a:p>
            <a:pPr marL="457200" lvl="1" indent="0">
              <a:buNone/>
              <a:defRPr/>
            </a:pPr>
            <a:r>
              <a:rPr lang="en-US" altLang="vi-VN"/>
              <a:t>MOV BX, 04</a:t>
            </a:r>
          </a:p>
          <a:p>
            <a:pPr marL="457200" lvl="1" indent="0">
              <a:buNone/>
              <a:defRPr/>
            </a:pPr>
            <a:r>
              <a:rPr lang="en-US" altLang="vi-VN"/>
              <a:t>SUB AL,BL		; lấy 3-4, kết quả -1 (0FFh)</a:t>
            </a:r>
          </a:p>
          <a:p>
            <a:pPr marL="457200" lvl="1" indent="0">
              <a:buNone/>
              <a:defRPr/>
            </a:pPr>
            <a:r>
              <a:rPr lang="en-US" altLang="vi-VN"/>
              <a:t>AAS			; chỉnh số nhị phân 0FFh trong  </a:t>
            </a:r>
          </a:p>
          <a:p>
            <a:pPr marL="457200" lvl="1" indent="0">
              <a:buNone/>
              <a:defRPr/>
            </a:pPr>
            <a:r>
              <a:rPr lang="en-US" altLang="vi-VN"/>
              <a:t>                                    ;AL thành số BCD không nén 0 </a:t>
            </a:r>
          </a:p>
          <a:p>
            <a:pPr marL="457200" lvl="1" indent="0">
              <a:buNone/>
              <a:defRPr/>
            </a:pPr>
            <a:r>
              <a:rPr lang="en-US" altLang="vi-VN"/>
              <a:t>                                    ;và 9 tương ứng trong AH và AL</a:t>
            </a:r>
          </a:p>
          <a:p>
            <a:pPr marL="0" indent="0">
              <a:buNone/>
              <a:defRPr/>
            </a:pPr>
            <a:endParaRPr lang="en-US" altLang="vi-VN"/>
          </a:p>
        </p:txBody>
      </p:sp>
    </p:spTree>
    <p:extLst>
      <p:ext uri="{BB962C8B-B14F-4D97-AF65-F5344CB8AC3E}">
        <p14:creationId xmlns:p14="http://schemas.microsoft.com/office/powerpoint/2010/main" val="18159774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427602A2-2D3E-4258-8648-E5DEF1360C69}"/>
              </a:ext>
            </a:extLst>
          </p:cNvPr>
          <p:cNvSpPr>
            <a:spLocks noGrp="1"/>
          </p:cNvSpPr>
          <p:nvPr>
            <p:ph type="title"/>
          </p:nvPr>
        </p:nvSpPr>
        <p:spPr/>
        <p:txBody>
          <a:bodyPr/>
          <a:lstStyle/>
          <a:p>
            <a:endParaRPr lang="vi-VN" altLang="vi-VN"/>
          </a:p>
        </p:txBody>
      </p:sp>
      <p:sp>
        <p:nvSpPr>
          <p:cNvPr id="47107" name="Content Placeholder 2">
            <a:extLst>
              <a:ext uri="{FF2B5EF4-FFF2-40B4-BE49-F238E27FC236}">
                <a16:creationId xmlns:a16="http://schemas.microsoft.com/office/drawing/2014/main" id="{8E8F8147-C51D-424E-9E3F-1BA8154ADB95}"/>
              </a:ext>
            </a:extLst>
          </p:cNvPr>
          <p:cNvSpPr>
            <a:spLocks noGrp="1"/>
          </p:cNvSpPr>
          <p:nvPr>
            <p:ph idx="1"/>
          </p:nvPr>
        </p:nvSpPr>
        <p:spPr>
          <a:xfrm>
            <a:off x="1731964" y="990600"/>
            <a:ext cx="8575675" cy="5791200"/>
          </a:xfrm>
        </p:spPr>
        <p:txBody>
          <a:bodyPr/>
          <a:lstStyle/>
          <a:p>
            <a:pPr>
              <a:spcBef>
                <a:spcPct val="0"/>
              </a:spcBef>
              <a:defRPr/>
            </a:pPr>
            <a:r>
              <a:rPr lang="en-US" sz="2400" err="1"/>
              <a:t>Lệnh</a:t>
            </a:r>
            <a:r>
              <a:rPr lang="en-US" sz="2400"/>
              <a:t> DAS (Decimal Adjust for </a:t>
            </a:r>
            <a:r>
              <a:rPr lang="en-US" sz="2400" err="1"/>
              <a:t>Substraction</a:t>
            </a:r>
            <a:r>
              <a:rPr lang="en-US" sz="2400"/>
              <a:t>): </a:t>
            </a:r>
          </a:p>
          <a:p>
            <a:pPr lvl="1">
              <a:spcBef>
                <a:spcPct val="0"/>
              </a:spcBef>
              <a:defRPr/>
            </a:pPr>
            <a:r>
              <a:rPr lang="en-US" sz="2400" err="1"/>
              <a:t>Dạng</a:t>
            </a:r>
            <a:r>
              <a:rPr lang="en-US" sz="2400"/>
              <a:t> </a:t>
            </a:r>
            <a:r>
              <a:rPr lang="en-US" sz="2400" err="1"/>
              <a:t>lệnh</a:t>
            </a:r>
            <a:r>
              <a:rPr lang="en-US" sz="2400"/>
              <a:t> :  DAS </a:t>
            </a:r>
          </a:p>
          <a:p>
            <a:pPr lvl="1">
              <a:spcBef>
                <a:spcPct val="0"/>
              </a:spcBef>
              <a:defRPr/>
            </a:pPr>
            <a:r>
              <a:rPr lang="en-US" sz="2400" err="1"/>
              <a:t>Cách</a:t>
            </a:r>
            <a:r>
              <a:rPr lang="en-US" sz="2400"/>
              <a:t> </a:t>
            </a:r>
            <a:r>
              <a:rPr lang="en-US" sz="2400" err="1"/>
              <a:t>làm</a:t>
            </a:r>
            <a:r>
              <a:rPr lang="en-US" sz="2400"/>
              <a:t> </a:t>
            </a:r>
            <a:r>
              <a:rPr lang="en-US" sz="2400" err="1"/>
              <a:t>việc</a:t>
            </a:r>
            <a:r>
              <a:rPr lang="en-US" sz="2400"/>
              <a:t> :  </a:t>
            </a:r>
          </a:p>
          <a:p>
            <a:pPr lvl="1">
              <a:defRPr/>
            </a:pPr>
            <a:r>
              <a:rPr lang="en-US" sz="2400">
                <a:ea typeface="+mn-ea"/>
                <a:cs typeface="+mn-cs"/>
              </a:rPr>
              <a:t>if low nibble of AL &gt; 9 or AF = 1 then: </a:t>
            </a:r>
          </a:p>
          <a:p>
            <a:pPr lvl="1">
              <a:buFont typeface="Wingdings" panose="05000000000000000000" pitchFamily="2" charset="2"/>
              <a:buNone/>
              <a:defRPr/>
            </a:pPr>
            <a:r>
              <a:rPr lang="en-US" sz="2400">
                <a:ea typeface="+mn-ea"/>
                <a:cs typeface="+mn-cs"/>
              </a:rPr>
              <a:t>	AL = AL - 6  </a:t>
            </a:r>
          </a:p>
          <a:p>
            <a:pPr lvl="1">
              <a:buFont typeface="Wingdings" panose="05000000000000000000" pitchFamily="2" charset="2"/>
              <a:buNone/>
              <a:defRPr/>
            </a:pPr>
            <a:r>
              <a:rPr lang="en-US" sz="2400">
                <a:ea typeface="+mn-ea"/>
                <a:cs typeface="+mn-cs"/>
              </a:rPr>
              <a:t>	AF = 1  </a:t>
            </a:r>
          </a:p>
          <a:p>
            <a:pPr lvl="1">
              <a:defRPr/>
            </a:pPr>
            <a:r>
              <a:rPr lang="en-US" sz="2400">
                <a:ea typeface="+mn-ea"/>
                <a:cs typeface="+mn-cs"/>
              </a:rPr>
              <a:t>if AL &gt; 9Fh or CF = 1 then: </a:t>
            </a:r>
          </a:p>
          <a:p>
            <a:pPr lvl="1">
              <a:buFont typeface="Wingdings" panose="05000000000000000000" pitchFamily="2" charset="2"/>
              <a:buNone/>
              <a:defRPr/>
            </a:pPr>
            <a:r>
              <a:rPr lang="en-US" sz="2400">
                <a:ea typeface="+mn-ea"/>
                <a:cs typeface="+mn-cs"/>
              </a:rPr>
              <a:t>	AL = AL - 60h  </a:t>
            </a:r>
          </a:p>
          <a:p>
            <a:pPr lvl="1">
              <a:buFont typeface="Wingdings" panose="05000000000000000000" pitchFamily="2" charset="2"/>
              <a:buNone/>
              <a:defRPr/>
            </a:pPr>
            <a:r>
              <a:rPr lang="en-US" sz="2400">
                <a:ea typeface="+mn-ea"/>
                <a:cs typeface="+mn-cs"/>
              </a:rPr>
              <a:t>	CF = 1  </a:t>
            </a:r>
          </a:p>
          <a:p>
            <a:pPr lvl="1">
              <a:defRPr/>
            </a:pPr>
            <a:r>
              <a:rPr lang="vi-VN" altLang="vi-VN" sz="2400"/>
              <a:t>Tác động cờ :</a:t>
            </a:r>
            <a:endParaRPr lang="en-US" altLang="vi-VN" sz="2400"/>
          </a:p>
          <a:p>
            <a:pPr lvl="1">
              <a:defRPr/>
            </a:pPr>
            <a:r>
              <a:rPr lang="en-US" altLang="vi-VN" sz="2400"/>
              <a:t>Chỉnh thập phân sau phép trừ. Chỉnh kết quả trong AL thành số BCD nén trong AL. </a:t>
            </a:r>
          </a:p>
          <a:p>
            <a:pPr lvl="1">
              <a:defRPr/>
            </a:pPr>
            <a:r>
              <a:rPr lang="en-US" altLang="vi-VN" sz="2400"/>
              <a:t>Ví dụ : kết quả của (4 – 8) : AL= 0FCh, AF=1, CF=1 </a:t>
            </a:r>
          </a:p>
          <a:p>
            <a:pPr lvl="1">
              <a:defRPr/>
            </a:pPr>
            <a:r>
              <a:rPr lang="en-US" altLang="vi-VN" sz="2400"/>
              <a:t>sau khi chỉnh : AL=96h, AF=1, CF=1</a:t>
            </a:r>
          </a:p>
          <a:p>
            <a:pPr lvl="1">
              <a:buFont typeface="Wingdings" panose="05000000000000000000" pitchFamily="2" charset="2"/>
              <a:buNone/>
              <a:defRPr/>
            </a:pPr>
            <a:endParaRPr lang="en-US" sz="2400">
              <a:ea typeface="+mn-ea"/>
              <a:cs typeface="+mn-cs"/>
            </a:endParaRPr>
          </a:p>
        </p:txBody>
      </p:sp>
      <p:pic>
        <p:nvPicPr>
          <p:cNvPr id="50180" name="Picture 2">
            <a:extLst>
              <a:ext uri="{FF2B5EF4-FFF2-40B4-BE49-F238E27FC236}">
                <a16:creationId xmlns:a16="http://schemas.microsoft.com/office/drawing/2014/main" id="{DAF90B79-DF93-4BD6-B9F9-2C52FD161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4800600"/>
            <a:ext cx="3048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730239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B765E1AD-B939-4EBA-BC7B-D25DFA906061}"/>
              </a:ext>
            </a:extLst>
          </p:cNvPr>
          <p:cNvSpPr>
            <a:spLocks noGrp="1" noChangeArrowheads="1"/>
          </p:cNvSpPr>
          <p:nvPr>
            <p:ph type="title"/>
          </p:nvPr>
        </p:nvSpPr>
        <p:spPr/>
        <p:txBody>
          <a:bodyPr/>
          <a:lstStyle/>
          <a:p>
            <a:pPr eaLnBrk="1" hangingPunct="1"/>
            <a:r>
              <a:rPr lang="en-US" altLang="vi-VN"/>
              <a:t>Nhóm Lệnh trừ</a:t>
            </a:r>
          </a:p>
        </p:txBody>
      </p:sp>
      <p:sp>
        <p:nvSpPr>
          <p:cNvPr id="51203" name="Rectangle 3">
            <a:extLst>
              <a:ext uri="{FF2B5EF4-FFF2-40B4-BE49-F238E27FC236}">
                <a16:creationId xmlns:a16="http://schemas.microsoft.com/office/drawing/2014/main" id="{92B7EC4C-9F93-480A-9BB5-4AD0D389650B}"/>
              </a:ext>
            </a:extLst>
          </p:cNvPr>
          <p:cNvSpPr>
            <a:spLocks noGrp="1" noChangeArrowheads="1"/>
          </p:cNvSpPr>
          <p:nvPr>
            <p:ph type="body" idx="1"/>
          </p:nvPr>
        </p:nvSpPr>
        <p:spPr/>
        <p:txBody>
          <a:bodyPr/>
          <a:lstStyle/>
          <a:p>
            <a:pPr eaLnBrk="1" hangingPunct="1">
              <a:lnSpc>
                <a:spcPct val="90000"/>
              </a:lnSpc>
            </a:pPr>
            <a:r>
              <a:rPr lang="en-US" altLang="vi-VN" b="1"/>
              <a:t>Ví dụ :</a:t>
            </a:r>
            <a:r>
              <a:rPr lang="en-US" altLang="vi-VN"/>
              <a:t> Trừ hai số BCD dạng nén 57 và 28</a:t>
            </a:r>
          </a:p>
          <a:p>
            <a:pPr lvl="1" eaLnBrk="1" hangingPunct="1">
              <a:lnSpc>
                <a:spcPct val="90000"/>
              </a:lnSpc>
            </a:pPr>
            <a:r>
              <a:rPr lang="en-US" altLang="vi-VN"/>
              <a:t>	MOV AX, 2857H</a:t>
            </a:r>
          </a:p>
          <a:p>
            <a:pPr lvl="1" eaLnBrk="1" hangingPunct="1">
              <a:lnSpc>
                <a:spcPct val="90000"/>
              </a:lnSpc>
            </a:pPr>
            <a:r>
              <a:rPr lang="en-US" altLang="vi-VN"/>
              <a:t>	SUB AL, AH</a:t>
            </a:r>
          </a:p>
          <a:p>
            <a:pPr lvl="1" eaLnBrk="1" hangingPunct="1">
              <a:lnSpc>
                <a:spcPct val="90000"/>
              </a:lnSpc>
            </a:pPr>
            <a:r>
              <a:rPr lang="en-US" altLang="vi-VN"/>
              <a:t>	DAS		; Cho kết quả số BCD dạng nén là 29</a:t>
            </a:r>
            <a:endParaRPr lang="en-US" altLang="vi-VN" b="1"/>
          </a:p>
          <a:p>
            <a:pPr lvl="1" eaLnBrk="1" hangingPunct="1">
              <a:lnSpc>
                <a:spcPct val="90000"/>
              </a:lnSpc>
            </a:pPr>
            <a:r>
              <a:rPr lang="en-US" altLang="vi-VN" b="1"/>
              <a:t>Giải thích :</a:t>
            </a:r>
            <a:r>
              <a:rPr lang="en-US" altLang="vi-VN"/>
              <a:t> Trừ 2 số BCD dạng nén 57 và 28, ta được 2F, lưu trong AL, muốn chuyển sang số BCD dạng nén, ta phải dùng lệnh điều chỉnh DAS</a:t>
            </a:r>
          </a:p>
          <a:p>
            <a:pPr lvl="1" eaLnBrk="1" hangingPunct="1">
              <a:lnSpc>
                <a:spcPct val="90000"/>
              </a:lnSpc>
            </a:pPr>
            <a:r>
              <a:rPr lang="en-US" altLang="vi-VN"/>
              <a:t>Ta có AL=2Fh, vì AL and 0Fh = Fh &gt; 9</a:t>
            </a:r>
          </a:p>
          <a:p>
            <a:pPr lvl="1" eaLnBrk="1" hangingPunct="1">
              <a:lnSpc>
                <a:spcPct val="90000"/>
              </a:lnSpc>
            </a:pPr>
            <a:r>
              <a:rPr lang="en-US" altLang="vi-VN"/>
              <a:t>Nên AL = AL -6 = 2F – 6 = 29 h, AL &lt; 9Fh, nên kết quả là 29</a:t>
            </a:r>
          </a:p>
        </p:txBody>
      </p:sp>
    </p:spTree>
    <p:extLst>
      <p:ext uri="{BB962C8B-B14F-4D97-AF65-F5344CB8AC3E}">
        <p14:creationId xmlns:p14="http://schemas.microsoft.com/office/powerpoint/2010/main" val="148987178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12C7EBC6-56FA-48A2-A311-BF0B9C969688}"/>
              </a:ext>
            </a:extLst>
          </p:cNvPr>
          <p:cNvSpPr>
            <a:spLocks noGrp="1"/>
          </p:cNvSpPr>
          <p:nvPr>
            <p:ph type="title"/>
          </p:nvPr>
        </p:nvSpPr>
        <p:spPr/>
        <p:txBody>
          <a:bodyPr/>
          <a:lstStyle/>
          <a:p>
            <a:endParaRPr lang="vi-VN" altLang="vi-VN"/>
          </a:p>
        </p:txBody>
      </p:sp>
      <p:sp>
        <p:nvSpPr>
          <p:cNvPr id="52227" name="Content Placeholder 2">
            <a:extLst>
              <a:ext uri="{FF2B5EF4-FFF2-40B4-BE49-F238E27FC236}">
                <a16:creationId xmlns:a16="http://schemas.microsoft.com/office/drawing/2014/main" id="{0E62A06B-81A1-4777-B199-DC2CE50C5C47}"/>
              </a:ext>
            </a:extLst>
          </p:cNvPr>
          <p:cNvSpPr>
            <a:spLocks noGrp="1"/>
          </p:cNvSpPr>
          <p:nvPr>
            <p:ph idx="1"/>
          </p:nvPr>
        </p:nvSpPr>
        <p:spPr>
          <a:xfrm>
            <a:off x="1905000" y="1066800"/>
            <a:ext cx="8574088" cy="5562600"/>
          </a:xfrm>
        </p:spPr>
        <p:txBody>
          <a:bodyPr/>
          <a:lstStyle/>
          <a:p>
            <a:pPr>
              <a:spcBef>
                <a:spcPct val="0"/>
              </a:spcBef>
            </a:pPr>
            <a:r>
              <a:rPr lang="en-US" altLang="vi-VN"/>
              <a:t>Lệnh MUL : MUL scr</a:t>
            </a:r>
          </a:p>
          <a:p>
            <a:pPr lvl="1">
              <a:spcBef>
                <a:spcPct val="0"/>
              </a:spcBef>
            </a:pPr>
            <a:r>
              <a:rPr lang="en-US" altLang="vi-VN"/>
              <a:t>Dạng lệnh :  MUL  reg 	MUL  mem </a:t>
            </a:r>
          </a:p>
          <a:p>
            <a:pPr lvl="1">
              <a:spcBef>
                <a:spcPct val="0"/>
              </a:spcBef>
            </a:pPr>
            <a:r>
              <a:rPr lang="en-US" altLang="vi-VN"/>
              <a:t>Giải thích : </a:t>
            </a:r>
          </a:p>
          <a:p>
            <a:pPr lvl="2">
              <a:spcBef>
                <a:spcPct val="0"/>
              </a:spcBef>
            </a:pPr>
            <a:r>
              <a:rPr lang="en-US" altLang="vi-VN"/>
              <a:t>Toán hạng nguồn 8 bit thì  :  AX ← AL * dest </a:t>
            </a:r>
          </a:p>
          <a:p>
            <a:pPr lvl="2">
              <a:spcBef>
                <a:spcPct val="0"/>
              </a:spcBef>
            </a:pPr>
            <a:r>
              <a:rPr lang="en-US" altLang="vi-VN"/>
              <a:t>Toán hạng nguồn 16 bit thì :  (DX : AX) ← AX * dest</a:t>
            </a:r>
          </a:p>
          <a:p>
            <a:pPr lvl="1">
              <a:spcBef>
                <a:spcPct val="0"/>
              </a:spcBef>
            </a:pPr>
            <a:r>
              <a:rPr lang="vi-VN" altLang="vi-VN"/>
              <a:t>Tác động cờ :</a:t>
            </a:r>
            <a:endParaRPr lang="en-US" altLang="vi-VN"/>
          </a:p>
          <a:p>
            <a:pPr lvl="1">
              <a:spcBef>
                <a:spcPct val="0"/>
              </a:spcBef>
            </a:pPr>
            <a:r>
              <a:rPr lang="vi-VN" altLang="vi-VN"/>
              <a:t>Nhân hai số không dấu 8 bit hay 16 bit. Số bit thực hiện được xác định bằng chiều dài của toán hạng nguồn.</a:t>
            </a:r>
            <a:endParaRPr lang="en-US" altLang="vi-VN"/>
          </a:p>
          <a:p>
            <a:pPr lvl="2">
              <a:spcBef>
                <a:spcPct val="0"/>
              </a:spcBef>
            </a:pPr>
            <a:r>
              <a:rPr lang="en-US" altLang="vi-VN"/>
              <a:t>Phép nhân 8 bit : thực hiện nhân AL với toán hạng nguồn, kết quả 16 bit cất trong thanh ghi AX.</a:t>
            </a:r>
          </a:p>
          <a:p>
            <a:pPr lvl="2">
              <a:spcBef>
                <a:spcPct val="0"/>
              </a:spcBef>
            </a:pPr>
            <a:r>
              <a:rPr lang="en-US" altLang="vi-VN"/>
              <a:t>Phép nhân 16 bit : thực hiện nhân AX với toán hạng nguồn, kết quả 32 bit cất trong 2 thanh ghi DX và AX. DX giữ 16 bit cao, AX giữ 16 bit thấp.</a:t>
            </a:r>
          </a:p>
        </p:txBody>
      </p:sp>
      <p:pic>
        <p:nvPicPr>
          <p:cNvPr id="52228" name="Picture 2">
            <a:extLst>
              <a:ext uri="{FF2B5EF4-FFF2-40B4-BE49-F238E27FC236}">
                <a16:creationId xmlns:a16="http://schemas.microsoft.com/office/drawing/2014/main" id="{5372E9AC-6EF8-47F9-A685-394A975D83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200400"/>
            <a:ext cx="3124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896983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6C6F1BD1-30A9-4F84-9C9C-404BE5ACEF42}"/>
              </a:ext>
            </a:extLst>
          </p:cNvPr>
          <p:cNvSpPr>
            <a:spLocks noGrp="1"/>
          </p:cNvSpPr>
          <p:nvPr>
            <p:ph type="title"/>
          </p:nvPr>
        </p:nvSpPr>
        <p:spPr/>
        <p:txBody>
          <a:bodyPr/>
          <a:lstStyle/>
          <a:p>
            <a:endParaRPr lang="vi-VN" altLang="vi-VN"/>
          </a:p>
        </p:txBody>
      </p:sp>
      <p:sp>
        <p:nvSpPr>
          <p:cNvPr id="53251" name="Content Placeholder 2">
            <a:extLst>
              <a:ext uri="{FF2B5EF4-FFF2-40B4-BE49-F238E27FC236}">
                <a16:creationId xmlns:a16="http://schemas.microsoft.com/office/drawing/2014/main" id="{9ADD0BC9-9FAE-4FF6-BDFD-2213671F53C8}"/>
              </a:ext>
            </a:extLst>
          </p:cNvPr>
          <p:cNvSpPr>
            <a:spLocks noGrp="1"/>
          </p:cNvSpPr>
          <p:nvPr>
            <p:ph idx="1"/>
          </p:nvPr>
        </p:nvSpPr>
        <p:spPr/>
        <p:txBody>
          <a:bodyPr/>
          <a:lstStyle/>
          <a:p>
            <a:r>
              <a:rPr lang="en-US" altLang="vi-VN"/>
              <a:t>Ví dụ : </a:t>
            </a:r>
          </a:p>
          <a:p>
            <a:pPr lvl="1"/>
            <a:r>
              <a:rPr lang="en-US" altLang="vi-VN"/>
              <a:t>Nếu AL=5, CH=4, sau khi thực hiện lệnh MUL CH </a:t>
            </a:r>
          </a:p>
          <a:p>
            <a:pPr>
              <a:buFont typeface="Wingdings" panose="05000000000000000000" pitchFamily="2" charset="2"/>
              <a:buNone/>
            </a:pPr>
            <a:r>
              <a:rPr lang="en-US" altLang="vi-VN" sz="2800"/>
              <a:t>ta có AX = AL*CH = 5*4= 20 = 0014h. </a:t>
            </a:r>
          </a:p>
          <a:p>
            <a:pPr lvl="1"/>
            <a:r>
              <a:rPr lang="en-US" altLang="vi-VN"/>
              <a:t>Nếu AX=500h, [1001h,1000h]=401h, sau khi thực hiện lệnh MUL  WORD PTR [1000h] </a:t>
            </a:r>
          </a:p>
          <a:p>
            <a:pPr>
              <a:buFont typeface="Wingdings" panose="05000000000000000000" pitchFamily="2" charset="2"/>
              <a:buNone/>
            </a:pPr>
            <a:r>
              <a:rPr lang="en-US" altLang="vi-VN" sz="2800"/>
              <a:t>ta có DXAX = AX * [1001h,1000h] = 500h * 401h = 00140500h </a:t>
            </a:r>
          </a:p>
          <a:p>
            <a:pPr>
              <a:buFont typeface="Wingdings" panose="05000000000000000000" pitchFamily="2" charset="2"/>
              <a:buNone/>
            </a:pPr>
            <a:r>
              <a:rPr lang="en-US" altLang="vi-VN" sz="2800"/>
              <a:t>Nghĩa là DX=0014h và AX=0500h.</a:t>
            </a:r>
          </a:p>
        </p:txBody>
      </p:sp>
    </p:spTree>
    <p:extLst>
      <p:ext uri="{BB962C8B-B14F-4D97-AF65-F5344CB8AC3E}">
        <p14:creationId xmlns:p14="http://schemas.microsoft.com/office/powerpoint/2010/main" val="41932884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3211692E-9D5B-448C-BB7F-6C0C7F200FEE}"/>
              </a:ext>
            </a:extLst>
          </p:cNvPr>
          <p:cNvSpPr>
            <a:spLocks noGrp="1"/>
          </p:cNvSpPr>
          <p:nvPr>
            <p:ph type="title"/>
          </p:nvPr>
        </p:nvSpPr>
        <p:spPr/>
        <p:txBody>
          <a:bodyPr/>
          <a:lstStyle/>
          <a:p>
            <a:endParaRPr lang="vi-VN" altLang="vi-VN"/>
          </a:p>
        </p:txBody>
      </p:sp>
      <p:sp>
        <p:nvSpPr>
          <p:cNvPr id="54275" name="Content Placeholder 2">
            <a:extLst>
              <a:ext uri="{FF2B5EF4-FFF2-40B4-BE49-F238E27FC236}">
                <a16:creationId xmlns:a16="http://schemas.microsoft.com/office/drawing/2014/main" id="{0E9E95BD-86C3-489C-A950-CF1FDCC38DCE}"/>
              </a:ext>
            </a:extLst>
          </p:cNvPr>
          <p:cNvSpPr>
            <a:spLocks noGrp="1"/>
          </p:cNvSpPr>
          <p:nvPr>
            <p:ph idx="1"/>
          </p:nvPr>
        </p:nvSpPr>
        <p:spPr>
          <a:xfrm>
            <a:off x="1905000" y="1219200"/>
            <a:ext cx="8574088" cy="5410200"/>
          </a:xfrm>
        </p:spPr>
        <p:txBody>
          <a:bodyPr/>
          <a:lstStyle/>
          <a:p>
            <a:r>
              <a:rPr lang="en-US" altLang="vi-VN"/>
              <a:t>Lệnh IMUL : IMUL thn</a:t>
            </a:r>
          </a:p>
          <a:p>
            <a:pPr lvl="1"/>
            <a:r>
              <a:rPr lang="en-US" altLang="vi-VN"/>
              <a:t>Dạng lệnh :  IMUL  reg 	IMUL  mem</a:t>
            </a:r>
          </a:p>
          <a:p>
            <a:pPr lvl="1"/>
            <a:r>
              <a:rPr lang="vi-VN" altLang="vi-VN"/>
              <a:t>Tác động cờ :</a:t>
            </a:r>
            <a:endParaRPr lang="en-US" altLang="vi-VN"/>
          </a:p>
          <a:p>
            <a:pPr lvl="1"/>
            <a:r>
              <a:rPr lang="vi-VN" altLang="vi-VN"/>
              <a:t>Nhân hai số có dấu. Thực hiện giống hệt như lệnh MUL, chỉ có kết quả được xem là số có dấu.</a:t>
            </a:r>
            <a:endParaRPr lang="en-US" altLang="vi-VN"/>
          </a:p>
        </p:txBody>
      </p:sp>
      <p:pic>
        <p:nvPicPr>
          <p:cNvPr id="54276" name="Picture 2">
            <a:extLst>
              <a:ext uri="{FF2B5EF4-FFF2-40B4-BE49-F238E27FC236}">
                <a16:creationId xmlns:a16="http://schemas.microsoft.com/office/drawing/2014/main" id="{6EBF9385-251D-4856-8664-988D433AB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438401"/>
            <a:ext cx="30480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537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A8C769EA-8179-400A-AD7A-2605B2C6FB36}"/>
              </a:ext>
            </a:extLst>
          </p:cNvPr>
          <p:cNvSpPr>
            <a:spLocks noGrp="1"/>
          </p:cNvSpPr>
          <p:nvPr>
            <p:ph type="title"/>
          </p:nvPr>
        </p:nvSpPr>
        <p:spPr/>
        <p:txBody>
          <a:bodyPr/>
          <a:lstStyle/>
          <a:p>
            <a:r>
              <a:rPr lang="en-AU" altLang="vi-VN"/>
              <a:t>Mã BCD (Binary Coded Decimal)</a:t>
            </a:r>
            <a:endParaRPr lang="vi-VN" altLang="vi-VN"/>
          </a:p>
        </p:txBody>
      </p:sp>
      <p:sp>
        <p:nvSpPr>
          <p:cNvPr id="35843" name="Content Placeholder 2">
            <a:extLst>
              <a:ext uri="{FF2B5EF4-FFF2-40B4-BE49-F238E27FC236}">
                <a16:creationId xmlns:a16="http://schemas.microsoft.com/office/drawing/2014/main" id="{376BC473-9194-4422-B199-A81E7B1695AC}"/>
              </a:ext>
            </a:extLst>
          </p:cNvPr>
          <p:cNvSpPr>
            <a:spLocks noGrp="1"/>
          </p:cNvSpPr>
          <p:nvPr>
            <p:ph idx="1"/>
          </p:nvPr>
        </p:nvSpPr>
        <p:spPr>
          <a:xfrm>
            <a:off x="937591" y="1411284"/>
            <a:ext cx="6911009" cy="5294312"/>
          </a:xfrm>
        </p:spPr>
        <p:txBody>
          <a:bodyPr/>
          <a:lstStyle/>
          <a:p>
            <a:pPr>
              <a:defRPr/>
            </a:pPr>
            <a:r>
              <a:rPr lang="en-AU" altLang="vi-VN" dirty="0" err="1"/>
              <a:t>Mã</a:t>
            </a:r>
            <a:r>
              <a:rPr lang="en-AU" altLang="vi-VN" dirty="0"/>
              <a:t> BCD (Binary Coded Decimal) :</a:t>
            </a:r>
            <a:r>
              <a:rPr lang="en-AU" altLang="vi-VN" dirty="0" err="1"/>
              <a:t>Biểu</a:t>
            </a:r>
            <a:r>
              <a:rPr lang="en-AU" altLang="vi-VN" dirty="0"/>
              <a:t> </a:t>
            </a:r>
            <a:r>
              <a:rPr lang="en-AU" altLang="vi-VN" dirty="0" err="1"/>
              <a:t>diễn</a:t>
            </a:r>
            <a:r>
              <a:rPr lang="en-AU" altLang="vi-VN" dirty="0"/>
              <a:t> </a:t>
            </a:r>
            <a:r>
              <a:rPr lang="en-AU" altLang="vi-VN" dirty="0" err="1"/>
              <a:t>mỗi</a:t>
            </a:r>
            <a:r>
              <a:rPr lang="en-AU" altLang="vi-VN" dirty="0"/>
              <a:t> </a:t>
            </a:r>
            <a:r>
              <a:rPr lang="en-AU" altLang="vi-VN" dirty="0" err="1"/>
              <a:t>chữ</a:t>
            </a:r>
            <a:r>
              <a:rPr lang="en-AU" altLang="vi-VN" dirty="0"/>
              <a:t> </a:t>
            </a:r>
            <a:r>
              <a:rPr lang="en-AU" altLang="vi-VN" dirty="0" err="1"/>
              <a:t>số</a:t>
            </a:r>
            <a:r>
              <a:rPr lang="en-AU" altLang="vi-VN" dirty="0"/>
              <a:t> </a:t>
            </a:r>
            <a:r>
              <a:rPr lang="en-AU" altLang="vi-VN" dirty="0" err="1"/>
              <a:t>thập</a:t>
            </a:r>
            <a:r>
              <a:rPr lang="en-AU" altLang="vi-VN" dirty="0"/>
              <a:t> </a:t>
            </a:r>
            <a:r>
              <a:rPr lang="en-AU" altLang="vi-VN" dirty="0" err="1"/>
              <a:t>phân</a:t>
            </a:r>
            <a:r>
              <a:rPr lang="en-AU" altLang="vi-VN" dirty="0"/>
              <a:t> </a:t>
            </a:r>
            <a:r>
              <a:rPr lang="en-AU" altLang="vi-VN" dirty="0" err="1"/>
              <a:t>bằng</a:t>
            </a:r>
            <a:r>
              <a:rPr lang="en-AU" altLang="vi-VN" dirty="0"/>
              <a:t> </a:t>
            </a:r>
            <a:r>
              <a:rPr lang="en-AU" altLang="vi-VN" dirty="0" err="1"/>
              <a:t>một</a:t>
            </a:r>
            <a:r>
              <a:rPr lang="en-AU" altLang="vi-VN" dirty="0"/>
              <a:t> </a:t>
            </a:r>
            <a:r>
              <a:rPr lang="en-AU" altLang="vi-VN" dirty="0" err="1"/>
              <a:t>tổ</a:t>
            </a:r>
            <a:r>
              <a:rPr lang="en-AU" altLang="vi-VN" dirty="0"/>
              <a:t> </a:t>
            </a:r>
            <a:r>
              <a:rPr lang="en-AU" altLang="vi-VN" dirty="0" err="1"/>
              <a:t>hợp</a:t>
            </a:r>
            <a:r>
              <a:rPr lang="en-AU" altLang="vi-VN" dirty="0"/>
              <a:t> 4 bit. </a:t>
            </a:r>
            <a:r>
              <a:rPr lang="en-AU" altLang="vi-VN" dirty="0" err="1"/>
              <a:t>Trong</a:t>
            </a:r>
            <a:r>
              <a:rPr lang="en-AU" altLang="vi-VN" dirty="0"/>
              <a:t> </a:t>
            </a:r>
            <a:r>
              <a:rPr lang="en-AU" altLang="vi-VN" dirty="0" err="1"/>
              <a:t>bảng</a:t>
            </a:r>
            <a:r>
              <a:rPr lang="en-AU" altLang="vi-VN" dirty="0"/>
              <a:t> </a:t>
            </a:r>
            <a:r>
              <a:rPr lang="en-AU" altLang="vi-VN" dirty="0" err="1"/>
              <a:t>sau</a:t>
            </a:r>
            <a:r>
              <a:rPr lang="en-AU" altLang="vi-VN" dirty="0"/>
              <a:t> :</a:t>
            </a:r>
          </a:p>
          <a:p>
            <a:pPr>
              <a:spcBef>
                <a:spcPct val="50000"/>
              </a:spcBef>
              <a:defRPr/>
            </a:pPr>
            <a:r>
              <a:rPr lang="en-AU" altLang="vi-VN" b="1" dirty="0" err="1"/>
              <a:t>Các</a:t>
            </a:r>
            <a:r>
              <a:rPr lang="en-AU" altLang="vi-VN" b="1" dirty="0"/>
              <a:t> </a:t>
            </a:r>
            <a:r>
              <a:rPr lang="en-AU" altLang="vi-VN" b="1" dirty="0" err="1"/>
              <a:t>tổ</a:t>
            </a:r>
            <a:r>
              <a:rPr lang="en-AU" altLang="vi-VN" b="1" dirty="0"/>
              <a:t> </a:t>
            </a:r>
            <a:r>
              <a:rPr lang="en-AU" altLang="vi-VN" b="1" dirty="0" err="1"/>
              <a:t>hợp</a:t>
            </a:r>
            <a:r>
              <a:rPr lang="en-AU" altLang="vi-VN" b="1" dirty="0"/>
              <a:t> </a:t>
            </a:r>
            <a:r>
              <a:rPr lang="en-AU" altLang="vi-VN" b="1" dirty="0" err="1"/>
              <a:t>còn</a:t>
            </a:r>
            <a:r>
              <a:rPr lang="en-AU" altLang="vi-VN" b="1" dirty="0"/>
              <a:t> </a:t>
            </a:r>
            <a:r>
              <a:rPr lang="en-AU" altLang="vi-VN" b="1" dirty="0" err="1"/>
              <a:t>lại</a:t>
            </a:r>
            <a:r>
              <a:rPr lang="en-AU" altLang="vi-VN" b="1" dirty="0"/>
              <a:t> </a:t>
            </a:r>
            <a:br>
              <a:rPr lang="en-AU" altLang="vi-VN" b="1" dirty="0"/>
            </a:br>
            <a:r>
              <a:rPr lang="en-AU" altLang="vi-VN" b="1" dirty="0" err="1"/>
              <a:t>không</a:t>
            </a:r>
            <a:r>
              <a:rPr lang="en-AU" altLang="vi-VN" b="1" dirty="0"/>
              <a:t> </a:t>
            </a:r>
            <a:r>
              <a:rPr lang="en-AU" altLang="vi-VN" b="1" dirty="0" err="1"/>
              <a:t>dùng</a:t>
            </a:r>
            <a:r>
              <a:rPr lang="en-AU" altLang="vi-VN" b="1" dirty="0"/>
              <a:t> :</a:t>
            </a:r>
          </a:p>
          <a:p>
            <a:pPr marL="0" indent="0">
              <a:spcBef>
                <a:spcPct val="50000"/>
              </a:spcBef>
              <a:buNone/>
              <a:defRPr/>
            </a:pPr>
            <a:r>
              <a:rPr lang="en-AU" altLang="vi-VN" b="1" dirty="0"/>
              <a:t>1010, 1011, 1100, </a:t>
            </a:r>
            <a:br>
              <a:rPr lang="en-AU" altLang="vi-VN" b="1" dirty="0"/>
            </a:br>
            <a:r>
              <a:rPr lang="en-AU" altLang="vi-VN" b="1" dirty="0"/>
              <a:t>1101, 1110, 1111 </a:t>
            </a:r>
          </a:p>
          <a:p>
            <a:pPr>
              <a:spcBef>
                <a:spcPct val="50000"/>
              </a:spcBef>
              <a:buFont typeface="Wingdings" panose="05000000000000000000" pitchFamily="2" charset="2"/>
              <a:buNone/>
              <a:defRPr/>
            </a:pPr>
            <a:r>
              <a:rPr lang="en-AU" altLang="vi-VN" b="1" dirty="0"/>
              <a:t>(</a:t>
            </a:r>
            <a:r>
              <a:rPr lang="en-AU" altLang="vi-VN" b="1" dirty="0" err="1"/>
              <a:t>gọi</a:t>
            </a:r>
            <a:r>
              <a:rPr lang="en-AU" altLang="vi-VN" b="1" dirty="0"/>
              <a:t> </a:t>
            </a:r>
            <a:r>
              <a:rPr lang="en-AU" altLang="vi-VN" b="1" dirty="0" err="1"/>
              <a:t>là</a:t>
            </a:r>
            <a:r>
              <a:rPr lang="en-AU" altLang="vi-VN" b="1" dirty="0"/>
              <a:t> </a:t>
            </a:r>
            <a:r>
              <a:rPr lang="en-AU" altLang="vi-VN" b="1" dirty="0" err="1"/>
              <a:t>các</a:t>
            </a:r>
            <a:r>
              <a:rPr lang="en-AU" altLang="vi-VN" b="1" dirty="0"/>
              <a:t> </a:t>
            </a:r>
            <a:r>
              <a:rPr lang="en-AU" altLang="vi-VN" b="1" dirty="0" err="1"/>
              <a:t>tổ</a:t>
            </a:r>
            <a:r>
              <a:rPr lang="en-AU" altLang="vi-VN" b="1" dirty="0"/>
              <a:t> </a:t>
            </a:r>
            <a:r>
              <a:rPr lang="en-AU" altLang="vi-VN" b="1" dirty="0" err="1"/>
              <a:t>hợp</a:t>
            </a:r>
            <a:r>
              <a:rPr lang="en-AU" altLang="vi-VN" b="1" dirty="0"/>
              <a:t> </a:t>
            </a:r>
            <a:r>
              <a:rPr lang="en-AU" altLang="vi-VN" b="1" dirty="0" err="1"/>
              <a:t>cấm</a:t>
            </a:r>
            <a:r>
              <a:rPr lang="en-AU" altLang="vi-VN" b="1" dirty="0"/>
              <a:t>).</a:t>
            </a:r>
            <a:endParaRPr lang="en-US" altLang="vi-VN" dirty="0"/>
          </a:p>
        </p:txBody>
      </p:sp>
      <p:graphicFrame>
        <p:nvGraphicFramePr>
          <p:cNvPr id="4" name="Group 63">
            <a:extLst>
              <a:ext uri="{FF2B5EF4-FFF2-40B4-BE49-F238E27FC236}">
                <a16:creationId xmlns:a16="http://schemas.microsoft.com/office/drawing/2014/main" id="{8418993B-8B02-4246-A966-09512C9ECB4B}"/>
              </a:ext>
            </a:extLst>
          </p:cNvPr>
          <p:cNvGraphicFramePr>
            <a:graphicFrameLocks/>
          </p:cNvGraphicFramePr>
          <p:nvPr>
            <p:extLst>
              <p:ext uri="{D42A27DB-BD31-4B8C-83A1-F6EECF244321}">
                <p14:modId xmlns:p14="http://schemas.microsoft.com/office/powerpoint/2010/main" val="3339221412"/>
              </p:ext>
            </p:extLst>
          </p:nvPr>
        </p:nvGraphicFramePr>
        <p:xfrm>
          <a:off x="7848600" y="1577009"/>
          <a:ext cx="3505200" cy="4571996"/>
        </p:xfrm>
        <a:graphic>
          <a:graphicData uri="http://schemas.openxmlformats.org/drawingml/2006/table">
            <a:tbl>
              <a:tblPr/>
              <a:tblGrid>
                <a:gridCol w="989013">
                  <a:extLst>
                    <a:ext uri="{9D8B030D-6E8A-4147-A177-3AD203B41FA5}">
                      <a16:colId xmlns:a16="http://schemas.microsoft.com/office/drawing/2014/main" val="20000"/>
                    </a:ext>
                  </a:extLst>
                </a:gridCol>
                <a:gridCol w="1093787">
                  <a:extLst>
                    <a:ext uri="{9D8B030D-6E8A-4147-A177-3AD203B41FA5}">
                      <a16:colId xmlns:a16="http://schemas.microsoft.com/office/drawing/2014/main" val="20001"/>
                    </a:ext>
                  </a:extLst>
                </a:gridCol>
                <a:gridCol w="1422400">
                  <a:extLst>
                    <a:ext uri="{9D8B030D-6E8A-4147-A177-3AD203B41FA5}">
                      <a16:colId xmlns:a16="http://schemas.microsoft.com/office/drawing/2014/main" val="20002"/>
                    </a:ext>
                  </a:extLst>
                </a:gridCol>
              </a:tblGrid>
              <a:tr h="41563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STT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Mã BCD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563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dirty="0">
                          <a:ln>
                            <a:noFill/>
                          </a:ln>
                          <a:solidFill>
                            <a:srgbClr val="000066"/>
                          </a:solidFill>
                          <a:effectLst/>
                          <a:latin typeface="Arial" charset="0"/>
                        </a:rPr>
                        <a:t>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563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dirty="0">
                          <a:ln>
                            <a:noFill/>
                          </a:ln>
                          <a:solidFill>
                            <a:srgbClr val="000066"/>
                          </a:solidFill>
                          <a:effectLst/>
                          <a:latin typeface="Arial" charset="0"/>
                        </a:rPr>
                        <a:t>0001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563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563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0011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563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563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0101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1563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0110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1563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0111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1563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15636">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a:ln>
                            <a:noFill/>
                          </a:ln>
                          <a:solidFill>
                            <a:srgbClr val="000066"/>
                          </a:solidFill>
                          <a:effectLst/>
                          <a:latin typeface="Arial"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AU" sz="2000" b="0" i="0" u="none" strike="noStrike" cap="none" normalizeH="0" baseline="0" dirty="0">
                          <a:ln>
                            <a:noFill/>
                          </a:ln>
                          <a:solidFill>
                            <a:srgbClr val="000066"/>
                          </a:solidFill>
                          <a:effectLst/>
                          <a:latin typeface="Arial" charset="0"/>
                        </a:rPr>
                        <a:t>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55415876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E17BBA3E-40F0-44C9-9347-E6A351F40AE0}"/>
              </a:ext>
            </a:extLst>
          </p:cNvPr>
          <p:cNvSpPr>
            <a:spLocks noGrp="1"/>
          </p:cNvSpPr>
          <p:nvPr>
            <p:ph type="title"/>
          </p:nvPr>
        </p:nvSpPr>
        <p:spPr/>
        <p:txBody>
          <a:bodyPr/>
          <a:lstStyle/>
          <a:p>
            <a:endParaRPr lang="vi-VN" altLang="vi-VN"/>
          </a:p>
        </p:txBody>
      </p:sp>
      <p:sp>
        <p:nvSpPr>
          <p:cNvPr id="55299" name="Content Placeholder 2">
            <a:extLst>
              <a:ext uri="{FF2B5EF4-FFF2-40B4-BE49-F238E27FC236}">
                <a16:creationId xmlns:a16="http://schemas.microsoft.com/office/drawing/2014/main" id="{96CAC10A-EFF9-480B-A442-6E3544C895B2}"/>
              </a:ext>
            </a:extLst>
          </p:cNvPr>
          <p:cNvSpPr>
            <a:spLocks noGrp="1"/>
          </p:cNvSpPr>
          <p:nvPr>
            <p:ph idx="1"/>
          </p:nvPr>
        </p:nvSpPr>
        <p:spPr>
          <a:xfrm>
            <a:off x="1905000" y="1219200"/>
            <a:ext cx="8574088" cy="5410200"/>
          </a:xfrm>
        </p:spPr>
        <p:txBody>
          <a:bodyPr/>
          <a:lstStyle/>
          <a:p>
            <a:pPr>
              <a:spcBef>
                <a:spcPct val="0"/>
              </a:spcBef>
            </a:pPr>
            <a:r>
              <a:rPr lang="vi-VN" altLang="vi-VN"/>
              <a:t>Lệnh AAM </a:t>
            </a:r>
            <a:r>
              <a:rPr lang="en-US" altLang="vi-VN"/>
              <a:t>(ASCII Adjust for Multiply)</a:t>
            </a:r>
            <a:r>
              <a:rPr lang="vi-VN" altLang="vi-VN"/>
              <a:t>: </a:t>
            </a:r>
          </a:p>
          <a:p>
            <a:pPr lvl="1">
              <a:spcBef>
                <a:spcPct val="0"/>
              </a:spcBef>
            </a:pPr>
            <a:r>
              <a:rPr lang="vi-VN" altLang="vi-VN"/>
              <a:t>Dạng lệnh :  AAM </a:t>
            </a:r>
          </a:p>
          <a:p>
            <a:pPr lvl="1">
              <a:spcBef>
                <a:spcPct val="0"/>
              </a:spcBef>
            </a:pPr>
            <a:r>
              <a:rPr lang="vi-VN" altLang="vi-VN"/>
              <a:t>Giải thích : </a:t>
            </a:r>
            <a:endParaRPr lang="en-US" altLang="vi-VN"/>
          </a:p>
          <a:p>
            <a:pPr lvl="2"/>
            <a:r>
              <a:rPr lang="vi-VN" altLang="vi-VN"/>
              <a:t>AH ← AL div </a:t>
            </a:r>
            <a:r>
              <a:rPr lang="en-US" altLang="vi-VN"/>
              <a:t>10</a:t>
            </a:r>
            <a:r>
              <a:rPr lang="vi-VN" altLang="vi-VN"/>
              <a:t> </a:t>
            </a:r>
          </a:p>
          <a:p>
            <a:pPr lvl="2"/>
            <a:r>
              <a:rPr lang="vi-VN" altLang="vi-VN"/>
              <a:t>AL ← AL mod </a:t>
            </a:r>
            <a:r>
              <a:rPr lang="en-US" altLang="vi-VN"/>
              <a:t>10</a:t>
            </a:r>
          </a:p>
          <a:p>
            <a:pPr lvl="1"/>
            <a:r>
              <a:rPr lang="vi-VN" altLang="vi-VN"/>
              <a:t>Tác động cờ :</a:t>
            </a:r>
          </a:p>
          <a:p>
            <a:pPr lvl="1"/>
            <a:r>
              <a:rPr lang="vi-VN" altLang="vi-VN"/>
              <a:t>Chỉnh ASCII sau phép nhân. Có thể dùng để đổi số hex ra số BCD không nén. </a:t>
            </a:r>
          </a:p>
          <a:p>
            <a:pPr lvl="1"/>
            <a:r>
              <a:rPr lang="vi-VN" altLang="vi-VN"/>
              <a:t>Ví dụ : kết quả  :  AH = 00, AL = 41h (65). </a:t>
            </a:r>
          </a:p>
          <a:p>
            <a:pPr lvl="1"/>
            <a:r>
              <a:rPr lang="vi-VN" altLang="vi-VN"/>
              <a:t>sau khi chỉnh  :  AH = 06, AL = 05.</a:t>
            </a:r>
            <a:endParaRPr lang="en-US" altLang="vi-VN"/>
          </a:p>
        </p:txBody>
      </p:sp>
      <p:pic>
        <p:nvPicPr>
          <p:cNvPr id="55300" name="Picture 3">
            <a:extLst>
              <a:ext uri="{FF2B5EF4-FFF2-40B4-BE49-F238E27FC236}">
                <a16:creationId xmlns:a16="http://schemas.microsoft.com/office/drawing/2014/main" id="{3BB5E84D-046B-4DDC-A0E8-531BB647E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963" y="3538539"/>
            <a:ext cx="35814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447057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82A14A95-4F67-47A4-B1AE-A5AF1CEE0D78}"/>
              </a:ext>
            </a:extLst>
          </p:cNvPr>
          <p:cNvSpPr>
            <a:spLocks noGrp="1"/>
          </p:cNvSpPr>
          <p:nvPr>
            <p:ph type="title"/>
          </p:nvPr>
        </p:nvSpPr>
        <p:spPr/>
        <p:txBody>
          <a:bodyPr/>
          <a:lstStyle/>
          <a:p>
            <a:endParaRPr lang="vi-VN" altLang="vi-VN"/>
          </a:p>
        </p:txBody>
      </p:sp>
      <p:sp>
        <p:nvSpPr>
          <p:cNvPr id="56323" name="Content Placeholder 2">
            <a:extLst>
              <a:ext uri="{FF2B5EF4-FFF2-40B4-BE49-F238E27FC236}">
                <a16:creationId xmlns:a16="http://schemas.microsoft.com/office/drawing/2014/main" id="{A45B6CCD-FC2A-4B3A-9DD3-831F3074041B}"/>
              </a:ext>
            </a:extLst>
          </p:cNvPr>
          <p:cNvSpPr>
            <a:spLocks noGrp="1"/>
          </p:cNvSpPr>
          <p:nvPr>
            <p:ph idx="1"/>
          </p:nvPr>
        </p:nvSpPr>
        <p:spPr/>
        <p:txBody>
          <a:bodyPr/>
          <a:lstStyle/>
          <a:p>
            <a:pPr eaLnBrk="1" hangingPunct="1">
              <a:lnSpc>
                <a:spcPct val="80000"/>
              </a:lnSpc>
            </a:pPr>
            <a:r>
              <a:rPr lang="en-US" altLang="vi-VN" sz="2800" b="1"/>
              <a:t>Ví dụ : </a:t>
            </a:r>
          </a:p>
          <a:p>
            <a:pPr lvl="1" eaLnBrk="1" hangingPunct="1">
              <a:lnSpc>
                <a:spcPct val="80000"/>
              </a:lnSpc>
            </a:pPr>
            <a:r>
              <a:rPr lang="en-US" altLang="vi-VN" sz="2400"/>
              <a:t>MOV AL, 9</a:t>
            </a:r>
          </a:p>
          <a:p>
            <a:pPr lvl="1" eaLnBrk="1" hangingPunct="1">
              <a:lnSpc>
                <a:spcPct val="80000"/>
              </a:lnSpc>
            </a:pPr>
            <a:r>
              <a:rPr lang="en-US" altLang="vi-VN" sz="2400"/>
              <a:t>MOV BL, 7</a:t>
            </a:r>
          </a:p>
          <a:p>
            <a:pPr lvl="1" eaLnBrk="1" hangingPunct="1">
              <a:lnSpc>
                <a:spcPct val="80000"/>
              </a:lnSpc>
            </a:pPr>
            <a:r>
              <a:rPr lang="en-US" altLang="vi-VN" sz="2400"/>
              <a:t>MUL BL	; Cho kết quả AH=00 và AL=63</a:t>
            </a:r>
          </a:p>
          <a:p>
            <a:pPr lvl="1" eaLnBrk="1" hangingPunct="1">
              <a:lnSpc>
                <a:spcPct val="80000"/>
              </a:lnSpc>
            </a:pPr>
            <a:r>
              <a:rPr lang="en-US" altLang="vi-VN" sz="2400"/>
              <a:t>AAM		; Điều chỉnh kết quả cho AH=6 và AL=3</a:t>
            </a:r>
          </a:p>
          <a:p>
            <a:endParaRPr lang="en-US" altLang="vi-VN"/>
          </a:p>
        </p:txBody>
      </p:sp>
    </p:spTree>
    <p:extLst>
      <p:ext uri="{BB962C8B-B14F-4D97-AF65-F5344CB8AC3E}">
        <p14:creationId xmlns:p14="http://schemas.microsoft.com/office/powerpoint/2010/main" val="226255254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299D3B47-1F84-436B-BC27-C9310F25D339}"/>
              </a:ext>
            </a:extLst>
          </p:cNvPr>
          <p:cNvSpPr>
            <a:spLocks noGrp="1"/>
          </p:cNvSpPr>
          <p:nvPr>
            <p:ph type="title"/>
          </p:nvPr>
        </p:nvSpPr>
        <p:spPr/>
        <p:txBody>
          <a:bodyPr/>
          <a:lstStyle/>
          <a:p>
            <a:endParaRPr lang="vi-VN" altLang="vi-VN"/>
          </a:p>
        </p:txBody>
      </p:sp>
      <p:sp>
        <p:nvSpPr>
          <p:cNvPr id="57347" name="Content Placeholder 2">
            <a:extLst>
              <a:ext uri="{FF2B5EF4-FFF2-40B4-BE49-F238E27FC236}">
                <a16:creationId xmlns:a16="http://schemas.microsoft.com/office/drawing/2014/main" id="{EC40D717-2F1D-4F6E-959C-8B780A9C9E6E}"/>
              </a:ext>
            </a:extLst>
          </p:cNvPr>
          <p:cNvSpPr>
            <a:spLocks noGrp="1"/>
          </p:cNvSpPr>
          <p:nvPr>
            <p:ph idx="1"/>
          </p:nvPr>
        </p:nvSpPr>
        <p:spPr>
          <a:xfrm>
            <a:off x="1905000" y="1295400"/>
            <a:ext cx="8574088" cy="5334000"/>
          </a:xfrm>
        </p:spPr>
        <p:txBody>
          <a:bodyPr/>
          <a:lstStyle/>
          <a:p>
            <a:r>
              <a:rPr lang="vi-VN" altLang="vi-VN"/>
              <a:t>Lệnh DIV : </a:t>
            </a:r>
            <a:r>
              <a:rPr lang="en-US" altLang="vi-VN"/>
              <a:t>DIV thn</a:t>
            </a:r>
            <a:endParaRPr lang="vi-VN" altLang="vi-VN"/>
          </a:p>
          <a:p>
            <a:r>
              <a:rPr lang="vi-VN" altLang="vi-VN"/>
              <a:t>Dạng lệnh :  DIV  reg </a:t>
            </a:r>
            <a:r>
              <a:rPr lang="en-US" altLang="vi-VN"/>
              <a:t>	</a:t>
            </a:r>
            <a:r>
              <a:rPr lang="vi-VN" altLang="vi-VN"/>
              <a:t>DIV  mem </a:t>
            </a:r>
          </a:p>
          <a:p>
            <a:pPr lvl="1"/>
            <a:r>
              <a:rPr lang="vi-VN" altLang="vi-VN"/>
              <a:t>Giải thích :  </a:t>
            </a:r>
            <a:endParaRPr lang="en-US" altLang="vi-VN"/>
          </a:p>
          <a:p>
            <a:pPr lvl="2"/>
            <a:r>
              <a:rPr lang="vi-VN" altLang="vi-VN"/>
              <a:t>8 bit thì  : AL ←</a:t>
            </a:r>
            <a:r>
              <a:rPr lang="en-US" altLang="vi-VN"/>
              <a:t> </a:t>
            </a:r>
            <a:r>
              <a:rPr lang="vi-VN" altLang="vi-VN"/>
              <a:t>AX div scr </a:t>
            </a:r>
          </a:p>
          <a:p>
            <a:pPr lvl="2">
              <a:buFont typeface="Wingdings" panose="05000000000000000000" pitchFamily="2" charset="2"/>
              <a:buNone/>
            </a:pPr>
            <a:r>
              <a:rPr lang="vi-VN" altLang="vi-VN"/>
              <a:t>                   AH ← AX mod scr </a:t>
            </a:r>
          </a:p>
          <a:p>
            <a:pPr lvl="2"/>
            <a:r>
              <a:rPr lang="vi-VN" altLang="vi-VN"/>
              <a:t>16 bit thì : AX ←DXAX div scr </a:t>
            </a:r>
          </a:p>
          <a:p>
            <a:pPr lvl="2">
              <a:buFont typeface="Wingdings" panose="05000000000000000000" pitchFamily="2" charset="2"/>
              <a:buNone/>
            </a:pPr>
            <a:r>
              <a:rPr lang="vi-VN" altLang="vi-VN"/>
              <a:t>                    DX ← DX</a:t>
            </a:r>
            <a:r>
              <a:rPr lang="en-US" altLang="vi-VN"/>
              <a:t>:</a:t>
            </a:r>
            <a:r>
              <a:rPr lang="vi-VN" altLang="vi-VN"/>
              <a:t>AX mod scr</a:t>
            </a:r>
          </a:p>
          <a:p>
            <a:pPr lvl="1"/>
            <a:r>
              <a:rPr lang="vi-VN" altLang="vi-VN"/>
              <a:t>Tác động cờ :</a:t>
            </a:r>
            <a:endParaRPr lang="en-US" altLang="vi-VN"/>
          </a:p>
          <a:p>
            <a:pPr lvl="1"/>
            <a:r>
              <a:rPr lang="vi-VN" altLang="vi-VN"/>
              <a:t>Chia hai số không dấu. </a:t>
            </a:r>
          </a:p>
          <a:p>
            <a:pPr lvl="2">
              <a:buFont typeface="Wingdings" panose="05000000000000000000" pitchFamily="2" charset="2"/>
              <a:buNone/>
            </a:pPr>
            <a:endParaRPr lang="en-US" altLang="vi-VN"/>
          </a:p>
        </p:txBody>
      </p:sp>
      <p:pic>
        <p:nvPicPr>
          <p:cNvPr id="57348" name="Picture 2">
            <a:extLst>
              <a:ext uri="{FF2B5EF4-FFF2-40B4-BE49-F238E27FC236}">
                <a16:creationId xmlns:a16="http://schemas.microsoft.com/office/drawing/2014/main" id="{A0F55CCC-071A-4EAA-A017-D44F459F5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724401"/>
            <a:ext cx="30480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585120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46B7890B-3E1D-4B14-9D2C-DE38EC80EB52}"/>
              </a:ext>
            </a:extLst>
          </p:cNvPr>
          <p:cNvSpPr>
            <a:spLocks noGrp="1"/>
          </p:cNvSpPr>
          <p:nvPr>
            <p:ph type="title"/>
          </p:nvPr>
        </p:nvSpPr>
        <p:spPr/>
        <p:txBody>
          <a:bodyPr/>
          <a:lstStyle/>
          <a:p>
            <a:endParaRPr lang="vi-VN" altLang="vi-VN"/>
          </a:p>
        </p:txBody>
      </p:sp>
      <p:sp>
        <p:nvSpPr>
          <p:cNvPr id="58371" name="Content Placeholder 2">
            <a:extLst>
              <a:ext uri="{FF2B5EF4-FFF2-40B4-BE49-F238E27FC236}">
                <a16:creationId xmlns:a16="http://schemas.microsoft.com/office/drawing/2014/main" id="{A73535CF-B086-42D2-90B6-42476BEB07B8}"/>
              </a:ext>
            </a:extLst>
          </p:cNvPr>
          <p:cNvSpPr>
            <a:spLocks noGrp="1"/>
          </p:cNvSpPr>
          <p:nvPr>
            <p:ph idx="1"/>
          </p:nvPr>
        </p:nvSpPr>
        <p:spPr>
          <a:xfrm>
            <a:off x="1905000" y="1066801"/>
            <a:ext cx="8574088" cy="4837113"/>
          </a:xfrm>
        </p:spPr>
        <p:txBody>
          <a:bodyPr/>
          <a:lstStyle/>
          <a:p>
            <a:pPr lvl="1"/>
            <a:r>
              <a:rPr lang="vi-VN" altLang="vi-VN"/>
              <a:t>8 bit : chia số 16 bit trong AX cho toán hạng nguồn 8 bit. Kết quả cất trong thanh ghi AL. Số dư cất trong thanh ghi AH. </a:t>
            </a:r>
          </a:p>
          <a:p>
            <a:pPr lvl="1"/>
            <a:r>
              <a:rPr lang="vi-VN" altLang="vi-VN"/>
              <a:t>16 bit : thực hiện chia số 32 bit trong DXAX cho toán hạng nguồn 16 bit. Kết quả cất trong thanh ghi AX. Số dư cất trong thanh ghi DX.</a:t>
            </a:r>
            <a:endParaRPr lang="en-US" altLang="vi-VN"/>
          </a:p>
        </p:txBody>
      </p:sp>
    </p:spTree>
    <p:extLst>
      <p:ext uri="{BB962C8B-B14F-4D97-AF65-F5344CB8AC3E}">
        <p14:creationId xmlns:p14="http://schemas.microsoft.com/office/powerpoint/2010/main" val="218283717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56D401D7-641E-40C1-B22E-8ED021ABE0D6}"/>
              </a:ext>
            </a:extLst>
          </p:cNvPr>
          <p:cNvSpPr>
            <a:spLocks noGrp="1"/>
          </p:cNvSpPr>
          <p:nvPr>
            <p:ph type="title"/>
          </p:nvPr>
        </p:nvSpPr>
        <p:spPr/>
        <p:txBody>
          <a:bodyPr/>
          <a:lstStyle/>
          <a:p>
            <a:endParaRPr lang="vi-VN" altLang="vi-VN"/>
          </a:p>
        </p:txBody>
      </p:sp>
      <p:sp>
        <p:nvSpPr>
          <p:cNvPr id="59395" name="Content Placeholder 2">
            <a:extLst>
              <a:ext uri="{FF2B5EF4-FFF2-40B4-BE49-F238E27FC236}">
                <a16:creationId xmlns:a16="http://schemas.microsoft.com/office/drawing/2014/main" id="{155021FD-9000-495C-8992-C47C6DAC69CE}"/>
              </a:ext>
            </a:extLst>
          </p:cNvPr>
          <p:cNvSpPr>
            <a:spLocks noGrp="1"/>
          </p:cNvSpPr>
          <p:nvPr>
            <p:ph idx="1"/>
          </p:nvPr>
        </p:nvSpPr>
        <p:spPr/>
        <p:txBody>
          <a:bodyPr/>
          <a:lstStyle/>
          <a:p>
            <a:pPr>
              <a:defRPr/>
            </a:pPr>
            <a:r>
              <a:rPr lang="en-US" altLang="vi-VN"/>
              <a:t>Ví dụ : </a:t>
            </a:r>
          </a:p>
          <a:p>
            <a:pPr lvl="1">
              <a:defRPr/>
            </a:pPr>
            <a:r>
              <a:rPr lang="en-US" altLang="vi-VN"/>
              <a:t>Nếu AX=0024h, [2000h]=05 </a:t>
            </a:r>
          </a:p>
          <a:p>
            <a:pPr marL="457200" lvl="1" indent="0">
              <a:buNone/>
              <a:defRPr/>
            </a:pPr>
            <a:r>
              <a:rPr lang="en-US" altLang="vi-VN"/>
              <a:t>Thực hiện lệnh DIV BYTE PTR [2000h] </a:t>
            </a:r>
          </a:p>
          <a:p>
            <a:pPr>
              <a:buFont typeface="Wingdings" panose="05000000000000000000" pitchFamily="2" charset="2"/>
              <a:buNone/>
              <a:defRPr/>
            </a:pPr>
            <a:r>
              <a:rPr lang="en-US" altLang="vi-VN" sz="2800"/>
              <a:t>           AX=0024h = 36 </a:t>
            </a:r>
            <a:r>
              <a:rPr lang="en-US" altLang="vi-VN" sz="2800">
                <a:sym typeface="Symbol" panose="05050102010706020507" pitchFamily="18" charset="2"/>
              </a:rPr>
              <a:t> 36 </a:t>
            </a:r>
            <a:r>
              <a:rPr lang="en-US" altLang="vi-VN" sz="2800"/>
              <a:t>: 5 </a:t>
            </a:r>
            <a:r>
              <a:rPr lang="en-US" altLang="vi-VN" sz="2800">
                <a:sym typeface="Symbol" panose="05050102010706020507" pitchFamily="18" charset="2"/>
              </a:rPr>
              <a:t> thương 7, dư 1</a:t>
            </a:r>
          </a:p>
          <a:p>
            <a:pPr>
              <a:buFont typeface="Wingdings" panose="05000000000000000000" pitchFamily="2" charset="2"/>
              <a:buNone/>
              <a:defRPr/>
            </a:pPr>
            <a:r>
              <a:rPr lang="en-US" altLang="vi-VN" sz="2800"/>
              <a:t>	</a:t>
            </a:r>
            <a:r>
              <a:rPr lang="en-US" altLang="vi-VN" sz="2800">
                <a:sym typeface="Symbol" panose="05050102010706020507" pitchFamily="18" charset="2"/>
              </a:rPr>
              <a:t>         </a:t>
            </a:r>
            <a:r>
              <a:rPr lang="en-US" altLang="vi-VN" sz="2800"/>
              <a:t>AL=07 và AH=01. </a:t>
            </a:r>
          </a:p>
          <a:p>
            <a:pPr lvl="1">
              <a:defRPr/>
            </a:pPr>
            <a:r>
              <a:rPr lang="en-US" altLang="vi-VN"/>
              <a:t>Nếu DX=0001h, AX=0024h, BX=0200h </a:t>
            </a:r>
          </a:p>
          <a:p>
            <a:pPr marL="457200" lvl="1" indent="0">
              <a:buNone/>
              <a:defRPr/>
            </a:pPr>
            <a:r>
              <a:rPr lang="en-US" altLang="vi-VN"/>
              <a:t>Thực hiện lệnh DIV BX </a:t>
            </a:r>
          </a:p>
          <a:p>
            <a:pPr>
              <a:buFont typeface="Wingdings" panose="05000000000000000000" pitchFamily="2" charset="2"/>
              <a:buNone/>
              <a:defRPr/>
            </a:pPr>
            <a:r>
              <a:rPr lang="en-US" altLang="vi-VN" sz="2800"/>
              <a:t>           AX=0008 và DX=0024h.</a:t>
            </a:r>
          </a:p>
          <a:p>
            <a:pPr>
              <a:buFont typeface="Wingdings" panose="05000000000000000000" pitchFamily="2" charset="2"/>
              <a:buNone/>
              <a:defRPr/>
            </a:pPr>
            <a:r>
              <a:rPr lang="en-US" altLang="vi-VN" sz="2800"/>
              <a:t>          (DX AX = 00010024 h </a:t>
            </a:r>
            <a:r>
              <a:rPr lang="en-US" altLang="vi-VN" sz="2800">
                <a:sym typeface="Symbol" panose="05050102010706020507" pitchFamily="18" charset="2"/>
              </a:rPr>
              <a:t> </a:t>
            </a:r>
            <a:r>
              <a:rPr lang="en-US" altLang="vi-VN" sz="2800"/>
              <a:t>00010024 h : 0200h)</a:t>
            </a:r>
          </a:p>
          <a:p>
            <a:pPr>
              <a:buFont typeface="Wingdings" panose="05000000000000000000" pitchFamily="2" charset="2"/>
              <a:buNone/>
              <a:defRPr/>
            </a:pPr>
            <a:endParaRPr lang="en-US" altLang="vi-VN" sz="2800"/>
          </a:p>
        </p:txBody>
      </p:sp>
    </p:spTree>
    <p:extLst>
      <p:ext uri="{BB962C8B-B14F-4D97-AF65-F5344CB8AC3E}">
        <p14:creationId xmlns:p14="http://schemas.microsoft.com/office/powerpoint/2010/main" val="240996207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D9A0C6D6-F86A-41C2-8C7B-4DCEE98335F0}"/>
              </a:ext>
            </a:extLst>
          </p:cNvPr>
          <p:cNvSpPr>
            <a:spLocks noGrp="1" noChangeArrowheads="1"/>
          </p:cNvSpPr>
          <p:nvPr>
            <p:ph type="title"/>
          </p:nvPr>
        </p:nvSpPr>
        <p:spPr/>
        <p:txBody>
          <a:bodyPr/>
          <a:lstStyle/>
          <a:p>
            <a:pPr eaLnBrk="1" hangingPunct="1"/>
            <a:endParaRPr lang="vi-VN" altLang="vi-VN"/>
          </a:p>
        </p:txBody>
      </p:sp>
      <p:sp>
        <p:nvSpPr>
          <p:cNvPr id="60419" name="Rectangle 3">
            <a:extLst>
              <a:ext uri="{FF2B5EF4-FFF2-40B4-BE49-F238E27FC236}">
                <a16:creationId xmlns:a16="http://schemas.microsoft.com/office/drawing/2014/main" id="{AA556A8A-9C37-4E40-90C4-801402E9BCE9}"/>
              </a:ext>
            </a:extLst>
          </p:cNvPr>
          <p:cNvSpPr>
            <a:spLocks noGrp="1" noChangeArrowheads="1"/>
          </p:cNvSpPr>
          <p:nvPr>
            <p:ph type="body" idx="1"/>
          </p:nvPr>
        </p:nvSpPr>
        <p:spPr>
          <a:xfrm>
            <a:off x="1905000" y="1295400"/>
            <a:ext cx="8574088" cy="5410200"/>
          </a:xfrm>
        </p:spPr>
        <p:txBody>
          <a:bodyPr/>
          <a:lstStyle/>
          <a:p>
            <a:pPr eaLnBrk="1" hangingPunct="1"/>
            <a:r>
              <a:rPr lang="en-US" altLang="vi-VN" sz="2800" b="1"/>
              <a:t>Lệnh IDIV </a:t>
            </a:r>
          </a:p>
          <a:p>
            <a:pPr lvl="1" eaLnBrk="1" hangingPunct="1"/>
            <a:r>
              <a:rPr lang="en-US" altLang="vi-VN" sz="2400"/>
              <a:t>Cú pháp : IDIV Src</a:t>
            </a:r>
          </a:p>
          <a:p>
            <a:pPr lvl="1" algn="just" eaLnBrk="1" hangingPunct="1"/>
            <a:r>
              <a:rPr lang="en-US" altLang="vi-VN" sz="2400" b="1"/>
              <a:t>Chức năng :</a:t>
            </a:r>
            <a:r>
              <a:rPr lang="en-US" altLang="vi-VN" sz="2400"/>
              <a:t> Chia số có dấu, kết quả là 1 số có dấu, lệnh này không ảnh hưởng tới thanh ghi cờ</a:t>
            </a:r>
          </a:p>
          <a:p>
            <a:pPr lvl="2" algn="just" eaLnBrk="1" hangingPunct="1"/>
            <a:r>
              <a:rPr lang="en-US" altLang="vi-VN"/>
              <a:t>Src là 8 bit thì : AX:Src </a:t>
            </a:r>
            <a:r>
              <a:rPr lang="en-US" altLang="vi-VN">
                <a:sym typeface="Symbol" panose="05050102010706020507" pitchFamily="18" charset="2"/>
              </a:rPr>
              <a:t></a:t>
            </a:r>
            <a:r>
              <a:rPr lang="en-US" altLang="vi-VN"/>
              <a:t> (AL=Thương số, AH=Dư số)</a:t>
            </a:r>
          </a:p>
          <a:p>
            <a:pPr lvl="2" algn="just" eaLnBrk="1" hangingPunct="1"/>
            <a:r>
              <a:rPr lang="en-US" altLang="vi-VN"/>
              <a:t>Src là 16 bit thì : (DX:AX):Src </a:t>
            </a:r>
            <a:r>
              <a:rPr lang="en-US" altLang="vi-VN">
                <a:sym typeface="Symbol" panose="05050102010706020507" pitchFamily="18" charset="2"/>
              </a:rPr>
              <a:t> (AX=Thương, DX=Dư)</a:t>
            </a:r>
            <a:r>
              <a:rPr lang="en-US" altLang="vi-VN"/>
              <a:t> </a:t>
            </a:r>
          </a:p>
          <a:p>
            <a:pPr lvl="1" algn="just" eaLnBrk="1" hangingPunct="1"/>
            <a:r>
              <a:rPr lang="en-US" altLang="vi-VN" sz="2400"/>
              <a:t>Các trường hợp xảy ra “divide overflow” đối với lệnh IDIV :</a:t>
            </a:r>
          </a:p>
          <a:p>
            <a:pPr lvl="2" algn="just" eaLnBrk="1" hangingPunct="1"/>
            <a:r>
              <a:rPr lang="en-US" altLang="vi-VN"/>
              <a:t>Thương số nằm ngoài khoảng (-128, +127) đối với phép chia cho src là 8 bit</a:t>
            </a:r>
          </a:p>
          <a:p>
            <a:pPr lvl="2" algn="just" eaLnBrk="1" hangingPunct="1"/>
            <a:r>
              <a:rPr lang="en-US" altLang="vi-VN"/>
              <a:t>Thương số nằm ngoài khoảng (-32768, +32767) đối với phép chia có dấu dạng word</a:t>
            </a:r>
          </a:p>
        </p:txBody>
      </p:sp>
    </p:spTree>
    <p:extLst>
      <p:ext uri="{BB962C8B-B14F-4D97-AF65-F5344CB8AC3E}">
        <p14:creationId xmlns:p14="http://schemas.microsoft.com/office/powerpoint/2010/main" val="418929836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ABA673F8-01A1-4C81-86BA-D852DF4D451A}"/>
              </a:ext>
            </a:extLst>
          </p:cNvPr>
          <p:cNvSpPr>
            <a:spLocks noGrp="1"/>
          </p:cNvSpPr>
          <p:nvPr>
            <p:ph type="title"/>
          </p:nvPr>
        </p:nvSpPr>
        <p:spPr/>
        <p:txBody>
          <a:bodyPr/>
          <a:lstStyle/>
          <a:p>
            <a:endParaRPr lang="vi-VN" altLang="vi-VN"/>
          </a:p>
        </p:txBody>
      </p:sp>
      <p:sp>
        <p:nvSpPr>
          <p:cNvPr id="61443" name="Content Placeholder 2">
            <a:extLst>
              <a:ext uri="{FF2B5EF4-FFF2-40B4-BE49-F238E27FC236}">
                <a16:creationId xmlns:a16="http://schemas.microsoft.com/office/drawing/2014/main" id="{70DE9E47-2452-4EBB-A33D-C9591EF83113}"/>
              </a:ext>
            </a:extLst>
          </p:cNvPr>
          <p:cNvSpPr>
            <a:spLocks noGrp="1"/>
          </p:cNvSpPr>
          <p:nvPr>
            <p:ph idx="1"/>
          </p:nvPr>
        </p:nvSpPr>
        <p:spPr>
          <a:xfrm>
            <a:off x="1905000" y="1295400"/>
            <a:ext cx="8574088" cy="5105400"/>
          </a:xfrm>
        </p:spPr>
        <p:txBody>
          <a:bodyPr/>
          <a:lstStyle/>
          <a:p>
            <a:pPr>
              <a:defRPr/>
            </a:pPr>
            <a:r>
              <a:rPr lang="en-US" altLang="vi-VN"/>
              <a:t>Lệnh AAD (ASCII Adjust for Division) : </a:t>
            </a:r>
          </a:p>
          <a:p>
            <a:pPr lvl="1">
              <a:defRPr/>
            </a:pPr>
            <a:r>
              <a:rPr lang="en-US" altLang="vi-VN"/>
              <a:t>Dạng lệnh :  AAD </a:t>
            </a:r>
          </a:p>
          <a:p>
            <a:pPr lvl="1">
              <a:defRPr/>
            </a:pPr>
            <a:r>
              <a:rPr lang="en-US" altLang="vi-VN"/>
              <a:t>Giải thích :  	AL ← ((AH * 10) + AL) </a:t>
            </a:r>
          </a:p>
          <a:p>
            <a:pPr lvl="1">
              <a:buFont typeface="Wingdings" panose="05000000000000000000" pitchFamily="2" charset="2"/>
              <a:buNone/>
              <a:defRPr/>
            </a:pPr>
            <a:r>
              <a:rPr lang="en-US" altLang="vi-VN"/>
              <a:t>				AH ← 0</a:t>
            </a:r>
          </a:p>
          <a:p>
            <a:pPr lvl="1">
              <a:defRPr/>
            </a:pPr>
            <a:r>
              <a:rPr lang="vi-VN" altLang="vi-VN"/>
              <a:t>Tác động cờ :</a:t>
            </a:r>
            <a:endParaRPr lang="en-US" altLang="vi-VN"/>
          </a:p>
          <a:p>
            <a:pPr lvl="1">
              <a:defRPr/>
            </a:pPr>
            <a:r>
              <a:rPr lang="vi-VN" altLang="vi-VN"/>
              <a:t>Chỉnh ASCII trước phép chia DIV. Có thể dùng lệnh này để đổi số BCD không nén trong AX ra thành giá trị nhị phân trong AL. </a:t>
            </a:r>
          </a:p>
          <a:p>
            <a:pPr lvl="1">
              <a:defRPr/>
            </a:pPr>
            <a:r>
              <a:rPr lang="vi-VN" altLang="vi-VN"/>
              <a:t>Ví dụ : nếu có  :  AL=0</a:t>
            </a:r>
            <a:r>
              <a:rPr lang="en-US" altLang="vi-VN"/>
              <a:t>4</a:t>
            </a:r>
            <a:r>
              <a:rPr lang="vi-VN" altLang="vi-VN"/>
              <a:t>h,  AH=05h </a:t>
            </a:r>
          </a:p>
          <a:p>
            <a:pPr marL="457200" lvl="1" indent="0">
              <a:buNone/>
              <a:defRPr/>
            </a:pPr>
            <a:r>
              <a:rPr lang="vi-VN" altLang="vi-VN"/>
              <a:t>               sau khi chỉnh : AL=</a:t>
            </a:r>
            <a:r>
              <a:rPr lang="en-US" altLang="vi-VN"/>
              <a:t>36</a:t>
            </a:r>
            <a:r>
              <a:rPr lang="vi-VN" altLang="vi-VN"/>
              <a:t>h, AH=00h</a:t>
            </a:r>
            <a:endParaRPr lang="en-US" altLang="vi-VN"/>
          </a:p>
          <a:p>
            <a:pPr lvl="1">
              <a:defRPr/>
            </a:pPr>
            <a:endParaRPr lang="en-US" altLang="vi-VN"/>
          </a:p>
        </p:txBody>
      </p:sp>
      <p:pic>
        <p:nvPicPr>
          <p:cNvPr id="61444" name="Picture 4">
            <a:extLst>
              <a:ext uri="{FF2B5EF4-FFF2-40B4-BE49-F238E27FC236}">
                <a16:creationId xmlns:a16="http://schemas.microsoft.com/office/drawing/2014/main" id="{A42B24CB-55A9-4808-BA9A-C4D769E3A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429001"/>
            <a:ext cx="32766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228505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F0B61735-C4D7-43CB-8A74-4ABCB8589908}"/>
              </a:ext>
            </a:extLst>
          </p:cNvPr>
          <p:cNvSpPr>
            <a:spLocks noGrp="1"/>
          </p:cNvSpPr>
          <p:nvPr>
            <p:ph type="title"/>
          </p:nvPr>
        </p:nvSpPr>
        <p:spPr/>
        <p:txBody>
          <a:bodyPr/>
          <a:lstStyle/>
          <a:p>
            <a:endParaRPr lang="vi-VN" altLang="vi-VN"/>
          </a:p>
        </p:txBody>
      </p:sp>
      <p:sp>
        <p:nvSpPr>
          <p:cNvPr id="62467" name="Content Placeholder 2">
            <a:extLst>
              <a:ext uri="{FF2B5EF4-FFF2-40B4-BE49-F238E27FC236}">
                <a16:creationId xmlns:a16="http://schemas.microsoft.com/office/drawing/2014/main" id="{26B63205-DE7E-4A9A-A724-5B58160509BD}"/>
              </a:ext>
            </a:extLst>
          </p:cNvPr>
          <p:cNvSpPr>
            <a:spLocks noGrp="1"/>
          </p:cNvSpPr>
          <p:nvPr>
            <p:ph idx="1"/>
          </p:nvPr>
        </p:nvSpPr>
        <p:spPr/>
        <p:txBody>
          <a:bodyPr/>
          <a:lstStyle/>
          <a:p>
            <a:pPr eaLnBrk="1" hangingPunct="1">
              <a:lnSpc>
                <a:spcPct val="80000"/>
              </a:lnSpc>
            </a:pPr>
            <a:r>
              <a:rPr lang="en-US" altLang="vi-VN" sz="2400" b="1"/>
              <a:t>Ví dụ :</a:t>
            </a:r>
            <a:r>
              <a:rPr lang="en-US" altLang="vi-VN" sz="2400"/>
              <a:t> Tìm thương số của phép chia số BCD không nén 95 cho3</a:t>
            </a:r>
          </a:p>
          <a:p>
            <a:pPr marL="457200" lvl="1" indent="0">
              <a:lnSpc>
                <a:spcPct val="80000"/>
              </a:lnSpc>
              <a:buNone/>
            </a:pPr>
            <a:r>
              <a:rPr lang="en-US" altLang="vi-VN" sz="2400"/>
              <a:t>MOV AX, 0905H	; Nạp số BCD 95 vào AX</a:t>
            </a:r>
          </a:p>
          <a:p>
            <a:pPr marL="457200" lvl="1" indent="0">
              <a:lnSpc>
                <a:spcPct val="80000"/>
              </a:lnSpc>
              <a:buNone/>
            </a:pPr>
            <a:r>
              <a:rPr lang="en-US" altLang="vi-VN" sz="2400"/>
              <a:t>MOV BL, 3</a:t>
            </a:r>
          </a:p>
          <a:p>
            <a:pPr marL="457200" lvl="1" indent="0">
              <a:lnSpc>
                <a:spcPct val="80000"/>
              </a:lnSpc>
              <a:buNone/>
            </a:pPr>
            <a:r>
              <a:rPr lang="en-US" altLang="vi-VN" sz="2400"/>
              <a:t>AAD		; Đổi số BCD không nén trong AX thành 5Fh</a:t>
            </a:r>
          </a:p>
          <a:p>
            <a:pPr marL="457200" lvl="1" indent="0">
              <a:lnSpc>
                <a:spcPct val="80000"/>
              </a:lnSpc>
              <a:buNone/>
            </a:pPr>
            <a:r>
              <a:rPr lang="en-US" altLang="vi-VN" sz="2400"/>
              <a:t>DIV BL 	 	;Chia 5Fh cho 3, thương AL=1F và dư AH=2</a:t>
            </a:r>
          </a:p>
          <a:p>
            <a:pPr marL="457200" lvl="1" indent="0">
              <a:lnSpc>
                <a:spcPct val="80000"/>
              </a:lnSpc>
              <a:buNone/>
            </a:pPr>
            <a:r>
              <a:rPr lang="en-US" altLang="vi-VN" sz="2400"/>
              <a:t>AAM		; Chỉnh AL =1F thành số BCD không nén 31 </a:t>
            </a:r>
          </a:p>
          <a:p>
            <a:pPr marL="457200" lvl="1" indent="0">
              <a:lnSpc>
                <a:spcPct val="80000"/>
              </a:lnSpc>
              <a:buNone/>
            </a:pPr>
            <a:r>
              <a:rPr lang="en-US" altLang="vi-VN" sz="2400"/>
              <a:t>                              ; trong AX</a:t>
            </a:r>
          </a:p>
          <a:p>
            <a:endParaRPr lang="en-US" altLang="vi-VN" sz="2400"/>
          </a:p>
        </p:txBody>
      </p:sp>
    </p:spTree>
    <p:extLst>
      <p:ext uri="{BB962C8B-B14F-4D97-AF65-F5344CB8AC3E}">
        <p14:creationId xmlns:p14="http://schemas.microsoft.com/office/powerpoint/2010/main" val="9174400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CB646670-3A39-4F4B-A3E6-B9D5C4FB13FB}"/>
              </a:ext>
            </a:extLst>
          </p:cNvPr>
          <p:cNvSpPr>
            <a:spLocks noGrp="1"/>
          </p:cNvSpPr>
          <p:nvPr>
            <p:ph type="title"/>
          </p:nvPr>
        </p:nvSpPr>
        <p:spPr/>
        <p:txBody>
          <a:bodyPr/>
          <a:lstStyle/>
          <a:p>
            <a:endParaRPr lang="vi-VN" altLang="vi-VN"/>
          </a:p>
        </p:txBody>
      </p:sp>
      <p:sp>
        <p:nvSpPr>
          <p:cNvPr id="63491" name="Content Placeholder 2">
            <a:extLst>
              <a:ext uri="{FF2B5EF4-FFF2-40B4-BE49-F238E27FC236}">
                <a16:creationId xmlns:a16="http://schemas.microsoft.com/office/drawing/2014/main" id="{319EAF5A-C4FC-4FE2-8652-458E291D2783}"/>
              </a:ext>
            </a:extLst>
          </p:cNvPr>
          <p:cNvSpPr>
            <a:spLocks noGrp="1"/>
          </p:cNvSpPr>
          <p:nvPr>
            <p:ph idx="1"/>
          </p:nvPr>
        </p:nvSpPr>
        <p:spPr>
          <a:xfrm>
            <a:off x="1905000" y="1143000"/>
            <a:ext cx="8574088" cy="5562600"/>
          </a:xfrm>
        </p:spPr>
        <p:txBody>
          <a:bodyPr/>
          <a:lstStyle/>
          <a:p>
            <a:r>
              <a:rPr lang="en-US" altLang="vi-VN"/>
              <a:t>Lệnh CBW (Convert byte to word): </a:t>
            </a:r>
          </a:p>
          <a:p>
            <a:pPr lvl="1"/>
            <a:r>
              <a:rPr lang="en-US" altLang="vi-VN"/>
              <a:t>Dạng lệnh :  CBW</a:t>
            </a:r>
          </a:p>
          <a:p>
            <a:pPr lvl="1"/>
            <a:r>
              <a:rPr lang="en-US" altLang="vi-VN"/>
              <a:t>Giải thích :  	Nếu AL &lt; 80h thì AH ← 00h </a:t>
            </a:r>
          </a:p>
          <a:p>
            <a:pPr lvl="1">
              <a:buFont typeface="Wingdings" panose="05000000000000000000" pitchFamily="2" charset="2"/>
              <a:buNone/>
            </a:pPr>
            <a:r>
              <a:rPr lang="en-US" altLang="vi-VN"/>
              <a:t>				Nếu AL &gt;= 80h thì AH ← 0FFh</a:t>
            </a:r>
          </a:p>
          <a:p>
            <a:pPr lvl="1"/>
            <a:r>
              <a:rPr lang="vi-VN" altLang="vi-VN"/>
              <a:t>Tác động cờ :</a:t>
            </a:r>
            <a:endParaRPr lang="en-US" altLang="vi-VN"/>
          </a:p>
          <a:p>
            <a:pPr lvl="1"/>
            <a:r>
              <a:rPr lang="vi-VN" altLang="vi-VN"/>
              <a:t>Mở rộng dấu trước khi dùng lệnh chia. Đổi số 1 byte có dấu trong AL thành số 2 byte có dấu trong AX.</a:t>
            </a:r>
            <a:endParaRPr lang="en-US" altLang="vi-VN"/>
          </a:p>
          <a:p>
            <a:r>
              <a:rPr lang="en-US" altLang="vi-VN"/>
              <a:t>Ví dụ :</a:t>
            </a:r>
          </a:p>
          <a:p>
            <a:pPr lvl="1"/>
            <a:r>
              <a:rPr lang="en-US" altLang="vi-VN"/>
              <a:t>Giả sử AL= -26, BL=5</a:t>
            </a:r>
          </a:p>
          <a:p>
            <a:pPr lvl="1"/>
            <a:r>
              <a:rPr lang="en-US" altLang="vi-VN"/>
              <a:t>-26 chia cho 5 : IDIV BL (?)</a:t>
            </a:r>
          </a:p>
        </p:txBody>
      </p:sp>
      <p:pic>
        <p:nvPicPr>
          <p:cNvPr id="63492" name="Picture 2">
            <a:extLst>
              <a:ext uri="{FF2B5EF4-FFF2-40B4-BE49-F238E27FC236}">
                <a16:creationId xmlns:a16="http://schemas.microsoft.com/office/drawing/2014/main" id="{7FF11EF6-6132-4C33-856C-7722AD085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429001"/>
            <a:ext cx="28194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242392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C6D1DBE7-EF15-44DB-9BA8-5C5B5A6B0199}"/>
              </a:ext>
            </a:extLst>
          </p:cNvPr>
          <p:cNvSpPr>
            <a:spLocks noGrp="1"/>
          </p:cNvSpPr>
          <p:nvPr>
            <p:ph type="title"/>
          </p:nvPr>
        </p:nvSpPr>
        <p:spPr/>
        <p:txBody>
          <a:bodyPr/>
          <a:lstStyle/>
          <a:p>
            <a:endParaRPr lang="vi-VN" altLang="vi-VN"/>
          </a:p>
        </p:txBody>
      </p:sp>
      <p:sp>
        <p:nvSpPr>
          <p:cNvPr id="64515" name="Content Placeholder 2">
            <a:extLst>
              <a:ext uri="{FF2B5EF4-FFF2-40B4-BE49-F238E27FC236}">
                <a16:creationId xmlns:a16="http://schemas.microsoft.com/office/drawing/2014/main" id="{B2856621-1A0D-479A-AD74-767590659EF8}"/>
              </a:ext>
            </a:extLst>
          </p:cNvPr>
          <p:cNvSpPr>
            <a:spLocks noGrp="1"/>
          </p:cNvSpPr>
          <p:nvPr>
            <p:ph idx="1"/>
          </p:nvPr>
        </p:nvSpPr>
        <p:spPr/>
        <p:txBody>
          <a:bodyPr/>
          <a:lstStyle/>
          <a:p>
            <a:r>
              <a:rPr lang="en-US" altLang="vi-VN"/>
              <a:t>Lệnh CWD (Convert Word to double Word): </a:t>
            </a:r>
          </a:p>
          <a:p>
            <a:pPr lvl="1"/>
            <a:r>
              <a:rPr lang="en-US" altLang="vi-VN"/>
              <a:t>Dạng lệnh :  CWD </a:t>
            </a:r>
          </a:p>
          <a:p>
            <a:pPr lvl="1"/>
            <a:r>
              <a:rPr lang="en-US" altLang="vi-VN"/>
              <a:t>Giải thích :  	Nếu AX &lt; 8000h thì DX ← 0000h </a:t>
            </a:r>
          </a:p>
          <a:p>
            <a:pPr lvl="1">
              <a:buFont typeface="Wingdings" panose="05000000000000000000" pitchFamily="2" charset="2"/>
              <a:buNone/>
            </a:pPr>
            <a:r>
              <a:rPr lang="en-US" altLang="vi-VN"/>
              <a:t>				Nếu AX &gt;= 8000h thì DX ← 0FFFFh</a:t>
            </a:r>
          </a:p>
          <a:p>
            <a:pPr lvl="1"/>
            <a:r>
              <a:rPr lang="vi-VN" altLang="vi-VN"/>
              <a:t>Tác động cờ :</a:t>
            </a:r>
            <a:endParaRPr lang="en-US" altLang="vi-VN"/>
          </a:p>
          <a:p>
            <a:pPr lvl="1"/>
            <a:r>
              <a:rPr lang="vi-VN" altLang="vi-VN"/>
              <a:t>Mở rộng dấu trước khi dùng lệnh chia. Đổi số 2 byte có dấu trong AX thành số 4 byte có dấu trong </a:t>
            </a:r>
            <a:r>
              <a:rPr lang="en-US" altLang="vi-VN"/>
              <a:t>cặp </a:t>
            </a:r>
            <a:r>
              <a:rPr lang="vi-VN" altLang="vi-VN"/>
              <a:t>DX</a:t>
            </a:r>
            <a:r>
              <a:rPr lang="en-US" altLang="vi-VN"/>
              <a:t> </a:t>
            </a:r>
            <a:r>
              <a:rPr lang="vi-VN" altLang="vi-VN"/>
              <a:t>AX.</a:t>
            </a:r>
            <a:endParaRPr lang="en-US" altLang="vi-VN"/>
          </a:p>
          <a:p>
            <a:pPr lvl="1"/>
            <a:endParaRPr lang="en-US" altLang="vi-VN"/>
          </a:p>
        </p:txBody>
      </p:sp>
      <p:pic>
        <p:nvPicPr>
          <p:cNvPr id="64516" name="Picture 2">
            <a:extLst>
              <a:ext uri="{FF2B5EF4-FFF2-40B4-BE49-F238E27FC236}">
                <a16:creationId xmlns:a16="http://schemas.microsoft.com/office/drawing/2014/main" id="{D863ABAD-A4D5-4E00-8C26-99836C714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429000"/>
            <a:ext cx="2895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1729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A63C1FF6-EE14-43A6-B02F-30658676253B}"/>
              </a:ext>
            </a:extLst>
          </p:cNvPr>
          <p:cNvSpPr>
            <a:spLocks noGrp="1"/>
          </p:cNvSpPr>
          <p:nvPr>
            <p:ph type="title"/>
          </p:nvPr>
        </p:nvSpPr>
        <p:spPr/>
        <p:txBody>
          <a:bodyPr/>
          <a:lstStyle/>
          <a:p>
            <a:r>
              <a:rPr lang="en-US" altLang="vi-VN"/>
              <a:t>Đánh giá</a:t>
            </a:r>
          </a:p>
        </p:txBody>
      </p:sp>
      <p:sp>
        <p:nvSpPr>
          <p:cNvPr id="8195" name="Content Placeholder 2">
            <a:extLst>
              <a:ext uri="{FF2B5EF4-FFF2-40B4-BE49-F238E27FC236}">
                <a16:creationId xmlns:a16="http://schemas.microsoft.com/office/drawing/2014/main" id="{6A408319-C486-409D-B79D-B7ADABAA467C}"/>
              </a:ext>
            </a:extLst>
          </p:cNvPr>
          <p:cNvSpPr>
            <a:spLocks noGrp="1"/>
          </p:cNvSpPr>
          <p:nvPr>
            <p:ph idx="1"/>
          </p:nvPr>
        </p:nvSpPr>
        <p:spPr>
          <a:xfrm>
            <a:off x="1905000" y="1143000"/>
            <a:ext cx="8574088" cy="5486400"/>
          </a:xfrm>
        </p:spPr>
        <p:txBody>
          <a:bodyPr/>
          <a:lstStyle/>
          <a:p>
            <a:pPr>
              <a:spcBef>
                <a:spcPct val="0"/>
              </a:spcBef>
            </a:pPr>
            <a:r>
              <a:rPr lang="en-US" altLang="vi-VN"/>
              <a:t>Gồm các điểm :</a:t>
            </a:r>
          </a:p>
          <a:p>
            <a:pPr lvl="1">
              <a:spcBef>
                <a:spcPct val="0"/>
              </a:spcBef>
            </a:pPr>
            <a:r>
              <a:rPr lang="en-US" altLang="vi-VN"/>
              <a:t>Quá trình</a:t>
            </a:r>
          </a:p>
          <a:p>
            <a:pPr lvl="1">
              <a:spcBef>
                <a:spcPct val="0"/>
              </a:spcBef>
            </a:pPr>
            <a:r>
              <a:rPr lang="en-US" altLang="vi-VN"/>
              <a:t>Cuối kỳ</a:t>
            </a:r>
          </a:p>
          <a:p>
            <a:pPr>
              <a:spcBef>
                <a:spcPct val="0"/>
              </a:spcBef>
            </a:pPr>
            <a:r>
              <a:rPr lang="en-US" altLang="vi-VN"/>
              <a:t>Nội dung :</a:t>
            </a:r>
          </a:p>
          <a:p>
            <a:pPr lvl="1">
              <a:spcBef>
                <a:spcPct val="0"/>
              </a:spcBef>
            </a:pPr>
            <a:r>
              <a:rPr lang="en-US" altLang="vi-VN"/>
              <a:t>C1 : hệ thống số và cổng logic</a:t>
            </a:r>
          </a:p>
          <a:p>
            <a:pPr lvl="1">
              <a:spcBef>
                <a:spcPct val="0"/>
              </a:spcBef>
            </a:pPr>
            <a:r>
              <a:rPr lang="en-US" altLang="vi-VN"/>
              <a:t>C2 : hệ thống máy tính và vi xử lý</a:t>
            </a:r>
          </a:p>
          <a:p>
            <a:pPr lvl="1">
              <a:spcBef>
                <a:spcPct val="0"/>
              </a:spcBef>
            </a:pPr>
            <a:r>
              <a:rPr lang="en-US" altLang="vi-VN"/>
              <a:t>C3 : kiến trúc phần mềm</a:t>
            </a:r>
          </a:p>
          <a:p>
            <a:pPr lvl="1">
              <a:spcBef>
                <a:spcPct val="0"/>
              </a:spcBef>
            </a:pPr>
            <a:r>
              <a:rPr lang="en-US" altLang="vi-VN"/>
              <a:t>C4 : Phần cứng 8086/8088</a:t>
            </a:r>
          </a:p>
          <a:p>
            <a:pPr lvl="1">
              <a:spcBef>
                <a:spcPct val="0"/>
              </a:spcBef>
            </a:pPr>
            <a:r>
              <a:rPr lang="en-US" altLang="vi-VN"/>
              <a:t>C5 : IO và ngắt</a:t>
            </a:r>
          </a:p>
          <a:p>
            <a:pPr lvl="1">
              <a:spcBef>
                <a:spcPct val="0"/>
              </a:spcBef>
            </a:pPr>
            <a:r>
              <a:rPr lang="en-US" altLang="vi-VN"/>
              <a:t>C6 : Tập lệnh CPU</a:t>
            </a:r>
          </a:p>
          <a:p>
            <a:pPr lvl="1">
              <a:spcBef>
                <a:spcPct val="0"/>
              </a:spcBef>
            </a:pPr>
            <a:r>
              <a:rPr lang="en-US" altLang="vi-VN"/>
              <a:t>C7 : Hợp ngữ</a:t>
            </a:r>
          </a:p>
          <a:p>
            <a:pPr lvl="1">
              <a:spcBef>
                <a:spcPct val="0"/>
              </a:spcBef>
            </a:pPr>
            <a:r>
              <a:rPr lang="en-US" altLang="vi-VN"/>
              <a:t>C8 : Một số chủ đề</a:t>
            </a:r>
          </a:p>
        </p:txBody>
      </p:sp>
    </p:spTree>
    <p:extLst>
      <p:ext uri="{BB962C8B-B14F-4D97-AF65-F5344CB8AC3E}">
        <p14:creationId xmlns:p14="http://schemas.microsoft.com/office/powerpoint/2010/main" val="573186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182D8AAD-3C5D-448A-834A-5CD5B18AD823}"/>
              </a:ext>
            </a:extLst>
          </p:cNvPr>
          <p:cNvSpPr>
            <a:spLocks noGrp="1"/>
          </p:cNvSpPr>
          <p:nvPr>
            <p:ph type="title"/>
          </p:nvPr>
        </p:nvSpPr>
        <p:spPr/>
        <p:txBody>
          <a:bodyPr/>
          <a:lstStyle/>
          <a:p>
            <a:r>
              <a:rPr lang="en-AU" altLang="vi-VN"/>
              <a:t>Số BCD</a:t>
            </a:r>
            <a:endParaRPr lang="vi-VN" altLang="vi-VN"/>
          </a:p>
        </p:txBody>
      </p:sp>
      <p:sp>
        <p:nvSpPr>
          <p:cNvPr id="36867" name="Content Placeholder 2">
            <a:extLst>
              <a:ext uri="{FF2B5EF4-FFF2-40B4-BE49-F238E27FC236}">
                <a16:creationId xmlns:a16="http://schemas.microsoft.com/office/drawing/2014/main" id="{08D1FD38-3929-459B-A2AB-AE8A2A374827}"/>
              </a:ext>
            </a:extLst>
          </p:cNvPr>
          <p:cNvSpPr>
            <a:spLocks noGrp="1"/>
          </p:cNvSpPr>
          <p:nvPr>
            <p:ph idx="1"/>
          </p:nvPr>
        </p:nvSpPr>
        <p:spPr>
          <a:xfrm>
            <a:off x="1752600" y="1295401"/>
            <a:ext cx="8726488" cy="4837113"/>
          </a:xfrm>
        </p:spPr>
        <p:txBody>
          <a:bodyPr/>
          <a:lstStyle/>
          <a:p>
            <a:pPr marL="0" indent="0">
              <a:buNone/>
              <a:defRPr/>
            </a:pPr>
            <a:r>
              <a:rPr lang="en-AU" altLang="vi-VN"/>
              <a:t>Ví dụ :</a:t>
            </a:r>
          </a:p>
          <a:p>
            <a:pPr eaLnBrk="1" hangingPunct="1">
              <a:buFont typeface="Wingdings" panose="05000000000000000000" pitchFamily="2" charset="2"/>
              <a:buNone/>
              <a:defRPr/>
            </a:pPr>
            <a:r>
              <a:rPr lang="en-US" altLang="vi-VN"/>
              <a:t>1941</a:t>
            </a:r>
            <a:r>
              <a:rPr lang="en-US" altLang="vi-VN" baseline="-25000"/>
              <a:t>10</a:t>
            </a:r>
            <a:r>
              <a:rPr lang="en-US" altLang="vi-VN"/>
              <a:t> = 11110010101</a:t>
            </a:r>
            <a:r>
              <a:rPr lang="en-US" altLang="vi-VN" baseline="-25000"/>
              <a:t>2</a:t>
            </a:r>
            <a:r>
              <a:rPr lang="en-US" altLang="vi-VN"/>
              <a:t>  (dùng 11 bit – bình thường) </a:t>
            </a:r>
          </a:p>
          <a:p>
            <a:pPr eaLnBrk="1" hangingPunct="1">
              <a:buFont typeface="Wingdings" panose="05000000000000000000" pitchFamily="2" charset="2"/>
              <a:buNone/>
              <a:defRPr/>
            </a:pPr>
            <a:r>
              <a:rPr lang="en-US" altLang="vi-VN"/>
              <a:t>1941</a:t>
            </a:r>
            <a:r>
              <a:rPr lang="en-US" altLang="vi-VN" baseline="-25000"/>
              <a:t>10</a:t>
            </a:r>
            <a:r>
              <a:rPr lang="en-US" altLang="vi-VN"/>
              <a:t> = 0001 1001 0100 0001 BCD  (dùng 16 bit)</a:t>
            </a:r>
            <a:endParaRPr lang="en-AU" altLang="vi-VN"/>
          </a:p>
          <a:p>
            <a:pPr eaLnBrk="1" hangingPunct="1">
              <a:defRPr/>
            </a:pPr>
            <a:endParaRPr lang="en-AU" altLang="vi-VN"/>
          </a:p>
          <a:p>
            <a:pPr eaLnBrk="1" hangingPunct="1">
              <a:buFont typeface="Wingdings" panose="05000000000000000000" pitchFamily="2" charset="2"/>
              <a:buNone/>
              <a:defRPr/>
            </a:pPr>
            <a:endParaRPr lang="en-US" altLang="vi-VN"/>
          </a:p>
          <a:p>
            <a:pPr eaLnBrk="1" hangingPunct="1">
              <a:buFont typeface="Wingdings" panose="05000000000000000000" pitchFamily="2" charset="2"/>
              <a:buNone/>
              <a:defRPr/>
            </a:pPr>
            <a:endParaRPr lang="en-US" altLang="vi-VN"/>
          </a:p>
          <a:p>
            <a:pPr eaLnBrk="1" hangingPunct="1">
              <a:buFont typeface="Wingdings" panose="05000000000000000000" pitchFamily="2" charset="2"/>
              <a:buNone/>
              <a:defRPr/>
            </a:pPr>
            <a:endParaRPr lang="en-US" altLang="vi-VN"/>
          </a:p>
        </p:txBody>
      </p:sp>
    </p:spTree>
    <p:extLst>
      <p:ext uri="{BB962C8B-B14F-4D97-AF65-F5344CB8AC3E}">
        <p14:creationId xmlns:p14="http://schemas.microsoft.com/office/powerpoint/2010/main" val="319257551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69733A7-1D41-400A-84DF-4E87F2FEB195}"/>
              </a:ext>
            </a:extLst>
          </p:cNvPr>
          <p:cNvSpPr>
            <a:spLocks noGrp="1" noChangeArrowheads="1"/>
          </p:cNvSpPr>
          <p:nvPr>
            <p:ph type="ctrTitle"/>
          </p:nvPr>
        </p:nvSpPr>
        <p:spPr/>
        <p:txBody>
          <a:bodyPr/>
          <a:lstStyle/>
          <a:p>
            <a:pPr eaLnBrk="1" hangingPunct="1"/>
            <a:r>
              <a:rPr lang="en-US" altLang="vi-VN" dirty="0" err="1"/>
              <a:t>Chương</a:t>
            </a:r>
            <a:r>
              <a:rPr lang="en-US" altLang="vi-VN" dirty="0"/>
              <a:t> 6 2 </a:t>
            </a:r>
          </a:p>
        </p:txBody>
      </p:sp>
      <p:sp>
        <p:nvSpPr>
          <p:cNvPr id="3075" name="Rectangle 3">
            <a:extLst>
              <a:ext uri="{FF2B5EF4-FFF2-40B4-BE49-F238E27FC236}">
                <a16:creationId xmlns:a16="http://schemas.microsoft.com/office/drawing/2014/main" id="{DC58C5CD-F4DC-4F7D-BC5C-288B95BA1DAC}"/>
              </a:ext>
            </a:extLst>
          </p:cNvPr>
          <p:cNvSpPr>
            <a:spLocks noGrp="1" noChangeArrowheads="1"/>
          </p:cNvSpPr>
          <p:nvPr>
            <p:ph type="subTitle" idx="1"/>
          </p:nvPr>
        </p:nvSpPr>
        <p:spPr/>
        <p:txBody>
          <a:bodyPr/>
          <a:lstStyle/>
          <a:p>
            <a:pPr algn="ctr" eaLnBrk="1" hangingPunct="1"/>
            <a:endParaRPr lang="en-US" altLang="vi-VN" sz="6000" b="1">
              <a:solidFill>
                <a:schemeClr val="hlink"/>
              </a:solidFill>
            </a:endParaRPr>
          </a:p>
          <a:p>
            <a:pPr algn="ctr" eaLnBrk="1" hangingPunct="1"/>
            <a:r>
              <a:rPr lang="en-US" altLang="vi-VN" sz="6000" b="1">
                <a:solidFill>
                  <a:schemeClr val="hlink"/>
                </a:solidFill>
              </a:rPr>
              <a:t>TẬP LỆNH CPU</a:t>
            </a:r>
          </a:p>
        </p:txBody>
      </p:sp>
    </p:spTree>
    <p:extLst>
      <p:ext uri="{BB962C8B-B14F-4D97-AF65-F5344CB8AC3E}">
        <p14:creationId xmlns:p14="http://schemas.microsoft.com/office/powerpoint/2010/main" val="361839643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E872633E-E410-4CD2-AC24-557F88378AB1}"/>
              </a:ext>
            </a:extLst>
          </p:cNvPr>
          <p:cNvSpPr>
            <a:spLocks noGrp="1"/>
          </p:cNvSpPr>
          <p:nvPr>
            <p:ph type="title"/>
          </p:nvPr>
        </p:nvSpPr>
        <p:spPr/>
        <p:txBody>
          <a:bodyPr/>
          <a:lstStyle/>
          <a:p>
            <a:endParaRPr lang="vi-VN" altLang="vi-VN"/>
          </a:p>
        </p:txBody>
      </p:sp>
      <p:sp>
        <p:nvSpPr>
          <p:cNvPr id="4099" name="Content Placeholder 2">
            <a:extLst>
              <a:ext uri="{FF2B5EF4-FFF2-40B4-BE49-F238E27FC236}">
                <a16:creationId xmlns:a16="http://schemas.microsoft.com/office/drawing/2014/main" id="{5D41E7F4-DFB5-401A-B80E-D3DE4D6625A9}"/>
              </a:ext>
            </a:extLst>
          </p:cNvPr>
          <p:cNvSpPr>
            <a:spLocks noGrp="1"/>
          </p:cNvSpPr>
          <p:nvPr>
            <p:ph idx="1"/>
          </p:nvPr>
        </p:nvSpPr>
        <p:spPr>
          <a:xfrm>
            <a:off x="1905000" y="990600"/>
            <a:ext cx="8574088" cy="5638800"/>
          </a:xfrm>
        </p:spPr>
        <p:txBody>
          <a:bodyPr/>
          <a:lstStyle/>
          <a:p>
            <a:pPr>
              <a:spcBef>
                <a:spcPct val="0"/>
              </a:spcBef>
            </a:pPr>
            <a:r>
              <a:rPr lang="vi-VN" altLang="vi-VN"/>
              <a:t>Lệnh SHL/SAL : </a:t>
            </a:r>
            <a:r>
              <a:rPr lang="en-US" altLang="vi-VN"/>
              <a:t>SHL/SAL dest, 1/CL</a:t>
            </a:r>
            <a:endParaRPr lang="vi-VN" altLang="vi-VN"/>
          </a:p>
          <a:p>
            <a:pPr lvl="1">
              <a:spcBef>
                <a:spcPct val="0"/>
              </a:spcBef>
            </a:pPr>
            <a:r>
              <a:rPr lang="vi-VN" altLang="vi-VN"/>
              <a:t>Dạng lệnh :  </a:t>
            </a:r>
            <a:r>
              <a:rPr lang="en-US" altLang="vi-VN"/>
              <a:t>	</a:t>
            </a:r>
            <a:r>
              <a:rPr lang="vi-VN" altLang="vi-VN"/>
              <a:t>SHL  reg,1 </a:t>
            </a:r>
            <a:r>
              <a:rPr lang="en-US" altLang="vi-VN"/>
              <a:t>		</a:t>
            </a:r>
            <a:r>
              <a:rPr lang="vi-VN" altLang="vi-VN"/>
              <a:t>SHL  mem,1 </a:t>
            </a:r>
          </a:p>
          <a:p>
            <a:pPr lvl="1">
              <a:spcBef>
                <a:spcPct val="0"/>
              </a:spcBef>
              <a:buFont typeface="Wingdings" panose="05000000000000000000" pitchFamily="2" charset="2"/>
              <a:buNone/>
            </a:pPr>
            <a:r>
              <a:rPr lang="en-US" altLang="vi-VN"/>
              <a:t>				</a:t>
            </a:r>
            <a:r>
              <a:rPr lang="vi-VN" altLang="vi-VN"/>
              <a:t>SHL  reg,CL </a:t>
            </a:r>
            <a:r>
              <a:rPr lang="en-US" altLang="vi-VN"/>
              <a:t>	</a:t>
            </a:r>
            <a:r>
              <a:rPr lang="vi-VN" altLang="vi-VN"/>
              <a:t>SHL  mem,CL </a:t>
            </a:r>
          </a:p>
          <a:p>
            <a:pPr lvl="1">
              <a:spcBef>
                <a:spcPct val="0"/>
              </a:spcBef>
            </a:pPr>
            <a:r>
              <a:rPr lang="vi-VN" altLang="vi-VN"/>
              <a:t>Giải thích :  dest  ← (dest) dịch trái 1 hay nhiều bit.</a:t>
            </a:r>
            <a:endParaRPr lang="en-US" altLang="vi-VN"/>
          </a:p>
          <a:p>
            <a:pPr lvl="1">
              <a:spcBef>
                <a:spcPct val="0"/>
              </a:spcBef>
            </a:pPr>
            <a:r>
              <a:rPr lang="vi-VN" altLang="vi-VN"/>
              <a:t>Tác động cờ :</a:t>
            </a:r>
            <a:endParaRPr lang="en-US" altLang="vi-VN"/>
          </a:p>
          <a:p>
            <a:pPr lvl="1">
              <a:spcBef>
                <a:spcPct val="0"/>
              </a:spcBef>
            </a:pPr>
            <a:r>
              <a:rPr lang="vi-VN" altLang="vi-VN"/>
              <a:t>Dịch trái. Dạng SHL  reg,1 dùng để dịch trái 1 bit. Dạng SHL  reg,CL dùng để dịch trái nhiều bit. Lúc đó thanh ghi CL chứa số bit cần dịch. </a:t>
            </a:r>
          </a:p>
          <a:p>
            <a:pPr lvl="1">
              <a:spcBef>
                <a:spcPct val="0"/>
              </a:spcBef>
            </a:pPr>
            <a:r>
              <a:rPr lang="vi-VN" altLang="vi-VN"/>
              <a:t>Ví dụ : </a:t>
            </a:r>
            <a:endParaRPr lang="en-US" altLang="vi-VN"/>
          </a:p>
          <a:p>
            <a:pPr lvl="2"/>
            <a:r>
              <a:rPr lang="vi-VN" altLang="vi-VN"/>
              <a:t>SHL DH,1 </a:t>
            </a:r>
          </a:p>
          <a:p>
            <a:pPr lvl="2"/>
            <a:r>
              <a:rPr lang="vi-VN" altLang="vi-VN"/>
              <a:t>SAL CX,1 </a:t>
            </a:r>
          </a:p>
          <a:p>
            <a:pPr lvl="2"/>
            <a:r>
              <a:rPr lang="vi-VN" altLang="vi-VN"/>
              <a:t>MOV CL,3 </a:t>
            </a:r>
          </a:p>
          <a:p>
            <a:pPr lvl="2"/>
            <a:r>
              <a:rPr lang="vi-VN" altLang="vi-VN"/>
              <a:t>SHL  WORD PTR [1000h],CL  ; dịch trái 3 bit.</a:t>
            </a:r>
            <a:endParaRPr lang="en-US" altLang="vi-VN"/>
          </a:p>
        </p:txBody>
      </p:sp>
      <p:pic>
        <p:nvPicPr>
          <p:cNvPr id="4100" name="Picture 2">
            <a:extLst>
              <a:ext uri="{FF2B5EF4-FFF2-40B4-BE49-F238E27FC236}">
                <a16:creationId xmlns:a16="http://schemas.microsoft.com/office/drawing/2014/main" id="{5344F813-4556-450F-A277-D946A5EC82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2819400"/>
            <a:ext cx="32766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4">
            <a:extLst>
              <a:ext uri="{FF2B5EF4-FFF2-40B4-BE49-F238E27FC236}">
                <a16:creationId xmlns:a16="http://schemas.microsoft.com/office/drawing/2014/main" id="{67253CE9-DF28-474B-9D5D-EF091D3D3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538" y="4953001"/>
            <a:ext cx="5300662"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030255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2C92B2A-0A06-442E-B2E6-88E34E11588A}"/>
              </a:ext>
            </a:extLst>
          </p:cNvPr>
          <p:cNvSpPr>
            <a:spLocks noGrp="1"/>
          </p:cNvSpPr>
          <p:nvPr>
            <p:ph type="title"/>
          </p:nvPr>
        </p:nvSpPr>
        <p:spPr/>
        <p:txBody>
          <a:bodyPr/>
          <a:lstStyle/>
          <a:p>
            <a:endParaRPr lang="vi-VN" altLang="vi-VN"/>
          </a:p>
        </p:txBody>
      </p:sp>
      <p:sp>
        <p:nvSpPr>
          <p:cNvPr id="5123" name="Content Placeholder 2">
            <a:extLst>
              <a:ext uri="{FF2B5EF4-FFF2-40B4-BE49-F238E27FC236}">
                <a16:creationId xmlns:a16="http://schemas.microsoft.com/office/drawing/2014/main" id="{E802517B-F9C1-466A-B4D5-AB628D9C5465}"/>
              </a:ext>
            </a:extLst>
          </p:cNvPr>
          <p:cNvSpPr>
            <a:spLocks noGrp="1"/>
          </p:cNvSpPr>
          <p:nvPr>
            <p:ph idx="1"/>
          </p:nvPr>
        </p:nvSpPr>
        <p:spPr>
          <a:xfrm>
            <a:off x="1905000" y="990600"/>
            <a:ext cx="8574088" cy="5638800"/>
          </a:xfrm>
        </p:spPr>
        <p:txBody>
          <a:bodyPr/>
          <a:lstStyle/>
          <a:p>
            <a:r>
              <a:rPr lang="vi-VN" altLang="vi-VN"/>
              <a:t>Lệnh SHR : </a:t>
            </a:r>
            <a:r>
              <a:rPr lang="en-US" altLang="vi-VN"/>
              <a:t>SHR dest, 1/CL</a:t>
            </a:r>
            <a:endParaRPr lang="vi-VN" altLang="vi-VN"/>
          </a:p>
          <a:p>
            <a:pPr lvl="1"/>
            <a:r>
              <a:rPr lang="vi-VN" altLang="vi-VN"/>
              <a:t>Dạng lệnh :  </a:t>
            </a:r>
            <a:r>
              <a:rPr lang="en-US" altLang="vi-VN"/>
              <a:t>	</a:t>
            </a:r>
            <a:r>
              <a:rPr lang="vi-VN" altLang="vi-VN"/>
              <a:t>SHR  reg,1 </a:t>
            </a:r>
            <a:r>
              <a:rPr lang="en-US" altLang="vi-VN"/>
              <a:t>		</a:t>
            </a:r>
            <a:r>
              <a:rPr lang="vi-VN" altLang="vi-VN"/>
              <a:t>SHR  mem,1 </a:t>
            </a:r>
          </a:p>
          <a:p>
            <a:pPr lvl="1">
              <a:buFont typeface="Wingdings" panose="05000000000000000000" pitchFamily="2" charset="2"/>
              <a:buNone/>
            </a:pPr>
            <a:r>
              <a:rPr lang="en-US" altLang="vi-VN"/>
              <a:t>				</a:t>
            </a:r>
            <a:r>
              <a:rPr lang="vi-VN" altLang="vi-VN"/>
              <a:t>SHR  reg,CL </a:t>
            </a:r>
            <a:r>
              <a:rPr lang="en-US" altLang="vi-VN"/>
              <a:t>	</a:t>
            </a:r>
            <a:r>
              <a:rPr lang="vi-VN" altLang="vi-VN"/>
              <a:t>SHR  mem,CL </a:t>
            </a:r>
          </a:p>
          <a:p>
            <a:pPr lvl="1"/>
            <a:r>
              <a:rPr lang="vi-VN" altLang="vi-VN"/>
              <a:t>Giải thích :  dest  ← (dest) dịch phải luận lý 1 hay nhiều bit.</a:t>
            </a:r>
            <a:endParaRPr lang="en-US" altLang="vi-VN"/>
          </a:p>
          <a:p>
            <a:pPr lvl="1"/>
            <a:r>
              <a:rPr lang="vi-VN" altLang="vi-VN"/>
              <a:t>Tác động cờ :</a:t>
            </a:r>
            <a:endParaRPr lang="en-US" altLang="vi-VN"/>
          </a:p>
          <a:p>
            <a:pPr lvl="1">
              <a:spcBef>
                <a:spcPct val="0"/>
              </a:spcBef>
            </a:pPr>
            <a:r>
              <a:rPr lang="vi-VN" altLang="vi-VN"/>
              <a:t>Dịch phải luận lý. Dạng có thanh ghi CL dùng để dịch nhiều bit. </a:t>
            </a:r>
          </a:p>
          <a:p>
            <a:pPr lvl="1">
              <a:spcBef>
                <a:spcPct val="0"/>
              </a:spcBef>
            </a:pPr>
            <a:r>
              <a:rPr lang="vi-VN" altLang="vi-VN"/>
              <a:t>Ví dụ : </a:t>
            </a:r>
            <a:endParaRPr lang="en-US" altLang="vi-VN"/>
          </a:p>
          <a:p>
            <a:pPr lvl="2"/>
            <a:r>
              <a:rPr lang="vi-VN" altLang="vi-VN"/>
              <a:t>SHR AX,1</a:t>
            </a:r>
            <a:endParaRPr lang="en-US" altLang="vi-VN"/>
          </a:p>
          <a:p>
            <a:pPr lvl="2"/>
            <a:r>
              <a:rPr lang="en-US" altLang="vi-VN"/>
              <a:t>MOV CL,2 </a:t>
            </a:r>
          </a:p>
          <a:p>
            <a:pPr lvl="2"/>
            <a:r>
              <a:rPr lang="en-US" altLang="vi-VN"/>
              <a:t>SHR BYTE PTR [1000h],CL  ; dịch phải luận lý 2 bit.</a:t>
            </a:r>
          </a:p>
        </p:txBody>
      </p:sp>
      <p:pic>
        <p:nvPicPr>
          <p:cNvPr id="5124" name="Picture 2">
            <a:extLst>
              <a:ext uri="{FF2B5EF4-FFF2-40B4-BE49-F238E27FC236}">
                <a16:creationId xmlns:a16="http://schemas.microsoft.com/office/drawing/2014/main" id="{4E25C3EC-9F09-4769-8687-20075ED5E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429000"/>
            <a:ext cx="31242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5">
            <a:extLst>
              <a:ext uri="{FF2B5EF4-FFF2-40B4-BE49-F238E27FC236}">
                <a16:creationId xmlns:a16="http://schemas.microsoft.com/office/drawing/2014/main" id="{3C0DD2EE-A0D5-4547-A529-180121383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724401"/>
            <a:ext cx="50609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042776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D7AE1A95-0D81-4C2C-AE24-3CB27FCF0E2E}"/>
              </a:ext>
            </a:extLst>
          </p:cNvPr>
          <p:cNvSpPr>
            <a:spLocks noGrp="1"/>
          </p:cNvSpPr>
          <p:nvPr>
            <p:ph type="title"/>
          </p:nvPr>
        </p:nvSpPr>
        <p:spPr/>
        <p:txBody>
          <a:bodyPr/>
          <a:lstStyle/>
          <a:p>
            <a:endParaRPr lang="vi-VN" altLang="vi-VN"/>
          </a:p>
        </p:txBody>
      </p:sp>
      <p:sp>
        <p:nvSpPr>
          <p:cNvPr id="6147" name="Content Placeholder 2">
            <a:extLst>
              <a:ext uri="{FF2B5EF4-FFF2-40B4-BE49-F238E27FC236}">
                <a16:creationId xmlns:a16="http://schemas.microsoft.com/office/drawing/2014/main" id="{0558E2E0-8539-49D8-B7BF-7EFAD040A861}"/>
              </a:ext>
            </a:extLst>
          </p:cNvPr>
          <p:cNvSpPr>
            <a:spLocks noGrp="1"/>
          </p:cNvSpPr>
          <p:nvPr>
            <p:ph idx="1"/>
          </p:nvPr>
        </p:nvSpPr>
        <p:spPr>
          <a:xfrm>
            <a:off x="1905000" y="1066800"/>
            <a:ext cx="8574088" cy="5410200"/>
          </a:xfrm>
        </p:spPr>
        <p:txBody>
          <a:bodyPr/>
          <a:lstStyle/>
          <a:p>
            <a:r>
              <a:rPr lang="vi-VN" altLang="vi-VN"/>
              <a:t>Lệnh SAR : </a:t>
            </a:r>
            <a:r>
              <a:rPr lang="en-US" altLang="vi-VN"/>
              <a:t>SAR dest, 1/CL</a:t>
            </a:r>
            <a:endParaRPr lang="vi-VN" altLang="vi-VN"/>
          </a:p>
          <a:p>
            <a:pPr lvl="1"/>
            <a:r>
              <a:rPr lang="vi-VN" altLang="vi-VN"/>
              <a:t>Dạng lệnh :  </a:t>
            </a:r>
            <a:r>
              <a:rPr lang="en-US" altLang="vi-VN"/>
              <a:t>	</a:t>
            </a:r>
            <a:r>
              <a:rPr lang="vi-VN" altLang="vi-VN"/>
              <a:t>SAR  reg,1 </a:t>
            </a:r>
            <a:r>
              <a:rPr lang="en-US" altLang="vi-VN"/>
              <a:t>		</a:t>
            </a:r>
            <a:r>
              <a:rPr lang="vi-VN" altLang="vi-VN"/>
              <a:t>SAR  mem,1 </a:t>
            </a:r>
          </a:p>
          <a:p>
            <a:pPr lvl="1">
              <a:buFont typeface="Wingdings" panose="05000000000000000000" pitchFamily="2" charset="2"/>
              <a:buNone/>
            </a:pPr>
            <a:r>
              <a:rPr lang="en-US" altLang="vi-VN"/>
              <a:t>				</a:t>
            </a:r>
            <a:r>
              <a:rPr lang="vi-VN" altLang="vi-VN"/>
              <a:t>SAR  reg,CL </a:t>
            </a:r>
            <a:r>
              <a:rPr lang="en-US" altLang="vi-VN"/>
              <a:t>	</a:t>
            </a:r>
            <a:r>
              <a:rPr lang="vi-VN" altLang="vi-VN"/>
              <a:t>SAR  mem,CL </a:t>
            </a:r>
          </a:p>
          <a:p>
            <a:pPr lvl="1"/>
            <a:r>
              <a:rPr lang="vi-VN" altLang="vi-VN"/>
              <a:t>Giải thích :  dest  ← (dest) dịch phải số học 1 hay nhiều bit.</a:t>
            </a:r>
            <a:endParaRPr lang="en-US" altLang="vi-VN"/>
          </a:p>
          <a:p>
            <a:pPr lvl="1"/>
            <a:r>
              <a:rPr lang="vi-VN" altLang="vi-VN"/>
              <a:t>Tác động cờ :</a:t>
            </a:r>
            <a:endParaRPr lang="en-US" altLang="vi-VN"/>
          </a:p>
          <a:p>
            <a:pPr lvl="1">
              <a:spcBef>
                <a:spcPct val="0"/>
              </a:spcBef>
            </a:pPr>
            <a:r>
              <a:rPr lang="vi-VN" altLang="vi-VN"/>
              <a:t>Dịch phải số học. Dạng có thanh ghi CL dùng để dịch nhiều bit. </a:t>
            </a:r>
          </a:p>
          <a:p>
            <a:pPr lvl="1">
              <a:spcBef>
                <a:spcPct val="0"/>
              </a:spcBef>
            </a:pPr>
            <a:r>
              <a:rPr lang="vi-VN" altLang="vi-VN"/>
              <a:t>Ví dụ : </a:t>
            </a:r>
            <a:endParaRPr lang="en-US" altLang="vi-VN"/>
          </a:p>
          <a:p>
            <a:pPr lvl="2">
              <a:spcBef>
                <a:spcPct val="0"/>
              </a:spcBef>
            </a:pPr>
            <a:r>
              <a:rPr lang="vi-VN" altLang="vi-VN"/>
              <a:t>SAR DX,1 </a:t>
            </a:r>
          </a:p>
          <a:p>
            <a:pPr lvl="2">
              <a:spcBef>
                <a:spcPct val="0"/>
              </a:spcBef>
            </a:pPr>
            <a:r>
              <a:rPr lang="vi-VN" altLang="vi-VN"/>
              <a:t>MOV CL,7 </a:t>
            </a:r>
          </a:p>
          <a:p>
            <a:pPr lvl="2">
              <a:spcBef>
                <a:spcPct val="0"/>
              </a:spcBef>
            </a:pPr>
            <a:r>
              <a:rPr lang="vi-VN" altLang="vi-VN"/>
              <a:t>SAR  WORD PTR [2000h],CL  ; dịch phải số học 7 bit.</a:t>
            </a:r>
            <a:endParaRPr lang="en-US" altLang="vi-VN"/>
          </a:p>
        </p:txBody>
      </p:sp>
      <p:pic>
        <p:nvPicPr>
          <p:cNvPr id="6148" name="Picture 2">
            <a:extLst>
              <a:ext uri="{FF2B5EF4-FFF2-40B4-BE49-F238E27FC236}">
                <a16:creationId xmlns:a16="http://schemas.microsoft.com/office/drawing/2014/main" id="{AF213F50-A7B6-48B5-B2B1-F79A61A8B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505200"/>
            <a:ext cx="31242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6">
            <a:extLst>
              <a:ext uri="{FF2B5EF4-FFF2-40B4-BE49-F238E27FC236}">
                <a16:creationId xmlns:a16="http://schemas.microsoft.com/office/drawing/2014/main" id="{55E5FAEE-37D4-4C09-AA3C-D7F8A4497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4724400"/>
            <a:ext cx="527843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022022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554C5EED-CEB0-49F6-900E-0D13A2AA7A23}"/>
              </a:ext>
            </a:extLst>
          </p:cNvPr>
          <p:cNvSpPr>
            <a:spLocks noGrp="1"/>
          </p:cNvSpPr>
          <p:nvPr>
            <p:ph type="title"/>
          </p:nvPr>
        </p:nvSpPr>
        <p:spPr/>
        <p:txBody>
          <a:bodyPr/>
          <a:lstStyle/>
          <a:p>
            <a:endParaRPr lang="vi-VN" altLang="vi-VN"/>
          </a:p>
        </p:txBody>
      </p:sp>
      <p:sp>
        <p:nvSpPr>
          <p:cNvPr id="7171" name="Content Placeholder 2">
            <a:extLst>
              <a:ext uri="{FF2B5EF4-FFF2-40B4-BE49-F238E27FC236}">
                <a16:creationId xmlns:a16="http://schemas.microsoft.com/office/drawing/2014/main" id="{59DF9E4C-D532-45EF-B55B-61EBC356D8F8}"/>
              </a:ext>
            </a:extLst>
          </p:cNvPr>
          <p:cNvSpPr>
            <a:spLocks noGrp="1"/>
          </p:cNvSpPr>
          <p:nvPr>
            <p:ph idx="1"/>
          </p:nvPr>
        </p:nvSpPr>
        <p:spPr>
          <a:xfrm>
            <a:off x="1905000" y="990600"/>
            <a:ext cx="8574088" cy="5638800"/>
          </a:xfrm>
        </p:spPr>
        <p:txBody>
          <a:bodyPr/>
          <a:lstStyle/>
          <a:p>
            <a:r>
              <a:rPr lang="vi-VN" altLang="vi-VN"/>
              <a:t>Lệnh ROL : </a:t>
            </a:r>
            <a:r>
              <a:rPr lang="en-US" altLang="vi-VN"/>
              <a:t>ROL dest, 1/CL</a:t>
            </a:r>
            <a:endParaRPr lang="vi-VN" altLang="vi-VN"/>
          </a:p>
          <a:p>
            <a:pPr lvl="1">
              <a:spcBef>
                <a:spcPct val="0"/>
              </a:spcBef>
            </a:pPr>
            <a:r>
              <a:rPr lang="vi-VN" altLang="vi-VN"/>
              <a:t>Dạng lệnh :  </a:t>
            </a:r>
            <a:r>
              <a:rPr lang="en-US" altLang="vi-VN"/>
              <a:t>	</a:t>
            </a:r>
            <a:r>
              <a:rPr lang="vi-VN" altLang="vi-VN"/>
              <a:t>ROL  reg,1 </a:t>
            </a:r>
            <a:r>
              <a:rPr lang="en-US" altLang="vi-VN"/>
              <a:t>		</a:t>
            </a:r>
            <a:r>
              <a:rPr lang="vi-VN" altLang="vi-VN"/>
              <a:t>ROL  mem,1 </a:t>
            </a:r>
          </a:p>
          <a:p>
            <a:pPr lvl="1">
              <a:spcBef>
                <a:spcPct val="0"/>
              </a:spcBef>
              <a:buFont typeface="Wingdings" panose="05000000000000000000" pitchFamily="2" charset="2"/>
              <a:buNone/>
            </a:pPr>
            <a:r>
              <a:rPr lang="en-US" altLang="vi-VN"/>
              <a:t>				</a:t>
            </a:r>
            <a:r>
              <a:rPr lang="vi-VN" altLang="vi-VN"/>
              <a:t>ROL  reg,CL  </a:t>
            </a:r>
            <a:r>
              <a:rPr lang="en-US" altLang="vi-VN"/>
              <a:t>	</a:t>
            </a:r>
            <a:r>
              <a:rPr lang="vi-VN" altLang="vi-VN"/>
              <a:t>ROL  mem,CL </a:t>
            </a:r>
          </a:p>
          <a:p>
            <a:pPr lvl="1">
              <a:spcBef>
                <a:spcPct val="0"/>
              </a:spcBef>
            </a:pPr>
            <a:r>
              <a:rPr lang="vi-VN" altLang="vi-VN"/>
              <a:t>Giải thích :  </a:t>
            </a:r>
            <a:r>
              <a:rPr lang="en-US" altLang="vi-VN"/>
              <a:t>dest</a:t>
            </a:r>
            <a:r>
              <a:rPr lang="vi-VN" altLang="vi-VN"/>
              <a:t>  ← (</a:t>
            </a:r>
            <a:r>
              <a:rPr lang="en-US" altLang="vi-VN"/>
              <a:t>dest</a:t>
            </a:r>
            <a:r>
              <a:rPr lang="vi-VN" altLang="vi-VN"/>
              <a:t>) quay trái không qua cờ nhớ 1 hay nhiều bit.</a:t>
            </a:r>
            <a:endParaRPr lang="en-US" altLang="vi-VN"/>
          </a:p>
          <a:p>
            <a:pPr lvl="1"/>
            <a:r>
              <a:rPr lang="vi-VN" altLang="vi-VN"/>
              <a:t>Tác động cờ :</a:t>
            </a:r>
            <a:endParaRPr lang="en-US" altLang="vi-VN"/>
          </a:p>
          <a:p>
            <a:pPr lvl="1"/>
            <a:r>
              <a:rPr lang="vi-VN" altLang="vi-VN"/>
              <a:t>Quay trái không qua cờ nhớ. Dạng có thanh ghi CL dùng để quay nhiều bit. </a:t>
            </a:r>
          </a:p>
          <a:p>
            <a:pPr lvl="1">
              <a:spcBef>
                <a:spcPct val="0"/>
              </a:spcBef>
            </a:pPr>
            <a:r>
              <a:rPr lang="vi-VN" altLang="vi-VN"/>
              <a:t>Ví dụ : </a:t>
            </a:r>
            <a:endParaRPr lang="en-US" altLang="vi-VN"/>
          </a:p>
          <a:p>
            <a:pPr lvl="2">
              <a:spcBef>
                <a:spcPct val="0"/>
              </a:spcBef>
            </a:pPr>
            <a:r>
              <a:rPr lang="vi-VN" altLang="vi-VN"/>
              <a:t>ROL DL,1 </a:t>
            </a:r>
          </a:p>
          <a:p>
            <a:pPr lvl="2">
              <a:spcBef>
                <a:spcPct val="0"/>
              </a:spcBef>
            </a:pPr>
            <a:r>
              <a:rPr lang="vi-VN" altLang="vi-VN"/>
              <a:t>MOV CL,6 </a:t>
            </a:r>
          </a:p>
          <a:p>
            <a:pPr lvl="2">
              <a:spcBef>
                <a:spcPct val="0"/>
              </a:spcBef>
            </a:pPr>
            <a:r>
              <a:rPr lang="vi-VN" altLang="vi-VN"/>
              <a:t>ROL  WORD PTR [1000h],CL  ; quay trái không qua cờ nhớ 6 bit.</a:t>
            </a:r>
            <a:endParaRPr lang="en-US" altLang="vi-VN"/>
          </a:p>
        </p:txBody>
      </p:sp>
      <p:pic>
        <p:nvPicPr>
          <p:cNvPr id="7172" name="Picture 2">
            <a:extLst>
              <a:ext uri="{FF2B5EF4-FFF2-40B4-BE49-F238E27FC236}">
                <a16:creationId xmlns:a16="http://schemas.microsoft.com/office/drawing/2014/main" id="{36D7343A-4A71-4D4D-8D44-73B722E5B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276601"/>
            <a:ext cx="3200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4">
            <a:extLst>
              <a:ext uri="{FF2B5EF4-FFF2-40B4-BE49-F238E27FC236}">
                <a16:creationId xmlns:a16="http://schemas.microsoft.com/office/drawing/2014/main" id="{BA09276C-7047-4D01-8F71-49EAC934C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1" y="4724401"/>
            <a:ext cx="49117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31235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3B6CA1F0-6E51-4242-BAE4-DE60208193A4}"/>
              </a:ext>
            </a:extLst>
          </p:cNvPr>
          <p:cNvSpPr>
            <a:spLocks noGrp="1"/>
          </p:cNvSpPr>
          <p:nvPr>
            <p:ph type="title"/>
          </p:nvPr>
        </p:nvSpPr>
        <p:spPr/>
        <p:txBody>
          <a:bodyPr/>
          <a:lstStyle/>
          <a:p>
            <a:endParaRPr lang="vi-VN" altLang="vi-VN"/>
          </a:p>
        </p:txBody>
      </p:sp>
      <p:sp>
        <p:nvSpPr>
          <p:cNvPr id="8195" name="Content Placeholder 2">
            <a:extLst>
              <a:ext uri="{FF2B5EF4-FFF2-40B4-BE49-F238E27FC236}">
                <a16:creationId xmlns:a16="http://schemas.microsoft.com/office/drawing/2014/main" id="{CF29738B-91A4-40E2-91F2-163D2EB3AB53}"/>
              </a:ext>
            </a:extLst>
          </p:cNvPr>
          <p:cNvSpPr>
            <a:spLocks noGrp="1"/>
          </p:cNvSpPr>
          <p:nvPr>
            <p:ph idx="1"/>
          </p:nvPr>
        </p:nvSpPr>
        <p:spPr>
          <a:xfrm>
            <a:off x="1905000" y="1066800"/>
            <a:ext cx="8574088" cy="5562600"/>
          </a:xfrm>
        </p:spPr>
        <p:txBody>
          <a:bodyPr/>
          <a:lstStyle/>
          <a:p>
            <a:pPr>
              <a:spcBef>
                <a:spcPct val="0"/>
              </a:spcBef>
            </a:pPr>
            <a:r>
              <a:rPr lang="vi-VN" altLang="vi-VN"/>
              <a:t>Lệnh ROR : </a:t>
            </a:r>
            <a:r>
              <a:rPr lang="en-US" altLang="vi-VN"/>
              <a:t>ROR dest, 1/CL</a:t>
            </a:r>
            <a:endParaRPr lang="vi-VN" altLang="vi-VN"/>
          </a:p>
          <a:p>
            <a:pPr lvl="1">
              <a:spcBef>
                <a:spcPct val="0"/>
              </a:spcBef>
            </a:pPr>
            <a:r>
              <a:rPr lang="vi-VN" altLang="vi-VN"/>
              <a:t>Dạng lệnh :  </a:t>
            </a:r>
            <a:r>
              <a:rPr lang="en-US" altLang="vi-VN"/>
              <a:t>	</a:t>
            </a:r>
            <a:r>
              <a:rPr lang="vi-VN" altLang="vi-VN"/>
              <a:t>ROR  reg,1  </a:t>
            </a:r>
            <a:r>
              <a:rPr lang="en-US" altLang="vi-VN"/>
              <a:t>		</a:t>
            </a:r>
            <a:r>
              <a:rPr lang="vi-VN" altLang="vi-VN"/>
              <a:t>ROR  mem,1 </a:t>
            </a:r>
          </a:p>
          <a:p>
            <a:pPr lvl="1">
              <a:spcBef>
                <a:spcPct val="0"/>
              </a:spcBef>
              <a:buFont typeface="Wingdings" panose="05000000000000000000" pitchFamily="2" charset="2"/>
              <a:buNone/>
            </a:pPr>
            <a:r>
              <a:rPr lang="en-US" altLang="vi-VN"/>
              <a:t>				</a:t>
            </a:r>
            <a:r>
              <a:rPr lang="vi-VN" altLang="vi-VN"/>
              <a:t>ROR  reg,CL  </a:t>
            </a:r>
            <a:r>
              <a:rPr lang="en-US" altLang="vi-VN"/>
              <a:t>	</a:t>
            </a:r>
            <a:r>
              <a:rPr lang="vi-VN" altLang="vi-VN"/>
              <a:t>ROR  mem,CL </a:t>
            </a:r>
          </a:p>
          <a:p>
            <a:pPr lvl="1">
              <a:spcBef>
                <a:spcPct val="0"/>
              </a:spcBef>
            </a:pPr>
            <a:r>
              <a:rPr lang="vi-VN" altLang="vi-VN"/>
              <a:t>Giải thích :  </a:t>
            </a:r>
            <a:r>
              <a:rPr lang="en-US" altLang="vi-VN"/>
              <a:t>dest</a:t>
            </a:r>
            <a:r>
              <a:rPr lang="vi-VN" altLang="vi-VN"/>
              <a:t>  ← (</a:t>
            </a:r>
            <a:r>
              <a:rPr lang="en-US" altLang="vi-VN"/>
              <a:t>dest</a:t>
            </a:r>
            <a:r>
              <a:rPr lang="vi-VN" altLang="vi-VN"/>
              <a:t>) quay phải không qua cờ nhớ 1 hay nhiều bit.</a:t>
            </a:r>
            <a:endParaRPr lang="en-US" altLang="vi-VN"/>
          </a:p>
          <a:p>
            <a:pPr lvl="1"/>
            <a:r>
              <a:rPr lang="vi-VN" altLang="vi-VN"/>
              <a:t>Tác động cờ :</a:t>
            </a:r>
            <a:endParaRPr lang="en-US" altLang="vi-VN"/>
          </a:p>
          <a:p>
            <a:pPr lvl="1"/>
            <a:r>
              <a:rPr lang="vi-VN" altLang="vi-VN"/>
              <a:t>Quay phải không qua cờ nhớ. Dạng có thanh ghi CL dùng để quay nhiều bit. </a:t>
            </a:r>
          </a:p>
          <a:p>
            <a:pPr lvl="1">
              <a:spcBef>
                <a:spcPct val="0"/>
              </a:spcBef>
            </a:pPr>
            <a:r>
              <a:rPr lang="vi-VN" altLang="vi-VN"/>
              <a:t>Ví dụ : </a:t>
            </a:r>
            <a:endParaRPr lang="en-US" altLang="vi-VN"/>
          </a:p>
          <a:p>
            <a:pPr lvl="2">
              <a:spcBef>
                <a:spcPct val="0"/>
              </a:spcBef>
            </a:pPr>
            <a:r>
              <a:rPr lang="vi-VN" altLang="vi-VN"/>
              <a:t>ROR SI,1 </a:t>
            </a:r>
          </a:p>
          <a:p>
            <a:pPr lvl="2">
              <a:spcBef>
                <a:spcPct val="0"/>
              </a:spcBef>
            </a:pPr>
            <a:r>
              <a:rPr lang="vi-VN" altLang="vi-VN"/>
              <a:t>MOV CL,3 </a:t>
            </a:r>
          </a:p>
          <a:p>
            <a:pPr lvl="2">
              <a:spcBef>
                <a:spcPct val="0"/>
              </a:spcBef>
            </a:pPr>
            <a:r>
              <a:rPr lang="vi-VN" altLang="vi-VN"/>
              <a:t>ROR  WORD PTR [3000h],CL  ; quay phải không qua cờ nhớ 3 bit</a:t>
            </a:r>
            <a:endParaRPr lang="en-US" altLang="vi-VN"/>
          </a:p>
        </p:txBody>
      </p:sp>
      <p:pic>
        <p:nvPicPr>
          <p:cNvPr id="8196" name="Picture 2">
            <a:extLst>
              <a:ext uri="{FF2B5EF4-FFF2-40B4-BE49-F238E27FC236}">
                <a16:creationId xmlns:a16="http://schemas.microsoft.com/office/drawing/2014/main" id="{324117BA-E5C6-4171-ADC2-B0B2B14FE6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352800"/>
            <a:ext cx="2895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4">
            <a:extLst>
              <a:ext uri="{FF2B5EF4-FFF2-40B4-BE49-F238E27FC236}">
                <a16:creationId xmlns:a16="http://schemas.microsoft.com/office/drawing/2014/main" id="{4B57B0F9-200F-4913-A3B6-3FC135708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800600"/>
            <a:ext cx="5181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662674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2D6C82EA-0018-4076-BAE8-A9704D27515E}"/>
              </a:ext>
            </a:extLst>
          </p:cNvPr>
          <p:cNvSpPr>
            <a:spLocks noGrp="1"/>
          </p:cNvSpPr>
          <p:nvPr>
            <p:ph type="title"/>
          </p:nvPr>
        </p:nvSpPr>
        <p:spPr/>
        <p:txBody>
          <a:bodyPr/>
          <a:lstStyle/>
          <a:p>
            <a:endParaRPr lang="vi-VN" altLang="vi-VN"/>
          </a:p>
        </p:txBody>
      </p:sp>
      <p:sp>
        <p:nvSpPr>
          <p:cNvPr id="9219" name="Content Placeholder 2">
            <a:extLst>
              <a:ext uri="{FF2B5EF4-FFF2-40B4-BE49-F238E27FC236}">
                <a16:creationId xmlns:a16="http://schemas.microsoft.com/office/drawing/2014/main" id="{E3E798E7-476F-4F30-A103-20F092537D7E}"/>
              </a:ext>
            </a:extLst>
          </p:cNvPr>
          <p:cNvSpPr>
            <a:spLocks noGrp="1"/>
          </p:cNvSpPr>
          <p:nvPr>
            <p:ph idx="1"/>
          </p:nvPr>
        </p:nvSpPr>
        <p:spPr>
          <a:xfrm>
            <a:off x="1905000" y="1066800"/>
            <a:ext cx="8574088" cy="5562600"/>
          </a:xfrm>
        </p:spPr>
        <p:txBody>
          <a:bodyPr/>
          <a:lstStyle/>
          <a:p>
            <a:r>
              <a:rPr lang="vi-VN" altLang="vi-VN"/>
              <a:t>Lệnh RCL : </a:t>
            </a:r>
            <a:r>
              <a:rPr lang="en-US" altLang="vi-VN"/>
              <a:t>RCL dest, 1/CL</a:t>
            </a:r>
            <a:endParaRPr lang="vi-VN" altLang="vi-VN"/>
          </a:p>
          <a:p>
            <a:pPr lvl="1"/>
            <a:r>
              <a:rPr lang="vi-VN" altLang="vi-VN"/>
              <a:t>Dạng lệnh :  </a:t>
            </a:r>
            <a:r>
              <a:rPr lang="en-US" altLang="vi-VN"/>
              <a:t>	</a:t>
            </a:r>
            <a:r>
              <a:rPr lang="vi-VN" altLang="vi-VN"/>
              <a:t>RCL  reg,1  </a:t>
            </a:r>
            <a:r>
              <a:rPr lang="en-US" altLang="vi-VN"/>
              <a:t>		</a:t>
            </a:r>
            <a:r>
              <a:rPr lang="vi-VN" altLang="vi-VN"/>
              <a:t>RCL  mem,1 </a:t>
            </a:r>
          </a:p>
          <a:p>
            <a:pPr lvl="1">
              <a:buFont typeface="Wingdings" panose="05000000000000000000" pitchFamily="2" charset="2"/>
              <a:buNone/>
            </a:pPr>
            <a:r>
              <a:rPr lang="en-US" altLang="vi-VN"/>
              <a:t>				</a:t>
            </a:r>
            <a:r>
              <a:rPr lang="vi-VN" altLang="vi-VN"/>
              <a:t>RCL  reg,CL  </a:t>
            </a:r>
            <a:r>
              <a:rPr lang="en-US" altLang="vi-VN"/>
              <a:t>	</a:t>
            </a:r>
            <a:r>
              <a:rPr lang="vi-VN" altLang="vi-VN"/>
              <a:t>RCL  mem,CL </a:t>
            </a:r>
          </a:p>
          <a:p>
            <a:pPr lvl="1"/>
            <a:r>
              <a:rPr lang="vi-VN" altLang="vi-VN"/>
              <a:t>Giải thích :  </a:t>
            </a:r>
            <a:r>
              <a:rPr lang="en-US" altLang="vi-VN"/>
              <a:t>dest</a:t>
            </a:r>
            <a:r>
              <a:rPr lang="vi-VN" altLang="vi-VN"/>
              <a:t>  ← (</a:t>
            </a:r>
            <a:r>
              <a:rPr lang="en-US" altLang="vi-VN"/>
              <a:t>dest</a:t>
            </a:r>
            <a:r>
              <a:rPr lang="vi-VN" altLang="vi-VN"/>
              <a:t>) quay trái qua cờ nhớ 1 hay nhiều bit.</a:t>
            </a:r>
            <a:endParaRPr lang="en-US" altLang="vi-VN"/>
          </a:p>
          <a:p>
            <a:pPr lvl="1"/>
            <a:r>
              <a:rPr lang="vi-VN" altLang="vi-VN"/>
              <a:t>Tác động cờ :</a:t>
            </a:r>
            <a:endParaRPr lang="en-US" altLang="vi-VN"/>
          </a:p>
          <a:p>
            <a:pPr lvl="1">
              <a:spcBef>
                <a:spcPct val="0"/>
              </a:spcBef>
            </a:pPr>
            <a:r>
              <a:rPr lang="vi-VN" altLang="vi-VN"/>
              <a:t>Quay trái qua cờ nhớ. Dạng có thanh ghi CL dùng để quay nhiều bit. </a:t>
            </a:r>
          </a:p>
          <a:p>
            <a:pPr lvl="1">
              <a:spcBef>
                <a:spcPct val="0"/>
              </a:spcBef>
            </a:pPr>
            <a:r>
              <a:rPr lang="vi-VN" altLang="vi-VN"/>
              <a:t>Ví dụ : </a:t>
            </a:r>
            <a:endParaRPr lang="en-US" altLang="vi-VN"/>
          </a:p>
          <a:p>
            <a:pPr lvl="2">
              <a:spcBef>
                <a:spcPct val="0"/>
              </a:spcBef>
            </a:pPr>
            <a:r>
              <a:rPr lang="vi-VN" altLang="vi-VN"/>
              <a:t>RCL BX,1 </a:t>
            </a:r>
          </a:p>
          <a:p>
            <a:pPr lvl="2">
              <a:spcBef>
                <a:spcPct val="0"/>
              </a:spcBef>
            </a:pPr>
            <a:r>
              <a:rPr lang="vi-VN" altLang="vi-VN"/>
              <a:t>MOV CL,4 </a:t>
            </a:r>
          </a:p>
          <a:p>
            <a:pPr lvl="2">
              <a:spcBef>
                <a:spcPct val="0"/>
              </a:spcBef>
            </a:pPr>
            <a:r>
              <a:rPr lang="vi-VN" altLang="vi-VN"/>
              <a:t>RCL BYTE PTR [1000h],CL  ; quay trái qua cờ nhớ 4 bit.</a:t>
            </a:r>
            <a:endParaRPr lang="en-US" altLang="vi-VN"/>
          </a:p>
        </p:txBody>
      </p:sp>
      <p:pic>
        <p:nvPicPr>
          <p:cNvPr id="9220" name="Picture 2">
            <a:extLst>
              <a:ext uri="{FF2B5EF4-FFF2-40B4-BE49-F238E27FC236}">
                <a16:creationId xmlns:a16="http://schemas.microsoft.com/office/drawing/2014/main" id="{779426A7-A946-42D2-B5A6-255F55C2E6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505201"/>
            <a:ext cx="33528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4">
            <a:extLst>
              <a:ext uri="{FF2B5EF4-FFF2-40B4-BE49-F238E27FC236}">
                <a16:creationId xmlns:a16="http://schemas.microsoft.com/office/drawing/2014/main" id="{958D1E67-0F0D-4226-9F4F-5731672187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724400"/>
            <a:ext cx="4648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98633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91800369-07D9-4AC1-B32A-088274CBF6E9}"/>
              </a:ext>
            </a:extLst>
          </p:cNvPr>
          <p:cNvSpPr>
            <a:spLocks noGrp="1"/>
          </p:cNvSpPr>
          <p:nvPr>
            <p:ph type="title"/>
          </p:nvPr>
        </p:nvSpPr>
        <p:spPr/>
        <p:txBody>
          <a:bodyPr/>
          <a:lstStyle/>
          <a:p>
            <a:endParaRPr lang="vi-VN" altLang="vi-VN"/>
          </a:p>
        </p:txBody>
      </p:sp>
      <p:sp>
        <p:nvSpPr>
          <p:cNvPr id="10243" name="Content Placeholder 2">
            <a:extLst>
              <a:ext uri="{FF2B5EF4-FFF2-40B4-BE49-F238E27FC236}">
                <a16:creationId xmlns:a16="http://schemas.microsoft.com/office/drawing/2014/main" id="{AF792F9F-2CE9-4619-AD4C-4CA092DC2F44}"/>
              </a:ext>
            </a:extLst>
          </p:cNvPr>
          <p:cNvSpPr>
            <a:spLocks noGrp="1"/>
          </p:cNvSpPr>
          <p:nvPr>
            <p:ph idx="1"/>
          </p:nvPr>
        </p:nvSpPr>
        <p:spPr>
          <a:xfrm>
            <a:off x="1752600" y="1066800"/>
            <a:ext cx="8726488" cy="5638800"/>
          </a:xfrm>
        </p:spPr>
        <p:txBody>
          <a:bodyPr/>
          <a:lstStyle/>
          <a:p>
            <a:r>
              <a:rPr lang="vi-VN" altLang="vi-VN"/>
              <a:t>Lệnh RCR : </a:t>
            </a:r>
            <a:r>
              <a:rPr lang="en-US" altLang="vi-VN"/>
              <a:t>RCR dest, 1/CL</a:t>
            </a:r>
            <a:endParaRPr lang="vi-VN" altLang="vi-VN"/>
          </a:p>
          <a:p>
            <a:pPr lvl="1"/>
            <a:r>
              <a:rPr lang="vi-VN" altLang="vi-VN"/>
              <a:t>Dạng lệnh :  </a:t>
            </a:r>
            <a:r>
              <a:rPr lang="en-US" altLang="vi-VN"/>
              <a:t>	</a:t>
            </a:r>
            <a:r>
              <a:rPr lang="vi-VN" altLang="vi-VN"/>
              <a:t>RCR  reg,1  </a:t>
            </a:r>
            <a:r>
              <a:rPr lang="en-US" altLang="vi-VN"/>
              <a:t>		</a:t>
            </a:r>
            <a:r>
              <a:rPr lang="vi-VN" altLang="vi-VN"/>
              <a:t>RCR  mem,1 </a:t>
            </a:r>
          </a:p>
          <a:p>
            <a:pPr lvl="1">
              <a:buFont typeface="Wingdings" panose="05000000000000000000" pitchFamily="2" charset="2"/>
              <a:buNone/>
            </a:pPr>
            <a:r>
              <a:rPr lang="en-US" altLang="vi-VN"/>
              <a:t>				</a:t>
            </a:r>
            <a:r>
              <a:rPr lang="vi-VN" altLang="vi-VN"/>
              <a:t>RCR  reg,CL  </a:t>
            </a:r>
            <a:r>
              <a:rPr lang="en-US" altLang="vi-VN"/>
              <a:t>	</a:t>
            </a:r>
            <a:r>
              <a:rPr lang="vi-VN" altLang="vi-VN"/>
              <a:t>RCR  mem,CL </a:t>
            </a:r>
          </a:p>
          <a:p>
            <a:pPr lvl="1"/>
            <a:r>
              <a:rPr lang="vi-VN" altLang="vi-VN"/>
              <a:t>Giải thích :  </a:t>
            </a:r>
            <a:r>
              <a:rPr lang="en-US" altLang="vi-VN"/>
              <a:t>dest</a:t>
            </a:r>
            <a:r>
              <a:rPr lang="vi-VN" altLang="vi-VN"/>
              <a:t>  ← (</a:t>
            </a:r>
            <a:r>
              <a:rPr lang="en-US" altLang="vi-VN"/>
              <a:t>dest</a:t>
            </a:r>
            <a:r>
              <a:rPr lang="vi-VN" altLang="vi-VN"/>
              <a:t>) quay phải qua cờ nhớ 1 hay nhiều bit.</a:t>
            </a:r>
            <a:endParaRPr lang="en-US" altLang="vi-VN"/>
          </a:p>
          <a:p>
            <a:pPr lvl="1"/>
            <a:r>
              <a:rPr lang="vi-VN" altLang="vi-VN"/>
              <a:t>Tác động cờ :</a:t>
            </a:r>
            <a:endParaRPr lang="en-US" altLang="vi-VN"/>
          </a:p>
          <a:p>
            <a:pPr lvl="1">
              <a:spcBef>
                <a:spcPct val="0"/>
              </a:spcBef>
            </a:pPr>
            <a:r>
              <a:rPr lang="vi-VN" altLang="vi-VN"/>
              <a:t>Quay phải qua cờ nhớ. Dạng có thanh ghi CL dùng để quay nhiều bit. </a:t>
            </a:r>
          </a:p>
          <a:p>
            <a:pPr lvl="1">
              <a:spcBef>
                <a:spcPct val="0"/>
              </a:spcBef>
            </a:pPr>
            <a:r>
              <a:rPr lang="vi-VN" altLang="vi-VN"/>
              <a:t>Ví dụ : </a:t>
            </a:r>
            <a:endParaRPr lang="en-US" altLang="vi-VN"/>
          </a:p>
          <a:p>
            <a:pPr lvl="2">
              <a:spcBef>
                <a:spcPct val="0"/>
              </a:spcBef>
            </a:pPr>
            <a:r>
              <a:rPr lang="vi-VN" altLang="vi-VN"/>
              <a:t>RCR CH,1 </a:t>
            </a:r>
          </a:p>
          <a:p>
            <a:pPr lvl="2">
              <a:spcBef>
                <a:spcPct val="0"/>
              </a:spcBef>
            </a:pPr>
            <a:r>
              <a:rPr lang="vi-VN" altLang="vi-VN"/>
              <a:t>MOV CL,2 </a:t>
            </a:r>
          </a:p>
          <a:p>
            <a:pPr lvl="2">
              <a:spcBef>
                <a:spcPct val="0"/>
              </a:spcBef>
            </a:pPr>
            <a:r>
              <a:rPr lang="vi-VN" altLang="vi-VN"/>
              <a:t>RCR BYTE PTR [1800h],CL  ; quay phải  qua cờ nhớ 2 bit.</a:t>
            </a:r>
            <a:endParaRPr lang="en-US" altLang="vi-VN"/>
          </a:p>
        </p:txBody>
      </p:sp>
      <p:pic>
        <p:nvPicPr>
          <p:cNvPr id="10244" name="Picture 2">
            <a:extLst>
              <a:ext uri="{FF2B5EF4-FFF2-40B4-BE49-F238E27FC236}">
                <a16:creationId xmlns:a16="http://schemas.microsoft.com/office/drawing/2014/main" id="{66004911-71B0-4DB2-89CE-9A53D81C1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581400"/>
            <a:ext cx="36576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4">
            <a:extLst>
              <a:ext uri="{FF2B5EF4-FFF2-40B4-BE49-F238E27FC236}">
                <a16:creationId xmlns:a16="http://schemas.microsoft.com/office/drawing/2014/main" id="{AD539332-97E8-4DD1-86CA-7BC124F16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800601"/>
            <a:ext cx="4876800"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541236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D03C5BF0-6E98-4E47-8819-B57471014714}"/>
              </a:ext>
            </a:extLst>
          </p:cNvPr>
          <p:cNvSpPr>
            <a:spLocks noGrp="1"/>
          </p:cNvSpPr>
          <p:nvPr>
            <p:ph type="title"/>
          </p:nvPr>
        </p:nvSpPr>
        <p:spPr/>
        <p:txBody>
          <a:bodyPr/>
          <a:lstStyle/>
          <a:p>
            <a:r>
              <a:rPr lang="en-US" altLang="vi-VN"/>
              <a:t>Nhóm lệnh luận lý</a:t>
            </a:r>
          </a:p>
        </p:txBody>
      </p:sp>
      <p:sp>
        <p:nvSpPr>
          <p:cNvPr id="11267" name="Content Placeholder 2">
            <a:extLst>
              <a:ext uri="{FF2B5EF4-FFF2-40B4-BE49-F238E27FC236}">
                <a16:creationId xmlns:a16="http://schemas.microsoft.com/office/drawing/2014/main" id="{AFE52BA1-1A84-4157-895B-57E786CACDDF}"/>
              </a:ext>
            </a:extLst>
          </p:cNvPr>
          <p:cNvSpPr>
            <a:spLocks noGrp="1"/>
          </p:cNvSpPr>
          <p:nvPr>
            <p:ph idx="1"/>
          </p:nvPr>
        </p:nvSpPr>
        <p:spPr/>
        <p:txBody>
          <a:bodyPr/>
          <a:lstStyle/>
          <a:p>
            <a:r>
              <a:rPr lang="vi-VN" altLang="vi-VN"/>
              <a:t>Lệnh NOT : </a:t>
            </a:r>
            <a:r>
              <a:rPr lang="en-US" altLang="vi-VN"/>
              <a:t>NOT dest</a:t>
            </a:r>
            <a:endParaRPr lang="vi-VN" altLang="vi-VN"/>
          </a:p>
          <a:p>
            <a:pPr lvl="1"/>
            <a:r>
              <a:rPr lang="vi-VN" altLang="vi-VN"/>
              <a:t>Dạng lệnh :  NOT  reg </a:t>
            </a:r>
            <a:r>
              <a:rPr lang="en-US" altLang="vi-VN"/>
              <a:t>	</a:t>
            </a:r>
            <a:r>
              <a:rPr lang="vi-VN" altLang="vi-VN"/>
              <a:t>NOT  mem </a:t>
            </a:r>
          </a:p>
          <a:p>
            <a:pPr lvl="1"/>
            <a:r>
              <a:rPr lang="vi-VN" altLang="vi-VN"/>
              <a:t>Giải thích :  </a:t>
            </a:r>
            <a:r>
              <a:rPr lang="en-US" altLang="vi-VN"/>
              <a:t>dest</a:t>
            </a:r>
            <a:r>
              <a:rPr lang="vi-VN" altLang="vi-VN"/>
              <a:t>  ←  b</a:t>
            </a:r>
            <a:r>
              <a:rPr lang="en-US" altLang="vi-VN"/>
              <a:t>ù</a:t>
            </a:r>
            <a:r>
              <a:rPr lang="vi-VN" altLang="vi-VN"/>
              <a:t> 1 của </a:t>
            </a:r>
            <a:r>
              <a:rPr lang="en-US" altLang="vi-VN"/>
              <a:t>dest</a:t>
            </a:r>
          </a:p>
          <a:p>
            <a:pPr lvl="1"/>
            <a:r>
              <a:rPr lang="vi-VN" altLang="vi-VN"/>
              <a:t>Tác động cờ :</a:t>
            </a:r>
            <a:endParaRPr lang="en-US" altLang="vi-VN"/>
          </a:p>
          <a:p>
            <a:pPr lvl="1"/>
            <a:r>
              <a:rPr lang="en-US" altLang="vi-VN"/>
              <a:t>Đảo hay lấy bù 1. </a:t>
            </a:r>
          </a:p>
          <a:p>
            <a:pPr lvl="1"/>
            <a:r>
              <a:rPr lang="en-US" altLang="vi-VN"/>
              <a:t>Ví dụ : NOT AL </a:t>
            </a:r>
          </a:p>
          <a:p>
            <a:pPr lvl="1">
              <a:buFont typeface="Wingdings" panose="05000000000000000000" pitchFamily="2" charset="2"/>
              <a:buNone/>
            </a:pPr>
            <a:r>
              <a:rPr lang="en-US" altLang="vi-VN"/>
              <a:t>			NOT WORD PTR [BX+1000h]</a:t>
            </a:r>
          </a:p>
          <a:p>
            <a:pPr lvl="1"/>
            <a:endParaRPr lang="en-US" altLang="vi-VN"/>
          </a:p>
        </p:txBody>
      </p:sp>
      <p:pic>
        <p:nvPicPr>
          <p:cNvPr id="11268" name="Picture 2">
            <a:extLst>
              <a:ext uri="{FF2B5EF4-FFF2-40B4-BE49-F238E27FC236}">
                <a16:creationId xmlns:a16="http://schemas.microsoft.com/office/drawing/2014/main" id="{71FC7497-11D9-42C4-BDE8-A04303709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2895601"/>
            <a:ext cx="3200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010205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EFD9E02A-54B3-4F5E-BB99-E10E7B0618BF}"/>
              </a:ext>
            </a:extLst>
          </p:cNvPr>
          <p:cNvSpPr>
            <a:spLocks noGrp="1"/>
          </p:cNvSpPr>
          <p:nvPr>
            <p:ph type="title"/>
          </p:nvPr>
        </p:nvSpPr>
        <p:spPr/>
        <p:txBody>
          <a:bodyPr/>
          <a:lstStyle/>
          <a:p>
            <a:endParaRPr lang="vi-VN" altLang="vi-VN"/>
          </a:p>
        </p:txBody>
      </p:sp>
      <p:sp>
        <p:nvSpPr>
          <p:cNvPr id="12291" name="Content Placeholder 2">
            <a:extLst>
              <a:ext uri="{FF2B5EF4-FFF2-40B4-BE49-F238E27FC236}">
                <a16:creationId xmlns:a16="http://schemas.microsoft.com/office/drawing/2014/main" id="{394DB40D-B171-4227-BDFF-AC8D39998A7A}"/>
              </a:ext>
            </a:extLst>
          </p:cNvPr>
          <p:cNvSpPr>
            <a:spLocks noGrp="1"/>
          </p:cNvSpPr>
          <p:nvPr>
            <p:ph idx="1"/>
          </p:nvPr>
        </p:nvSpPr>
        <p:spPr>
          <a:xfrm>
            <a:off x="1905000" y="1066800"/>
            <a:ext cx="8574088" cy="5562600"/>
          </a:xfrm>
        </p:spPr>
        <p:txBody>
          <a:bodyPr/>
          <a:lstStyle/>
          <a:p>
            <a:pPr>
              <a:spcBef>
                <a:spcPct val="0"/>
              </a:spcBef>
            </a:pPr>
            <a:r>
              <a:rPr lang="en-US" altLang="vi-VN"/>
              <a:t>Lệnh AND : AND dest, src</a:t>
            </a:r>
          </a:p>
          <a:p>
            <a:pPr lvl="1">
              <a:spcBef>
                <a:spcPct val="0"/>
              </a:spcBef>
            </a:pPr>
            <a:r>
              <a:rPr lang="en-US" altLang="vi-VN"/>
              <a:t>Dạng lệnh :  	AND  reg,reg      AND  reg,immed </a:t>
            </a:r>
          </a:p>
          <a:p>
            <a:pPr lvl="1">
              <a:spcBef>
                <a:spcPct val="0"/>
              </a:spcBef>
              <a:buFont typeface="Wingdings" panose="05000000000000000000" pitchFamily="2" charset="2"/>
              <a:buNone/>
            </a:pPr>
            <a:r>
              <a:rPr lang="en-US" altLang="vi-VN"/>
              <a:t>				AND  mem,reg   AND  mem,immed </a:t>
            </a:r>
          </a:p>
          <a:p>
            <a:pPr lvl="1">
              <a:spcBef>
                <a:spcPct val="0"/>
              </a:spcBef>
              <a:buFont typeface="Wingdings" panose="05000000000000000000" pitchFamily="2" charset="2"/>
              <a:buNone/>
            </a:pPr>
            <a:r>
              <a:rPr lang="en-US" altLang="vi-VN"/>
              <a:t>				AND  reg,mem   AND  accum,immed </a:t>
            </a:r>
          </a:p>
          <a:p>
            <a:pPr lvl="1"/>
            <a:r>
              <a:rPr lang="en-US" altLang="vi-VN"/>
              <a:t>Giải thích :  dest  ← dest AND src.</a:t>
            </a:r>
          </a:p>
          <a:p>
            <a:pPr lvl="1"/>
            <a:r>
              <a:rPr lang="vi-VN" altLang="vi-VN"/>
              <a:t>Tác động cờ :</a:t>
            </a:r>
            <a:endParaRPr lang="en-US" altLang="vi-VN"/>
          </a:p>
          <a:p>
            <a:pPr lvl="1"/>
            <a:r>
              <a:rPr lang="en-US" altLang="vi-VN"/>
              <a:t>Phép logic AND. </a:t>
            </a:r>
          </a:p>
          <a:p>
            <a:pPr lvl="1"/>
            <a:r>
              <a:rPr lang="en-US" altLang="vi-VN"/>
              <a:t>Ví dụ : </a:t>
            </a:r>
          </a:p>
          <a:p>
            <a:pPr lvl="2"/>
            <a:r>
              <a:rPr lang="en-US" altLang="vi-VN"/>
              <a:t>AND CH,AH </a:t>
            </a:r>
          </a:p>
          <a:p>
            <a:pPr lvl="2"/>
            <a:r>
              <a:rPr lang="en-US" altLang="vi-VN"/>
              <a:t>AND [SI],DX </a:t>
            </a:r>
          </a:p>
          <a:p>
            <a:pPr lvl="2"/>
            <a:r>
              <a:rPr lang="en-US" altLang="vi-VN"/>
              <a:t>AND BYTE PTR [1000h],10000000b </a:t>
            </a:r>
          </a:p>
          <a:p>
            <a:pPr lvl="2"/>
            <a:r>
              <a:rPr lang="en-US" altLang="vi-VN"/>
              <a:t>AND AX,0FFF0h</a:t>
            </a:r>
          </a:p>
        </p:txBody>
      </p:sp>
      <p:pic>
        <p:nvPicPr>
          <p:cNvPr id="12292" name="Picture 2">
            <a:extLst>
              <a:ext uri="{FF2B5EF4-FFF2-40B4-BE49-F238E27FC236}">
                <a16:creationId xmlns:a16="http://schemas.microsoft.com/office/drawing/2014/main" id="{58C7F644-F585-4BEE-9B6D-0DE7F4313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429000"/>
            <a:ext cx="32004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64381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6BF46203-9002-44F0-B88C-47B86B8B3038}"/>
              </a:ext>
            </a:extLst>
          </p:cNvPr>
          <p:cNvSpPr>
            <a:spLocks noGrp="1"/>
          </p:cNvSpPr>
          <p:nvPr>
            <p:ph type="title"/>
          </p:nvPr>
        </p:nvSpPr>
        <p:spPr/>
        <p:txBody>
          <a:bodyPr/>
          <a:lstStyle/>
          <a:p>
            <a:r>
              <a:rPr lang="en-AU" altLang="vi-VN"/>
              <a:t>Số BCD</a:t>
            </a:r>
            <a:endParaRPr lang="vi-VN" altLang="vi-VN"/>
          </a:p>
        </p:txBody>
      </p:sp>
      <p:sp>
        <p:nvSpPr>
          <p:cNvPr id="36867" name="Content Placeholder 2">
            <a:extLst>
              <a:ext uri="{FF2B5EF4-FFF2-40B4-BE49-F238E27FC236}">
                <a16:creationId xmlns:a16="http://schemas.microsoft.com/office/drawing/2014/main" id="{78A8B392-FF26-4727-89C6-7A0A50761582}"/>
              </a:ext>
            </a:extLst>
          </p:cNvPr>
          <p:cNvSpPr>
            <a:spLocks noGrp="1"/>
          </p:cNvSpPr>
          <p:nvPr>
            <p:ph idx="1"/>
          </p:nvPr>
        </p:nvSpPr>
        <p:spPr>
          <a:xfrm>
            <a:off x="1744664" y="1066801"/>
            <a:ext cx="8726487" cy="4837113"/>
          </a:xfrm>
        </p:spPr>
        <p:txBody>
          <a:bodyPr/>
          <a:lstStyle/>
          <a:p>
            <a:pPr eaLnBrk="1" hangingPunct="1">
              <a:defRPr/>
            </a:pPr>
            <a:r>
              <a:rPr lang="en-AU" altLang="vi-VN"/>
              <a:t>Các phép toán trên số BCD</a:t>
            </a:r>
          </a:p>
          <a:p>
            <a:pPr eaLnBrk="1" hangingPunct="1">
              <a:lnSpc>
                <a:spcPct val="90000"/>
              </a:lnSpc>
              <a:defRPr/>
            </a:pPr>
            <a:r>
              <a:rPr lang="en-AU" altLang="vi-VN" sz="2400" b="1"/>
              <a:t>A+B = S </a:t>
            </a:r>
            <a:r>
              <a:rPr lang="en-AU" altLang="vi-VN" sz="2400"/>
              <a:t>: </a:t>
            </a:r>
          </a:p>
          <a:p>
            <a:pPr marL="0" indent="0">
              <a:buNone/>
              <a:defRPr/>
            </a:pPr>
            <a:r>
              <a:rPr lang="en-AU" altLang="vi-VN"/>
              <a:t>Quy tắc </a:t>
            </a:r>
          </a:p>
          <a:p>
            <a:pPr lvl="1" eaLnBrk="1" hangingPunct="1">
              <a:lnSpc>
                <a:spcPct val="90000"/>
              </a:lnSpc>
              <a:defRPr/>
            </a:pPr>
            <a:r>
              <a:rPr lang="en-AU" altLang="vi-VN"/>
              <a:t>Số nhớ ở Decade thấp được chuyển lên decade cao và hiệu đính decade thấp</a:t>
            </a:r>
          </a:p>
          <a:p>
            <a:pPr lvl="1" eaLnBrk="1" hangingPunct="1">
              <a:lnSpc>
                <a:spcPct val="90000"/>
              </a:lnSpc>
              <a:defRPr/>
            </a:pPr>
            <a:r>
              <a:rPr lang="en-AU" altLang="vi-VN"/>
              <a:t>Nếu decade nào của tổng &gt; 9 cũng phải hiệu đính</a:t>
            </a:r>
          </a:p>
          <a:p>
            <a:pPr lvl="1" eaLnBrk="1" hangingPunct="1">
              <a:lnSpc>
                <a:spcPct val="90000"/>
              </a:lnSpc>
              <a:defRPr/>
            </a:pPr>
            <a:r>
              <a:rPr lang="en-AU" altLang="vi-VN"/>
              <a:t>Việc hiệu đính được thực hiện bằng cách cộng cho 6</a:t>
            </a:r>
          </a:p>
          <a:p>
            <a:pPr eaLnBrk="1" hangingPunct="1">
              <a:buFont typeface="Wingdings" panose="05000000000000000000" pitchFamily="2" charset="2"/>
              <a:buNone/>
              <a:defRPr/>
            </a:pPr>
            <a:endParaRPr lang="en-US" altLang="vi-VN"/>
          </a:p>
          <a:p>
            <a:pPr eaLnBrk="1" hangingPunct="1">
              <a:buFont typeface="Wingdings" panose="05000000000000000000" pitchFamily="2" charset="2"/>
              <a:buNone/>
              <a:defRPr/>
            </a:pPr>
            <a:endParaRPr lang="en-US" altLang="vi-VN"/>
          </a:p>
          <a:p>
            <a:pPr eaLnBrk="1" hangingPunct="1">
              <a:buFont typeface="Wingdings" panose="05000000000000000000" pitchFamily="2" charset="2"/>
              <a:buNone/>
              <a:defRPr/>
            </a:pPr>
            <a:endParaRPr lang="en-US" altLang="vi-VN"/>
          </a:p>
        </p:txBody>
      </p:sp>
    </p:spTree>
    <p:extLst>
      <p:ext uri="{BB962C8B-B14F-4D97-AF65-F5344CB8AC3E}">
        <p14:creationId xmlns:p14="http://schemas.microsoft.com/office/powerpoint/2010/main" val="303357713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B32B7659-BD4A-408D-97D8-5E02D3C7099F}"/>
              </a:ext>
            </a:extLst>
          </p:cNvPr>
          <p:cNvSpPr>
            <a:spLocks noGrp="1"/>
          </p:cNvSpPr>
          <p:nvPr>
            <p:ph type="title"/>
          </p:nvPr>
        </p:nvSpPr>
        <p:spPr/>
        <p:txBody>
          <a:bodyPr/>
          <a:lstStyle/>
          <a:p>
            <a:endParaRPr lang="vi-VN" altLang="vi-VN"/>
          </a:p>
        </p:txBody>
      </p:sp>
      <p:sp>
        <p:nvSpPr>
          <p:cNvPr id="13315" name="Content Placeholder 2">
            <a:extLst>
              <a:ext uri="{FF2B5EF4-FFF2-40B4-BE49-F238E27FC236}">
                <a16:creationId xmlns:a16="http://schemas.microsoft.com/office/drawing/2014/main" id="{BE3F1144-2213-49EC-A262-FE504DBB320B}"/>
              </a:ext>
            </a:extLst>
          </p:cNvPr>
          <p:cNvSpPr>
            <a:spLocks noGrp="1"/>
          </p:cNvSpPr>
          <p:nvPr>
            <p:ph idx="1"/>
          </p:nvPr>
        </p:nvSpPr>
        <p:spPr>
          <a:xfrm>
            <a:off x="1905000" y="1066800"/>
            <a:ext cx="8574088" cy="5791200"/>
          </a:xfrm>
        </p:spPr>
        <p:txBody>
          <a:bodyPr/>
          <a:lstStyle/>
          <a:p>
            <a:pPr>
              <a:spcBef>
                <a:spcPct val="0"/>
              </a:spcBef>
            </a:pPr>
            <a:r>
              <a:rPr lang="vi-VN" altLang="vi-VN"/>
              <a:t>Lệnh TEST : </a:t>
            </a:r>
            <a:r>
              <a:rPr lang="en-US" altLang="vi-VN"/>
              <a:t>TEST dest,scr</a:t>
            </a:r>
            <a:endParaRPr lang="vi-VN" altLang="vi-VN"/>
          </a:p>
          <a:p>
            <a:pPr lvl="1">
              <a:spcBef>
                <a:spcPct val="0"/>
              </a:spcBef>
            </a:pPr>
            <a:r>
              <a:rPr lang="vi-VN" altLang="vi-VN"/>
              <a:t>Dạng lệnh :  </a:t>
            </a:r>
            <a:r>
              <a:rPr lang="en-US" altLang="vi-VN"/>
              <a:t>	</a:t>
            </a:r>
            <a:r>
              <a:rPr lang="vi-VN" altLang="vi-VN"/>
              <a:t>TEST  reg,reg </a:t>
            </a:r>
            <a:r>
              <a:rPr lang="en-US" altLang="vi-VN"/>
              <a:t>   </a:t>
            </a:r>
            <a:r>
              <a:rPr lang="vi-VN" altLang="vi-VN"/>
              <a:t>TEST  reg,immed </a:t>
            </a:r>
          </a:p>
          <a:p>
            <a:pPr lvl="1">
              <a:spcBef>
                <a:spcPct val="0"/>
              </a:spcBef>
              <a:buFont typeface="Wingdings" panose="05000000000000000000" pitchFamily="2" charset="2"/>
              <a:buNone/>
            </a:pPr>
            <a:r>
              <a:rPr lang="en-US" altLang="vi-VN"/>
              <a:t>				</a:t>
            </a:r>
            <a:r>
              <a:rPr lang="vi-VN" altLang="vi-VN"/>
              <a:t>TEST  mem,reg TEST  mem,immed </a:t>
            </a:r>
          </a:p>
          <a:p>
            <a:pPr lvl="1">
              <a:spcBef>
                <a:spcPct val="0"/>
              </a:spcBef>
              <a:buFont typeface="Wingdings" panose="05000000000000000000" pitchFamily="2" charset="2"/>
              <a:buNone/>
            </a:pPr>
            <a:r>
              <a:rPr lang="en-US" altLang="vi-VN"/>
              <a:t>				</a:t>
            </a:r>
            <a:r>
              <a:rPr lang="vi-VN" altLang="vi-VN"/>
              <a:t>TEST  reg,mem TEST  accum,immed </a:t>
            </a:r>
          </a:p>
          <a:p>
            <a:pPr lvl="1">
              <a:spcBef>
                <a:spcPct val="0"/>
              </a:spcBef>
            </a:pPr>
            <a:r>
              <a:rPr lang="vi-VN" altLang="vi-VN"/>
              <a:t>Giải thích :  </a:t>
            </a:r>
            <a:r>
              <a:rPr lang="en-US" altLang="vi-VN"/>
              <a:t>dest</a:t>
            </a:r>
            <a:r>
              <a:rPr lang="vi-VN" altLang="vi-VN"/>
              <a:t> AND </a:t>
            </a:r>
            <a:r>
              <a:rPr lang="en-US" altLang="vi-VN"/>
              <a:t>scr</a:t>
            </a:r>
            <a:r>
              <a:rPr lang="vi-VN" altLang="vi-VN"/>
              <a:t>.</a:t>
            </a:r>
            <a:endParaRPr lang="en-US" altLang="vi-VN"/>
          </a:p>
          <a:p>
            <a:pPr lvl="1"/>
            <a:r>
              <a:rPr lang="vi-VN" altLang="vi-VN"/>
              <a:t>Tác động cờ :</a:t>
            </a:r>
            <a:endParaRPr lang="en-US" altLang="vi-VN"/>
          </a:p>
          <a:p>
            <a:pPr lvl="1">
              <a:spcBef>
                <a:spcPct val="0"/>
              </a:spcBef>
            </a:pPr>
            <a:r>
              <a:rPr lang="en-US" altLang="vi-VN"/>
              <a:t>Phép AND</a:t>
            </a:r>
            <a:r>
              <a:rPr lang="vi-VN" altLang="vi-VN"/>
              <a:t> hai toán hạng nhưng không giữ lại kết quả mà chỉ lập các cờ. Xóa cờ nhớ và cờ tràn về 0. Thường dùng để kiểm tra bit. Lúc đó toán hạng nguồn là một mặt nạ bit cần thiết. </a:t>
            </a:r>
          </a:p>
          <a:p>
            <a:pPr lvl="1">
              <a:spcBef>
                <a:spcPct val="0"/>
              </a:spcBef>
            </a:pPr>
            <a:r>
              <a:rPr lang="vi-VN" altLang="vi-VN"/>
              <a:t>Ví dụ : </a:t>
            </a:r>
            <a:endParaRPr lang="en-US" altLang="vi-VN"/>
          </a:p>
          <a:p>
            <a:pPr lvl="2">
              <a:spcBef>
                <a:spcPct val="0"/>
              </a:spcBef>
            </a:pPr>
            <a:r>
              <a:rPr lang="vi-VN" altLang="vi-VN"/>
              <a:t>TEST DX,1  ; kiểm tra bit 0 </a:t>
            </a:r>
          </a:p>
          <a:p>
            <a:pPr lvl="2">
              <a:spcBef>
                <a:spcPct val="0"/>
              </a:spcBef>
            </a:pPr>
            <a:r>
              <a:rPr lang="vi-VN" altLang="vi-VN"/>
              <a:t>TEST BYTE PTR [2000h],10000000b  ; kiểm tra bit 7</a:t>
            </a:r>
            <a:endParaRPr lang="en-US" altLang="vi-VN"/>
          </a:p>
        </p:txBody>
      </p:sp>
      <p:pic>
        <p:nvPicPr>
          <p:cNvPr id="13316" name="Picture 2">
            <a:extLst>
              <a:ext uri="{FF2B5EF4-FFF2-40B4-BE49-F238E27FC236}">
                <a16:creationId xmlns:a16="http://schemas.microsoft.com/office/drawing/2014/main" id="{8319EE04-A80F-4523-8A25-67A31E0E6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429001"/>
            <a:ext cx="34290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986977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FDBB35F1-DF64-44F4-9564-C5B8BD0DC4D1}"/>
              </a:ext>
            </a:extLst>
          </p:cNvPr>
          <p:cNvSpPr>
            <a:spLocks noGrp="1"/>
          </p:cNvSpPr>
          <p:nvPr>
            <p:ph type="title"/>
          </p:nvPr>
        </p:nvSpPr>
        <p:spPr/>
        <p:txBody>
          <a:bodyPr/>
          <a:lstStyle/>
          <a:p>
            <a:endParaRPr lang="vi-VN" altLang="vi-VN"/>
          </a:p>
        </p:txBody>
      </p:sp>
      <p:sp>
        <p:nvSpPr>
          <p:cNvPr id="14339" name="Content Placeholder 2">
            <a:extLst>
              <a:ext uri="{FF2B5EF4-FFF2-40B4-BE49-F238E27FC236}">
                <a16:creationId xmlns:a16="http://schemas.microsoft.com/office/drawing/2014/main" id="{5B2236B2-6042-4A8E-938A-ED6A790CFC27}"/>
              </a:ext>
            </a:extLst>
          </p:cNvPr>
          <p:cNvSpPr>
            <a:spLocks noGrp="1"/>
          </p:cNvSpPr>
          <p:nvPr>
            <p:ph idx="1"/>
          </p:nvPr>
        </p:nvSpPr>
        <p:spPr>
          <a:xfrm>
            <a:off x="1905000" y="1295400"/>
            <a:ext cx="8574088" cy="5181600"/>
          </a:xfrm>
        </p:spPr>
        <p:txBody>
          <a:bodyPr/>
          <a:lstStyle/>
          <a:p>
            <a:r>
              <a:rPr lang="en-US" altLang="vi-VN"/>
              <a:t>Lệnh OR : OR dest,scr</a:t>
            </a:r>
          </a:p>
          <a:p>
            <a:pPr lvl="1"/>
            <a:r>
              <a:rPr lang="en-US" altLang="vi-VN"/>
              <a:t>Dạng lệnh :  	OR  reg,reg 		OR  reg,immed </a:t>
            </a:r>
          </a:p>
          <a:p>
            <a:pPr lvl="1">
              <a:buFont typeface="Wingdings" panose="05000000000000000000" pitchFamily="2" charset="2"/>
              <a:buNone/>
            </a:pPr>
            <a:r>
              <a:rPr lang="en-US" altLang="vi-VN"/>
              <a:t>				OR  mem,reg 	OR  mem,immed </a:t>
            </a:r>
          </a:p>
          <a:p>
            <a:pPr lvl="1">
              <a:buFont typeface="Wingdings" panose="05000000000000000000" pitchFamily="2" charset="2"/>
              <a:buNone/>
            </a:pPr>
            <a:r>
              <a:rPr lang="en-US" altLang="vi-VN"/>
              <a:t>				OR  reg,mem 	OR  accum,immed </a:t>
            </a:r>
          </a:p>
          <a:p>
            <a:pPr lvl="1"/>
            <a:r>
              <a:rPr lang="en-US" altLang="vi-VN"/>
              <a:t>Giải thích :  dest  ← dest OR scr.</a:t>
            </a:r>
          </a:p>
          <a:p>
            <a:pPr lvl="1"/>
            <a:r>
              <a:rPr lang="vi-VN" altLang="vi-VN"/>
              <a:t>Tác động cờ :</a:t>
            </a:r>
            <a:endParaRPr lang="en-US" altLang="vi-VN"/>
          </a:p>
          <a:p>
            <a:pPr lvl="1"/>
            <a:r>
              <a:rPr lang="en-US" altLang="vi-VN"/>
              <a:t>Phép logic OR. Xóa cờ nhớ về 0. </a:t>
            </a:r>
          </a:p>
          <a:p>
            <a:pPr lvl="1"/>
            <a:r>
              <a:rPr lang="en-US" altLang="vi-VN"/>
              <a:t>Ví dụ : OR DL,CH</a:t>
            </a:r>
          </a:p>
          <a:p>
            <a:pPr lvl="1">
              <a:buFont typeface="Wingdings" panose="05000000000000000000" pitchFamily="2" charset="2"/>
              <a:buNone/>
            </a:pPr>
            <a:r>
              <a:rPr lang="en-US" altLang="vi-VN"/>
              <a:t>			OR BP,[2000h] </a:t>
            </a:r>
          </a:p>
          <a:p>
            <a:pPr lvl="1">
              <a:buFont typeface="Wingdings" panose="05000000000000000000" pitchFamily="2" charset="2"/>
              <a:buNone/>
            </a:pPr>
            <a:r>
              <a:rPr lang="en-US" altLang="vi-VN"/>
              <a:t>			OR WORD PTR [1000h],000Fh</a:t>
            </a:r>
          </a:p>
        </p:txBody>
      </p:sp>
      <p:pic>
        <p:nvPicPr>
          <p:cNvPr id="14340" name="Picture 2">
            <a:extLst>
              <a:ext uri="{FF2B5EF4-FFF2-40B4-BE49-F238E27FC236}">
                <a16:creationId xmlns:a16="http://schemas.microsoft.com/office/drawing/2014/main" id="{40BF3BE9-3824-4E08-B6F1-B4EE97C80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886200"/>
            <a:ext cx="38100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267339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58D87842-5008-4088-8E7D-E8454B361A57}"/>
              </a:ext>
            </a:extLst>
          </p:cNvPr>
          <p:cNvSpPr>
            <a:spLocks noGrp="1"/>
          </p:cNvSpPr>
          <p:nvPr>
            <p:ph type="title"/>
          </p:nvPr>
        </p:nvSpPr>
        <p:spPr/>
        <p:txBody>
          <a:bodyPr/>
          <a:lstStyle/>
          <a:p>
            <a:endParaRPr lang="vi-VN" altLang="vi-VN"/>
          </a:p>
        </p:txBody>
      </p:sp>
      <p:sp>
        <p:nvSpPr>
          <p:cNvPr id="15363" name="Content Placeholder 2">
            <a:extLst>
              <a:ext uri="{FF2B5EF4-FFF2-40B4-BE49-F238E27FC236}">
                <a16:creationId xmlns:a16="http://schemas.microsoft.com/office/drawing/2014/main" id="{AC18655F-9321-4A87-A2C2-6D2CBE711F41}"/>
              </a:ext>
            </a:extLst>
          </p:cNvPr>
          <p:cNvSpPr>
            <a:spLocks noGrp="1"/>
          </p:cNvSpPr>
          <p:nvPr>
            <p:ph idx="1"/>
          </p:nvPr>
        </p:nvSpPr>
        <p:spPr/>
        <p:txBody>
          <a:bodyPr/>
          <a:lstStyle/>
          <a:p>
            <a:r>
              <a:rPr lang="vi-VN" altLang="vi-VN"/>
              <a:t>Lệnh XOR : </a:t>
            </a:r>
            <a:r>
              <a:rPr lang="en-US" altLang="vi-VN"/>
              <a:t>XOR dest,scr</a:t>
            </a:r>
            <a:endParaRPr lang="vi-VN" altLang="vi-VN"/>
          </a:p>
          <a:p>
            <a:pPr lvl="1"/>
            <a:r>
              <a:rPr lang="vi-VN" altLang="vi-VN"/>
              <a:t>Dạng lệnh :  </a:t>
            </a:r>
            <a:r>
              <a:rPr lang="en-US" altLang="vi-VN"/>
              <a:t>	</a:t>
            </a:r>
            <a:r>
              <a:rPr lang="vi-VN" altLang="vi-VN"/>
              <a:t>XOR  reg,reg </a:t>
            </a:r>
            <a:r>
              <a:rPr lang="en-US" altLang="vi-VN"/>
              <a:t>	</a:t>
            </a:r>
            <a:r>
              <a:rPr lang="vi-VN" altLang="vi-VN"/>
              <a:t>XOR  reg,immed </a:t>
            </a:r>
          </a:p>
          <a:p>
            <a:pPr lvl="1">
              <a:buFont typeface="Wingdings" panose="05000000000000000000" pitchFamily="2" charset="2"/>
              <a:buNone/>
            </a:pPr>
            <a:r>
              <a:rPr lang="en-US" altLang="vi-VN"/>
              <a:t>				</a:t>
            </a:r>
            <a:r>
              <a:rPr lang="vi-VN" altLang="vi-VN"/>
              <a:t>XOR mem,reg  </a:t>
            </a:r>
            <a:r>
              <a:rPr lang="en-US" altLang="vi-VN"/>
              <a:t>	</a:t>
            </a:r>
            <a:r>
              <a:rPr lang="vi-VN" altLang="vi-VN"/>
              <a:t>XOR mem,immed </a:t>
            </a:r>
          </a:p>
          <a:p>
            <a:pPr lvl="1">
              <a:buFont typeface="Wingdings" panose="05000000000000000000" pitchFamily="2" charset="2"/>
              <a:buNone/>
            </a:pPr>
            <a:r>
              <a:rPr lang="en-US" altLang="vi-VN"/>
              <a:t>				</a:t>
            </a:r>
            <a:r>
              <a:rPr lang="vi-VN" altLang="vi-VN"/>
              <a:t>XOR reg,mem  </a:t>
            </a:r>
            <a:r>
              <a:rPr lang="en-US" altLang="vi-VN"/>
              <a:t>	</a:t>
            </a:r>
            <a:r>
              <a:rPr lang="vi-VN" altLang="vi-VN"/>
              <a:t>XOR accum,immed </a:t>
            </a:r>
          </a:p>
          <a:p>
            <a:pPr lvl="1"/>
            <a:r>
              <a:rPr lang="vi-VN" altLang="vi-VN"/>
              <a:t>Giải thích :  </a:t>
            </a:r>
            <a:r>
              <a:rPr lang="en-US" altLang="vi-VN"/>
              <a:t>dest</a:t>
            </a:r>
            <a:r>
              <a:rPr lang="vi-VN" altLang="vi-VN"/>
              <a:t>  ← </a:t>
            </a:r>
            <a:r>
              <a:rPr lang="en-US" altLang="vi-VN"/>
              <a:t>dest</a:t>
            </a:r>
            <a:r>
              <a:rPr lang="vi-VN" altLang="vi-VN"/>
              <a:t> XOR </a:t>
            </a:r>
            <a:r>
              <a:rPr lang="en-US" altLang="vi-VN"/>
              <a:t>scr</a:t>
            </a:r>
            <a:r>
              <a:rPr lang="vi-VN" altLang="vi-VN"/>
              <a:t>.</a:t>
            </a:r>
            <a:endParaRPr lang="en-US" altLang="vi-VN"/>
          </a:p>
          <a:p>
            <a:pPr lvl="1"/>
            <a:r>
              <a:rPr lang="vi-VN" altLang="vi-VN"/>
              <a:t>Tác động cờ :</a:t>
            </a:r>
            <a:endParaRPr lang="en-US" altLang="vi-VN"/>
          </a:p>
          <a:p>
            <a:pPr lvl="1"/>
            <a:r>
              <a:rPr lang="en-US" altLang="vi-VN"/>
              <a:t>Phép logic XOR</a:t>
            </a:r>
            <a:r>
              <a:rPr lang="vi-VN" altLang="vi-VN"/>
              <a:t>. Xóa cờ nhớ về 0. </a:t>
            </a:r>
          </a:p>
          <a:p>
            <a:pPr lvl="1"/>
            <a:r>
              <a:rPr lang="vi-VN" altLang="vi-VN"/>
              <a:t>Ví dụ : XOR DL,80h  ; đảo bit 7 </a:t>
            </a:r>
          </a:p>
          <a:p>
            <a:pPr lvl="1">
              <a:buFont typeface="Wingdings" panose="05000000000000000000" pitchFamily="2" charset="2"/>
              <a:buNone/>
            </a:pPr>
            <a:r>
              <a:rPr lang="en-US" altLang="vi-VN"/>
              <a:t>	</a:t>
            </a:r>
            <a:r>
              <a:rPr lang="vi-VN" altLang="vi-VN"/>
              <a:t>XOR [2000h],AL  ; [2000h]  ← [2000h]  XOR  AL</a:t>
            </a:r>
            <a:endParaRPr lang="en-US" altLang="vi-VN"/>
          </a:p>
        </p:txBody>
      </p:sp>
      <p:pic>
        <p:nvPicPr>
          <p:cNvPr id="15364" name="Picture 2">
            <a:extLst>
              <a:ext uri="{FF2B5EF4-FFF2-40B4-BE49-F238E27FC236}">
                <a16:creationId xmlns:a16="http://schemas.microsoft.com/office/drawing/2014/main" id="{1D4FAFA5-7FB6-48D5-8828-156A73C9A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886200"/>
            <a:ext cx="29718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379137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BCD6BFA6-24A5-456E-86A1-C086F3F92C6E}"/>
              </a:ext>
            </a:extLst>
          </p:cNvPr>
          <p:cNvSpPr>
            <a:spLocks noGrp="1"/>
          </p:cNvSpPr>
          <p:nvPr>
            <p:ph type="title"/>
          </p:nvPr>
        </p:nvSpPr>
        <p:spPr/>
        <p:txBody>
          <a:bodyPr/>
          <a:lstStyle/>
          <a:p>
            <a:r>
              <a:rPr lang="en-US" altLang="vi-VN"/>
              <a:t>Chuyển đổi ASCII và BCD</a:t>
            </a:r>
          </a:p>
        </p:txBody>
      </p:sp>
      <p:sp>
        <p:nvSpPr>
          <p:cNvPr id="3" name="Content Placeholder 2">
            <a:extLst>
              <a:ext uri="{FF2B5EF4-FFF2-40B4-BE49-F238E27FC236}">
                <a16:creationId xmlns:a16="http://schemas.microsoft.com/office/drawing/2014/main" id="{37493431-1E54-4212-8378-BE5B17A49B78}"/>
              </a:ext>
            </a:extLst>
          </p:cNvPr>
          <p:cNvSpPr>
            <a:spLocks noGrp="1"/>
          </p:cNvSpPr>
          <p:nvPr>
            <p:ph idx="1"/>
          </p:nvPr>
        </p:nvSpPr>
        <p:spPr/>
        <p:txBody>
          <a:bodyPr/>
          <a:lstStyle/>
          <a:p>
            <a:pPr>
              <a:defRPr/>
            </a:pPr>
            <a:r>
              <a:rPr lang="en-US" altLang="vi-VN"/>
              <a:t>Nhập 1 số và đổi thành số BCD không nén chứa trong AL.</a:t>
            </a:r>
          </a:p>
          <a:p>
            <a:pPr marL="457200" lvl="1" indent="0">
              <a:buNone/>
              <a:defRPr/>
            </a:pPr>
            <a:r>
              <a:rPr lang="en-US" altLang="vi-VN"/>
              <a:t>Mov ah,1</a:t>
            </a:r>
          </a:p>
          <a:p>
            <a:pPr marL="457200" lvl="1" indent="0">
              <a:buNone/>
              <a:defRPr/>
            </a:pPr>
            <a:r>
              <a:rPr lang="en-US" altLang="vi-VN"/>
              <a:t>Int 21h           ;vd nhập 5→AL=35h</a:t>
            </a:r>
          </a:p>
          <a:p>
            <a:pPr marL="457200" lvl="1" indent="0">
              <a:buNone/>
              <a:defRPr/>
            </a:pPr>
            <a:r>
              <a:rPr lang="en-US" altLang="vi-VN"/>
              <a:t>And al,0fh     ;AL=5h</a:t>
            </a:r>
          </a:p>
          <a:p>
            <a:pPr lvl="1">
              <a:defRPr/>
            </a:pPr>
            <a:endParaRPr lang="vi-VN" altLang="vi-VN"/>
          </a:p>
        </p:txBody>
      </p:sp>
    </p:spTree>
    <p:extLst>
      <p:ext uri="{BB962C8B-B14F-4D97-AF65-F5344CB8AC3E}">
        <p14:creationId xmlns:p14="http://schemas.microsoft.com/office/powerpoint/2010/main" val="8226798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69BEEE-70CA-49BD-9DFA-BB11C12C77F1}"/>
              </a:ext>
            </a:extLst>
          </p:cNvPr>
          <p:cNvSpPr>
            <a:spLocks noGrp="1"/>
          </p:cNvSpPr>
          <p:nvPr>
            <p:ph idx="1"/>
          </p:nvPr>
        </p:nvSpPr>
        <p:spPr/>
        <p:txBody>
          <a:bodyPr/>
          <a:lstStyle/>
          <a:p>
            <a:pPr>
              <a:defRPr/>
            </a:pPr>
            <a:r>
              <a:rPr lang="en-US" altLang="vi-VN"/>
              <a:t>In 1 số BCD không nén chứa trong AL.</a:t>
            </a:r>
          </a:p>
          <a:p>
            <a:pPr marL="457200" lvl="1" indent="0">
              <a:buNone/>
              <a:defRPr/>
            </a:pPr>
            <a:r>
              <a:rPr lang="en-US" altLang="vi-VN"/>
              <a:t>Mov ah,2</a:t>
            </a:r>
          </a:p>
          <a:p>
            <a:pPr marL="457200" lvl="1" indent="0">
              <a:buNone/>
              <a:defRPr/>
            </a:pPr>
            <a:r>
              <a:rPr lang="en-US" altLang="vi-VN"/>
              <a:t>Mov dl,al      ;vd AL=5h</a:t>
            </a:r>
          </a:p>
          <a:p>
            <a:pPr marL="457200" lvl="1" indent="0">
              <a:buNone/>
              <a:defRPr/>
            </a:pPr>
            <a:r>
              <a:rPr lang="en-US" altLang="vi-VN"/>
              <a:t>Or    dl,30h    ;DL=35h</a:t>
            </a:r>
          </a:p>
          <a:p>
            <a:pPr marL="457200" lvl="1" indent="0">
              <a:buNone/>
              <a:defRPr/>
            </a:pPr>
            <a:r>
              <a:rPr lang="en-US" altLang="vi-VN"/>
              <a:t>Int 21h            </a:t>
            </a:r>
          </a:p>
          <a:p>
            <a:pPr lvl="1">
              <a:defRPr/>
            </a:pPr>
            <a:endParaRPr lang="vi-VN" altLang="vi-VN"/>
          </a:p>
        </p:txBody>
      </p:sp>
      <p:sp>
        <p:nvSpPr>
          <p:cNvPr id="17411" name="Title 1">
            <a:extLst>
              <a:ext uri="{FF2B5EF4-FFF2-40B4-BE49-F238E27FC236}">
                <a16:creationId xmlns:a16="http://schemas.microsoft.com/office/drawing/2014/main" id="{64754527-7120-4835-8443-933358ADE00C}"/>
              </a:ext>
            </a:extLst>
          </p:cNvPr>
          <p:cNvSpPr>
            <a:spLocks noGrp="1"/>
          </p:cNvSpPr>
          <p:nvPr>
            <p:ph type="title"/>
          </p:nvPr>
        </p:nvSpPr>
        <p:spPr/>
        <p:txBody>
          <a:bodyPr/>
          <a:lstStyle/>
          <a:p>
            <a:r>
              <a:rPr lang="en-US" altLang="vi-VN"/>
              <a:t>Chuyển đổi ASCII và BCD</a:t>
            </a:r>
          </a:p>
        </p:txBody>
      </p:sp>
    </p:spTree>
    <p:extLst>
      <p:ext uri="{BB962C8B-B14F-4D97-AF65-F5344CB8AC3E}">
        <p14:creationId xmlns:p14="http://schemas.microsoft.com/office/powerpoint/2010/main" val="364462010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281C8C-8937-42C3-B6AF-9AAA7059B3FA}"/>
              </a:ext>
            </a:extLst>
          </p:cNvPr>
          <p:cNvSpPr>
            <a:spLocks noGrp="1"/>
          </p:cNvSpPr>
          <p:nvPr>
            <p:ph idx="1"/>
          </p:nvPr>
        </p:nvSpPr>
        <p:spPr>
          <a:xfrm>
            <a:off x="1905000" y="1295400"/>
            <a:ext cx="8574088" cy="5257800"/>
          </a:xfrm>
        </p:spPr>
        <p:txBody>
          <a:bodyPr/>
          <a:lstStyle/>
          <a:p>
            <a:pPr>
              <a:defRPr/>
            </a:pPr>
            <a:r>
              <a:rPr lang="en-US" altLang="vi-VN" dirty="0" err="1"/>
              <a:t>Nhập</a:t>
            </a:r>
            <a:r>
              <a:rPr lang="en-US" altLang="vi-VN" dirty="0"/>
              <a:t> 2 </a:t>
            </a:r>
            <a:r>
              <a:rPr lang="en-US" altLang="vi-VN" dirty="0" err="1"/>
              <a:t>số</a:t>
            </a:r>
            <a:r>
              <a:rPr lang="en-US" altLang="vi-VN" dirty="0"/>
              <a:t> </a:t>
            </a:r>
            <a:r>
              <a:rPr lang="en-US" altLang="vi-VN" dirty="0" err="1"/>
              <a:t>và</a:t>
            </a:r>
            <a:r>
              <a:rPr lang="en-US" altLang="vi-VN" dirty="0"/>
              <a:t> </a:t>
            </a:r>
            <a:r>
              <a:rPr lang="en-US" altLang="vi-VN" dirty="0" err="1"/>
              <a:t>đổi</a:t>
            </a:r>
            <a:r>
              <a:rPr lang="en-US" altLang="vi-VN" dirty="0"/>
              <a:t> </a:t>
            </a:r>
            <a:r>
              <a:rPr lang="en-US" altLang="vi-VN" dirty="0" err="1"/>
              <a:t>thành</a:t>
            </a:r>
            <a:r>
              <a:rPr lang="en-US" altLang="vi-VN" dirty="0"/>
              <a:t> </a:t>
            </a:r>
            <a:r>
              <a:rPr lang="en-US" altLang="vi-VN" dirty="0" err="1"/>
              <a:t>số</a:t>
            </a:r>
            <a:r>
              <a:rPr lang="en-US" altLang="vi-VN" dirty="0"/>
              <a:t> BCD </a:t>
            </a:r>
            <a:r>
              <a:rPr lang="en-US" altLang="vi-VN" dirty="0" err="1"/>
              <a:t>nén</a:t>
            </a:r>
            <a:r>
              <a:rPr lang="en-US" altLang="vi-VN" dirty="0"/>
              <a:t> </a:t>
            </a:r>
            <a:r>
              <a:rPr lang="en-US" altLang="vi-VN" dirty="0" err="1"/>
              <a:t>chứa</a:t>
            </a:r>
            <a:r>
              <a:rPr lang="en-US" altLang="vi-VN" dirty="0"/>
              <a:t> </a:t>
            </a:r>
            <a:r>
              <a:rPr lang="en-US" altLang="vi-VN" dirty="0" err="1"/>
              <a:t>trong</a:t>
            </a:r>
            <a:r>
              <a:rPr lang="en-US" altLang="vi-VN" dirty="0"/>
              <a:t> AL.</a:t>
            </a:r>
          </a:p>
          <a:p>
            <a:pPr marL="457200" lvl="1" indent="0">
              <a:buNone/>
              <a:defRPr/>
            </a:pPr>
            <a:r>
              <a:rPr lang="en-US" altLang="vi-VN" sz="2400" dirty="0" err="1"/>
              <a:t>Mov</a:t>
            </a:r>
            <a:r>
              <a:rPr lang="en-US" altLang="vi-VN" sz="2400" dirty="0"/>
              <a:t> ah,1</a:t>
            </a:r>
          </a:p>
          <a:p>
            <a:pPr marL="457200" lvl="1" indent="0">
              <a:buNone/>
              <a:defRPr/>
            </a:pPr>
            <a:r>
              <a:rPr lang="en-US" altLang="vi-VN" sz="2400" dirty="0" err="1"/>
              <a:t>Int</a:t>
            </a:r>
            <a:r>
              <a:rPr lang="en-US" altLang="vi-VN" sz="2400" dirty="0"/>
              <a:t> 21h           ;</a:t>
            </a:r>
            <a:r>
              <a:rPr lang="en-US" altLang="vi-VN" sz="2400" dirty="0" err="1"/>
              <a:t>vd</a:t>
            </a:r>
            <a:r>
              <a:rPr lang="en-US" altLang="vi-VN" sz="2400" dirty="0"/>
              <a:t> </a:t>
            </a:r>
            <a:r>
              <a:rPr lang="en-US" altLang="vi-VN" sz="2400" dirty="0" err="1"/>
              <a:t>nhập</a:t>
            </a:r>
            <a:r>
              <a:rPr lang="en-US" altLang="vi-VN" sz="2400" dirty="0"/>
              <a:t> 5→AL=35h</a:t>
            </a:r>
          </a:p>
          <a:p>
            <a:pPr marL="457200" lvl="1" indent="0">
              <a:buNone/>
              <a:defRPr/>
            </a:pPr>
            <a:r>
              <a:rPr lang="en-US" altLang="vi-VN" sz="2400" dirty="0"/>
              <a:t>And al,0fh     ;AL=5h</a:t>
            </a:r>
          </a:p>
          <a:p>
            <a:pPr marL="457200" lvl="1" indent="0">
              <a:buNone/>
              <a:defRPr/>
            </a:pPr>
            <a:r>
              <a:rPr lang="en-US" altLang="vi-VN" sz="2400" dirty="0" err="1"/>
              <a:t>Mov</a:t>
            </a:r>
            <a:r>
              <a:rPr lang="en-US" altLang="vi-VN" sz="2400" dirty="0"/>
              <a:t> cl,4        ;</a:t>
            </a:r>
            <a:r>
              <a:rPr lang="en-US" altLang="vi-VN" sz="2400" dirty="0" err="1"/>
              <a:t>chuẩn</a:t>
            </a:r>
            <a:r>
              <a:rPr lang="en-US" altLang="vi-VN" sz="2400" dirty="0"/>
              <a:t> </a:t>
            </a:r>
            <a:r>
              <a:rPr lang="en-US" altLang="vi-VN" sz="2400" dirty="0" err="1"/>
              <a:t>bị</a:t>
            </a:r>
            <a:r>
              <a:rPr lang="en-US" altLang="vi-VN" sz="2400" dirty="0"/>
              <a:t> </a:t>
            </a:r>
            <a:r>
              <a:rPr lang="en-US" altLang="vi-VN" sz="2400" dirty="0" err="1"/>
              <a:t>dịch</a:t>
            </a:r>
            <a:r>
              <a:rPr lang="en-US" altLang="vi-VN" sz="2400" dirty="0"/>
              <a:t> 4 bit</a:t>
            </a:r>
          </a:p>
          <a:p>
            <a:pPr marL="457200" lvl="1" indent="0">
              <a:buNone/>
              <a:defRPr/>
            </a:pPr>
            <a:r>
              <a:rPr lang="en-US" altLang="vi-VN" sz="2400" dirty="0" err="1"/>
              <a:t>Shl</a:t>
            </a:r>
            <a:r>
              <a:rPr lang="en-US" altLang="vi-VN" sz="2400" dirty="0"/>
              <a:t>  </a:t>
            </a:r>
            <a:r>
              <a:rPr lang="en-US" altLang="vi-VN" sz="2400" dirty="0" err="1"/>
              <a:t>al,cl</a:t>
            </a:r>
            <a:r>
              <a:rPr lang="en-US" altLang="vi-VN" sz="2400" dirty="0"/>
              <a:t>        ;</a:t>
            </a:r>
            <a:r>
              <a:rPr lang="en-US" altLang="vi-VN" sz="2400" dirty="0" err="1"/>
              <a:t>dịch</a:t>
            </a:r>
            <a:r>
              <a:rPr lang="en-US" altLang="vi-VN" sz="2400" dirty="0"/>
              <a:t> </a:t>
            </a:r>
            <a:r>
              <a:rPr lang="en-US" altLang="vi-VN" sz="2400" dirty="0" err="1"/>
              <a:t>trái</a:t>
            </a:r>
            <a:r>
              <a:rPr lang="en-US" altLang="vi-VN" sz="2400" dirty="0"/>
              <a:t> AL 4 bit AL=50h</a:t>
            </a:r>
          </a:p>
          <a:p>
            <a:pPr marL="457200" lvl="1" indent="0">
              <a:buNone/>
              <a:defRPr/>
            </a:pPr>
            <a:r>
              <a:rPr lang="en-US" altLang="vi-VN" sz="2400" dirty="0" err="1"/>
              <a:t>Mov</a:t>
            </a:r>
            <a:r>
              <a:rPr lang="en-US" altLang="vi-VN" sz="2400" dirty="0"/>
              <a:t> </a:t>
            </a:r>
            <a:r>
              <a:rPr lang="en-US" altLang="vi-VN" sz="2400" dirty="0" err="1"/>
              <a:t>bl,al</a:t>
            </a:r>
            <a:r>
              <a:rPr lang="en-US" altLang="vi-VN" sz="2400" dirty="0"/>
              <a:t>      ;</a:t>
            </a:r>
            <a:r>
              <a:rPr lang="en-US" altLang="vi-VN" sz="2400" dirty="0" err="1"/>
              <a:t>Giữ</a:t>
            </a:r>
            <a:r>
              <a:rPr lang="en-US" altLang="vi-VN" sz="2400" dirty="0"/>
              <a:t> </a:t>
            </a:r>
            <a:r>
              <a:rPr lang="en-US" altLang="vi-VN" sz="2400" dirty="0" err="1"/>
              <a:t>lại</a:t>
            </a:r>
            <a:r>
              <a:rPr lang="en-US" altLang="vi-VN" sz="2400" dirty="0"/>
              <a:t> AL </a:t>
            </a:r>
            <a:r>
              <a:rPr lang="en-US" altLang="vi-VN" sz="2400" dirty="0" err="1"/>
              <a:t>trong</a:t>
            </a:r>
            <a:r>
              <a:rPr lang="en-US" altLang="vi-VN" sz="2400" dirty="0"/>
              <a:t> BL</a:t>
            </a:r>
          </a:p>
          <a:p>
            <a:pPr marL="457200" lvl="1" indent="0">
              <a:buNone/>
              <a:defRPr/>
            </a:pPr>
            <a:r>
              <a:rPr lang="en-US" altLang="vi-VN" sz="2400" dirty="0" err="1"/>
              <a:t>Int</a:t>
            </a:r>
            <a:r>
              <a:rPr lang="en-US" altLang="vi-VN" sz="2400" dirty="0"/>
              <a:t> 21h          ;</a:t>
            </a:r>
            <a:r>
              <a:rPr lang="en-US" altLang="vi-VN" sz="2400" dirty="0" err="1"/>
              <a:t>Nhâp</a:t>
            </a:r>
            <a:r>
              <a:rPr lang="en-US" altLang="vi-VN" sz="2400" dirty="0"/>
              <a:t> </a:t>
            </a:r>
            <a:r>
              <a:rPr lang="en-US" altLang="vi-VN" sz="2400" dirty="0" err="1"/>
              <a:t>số</a:t>
            </a:r>
            <a:r>
              <a:rPr lang="en-US" altLang="vi-VN" sz="2400" dirty="0"/>
              <a:t> </a:t>
            </a:r>
            <a:r>
              <a:rPr lang="en-US" altLang="vi-VN" sz="2400" dirty="0" err="1"/>
              <a:t>thứ</a:t>
            </a:r>
            <a:r>
              <a:rPr lang="en-US" altLang="vi-VN" sz="2400" dirty="0"/>
              <a:t> 2, </a:t>
            </a:r>
            <a:r>
              <a:rPr lang="en-US" altLang="vi-VN" sz="2400" dirty="0" err="1"/>
              <a:t>vd</a:t>
            </a:r>
            <a:r>
              <a:rPr lang="en-US" altLang="vi-VN" sz="2400" dirty="0"/>
              <a:t> 7 →AL=37h</a:t>
            </a:r>
          </a:p>
          <a:p>
            <a:pPr marL="457200" lvl="1" indent="0">
              <a:buNone/>
              <a:defRPr/>
            </a:pPr>
            <a:r>
              <a:rPr lang="en-US" altLang="vi-VN" sz="2400" dirty="0"/>
              <a:t>And al,0fh     ;AL=7h</a:t>
            </a:r>
          </a:p>
          <a:p>
            <a:pPr marL="457200" lvl="1" indent="0">
              <a:buNone/>
              <a:defRPr/>
            </a:pPr>
            <a:r>
              <a:rPr lang="en-US" altLang="vi-VN" sz="2400" dirty="0"/>
              <a:t>Add </a:t>
            </a:r>
            <a:r>
              <a:rPr lang="en-US" altLang="vi-VN" sz="2400" dirty="0" err="1"/>
              <a:t>al,bl</a:t>
            </a:r>
            <a:r>
              <a:rPr lang="en-US" altLang="vi-VN" sz="2400" dirty="0"/>
              <a:t>      ;AL=57h</a:t>
            </a:r>
          </a:p>
          <a:p>
            <a:pPr lvl="1">
              <a:defRPr/>
            </a:pPr>
            <a:endParaRPr lang="vi-VN" altLang="vi-VN" dirty="0"/>
          </a:p>
        </p:txBody>
      </p:sp>
      <p:sp>
        <p:nvSpPr>
          <p:cNvPr id="18435" name="Title 1">
            <a:extLst>
              <a:ext uri="{FF2B5EF4-FFF2-40B4-BE49-F238E27FC236}">
                <a16:creationId xmlns:a16="http://schemas.microsoft.com/office/drawing/2014/main" id="{014ACA36-051A-423B-9938-516F72C06D5A}"/>
              </a:ext>
            </a:extLst>
          </p:cNvPr>
          <p:cNvSpPr>
            <a:spLocks noGrp="1"/>
          </p:cNvSpPr>
          <p:nvPr>
            <p:ph type="title"/>
          </p:nvPr>
        </p:nvSpPr>
        <p:spPr/>
        <p:txBody>
          <a:bodyPr/>
          <a:lstStyle/>
          <a:p>
            <a:r>
              <a:rPr lang="en-US" altLang="vi-VN"/>
              <a:t>Chuyển đổi ASCII và BCD</a:t>
            </a:r>
          </a:p>
        </p:txBody>
      </p:sp>
    </p:spTree>
    <p:extLst>
      <p:ext uri="{BB962C8B-B14F-4D97-AF65-F5344CB8AC3E}">
        <p14:creationId xmlns:p14="http://schemas.microsoft.com/office/powerpoint/2010/main" val="317277703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254BAF-66A5-4C05-A86A-7CB50AC5583F}"/>
              </a:ext>
            </a:extLst>
          </p:cNvPr>
          <p:cNvSpPr>
            <a:spLocks noGrp="1"/>
          </p:cNvSpPr>
          <p:nvPr>
            <p:ph idx="1"/>
          </p:nvPr>
        </p:nvSpPr>
        <p:spPr>
          <a:xfrm>
            <a:off x="1905000" y="1295400"/>
            <a:ext cx="8574088" cy="5410200"/>
          </a:xfrm>
        </p:spPr>
        <p:txBody>
          <a:bodyPr/>
          <a:lstStyle/>
          <a:p>
            <a:pPr>
              <a:defRPr/>
            </a:pPr>
            <a:r>
              <a:rPr lang="en-US" altLang="vi-VN" dirty="0"/>
              <a:t>In 2 </a:t>
            </a:r>
            <a:r>
              <a:rPr lang="en-US" altLang="vi-VN" dirty="0" err="1"/>
              <a:t>số</a:t>
            </a:r>
            <a:r>
              <a:rPr lang="en-US" altLang="vi-VN" dirty="0"/>
              <a:t> BCD </a:t>
            </a:r>
            <a:r>
              <a:rPr lang="en-US" altLang="vi-VN" dirty="0" err="1"/>
              <a:t>nén</a:t>
            </a:r>
            <a:r>
              <a:rPr lang="en-US" altLang="vi-VN" dirty="0"/>
              <a:t> </a:t>
            </a:r>
            <a:r>
              <a:rPr lang="en-US" altLang="vi-VN" dirty="0" err="1"/>
              <a:t>chứa</a:t>
            </a:r>
            <a:r>
              <a:rPr lang="en-US" altLang="vi-VN" dirty="0"/>
              <a:t> </a:t>
            </a:r>
            <a:r>
              <a:rPr lang="en-US" altLang="vi-VN" dirty="0" err="1"/>
              <a:t>trong</a:t>
            </a:r>
            <a:r>
              <a:rPr lang="en-US" altLang="vi-VN" dirty="0"/>
              <a:t> AL.</a:t>
            </a:r>
          </a:p>
          <a:p>
            <a:pPr marL="457200" lvl="1" indent="0">
              <a:buNone/>
              <a:defRPr/>
            </a:pPr>
            <a:r>
              <a:rPr lang="en-US" altLang="vi-VN" sz="2400" dirty="0" err="1"/>
              <a:t>Mov</a:t>
            </a:r>
            <a:r>
              <a:rPr lang="en-US" altLang="vi-VN" sz="2400" dirty="0"/>
              <a:t> </a:t>
            </a:r>
            <a:r>
              <a:rPr lang="en-US" altLang="vi-VN" sz="2400" dirty="0" err="1"/>
              <a:t>bl,al</a:t>
            </a:r>
            <a:r>
              <a:rPr lang="en-US" altLang="vi-VN" sz="2400" dirty="0"/>
              <a:t>                 ;</a:t>
            </a:r>
            <a:r>
              <a:rPr lang="en-US" altLang="vi-VN" sz="2400" dirty="0" err="1"/>
              <a:t>vd</a:t>
            </a:r>
            <a:r>
              <a:rPr lang="en-US" altLang="vi-VN" sz="2400" dirty="0"/>
              <a:t> AL=57h, </a:t>
            </a:r>
            <a:r>
              <a:rPr lang="en-US" altLang="vi-VN" sz="2400" dirty="0" err="1"/>
              <a:t>lưu</a:t>
            </a:r>
            <a:r>
              <a:rPr lang="en-US" altLang="vi-VN" sz="2400" dirty="0"/>
              <a:t> AL </a:t>
            </a:r>
            <a:r>
              <a:rPr lang="en-US" altLang="vi-VN" sz="2400" dirty="0" err="1"/>
              <a:t>vào</a:t>
            </a:r>
            <a:r>
              <a:rPr lang="en-US" altLang="vi-VN" sz="2400" dirty="0"/>
              <a:t> BL, BL=57h</a:t>
            </a:r>
          </a:p>
          <a:p>
            <a:pPr marL="457200" lvl="1" indent="0">
              <a:buNone/>
              <a:defRPr/>
            </a:pPr>
            <a:r>
              <a:rPr lang="en-US" altLang="vi-VN" sz="2400" dirty="0" err="1"/>
              <a:t>Mov</a:t>
            </a:r>
            <a:r>
              <a:rPr lang="en-US" altLang="vi-VN" sz="2400" dirty="0"/>
              <a:t> </a:t>
            </a:r>
            <a:r>
              <a:rPr lang="en-US" altLang="vi-VN" sz="2400" dirty="0" err="1"/>
              <a:t>dl,bl</a:t>
            </a:r>
            <a:r>
              <a:rPr lang="en-US" altLang="vi-VN" sz="2400" dirty="0"/>
              <a:t>                 ;DL=57h</a:t>
            </a:r>
          </a:p>
          <a:p>
            <a:pPr marL="457200" lvl="1" indent="0">
              <a:buNone/>
              <a:defRPr/>
            </a:pPr>
            <a:r>
              <a:rPr lang="en-US" altLang="vi-VN" sz="2400" dirty="0" err="1"/>
              <a:t>Mov</a:t>
            </a:r>
            <a:r>
              <a:rPr lang="en-US" altLang="vi-VN" sz="2400" dirty="0"/>
              <a:t> cl,4</a:t>
            </a:r>
          </a:p>
          <a:p>
            <a:pPr marL="457200" lvl="1" indent="0">
              <a:buNone/>
              <a:defRPr/>
            </a:pPr>
            <a:r>
              <a:rPr lang="en-US" altLang="vi-VN" sz="2400" dirty="0" err="1"/>
              <a:t>Shr</a:t>
            </a:r>
            <a:r>
              <a:rPr lang="en-US" altLang="vi-VN" sz="2400" dirty="0"/>
              <a:t>   </a:t>
            </a:r>
            <a:r>
              <a:rPr lang="en-US" altLang="vi-VN" sz="2400" dirty="0" err="1"/>
              <a:t>dl,cl</a:t>
            </a:r>
            <a:r>
              <a:rPr lang="en-US" altLang="vi-VN" sz="2400" dirty="0"/>
              <a:t>                 ;DL=5h</a:t>
            </a:r>
          </a:p>
          <a:p>
            <a:pPr marL="457200" lvl="1" indent="0">
              <a:buNone/>
              <a:defRPr/>
            </a:pPr>
            <a:r>
              <a:rPr lang="en-US" altLang="vi-VN" sz="2400" dirty="0"/>
              <a:t>Or    dl,30h              ;DL=35h</a:t>
            </a:r>
          </a:p>
          <a:p>
            <a:pPr marL="457200" lvl="1" indent="0">
              <a:buNone/>
              <a:defRPr/>
            </a:pPr>
            <a:r>
              <a:rPr lang="en-US" altLang="vi-VN" sz="2400" dirty="0" err="1"/>
              <a:t>Mov</a:t>
            </a:r>
            <a:r>
              <a:rPr lang="en-US" altLang="vi-VN" sz="2400" dirty="0"/>
              <a:t> ah,2</a:t>
            </a:r>
          </a:p>
          <a:p>
            <a:pPr marL="457200" lvl="1" indent="0">
              <a:buNone/>
              <a:defRPr/>
            </a:pPr>
            <a:r>
              <a:rPr lang="en-US" altLang="vi-VN" sz="2400" dirty="0" err="1"/>
              <a:t>Int</a:t>
            </a:r>
            <a:r>
              <a:rPr lang="en-US" altLang="vi-VN" sz="2400" dirty="0"/>
              <a:t> 21h</a:t>
            </a:r>
          </a:p>
          <a:p>
            <a:pPr marL="457200" lvl="1" indent="0">
              <a:buNone/>
              <a:defRPr/>
            </a:pPr>
            <a:r>
              <a:rPr lang="en-US" altLang="vi-VN" sz="2400" dirty="0" err="1"/>
              <a:t>Mov</a:t>
            </a:r>
            <a:r>
              <a:rPr lang="en-US" altLang="vi-VN" sz="2400" dirty="0"/>
              <a:t> </a:t>
            </a:r>
            <a:r>
              <a:rPr lang="en-US" altLang="vi-VN" sz="2400" dirty="0" err="1"/>
              <a:t>dl,bl</a:t>
            </a:r>
            <a:r>
              <a:rPr lang="en-US" altLang="vi-VN" sz="2400" dirty="0"/>
              <a:t>               ;DL=57h</a:t>
            </a:r>
          </a:p>
          <a:p>
            <a:pPr marL="457200" lvl="1" indent="0">
              <a:buNone/>
              <a:defRPr/>
            </a:pPr>
            <a:r>
              <a:rPr lang="en-US" altLang="vi-VN" sz="2400" dirty="0"/>
              <a:t>And dl,0fh             ;DL=07h</a:t>
            </a:r>
          </a:p>
          <a:p>
            <a:pPr marL="457200" lvl="1" indent="0">
              <a:buNone/>
              <a:defRPr/>
            </a:pPr>
            <a:r>
              <a:rPr lang="en-US" altLang="vi-VN" sz="2400" dirty="0"/>
              <a:t>Or   dl,30h             ;DL=37h</a:t>
            </a:r>
          </a:p>
          <a:p>
            <a:pPr marL="457200" lvl="1" indent="0">
              <a:buNone/>
              <a:defRPr/>
            </a:pPr>
            <a:r>
              <a:rPr lang="en-US" altLang="vi-VN" sz="2400" dirty="0" err="1"/>
              <a:t>Int</a:t>
            </a:r>
            <a:r>
              <a:rPr lang="en-US" altLang="vi-VN" sz="2400" dirty="0"/>
              <a:t> 21h            </a:t>
            </a:r>
          </a:p>
          <a:p>
            <a:pPr lvl="1">
              <a:defRPr/>
            </a:pPr>
            <a:endParaRPr lang="vi-VN" altLang="vi-VN" dirty="0"/>
          </a:p>
        </p:txBody>
      </p:sp>
      <p:sp>
        <p:nvSpPr>
          <p:cNvPr id="19459" name="Title 1">
            <a:extLst>
              <a:ext uri="{FF2B5EF4-FFF2-40B4-BE49-F238E27FC236}">
                <a16:creationId xmlns:a16="http://schemas.microsoft.com/office/drawing/2014/main" id="{786282D2-34A9-4575-8A9F-C73C83E046B7}"/>
              </a:ext>
            </a:extLst>
          </p:cNvPr>
          <p:cNvSpPr>
            <a:spLocks noGrp="1"/>
          </p:cNvSpPr>
          <p:nvPr>
            <p:ph type="title"/>
          </p:nvPr>
        </p:nvSpPr>
        <p:spPr/>
        <p:txBody>
          <a:bodyPr/>
          <a:lstStyle/>
          <a:p>
            <a:r>
              <a:rPr lang="en-US" altLang="vi-VN"/>
              <a:t>Chuyển đổi ASCII và BCD</a:t>
            </a:r>
          </a:p>
        </p:txBody>
      </p:sp>
    </p:spTree>
    <p:extLst>
      <p:ext uri="{BB962C8B-B14F-4D97-AF65-F5344CB8AC3E}">
        <p14:creationId xmlns:p14="http://schemas.microsoft.com/office/powerpoint/2010/main" val="29408997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8947A739-4D8B-424E-9B9B-961E33D2DF93}"/>
              </a:ext>
            </a:extLst>
          </p:cNvPr>
          <p:cNvSpPr>
            <a:spLocks noGrp="1"/>
          </p:cNvSpPr>
          <p:nvPr>
            <p:ph type="title"/>
          </p:nvPr>
        </p:nvSpPr>
        <p:spPr/>
        <p:txBody>
          <a:bodyPr/>
          <a:lstStyle/>
          <a:p>
            <a:r>
              <a:rPr lang="en-US" altLang="vi-VN"/>
              <a:t>Nhóm lệnh chuyển điều khiển</a:t>
            </a:r>
          </a:p>
        </p:txBody>
      </p:sp>
      <p:sp>
        <p:nvSpPr>
          <p:cNvPr id="20483" name="Content Placeholder 2">
            <a:extLst>
              <a:ext uri="{FF2B5EF4-FFF2-40B4-BE49-F238E27FC236}">
                <a16:creationId xmlns:a16="http://schemas.microsoft.com/office/drawing/2014/main" id="{E0EB6A56-979F-433C-96A7-018F588061A2}"/>
              </a:ext>
            </a:extLst>
          </p:cNvPr>
          <p:cNvSpPr>
            <a:spLocks noGrp="1"/>
          </p:cNvSpPr>
          <p:nvPr>
            <p:ph idx="1"/>
          </p:nvPr>
        </p:nvSpPr>
        <p:spPr/>
        <p:txBody>
          <a:bodyPr/>
          <a:lstStyle/>
          <a:p>
            <a:r>
              <a:rPr lang="en-US" altLang="vi-VN"/>
              <a:t>Lệnh gọi chương trình con : Call</a:t>
            </a:r>
          </a:p>
          <a:p>
            <a:r>
              <a:rPr lang="en-US" altLang="vi-VN"/>
              <a:t>Lệnh nhảy không điều kiện : JMP</a:t>
            </a:r>
          </a:p>
          <a:p>
            <a:r>
              <a:rPr lang="en-US" altLang="vi-VN"/>
              <a:t>Lệnh nhảy có điều kiện J&lt;DK&gt;</a:t>
            </a:r>
          </a:p>
          <a:p>
            <a:r>
              <a:rPr lang="en-US" altLang="vi-VN"/>
              <a:t>Lệnh gọi ngắt : INT</a:t>
            </a:r>
          </a:p>
          <a:p>
            <a:endParaRPr lang="en-US" altLang="vi-VN"/>
          </a:p>
        </p:txBody>
      </p:sp>
    </p:spTree>
    <p:extLst>
      <p:ext uri="{BB962C8B-B14F-4D97-AF65-F5344CB8AC3E}">
        <p14:creationId xmlns:p14="http://schemas.microsoft.com/office/powerpoint/2010/main" val="277601460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A2B7689D-F3C6-40ED-A9B4-63A56B8CB393}"/>
              </a:ext>
            </a:extLst>
          </p:cNvPr>
          <p:cNvSpPr>
            <a:spLocks noGrp="1"/>
          </p:cNvSpPr>
          <p:nvPr>
            <p:ph type="title"/>
          </p:nvPr>
        </p:nvSpPr>
        <p:spPr/>
        <p:txBody>
          <a:bodyPr/>
          <a:lstStyle/>
          <a:p>
            <a:r>
              <a:rPr lang="en-US" altLang="vi-VN"/>
              <a:t>Lệnh nhảy không điều kiện : JMP</a:t>
            </a:r>
          </a:p>
        </p:txBody>
      </p:sp>
      <p:sp>
        <p:nvSpPr>
          <p:cNvPr id="18435" name="Content Placeholder 2">
            <a:extLst>
              <a:ext uri="{FF2B5EF4-FFF2-40B4-BE49-F238E27FC236}">
                <a16:creationId xmlns:a16="http://schemas.microsoft.com/office/drawing/2014/main" id="{4B1A7D87-B402-46D5-9302-15C903421634}"/>
              </a:ext>
            </a:extLst>
          </p:cNvPr>
          <p:cNvSpPr>
            <a:spLocks noGrp="1"/>
          </p:cNvSpPr>
          <p:nvPr>
            <p:ph idx="1"/>
          </p:nvPr>
        </p:nvSpPr>
        <p:spPr>
          <a:xfrm>
            <a:off x="2209800" y="1219200"/>
            <a:ext cx="8458200" cy="5334000"/>
          </a:xfrm>
        </p:spPr>
        <p:txBody>
          <a:bodyPr/>
          <a:lstStyle/>
          <a:p>
            <a:pPr>
              <a:spcBef>
                <a:spcPct val="0"/>
              </a:spcBef>
              <a:defRPr/>
            </a:pPr>
            <a:r>
              <a:rPr lang="en-US" altLang="vi-VN"/>
              <a:t>Cú pháp : JMP Label</a:t>
            </a:r>
          </a:p>
          <a:p>
            <a:pPr marL="0" indent="0">
              <a:spcBef>
                <a:spcPct val="0"/>
              </a:spcBef>
              <a:buNone/>
              <a:defRPr/>
            </a:pPr>
            <a:r>
              <a:rPr lang="en-US" altLang="vi-VN"/>
              <a:t>		  JMP target (reg, mem)</a:t>
            </a:r>
          </a:p>
          <a:p>
            <a:pPr>
              <a:spcBef>
                <a:spcPct val="0"/>
              </a:spcBef>
              <a:defRPr/>
            </a:pPr>
            <a:r>
              <a:rPr lang="en-US" altLang="vi-VN"/>
              <a:t>Ý nghĩa : chuyển điều khiển CT tới Label hoặc target.</a:t>
            </a:r>
          </a:p>
        </p:txBody>
      </p:sp>
    </p:spTree>
    <p:extLst>
      <p:ext uri="{BB962C8B-B14F-4D97-AF65-F5344CB8AC3E}">
        <p14:creationId xmlns:p14="http://schemas.microsoft.com/office/powerpoint/2010/main" val="423616875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EDAE570A-A581-449B-B0F9-81402E094D34}"/>
              </a:ext>
            </a:extLst>
          </p:cNvPr>
          <p:cNvSpPr>
            <a:spLocks noGrp="1"/>
          </p:cNvSpPr>
          <p:nvPr>
            <p:ph type="title"/>
          </p:nvPr>
        </p:nvSpPr>
        <p:spPr/>
        <p:txBody>
          <a:bodyPr/>
          <a:lstStyle/>
          <a:p>
            <a:r>
              <a:rPr lang="en-US" altLang="vi-VN"/>
              <a:t>Lệnh nhảy không điều kiện : JMP</a:t>
            </a:r>
          </a:p>
        </p:txBody>
      </p:sp>
      <p:sp>
        <p:nvSpPr>
          <p:cNvPr id="18435" name="Content Placeholder 2">
            <a:extLst>
              <a:ext uri="{FF2B5EF4-FFF2-40B4-BE49-F238E27FC236}">
                <a16:creationId xmlns:a16="http://schemas.microsoft.com/office/drawing/2014/main" id="{62EFFDD2-5698-4E5C-A6FF-F947104B0580}"/>
              </a:ext>
            </a:extLst>
          </p:cNvPr>
          <p:cNvSpPr>
            <a:spLocks noGrp="1"/>
          </p:cNvSpPr>
          <p:nvPr>
            <p:ph idx="1"/>
          </p:nvPr>
        </p:nvSpPr>
        <p:spPr>
          <a:xfrm>
            <a:off x="2209800" y="990600"/>
            <a:ext cx="8458200" cy="5334000"/>
          </a:xfrm>
        </p:spPr>
        <p:txBody>
          <a:bodyPr/>
          <a:lstStyle/>
          <a:p>
            <a:pPr>
              <a:spcBef>
                <a:spcPct val="0"/>
              </a:spcBef>
              <a:defRPr/>
            </a:pPr>
            <a:r>
              <a:rPr lang="en-US" altLang="vi-VN"/>
              <a:t>JMP Label</a:t>
            </a:r>
          </a:p>
          <a:p>
            <a:pPr marL="0" indent="0">
              <a:spcBef>
                <a:spcPct val="0"/>
              </a:spcBef>
              <a:buNone/>
              <a:defRPr/>
            </a:pPr>
            <a:r>
              <a:rPr lang="en-US" altLang="vi-VN"/>
              <a:t>Label : nearLabel, shortLabel, FarLabel.</a:t>
            </a:r>
          </a:p>
          <a:p>
            <a:pPr lvl="1">
              <a:spcBef>
                <a:spcPct val="0"/>
              </a:spcBef>
              <a:defRPr/>
            </a:pPr>
            <a:r>
              <a:rPr lang="en-US" altLang="vi-VN"/>
              <a:t>shortLabel : phạm vi [-128,+127] bytes so với lệnh JMP.</a:t>
            </a:r>
          </a:p>
          <a:p>
            <a:pPr lvl="2">
              <a:spcBef>
                <a:spcPct val="0"/>
              </a:spcBef>
              <a:defRPr/>
            </a:pPr>
            <a:r>
              <a:rPr lang="en-US" altLang="vi-VN"/>
              <a:t>JMP SHORT Label</a:t>
            </a:r>
          </a:p>
          <a:p>
            <a:pPr lvl="2">
              <a:spcBef>
                <a:spcPct val="0"/>
              </a:spcBef>
              <a:defRPr/>
            </a:pPr>
            <a:r>
              <a:rPr lang="en-US" altLang="vi-VN"/>
              <a:t>Label chiếm 1 bytes trong bộ nhớ</a:t>
            </a:r>
          </a:p>
          <a:p>
            <a:pPr lvl="2">
              <a:spcBef>
                <a:spcPct val="0"/>
              </a:spcBef>
              <a:defRPr/>
            </a:pPr>
            <a:r>
              <a:rPr lang="en-US" altLang="vi-VN"/>
              <a:t>Chỉ thay đổi nội dung thanh ghi IP</a:t>
            </a:r>
          </a:p>
          <a:p>
            <a:pPr marL="457200" lvl="1" indent="0">
              <a:buNone/>
              <a:defRPr/>
            </a:pPr>
            <a:r>
              <a:rPr lang="en-US" altLang="vi-VN"/>
              <a:t>Hoạt động :</a:t>
            </a:r>
            <a:endParaRPr lang="en-US" altLang="vi-VN" sz="2000"/>
          </a:p>
          <a:p>
            <a:pPr lvl="2">
              <a:defRPr/>
            </a:pPr>
            <a:r>
              <a:rPr lang="en-US" altLang="vi-VN"/>
              <a:t>Push IP </a:t>
            </a:r>
            <a:r>
              <a:rPr lang="en-US" altLang="vi-VN">
                <a:sym typeface="Symbol" panose="05050102010706020507" pitchFamily="18" charset="2"/>
              </a:rPr>
              <a:t></a:t>
            </a:r>
            <a:r>
              <a:rPr lang="en-US" altLang="vi-VN"/>
              <a:t> stack</a:t>
            </a:r>
            <a:endParaRPr lang="en-US" altLang="vi-VN" sz="1800"/>
          </a:p>
          <a:p>
            <a:pPr lvl="2">
              <a:defRPr/>
            </a:pPr>
            <a:r>
              <a:rPr lang="en-US" altLang="vi-VN"/>
              <a:t>Offset Label </a:t>
            </a:r>
            <a:r>
              <a:rPr lang="en-US" altLang="vi-VN">
                <a:sym typeface="Symbol" panose="05050102010706020507" pitchFamily="18" charset="2"/>
              </a:rPr>
              <a:t></a:t>
            </a:r>
            <a:r>
              <a:rPr lang="en-US" altLang="vi-VN"/>
              <a:t> IP</a:t>
            </a:r>
            <a:endParaRPr lang="en-US" altLang="vi-VN" sz="1800"/>
          </a:p>
          <a:p>
            <a:pPr lvl="2">
              <a:defRPr/>
            </a:pPr>
            <a:r>
              <a:rPr lang="en-US" altLang="vi-VN"/>
              <a:t>Thi hành lệnh tại địa chỉ CS:IP</a:t>
            </a:r>
          </a:p>
          <a:p>
            <a:pPr lvl="2">
              <a:defRPr/>
            </a:pPr>
            <a:endParaRPr lang="en-US" altLang="vi-VN"/>
          </a:p>
        </p:txBody>
      </p:sp>
    </p:spTree>
    <p:extLst>
      <p:ext uri="{BB962C8B-B14F-4D97-AF65-F5344CB8AC3E}">
        <p14:creationId xmlns:p14="http://schemas.microsoft.com/office/powerpoint/2010/main" val="1093498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1BDFDA2F-C17A-47A1-A9D6-FA73E597A655}"/>
              </a:ext>
            </a:extLst>
          </p:cNvPr>
          <p:cNvSpPr>
            <a:spLocks noGrp="1"/>
          </p:cNvSpPr>
          <p:nvPr>
            <p:ph type="title"/>
          </p:nvPr>
        </p:nvSpPr>
        <p:spPr/>
        <p:txBody>
          <a:bodyPr/>
          <a:lstStyle/>
          <a:p>
            <a:endParaRPr lang="vi-VN" altLang="vi-VN"/>
          </a:p>
        </p:txBody>
      </p:sp>
      <p:sp>
        <p:nvSpPr>
          <p:cNvPr id="37891" name="Content Placeholder 2">
            <a:extLst>
              <a:ext uri="{FF2B5EF4-FFF2-40B4-BE49-F238E27FC236}">
                <a16:creationId xmlns:a16="http://schemas.microsoft.com/office/drawing/2014/main" id="{E78EEC97-333D-47BE-AE35-AF5A614EED32}"/>
              </a:ext>
            </a:extLst>
          </p:cNvPr>
          <p:cNvSpPr>
            <a:spLocks noGrp="1"/>
          </p:cNvSpPr>
          <p:nvPr>
            <p:ph idx="1"/>
          </p:nvPr>
        </p:nvSpPr>
        <p:spPr/>
        <p:txBody>
          <a:bodyPr/>
          <a:lstStyle/>
          <a:p>
            <a:pPr marL="0" indent="0">
              <a:buNone/>
              <a:defRPr/>
            </a:pPr>
            <a:r>
              <a:rPr lang="en-AU" altLang="vi-VN"/>
              <a:t>Ví dụ 1 : (decade &gt; 9)</a:t>
            </a:r>
          </a:p>
          <a:p>
            <a:pPr eaLnBrk="1" hangingPunct="1">
              <a:lnSpc>
                <a:spcPct val="90000"/>
              </a:lnSpc>
              <a:buFont typeface="Wingdings" panose="05000000000000000000" pitchFamily="2" charset="2"/>
              <a:buNone/>
              <a:defRPr/>
            </a:pPr>
            <a:r>
              <a:rPr lang="en-US" altLang="vi-VN"/>
              <a:t> 	18		0001   1000</a:t>
            </a:r>
          </a:p>
          <a:p>
            <a:pPr eaLnBrk="1" hangingPunct="1">
              <a:lnSpc>
                <a:spcPct val="90000"/>
              </a:lnSpc>
              <a:buFont typeface="Wingdings" panose="05000000000000000000" pitchFamily="2" charset="2"/>
              <a:buNone/>
              <a:defRPr/>
            </a:pPr>
            <a:r>
              <a:rPr lang="en-US" altLang="vi-VN" u="sng"/>
              <a:t>+ 26 </a:t>
            </a:r>
            <a:r>
              <a:rPr lang="en-US" altLang="vi-VN"/>
              <a:t>	      +	</a:t>
            </a:r>
            <a:r>
              <a:rPr lang="en-US" altLang="vi-VN" u="sng"/>
              <a:t>0010   0110</a:t>
            </a:r>
            <a:endParaRPr lang="en-US" altLang="vi-VN"/>
          </a:p>
          <a:p>
            <a:pPr eaLnBrk="1" hangingPunct="1">
              <a:lnSpc>
                <a:spcPct val="90000"/>
              </a:lnSpc>
              <a:buFont typeface="Wingdings" panose="05000000000000000000" pitchFamily="2" charset="2"/>
              <a:buNone/>
              <a:defRPr/>
            </a:pPr>
            <a:r>
              <a:rPr lang="en-US" altLang="vi-VN"/>
              <a:t>	44		0011   1110</a:t>
            </a:r>
          </a:p>
          <a:p>
            <a:pPr eaLnBrk="1" hangingPunct="1">
              <a:lnSpc>
                <a:spcPct val="90000"/>
              </a:lnSpc>
              <a:buFont typeface="Wingdings" panose="05000000000000000000" pitchFamily="2" charset="2"/>
              <a:buNone/>
              <a:defRPr/>
            </a:pPr>
            <a:r>
              <a:rPr lang="en-US" altLang="vi-VN"/>
              <a:t>		        </a:t>
            </a:r>
            <a:r>
              <a:rPr lang="en-US" altLang="vi-VN" u="sng"/>
              <a:t>         + 0110     </a:t>
            </a:r>
            <a:r>
              <a:rPr lang="en-US" altLang="vi-VN"/>
              <a:t>hiệu đính S0 (decade S0)</a:t>
            </a:r>
          </a:p>
          <a:p>
            <a:pPr eaLnBrk="1" hangingPunct="1">
              <a:lnSpc>
                <a:spcPct val="90000"/>
              </a:lnSpc>
              <a:buFont typeface="Wingdings" panose="05000000000000000000" pitchFamily="2" charset="2"/>
              <a:buNone/>
              <a:defRPr/>
            </a:pPr>
            <a:r>
              <a:rPr lang="en-US" altLang="vi-VN"/>
              <a:t>			0100   0100</a:t>
            </a:r>
            <a:endParaRPr lang="en-AU" altLang="vi-VN"/>
          </a:p>
          <a:p>
            <a:pPr>
              <a:defRPr/>
            </a:pPr>
            <a:endParaRPr lang="en-US" altLang="vi-VN"/>
          </a:p>
        </p:txBody>
      </p:sp>
    </p:spTree>
    <p:extLst>
      <p:ext uri="{BB962C8B-B14F-4D97-AF65-F5344CB8AC3E}">
        <p14:creationId xmlns:p14="http://schemas.microsoft.com/office/powerpoint/2010/main" val="175106894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1651F49F-0223-453D-8253-AC458B6FFCA8}"/>
              </a:ext>
            </a:extLst>
          </p:cNvPr>
          <p:cNvSpPr>
            <a:spLocks noGrp="1"/>
          </p:cNvSpPr>
          <p:nvPr>
            <p:ph type="title"/>
          </p:nvPr>
        </p:nvSpPr>
        <p:spPr/>
        <p:txBody>
          <a:bodyPr/>
          <a:lstStyle/>
          <a:p>
            <a:endParaRPr lang="vi-VN" altLang="vi-VN"/>
          </a:p>
        </p:txBody>
      </p:sp>
      <p:sp>
        <p:nvSpPr>
          <p:cNvPr id="3" name="Content Placeholder 2">
            <a:extLst>
              <a:ext uri="{FF2B5EF4-FFF2-40B4-BE49-F238E27FC236}">
                <a16:creationId xmlns:a16="http://schemas.microsoft.com/office/drawing/2014/main" id="{0A182F54-949A-4438-AFC8-B95B0DEB7BAD}"/>
              </a:ext>
            </a:extLst>
          </p:cNvPr>
          <p:cNvSpPr>
            <a:spLocks noGrp="1"/>
          </p:cNvSpPr>
          <p:nvPr>
            <p:ph idx="1"/>
          </p:nvPr>
        </p:nvSpPr>
        <p:spPr>
          <a:xfrm>
            <a:off x="1905000" y="1066800"/>
            <a:ext cx="8574088" cy="5791200"/>
          </a:xfrm>
        </p:spPr>
        <p:txBody>
          <a:bodyPr/>
          <a:lstStyle/>
          <a:p>
            <a:pPr lvl="1">
              <a:spcBef>
                <a:spcPts val="0"/>
              </a:spcBef>
              <a:defRPr/>
            </a:pPr>
            <a:r>
              <a:rPr lang="en-US" err="1"/>
              <a:t>nearLabel</a:t>
            </a:r>
            <a:r>
              <a:rPr lang="en-US"/>
              <a:t> : Label cùng segment </a:t>
            </a:r>
            <a:r>
              <a:rPr lang="en-US" err="1"/>
              <a:t>với</a:t>
            </a:r>
            <a:r>
              <a:rPr lang="en-US"/>
              <a:t> lệnh JMP, </a:t>
            </a:r>
            <a:r>
              <a:rPr lang="en-US" err="1"/>
              <a:t>phạm</a:t>
            </a:r>
            <a:r>
              <a:rPr lang="en-US"/>
              <a:t> vi [-32768, +32767] bytes</a:t>
            </a:r>
          </a:p>
          <a:p>
            <a:pPr lvl="2">
              <a:spcBef>
                <a:spcPts val="0"/>
              </a:spcBef>
              <a:defRPr/>
            </a:pPr>
            <a:r>
              <a:rPr lang="en-US"/>
              <a:t>JMP Label</a:t>
            </a:r>
            <a:endParaRPr lang="en-US" sz="1800"/>
          </a:p>
          <a:p>
            <a:pPr lvl="2">
              <a:spcBef>
                <a:spcPts val="0"/>
              </a:spcBef>
              <a:defRPr/>
            </a:pPr>
            <a:r>
              <a:rPr lang="en-US"/>
              <a:t>Label </a:t>
            </a:r>
            <a:r>
              <a:rPr lang="en-US" err="1"/>
              <a:t>chiếm</a:t>
            </a:r>
            <a:r>
              <a:rPr lang="en-US"/>
              <a:t> 2 bytes </a:t>
            </a:r>
            <a:r>
              <a:rPr lang="en-US" err="1"/>
              <a:t>trong</a:t>
            </a:r>
            <a:r>
              <a:rPr lang="en-US"/>
              <a:t> </a:t>
            </a:r>
            <a:r>
              <a:rPr lang="en-US" err="1"/>
              <a:t>bộ</a:t>
            </a:r>
            <a:r>
              <a:rPr lang="en-US"/>
              <a:t> </a:t>
            </a:r>
            <a:r>
              <a:rPr lang="en-US" err="1"/>
              <a:t>nhớ</a:t>
            </a:r>
            <a:endParaRPr lang="en-US" sz="1800"/>
          </a:p>
          <a:p>
            <a:pPr lvl="2">
              <a:spcBef>
                <a:spcPts val="0"/>
              </a:spcBef>
              <a:defRPr/>
            </a:pPr>
            <a:r>
              <a:rPr lang="en-US">
                <a:ea typeface="+mn-ea"/>
                <a:cs typeface="+mn-cs"/>
              </a:rPr>
              <a:t>Chỉ </a:t>
            </a:r>
            <a:r>
              <a:rPr lang="en-US" err="1">
                <a:ea typeface="+mn-ea"/>
                <a:cs typeface="+mn-cs"/>
              </a:rPr>
              <a:t>thay</a:t>
            </a:r>
            <a:r>
              <a:rPr lang="en-US">
                <a:ea typeface="+mn-ea"/>
                <a:cs typeface="+mn-cs"/>
              </a:rPr>
              <a:t> </a:t>
            </a:r>
            <a:r>
              <a:rPr lang="en-US" err="1">
                <a:ea typeface="+mn-ea"/>
                <a:cs typeface="+mn-cs"/>
              </a:rPr>
              <a:t>đổi</a:t>
            </a:r>
            <a:r>
              <a:rPr lang="en-US">
                <a:ea typeface="+mn-ea"/>
                <a:cs typeface="+mn-cs"/>
              </a:rPr>
              <a:t> </a:t>
            </a:r>
            <a:r>
              <a:rPr lang="en-US" err="1">
                <a:ea typeface="+mn-ea"/>
                <a:cs typeface="+mn-cs"/>
              </a:rPr>
              <a:t>nội</a:t>
            </a:r>
            <a:r>
              <a:rPr lang="en-US">
                <a:ea typeface="+mn-ea"/>
                <a:cs typeface="+mn-cs"/>
              </a:rPr>
              <a:t> dung </a:t>
            </a:r>
            <a:r>
              <a:rPr lang="en-US" err="1">
                <a:ea typeface="+mn-ea"/>
                <a:cs typeface="+mn-cs"/>
              </a:rPr>
              <a:t>thanh</a:t>
            </a:r>
            <a:r>
              <a:rPr lang="en-US">
                <a:ea typeface="+mn-ea"/>
                <a:cs typeface="+mn-cs"/>
              </a:rPr>
              <a:t> </a:t>
            </a:r>
            <a:r>
              <a:rPr lang="en-US" err="1">
                <a:ea typeface="+mn-ea"/>
                <a:cs typeface="+mn-cs"/>
              </a:rPr>
              <a:t>ghi</a:t>
            </a:r>
            <a:r>
              <a:rPr lang="en-US">
                <a:ea typeface="+mn-ea"/>
                <a:cs typeface="+mn-cs"/>
              </a:rPr>
              <a:t> IP</a:t>
            </a:r>
          </a:p>
          <a:p>
            <a:pPr marL="457200" lvl="1" indent="0">
              <a:buNone/>
              <a:defRPr/>
            </a:pPr>
            <a:r>
              <a:rPr lang="en-US" altLang="vi-VN"/>
              <a:t>Hoạt động :</a:t>
            </a:r>
            <a:endParaRPr lang="en-US" altLang="vi-VN" sz="2000"/>
          </a:p>
          <a:p>
            <a:pPr lvl="2">
              <a:defRPr/>
            </a:pPr>
            <a:r>
              <a:rPr lang="en-US" altLang="vi-VN"/>
              <a:t>Push IP </a:t>
            </a:r>
            <a:r>
              <a:rPr lang="en-US" altLang="vi-VN">
                <a:sym typeface="Symbol" panose="05050102010706020507" pitchFamily="18" charset="2"/>
              </a:rPr>
              <a:t></a:t>
            </a:r>
            <a:r>
              <a:rPr lang="en-US" altLang="vi-VN"/>
              <a:t> stack</a:t>
            </a:r>
            <a:endParaRPr lang="en-US" altLang="vi-VN" sz="1800"/>
          </a:p>
          <a:p>
            <a:pPr lvl="2">
              <a:defRPr/>
            </a:pPr>
            <a:r>
              <a:rPr lang="en-US" altLang="vi-VN"/>
              <a:t>Offset Label </a:t>
            </a:r>
            <a:r>
              <a:rPr lang="en-US" altLang="vi-VN">
                <a:sym typeface="Symbol" panose="05050102010706020507" pitchFamily="18" charset="2"/>
              </a:rPr>
              <a:t></a:t>
            </a:r>
            <a:r>
              <a:rPr lang="en-US" altLang="vi-VN"/>
              <a:t> IP</a:t>
            </a:r>
            <a:endParaRPr lang="en-US" altLang="vi-VN" sz="1800"/>
          </a:p>
          <a:p>
            <a:pPr lvl="2">
              <a:defRPr/>
            </a:pPr>
            <a:r>
              <a:rPr lang="en-US" altLang="vi-VN"/>
              <a:t>Thi hành lệnh tại địa chỉ CS:IP</a:t>
            </a:r>
          </a:p>
          <a:p>
            <a:pPr lvl="2">
              <a:spcBef>
                <a:spcPts val="0"/>
              </a:spcBef>
              <a:defRPr/>
            </a:pPr>
            <a:endParaRPr lang="en-US">
              <a:ea typeface="+mn-ea"/>
              <a:cs typeface="+mn-cs"/>
            </a:endParaRPr>
          </a:p>
        </p:txBody>
      </p:sp>
    </p:spTree>
    <p:extLst>
      <p:ext uri="{BB962C8B-B14F-4D97-AF65-F5344CB8AC3E}">
        <p14:creationId xmlns:p14="http://schemas.microsoft.com/office/powerpoint/2010/main" val="315956847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8C7D1110-AF4F-46DD-A805-E46001FFD6F4}"/>
              </a:ext>
            </a:extLst>
          </p:cNvPr>
          <p:cNvSpPr>
            <a:spLocks noGrp="1"/>
          </p:cNvSpPr>
          <p:nvPr>
            <p:ph type="title"/>
          </p:nvPr>
        </p:nvSpPr>
        <p:spPr/>
        <p:txBody>
          <a:bodyPr/>
          <a:lstStyle/>
          <a:p>
            <a:endParaRPr lang="vi-VN" altLang="vi-VN"/>
          </a:p>
        </p:txBody>
      </p:sp>
      <p:sp>
        <p:nvSpPr>
          <p:cNvPr id="3" name="Content Placeholder 2">
            <a:extLst>
              <a:ext uri="{FF2B5EF4-FFF2-40B4-BE49-F238E27FC236}">
                <a16:creationId xmlns:a16="http://schemas.microsoft.com/office/drawing/2014/main" id="{F9354100-49D9-4676-871B-6F5F252C015F}"/>
              </a:ext>
            </a:extLst>
          </p:cNvPr>
          <p:cNvSpPr>
            <a:spLocks noGrp="1"/>
          </p:cNvSpPr>
          <p:nvPr>
            <p:ph idx="1"/>
          </p:nvPr>
        </p:nvSpPr>
        <p:spPr>
          <a:xfrm>
            <a:off x="1905000" y="1066800"/>
            <a:ext cx="8574088" cy="5791200"/>
          </a:xfrm>
        </p:spPr>
        <p:txBody>
          <a:bodyPr/>
          <a:lstStyle/>
          <a:p>
            <a:pPr lvl="1">
              <a:spcBef>
                <a:spcPts val="0"/>
              </a:spcBef>
              <a:defRPr/>
            </a:pPr>
            <a:r>
              <a:rPr lang="en-US"/>
              <a:t>farLabel : Label trong segment </a:t>
            </a:r>
            <a:r>
              <a:rPr lang="en-US" err="1"/>
              <a:t>khác</a:t>
            </a:r>
            <a:r>
              <a:rPr lang="en-US"/>
              <a:t> </a:t>
            </a:r>
            <a:r>
              <a:rPr lang="en-US" err="1"/>
              <a:t>với</a:t>
            </a:r>
            <a:r>
              <a:rPr lang="en-US"/>
              <a:t> segment </a:t>
            </a:r>
            <a:r>
              <a:rPr lang="en-US" err="1"/>
              <a:t>chứa</a:t>
            </a:r>
            <a:r>
              <a:rPr lang="en-US"/>
              <a:t> </a:t>
            </a:r>
            <a:r>
              <a:rPr lang="en-US" err="1"/>
              <a:t>lệnh</a:t>
            </a:r>
            <a:r>
              <a:rPr lang="en-US"/>
              <a:t> JMP</a:t>
            </a:r>
          </a:p>
          <a:p>
            <a:pPr lvl="2">
              <a:spcBef>
                <a:spcPts val="0"/>
              </a:spcBef>
              <a:defRPr/>
            </a:pPr>
            <a:r>
              <a:rPr lang="en-US"/>
              <a:t>JMP far Label</a:t>
            </a:r>
            <a:endParaRPr lang="en-US" sz="1800"/>
          </a:p>
          <a:p>
            <a:pPr lvl="2">
              <a:spcBef>
                <a:spcPts val="0"/>
              </a:spcBef>
              <a:defRPr/>
            </a:pPr>
            <a:r>
              <a:rPr lang="en-US"/>
              <a:t>Label </a:t>
            </a:r>
            <a:r>
              <a:rPr lang="en-US" err="1"/>
              <a:t>chiếm</a:t>
            </a:r>
            <a:r>
              <a:rPr lang="en-US"/>
              <a:t> 4 bytes </a:t>
            </a:r>
            <a:r>
              <a:rPr lang="en-US" err="1"/>
              <a:t>trong</a:t>
            </a:r>
            <a:r>
              <a:rPr lang="en-US"/>
              <a:t> </a:t>
            </a:r>
            <a:r>
              <a:rPr lang="en-US" err="1"/>
              <a:t>bộ</a:t>
            </a:r>
            <a:r>
              <a:rPr lang="en-US"/>
              <a:t> </a:t>
            </a:r>
            <a:r>
              <a:rPr lang="en-US" err="1"/>
              <a:t>nhớ</a:t>
            </a:r>
            <a:endParaRPr lang="en-US" sz="1800"/>
          </a:p>
          <a:p>
            <a:pPr lvl="2">
              <a:spcBef>
                <a:spcPts val="0"/>
              </a:spcBef>
              <a:defRPr/>
            </a:pPr>
            <a:r>
              <a:rPr lang="en-US">
                <a:ea typeface="+mn-ea"/>
                <a:cs typeface="+mn-cs"/>
              </a:rPr>
              <a:t>Thay </a:t>
            </a:r>
            <a:r>
              <a:rPr lang="en-US" err="1">
                <a:ea typeface="+mn-ea"/>
                <a:cs typeface="+mn-cs"/>
              </a:rPr>
              <a:t>đổi</a:t>
            </a:r>
            <a:r>
              <a:rPr lang="en-US">
                <a:ea typeface="+mn-ea"/>
                <a:cs typeface="+mn-cs"/>
              </a:rPr>
              <a:t> </a:t>
            </a:r>
            <a:r>
              <a:rPr lang="en-US" err="1">
                <a:ea typeface="+mn-ea"/>
                <a:cs typeface="+mn-cs"/>
              </a:rPr>
              <a:t>cả</a:t>
            </a:r>
            <a:r>
              <a:rPr lang="en-US">
                <a:ea typeface="+mn-ea"/>
                <a:cs typeface="+mn-cs"/>
              </a:rPr>
              <a:t> IP </a:t>
            </a:r>
            <a:r>
              <a:rPr lang="en-US" err="1">
                <a:ea typeface="+mn-ea"/>
                <a:cs typeface="+mn-cs"/>
              </a:rPr>
              <a:t>và</a:t>
            </a:r>
            <a:r>
              <a:rPr lang="en-US">
                <a:ea typeface="+mn-ea"/>
                <a:cs typeface="+mn-cs"/>
              </a:rPr>
              <a:t> CS</a:t>
            </a:r>
          </a:p>
          <a:p>
            <a:pPr marL="457200" lvl="1" indent="0">
              <a:buNone/>
              <a:defRPr/>
            </a:pPr>
            <a:r>
              <a:rPr lang="en-US" altLang="vi-VN"/>
              <a:t>Hoạt động :</a:t>
            </a:r>
            <a:endParaRPr lang="en-US" altLang="vi-VN" sz="2000"/>
          </a:p>
          <a:p>
            <a:pPr lvl="2">
              <a:defRPr/>
            </a:pPr>
            <a:r>
              <a:rPr lang="en-US" altLang="vi-VN"/>
              <a:t>Push CS,IP </a:t>
            </a:r>
            <a:r>
              <a:rPr lang="en-US" altLang="vi-VN">
                <a:sym typeface="Symbol" panose="05050102010706020507" pitchFamily="18" charset="2"/>
              </a:rPr>
              <a:t></a:t>
            </a:r>
            <a:r>
              <a:rPr lang="en-US" altLang="vi-VN"/>
              <a:t> stack</a:t>
            </a:r>
            <a:endParaRPr lang="en-US" altLang="vi-VN" sz="1800"/>
          </a:p>
          <a:p>
            <a:pPr lvl="2">
              <a:defRPr/>
            </a:pPr>
            <a:r>
              <a:rPr lang="en-US" altLang="vi-VN"/>
              <a:t>Segment Label </a:t>
            </a:r>
            <a:r>
              <a:rPr lang="en-US" altLang="vi-VN">
                <a:sym typeface="Symbol" panose="05050102010706020507" pitchFamily="18" charset="2"/>
              </a:rPr>
              <a:t></a:t>
            </a:r>
            <a:r>
              <a:rPr lang="en-US" altLang="vi-VN"/>
              <a:t> CS, Offset Label </a:t>
            </a:r>
            <a:r>
              <a:rPr lang="en-US" altLang="vi-VN">
                <a:sym typeface="Symbol" panose="05050102010706020507" pitchFamily="18" charset="2"/>
              </a:rPr>
              <a:t></a:t>
            </a:r>
            <a:r>
              <a:rPr lang="en-US" altLang="vi-VN"/>
              <a:t> IP</a:t>
            </a:r>
            <a:endParaRPr lang="en-US" altLang="vi-VN" sz="1800"/>
          </a:p>
          <a:p>
            <a:pPr lvl="2">
              <a:defRPr/>
            </a:pPr>
            <a:r>
              <a:rPr lang="en-US" altLang="vi-VN"/>
              <a:t>Thi hành lệnh tại địa chỉ CS:IP</a:t>
            </a:r>
          </a:p>
        </p:txBody>
      </p:sp>
    </p:spTree>
    <p:extLst>
      <p:ext uri="{BB962C8B-B14F-4D97-AF65-F5344CB8AC3E}">
        <p14:creationId xmlns:p14="http://schemas.microsoft.com/office/powerpoint/2010/main" val="140184106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13E2FA69-56B1-4500-8DD6-22886500BB34}"/>
              </a:ext>
            </a:extLst>
          </p:cNvPr>
          <p:cNvSpPr>
            <a:spLocks noGrp="1"/>
          </p:cNvSpPr>
          <p:nvPr>
            <p:ph type="title"/>
          </p:nvPr>
        </p:nvSpPr>
        <p:spPr/>
        <p:txBody>
          <a:bodyPr/>
          <a:lstStyle/>
          <a:p>
            <a:endParaRPr lang="vi-VN" altLang="vi-VN"/>
          </a:p>
        </p:txBody>
      </p:sp>
      <p:sp>
        <p:nvSpPr>
          <p:cNvPr id="3" name="Content Placeholder 2">
            <a:extLst>
              <a:ext uri="{FF2B5EF4-FFF2-40B4-BE49-F238E27FC236}">
                <a16:creationId xmlns:a16="http://schemas.microsoft.com/office/drawing/2014/main" id="{3C05A346-41E7-42FF-85CE-A2849DB52555}"/>
              </a:ext>
            </a:extLst>
          </p:cNvPr>
          <p:cNvSpPr>
            <a:spLocks noGrp="1"/>
          </p:cNvSpPr>
          <p:nvPr>
            <p:ph idx="1"/>
          </p:nvPr>
        </p:nvSpPr>
        <p:spPr>
          <a:xfrm>
            <a:off x="1905000" y="1295400"/>
            <a:ext cx="8574088" cy="5181600"/>
          </a:xfrm>
        </p:spPr>
        <p:txBody>
          <a:bodyPr/>
          <a:lstStyle/>
          <a:p>
            <a:pPr>
              <a:defRPr/>
            </a:pPr>
            <a:r>
              <a:rPr lang="en-US"/>
              <a:t>JMP target</a:t>
            </a:r>
          </a:p>
          <a:p>
            <a:pPr lvl="1">
              <a:defRPr/>
            </a:pPr>
            <a:r>
              <a:rPr lang="en-US" err="1"/>
              <a:t>Nhảy</a:t>
            </a:r>
            <a:r>
              <a:rPr lang="en-US"/>
              <a:t> </a:t>
            </a:r>
            <a:r>
              <a:rPr lang="en-US" err="1"/>
              <a:t>tới</a:t>
            </a:r>
            <a:r>
              <a:rPr lang="en-US"/>
              <a:t> </a:t>
            </a:r>
            <a:r>
              <a:rPr lang="en-US" err="1"/>
              <a:t>vị</a:t>
            </a:r>
            <a:r>
              <a:rPr lang="en-US"/>
              <a:t> </a:t>
            </a:r>
            <a:r>
              <a:rPr lang="en-US" err="1"/>
              <a:t>trí</a:t>
            </a:r>
            <a:r>
              <a:rPr lang="en-US"/>
              <a:t> target</a:t>
            </a:r>
            <a:endParaRPr lang="en-US" sz="2000"/>
          </a:p>
          <a:p>
            <a:pPr lvl="1">
              <a:defRPr/>
            </a:pPr>
            <a:r>
              <a:rPr lang="en-US"/>
              <a:t>Target </a:t>
            </a:r>
            <a:r>
              <a:rPr lang="en-US" err="1"/>
              <a:t>có</a:t>
            </a:r>
            <a:r>
              <a:rPr lang="en-US"/>
              <a:t> </a:t>
            </a:r>
            <a:r>
              <a:rPr lang="en-US" err="1"/>
              <a:t>thể</a:t>
            </a:r>
            <a:r>
              <a:rPr lang="en-US"/>
              <a:t> </a:t>
            </a:r>
            <a:r>
              <a:rPr lang="en-US" err="1"/>
              <a:t>là</a:t>
            </a:r>
            <a:r>
              <a:rPr lang="en-US"/>
              <a:t> </a:t>
            </a:r>
            <a:r>
              <a:rPr lang="en-US" err="1"/>
              <a:t>thanh</a:t>
            </a:r>
            <a:r>
              <a:rPr lang="en-US"/>
              <a:t> </a:t>
            </a:r>
            <a:r>
              <a:rPr lang="en-US" err="1"/>
              <a:t>ghi</a:t>
            </a:r>
            <a:r>
              <a:rPr lang="en-US"/>
              <a:t> hay </a:t>
            </a:r>
            <a:r>
              <a:rPr lang="en-US" err="1"/>
              <a:t>bộ</a:t>
            </a:r>
            <a:r>
              <a:rPr lang="en-US"/>
              <a:t> </a:t>
            </a:r>
            <a:r>
              <a:rPr lang="en-US" err="1"/>
              <a:t>nhớ</a:t>
            </a:r>
            <a:endParaRPr lang="en-US" sz="2000"/>
          </a:p>
          <a:p>
            <a:pPr marL="457200" lvl="1" indent="0">
              <a:buNone/>
              <a:defRPr/>
            </a:pPr>
            <a:r>
              <a:rPr lang="en-US"/>
              <a:t>VD : JMP AX	 ; AX </a:t>
            </a:r>
            <a:r>
              <a:rPr lang="en-US">
                <a:sym typeface="Symbol"/>
              </a:rPr>
              <a:t></a:t>
            </a:r>
            <a:r>
              <a:rPr lang="en-US"/>
              <a:t> IP</a:t>
            </a:r>
          </a:p>
          <a:p>
            <a:pPr marL="457200" lvl="1" indent="0">
              <a:buNone/>
              <a:defRPr/>
            </a:pPr>
            <a:endParaRPr lang="en-US" sz="2000"/>
          </a:p>
          <a:p>
            <a:pPr marL="457200" lvl="1" indent="0">
              <a:buNone/>
              <a:defRPr/>
            </a:pPr>
            <a:r>
              <a:rPr lang="en-US"/>
              <a:t>VD : JMP WORD PTR [BX]    ; [BX+1,BX] </a:t>
            </a:r>
            <a:r>
              <a:rPr lang="en-US">
                <a:sym typeface="Symbol"/>
              </a:rPr>
              <a:t></a:t>
            </a:r>
            <a:r>
              <a:rPr lang="en-US"/>
              <a:t>IP</a:t>
            </a:r>
          </a:p>
          <a:p>
            <a:pPr marL="457200" lvl="1" indent="0">
              <a:buNone/>
              <a:defRPr/>
            </a:pPr>
            <a:endParaRPr lang="en-US" sz="2000"/>
          </a:p>
          <a:p>
            <a:pPr marL="457200" lvl="1" indent="0">
              <a:buNone/>
              <a:defRPr/>
            </a:pPr>
            <a:r>
              <a:rPr lang="en-US">
                <a:ea typeface="+mn-ea"/>
                <a:cs typeface="+mn-cs"/>
              </a:rPr>
              <a:t>VD : JMP DWORD PTR [BX] ; [BX+3, BX+2] </a:t>
            </a:r>
            <a:r>
              <a:rPr lang="en-US">
                <a:ea typeface="+mn-ea"/>
                <a:cs typeface="+mn-cs"/>
                <a:sym typeface="Symbol"/>
              </a:rPr>
              <a:t></a:t>
            </a:r>
            <a:r>
              <a:rPr lang="en-US">
                <a:ea typeface="+mn-ea"/>
                <a:cs typeface="+mn-cs"/>
              </a:rPr>
              <a:t>CS</a:t>
            </a:r>
          </a:p>
          <a:p>
            <a:pPr marL="457200" lvl="1" indent="0">
              <a:buNone/>
              <a:defRPr/>
            </a:pPr>
            <a:r>
              <a:rPr lang="en-US">
                <a:ea typeface="+mn-ea"/>
                <a:cs typeface="+mn-cs"/>
              </a:rPr>
              <a:t>                                                   ; [BX+1,BX]      </a:t>
            </a:r>
            <a:r>
              <a:rPr lang="en-US">
                <a:ea typeface="+mn-ea"/>
                <a:cs typeface="+mn-cs"/>
                <a:sym typeface="Symbol"/>
              </a:rPr>
              <a:t></a:t>
            </a:r>
            <a:r>
              <a:rPr lang="en-US">
                <a:ea typeface="+mn-ea"/>
                <a:cs typeface="+mn-cs"/>
              </a:rPr>
              <a:t>IP</a:t>
            </a:r>
            <a:endParaRPr lang="en-US"/>
          </a:p>
        </p:txBody>
      </p:sp>
    </p:spTree>
    <p:extLst>
      <p:ext uri="{BB962C8B-B14F-4D97-AF65-F5344CB8AC3E}">
        <p14:creationId xmlns:p14="http://schemas.microsoft.com/office/powerpoint/2010/main" val="249812105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C2DFC588-FFAC-48CD-BA51-92C54D983313}"/>
              </a:ext>
            </a:extLst>
          </p:cNvPr>
          <p:cNvSpPr>
            <a:spLocks noGrp="1"/>
          </p:cNvSpPr>
          <p:nvPr>
            <p:ph type="title"/>
          </p:nvPr>
        </p:nvSpPr>
        <p:spPr/>
        <p:txBody>
          <a:bodyPr/>
          <a:lstStyle/>
          <a:p>
            <a:r>
              <a:rPr lang="en-US" altLang="vi-VN"/>
              <a:t>Lệnh Call</a:t>
            </a:r>
          </a:p>
        </p:txBody>
      </p:sp>
      <p:sp>
        <p:nvSpPr>
          <p:cNvPr id="26627" name="Content Placeholder 2">
            <a:extLst>
              <a:ext uri="{FF2B5EF4-FFF2-40B4-BE49-F238E27FC236}">
                <a16:creationId xmlns:a16="http://schemas.microsoft.com/office/drawing/2014/main" id="{02B33DE9-F122-4E78-ADBB-7F0107CA415B}"/>
              </a:ext>
            </a:extLst>
          </p:cNvPr>
          <p:cNvSpPr>
            <a:spLocks noGrp="1"/>
          </p:cNvSpPr>
          <p:nvPr>
            <p:ph idx="1"/>
          </p:nvPr>
        </p:nvSpPr>
        <p:spPr>
          <a:xfrm>
            <a:off x="1905000" y="1295400"/>
            <a:ext cx="8574088" cy="5334000"/>
          </a:xfrm>
        </p:spPr>
        <p:txBody>
          <a:bodyPr/>
          <a:lstStyle/>
          <a:p>
            <a:pPr>
              <a:defRPr/>
            </a:pPr>
            <a:r>
              <a:rPr lang="en-US" altLang="vi-VN"/>
              <a:t>Cú pháp : CALL Label</a:t>
            </a:r>
          </a:p>
          <a:p>
            <a:pPr marL="0" indent="0">
              <a:buNone/>
              <a:defRPr/>
            </a:pPr>
            <a:r>
              <a:rPr lang="en-US" altLang="vi-VN"/>
              <a:t>                    CALL target (reg, mem)</a:t>
            </a:r>
          </a:p>
          <a:p>
            <a:pPr>
              <a:defRPr/>
            </a:pPr>
            <a:r>
              <a:rPr lang="en-US" altLang="vi-VN"/>
              <a:t>Gọi và thực hiện chương trình con được xác định bởi Label hoặc target</a:t>
            </a:r>
          </a:p>
        </p:txBody>
      </p:sp>
    </p:spTree>
    <p:extLst>
      <p:ext uri="{BB962C8B-B14F-4D97-AF65-F5344CB8AC3E}">
        <p14:creationId xmlns:p14="http://schemas.microsoft.com/office/powerpoint/2010/main" val="302348153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F7EC39A8-2E81-4722-B4DD-A50100B58535}"/>
              </a:ext>
            </a:extLst>
          </p:cNvPr>
          <p:cNvSpPr>
            <a:spLocks noGrp="1"/>
          </p:cNvSpPr>
          <p:nvPr>
            <p:ph type="title"/>
          </p:nvPr>
        </p:nvSpPr>
        <p:spPr/>
        <p:txBody>
          <a:bodyPr/>
          <a:lstStyle/>
          <a:p>
            <a:endParaRPr lang="vi-VN" altLang="vi-VN"/>
          </a:p>
        </p:txBody>
      </p:sp>
      <p:sp>
        <p:nvSpPr>
          <p:cNvPr id="27651" name="Content Placeholder 2">
            <a:extLst>
              <a:ext uri="{FF2B5EF4-FFF2-40B4-BE49-F238E27FC236}">
                <a16:creationId xmlns:a16="http://schemas.microsoft.com/office/drawing/2014/main" id="{4B4C335D-98A5-4F11-AC0E-93EA3F513526}"/>
              </a:ext>
            </a:extLst>
          </p:cNvPr>
          <p:cNvSpPr>
            <a:spLocks noGrp="1"/>
          </p:cNvSpPr>
          <p:nvPr>
            <p:ph idx="1"/>
          </p:nvPr>
        </p:nvSpPr>
        <p:spPr/>
        <p:txBody>
          <a:bodyPr/>
          <a:lstStyle/>
          <a:p>
            <a:r>
              <a:rPr lang="en-US" altLang="vi-VN"/>
              <a:t>CALL Nhan</a:t>
            </a:r>
          </a:p>
          <a:p>
            <a:pPr lvl="1"/>
            <a:r>
              <a:rPr lang="en-US" altLang="vi-VN"/>
              <a:t>Dạng Near :</a:t>
            </a:r>
          </a:p>
          <a:p>
            <a:pPr lvl="2"/>
            <a:r>
              <a:rPr lang="en-US" altLang="vi-VN"/>
              <a:t>Label chiếm 2 bytes trong bộ nhớ</a:t>
            </a:r>
            <a:endParaRPr lang="en-US" altLang="vi-VN" sz="1600"/>
          </a:p>
          <a:p>
            <a:pPr lvl="2"/>
            <a:r>
              <a:rPr lang="en-US" altLang="vi-VN"/>
              <a:t>Label phải cùng segment với lệnh CALL</a:t>
            </a:r>
            <a:endParaRPr lang="en-US" altLang="vi-VN" sz="1600"/>
          </a:p>
          <a:p>
            <a:pPr lvl="1"/>
            <a:r>
              <a:rPr lang="en-US" altLang="vi-VN"/>
              <a:t>Hoạt động :</a:t>
            </a:r>
            <a:endParaRPr lang="en-US" altLang="vi-VN" sz="2000"/>
          </a:p>
          <a:p>
            <a:pPr lvl="2"/>
            <a:r>
              <a:rPr lang="en-US" altLang="vi-VN"/>
              <a:t>Push IP </a:t>
            </a:r>
            <a:r>
              <a:rPr lang="en-US" altLang="vi-VN">
                <a:sym typeface="Symbol" panose="05050102010706020507" pitchFamily="18" charset="2"/>
              </a:rPr>
              <a:t></a:t>
            </a:r>
            <a:r>
              <a:rPr lang="en-US" altLang="vi-VN"/>
              <a:t> stack</a:t>
            </a:r>
            <a:endParaRPr lang="en-US" altLang="vi-VN" sz="1800"/>
          </a:p>
          <a:p>
            <a:pPr lvl="2"/>
            <a:r>
              <a:rPr lang="en-US" altLang="vi-VN"/>
              <a:t>Offset Label </a:t>
            </a:r>
            <a:r>
              <a:rPr lang="en-US" altLang="vi-VN">
                <a:sym typeface="Symbol" panose="05050102010706020507" pitchFamily="18" charset="2"/>
              </a:rPr>
              <a:t></a:t>
            </a:r>
            <a:r>
              <a:rPr lang="en-US" altLang="vi-VN"/>
              <a:t> IP</a:t>
            </a:r>
            <a:endParaRPr lang="en-US" altLang="vi-VN" sz="1800"/>
          </a:p>
          <a:p>
            <a:pPr lvl="2"/>
            <a:r>
              <a:rPr lang="en-US" altLang="vi-VN"/>
              <a:t>Thi hành lệnh tại địa chỉ CS:IP</a:t>
            </a:r>
            <a:endParaRPr lang="en-US" altLang="vi-VN" sz="1800"/>
          </a:p>
          <a:p>
            <a:pPr lvl="2"/>
            <a:r>
              <a:rPr lang="en-US" altLang="vi-VN"/>
              <a:t>Quay về lệnh kế tiếp sau lệnh call (POP stack </a:t>
            </a:r>
            <a:r>
              <a:rPr lang="en-US" altLang="vi-VN">
                <a:sym typeface="Symbol" panose="05050102010706020507" pitchFamily="18" charset="2"/>
              </a:rPr>
              <a:t></a:t>
            </a:r>
            <a:r>
              <a:rPr lang="en-US" altLang="vi-VN"/>
              <a:t> IP)</a:t>
            </a:r>
            <a:endParaRPr lang="en-US" altLang="vi-VN" sz="1800"/>
          </a:p>
        </p:txBody>
      </p:sp>
    </p:spTree>
    <p:extLst>
      <p:ext uri="{BB962C8B-B14F-4D97-AF65-F5344CB8AC3E}">
        <p14:creationId xmlns:p14="http://schemas.microsoft.com/office/powerpoint/2010/main" val="31114217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70F425F0-AB23-4B45-B493-F5FC4E03A3AA}"/>
              </a:ext>
            </a:extLst>
          </p:cNvPr>
          <p:cNvSpPr>
            <a:spLocks noGrp="1"/>
          </p:cNvSpPr>
          <p:nvPr>
            <p:ph idx="1"/>
          </p:nvPr>
        </p:nvSpPr>
        <p:spPr>
          <a:xfrm>
            <a:off x="1905000" y="1295400"/>
            <a:ext cx="8574088" cy="5257800"/>
          </a:xfrm>
        </p:spPr>
        <p:txBody>
          <a:bodyPr/>
          <a:lstStyle/>
          <a:p>
            <a:pPr marL="0" indent="0">
              <a:spcBef>
                <a:spcPct val="0"/>
              </a:spcBef>
              <a:buNone/>
            </a:pPr>
            <a:r>
              <a:rPr lang="en-US" altLang="vi-VN" sz="2800"/>
              <a:t>1100:03E0			MOV DX, OFFSET Str </a:t>
            </a:r>
          </a:p>
          <a:p>
            <a:pPr marL="0" indent="0">
              <a:spcBef>
                <a:spcPct val="0"/>
              </a:spcBef>
              <a:buNone/>
            </a:pPr>
            <a:r>
              <a:rPr lang="en-US" altLang="vi-VN" sz="2800" b="1">
                <a:solidFill>
                  <a:srgbClr val="FF0000"/>
                </a:solidFill>
              </a:rPr>
              <a:t>1100</a:t>
            </a:r>
            <a:r>
              <a:rPr lang="en-US" altLang="vi-VN" sz="2800"/>
              <a:t>:03E3			CALL PrintSt </a:t>
            </a:r>
          </a:p>
          <a:p>
            <a:pPr marL="0" indent="0">
              <a:spcBef>
                <a:spcPct val="0"/>
              </a:spcBef>
              <a:buNone/>
            </a:pPr>
            <a:r>
              <a:rPr lang="en-US" altLang="vi-VN" sz="2800"/>
              <a:t>1100:03E6	Next : 	INT 20h</a:t>
            </a:r>
          </a:p>
          <a:p>
            <a:pPr marL="0" indent="0">
              <a:spcBef>
                <a:spcPct val="0"/>
              </a:spcBef>
              <a:buNone/>
            </a:pPr>
            <a:r>
              <a:rPr lang="en-US" altLang="vi-VN" sz="2800"/>
              <a:t>1100:03E8	Str		DB ‘KHOA TIN HOC’</a:t>
            </a:r>
          </a:p>
          <a:p>
            <a:pPr marL="0" indent="0">
              <a:spcBef>
                <a:spcPct val="0"/>
              </a:spcBef>
              <a:buNone/>
            </a:pPr>
            <a:r>
              <a:rPr lang="en-US" altLang="vi-VN" sz="2800"/>
              <a:t>-------------------------------------------------------------------</a:t>
            </a:r>
          </a:p>
          <a:p>
            <a:pPr marL="0" indent="0">
              <a:spcBef>
                <a:spcPct val="0"/>
              </a:spcBef>
              <a:buNone/>
            </a:pPr>
            <a:r>
              <a:rPr lang="en-US" altLang="vi-VN" sz="2800" b="1">
                <a:solidFill>
                  <a:srgbClr val="FF0000"/>
                </a:solidFill>
              </a:rPr>
              <a:t>1100</a:t>
            </a:r>
            <a:r>
              <a:rPr lang="en-US" altLang="vi-VN" sz="2800"/>
              <a:t>:0600	PrintSt	PROC NEAR</a:t>
            </a:r>
          </a:p>
          <a:p>
            <a:pPr marL="0" indent="0">
              <a:spcBef>
                <a:spcPct val="0"/>
              </a:spcBef>
              <a:buNone/>
            </a:pPr>
            <a:r>
              <a:rPr lang="en-US" altLang="vi-VN" sz="2800"/>
              <a:t>					MOV AH, 09H</a:t>
            </a:r>
          </a:p>
          <a:p>
            <a:pPr marL="0" indent="0">
              <a:spcBef>
                <a:spcPct val="0"/>
              </a:spcBef>
              <a:buNone/>
            </a:pPr>
            <a:r>
              <a:rPr lang="en-US" altLang="vi-VN" sz="2800"/>
              <a:t>					INT 21H</a:t>
            </a:r>
          </a:p>
          <a:p>
            <a:pPr marL="0" indent="0">
              <a:spcBef>
                <a:spcPct val="0"/>
              </a:spcBef>
              <a:buNone/>
            </a:pPr>
            <a:r>
              <a:rPr lang="en-US" altLang="vi-VN" sz="2800"/>
              <a:t>					RET</a:t>
            </a:r>
          </a:p>
          <a:p>
            <a:pPr marL="0" indent="0">
              <a:spcBef>
                <a:spcPct val="0"/>
              </a:spcBef>
              <a:buNone/>
            </a:pPr>
            <a:r>
              <a:rPr lang="en-US" altLang="vi-VN" sz="2800"/>
              <a:t>	          PrintSt	ENDP</a:t>
            </a:r>
          </a:p>
        </p:txBody>
      </p:sp>
      <p:sp>
        <p:nvSpPr>
          <p:cNvPr id="28675" name="Title 1">
            <a:extLst>
              <a:ext uri="{FF2B5EF4-FFF2-40B4-BE49-F238E27FC236}">
                <a16:creationId xmlns:a16="http://schemas.microsoft.com/office/drawing/2014/main" id="{E8B6ED1F-D0B2-437B-9A2A-F34B54F49900}"/>
              </a:ext>
            </a:extLst>
          </p:cNvPr>
          <p:cNvSpPr>
            <a:spLocks noGrp="1"/>
          </p:cNvSpPr>
          <p:nvPr>
            <p:ph type="title"/>
          </p:nvPr>
        </p:nvSpPr>
        <p:spPr/>
        <p:txBody>
          <a:bodyPr/>
          <a:lstStyle/>
          <a:p>
            <a:r>
              <a:rPr lang="en-US" altLang="vi-VN"/>
              <a:t>Ví dụ : </a:t>
            </a:r>
          </a:p>
        </p:txBody>
      </p:sp>
    </p:spTree>
    <p:extLst>
      <p:ext uri="{BB962C8B-B14F-4D97-AF65-F5344CB8AC3E}">
        <p14:creationId xmlns:p14="http://schemas.microsoft.com/office/powerpoint/2010/main" val="217007084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448E9944-F5C7-43CA-8598-8AD9DC017BB1}"/>
              </a:ext>
            </a:extLst>
          </p:cNvPr>
          <p:cNvSpPr>
            <a:spLocks noGrp="1"/>
          </p:cNvSpPr>
          <p:nvPr>
            <p:ph type="title"/>
          </p:nvPr>
        </p:nvSpPr>
        <p:spPr/>
        <p:txBody>
          <a:bodyPr/>
          <a:lstStyle/>
          <a:p>
            <a:endParaRPr lang="vi-VN" altLang="vi-VN"/>
          </a:p>
        </p:txBody>
      </p:sp>
      <p:sp>
        <p:nvSpPr>
          <p:cNvPr id="3" name="Content Placeholder 2">
            <a:extLst>
              <a:ext uri="{FF2B5EF4-FFF2-40B4-BE49-F238E27FC236}">
                <a16:creationId xmlns:a16="http://schemas.microsoft.com/office/drawing/2014/main" id="{52D19E53-C519-477C-B045-D6E5CD0C5FB7}"/>
              </a:ext>
            </a:extLst>
          </p:cNvPr>
          <p:cNvSpPr>
            <a:spLocks noGrp="1"/>
          </p:cNvSpPr>
          <p:nvPr>
            <p:ph idx="1"/>
          </p:nvPr>
        </p:nvSpPr>
        <p:spPr>
          <a:xfrm>
            <a:off x="1905000" y="1295400"/>
            <a:ext cx="8574088" cy="5105400"/>
          </a:xfrm>
        </p:spPr>
        <p:txBody>
          <a:bodyPr/>
          <a:lstStyle/>
          <a:p>
            <a:pPr lvl="1">
              <a:defRPr/>
            </a:pPr>
            <a:r>
              <a:rPr lang="en-US" err="1">
                <a:ea typeface="+mn-ea"/>
                <a:cs typeface="+mn-cs"/>
              </a:rPr>
              <a:t>Dạng</a:t>
            </a:r>
            <a:r>
              <a:rPr lang="en-US">
                <a:ea typeface="+mn-ea"/>
                <a:cs typeface="+mn-cs"/>
              </a:rPr>
              <a:t> far </a:t>
            </a:r>
            <a:endParaRPr lang="en-US" sz="2000">
              <a:ea typeface="+mn-ea"/>
              <a:cs typeface="+mn-cs"/>
            </a:endParaRPr>
          </a:p>
          <a:p>
            <a:pPr lvl="2">
              <a:defRPr/>
            </a:pPr>
            <a:r>
              <a:rPr lang="en-US"/>
              <a:t>Label chiếm 4 bytes </a:t>
            </a:r>
            <a:r>
              <a:rPr lang="en-US" err="1"/>
              <a:t>trong</a:t>
            </a:r>
            <a:r>
              <a:rPr lang="en-US"/>
              <a:t> </a:t>
            </a:r>
            <a:r>
              <a:rPr lang="en-US" err="1"/>
              <a:t>bộ</a:t>
            </a:r>
            <a:r>
              <a:rPr lang="en-US"/>
              <a:t> </a:t>
            </a:r>
            <a:r>
              <a:rPr lang="en-US" err="1"/>
              <a:t>nhớ</a:t>
            </a:r>
            <a:endParaRPr lang="en-US" sz="1600"/>
          </a:p>
          <a:p>
            <a:pPr lvl="2">
              <a:defRPr/>
            </a:pPr>
            <a:r>
              <a:rPr lang="en-US"/>
              <a:t>Label </a:t>
            </a:r>
            <a:r>
              <a:rPr lang="en-US" err="1"/>
              <a:t>nằm</a:t>
            </a:r>
            <a:r>
              <a:rPr lang="en-US"/>
              <a:t> </a:t>
            </a:r>
            <a:r>
              <a:rPr lang="en-US" err="1"/>
              <a:t>trong</a:t>
            </a:r>
            <a:r>
              <a:rPr lang="en-US"/>
              <a:t> segment </a:t>
            </a:r>
            <a:r>
              <a:rPr lang="en-US" err="1"/>
              <a:t>khác</a:t>
            </a:r>
            <a:r>
              <a:rPr lang="en-US"/>
              <a:t> </a:t>
            </a:r>
            <a:r>
              <a:rPr lang="en-US" err="1"/>
              <a:t>với</a:t>
            </a:r>
            <a:r>
              <a:rPr lang="en-US"/>
              <a:t> segment </a:t>
            </a:r>
            <a:r>
              <a:rPr lang="en-US" err="1"/>
              <a:t>chứa</a:t>
            </a:r>
            <a:r>
              <a:rPr lang="en-US"/>
              <a:t> </a:t>
            </a:r>
            <a:r>
              <a:rPr lang="en-US" err="1"/>
              <a:t>lệnh</a:t>
            </a:r>
            <a:r>
              <a:rPr lang="en-US"/>
              <a:t> CALL</a:t>
            </a:r>
            <a:endParaRPr lang="en-US" sz="1600"/>
          </a:p>
          <a:p>
            <a:pPr lvl="1">
              <a:defRPr/>
            </a:pPr>
            <a:r>
              <a:rPr lang="en-US" err="1"/>
              <a:t>Hoạt</a:t>
            </a:r>
            <a:r>
              <a:rPr lang="en-US"/>
              <a:t> </a:t>
            </a:r>
            <a:r>
              <a:rPr lang="en-US" err="1"/>
              <a:t>động</a:t>
            </a:r>
            <a:r>
              <a:rPr lang="en-US"/>
              <a:t> :</a:t>
            </a:r>
            <a:endParaRPr lang="en-US" sz="2000"/>
          </a:p>
          <a:p>
            <a:pPr lvl="2">
              <a:defRPr/>
            </a:pPr>
            <a:r>
              <a:rPr lang="en-US"/>
              <a:t>Push CS </a:t>
            </a:r>
            <a:r>
              <a:rPr lang="en-US" err="1"/>
              <a:t>và</a:t>
            </a:r>
            <a:r>
              <a:rPr lang="en-US"/>
              <a:t> IP </a:t>
            </a:r>
            <a:r>
              <a:rPr lang="en-US">
                <a:sym typeface="Symbol"/>
              </a:rPr>
              <a:t></a:t>
            </a:r>
            <a:r>
              <a:rPr lang="en-US"/>
              <a:t> stack</a:t>
            </a:r>
            <a:endParaRPr lang="en-US" sz="1800"/>
          </a:p>
          <a:p>
            <a:pPr lvl="2">
              <a:defRPr/>
            </a:pPr>
            <a:r>
              <a:rPr lang="en-US"/>
              <a:t>Segment Label </a:t>
            </a:r>
            <a:r>
              <a:rPr lang="en-US">
                <a:sym typeface="Symbol"/>
              </a:rPr>
              <a:t></a:t>
            </a:r>
            <a:r>
              <a:rPr lang="en-US"/>
              <a:t> CS,  Offset Label </a:t>
            </a:r>
            <a:r>
              <a:rPr lang="en-US">
                <a:sym typeface="Symbol"/>
              </a:rPr>
              <a:t></a:t>
            </a:r>
            <a:r>
              <a:rPr lang="en-US"/>
              <a:t> IP</a:t>
            </a:r>
            <a:endParaRPr lang="en-US" sz="1800"/>
          </a:p>
          <a:p>
            <a:pPr lvl="2">
              <a:defRPr/>
            </a:pPr>
            <a:r>
              <a:rPr lang="en-US" err="1"/>
              <a:t>Thi</a:t>
            </a:r>
            <a:r>
              <a:rPr lang="en-US"/>
              <a:t> </a:t>
            </a:r>
            <a:r>
              <a:rPr lang="en-US" err="1"/>
              <a:t>hành</a:t>
            </a:r>
            <a:r>
              <a:rPr lang="en-US"/>
              <a:t> </a:t>
            </a:r>
            <a:r>
              <a:rPr lang="en-US" err="1"/>
              <a:t>lệnh</a:t>
            </a:r>
            <a:r>
              <a:rPr lang="en-US"/>
              <a:t> </a:t>
            </a:r>
            <a:r>
              <a:rPr lang="en-US" err="1"/>
              <a:t>tại</a:t>
            </a:r>
            <a:r>
              <a:rPr lang="en-US"/>
              <a:t> </a:t>
            </a:r>
            <a:r>
              <a:rPr lang="en-US" err="1"/>
              <a:t>địa</a:t>
            </a:r>
            <a:r>
              <a:rPr lang="en-US"/>
              <a:t> </a:t>
            </a:r>
            <a:r>
              <a:rPr lang="en-US" err="1"/>
              <a:t>chỉ</a:t>
            </a:r>
            <a:r>
              <a:rPr lang="en-US"/>
              <a:t> CS:IP</a:t>
            </a:r>
            <a:endParaRPr lang="en-US" sz="1800"/>
          </a:p>
          <a:p>
            <a:pPr lvl="2">
              <a:defRPr/>
            </a:pPr>
            <a:r>
              <a:rPr lang="en-US"/>
              <a:t>Quay </a:t>
            </a:r>
            <a:r>
              <a:rPr lang="en-US" err="1"/>
              <a:t>về</a:t>
            </a:r>
            <a:r>
              <a:rPr lang="en-US"/>
              <a:t> </a:t>
            </a:r>
            <a:r>
              <a:rPr lang="en-US" err="1"/>
              <a:t>lệnh</a:t>
            </a:r>
            <a:r>
              <a:rPr lang="en-US"/>
              <a:t> </a:t>
            </a:r>
            <a:r>
              <a:rPr lang="en-US" err="1"/>
              <a:t>kế</a:t>
            </a:r>
            <a:r>
              <a:rPr lang="en-US"/>
              <a:t> </a:t>
            </a:r>
            <a:r>
              <a:rPr lang="en-US" err="1"/>
              <a:t>tiếp</a:t>
            </a:r>
            <a:r>
              <a:rPr lang="en-US"/>
              <a:t> </a:t>
            </a:r>
            <a:r>
              <a:rPr lang="en-US" err="1"/>
              <a:t>sau</a:t>
            </a:r>
            <a:r>
              <a:rPr lang="en-US"/>
              <a:t> </a:t>
            </a:r>
            <a:r>
              <a:rPr lang="en-US" err="1"/>
              <a:t>lệnh</a:t>
            </a:r>
            <a:r>
              <a:rPr lang="en-US"/>
              <a:t> call (POP stack </a:t>
            </a:r>
            <a:r>
              <a:rPr lang="en-US">
                <a:sym typeface="Symbol"/>
              </a:rPr>
              <a:t></a:t>
            </a:r>
            <a:r>
              <a:rPr lang="en-US"/>
              <a:t>IP, CS)</a:t>
            </a:r>
            <a:endParaRPr lang="en-US" sz="1800"/>
          </a:p>
          <a:p>
            <a:pPr lvl="1">
              <a:defRPr/>
            </a:pPr>
            <a:endParaRPr lang="en-US"/>
          </a:p>
        </p:txBody>
      </p:sp>
    </p:spTree>
    <p:extLst>
      <p:ext uri="{BB962C8B-B14F-4D97-AF65-F5344CB8AC3E}">
        <p14:creationId xmlns:p14="http://schemas.microsoft.com/office/powerpoint/2010/main" val="426712586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247B7A6C-EEE5-4DD3-8679-89FB482ED359}"/>
              </a:ext>
            </a:extLst>
          </p:cNvPr>
          <p:cNvSpPr>
            <a:spLocks noGrp="1"/>
          </p:cNvSpPr>
          <p:nvPr>
            <p:ph type="title"/>
          </p:nvPr>
        </p:nvSpPr>
        <p:spPr/>
        <p:txBody>
          <a:bodyPr/>
          <a:lstStyle/>
          <a:p>
            <a:r>
              <a:rPr lang="en-US" altLang="vi-VN"/>
              <a:t>Ví dụ : </a:t>
            </a:r>
          </a:p>
        </p:txBody>
      </p:sp>
      <p:sp>
        <p:nvSpPr>
          <p:cNvPr id="30723" name="Content Placeholder 2">
            <a:extLst>
              <a:ext uri="{FF2B5EF4-FFF2-40B4-BE49-F238E27FC236}">
                <a16:creationId xmlns:a16="http://schemas.microsoft.com/office/drawing/2014/main" id="{7C90BBF8-D8D6-4020-BB84-95E8E2D10C45}"/>
              </a:ext>
            </a:extLst>
          </p:cNvPr>
          <p:cNvSpPr>
            <a:spLocks noGrp="1"/>
          </p:cNvSpPr>
          <p:nvPr>
            <p:ph idx="1"/>
          </p:nvPr>
        </p:nvSpPr>
        <p:spPr>
          <a:xfrm>
            <a:off x="1905000" y="1295400"/>
            <a:ext cx="8574088" cy="5257800"/>
          </a:xfrm>
        </p:spPr>
        <p:txBody>
          <a:bodyPr/>
          <a:lstStyle/>
          <a:p>
            <a:pPr marL="0" indent="0">
              <a:buNone/>
            </a:pPr>
            <a:r>
              <a:rPr lang="en-US" altLang="vi-VN" sz="2800"/>
              <a:t>1100:03E0			MOV DX, OFFSET Str </a:t>
            </a:r>
          </a:p>
          <a:p>
            <a:pPr marL="0" indent="0">
              <a:buNone/>
            </a:pPr>
            <a:r>
              <a:rPr lang="en-US" altLang="vi-VN" sz="2800" b="1">
                <a:solidFill>
                  <a:srgbClr val="FF0000"/>
                </a:solidFill>
              </a:rPr>
              <a:t>1100</a:t>
            </a:r>
            <a:r>
              <a:rPr lang="en-US" altLang="vi-VN" sz="2800"/>
              <a:t>:03E3			CALL FAR PTR PrintSt </a:t>
            </a:r>
          </a:p>
          <a:p>
            <a:pPr marL="0" indent="0">
              <a:buNone/>
            </a:pPr>
            <a:r>
              <a:rPr lang="en-US" altLang="vi-VN" sz="2800"/>
              <a:t>1100:03E6	Next : 	INT 20h</a:t>
            </a:r>
          </a:p>
          <a:p>
            <a:pPr marL="0" indent="0">
              <a:buNone/>
            </a:pPr>
            <a:r>
              <a:rPr lang="en-US" altLang="vi-VN" sz="2800"/>
              <a:t>1100:03E8	Str		DB ‘KHOA TIN HOC’</a:t>
            </a:r>
          </a:p>
          <a:p>
            <a:pPr marL="0" indent="0">
              <a:buNone/>
            </a:pPr>
            <a:r>
              <a:rPr lang="en-US" altLang="vi-VN" sz="2800"/>
              <a:t>------------------------------------------------------------------</a:t>
            </a:r>
          </a:p>
          <a:p>
            <a:pPr marL="0" indent="0">
              <a:buNone/>
            </a:pPr>
            <a:r>
              <a:rPr lang="en-US" altLang="vi-VN" sz="2800" b="1">
                <a:solidFill>
                  <a:srgbClr val="FF0000"/>
                </a:solidFill>
              </a:rPr>
              <a:t>4100</a:t>
            </a:r>
            <a:r>
              <a:rPr lang="en-US" altLang="vi-VN" sz="2800"/>
              <a:t>:0600	PrintSt	PROC 	FAR</a:t>
            </a:r>
          </a:p>
          <a:p>
            <a:pPr marL="0" indent="0">
              <a:buNone/>
            </a:pPr>
            <a:r>
              <a:rPr lang="en-US" altLang="vi-VN" sz="2800"/>
              <a:t>					MOV AH, 09H</a:t>
            </a:r>
          </a:p>
          <a:p>
            <a:pPr marL="0" indent="0">
              <a:buNone/>
            </a:pPr>
            <a:r>
              <a:rPr lang="en-US" altLang="vi-VN" sz="2800"/>
              <a:t>					INT 21H</a:t>
            </a:r>
          </a:p>
          <a:p>
            <a:pPr marL="0" indent="0">
              <a:buNone/>
            </a:pPr>
            <a:r>
              <a:rPr lang="en-US" altLang="vi-VN" sz="2800"/>
              <a:t>					RET</a:t>
            </a:r>
          </a:p>
          <a:p>
            <a:pPr marL="0" indent="0">
              <a:buNone/>
            </a:pPr>
            <a:r>
              <a:rPr lang="en-US" altLang="vi-VN" sz="2800"/>
              <a:t>	          PrintSt	ENDP</a:t>
            </a:r>
          </a:p>
        </p:txBody>
      </p:sp>
    </p:spTree>
    <p:extLst>
      <p:ext uri="{BB962C8B-B14F-4D97-AF65-F5344CB8AC3E}">
        <p14:creationId xmlns:p14="http://schemas.microsoft.com/office/powerpoint/2010/main" val="949950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0FEABE22-56E1-499E-BED1-957990A0C08A}"/>
              </a:ext>
            </a:extLst>
          </p:cNvPr>
          <p:cNvSpPr>
            <a:spLocks noGrp="1"/>
          </p:cNvSpPr>
          <p:nvPr>
            <p:ph type="title"/>
          </p:nvPr>
        </p:nvSpPr>
        <p:spPr/>
        <p:txBody>
          <a:bodyPr/>
          <a:lstStyle/>
          <a:p>
            <a:endParaRPr lang="vi-VN" altLang="vi-VN"/>
          </a:p>
        </p:txBody>
      </p:sp>
      <p:sp>
        <p:nvSpPr>
          <p:cNvPr id="3" name="Content Placeholder 2">
            <a:extLst>
              <a:ext uri="{FF2B5EF4-FFF2-40B4-BE49-F238E27FC236}">
                <a16:creationId xmlns:a16="http://schemas.microsoft.com/office/drawing/2014/main" id="{F327CB18-8322-4C53-B374-251D7980DF2C}"/>
              </a:ext>
            </a:extLst>
          </p:cNvPr>
          <p:cNvSpPr>
            <a:spLocks noGrp="1"/>
          </p:cNvSpPr>
          <p:nvPr>
            <p:ph idx="1"/>
          </p:nvPr>
        </p:nvSpPr>
        <p:spPr>
          <a:xfrm>
            <a:off x="1905000" y="1066800"/>
            <a:ext cx="8574088" cy="5791200"/>
          </a:xfrm>
        </p:spPr>
        <p:txBody>
          <a:bodyPr/>
          <a:lstStyle/>
          <a:p>
            <a:pPr>
              <a:spcBef>
                <a:spcPts val="0"/>
              </a:spcBef>
              <a:defRPr/>
            </a:pPr>
            <a:r>
              <a:rPr lang="en-US"/>
              <a:t>CALL target</a:t>
            </a:r>
          </a:p>
          <a:p>
            <a:pPr lvl="1">
              <a:defRPr/>
            </a:pPr>
            <a:r>
              <a:rPr lang="en-US"/>
              <a:t>Gọi và thực hiện ct ở vị trí target</a:t>
            </a:r>
            <a:endParaRPr lang="en-US" sz="2000"/>
          </a:p>
          <a:p>
            <a:pPr lvl="1">
              <a:defRPr/>
            </a:pPr>
            <a:r>
              <a:rPr lang="en-US"/>
              <a:t>Target có thể là thanh ghi hay bộ nhớ</a:t>
            </a:r>
            <a:endParaRPr lang="en-US" sz="2000"/>
          </a:p>
          <a:p>
            <a:pPr marL="0" indent="0">
              <a:spcBef>
                <a:spcPts val="0"/>
              </a:spcBef>
              <a:buNone/>
              <a:defRPr/>
            </a:pPr>
            <a:endParaRPr lang="en-US" sz="2400"/>
          </a:p>
          <a:p>
            <a:pPr marL="0" indent="0">
              <a:spcBef>
                <a:spcPts val="0"/>
              </a:spcBef>
              <a:buNone/>
              <a:defRPr/>
            </a:pPr>
            <a:r>
              <a:rPr lang="en-US"/>
              <a:t>VD : CALL BX</a:t>
            </a:r>
            <a:endParaRPr lang="en-US" sz="2400"/>
          </a:p>
          <a:p>
            <a:pPr lvl="1">
              <a:spcBef>
                <a:spcPts val="0"/>
              </a:spcBef>
              <a:defRPr/>
            </a:pPr>
            <a:r>
              <a:rPr lang="en-US"/>
              <a:t>Push </a:t>
            </a:r>
            <a:r>
              <a:rPr lang="en-US" err="1"/>
              <a:t>IP</a:t>
            </a:r>
            <a:r>
              <a:rPr lang="en-US" err="1">
                <a:sym typeface="Symbol"/>
              </a:rPr>
              <a:t></a:t>
            </a:r>
            <a:r>
              <a:rPr lang="en-US" err="1"/>
              <a:t>Stack</a:t>
            </a:r>
            <a:endParaRPr lang="en-US" sz="2000"/>
          </a:p>
          <a:p>
            <a:pPr lvl="1">
              <a:spcBef>
                <a:spcPts val="0"/>
              </a:spcBef>
              <a:defRPr/>
            </a:pPr>
            <a:r>
              <a:rPr lang="en-US"/>
              <a:t>BX </a:t>
            </a:r>
            <a:r>
              <a:rPr lang="en-US">
                <a:sym typeface="Symbol"/>
              </a:rPr>
              <a:t></a:t>
            </a:r>
            <a:r>
              <a:rPr lang="en-US"/>
              <a:t> IP</a:t>
            </a:r>
            <a:endParaRPr lang="en-US" sz="2000"/>
          </a:p>
          <a:p>
            <a:pPr lvl="1">
              <a:spcBef>
                <a:spcPts val="0"/>
              </a:spcBef>
              <a:defRPr/>
            </a:pPr>
            <a:r>
              <a:rPr lang="en-US" err="1"/>
              <a:t>Thi</a:t>
            </a:r>
            <a:r>
              <a:rPr lang="en-US"/>
              <a:t> </a:t>
            </a:r>
            <a:r>
              <a:rPr lang="en-US" err="1"/>
              <a:t>hành</a:t>
            </a:r>
            <a:r>
              <a:rPr lang="en-US"/>
              <a:t> </a:t>
            </a:r>
            <a:r>
              <a:rPr lang="en-US" err="1"/>
              <a:t>chương</a:t>
            </a:r>
            <a:r>
              <a:rPr lang="en-US"/>
              <a:t> </a:t>
            </a:r>
            <a:r>
              <a:rPr lang="en-US" err="1"/>
              <a:t>trình</a:t>
            </a:r>
            <a:r>
              <a:rPr lang="en-US"/>
              <a:t> </a:t>
            </a:r>
            <a:r>
              <a:rPr lang="en-US" err="1"/>
              <a:t>tại</a:t>
            </a:r>
            <a:r>
              <a:rPr lang="en-US"/>
              <a:t> </a:t>
            </a:r>
            <a:r>
              <a:rPr lang="en-US" err="1"/>
              <a:t>địa</a:t>
            </a:r>
            <a:r>
              <a:rPr lang="en-US"/>
              <a:t> </a:t>
            </a:r>
            <a:r>
              <a:rPr lang="en-US" err="1"/>
              <a:t>chỉ</a:t>
            </a:r>
            <a:r>
              <a:rPr lang="en-US"/>
              <a:t> CS:IP</a:t>
            </a:r>
            <a:endParaRPr lang="en-US" sz="2000"/>
          </a:p>
          <a:p>
            <a:pPr lvl="1">
              <a:spcBef>
                <a:spcPts val="0"/>
              </a:spcBef>
              <a:defRPr/>
            </a:pPr>
            <a:r>
              <a:rPr lang="en-US"/>
              <a:t>Quay </a:t>
            </a:r>
            <a:r>
              <a:rPr lang="en-US" err="1"/>
              <a:t>về</a:t>
            </a:r>
            <a:r>
              <a:rPr lang="en-US"/>
              <a:t> </a:t>
            </a:r>
            <a:r>
              <a:rPr lang="en-US" err="1"/>
              <a:t>lệnh</a:t>
            </a:r>
            <a:r>
              <a:rPr lang="en-US"/>
              <a:t> </a:t>
            </a:r>
            <a:r>
              <a:rPr lang="en-US" err="1"/>
              <a:t>kế</a:t>
            </a:r>
            <a:r>
              <a:rPr lang="en-US"/>
              <a:t> </a:t>
            </a:r>
            <a:r>
              <a:rPr lang="en-US" err="1"/>
              <a:t>tiếp</a:t>
            </a:r>
            <a:r>
              <a:rPr lang="en-US"/>
              <a:t> (POP Stack </a:t>
            </a:r>
            <a:r>
              <a:rPr lang="en-US">
                <a:sym typeface="Symbol"/>
              </a:rPr>
              <a:t></a:t>
            </a:r>
            <a:r>
              <a:rPr lang="en-US"/>
              <a:t> IP)</a:t>
            </a:r>
            <a:endParaRPr lang="en-US" sz="2000"/>
          </a:p>
        </p:txBody>
      </p:sp>
    </p:spTree>
    <p:extLst>
      <p:ext uri="{BB962C8B-B14F-4D97-AF65-F5344CB8AC3E}">
        <p14:creationId xmlns:p14="http://schemas.microsoft.com/office/powerpoint/2010/main" val="58432597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3CBF0DD0-65EA-4BC8-A8D7-8012FC4A89E4}"/>
              </a:ext>
            </a:extLst>
          </p:cNvPr>
          <p:cNvSpPr>
            <a:spLocks noGrp="1"/>
          </p:cNvSpPr>
          <p:nvPr>
            <p:ph type="title"/>
          </p:nvPr>
        </p:nvSpPr>
        <p:spPr/>
        <p:txBody>
          <a:bodyPr/>
          <a:lstStyle/>
          <a:p>
            <a:endParaRPr lang="vi-VN" altLang="vi-VN"/>
          </a:p>
        </p:txBody>
      </p:sp>
      <p:sp>
        <p:nvSpPr>
          <p:cNvPr id="3" name="Content Placeholder 2">
            <a:extLst>
              <a:ext uri="{FF2B5EF4-FFF2-40B4-BE49-F238E27FC236}">
                <a16:creationId xmlns:a16="http://schemas.microsoft.com/office/drawing/2014/main" id="{8BD9819E-FFEB-4A48-A467-02B07716BDA4}"/>
              </a:ext>
            </a:extLst>
          </p:cNvPr>
          <p:cNvSpPr>
            <a:spLocks noGrp="1"/>
          </p:cNvSpPr>
          <p:nvPr>
            <p:ph idx="1"/>
          </p:nvPr>
        </p:nvSpPr>
        <p:spPr>
          <a:xfrm>
            <a:off x="1905000" y="1066800"/>
            <a:ext cx="8574088" cy="5791200"/>
          </a:xfrm>
        </p:spPr>
        <p:txBody>
          <a:bodyPr/>
          <a:lstStyle/>
          <a:p>
            <a:pPr marL="0" indent="0">
              <a:spcBef>
                <a:spcPts val="0"/>
              </a:spcBef>
              <a:buNone/>
              <a:defRPr/>
            </a:pPr>
            <a:r>
              <a:rPr lang="en-US"/>
              <a:t>VD : CALL WORD PTR[BX]</a:t>
            </a:r>
            <a:endParaRPr lang="en-US" sz="2400"/>
          </a:p>
          <a:p>
            <a:pPr lvl="1">
              <a:spcBef>
                <a:spcPts val="0"/>
              </a:spcBef>
              <a:defRPr/>
            </a:pPr>
            <a:r>
              <a:rPr lang="en-US"/>
              <a:t>Push </a:t>
            </a:r>
            <a:r>
              <a:rPr lang="en-US" err="1"/>
              <a:t>IP</a:t>
            </a:r>
            <a:r>
              <a:rPr lang="en-US" err="1">
                <a:sym typeface="Symbol"/>
              </a:rPr>
              <a:t></a:t>
            </a:r>
            <a:r>
              <a:rPr lang="en-US" err="1"/>
              <a:t>Stack</a:t>
            </a:r>
            <a:endParaRPr lang="en-US" sz="2000"/>
          </a:p>
          <a:p>
            <a:pPr lvl="1">
              <a:spcBef>
                <a:spcPts val="0"/>
              </a:spcBef>
              <a:defRPr/>
            </a:pPr>
            <a:r>
              <a:rPr lang="en-US"/>
              <a:t>[BX+1,BX] </a:t>
            </a:r>
            <a:r>
              <a:rPr lang="en-US">
                <a:sym typeface="Symbol"/>
              </a:rPr>
              <a:t></a:t>
            </a:r>
            <a:r>
              <a:rPr lang="en-US"/>
              <a:t> IP</a:t>
            </a:r>
          </a:p>
          <a:p>
            <a:pPr lvl="1">
              <a:spcBef>
                <a:spcPts val="0"/>
              </a:spcBef>
              <a:defRPr/>
            </a:pPr>
            <a:r>
              <a:rPr lang="en-US"/>
              <a:t>Thực </a:t>
            </a:r>
            <a:r>
              <a:rPr lang="en-US" err="1"/>
              <a:t>thi</a:t>
            </a:r>
            <a:r>
              <a:rPr lang="en-US"/>
              <a:t> </a:t>
            </a:r>
            <a:r>
              <a:rPr lang="en-US" err="1"/>
              <a:t>chương</a:t>
            </a:r>
            <a:r>
              <a:rPr lang="en-US"/>
              <a:t> </a:t>
            </a:r>
            <a:r>
              <a:rPr lang="en-US" err="1"/>
              <a:t>trình</a:t>
            </a:r>
            <a:r>
              <a:rPr lang="en-US"/>
              <a:t> </a:t>
            </a:r>
            <a:r>
              <a:rPr lang="en-US" err="1"/>
              <a:t>tại</a:t>
            </a:r>
            <a:r>
              <a:rPr lang="en-US"/>
              <a:t> </a:t>
            </a:r>
            <a:r>
              <a:rPr lang="en-US" err="1"/>
              <a:t>địa</a:t>
            </a:r>
            <a:r>
              <a:rPr lang="en-US"/>
              <a:t> </a:t>
            </a:r>
            <a:r>
              <a:rPr lang="en-US" err="1"/>
              <a:t>chỉ</a:t>
            </a:r>
            <a:r>
              <a:rPr lang="en-US"/>
              <a:t> CS:IP</a:t>
            </a:r>
          </a:p>
          <a:p>
            <a:pPr lvl="1">
              <a:spcBef>
                <a:spcPts val="0"/>
              </a:spcBef>
              <a:defRPr/>
            </a:pPr>
            <a:r>
              <a:rPr lang="en-US"/>
              <a:t>Quay về lệnh kế tiếp (POP Stack </a:t>
            </a:r>
            <a:r>
              <a:rPr lang="en-US">
                <a:sym typeface="Symbol"/>
              </a:rPr>
              <a:t></a:t>
            </a:r>
            <a:r>
              <a:rPr lang="en-US"/>
              <a:t> IP)</a:t>
            </a:r>
          </a:p>
          <a:p>
            <a:pPr marL="457200" lvl="1" indent="0">
              <a:spcBef>
                <a:spcPts val="0"/>
              </a:spcBef>
              <a:buNone/>
              <a:defRPr/>
            </a:pPr>
            <a:endParaRPr lang="en-US" sz="2000"/>
          </a:p>
        </p:txBody>
      </p:sp>
    </p:spTree>
    <p:extLst>
      <p:ext uri="{BB962C8B-B14F-4D97-AF65-F5344CB8AC3E}">
        <p14:creationId xmlns:p14="http://schemas.microsoft.com/office/powerpoint/2010/main" val="2136442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1126C3E8-6CC1-41F1-99E9-A2AB8C7C5A43}"/>
              </a:ext>
            </a:extLst>
          </p:cNvPr>
          <p:cNvSpPr>
            <a:spLocks noGrp="1"/>
          </p:cNvSpPr>
          <p:nvPr>
            <p:ph type="title"/>
          </p:nvPr>
        </p:nvSpPr>
        <p:spPr/>
        <p:txBody>
          <a:bodyPr/>
          <a:lstStyle/>
          <a:p>
            <a:endParaRPr lang="vi-VN" altLang="vi-VN"/>
          </a:p>
        </p:txBody>
      </p:sp>
      <p:sp>
        <p:nvSpPr>
          <p:cNvPr id="38915" name="Content Placeholder 2">
            <a:extLst>
              <a:ext uri="{FF2B5EF4-FFF2-40B4-BE49-F238E27FC236}">
                <a16:creationId xmlns:a16="http://schemas.microsoft.com/office/drawing/2014/main" id="{53B25F5F-41BD-40EB-96E5-B4EF041F88A9}"/>
              </a:ext>
            </a:extLst>
          </p:cNvPr>
          <p:cNvSpPr>
            <a:spLocks noGrp="1"/>
          </p:cNvSpPr>
          <p:nvPr>
            <p:ph idx="1"/>
          </p:nvPr>
        </p:nvSpPr>
        <p:spPr/>
        <p:txBody>
          <a:bodyPr/>
          <a:lstStyle/>
          <a:p>
            <a:pPr marL="0" indent="0">
              <a:buNone/>
              <a:defRPr/>
            </a:pPr>
            <a:r>
              <a:rPr lang="en-AU" altLang="vi-VN"/>
              <a:t>Ví dụ 2 : (số nhớ chuyển lên decade trên)</a:t>
            </a:r>
          </a:p>
          <a:p>
            <a:pPr eaLnBrk="1" hangingPunct="1">
              <a:buFont typeface="Wingdings" panose="05000000000000000000" pitchFamily="2" charset="2"/>
              <a:buNone/>
              <a:defRPr/>
            </a:pPr>
            <a:r>
              <a:rPr lang="en-AU" altLang="vi-VN"/>
              <a:t>			      1		(số nhớ từ decade S0 </a:t>
            </a:r>
            <a:r>
              <a:rPr lang="en-AU" altLang="vi-VN">
                <a:sym typeface="Symbol" panose="05050102010706020507" pitchFamily="18" charset="2"/>
              </a:rPr>
              <a:t> S1</a:t>
            </a:r>
            <a:r>
              <a:rPr lang="en-AU" altLang="vi-VN"/>
              <a:t>) </a:t>
            </a:r>
          </a:p>
          <a:p>
            <a:pPr eaLnBrk="1" hangingPunct="1">
              <a:buFont typeface="Wingdings" panose="05000000000000000000" pitchFamily="2" charset="2"/>
              <a:buNone/>
              <a:defRPr/>
            </a:pPr>
            <a:r>
              <a:rPr lang="en-US" altLang="vi-VN"/>
              <a:t>	28		0010   1000</a:t>
            </a:r>
          </a:p>
          <a:p>
            <a:pPr eaLnBrk="1" hangingPunct="1">
              <a:buFont typeface="Wingdings" panose="05000000000000000000" pitchFamily="2" charset="2"/>
              <a:buNone/>
              <a:defRPr/>
            </a:pPr>
            <a:r>
              <a:rPr lang="en-US" altLang="vi-VN" u="sng"/>
              <a:t>+ 19</a:t>
            </a:r>
            <a:r>
              <a:rPr lang="en-US" altLang="vi-VN"/>
              <a:t>		</a:t>
            </a:r>
            <a:r>
              <a:rPr lang="en-US" altLang="vi-VN" u="sng"/>
              <a:t>0001   1001</a:t>
            </a:r>
            <a:endParaRPr lang="en-US" altLang="vi-VN"/>
          </a:p>
          <a:p>
            <a:pPr eaLnBrk="1" hangingPunct="1">
              <a:buFont typeface="Wingdings" panose="05000000000000000000" pitchFamily="2" charset="2"/>
              <a:buNone/>
              <a:defRPr/>
            </a:pPr>
            <a:r>
              <a:rPr lang="en-US" altLang="vi-VN"/>
              <a:t>	47		0100   0001</a:t>
            </a:r>
          </a:p>
          <a:p>
            <a:pPr eaLnBrk="1" hangingPunct="1">
              <a:buFont typeface="Wingdings" panose="05000000000000000000" pitchFamily="2" charset="2"/>
              <a:buNone/>
              <a:defRPr/>
            </a:pPr>
            <a:r>
              <a:rPr lang="en-US" altLang="vi-VN"/>
              <a:t>			</a:t>
            </a:r>
            <a:r>
              <a:rPr lang="en-US" altLang="vi-VN" u="sng"/>
              <a:t>+         0110 </a:t>
            </a:r>
            <a:r>
              <a:rPr lang="en-US" altLang="vi-VN"/>
              <a:t>		hiệu đính S0 </a:t>
            </a:r>
          </a:p>
          <a:p>
            <a:pPr eaLnBrk="1" hangingPunct="1">
              <a:buFont typeface="Wingdings" panose="05000000000000000000" pitchFamily="2" charset="2"/>
              <a:buNone/>
              <a:defRPr/>
            </a:pPr>
            <a:r>
              <a:rPr lang="en-US" altLang="vi-VN"/>
              <a:t>			0100   0111 </a:t>
            </a:r>
            <a:endParaRPr lang="en-AU" altLang="vi-VN"/>
          </a:p>
          <a:p>
            <a:pPr>
              <a:defRPr/>
            </a:pPr>
            <a:endParaRPr lang="en-US" altLang="vi-VN"/>
          </a:p>
        </p:txBody>
      </p:sp>
    </p:spTree>
    <p:extLst>
      <p:ext uri="{BB962C8B-B14F-4D97-AF65-F5344CB8AC3E}">
        <p14:creationId xmlns:p14="http://schemas.microsoft.com/office/powerpoint/2010/main" val="186046898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CC12FBA9-2E9B-4BC7-A3B5-6FF4A3D3E220}"/>
              </a:ext>
            </a:extLst>
          </p:cNvPr>
          <p:cNvSpPr>
            <a:spLocks noGrp="1"/>
          </p:cNvSpPr>
          <p:nvPr>
            <p:ph type="title"/>
          </p:nvPr>
        </p:nvSpPr>
        <p:spPr/>
        <p:txBody>
          <a:bodyPr/>
          <a:lstStyle/>
          <a:p>
            <a:endParaRPr lang="vi-VN" altLang="vi-VN"/>
          </a:p>
        </p:txBody>
      </p:sp>
      <p:sp>
        <p:nvSpPr>
          <p:cNvPr id="3" name="Content Placeholder 2">
            <a:extLst>
              <a:ext uri="{FF2B5EF4-FFF2-40B4-BE49-F238E27FC236}">
                <a16:creationId xmlns:a16="http://schemas.microsoft.com/office/drawing/2014/main" id="{748650D5-BD00-4ABC-8C10-6FC193BD5353}"/>
              </a:ext>
            </a:extLst>
          </p:cNvPr>
          <p:cNvSpPr>
            <a:spLocks noGrp="1"/>
          </p:cNvSpPr>
          <p:nvPr>
            <p:ph idx="1"/>
          </p:nvPr>
        </p:nvSpPr>
        <p:spPr>
          <a:xfrm>
            <a:off x="1905000" y="1066800"/>
            <a:ext cx="8574088" cy="5791200"/>
          </a:xfrm>
        </p:spPr>
        <p:txBody>
          <a:bodyPr/>
          <a:lstStyle/>
          <a:p>
            <a:pPr marL="0" indent="0">
              <a:spcBef>
                <a:spcPts val="0"/>
              </a:spcBef>
              <a:buNone/>
              <a:defRPr/>
            </a:pPr>
            <a:r>
              <a:rPr lang="en-US"/>
              <a:t>VD : CALL DWORD PTR[BX]</a:t>
            </a:r>
            <a:endParaRPr lang="en-US" sz="2400"/>
          </a:p>
          <a:p>
            <a:pPr lvl="1">
              <a:spcBef>
                <a:spcPts val="0"/>
              </a:spcBef>
              <a:defRPr/>
            </a:pPr>
            <a:r>
              <a:rPr lang="en-US"/>
              <a:t>Push CS, IP </a:t>
            </a:r>
            <a:r>
              <a:rPr lang="en-US">
                <a:sym typeface="Symbol"/>
              </a:rPr>
              <a:t></a:t>
            </a:r>
            <a:r>
              <a:rPr lang="en-US"/>
              <a:t>Stack</a:t>
            </a:r>
            <a:endParaRPr lang="en-US" sz="2000"/>
          </a:p>
          <a:p>
            <a:pPr lvl="1">
              <a:spcBef>
                <a:spcPts val="0"/>
              </a:spcBef>
              <a:defRPr/>
            </a:pPr>
            <a:r>
              <a:rPr lang="en-US">
                <a:ea typeface="+mn-ea"/>
                <a:cs typeface="+mn-cs"/>
              </a:rPr>
              <a:t>[BX+3, BX+2] </a:t>
            </a:r>
            <a:r>
              <a:rPr lang="en-US">
                <a:ea typeface="+mn-ea"/>
                <a:cs typeface="+mn-cs"/>
                <a:sym typeface="Symbol"/>
              </a:rPr>
              <a:t></a:t>
            </a:r>
            <a:r>
              <a:rPr lang="en-US">
                <a:ea typeface="+mn-ea"/>
                <a:cs typeface="+mn-cs"/>
              </a:rPr>
              <a:t>CS, [BX+1,BX] </a:t>
            </a:r>
            <a:r>
              <a:rPr lang="en-US">
                <a:ea typeface="+mn-ea"/>
                <a:cs typeface="+mn-cs"/>
                <a:sym typeface="Symbol"/>
              </a:rPr>
              <a:t></a:t>
            </a:r>
            <a:r>
              <a:rPr lang="en-US">
                <a:ea typeface="+mn-ea"/>
                <a:cs typeface="+mn-cs"/>
              </a:rPr>
              <a:t>IP</a:t>
            </a:r>
          </a:p>
          <a:p>
            <a:pPr lvl="1">
              <a:spcBef>
                <a:spcPts val="0"/>
              </a:spcBef>
              <a:defRPr/>
            </a:pPr>
            <a:r>
              <a:rPr lang="en-US"/>
              <a:t>Thực thi chương trình tại địa chỉ CS:IP</a:t>
            </a:r>
          </a:p>
          <a:p>
            <a:pPr lvl="1">
              <a:spcBef>
                <a:spcPts val="0"/>
              </a:spcBef>
              <a:defRPr/>
            </a:pPr>
            <a:r>
              <a:rPr lang="en-US"/>
              <a:t>Quay về lệnh kế tiếp (POP Stack </a:t>
            </a:r>
            <a:r>
              <a:rPr lang="en-US">
                <a:sym typeface="Symbol"/>
              </a:rPr>
              <a:t></a:t>
            </a:r>
            <a:r>
              <a:rPr lang="en-US"/>
              <a:t> IP,CS)</a:t>
            </a:r>
          </a:p>
        </p:txBody>
      </p:sp>
    </p:spTree>
    <p:extLst>
      <p:ext uri="{BB962C8B-B14F-4D97-AF65-F5344CB8AC3E}">
        <p14:creationId xmlns:p14="http://schemas.microsoft.com/office/powerpoint/2010/main" val="243116666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B1DB6200-08EB-4A42-B2B8-B323DCD3E520}"/>
              </a:ext>
            </a:extLst>
          </p:cNvPr>
          <p:cNvSpPr>
            <a:spLocks noGrp="1"/>
          </p:cNvSpPr>
          <p:nvPr>
            <p:ph type="title"/>
          </p:nvPr>
        </p:nvSpPr>
        <p:spPr/>
        <p:txBody>
          <a:bodyPr/>
          <a:lstStyle/>
          <a:p>
            <a:r>
              <a:rPr lang="en-US" altLang="vi-VN"/>
              <a:t>Lệnh gọi ngắt INT (Interrupt)</a:t>
            </a:r>
          </a:p>
        </p:txBody>
      </p:sp>
      <p:sp>
        <p:nvSpPr>
          <p:cNvPr id="34819" name="Content Placeholder 2">
            <a:extLst>
              <a:ext uri="{FF2B5EF4-FFF2-40B4-BE49-F238E27FC236}">
                <a16:creationId xmlns:a16="http://schemas.microsoft.com/office/drawing/2014/main" id="{13DD2CC7-0004-48B8-B0DC-31F2E54101DE}"/>
              </a:ext>
            </a:extLst>
          </p:cNvPr>
          <p:cNvSpPr>
            <a:spLocks noGrp="1"/>
          </p:cNvSpPr>
          <p:nvPr>
            <p:ph idx="1"/>
          </p:nvPr>
        </p:nvSpPr>
        <p:spPr/>
        <p:txBody>
          <a:bodyPr/>
          <a:lstStyle/>
          <a:p>
            <a:r>
              <a:rPr lang="en-US" altLang="vi-VN"/>
              <a:t>Cú pháp : INT n    ; n số hiệu ngắt (Hex)</a:t>
            </a:r>
          </a:p>
          <a:p>
            <a:r>
              <a:rPr lang="en-US" altLang="vi-VN"/>
              <a:t>Gọi và thực hiện chương trình phục vụ ngắt với số hiệu n (Hex)</a:t>
            </a:r>
          </a:p>
          <a:p>
            <a:r>
              <a:rPr lang="en-US" altLang="vi-VN"/>
              <a:t>Hoạt động của lệnh INT</a:t>
            </a:r>
          </a:p>
          <a:p>
            <a:pPr lvl="1"/>
            <a:r>
              <a:rPr lang="en-US" altLang="vi-VN" sz="2400"/>
              <a:t>Push thanh ghi cờ </a:t>
            </a:r>
            <a:r>
              <a:rPr lang="en-US" altLang="vi-VN" sz="2400">
                <a:sym typeface="Symbol" panose="05050102010706020507" pitchFamily="18" charset="2"/>
              </a:rPr>
              <a:t></a:t>
            </a:r>
            <a:r>
              <a:rPr lang="en-US" altLang="vi-VN" sz="2400"/>
              <a:t> stack</a:t>
            </a:r>
            <a:endParaRPr lang="en-US" altLang="vi-VN" sz="1800"/>
          </a:p>
          <a:p>
            <a:pPr lvl="1"/>
            <a:r>
              <a:rPr lang="en-US" altLang="vi-VN" sz="2400"/>
              <a:t>Push CS, IP </a:t>
            </a:r>
            <a:r>
              <a:rPr lang="en-US" altLang="vi-VN" sz="2400">
                <a:sym typeface="Symbol" panose="05050102010706020507" pitchFamily="18" charset="2"/>
              </a:rPr>
              <a:t></a:t>
            </a:r>
            <a:r>
              <a:rPr lang="en-US" altLang="vi-VN" sz="2400"/>
              <a:t> stack</a:t>
            </a:r>
            <a:endParaRPr lang="en-US" altLang="vi-VN" sz="1800"/>
          </a:p>
          <a:p>
            <a:pPr lvl="1"/>
            <a:r>
              <a:rPr lang="en-US" altLang="vi-VN" sz="2400"/>
              <a:t>Địa chỉ ct phục vụ ngắt </a:t>
            </a:r>
            <a:r>
              <a:rPr lang="en-US" altLang="vi-VN" sz="2400">
                <a:sym typeface="Symbol" panose="05050102010706020507" pitchFamily="18" charset="2"/>
              </a:rPr>
              <a:t></a:t>
            </a:r>
            <a:r>
              <a:rPr lang="en-US" altLang="vi-VN" sz="2400"/>
              <a:t> CS:IP</a:t>
            </a:r>
            <a:endParaRPr lang="en-US" altLang="vi-VN"/>
          </a:p>
          <a:p>
            <a:pPr lvl="1"/>
            <a:r>
              <a:rPr lang="en-US" altLang="vi-VN" sz="2400"/>
              <a:t>Thực hiện ct phục vụ ngắt</a:t>
            </a:r>
          </a:p>
          <a:p>
            <a:pPr lvl="1"/>
            <a:r>
              <a:rPr lang="en-US" altLang="vi-VN" sz="2400"/>
              <a:t>Quay về lệnh kế tiếp</a:t>
            </a:r>
          </a:p>
          <a:p>
            <a:pPr lvl="1"/>
            <a:r>
              <a:rPr lang="en-US" altLang="vi-VN" sz="2400"/>
              <a:t>Khôi phục thanh ghi cờ.</a:t>
            </a:r>
          </a:p>
        </p:txBody>
      </p:sp>
    </p:spTree>
    <p:extLst>
      <p:ext uri="{BB962C8B-B14F-4D97-AF65-F5344CB8AC3E}">
        <p14:creationId xmlns:p14="http://schemas.microsoft.com/office/powerpoint/2010/main" val="109624904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E2A033FC-70DE-43E7-81A8-0875F03354F1}"/>
              </a:ext>
            </a:extLst>
          </p:cNvPr>
          <p:cNvSpPr>
            <a:spLocks noGrp="1"/>
          </p:cNvSpPr>
          <p:nvPr>
            <p:ph type="title"/>
          </p:nvPr>
        </p:nvSpPr>
        <p:spPr/>
        <p:txBody>
          <a:bodyPr/>
          <a:lstStyle/>
          <a:p>
            <a:endParaRPr lang="vi-VN" altLang="vi-VN"/>
          </a:p>
        </p:txBody>
      </p:sp>
      <p:sp>
        <p:nvSpPr>
          <p:cNvPr id="3" name="Content Placeholder 2">
            <a:extLst>
              <a:ext uri="{FF2B5EF4-FFF2-40B4-BE49-F238E27FC236}">
                <a16:creationId xmlns:a16="http://schemas.microsoft.com/office/drawing/2014/main" id="{3135B738-4B6F-4066-9DBC-5B8793BDD9F2}"/>
              </a:ext>
            </a:extLst>
          </p:cNvPr>
          <p:cNvSpPr>
            <a:spLocks noGrp="1"/>
          </p:cNvSpPr>
          <p:nvPr>
            <p:ph idx="1"/>
          </p:nvPr>
        </p:nvSpPr>
        <p:spPr>
          <a:xfrm>
            <a:off x="1893889" y="1143000"/>
            <a:ext cx="8574087" cy="5562600"/>
          </a:xfrm>
        </p:spPr>
        <p:txBody>
          <a:bodyPr/>
          <a:lstStyle/>
          <a:p>
            <a:pPr>
              <a:defRPr/>
            </a:pPr>
            <a:r>
              <a:rPr lang="en-US"/>
              <a:t>Gọi ngắt trong CT</a:t>
            </a:r>
            <a:endParaRPr lang="en-US" sz="1800"/>
          </a:p>
          <a:p>
            <a:pPr lvl="1">
              <a:defRPr/>
            </a:pPr>
            <a:r>
              <a:rPr lang="en-US" sz="2400"/>
              <a:t>Input : nạp các giá trị theo qui định trước khi gọi ngắt.</a:t>
            </a:r>
          </a:p>
          <a:p>
            <a:pPr lvl="1">
              <a:defRPr/>
            </a:pPr>
            <a:r>
              <a:rPr lang="en-US" sz="2400"/>
              <a:t>Gọi ngắt.</a:t>
            </a:r>
          </a:p>
          <a:p>
            <a:pPr lvl="1">
              <a:defRPr/>
            </a:pPr>
            <a:r>
              <a:rPr lang="en-US" sz="2400"/>
              <a:t>Output : các giá trị trả về.</a:t>
            </a:r>
            <a:endParaRPr lang="en-US" sz="1800"/>
          </a:p>
          <a:p>
            <a:pPr marL="457200" lvl="1" indent="0">
              <a:buNone/>
              <a:defRPr/>
            </a:pPr>
            <a:r>
              <a:rPr lang="en-US"/>
              <a:t>VD :</a:t>
            </a:r>
          </a:p>
          <a:p>
            <a:pPr marL="457200" lvl="1" indent="0">
              <a:buNone/>
              <a:defRPr/>
            </a:pPr>
            <a:r>
              <a:rPr lang="en-US" sz="2400"/>
              <a:t>;Input</a:t>
            </a:r>
          </a:p>
          <a:p>
            <a:pPr marL="457200" lvl="1" indent="0">
              <a:buNone/>
              <a:defRPr/>
            </a:pPr>
            <a:r>
              <a:rPr lang="en-US" sz="2400"/>
              <a:t>Mov ah,0a</a:t>
            </a:r>
          </a:p>
          <a:p>
            <a:pPr marL="457200" lvl="1" indent="0">
              <a:buNone/>
              <a:defRPr/>
            </a:pPr>
            <a:r>
              <a:rPr lang="en-US" sz="2400"/>
              <a:t>Mov dx,đ/c Buff</a:t>
            </a:r>
          </a:p>
          <a:p>
            <a:pPr marL="457200" lvl="1" indent="0">
              <a:buNone/>
              <a:defRPr/>
            </a:pPr>
            <a:r>
              <a:rPr lang="en-US" sz="2400"/>
              <a:t>;Gọi ngắt</a:t>
            </a:r>
          </a:p>
          <a:p>
            <a:pPr marL="457200" lvl="1" indent="0">
              <a:buNone/>
              <a:defRPr/>
            </a:pPr>
            <a:r>
              <a:rPr lang="en-US" sz="2400"/>
              <a:t>Int 21h</a:t>
            </a:r>
          </a:p>
          <a:p>
            <a:pPr marL="457200" lvl="1" indent="0">
              <a:buNone/>
              <a:defRPr/>
            </a:pPr>
            <a:r>
              <a:rPr lang="en-US" sz="2400"/>
              <a:t>;Output</a:t>
            </a:r>
          </a:p>
          <a:p>
            <a:pPr marL="457200" lvl="1" indent="0">
              <a:buNone/>
              <a:defRPr/>
            </a:pPr>
            <a:r>
              <a:rPr lang="en-US" sz="2400"/>
              <a:t>Buff=chuỗi nhập</a:t>
            </a:r>
          </a:p>
        </p:txBody>
      </p:sp>
    </p:spTree>
    <p:extLst>
      <p:ext uri="{BB962C8B-B14F-4D97-AF65-F5344CB8AC3E}">
        <p14:creationId xmlns:p14="http://schemas.microsoft.com/office/powerpoint/2010/main" val="320208415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57C9703F-46E8-4C24-B0B9-AE273C460A89}"/>
              </a:ext>
            </a:extLst>
          </p:cNvPr>
          <p:cNvSpPr>
            <a:spLocks noGrp="1"/>
          </p:cNvSpPr>
          <p:nvPr>
            <p:ph type="title"/>
          </p:nvPr>
        </p:nvSpPr>
        <p:spPr/>
        <p:txBody>
          <a:bodyPr/>
          <a:lstStyle/>
          <a:p>
            <a:endParaRPr lang="vi-VN" altLang="vi-VN"/>
          </a:p>
        </p:txBody>
      </p:sp>
      <p:sp>
        <p:nvSpPr>
          <p:cNvPr id="36867" name="Content Placeholder 2">
            <a:extLst>
              <a:ext uri="{FF2B5EF4-FFF2-40B4-BE49-F238E27FC236}">
                <a16:creationId xmlns:a16="http://schemas.microsoft.com/office/drawing/2014/main" id="{F09AFA08-EE54-48E0-A2F2-77CA06F16E4A}"/>
              </a:ext>
            </a:extLst>
          </p:cNvPr>
          <p:cNvSpPr>
            <a:spLocks noGrp="1"/>
          </p:cNvSpPr>
          <p:nvPr>
            <p:ph idx="1"/>
          </p:nvPr>
        </p:nvSpPr>
        <p:spPr>
          <a:xfrm>
            <a:off x="1905000" y="990600"/>
            <a:ext cx="8574088" cy="5562600"/>
          </a:xfrm>
        </p:spPr>
        <p:txBody>
          <a:bodyPr/>
          <a:lstStyle/>
          <a:p>
            <a:pPr lvl="1"/>
            <a:r>
              <a:rPr lang="vi-VN" altLang="vi-VN"/>
              <a:t>Số hiệu ngắt theo qui ước của hệ thống như sau : </a:t>
            </a:r>
          </a:p>
          <a:p>
            <a:pPr lvl="2"/>
            <a:r>
              <a:rPr lang="vi-VN" altLang="vi-VN"/>
              <a:t>00h ÷  07h : ngắt hệ thống. </a:t>
            </a:r>
          </a:p>
          <a:p>
            <a:pPr lvl="2"/>
            <a:r>
              <a:rPr lang="vi-VN" altLang="vi-VN"/>
              <a:t>08h ÷  0Fh, 70h ÷ 77h : ngắt cứng. </a:t>
            </a:r>
          </a:p>
          <a:p>
            <a:pPr lvl="2"/>
            <a:r>
              <a:rPr lang="vi-VN" altLang="vi-VN"/>
              <a:t>Còn lại : ngắt mềm. </a:t>
            </a:r>
          </a:p>
          <a:p>
            <a:pPr lvl="1"/>
            <a:r>
              <a:rPr lang="vi-VN" altLang="vi-VN"/>
              <a:t>Một số ngắt thông dụng : </a:t>
            </a:r>
          </a:p>
          <a:p>
            <a:pPr lvl="2"/>
            <a:r>
              <a:rPr lang="vi-VN" altLang="vi-VN"/>
              <a:t>INT 10h  : màn hình. </a:t>
            </a:r>
          </a:p>
          <a:p>
            <a:pPr lvl="2"/>
            <a:r>
              <a:rPr lang="vi-VN" altLang="vi-VN"/>
              <a:t>INT 13h  :  đĩa. </a:t>
            </a:r>
          </a:p>
          <a:p>
            <a:pPr lvl="2"/>
            <a:r>
              <a:rPr lang="vi-VN" altLang="vi-VN"/>
              <a:t>INT  14h  :  thông tin liên lạc. </a:t>
            </a:r>
          </a:p>
          <a:p>
            <a:pPr lvl="2"/>
            <a:r>
              <a:rPr lang="vi-VN" altLang="vi-VN"/>
              <a:t>INT 16h  : bàn phím. </a:t>
            </a:r>
          </a:p>
          <a:p>
            <a:pPr lvl="2"/>
            <a:r>
              <a:rPr lang="vi-VN" altLang="vi-VN"/>
              <a:t>INT 21h  : dịch vụ của MS-DOS. </a:t>
            </a:r>
          </a:p>
          <a:p>
            <a:pPr lvl="2"/>
            <a:r>
              <a:rPr lang="vi-VN" altLang="vi-VN"/>
              <a:t>INT 20h  : kết thúc chương trình .com, trở về DOS. </a:t>
            </a:r>
            <a:endParaRPr lang="en-US" altLang="vi-VN"/>
          </a:p>
        </p:txBody>
      </p:sp>
    </p:spTree>
    <p:extLst>
      <p:ext uri="{BB962C8B-B14F-4D97-AF65-F5344CB8AC3E}">
        <p14:creationId xmlns:p14="http://schemas.microsoft.com/office/powerpoint/2010/main" val="269007392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CFD838EA-4BD3-46E8-807A-44A0A5EBBD37}"/>
              </a:ext>
            </a:extLst>
          </p:cNvPr>
          <p:cNvSpPr>
            <a:spLocks noGrp="1"/>
          </p:cNvSpPr>
          <p:nvPr>
            <p:ph type="title"/>
          </p:nvPr>
        </p:nvSpPr>
        <p:spPr/>
        <p:txBody>
          <a:bodyPr/>
          <a:lstStyle/>
          <a:p>
            <a:r>
              <a:rPr lang="en-US" altLang="vi-VN"/>
              <a:t>Lệnh nhảy có điều kiện</a:t>
            </a:r>
          </a:p>
        </p:txBody>
      </p:sp>
      <p:sp>
        <p:nvSpPr>
          <p:cNvPr id="37891" name="Content Placeholder 2">
            <a:extLst>
              <a:ext uri="{FF2B5EF4-FFF2-40B4-BE49-F238E27FC236}">
                <a16:creationId xmlns:a16="http://schemas.microsoft.com/office/drawing/2014/main" id="{DA40973D-254E-4DC9-AA19-11B2D8FBDA6A}"/>
              </a:ext>
            </a:extLst>
          </p:cNvPr>
          <p:cNvSpPr>
            <a:spLocks noGrp="1"/>
          </p:cNvSpPr>
          <p:nvPr>
            <p:ph idx="1"/>
          </p:nvPr>
        </p:nvSpPr>
        <p:spPr>
          <a:xfrm>
            <a:off x="1905000" y="1295400"/>
            <a:ext cx="8574088" cy="5562600"/>
          </a:xfrm>
        </p:spPr>
        <p:txBody>
          <a:bodyPr/>
          <a:lstStyle/>
          <a:p>
            <a:r>
              <a:rPr lang="en-US" altLang="vi-VN"/>
              <a:t>Cú pháp : J&lt;DK&gt; Label</a:t>
            </a:r>
          </a:p>
          <a:p>
            <a:r>
              <a:rPr lang="en-US" altLang="vi-VN"/>
              <a:t>Nhảy tới Label nếu điều kiện thỏa</a:t>
            </a:r>
          </a:p>
          <a:p>
            <a:r>
              <a:rPr lang="en-US" altLang="vi-VN"/>
              <a:t>Label : là shortLabel</a:t>
            </a:r>
          </a:p>
          <a:p>
            <a:r>
              <a:rPr lang="en-US" altLang="vi-VN"/>
              <a:t>Ví dụ :</a:t>
            </a:r>
          </a:p>
          <a:p>
            <a:pPr marL="457200" lvl="1" indent="0">
              <a:buNone/>
            </a:pPr>
            <a:r>
              <a:rPr lang="en-US" altLang="vi-VN"/>
              <a:t>JZ Label</a:t>
            </a:r>
          </a:p>
        </p:txBody>
      </p:sp>
    </p:spTree>
    <p:extLst>
      <p:ext uri="{BB962C8B-B14F-4D97-AF65-F5344CB8AC3E}">
        <p14:creationId xmlns:p14="http://schemas.microsoft.com/office/powerpoint/2010/main" val="611714643"/>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719C92B6-0E23-4B7B-BEE4-23030C51135F}"/>
              </a:ext>
            </a:extLst>
          </p:cNvPr>
          <p:cNvSpPr>
            <a:spLocks noGrp="1"/>
          </p:cNvSpPr>
          <p:nvPr>
            <p:ph type="title"/>
          </p:nvPr>
        </p:nvSpPr>
        <p:spPr/>
        <p:txBody>
          <a:bodyPr/>
          <a:lstStyle/>
          <a:p>
            <a:endParaRPr lang="vi-VN" altLang="vi-VN"/>
          </a:p>
        </p:txBody>
      </p:sp>
      <p:sp>
        <p:nvSpPr>
          <p:cNvPr id="38915" name="Content Placeholder 2">
            <a:extLst>
              <a:ext uri="{FF2B5EF4-FFF2-40B4-BE49-F238E27FC236}">
                <a16:creationId xmlns:a16="http://schemas.microsoft.com/office/drawing/2014/main" id="{CE910DC9-0636-419D-8197-6784A75CAEE9}"/>
              </a:ext>
            </a:extLst>
          </p:cNvPr>
          <p:cNvSpPr>
            <a:spLocks noGrp="1"/>
          </p:cNvSpPr>
          <p:nvPr>
            <p:ph idx="1"/>
          </p:nvPr>
        </p:nvSpPr>
        <p:spPr/>
        <p:txBody>
          <a:bodyPr/>
          <a:lstStyle/>
          <a:p>
            <a:endParaRPr lang="vi-VN" altLang="vi-VN"/>
          </a:p>
        </p:txBody>
      </p:sp>
      <p:pic>
        <p:nvPicPr>
          <p:cNvPr id="38916" name="Picture 2">
            <a:extLst>
              <a:ext uri="{FF2B5EF4-FFF2-40B4-BE49-F238E27FC236}">
                <a16:creationId xmlns:a16="http://schemas.microsoft.com/office/drawing/2014/main" id="{55F19EEB-141F-45A8-AE29-CE4D26C6DE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143000"/>
            <a:ext cx="86106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940024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1DB0F215-635B-4CF6-9B75-BF2FC9B5F60C}"/>
              </a:ext>
            </a:extLst>
          </p:cNvPr>
          <p:cNvSpPr>
            <a:spLocks noGrp="1"/>
          </p:cNvSpPr>
          <p:nvPr>
            <p:ph type="title"/>
          </p:nvPr>
        </p:nvSpPr>
        <p:spPr/>
        <p:txBody>
          <a:bodyPr/>
          <a:lstStyle/>
          <a:p>
            <a:endParaRPr lang="vi-VN" altLang="vi-VN"/>
          </a:p>
        </p:txBody>
      </p:sp>
      <p:sp>
        <p:nvSpPr>
          <p:cNvPr id="39939" name="Content Placeholder 2">
            <a:extLst>
              <a:ext uri="{FF2B5EF4-FFF2-40B4-BE49-F238E27FC236}">
                <a16:creationId xmlns:a16="http://schemas.microsoft.com/office/drawing/2014/main" id="{C2A756DB-27A0-41F3-AFFF-E1BA752860E5}"/>
              </a:ext>
            </a:extLst>
          </p:cNvPr>
          <p:cNvSpPr>
            <a:spLocks noGrp="1"/>
          </p:cNvSpPr>
          <p:nvPr>
            <p:ph idx="1"/>
          </p:nvPr>
        </p:nvSpPr>
        <p:spPr>
          <a:xfrm>
            <a:off x="1752600" y="1295400"/>
            <a:ext cx="8915400" cy="5562600"/>
          </a:xfrm>
        </p:spPr>
        <p:txBody>
          <a:bodyPr/>
          <a:lstStyle/>
          <a:p>
            <a:pPr>
              <a:defRPr/>
            </a:pPr>
            <a:r>
              <a:rPr lang="vi-VN" altLang="vi-VN"/>
              <a:t>Ví dụ :</a:t>
            </a:r>
            <a:r>
              <a:rPr lang="en-US" altLang="vi-VN"/>
              <a:t> giả lập IF …</a:t>
            </a:r>
          </a:p>
          <a:p>
            <a:pPr marL="0" indent="0">
              <a:buNone/>
              <a:defRPr/>
            </a:pPr>
            <a:r>
              <a:rPr lang="en-US" altLang="vi-VN" sz="2800"/>
              <a:t>Nhập chữ thường, in ra chữ in.</a:t>
            </a:r>
          </a:p>
          <a:p>
            <a:pPr marL="457200" lvl="1" indent="0">
              <a:buNone/>
              <a:defRPr/>
            </a:pPr>
            <a:r>
              <a:rPr lang="en-US" altLang="vi-VN" sz="2400"/>
              <a:t>Mov ah,1</a:t>
            </a:r>
          </a:p>
          <a:p>
            <a:pPr marL="457200" lvl="1" indent="0">
              <a:buNone/>
              <a:defRPr/>
            </a:pPr>
            <a:r>
              <a:rPr lang="en-US" altLang="vi-VN" sz="2400"/>
              <a:t>Int 21h</a:t>
            </a:r>
          </a:p>
          <a:p>
            <a:pPr marL="457200" lvl="1" indent="0">
              <a:buNone/>
              <a:defRPr/>
            </a:pPr>
            <a:r>
              <a:rPr lang="en-US" altLang="vi-VN" sz="2400">
                <a:solidFill>
                  <a:srgbClr val="FF0000"/>
                </a:solidFill>
              </a:rPr>
              <a:t>Cmp al,1bh</a:t>
            </a:r>
          </a:p>
          <a:p>
            <a:pPr marL="457200" lvl="1" indent="0">
              <a:buNone/>
              <a:defRPr/>
            </a:pPr>
            <a:r>
              <a:rPr lang="en-US" altLang="vi-VN" sz="2400">
                <a:solidFill>
                  <a:srgbClr val="FF0000"/>
                </a:solidFill>
              </a:rPr>
              <a:t>Jz kt</a:t>
            </a:r>
          </a:p>
          <a:p>
            <a:pPr marL="457200" lvl="1" indent="0">
              <a:buNone/>
              <a:defRPr/>
            </a:pPr>
            <a:r>
              <a:rPr lang="en-US" altLang="vi-VN" sz="2400"/>
              <a:t>Sub al,20h</a:t>
            </a:r>
          </a:p>
          <a:p>
            <a:pPr marL="457200" lvl="1" indent="0">
              <a:buNone/>
              <a:defRPr/>
            </a:pPr>
            <a:r>
              <a:rPr lang="en-US" altLang="vi-VN" sz="2400"/>
              <a:t>Mov dl,al</a:t>
            </a:r>
          </a:p>
          <a:p>
            <a:pPr marL="457200" lvl="1" indent="0">
              <a:buNone/>
              <a:defRPr/>
            </a:pPr>
            <a:r>
              <a:rPr lang="en-US" altLang="vi-VN" sz="2400"/>
              <a:t>Mov ah,2 </a:t>
            </a:r>
          </a:p>
          <a:p>
            <a:pPr marL="457200" lvl="1" indent="0">
              <a:buNone/>
              <a:defRPr/>
            </a:pPr>
            <a:r>
              <a:rPr lang="en-US" altLang="vi-VN" sz="2400"/>
              <a:t>Int 21h</a:t>
            </a:r>
          </a:p>
          <a:p>
            <a:pPr marL="457200" lvl="1" indent="0">
              <a:buNone/>
              <a:defRPr/>
            </a:pPr>
            <a:r>
              <a:rPr lang="en-US" altLang="vi-VN" sz="2400">
                <a:solidFill>
                  <a:srgbClr val="FF0000"/>
                </a:solidFill>
              </a:rPr>
              <a:t>Kt:</a:t>
            </a:r>
          </a:p>
          <a:p>
            <a:pPr marL="457200" lvl="1" indent="0">
              <a:buNone/>
              <a:defRPr/>
            </a:pPr>
            <a:r>
              <a:rPr lang="en-US" altLang="vi-VN" sz="2400"/>
              <a:t>Int 20h</a:t>
            </a:r>
          </a:p>
          <a:p>
            <a:pPr lvl="1">
              <a:defRPr/>
            </a:pPr>
            <a:endParaRPr lang="en-US" altLang="vi-VN" sz="2400"/>
          </a:p>
        </p:txBody>
      </p:sp>
    </p:spTree>
    <p:extLst>
      <p:ext uri="{BB962C8B-B14F-4D97-AF65-F5344CB8AC3E}">
        <p14:creationId xmlns:p14="http://schemas.microsoft.com/office/powerpoint/2010/main" val="216681634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5184283B-F08F-4CE6-82E5-2C24314EF7AA}"/>
              </a:ext>
            </a:extLst>
          </p:cNvPr>
          <p:cNvSpPr>
            <a:spLocks noGrp="1"/>
          </p:cNvSpPr>
          <p:nvPr>
            <p:ph type="title"/>
          </p:nvPr>
        </p:nvSpPr>
        <p:spPr/>
        <p:txBody>
          <a:bodyPr/>
          <a:lstStyle/>
          <a:p>
            <a:endParaRPr lang="vi-VN" altLang="vi-VN"/>
          </a:p>
        </p:txBody>
      </p:sp>
      <p:sp>
        <p:nvSpPr>
          <p:cNvPr id="39939" name="Content Placeholder 2">
            <a:extLst>
              <a:ext uri="{FF2B5EF4-FFF2-40B4-BE49-F238E27FC236}">
                <a16:creationId xmlns:a16="http://schemas.microsoft.com/office/drawing/2014/main" id="{56BA454B-3038-46CE-93FF-E5719156E4FD}"/>
              </a:ext>
            </a:extLst>
          </p:cNvPr>
          <p:cNvSpPr>
            <a:spLocks noGrp="1"/>
          </p:cNvSpPr>
          <p:nvPr>
            <p:ph idx="1"/>
          </p:nvPr>
        </p:nvSpPr>
        <p:spPr>
          <a:xfrm>
            <a:off x="1752600" y="1066800"/>
            <a:ext cx="3962400" cy="5562600"/>
          </a:xfrm>
        </p:spPr>
        <p:txBody>
          <a:bodyPr/>
          <a:lstStyle/>
          <a:p>
            <a:pPr>
              <a:defRPr/>
            </a:pPr>
            <a:r>
              <a:rPr lang="vi-VN" altLang="vi-VN"/>
              <a:t>Ví dụ :</a:t>
            </a:r>
            <a:r>
              <a:rPr lang="en-US" altLang="vi-VN"/>
              <a:t> giả lập WHILE …</a:t>
            </a:r>
          </a:p>
          <a:p>
            <a:pPr marL="0" indent="0">
              <a:buNone/>
              <a:defRPr/>
            </a:pPr>
            <a:r>
              <a:rPr lang="en-US" altLang="vi-VN" sz="2400"/>
              <a:t>Nhập không hiện chữ thường, in ra chữ in cách nhau 1 khoãng trống, kết thúc bằng phím ESC.</a:t>
            </a:r>
          </a:p>
          <a:p>
            <a:pPr marL="457200" lvl="1" indent="0">
              <a:buNone/>
              <a:defRPr/>
            </a:pPr>
            <a:r>
              <a:rPr lang="en-US" altLang="vi-VN" sz="2400">
                <a:solidFill>
                  <a:srgbClr val="0070C0"/>
                </a:solidFill>
              </a:rPr>
              <a:t>Bd:</a:t>
            </a:r>
          </a:p>
          <a:p>
            <a:pPr marL="457200" lvl="1" indent="0">
              <a:buNone/>
              <a:defRPr/>
            </a:pPr>
            <a:r>
              <a:rPr lang="en-US" altLang="vi-VN" sz="2400"/>
              <a:t>Mov ah,8</a:t>
            </a:r>
          </a:p>
          <a:p>
            <a:pPr marL="457200" lvl="1" indent="0">
              <a:buNone/>
              <a:defRPr/>
            </a:pPr>
            <a:r>
              <a:rPr lang="en-US" altLang="vi-VN" sz="2400"/>
              <a:t>Int 21h</a:t>
            </a:r>
          </a:p>
          <a:p>
            <a:pPr marL="457200" lvl="1" indent="0">
              <a:buNone/>
              <a:defRPr/>
            </a:pPr>
            <a:r>
              <a:rPr lang="en-US" altLang="vi-VN" sz="2400">
                <a:solidFill>
                  <a:srgbClr val="FF0000"/>
                </a:solidFill>
              </a:rPr>
              <a:t>Cmp al,1bh</a:t>
            </a:r>
          </a:p>
          <a:p>
            <a:pPr marL="457200" lvl="1" indent="0">
              <a:buNone/>
              <a:defRPr/>
            </a:pPr>
            <a:r>
              <a:rPr lang="en-US" altLang="vi-VN" sz="2400">
                <a:solidFill>
                  <a:srgbClr val="FF0000"/>
                </a:solidFill>
              </a:rPr>
              <a:t>Jz Kt</a:t>
            </a:r>
          </a:p>
          <a:p>
            <a:pPr marL="457200" lvl="1" indent="0">
              <a:buNone/>
              <a:defRPr/>
            </a:pPr>
            <a:r>
              <a:rPr lang="en-US" altLang="vi-VN" sz="2400"/>
              <a:t>Sub al,20h</a:t>
            </a:r>
          </a:p>
        </p:txBody>
      </p:sp>
      <p:sp>
        <p:nvSpPr>
          <p:cNvPr id="4" name="Content Placeholder 2">
            <a:extLst>
              <a:ext uri="{FF2B5EF4-FFF2-40B4-BE49-F238E27FC236}">
                <a16:creationId xmlns:a16="http://schemas.microsoft.com/office/drawing/2014/main" id="{04C1D193-013E-47D7-8C31-47F056F4CFC5}"/>
              </a:ext>
            </a:extLst>
          </p:cNvPr>
          <p:cNvSpPr txBox="1">
            <a:spLocks/>
          </p:cNvSpPr>
          <p:nvPr/>
        </p:nvSpPr>
        <p:spPr bwMode="auto">
          <a:xfrm>
            <a:off x="6505575" y="3048000"/>
            <a:ext cx="39624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457200" lvl="1" indent="0">
              <a:buNone/>
              <a:defRPr/>
            </a:pPr>
            <a:r>
              <a:rPr lang="en-US" altLang="vi-VN" sz="2400" kern="0"/>
              <a:t>Mov dl,al</a:t>
            </a:r>
          </a:p>
          <a:p>
            <a:pPr marL="457200" lvl="1" indent="0">
              <a:buNone/>
              <a:defRPr/>
            </a:pPr>
            <a:r>
              <a:rPr lang="en-US" altLang="vi-VN" sz="2400" kern="0"/>
              <a:t>Mov ah,2 </a:t>
            </a:r>
          </a:p>
          <a:p>
            <a:pPr marL="457200" lvl="1" indent="0">
              <a:buNone/>
              <a:defRPr/>
            </a:pPr>
            <a:r>
              <a:rPr lang="en-US" altLang="vi-VN" sz="2400" kern="0"/>
              <a:t>Int 21h</a:t>
            </a:r>
          </a:p>
          <a:p>
            <a:pPr marL="457200" lvl="1" indent="0">
              <a:buNone/>
              <a:defRPr/>
            </a:pPr>
            <a:r>
              <a:rPr lang="en-US" altLang="vi-VN" sz="2400" kern="0"/>
              <a:t>Mov dl,20h</a:t>
            </a:r>
          </a:p>
          <a:p>
            <a:pPr marL="457200" lvl="1" indent="0">
              <a:buNone/>
              <a:defRPr/>
            </a:pPr>
            <a:r>
              <a:rPr lang="en-US" altLang="vi-VN" sz="2400" kern="0"/>
              <a:t>Int 21h</a:t>
            </a:r>
          </a:p>
          <a:p>
            <a:pPr marL="457200" lvl="1" indent="0">
              <a:buNone/>
              <a:defRPr/>
            </a:pPr>
            <a:r>
              <a:rPr lang="en-US" altLang="vi-VN" sz="2400" kern="0">
                <a:solidFill>
                  <a:srgbClr val="0070C0"/>
                </a:solidFill>
              </a:rPr>
              <a:t>Jmp Bd</a:t>
            </a:r>
          </a:p>
          <a:p>
            <a:pPr marL="457200" lvl="1" indent="0">
              <a:buNone/>
              <a:defRPr/>
            </a:pPr>
            <a:r>
              <a:rPr lang="en-US" altLang="vi-VN" sz="2400" kern="0">
                <a:solidFill>
                  <a:srgbClr val="FF0000"/>
                </a:solidFill>
              </a:rPr>
              <a:t>Kt:</a:t>
            </a:r>
          </a:p>
          <a:p>
            <a:pPr marL="457200" lvl="1" indent="0">
              <a:buNone/>
              <a:defRPr/>
            </a:pPr>
            <a:r>
              <a:rPr lang="en-US" altLang="vi-VN" sz="2400" kern="0"/>
              <a:t>Int 20h</a:t>
            </a:r>
          </a:p>
          <a:p>
            <a:pPr lvl="1">
              <a:defRPr/>
            </a:pPr>
            <a:endParaRPr lang="en-US" altLang="vi-VN" sz="2400" kern="0"/>
          </a:p>
        </p:txBody>
      </p:sp>
    </p:spTree>
    <p:extLst>
      <p:ext uri="{BB962C8B-B14F-4D97-AF65-F5344CB8AC3E}">
        <p14:creationId xmlns:p14="http://schemas.microsoft.com/office/powerpoint/2010/main" val="263240354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3BB4282D-EC90-419F-A6BC-ABEEEBE528A9}"/>
              </a:ext>
            </a:extLst>
          </p:cNvPr>
          <p:cNvSpPr>
            <a:spLocks noGrp="1"/>
          </p:cNvSpPr>
          <p:nvPr>
            <p:ph type="title"/>
          </p:nvPr>
        </p:nvSpPr>
        <p:spPr/>
        <p:txBody>
          <a:bodyPr/>
          <a:lstStyle/>
          <a:p>
            <a:r>
              <a:rPr lang="en-US" altLang="vi-VN"/>
              <a:t>Lệnh lặp</a:t>
            </a:r>
          </a:p>
        </p:txBody>
      </p:sp>
      <p:sp>
        <p:nvSpPr>
          <p:cNvPr id="41987" name="Content Placeholder 2">
            <a:extLst>
              <a:ext uri="{FF2B5EF4-FFF2-40B4-BE49-F238E27FC236}">
                <a16:creationId xmlns:a16="http://schemas.microsoft.com/office/drawing/2014/main" id="{20F8B08D-B3FB-492B-88C1-B72A9A7DF99C}"/>
              </a:ext>
            </a:extLst>
          </p:cNvPr>
          <p:cNvSpPr>
            <a:spLocks noGrp="1"/>
          </p:cNvSpPr>
          <p:nvPr>
            <p:ph idx="1"/>
          </p:nvPr>
        </p:nvSpPr>
        <p:spPr>
          <a:xfrm>
            <a:off x="1905000" y="1295400"/>
            <a:ext cx="8574088" cy="5334000"/>
          </a:xfrm>
        </p:spPr>
        <p:txBody>
          <a:bodyPr/>
          <a:lstStyle/>
          <a:p>
            <a:r>
              <a:rPr lang="en-US" altLang="vi-VN"/>
              <a:t>Gồm : </a:t>
            </a:r>
            <a:r>
              <a:rPr lang="en-US" altLang="vi-VN" sz="2800"/>
              <a:t>LOOP, LOOPE/LOOPZ, LOOPNE/LOOPNZ</a:t>
            </a:r>
            <a:endParaRPr lang="en-US" altLang="vi-VN"/>
          </a:p>
          <a:p>
            <a:r>
              <a:rPr lang="vi-VN" altLang="vi-VN"/>
              <a:t>LOOP : </a:t>
            </a:r>
          </a:p>
          <a:p>
            <a:pPr lvl="1"/>
            <a:r>
              <a:rPr lang="vi-VN" altLang="vi-VN"/>
              <a:t>LOOP shortlabel </a:t>
            </a:r>
          </a:p>
          <a:p>
            <a:pPr lvl="1"/>
            <a:r>
              <a:rPr lang="vi-VN" altLang="vi-VN"/>
              <a:t>Giải thích :  giảm CX, </a:t>
            </a:r>
            <a:r>
              <a:rPr lang="en-US" altLang="vi-VN"/>
              <a:t>thực hiện lệnh bắt đầu từ shortLabel (</a:t>
            </a:r>
            <a:r>
              <a:rPr lang="vi-VN" altLang="vi-VN"/>
              <a:t>lặp vòng</a:t>
            </a:r>
            <a:r>
              <a:rPr lang="en-US" altLang="vi-VN"/>
              <a:t>)</a:t>
            </a:r>
            <a:r>
              <a:rPr lang="vi-VN" altLang="vi-VN"/>
              <a:t> nếu CX ≠ 0 </a:t>
            </a:r>
          </a:p>
          <a:p>
            <a:pPr lvl="1"/>
            <a:r>
              <a:rPr lang="vi-VN" altLang="vi-VN"/>
              <a:t>Tác động cờ :</a:t>
            </a:r>
            <a:endParaRPr lang="en-US" altLang="vi-VN"/>
          </a:p>
          <a:p>
            <a:pPr lvl="1"/>
            <a:r>
              <a:rPr lang="vi-VN" altLang="vi-VN"/>
              <a:t>L</a:t>
            </a:r>
            <a:r>
              <a:rPr lang="en-US" altLang="vi-VN"/>
              <a:t>ặ</a:t>
            </a:r>
            <a:r>
              <a:rPr lang="vi-VN" altLang="vi-VN"/>
              <a:t>p vòng không  điều kiện. CX giữ số lần lặp.  </a:t>
            </a:r>
          </a:p>
        </p:txBody>
      </p:sp>
      <p:pic>
        <p:nvPicPr>
          <p:cNvPr id="41988" name="Picture 2">
            <a:extLst>
              <a:ext uri="{FF2B5EF4-FFF2-40B4-BE49-F238E27FC236}">
                <a16:creationId xmlns:a16="http://schemas.microsoft.com/office/drawing/2014/main" id="{1DF19C25-0B64-4A73-9A33-2043E388C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938" y="3962401"/>
            <a:ext cx="29718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796637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116EE6AD-282F-4439-BFDD-549F6CC8F36F}"/>
              </a:ext>
            </a:extLst>
          </p:cNvPr>
          <p:cNvSpPr>
            <a:spLocks noGrp="1"/>
          </p:cNvSpPr>
          <p:nvPr>
            <p:ph type="title"/>
          </p:nvPr>
        </p:nvSpPr>
        <p:spPr/>
        <p:txBody>
          <a:bodyPr/>
          <a:lstStyle/>
          <a:p>
            <a:r>
              <a:rPr lang="en-US" altLang="vi-VN"/>
              <a:t>Ví dụ</a:t>
            </a:r>
            <a:endParaRPr lang="vi-VN" altLang="vi-VN"/>
          </a:p>
        </p:txBody>
      </p:sp>
      <p:sp>
        <p:nvSpPr>
          <p:cNvPr id="41987" name="Content Placeholder 2">
            <a:extLst>
              <a:ext uri="{FF2B5EF4-FFF2-40B4-BE49-F238E27FC236}">
                <a16:creationId xmlns:a16="http://schemas.microsoft.com/office/drawing/2014/main" id="{9BFF9EF4-93F7-4F69-BD40-1266893334D8}"/>
              </a:ext>
            </a:extLst>
          </p:cNvPr>
          <p:cNvSpPr>
            <a:spLocks noGrp="1"/>
          </p:cNvSpPr>
          <p:nvPr>
            <p:ph idx="1"/>
          </p:nvPr>
        </p:nvSpPr>
        <p:spPr>
          <a:xfrm>
            <a:off x="1893889" y="990600"/>
            <a:ext cx="8574087" cy="5867400"/>
          </a:xfrm>
        </p:spPr>
        <p:txBody>
          <a:bodyPr/>
          <a:lstStyle/>
          <a:p>
            <a:pPr lvl="1">
              <a:spcBef>
                <a:spcPct val="0"/>
              </a:spcBef>
              <a:buFont typeface="Wingdings" panose="05000000000000000000" pitchFamily="2" charset="2"/>
              <a:buNone/>
              <a:defRPr/>
            </a:pPr>
            <a:r>
              <a:rPr lang="en-US" altLang="vi-VN"/>
              <a:t>1.	 Vòng lặp rỗng (làm chậm hoạt động cùa HT)</a:t>
            </a:r>
          </a:p>
          <a:p>
            <a:pPr lvl="1">
              <a:spcBef>
                <a:spcPct val="0"/>
              </a:spcBef>
              <a:buFont typeface="Wingdings" panose="05000000000000000000" pitchFamily="2" charset="2"/>
              <a:buNone/>
              <a:defRPr/>
            </a:pPr>
            <a:r>
              <a:rPr lang="en-US" altLang="vi-VN"/>
              <a:t>		</a:t>
            </a:r>
            <a:r>
              <a:rPr lang="en-US" altLang="vi-VN" sz="2400"/>
              <a:t>MOV CX,0 </a:t>
            </a:r>
          </a:p>
          <a:p>
            <a:pPr lvl="1">
              <a:spcBef>
                <a:spcPct val="0"/>
              </a:spcBef>
              <a:buFont typeface="Wingdings" panose="05000000000000000000" pitchFamily="2" charset="2"/>
              <a:buNone/>
              <a:defRPr/>
            </a:pPr>
            <a:r>
              <a:rPr lang="en-US" altLang="vi-VN" sz="2400"/>
              <a:t>		label: 	LOOP  Label  ; vòng lặp 65536 lần.</a:t>
            </a:r>
          </a:p>
          <a:p>
            <a:pPr marL="449263" lvl="1">
              <a:spcBef>
                <a:spcPct val="0"/>
              </a:spcBef>
              <a:buNone/>
              <a:defRPr/>
            </a:pPr>
            <a:r>
              <a:rPr lang="en-US" altLang="vi-VN" sz="2400"/>
              <a:t>	</a:t>
            </a:r>
            <a:r>
              <a:rPr lang="en-US" altLang="vi-VN"/>
              <a:t>2. Vòng lặp in 0 1 2 3 4 5 6 7 8 9</a:t>
            </a:r>
          </a:p>
          <a:p>
            <a:pPr marL="2060575" lvl="1">
              <a:spcBef>
                <a:spcPct val="0"/>
              </a:spcBef>
              <a:buNone/>
              <a:defRPr/>
            </a:pPr>
            <a:r>
              <a:rPr lang="en-US" altLang="vi-VN" sz="2400"/>
              <a:t>Mov dl,30h</a:t>
            </a:r>
          </a:p>
          <a:p>
            <a:pPr marL="2060575" lvl="1">
              <a:spcBef>
                <a:spcPct val="0"/>
              </a:spcBef>
              <a:buNone/>
              <a:defRPr/>
            </a:pPr>
            <a:r>
              <a:rPr lang="en-US" altLang="vi-VN" sz="2400"/>
              <a:t>Mov cx,0a</a:t>
            </a:r>
          </a:p>
          <a:p>
            <a:pPr marL="2060575" lvl="1">
              <a:spcBef>
                <a:spcPct val="0"/>
              </a:spcBef>
              <a:buNone/>
              <a:defRPr/>
            </a:pPr>
            <a:r>
              <a:rPr lang="en-US" altLang="vi-VN" sz="2400"/>
              <a:t>L1:</a:t>
            </a:r>
          </a:p>
          <a:p>
            <a:pPr marL="2060575" lvl="1">
              <a:spcBef>
                <a:spcPct val="0"/>
              </a:spcBef>
              <a:buNone/>
              <a:defRPr/>
            </a:pPr>
            <a:r>
              <a:rPr lang="en-US" altLang="vi-VN" sz="2400"/>
              <a:t>Mov ah,2</a:t>
            </a:r>
          </a:p>
          <a:p>
            <a:pPr marL="2060575" lvl="1">
              <a:spcBef>
                <a:spcPct val="0"/>
              </a:spcBef>
              <a:buNone/>
              <a:defRPr/>
            </a:pPr>
            <a:r>
              <a:rPr lang="en-US" altLang="vi-VN" sz="2400"/>
              <a:t>Int 21</a:t>
            </a:r>
          </a:p>
          <a:p>
            <a:pPr marL="2060575" lvl="1">
              <a:spcBef>
                <a:spcPct val="0"/>
              </a:spcBef>
              <a:buNone/>
              <a:defRPr/>
            </a:pPr>
            <a:r>
              <a:rPr lang="en-US" altLang="vi-VN" sz="2400"/>
              <a:t>Inc dl</a:t>
            </a:r>
          </a:p>
          <a:p>
            <a:pPr marL="2060575" lvl="1">
              <a:spcBef>
                <a:spcPct val="0"/>
              </a:spcBef>
              <a:buNone/>
              <a:defRPr/>
            </a:pPr>
            <a:r>
              <a:rPr lang="en-US" altLang="vi-VN" sz="2400"/>
              <a:t>Pop dx</a:t>
            </a:r>
          </a:p>
          <a:p>
            <a:pPr marL="2060575" lvl="1">
              <a:spcBef>
                <a:spcPct val="0"/>
              </a:spcBef>
              <a:buNone/>
              <a:defRPr/>
            </a:pPr>
            <a:r>
              <a:rPr lang="en-US" altLang="vi-VN" sz="2400"/>
              <a:t>Mov dl,20h</a:t>
            </a:r>
          </a:p>
          <a:p>
            <a:pPr marL="2060575" lvl="1">
              <a:spcBef>
                <a:spcPct val="0"/>
              </a:spcBef>
              <a:buNone/>
              <a:defRPr/>
            </a:pPr>
            <a:r>
              <a:rPr lang="en-US" altLang="vi-VN" sz="2400"/>
              <a:t>Int 21h</a:t>
            </a:r>
          </a:p>
          <a:p>
            <a:pPr marL="2060575" lvl="1">
              <a:spcBef>
                <a:spcPct val="0"/>
              </a:spcBef>
              <a:buNone/>
              <a:defRPr/>
            </a:pPr>
            <a:r>
              <a:rPr lang="en-US" altLang="vi-VN" sz="2400"/>
              <a:t>Loop L1</a:t>
            </a:r>
          </a:p>
          <a:p>
            <a:pPr marL="2060575" lvl="1">
              <a:spcBef>
                <a:spcPct val="0"/>
              </a:spcBef>
              <a:buNone/>
              <a:defRPr/>
            </a:pPr>
            <a:r>
              <a:rPr lang="en-US" altLang="vi-VN" sz="2400"/>
              <a:t>Int 20h</a:t>
            </a:r>
          </a:p>
        </p:txBody>
      </p:sp>
    </p:spTree>
    <p:extLst>
      <p:ext uri="{BB962C8B-B14F-4D97-AF65-F5344CB8AC3E}">
        <p14:creationId xmlns:p14="http://schemas.microsoft.com/office/powerpoint/2010/main" val="3951986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26CA0E5A-9269-42A9-831E-105D69FB683F}"/>
              </a:ext>
            </a:extLst>
          </p:cNvPr>
          <p:cNvSpPr>
            <a:spLocks noGrp="1"/>
          </p:cNvSpPr>
          <p:nvPr>
            <p:ph type="title"/>
          </p:nvPr>
        </p:nvSpPr>
        <p:spPr/>
        <p:txBody>
          <a:bodyPr/>
          <a:lstStyle/>
          <a:p>
            <a:r>
              <a:rPr lang="en-US" altLang="vi-VN"/>
              <a:t>Số có dấu chấm động</a:t>
            </a:r>
          </a:p>
        </p:txBody>
      </p:sp>
      <p:sp>
        <p:nvSpPr>
          <p:cNvPr id="43011" name="Content Placeholder 2">
            <a:extLst>
              <a:ext uri="{FF2B5EF4-FFF2-40B4-BE49-F238E27FC236}">
                <a16:creationId xmlns:a16="http://schemas.microsoft.com/office/drawing/2014/main" id="{829AC7F5-BDC2-4E15-B7A4-1C3CA3C38ECF}"/>
              </a:ext>
            </a:extLst>
          </p:cNvPr>
          <p:cNvSpPr>
            <a:spLocks noGrp="1"/>
          </p:cNvSpPr>
          <p:nvPr>
            <p:ph idx="1"/>
          </p:nvPr>
        </p:nvSpPr>
        <p:spPr/>
        <p:txBody>
          <a:bodyPr/>
          <a:lstStyle/>
          <a:p>
            <a:r>
              <a:rPr lang="en-US" altLang="vi-VN"/>
              <a:t>Nguyên tắc chung</a:t>
            </a:r>
          </a:p>
          <a:p>
            <a:pPr lvl="1"/>
            <a:r>
              <a:rPr lang="en-US" altLang="vi-VN"/>
              <a:t>Floating point number (số có dấu chấm động): dùng để biểu diễn số thực</a:t>
            </a:r>
          </a:p>
          <a:p>
            <a:pPr lvl="1"/>
            <a:r>
              <a:rPr lang="en-US" altLang="vi-VN"/>
              <a:t>Tổng quát : một số thực X được biểu diễn theo kiểu số chấm động như sau :</a:t>
            </a:r>
          </a:p>
          <a:p>
            <a:pPr lvl="1"/>
            <a:r>
              <a:rPr lang="en-US" altLang="vi-VN"/>
              <a:t>X=M*R</a:t>
            </a:r>
            <a:r>
              <a:rPr lang="en-US" altLang="vi-VN" baseline="30000"/>
              <a:t>E</a:t>
            </a:r>
          </a:p>
          <a:p>
            <a:pPr lvl="2"/>
            <a:r>
              <a:rPr lang="en-US" altLang="vi-VN" sz="2800"/>
              <a:t>M : là phần định trị</a:t>
            </a:r>
          </a:p>
          <a:p>
            <a:pPr lvl="2"/>
            <a:r>
              <a:rPr lang="en-US" altLang="vi-VN" sz="2800"/>
              <a:t>R : là cơ số (radix)</a:t>
            </a:r>
          </a:p>
          <a:p>
            <a:pPr lvl="2"/>
            <a:r>
              <a:rPr lang="en-US" altLang="vi-VN" sz="2800"/>
              <a:t>E : là phần mũ (Exponent)</a:t>
            </a:r>
          </a:p>
        </p:txBody>
      </p:sp>
      <p:sp>
        <p:nvSpPr>
          <p:cNvPr id="43012" name="Footer Placeholder 3">
            <a:extLst>
              <a:ext uri="{FF2B5EF4-FFF2-40B4-BE49-F238E27FC236}">
                <a16:creationId xmlns:a16="http://schemas.microsoft.com/office/drawing/2014/main" id="{43819126-FDD5-4BC3-A0FC-6F2B869B4AB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vi-VN" sz="1400">
                <a:latin typeface="Tahoma" panose="020B0604030504040204" pitchFamily="34" charset="0"/>
              </a:rPr>
              <a:t>CTMT&amp;HN - KHOA CNTT - ĐHSPKT</a:t>
            </a:r>
          </a:p>
        </p:txBody>
      </p:sp>
      <p:sp>
        <p:nvSpPr>
          <p:cNvPr id="43013" name="Slide Number Placeholder 4">
            <a:extLst>
              <a:ext uri="{FF2B5EF4-FFF2-40B4-BE49-F238E27FC236}">
                <a16:creationId xmlns:a16="http://schemas.microsoft.com/office/drawing/2014/main" id="{CF98894C-24FE-42E5-88C6-C387807705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2285B614-DA3D-4506-A9B0-C15E21C41774}" type="slidenum">
              <a:rPr lang="en-US" altLang="vi-VN" sz="1400">
                <a:latin typeface="Tahoma" panose="020B0604030504040204" pitchFamily="34" charset="0"/>
              </a:rPr>
              <a:pPr>
                <a:spcBef>
                  <a:spcPct val="0"/>
                </a:spcBef>
                <a:buClrTx/>
                <a:buSzTx/>
                <a:buFontTx/>
                <a:buNone/>
              </a:pPr>
              <a:t>44</a:t>
            </a:fld>
            <a:endParaRPr lang="en-US" altLang="vi-VN" sz="1400">
              <a:latin typeface="Tahoma" panose="020B0604030504040204" pitchFamily="34" charset="0"/>
            </a:endParaRPr>
          </a:p>
        </p:txBody>
      </p:sp>
    </p:spTree>
    <p:extLst>
      <p:ext uri="{BB962C8B-B14F-4D97-AF65-F5344CB8AC3E}">
        <p14:creationId xmlns:p14="http://schemas.microsoft.com/office/powerpoint/2010/main" val="2831291426"/>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61E0B186-C4D6-4C06-8909-0ECDDC9A5C33}"/>
              </a:ext>
            </a:extLst>
          </p:cNvPr>
          <p:cNvSpPr>
            <a:spLocks noGrp="1"/>
          </p:cNvSpPr>
          <p:nvPr>
            <p:ph type="title"/>
          </p:nvPr>
        </p:nvSpPr>
        <p:spPr/>
        <p:txBody>
          <a:bodyPr/>
          <a:lstStyle/>
          <a:p>
            <a:endParaRPr lang="vi-VN" altLang="vi-VN"/>
          </a:p>
        </p:txBody>
      </p:sp>
      <p:sp>
        <p:nvSpPr>
          <p:cNvPr id="44035" name="Content Placeholder 2">
            <a:extLst>
              <a:ext uri="{FF2B5EF4-FFF2-40B4-BE49-F238E27FC236}">
                <a16:creationId xmlns:a16="http://schemas.microsoft.com/office/drawing/2014/main" id="{9931AD0B-CFC3-4C72-9A32-5ABD516D8627}"/>
              </a:ext>
            </a:extLst>
          </p:cNvPr>
          <p:cNvSpPr>
            <a:spLocks noGrp="1"/>
          </p:cNvSpPr>
          <p:nvPr>
            <p:ph idx="1"/>
          </p:nvPr>
        </p:nvSpPr>
        <p:spPr>
          <a:xfrm>
            <a:off x="1905000" y="1066800"/>
            <a:ext cx="8574088" cy="5638800"/>
          </a:xfrm>
        </p:spPr>
        <p:txBody>
          <a:bodyPr/>
          <a:lstStyle/>
          <a:p>
            <a:r>
              <a:rPr lang="vi-VN" altLang="vi-VN"/>
              <a:t>LOOPE/LOOPZ : </a:t>
            </a:r>
          </a:p>
          <a:p>
            <a:pPr lvl="1"/>
            <a:r>
              <a:rPr lang="vi-VN" altLang="vi-VN"/>
              <a:t>LOOPE/LOOPZ  shortlabel </a:t>
            </a:r>
          </a:p>
          <a:p>
            <a:pPr lvl="1"/>
            <a:r>
              <a:rPr lang="vi-VN" altLang="vi-VN"/>
              <a:t>Giải thích : giảm CX, </a:t>
            </a:r>
            <a:r>
              <a:rPr lang="en-US" altLang="vi-VN"/>
              <a:t>thực hiện lệnh bắt đầu từ shortLabel (</a:t>
            </a:r>
            <a:r>
              <a:rPr lang="vi-VN" altLang="vi-VN"/>
              <a:t>lặp vòng</a:t>
            </a:r>
            <a:r>
              <a:rPr lang="en-US" altLang="vi-VN"/>
              <a:t>)</a:t>
            </a:r>
            <a:r>
              <a:rPr lang="vi-VN" altLang="vi-VN"/>
              <a:t> nếu CX ≠ 0 và ZF = 1 </a:t>
            </a:r>
          </a:p>
          <a:p>
            <a:pPr lvl="1"/>
            <a:endParaRPr lang="en-US" altLang="vi-VN"/>
          </a:p>
        </p:txBody>
      </p:sp>
    </p:spTree>
    <p:extLst>
      <p:ext uri="{BB962C8B-B14F-4D97-AF65-F5344CB8AC3E}">
        <p14:creationId xmlns:p14="http://schemas.microsoft.com/office/powerpoint/2010/main" val="409339005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B4B516D0-4FDC-4C60-A23A-D532339D77A8}"/>
              </a:ext>
            </a:extLst>
          </p:cNvPr>
          <p:cNvSpPr>
            <a:spLocks noGrp="1"/>
          </p:cNvSpPr>
          <p:nvPr>
            <p:ph type="title"/>
          </p:nvPr>
        </p:nvSpPr>
        <p:spPr/>
        <p:txBody>
          <a:bodyPr/>
          <a:lstStyle/>
          <a:p>
            <a:endParaRPr lang="vi-VN" altLang="vi-VN"/>
          </a:p>
        </p:txBody>
      </p:sp>
      <p:sp>
        <p:nvSpPr>
          <p:cNvPr id="45059" name="Content Placeholder 2">
            <a:extLst>
              <a:ext uri="{FF2B5EF4-FFF2-40B4-BE49-F238E27FC236}">
                <a16:creationId xmlns:a16="http://schemas.microsoft.com/office/drawing/2014/main" id="{C7112199-0076-4DD9-B1D1-2FE775765DE1}"/>
              </a:ext>
            </a:extLst>
          </p:cNvPr>
          <p:cNvSpPr>
            <a:spLocks noGrp="1"/>
          </p:cNvSpPr>
          <p:nvPr>
            <p:ph idx="1"/>
          </p:nvPr>
        </p:nvSpPr>
        <p:spPr>
          <a:xfrm>
            <a:off x="1905000" y="1066800"/>
            <a:ext cx="8574088" cy="5791200"/>
          </a:xfrm>
        </p:spPr>
        <p:txBody>
          <a:bodyPr/>
          <a:lstStyle/>
          <a:p>
            <a:pPr>
              <a:spcBef>
                <a:spcPct val="0"/>
              </a:spcBef>
              <a:defRPr/>
            </a:pPr>
            <a:r>
              <a:rPr lang="vi-VN" altLang="vi-VN" dirty="0"/>
              <a:t>LOOP</a:t>
            </a:r>
            <a:r>
              <a:rPr lang="en-US" altLang="vi-VN" dirty="0"/>
              <a:t>N</a:t>
            </a:r>
            <a:r>
              <a:rPr lang="vi-VN" altLang="vi-VN" dirty="0"/>
              <a:t>E/LOOP</a:t>
            </a:r>
            <a:r>
              <a:rPr lang="en-US" altLang="vi-VN" dirty="0"/>
              <a:t>N</a:t>
            </a:r>
            <a:r>
              <a:rPr lang="vi-VN" altLang="vi-VN" dirty="0"/>
              <a:t>Z :</a:t>
            </a:r>
          </a:p>
          <a:p>
            <a:pPr lvl="1">
              <a:defRPr/>
            </a:pPr>
            <a:r>
              <a:rPr lang="vi-VN" altLang="vi-VN" dirty="0"/>
              <a:t>LOOP</a:t>
            </a:r>
            <a:r>
              <a:rPr lang="en-US" altLang="vi-VN" dirty="0"/>
              <a:t>N</a:t>
            </a:r>
            <a:r>
              <a:rPr lang="vi-VN" altLang="vi-VN" dirty="0"/>
              <a:t>E/LOOP</a:t>
            </a:r>
            <a:r>
              <a:rPr lang="en-US" altLang="vi-VN"/>
              <a:t>N</a:t>
            </a:r>
            <a:r>
              <a:rPr lang="vi-VN" altLang="vi-VN"/>
              <a:t>Z  </a:t>
            </a:r>
            <a:r>
              <a:rPr lang="vi-VN" altLang="vi-VN" dirty="0"/>
              <a:t>shortlabel </a:t>
            </a:r>
          </a:p>
          <a:p>
            <a:pPr lvl="1">
              <a:defRPr/>
            </a:pPr>
            <a:r>
              <a:rPr lang="vi-VN" altLang="vi-VN" dirty="0"/>
              <a:t>Giải thích : giảm CX, </a:t>
            </a:r>
            <a:r>
              <a:rPr lang="en-US" altLang="vi-VN" dirty="0" err="1"/>
              <a:t>thực</a:t>
            </a:r>
            <a:r>
              <a:rPr lang="en-US" altLang="vi-VN" dirty="0"/>
              <a:t> </a:t>
            </a:r>
            <a:r>
              <a:rPr lang="en-US" altLang="vi-VN" dirty="0" err="1"/>
              <a:t>hiện</a:t>
            </a:r>
            <a:r>
              <a:rPr lang="en-US" altLang="vi-VN" dirty="0"/>
              <a:t> </a:t>
            </a:r>
            <a:r>
              <a:rPr lang="en-US" altLang="vi-VN" dirty="0" err="1"/>
              <a:t>lệnh</a:t>
            </a:r>
            <a:r>
              <a:rPr lang="en-US" altLang="vi-VN" dirty="0"/>
              <a:t> </a:t>
            </a:r>
            <a:r>
              <a:rPr lang="en-US" altLang="vi-VN" dirty="0" err="1"/>
              <a:t>bắt</a:t>
            </a:r>
            <a:r>
              <a:rPr lang="en-US" altLang="vi-VN" dirty="0"/>
              <a:t> </a:t>
            </a:r>
            <a:r>
              <a:rPr lang="en-US" altLang="vi-VN" dirty="0" err="1"/>
              <a:t>đầu</a:t>
            </a:r>
            <a:r>
              <a:rPr lang="en-US" altLang="vi-VN" dirty="0"/>
              <a:t> </a:t>
            </a:r>
            <a:r>
              <a:rPr lang="en-US" altLang="vi-VN" dirty="0" err="1"/>
              <a:t>từ</a:t>
            </a:r>
            <a:r>
              <a:rPr lang="en-US" altLang="vi-VN" dirty="0"/>
              <a:t> </a:t>
            </a:r>
            <a:r>
              <a:rPr lang="en-US" altLang="vi-VN" dirty="0" err="1"/>
              <a:t>shortLabel</a:t>
            </a:r>
            <a:r>
              <a:rPr lang="en-US" altLang="vi-VN" dirty="0"/>
              <a:t> (</a:t>
            </a:r>
            <a:r>
              <a:rPr lang="vi-VN" altLang="vi-VN" dirty="0"/>
              <a:t>lặp vòng</a:t>
            </a:r>
            <a:r>
              <a:rPr lang="en-US" altLang="vi-VN" dirty="0"/>
              <a:t>)</a:t>
            </a:r>
            <a:r>
              <a:rPr lang="vi-VN" altLang="vi-VN" dirty="0"/>
              <a:t> nếu CX ≠ 0 và ZF = 0 </a:t>
            </a:r>
          </a:p>
          <a:p>
            <a:pPr marL="0" indent="0">
              <a:spcBef>
                <a:spcPct val="0"/>
              </a:spcBef>
              <a:buNone/>
              <a:defRPr/>
            </a:pPr>
            <a:r>
              <a:rPr lang="vi-VN" altLang="vi-VN" dirty="0"/>
              <a:t> </a:t>
            </a:r>
          </a:p>
        </p:txBody>
      </p:sp>
    </p:spTree>
    <p:extLst>
      <p:ext uri="{BB962C8B-B14F-4D97-AF65-F5344CB8AC3E}">
        <p14:creationId xmlns:p14="http://schemas.microsoft.com/office/powerpoint/2010/main" val="198950035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2820A352-F888-430F-A2E3-5BE6DAECD5AD}"/>
              </a:ext>
            </a:extLst>
          </p:cNvPr>
          <p:cNvSpPr>
            <a:spLocks noGrp="1"/>
          </p:cNvSpPr>
          <p:nvPr>
            <p:ph type="title"/>
          </p:nvPr>
        </p:nvSpPr>
        <p:spPr/>
        <p:txBody>
          <a:bodyPr/>
          <a:lstStyle/>
          <a:p>
            <a:endParaRPr lang="vi-VN" altLang="vi-VN"/>
          </a:p>
        </p:txBody>
      </p:sp>
      <p:sp>
        <p:nvSpPr>
          <p:cNvPr id="46083" name="Content Placeholder 2">
            <a:extLst>
              <a:ext uri="{FF2B5EF4-FFF2-40B4-BE49-F238E27FC236}">
                <a16:creationId xmlns:a16="http://schemas.microsoft.com/office/drawing/2014/main" id="{97C0A836-1781-4E97-9979-6E5F2E86093A}"/>
              </a:ext>
            </a:extLst>
          </p:cNvPr>
          <p:cNvSpPr>
            <a:spLocks noGrp="1"/>
          </p:cNvSpPr>
          <p:nvPr>
            <p:ph idx="1"/>
          </p:nvPr>
        </p:nvSpPr>
        <p:spPr>
          <a:xfrm>
            <a:off x="1905000" y="1066800"/>
            <a:ext cx="8574088" cy="5791200"/>
          </a:xfrm>
        </p:spPr>
        <p:txBody>
          <a:bodyPr/>
          <a:lstStyle/>
          <a:p>
            <a:pPr>
              <a:spcBef>
                <a:spcPct val="0"/>
              </a:spcBef>
              <a:defRPr/>
            </a:pPr>
            <a:r>
              <a:rPr lang="vi-VN" altLang="vi-VN"/>
              <a:t>Lệnh JCXZ : </a:t>
            </a:r>
          </a:p>
          <a:p>
            <a:pPr lvl="1">
              <a:spcBef>
                <a:spcPct val="0"/>
              </a:spcBef>
              <a:defRPr/>
            </a:pPr>
            <a:r>
              <a:rPr lang="vi-VN" altLang="vi-VN"/>
              <a:t>JCXZ shortlabel </a:t>
            </a:r>
          </a:p>
          <a:p>
            <a:pPr lvl="1">
              <a:spcBef>
                <a:spcPct val="0"/>
              </a:spcBef>
              <a:defRPr/>
            </a:pPr>
            <a:r>
              <a:rPr lang="vi-VN" altLang="vi-VN"/>
              <a:t>Giải thích :  Nếu CX = 0 thì thực hiện lệnh bắt đầu ở shortLabel. Thường dùng sau LOOPE, LOOPNE, REPE, REPNE để xác định nguyên nhân kết thúc vòng lặp.</a:t>
            </a:r>
          </a:p>
          <a:p>
            <a:pPr lvl="1">
              <a:spcBef>
                <a:spcPct val="0"/>
              </a:spcBef>
              <a:defRPr/>
            </a:pPr>
            <a:r>
              <a:rPr lang="vi-VN" altLang="vi-VN"/>
              <a:t>Tác động cờ :</a:t>
            </a:r>
            <a:endParaRPr lang="en-US" altLang="vi-VN"/>
          </a:p>
          <a:p>
            <a:pPr lvl="1">
              <a:defRPr/>
            </a:pPr>
            <a:r>
              <a:rPr lang="vi-VN" altLang="vi-VN"/>
              <a:t>Ví dụ : </a:t>
            </a:r>
          </a:p>
          <a:p>
            <a:pPr marL="457200" lvl="1" indent="0">
              <a:buNone/>
              <a:defRPr/>
            </a:pPr>
            <a:r>
              <a:rPr lang="vi-VN" altLang="vi-VN" sz="2400"/>
              <a:t>                  REPE  CMPSB  ; so sánh 2 chuỗi </a:t>
            </a:r>
          </a:p>
          <a:p>
            <a:pPr lvl="1">
              <a:buFont typeface="Wingdings" panose="05000000000000000000" pitchFamily="2" charset="2"/>
              <a:buNone/>
              <a:defRPr/>
            </a:pPr>
            <a:r>
              <a:rPr lang="en-US" altLang="vi-VN" sz="2400"/>
              <a:t>			</a:t>
            </a:r>
            <a:r>
              <a:rPr lang="vi-VN" altLang="vi-VN" sz="2400"/>
              <a:t>JCXZ Label </a:t>
            </a:r>
          </a:p>
          <a:p>
            <a:pPr lvl="1">
              <a:buFont typeface="Wingdings" panose="05000000000000000000" pitchFamily="2" charset="2"/>
              <a:buNone/>
              <a:defRPr/>
            </a:pPr>
            <a:r>
              <a:rPr lang="vi-VN" altLang="vi-VN" sz="2400"/>
              <a:t>                  ( các lệnh xử lý cho trường hợp chuỗi khác nhau)  </a:t>
            </a:r>
          </a:p>
          <a:p>
            <a:pPr lvl="1">
              <a:buFont typeface="Wingdings" panose="05000000000000000000" pitchFamily="2" charset="2"/>
              <a:buNone/>
              <a:defRPr/>
            </a:pPr>
            <a:r>
              <a:rPr lang="vi-VN" altLang="vi-VN" sz="2400" b="1"/>
              <a:t>                  Label:</a:t>
            </a:r>
            <a:r>
              <a:rPr lang="vi-VN" altLang="vi-VN" sz="2400"/>
              <a:t> </a:t>
            </a:r>
          </a:p>
          <a:p>
            <a:pPr lvl="1">
              <a:buFont typeface="Wingdings" panose="05000000000000000000" pitchFamily="2" charset="2"/>
              <a:buNone/>
              <a:defRPr/>
            </a:pPr>
            <a:r>
              <a:rPr lang="vi-VN" altLang="vi-VN" sz="2400"/>
              <a:t>                  (các lệnh xử lý cho trường hợp chuỗi giống nhau)  </a:t>
            </a:r>
            <a:endParaRPr lang="en-US" altLang="vi-VN" sz="2400"/>
          </a:p>
        </p:txBody>
      </p:sp>
      <p:pic>
        <p:nvPicPr>
          <p:cNvPr id="46084" name="Picture 2">
            <a:extLst>
              <a:ext uri="{FF2B5EF4-FFF2-40B4-BE49-F238E27FC236}">
                <a16:creationId xmlns:a16="http://schemas.microsoft.com/office/drawing/2014/main" id="{EDE91A60-0B76-4BB3-A3D4-782A99E3F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0463" y="3571875"/>
            <a:ext cx="32004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654531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1B549F40-D11F-4B22-9DAA-9452FDCB60A1}"/>
              </a:ext>
            </a:extLst>
          </p:cNvPr>
          <p:cNvSpPr>
            <a:spLocks noGrp="1"/>
          </p:cNvSpPr>
          <p:nvPr>
            <p:ph type="title"/>
          </p:nvPr>
        </p:nvSpPr>
        <p:spPr/>
        <p:txBody>
          <a:bodyPr/>
          <a:lstStyle/>
          <a:p>
            <a:endParaRPr lang="vi-VN" altLang="vi-VN"/>
          </a:p>
        </p:txBody>
      </p:sp>
      <p:sp>
        <p:nvSpPr>
          <p:cNvPr id="47107" name="Content Placeholder 2">
            <a:extLst>
              <a:ext uri="{FF2B5EF4-FFF2-40B4-BE49-F238E27FC236}">
                <a16:creationId xmlns:a16="http://schemas.microsoft.com/office/drawing/2014/main" id="{AEC86EEE-CE0D-4F40-858F-D67582434970}"/>
              </a:ext>
            </a:extLst>
          </p:cNvPr>
          <p:cNvSpPr>
            <a:spLocks noGrp="1"/>
          </p:cNvSpPr>
          <p:nvPr>
            <p:ph idx="1"/>
          </p:nvPr>
        </p:nvSpPr>
        <p:spPr>
          <a:xfrm>
            <a:off x="1905000" y="1066800"/>
            <a:ext cx="8574088" cy="5410200"/>
          </a:xfrm>
        </p:spPr>
        <p:txBody>
          <a:bodyPr/>
          <a:lstStyle/>
          <a:p>
            <a:pPr>
              <a:spcBef>
                <a:spcPct val="0"/>
              </a:spcBef>
              <a:defRPr/>
            </a:pPr>
            <a:r>
              <a:rPr lang="en-US" altLang="vi-VN"/>
              <a:t>Lệnh RET : </a:t>
            </a:r>
          </a:p>
          <a:p>
            <a:pPr lvl="1">
              <a:spcBef>
                <a:spcPct val="0"/>
              </a:spcBef>
              <a:defRPr/>
            </a:pPr>
            <a:r>
              <a:rPr lang="en-US" altLang="vi-VN"/>
              <a:t>Dạng lệnh :  	RET  			RETF </a:t>
            </a:r>
          </a:p>
          <a:p>
            <a:pPr lvl="1">
              <a:spcBef>
                <a:spcPct val="0"/>
              </a:spcBef>
              <a:buFont typeface="Wingdings" panose="05000000000000000000" pitchFamily="2" charset="2"/>
              <a:buNone/>
              <a:defRPr/>
            </a:pPr>
            <a:r>
              <a:rPr lang="en-US" altLang="vi-VN"/>
              <a:t>				RET  immed8  	RETF  immed8 </a:t>
            </a:r>
          </a:p>
          <a:p>
            <a:pPr lvl="1">
              <a:spcBef>
                <a:spcPct val="0"/>
              </a:spcBef>
              <a:defRPr/>
            </a:pPr>
            <a:r>
              <a:rPr lang="en-US" altLang="vi-VN"/>
              <a:t>Giải thích :   </a:t>
            </a:r>
          </a:p>
          <a:p>
            <a:pPr marL="457200" lvl="1" indent="0">
              <a:spcBef>
                <a:spcPct val="0"/>
              </a:spcBef>
              <a:buNone/>
              <a:defRPr/>
            </a:pPr>
            <a:r>
              <a:rPr lang="en-US" altLang="vi-VN"/>
              <a:t>RET :  		          POP IP </a:t>
            </a:r>
          </a:p>
          <a:p>
            <a:pPr marL="457200" lvl="1" indent="0">
              <a:spcBef>
                <a:spcPct val="0"/>
              </a:spcBef>
              <a:buNone/>
              <a:defRPr/>
            </a:pPr>
            <a:r>
              <a:rPr lang="en-US" altLang="vi-VN">
                <a:solidFill>
                  <a:srgbClr val="FF0000"/>
                </a:solidFill>
              </a:rPr>
              <a:t>RETF :  	                    POP IP  </a:t>
            </a:r>
          </a:p>
          <a:p>
            <a:pPr lvl="1">
              <a:spcBef>
                <a:spcPct val="0"/>
              </a:spcBef>
              <a:buFont typeface="Wingdings" panose="05000000000000000000" pitchFamily="2" charset="2"/>
              <a:buNone/>
              <a:defRPr/>
            </a:pPr>
            <a:r>
              <a:rPr lang="en-US" altLang="vi-VN">
                <a:solidFill>
                  <a:srgbClr val="FF0000"/>
                </a:solidFill>
              </a:rPr>
              <a:t>			                    POP CS </a:t>
            </a:r>
          </a:p>
          <a:p>
            <a:pPr marL="457200" lvl="1" indent="0">
              <a:spcBef>
                <a:spcPct val="0"/>
              </a:spcBef>
              <a:buNone/>
              <a:defRPr/>
            </a:pPr>
            <a:r>
              <a:rPr lang="en-US" altLang="vi-VN">
                <a:solidFill>
                  <a:srgbClr val="00B0F0"/>
                </a:solidFill>
              </a:rPr>
              <a:t>RET immed8 :  	POP IP </a:t>
            </a:r>
          </a:p>
          <a:p>
            <a:pPr lvl="1">
              <a:spcBef>
                <a:spcPct val="0"/>
              </a:spcBef>
              <a:buFont typeface="Wingdings" panose="05000000000000000000" pitchFamily="2" charset="2"/>
              <a:buNone/>
              <a:defRPr/>
            </a:pPr>
            <a:r>
              <a:rPr lang="en-US" altLang="vi-VN">
                <a:solidFill>
                  <a:srgbClr val="00B0F0"/>
                </a:solidFill>
              </a:rPr>
              <a:t>					SP  ←  SP + immed8 </a:t>
            </a:r>
          </a:p>
          <a:p>
            <a:pPr marL="457200" lvl="1" indent="0">
              <a:spcBef>
                <a:spcPct val="0"/>
              </a:spcBef>
              <a:buNone/>
              <a:defRPr/>
            </a:pPr>
            <a:r>
              <a:rPr lang="en-US" altLang="vi-VN">
                <a:solidFill>
                  <a:srgbClr val="00B050"/>
                </a:solidFill>
              </a:rPr>
              <a:t>RETF   immed8  :  	POP IP  </a:t>
            </a:r>
          </a:p>
          <a:p>
            <a:pPr lvl="1">
              <a:spcBef>
                <a:spcPct val="0"/>
              </a:spcBef>
              <a:buFont typeface="Wingdings" panose="05000000000000000000" pitchFamily="2" charset="2"/>
              <a:buNone/>
              <a:defRPr/>
            </a:pPr>
            <a:r>
              <a:rPr lang="en-US" altLang="vi-VN">
                <a:solidFill>
                  <a:srgbClr val="00B050"/>
                </a:solidFill>
              </a:rPr>
              <a:t>					POP CS </a:t>
            </a:r>
          </a:p>
          <a:p>
            <a:pPr lvl="1">
              <a:spcBef>
                <a:spcPct val="0"/>
              </a:spcBef>
              <a:buFont typeface="Wingdings" panose="05000000000000000000" pitchFamily="2" charset="2"/>
              <a:buNone/>
              <a:defRPr/>
            </a:pPr>
            <a:r>
              <a:rPr lang="en-US" altLang="vi-VN">
                <a:solidFill>
                  <a:srgbClr val="00B050"/>
                </a:solidFill>
              </a:rPr>
              <a:t>					SP  ←  SP + immed8</a:t>
            </a:r>
          </a:p>
        </p:txBody>
      </p:sp>
    </p:spTree>
    <p:extLst>
      <p:ext uri="{BB962C8B-B14F-4D97-AF65-F5344CB8AC3E}">
        <p14:creationId xmlns:p14="http://schemas.microsoft.com/office/powerpoint/2010/main" val="190863996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98B77207-B558-4C74-90B7-4D47A0589B11}"/>
              </a:ext>
            </a:extLst>
          </p:cNvPr>
          <p:cNvSpPr>
            <a:spLocks noGrp="1"/>
          </p:cNvSpPr>
          <p:nvPr>
            <p:ph type="title"/>
          </p:nvPr>
        </p:nvSpPr>
        <p:spPr/>
        <p:txBody>
          <a:bodyPr/>
          <a:lstStyle/>
          <a:p>
            <a:endParaRPr lang="vi-VN" altLang="vi-VN"/>
          </a:p>
        </p:txBody>
      </p:sp>
      <p:sp>
        <p:nvSpPr>
          <p:cNvPr id="48131" name="Content Placeholder 2">
            <a:extLst>
              <a:ext uri="{FF2B5EF4-FFF2-40B4-BE49-F238E27FC236}">
                <a16:creationId xmlns:a16="http://schemas.microsoft.com/office/drawing/2014/main" id="{52B0911C-BAFF-4840-8030-CE81FDD969B9}"/>
              </a:ext>
            </a:extLst>
          </p:cNvPr>
          <p:cNvSpPr>
            <a:spLocks noGrp="1"/>
          </p:cNvSpPr>
          <p:nvPr>
            <p:ph idx="1"/>
          </p:nvPr>
        </p:nvSpPr>
        <p:spPr>
          <a:xfrm>
            <a:off x="1905000" y="990600"/>
            <a:ext cx="8574088" cy="5638800"/>
          </a:xfrm>
        </p:spPr>
        <p:txBody>
          <a:bodyPr/>
          <a:lstStyle/>
          <a:p>
            <a:pPr lvl="1"/>
            <a:r>
              <a:rPr lang="vi-VN" altLang="vi-VN"/>
              <a:t>Tác động cờ : </a:t>
            </a:r>
            <a:endParaRPr lang="en-US" altLang="vi-VN"/>
          </a:p>
          <a:p>
            <a:pPr lvl="1"/>
            <a:r>
              <a:rPr lang="vi-VN" altLang="vi-VN"/>
              <a:t>Lệnh RET/RETF để kết thúc một chương trình con near/far, trở về chương trình gọi. </a:t>
            </a:r>
          </a:p>
          <a:p>
            <a:pPr lvl="1"/>
            <a:r>
              <a:rPr lang="vi-VN" altLang="vi-VN"/>
              <a:t>RET/RETF với toán hạng  immed8 dùng cho các chương trình con có sử dụng thông số trong Stacl. SP→SP+immed8 </a:t>
            </a:r>
            <a:endParaRPr lang="en-US" altLang="vi-VN"/>
          </a:p>
          <a:p>
            <a:pPr lvl="1"/>
            <a:endParaRPr lang="en-US" altLang="vi-VN"/>
          </a:p>
        </p:txBody>
      </p:sp>
      <p:pic>
        <p:nvPicPr>
          <p:cNvPr id="48132" name="Picture 2">
            <a:extLst>
              <a:ext uri="{FF2B5EF4-FFF2-40B4-BE49-F238E27FC236}">
                <a16:creationId xmlns:a16="http://schemas.microsoft.com/office/drawing/2014/main" id="{2C3D43D7-6C83-435B-9604-791535E55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990601"/>
            <a:ext cx="32004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377947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D861E180-1481-4EB6-8B0F-750171039B71}"/>
              </a:ext>
            </a:extLst>
          </p:cNvPr>
          <p:cNvSpPr>
            <a:spLocks noGrp="1"/>
          </p:cNvSpPr>
          <p:nvPr>
            <p:ph type="title"/>
          </p:nvPr>
        </p:nvSpPr>
        <p:spPr/>
        <p:txBody>
          <a:bodyPr/>
          <a:lstStyle/>
          <a:p>
            <a:endParaRPr lang="vi-VN" altLang="vi-VN"/>
          </a:p>
        </p:txBody>
      </p:sp>
      <p:sp>
        <p:nvSpPr>
          <p:cNvPr id="49155" name="Content Placeholder 2">
            <a:extLst>
              <a:ext uri="{FF2B5EF4-FFF2-40B4-BE49-F238E27FC236}">
                <a16:creationId xmlns:a16="http://schemas.microsoft.com/office/drawing/2014/main" id="{9BCFAE73-74C5-43FA-8BAB-3BAF1373598D}"/>
              </a:ext>
            </a:extLst>
          </p:cNvPr>
          <p:cNvSpPr>
            <a:spLocks noGrp="1"/>
          </p:cNvSpPr>
          <p:nvPr>
            <p:ph idx="1"/>
          </p:nvPr>
        </p:nvSpPr>
        <p:spPr/>
        <p:txBody>
          <a:bodyPr/>
          <a:lstStyle/>
          <a:p>
            <a:r>
              <a:rPr lang="en-US" altLang="vi-VN"/>
              <a:t>Lệnh IRET</a:t>
            </a:r>
          </a:p>
          <a:p>
            <a:pPr lvl="1"/>
            <a:r>
              <a:rPr lang="en-US" altLang="vi-VN"/>
              <a:t>Giống lệnh RET</a:t>
            </a:r>
          </a:p>
          <a:p>
            <a:pPr lvl="1"/>
            <a:r>
              <a:rPr lang="en-US" altLang="vi-VN"/>
              <a:t>Trở về chương trình chính từ chương trình con phục vụ ngắt</a:t>
            </a:r>
          </a:p>
          <a:p>
            <a:pPr lvl="1"/>
            <a:r>
              <a:rPr lang="en-US" altLang="vi-VN"/>
              <a:t>Hoạt động</a:t>
            </a:r>
          </a:p>
          <a:p>
            <a:pPr lvl="2"/>
            <a:r>
              <a:rPr lang="en-US" altLang="vi-VN"/>
              <a:t>POP IP </a:t>
            </a:r>
          </a:p>
          <a:p>
            <a:pPr lvl="2"/>
            <a:r>
              <a:rPr lang="en-US" altLang="vi-VN"/>
              <a:t>POP CS</a:t>
            </a:r>
          </a:p>
          <a:p>
            <a:pPr lvl="2"/>
            <a:r>
              <a:rPr lang="en-US" altLang="vi-VN"/>
              <a:t>POPF</a:t>
            </a:r>
          </a:p>
          <a:p>
            <a:pPr lvl="1"/>
            <a:r>
              <a:rPr lang="vi-VN" altLang="vi-VN"/>
              <a:t>Tác động cờ :</a:t>
            </a:r>
            <a:endParaRPr lang="en-US" altLang="vi-VN"/>
          </a:p>
          <a:p>
            <a:pPr lvl="2"/>
            <a:endParaRPr lang="en-US" altLang="vi-VN"/>
          </a:p>
          <a:p>
            <a:pPr lvl="1"/>
            <a:endParaRPr lang="en-US" altLang="vi-VN"/>
          </a:p>
        </p:txBody>
      </p:sp>
      <p:pic>
        <p:nvPicPr>
          <p:cNvPr id="49156" name="Picture 2">
            <a:extLst>
              <a:ext uri="{FF2B5EF4-FFF2-40B4-BE49-F238E27FC236}">
                <a16:creationId xmlns:a16="http://schemas.microsoft.com/office/drawing/2014/main" id="{89B39118-721B-4C19-A8DC-88546C564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5257800"/>
            <a:ext cx="3886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6994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69733A7-1D41-400A-84DF-4E87F2FEB195}"/>
              </a:ext>
            </a:extLst>
          </p:cNvPr>
          <p:cNvSpPr>
            <a:spLocks noGrp="1" noChangeArrowheads="1"/>
          </p:cNvSpPr>
          <p:nvPr>
            <p:ph type="ctrTitle"/>
          </p:nvPr>
        </p:nvSpPr>
        <p:spPr/>
        <p:txBody>
          <a:bodyPr/>
          <a:lstStyle/>
          <a:p>
            <a:pPr eaLnBrk="1" hangingPunct="1"/>
            <a:r>
              <a:rPr lang="en-US" altLang="vi-VN" dirty="0" err="1"/>
              <a:t>Chương</a:t>
            </a:r>
            <a:r>
              <a:rPr lang="en-US" altLang="vi-VN" dirty="0"/>
              <a:t> 6 3 </a:t>
            </a:r>
          </a:p>
        </p:txBody>
      </p:sp>
      <p:sp>
        <p:nvSpPr>
          <p:cNvPr id="3075" name="Rectangle 3">
            <a:extLst>
              <a:ext uri="{FF2B5EF4-FFF2-40B4-BE49-F238E27FC236}">
                <a16:creationId xmlns:a16="http://schemas.microsoft.com/office/drawing/2014/main" id="{DC58C5CD-F4DC-4F7D-BC5C-288B95BA1DAC}"/>
              </a:ext>
            </a:extLst>
          </p:cNvPr>
          <p:cNvSpPr>
            <a:spLocks noGrp="1" noChangeArrowheads="1"/>
          </p:cNvSpPr>
          <p:nvPr>
            <p:ph type="subTitle" idx="1"/>
          </p:nvPr>
        </p:nvSpPr>
        <p:spPr/>
        <p:txBody>
          <a:bodyPr/>
          <a:lstStyle/>
          <a:p>
            <a:pPr algn="ctr" eaLnBrk="1" hangingPunct="1"/>
            <a:endParaRPr lang="en-US" altLang="vi-VN" sz="6000" b="1">
              <a:solidFill>
                <a:schemeClr val="hlink"/>
              </a:solidFill>
            </a:endParaRPr>
          </a:p>
          <a:p>
            <a:pPr algn="ctr" eaLnBrk="1" hangingPunct="1"/>
            <a:r>
              <a:rPr lang="en-US" altLang="vi-VN" sz="6000" b="1">
                <a:solidFill>
                  <a:schemeClr val="hlink"/>
                </a:solidFill>
              </a:rPr>
              <a:t>TẬP LỆNH CPU</a:t>
            </a:r>
          </a:p>
        </p:txBody>
      </p:sp>
    </p:spTree>
    <p:extLst>
      <p:ext uri="{BB962C8B-B14F-4D97-AF65-F5344CB8AC3E}">
        <p14:creationId xmlns:p14="http://schemas.microsoft.com/office/powerpoint/2010/main" val="177792770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E872633E-E410-4CD2-AC24-557F88378AB1}"/>
              </a:ext>
            </a:extLst>
          </p:cNvPr>
          <p:cNvSpPr>
            <a:spLocks noGrp="1"/>
          </p:cNvSpPr>
          <p:nvPr>
            <p:ph type="title"/>
          </p:nvPr>
        </p:nvSpPr>
        <p:spPr/>
        <p:txBody>
          <a:bodyPr/>
          <a:lstStyle/>
          <a:p>
            <a:endParaRPr lang="vi-VN" altLang="vi-VN"/>
          </a:p>
        </p:txBody>
      </p:sp>
      <p:sp>
        <p:nvSpPr>
          <p:cNvPr id="4099" name="Content Placeholder 2">
            <a:extLst>
              <a:ext uri="{FF2B5EF4-FFF2-40B4-BE49-F238E27FC236}">
                <a16:creationId xmlns:a16="http://schemas.microsoft.com/office/drawing/2014/main" id="{5D41E7F4-DFB5-401A-B80E-D3DE4D6625A9}"/>
              </a:ext>
            </a:extLst>
          </p:cNvPr>
          <p:cNvSpPr>
            <a:spLocks noGrp="1"/>
          </p:cNvSpPr>
          <p:nvPr>
            <p:ph idx="1"/>
          </p:nvPr>
        </p:nvSpPr>
        <p:spPr>
          <a:xfrm>
            <a:off x="1905000" y="990600"/>
            <a:ext cx="8574088" cy="5638800"/>
          </a:xfrm>
        </p:spPr>
        <p:txBody>
          <a:bodyPr/>
          <a:lstStyle/>
          <a:p>
            <a:pPr>
              <a:spcBef>
                <a:spcPct val="0"/>
              </a:spcBef>
            </a:pPr>
            <a:r>
              <a:rPr lang="vi-VN" altLang="vi-VN"/>
              <a:t>Lệnh SHL/SAL : </a:t>
            </a:r>
            <a:r>
              <a:rPr lang="en-US" altLang="vi-VN"/>
              <a:t>SHL/SAL dest, 1/CL</a:t>
            </a:r>
            <a:endParaRPr lang="vi-VN" altLang="vi-VN"/>
          </a:p>
          <a:p>
            <a:pPr lvl="1">
              <a:spcBef>
                <a:spcPct val="0"/>
              </a:spcBef>
            </a:pPr>
            <a:r>
              <a:rPr lang="vi-VN" altLang="vi-VN"/>
              <a:t>Dạng lệnh :  </a:t>
            </a:r>
            <a:r>
              <a:rPr lang="en-US" altLang="vi-VN"/>
              <a:t>	</a:t>
            </a:r>
            <a:r>
              <a:rPr lang="vi-VN" altLang="vi-VN"/>
              <a:t>SHL  reg,1 </a:t>
            </a:r>
            <a:r>
              <a:rPr lang="en-US" altLang="vi-VN"/>
              <a:t>		</a:t>
            </a:r>
            <a:r>
              <a:rPr lang="vi-VN" altLang="vi-VN"/>
              <a:t>SHL  mem,1 </a:t>
            </a:r>
          </a:p>
          <a:p>
            <a:pPr lvl="1">
              <a:spcBef>
                <a:spcPct val="0"/>
              </a:spcBef>
              <a:buFont typeface="Wingdings" panose="05000000000000000000" pitchFamily="2" charset="2"/>
              <a:buNone/>
            </a:pPr>
            <a:r>
              <a:rPr lang="en-US" altLang="vi-VN"/>
              <a:t>				</a:t>
            </a:r>
            <a:r>
              <a:rPr lang="vi-VN" altLang="vi-VN"/>
              <a:t>SHL  reg,CL </a:t>
            </a:r>
            <a:r>
              <a:rPr lang="en-US" altLang="vi-VN"/>
              <a:t>	</a:t>
            </a:r>
            <a:r>
              <a:rPr lang="vi-VN" altLang="vi-VN"/>
              <a:t>SHL  mem,CL </a:t>
            </a:r>
          </a:p>
          <a:p>
            <a:pPr lvl="1">
              <a:spcBef>
                <a:spcPct val="0"/>
              </a:spcBef>
            </a:pPr>
            <a:r>
              <a:rPr lang="vi-VN" altLang="vi-VN"/>
              <a:t>Giải thích :  dest  ← (dest) dịch trái 1 hay nhiều bit.</a:t>
            </a:r>
            <a:endParaRPr lang="en-US" altLang="vi-VN"/>
          </a:p>
          <a:p>
            <a:pPr lvl="1">
              <a:spcBef>
                <a:spcPct val="0"/>
              </a:spcBef>
            </a:pPr>
            <a:r>
              <a:rPr lang="vi-VN" altLang="vi-VN"/>
              <a:t>Tác động cờ :</a:t>
            </a:r>
            <a:endParaRPr lang="en-US" altLang="vi-VN"/>
          </a:p>
          <a:p>
            <a:pPr lvl="1">
              <a:spcBef>
                <a:spcPct val="0"/>
              </a:spcBef>
            </a:pPr>
            <a:r>
              <a:rPr lang="vi-VN" altLang="vi-VN"/>
              <a:t>Dịch trái. Dạng SHL  reg,1 dùng để dịch trái 1 bit. Dạng SHL  reg,CL dùng để dịch trái nhiều bit. Lúc đó thanh ghi CL chứa số bit cần dịch. </a:t>
            </a:r>
          </a:p>
          <a:p>
            <a:pPr lvl="1">
              <a:spcBef>
                <a:spcPct val="0"/>
              </a:spcBef>
            </a:pPr>
            <a:r>
              <a:rPr lang="vi-VN" altLang="vi-VN"/>
              <a:t>Ví dụ : </a:t>
            </a:r>
            <a:endParaRPr lang="en-US" altLang="vi-VN"/>
          </a:p>
          <a:p>
            <a:pPr lvl="2"/>
            <a:r>
              <a:rPr lang="vi-VN" altLang="vi-VN"/>
              <a:t>SHL DH,1 </a:t>
            </a:r>
          </a:p>
          <a:p>
            <a:pPr lvl="2"/>
            <a:r>
              <a:rPr lang="vi-VN" altLang="vi-VN"/>
              <a:t>SAL CX,1 </a:t>
            </a:r>
          </a:p>
          <a:p>
            <a:pPr lvl="2"/>
            <a:r>
              <a:rPr lang="vi-VN" altLang="vi-VN"/>
              <a:t>MOV CL,3 </a:t>
            </a:r>
          </a:p>
          <a:p>
            <a:pPr lvl="2"/>
            <a:r>
              <a:rPr lang="vi-VN" altLang="vi-VN"/>
              <a:t>SHL  WORD PTR [1000h],CL  ; dịch trái 3 bit.</a:t>
            </a:r>
            <a:endParaRPr lang="en-US" altLang="vi-VN"/>
          </a:p>
        </p:txBody>
      </p:sp>
      <p:pic>
        <p:nvPicPr>
          <p:cNvPr id="4100" name="Picture 2">
            <a:extLst>
              <a:ext uri="{FF2B5EF4-FFF2-40B4-BE49-F238E27FC236}">
                <a16:creationId xmlns:a16="http://schemas.microsoft.com/office/drawing/2014/main" id="{5344F813-4556-450F-A277-D946A5EC82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2819400"/>
            <a:ext cx="32766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4">
            <a:extLst>
              <a:ext uri="{FF2B5EF4-FFF2-40B4-BE49-F238E27FC236}">
                <a16:creationId xmlns:a16="http://schemas.microsoft.com/office/drawing/2014/main" id="{67253CE9-DF28-474B-9D5D-EF091D3D3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538" y="4953001"/>
            <a:ext cx="5300662"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477957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2C92B2A-0A06-442E-B2E6-88E34E11588A}"/>
              </a:ext>
            </a:extLst>
          </p:cNvPr>
          <p:cNvSpPr>
            <a:spLocks noGrp="1"/>
          </p:cNvSpPr>
          <p:nvPr>
            <p:ph type="title"/>
          </p:nvPr>
        </p:nvSpPr>
        <p:spPr/>
        <p:txBody>
          <a:bodyPr/>
          <a:lstStyle/>
          <a:p>
            <a:endParaRPr lang="vi-VN" altLang="vi-VN"/>
          </a:p>
        </p:txBody>
      </p:sp>
      <p:sp>
        <p:nvSpPr>
          <p:cNvPr id="5123" name="Content Placeholder 2">
            <a:extLst>
              <a:ext uri="{FF2B5EF4-FFF2-40B4-BE49-F238E27FC236}">
                <a16:creationId xmlns:a16="http://schemas.microsoft.com/office/drawing/2014/main" id="{E802517B-F9C1-466A-B4D5-AB628D9C5465}"/>
              </a:ext>
            </a:extLst>
          </p:cNvPr>
          <p:cNvSpPr>
            <a:spLocks noGrp="1"/>
          </p:cNvSpPr>
          <p:nvPr>
            <p:ph idx="1"/>
          </p:nvPr>
        </p:nvSpPr>
        <p:spPr>
          <a:xfrm>
            <a:off x="1905000" y="990600"/>
            <a:ext cx="8574088" cy="5638800"/>
          </a:xfrm>
        </p:spPr>
        <p:txBody>
          <a:bodyPr/>
          <a:lstStyle/>
          <a:p>
            <a:r>
              <a:rPr lang="vi-VN" altLang="vi-VN"/>
              <a:t>Lệnh SHR : </a:t>
            </a:r>
            <a:r>
              <a:rPr lang="en-US" altLang="vi-VN"/>
              <a:t>SHR dest, 1/CL</a:t>
            </a:r>
            <a:endParaRPr lang="vi-VN" altLang="vi-VN"/>
          </a:p>
          <a:p>
            <a:pPr lvl="1"/>
            <a:r>
              <a:rPr lang="vi-VN" altLang="vi-VN"/>
              <a:t>Dạng lệnh :  </a:t>
            </a:r>
            <a:r>
              <a:rPr lang="en-US" altLang="vi-VN"/>
              <a:t>	</a:t>
            </a:r>
            <a:r>
              <a:rPr lang="vi-VN" altLang="vi-VN"/>
              <a:t>SHR  reg,1 </a:t>
            </a:r>
            <a:r>
              <a:rPr lang="en-US" altLang="vi-VN"/>
              <a:t>		</a:t>
            </a:r>
            <a:r>
              <a:rPr lang="vi-VN" altLang="vi-VN"/>
              <a:t>SHR  mem,1 </a:t>
            </a:r>
          </a:p>
          <a:p>
            <a:pPr lvl="1">
              <a:buFont typeface="Wingdings" panose="05000000000000000000" pitchFamily="2" charset="2"/>
              <a:buNone/>
            </a:pPr>
            <a:r>
              <a:rPr lang="en-US" altLang="vi-VN"/>
              <a:t>				</a:t>
            </a:r>
            <a:r>
              <a:rPr lang="vi-VN" altLang="vi-VN"/>
              <a:t>SHR  reg,CL </a:t>
            </a:r>
            <a:r>
              <a:rPr lang="en-US" altLang="vi-VN"/>
              <a:t>	</a:t>
            </a:r>
            <a:r>
              <a:rPr lang="vi-VN" altLang="vi-VN"/>
              <a:t>SHR  mem,CL </a:t>
            </a:r>
          </a:p>
          <a:p>
            <a:pPr lvl="1"/>
            <a:r>
              <a:rPr lang="vi-VN" altLang="vi-VN"/>
              <a:t>Giải thích :  dest  ← (dest) dịch phải luận lý 1 hay nhiều bit.</a:t>
            </a:r>
            <a:endParaRPr lang="en-US" altLang="vi-VN"/>
          </a:p>
          <a:p>
            <a:pPr lvl="1"/>
            <a:r>
              <a:rPr lang="vi-VN" altLang="vi-VN"/>
              <a:t>Tác động cờ :</a:t>
            </a:r>
            <a:endParaRPr lang="en-US" altLang="vi-VN"/>
          </a:p>
          <a:p>
            <a:pPr lvl="1">
              <a:spcBef>
                <a:spcPct val="0"/>
              </a:spcBef>
            </a:pPr>
            <a:r>
              <a:rPr lang="vi-VN" altLang="vi-VN"/>
              <a:t>Dịch phải luận lý. Dạng có thanh ghi CL dùng để dịch nhiều bit. </a:t>
            </a:r>
          </a:p>
          <a:p>
            <a:pPr lvl="1">
              <a:spcBef>
                <a:spcPct val="0"/>
              </a:spcBef>
            </a:pPr>
            <a:r>
              <a:rPr lang="vi-VN" altLang="vi-VN"/>
              <a:t>Ví dụ : </a:t>
            </a:r>
            <a:endParaRPr lang="en-US" altLang="vi-VN"/>
          </a:p>
          <a:p>
            <a:pPr lvl="2"/>
            <a:r>
              <a:rPr lang="vi-VN" altLang="vi-VN"/>
              <a:t>SHR AX,1</a:t>
            </a:r>
            <a:endParaRPr lang="en-US" altLang="vi-VN"/>
          </a:p>
          <a:p>
            <a:pPr lvl="2"/>
            <a:r>
              <a:rPr lang="en-US" altLang="vi-VN"/>
              <a:t>MOV CL,2 </a:t>
            </a:r>
          </a:p>
          <a:p>
            <a:pPr lvl="2"/>
            <a:r>
              <a:rPr lang="en-US" altLang="vi-VN"/>
              <a:t>SHR BYTE PTR [1000h],CL  ; dịch phải luận lý 2 bit.</a:t>
            </a:r>
          </a:p>
        </p:txBody>
      </p:sp>
      <p:pic>
        <p:nvPicPr>
          <p:cNvPr id="5124" name="Picture 2">
            <a:extLst>
              <a:ext uri="{FF2B5EF4-FFF2-40B4-BE49-F238E27FC236}">
                <a16:creationId xmlns:a16="http://schemas.microsoft.com/office/drawing/2014/main" id="{4E25C3EC-9F09-4769-8687-20075ED5E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429000"/>
            <a:ext cx="31242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5">
            <a:extLst>
              <a:ext uri="{FF2B5EF4-FFF2-40B4-BE49-F238E27FC236}">
                <a16:creationId xmlns:a16="http://schemas.microsoft.com/office/drawing/2014/main" id="{3C0DD2EE-A0D5-4547-A529-180121383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724401"/>
            <a:ext cx="50609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197872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D7AE1A95-0D81-4C2C-AE24-3CB27FCF0E2E}"/>
              </a:ext>
            </a:extLst>
          </p:cNvPr>
          <p:cNvSpPr>
            <a:spLocks noGrp="1"/>
          </p:cNvSpPr>
          <p:nvPr>
            <p:ph type="title"/>
          </p:nvPr>
        </p:nvSpPr>
        <p:spPr/>
        <p:txBody>
          <a:bodyPr/>
          <a:lstStyle/>
          <a:p>
            <a:endParaRPr lang="vi-VN" altLang="vi-VN"/>
          </a:p>
        </p:txBody>
      </p:sp>
      <p:sp>
        <p:nvSpPr>
          <p:cNvPr id="6147" name="Content Placeholder 2">
            <a:extLst>
              <a:ext uri="{FF2B5EF4-FFF2-40B4-BE49-F238E27FC236}">
                <a16:creationId xmlns:a16="http://schemas.microsoft.com/office/drawing/2014/main" id="{0558E2E0-8539-49D8-B7BF-7EFAD040A861}"/>
              </a:ext>
            </a:extLst>
          </p:cNvPr>
          <p:cNvSpPr>
            <a:spLocks noGrp="1"/>
          </p:cNvSpPr>
          <p:nvPr>
            <p:ph idx="1"/>
          </p:nvPr>
        </p:nvSpPr>
        <p:spPr>
          <a:xfrm>
            <a:off x="1905000" y="1066800"/>
            <a:ext cx="8574088" cy="5410200"/>
          </a:xfrm>
        </p:spPr>
        <p:txBody>
          <a:bodyPr/>
          <a:lstStyle/>
          <a:p>
            <a:r>
              <a:rPr lang="vi-VN" altLang="vi-VN"/>
              <a:t>Lệnh SAR : </a:t>
            </a:r>
            <a:r>
              <a:rPr lang="en-US" altLang="vi-VN"/>
              <a:t>SAR dest, 1/CL</a:t>
            </a:r>
            <a:endParaRPr lang="vi-VN" altLang="vi-VN"/>
          </a:p>
          <a:p>
            <a:pPr lvl="1"/>
            <a:r>
              <a:rPr lang="vi-VN" altLang="vi-VN"/>
              <a:t>Dạng lệnh :  </a:t>
            </a:r>
            <a:r>
              <a:rPr lang="en-US" altLang="vi-VN"/>
              <a:t>	</a:t>
            </a:r>
            <a:r>
              <a:rPr lang="vi-VN" altLang="vi-VN"/>
              <a:t>SAR  reg,1 </a:t>
            </a:r>
            <a:r>
              <a:rPr lang="en-US" altLang="vi-VN"/>
              <a:t>		</a:t>
            </a:r>
            <a:r>
              <a:rPr lang="vi-VN" altLang="vi-VN"/>
              <a:t>SAR  mem,1 </a:t>
            </a:r>
          </a:p>
          <a:p>
            <a:pPr lvl="1">
              <a:buFont typeface="Wingdings" panose="05000000000000000000" pitchFamily="2" charset="2"/>
              <a:buNone/>
            </a:pPr>
            <a:r>
              <a:rPr lang="en-US" altLang="vi-VN"/>
              <a:t>				</a:t>
            </a:r>
            <a:r>
              <a:rPr lang="vi-VN" altLang="vi-VN"/>
              <a:t>SAR  reg,CL </a:t>
            </a:r>
            <a:r>
              <a:rPr lang="en-US" altLang="vi-VN"/>
              <a:t>	</a:t>
            </a:r>
            <a:r>
              <a:rPr lang="vi-VN" altLang="vi-VN"/>
              <a:t>SAR  mem,CL </a:t>
            </a:r>
          </a:p>
          <a:p>
            <a:pPr lvl="1"/>
            <a:r>
              <a:rPr lang="vi-VN" altLang="vi-VN"/>
              <a:t>Giải thích :  dest  ← (dest) dịch phải số học 1 hay nhiều bit.</a:t>
            </a:r>
            <a:endParaRPr lang="en-US" altLang="vi-VN"/>
          </a:p>
          <a:p>
            <a:pPr lvl="1"/>
            <a:r>
              <a:rPr lang="vi-VN" altLang="vi-VN"/>
              <a:t>Tác động cờ :</a:t>
            </a:r>
            <a:endParaRPr lang="en-US" altLang="vi-VN"/>
          </a:p>
          <a:p>
            <a:pPr lvl="1">
              <a:spcBef>
                <a:spcPct val="0"/>
              </a:spcBef>
            </a:pPr>
            <a:r>
              <a:rPr lang="vi-VN" altLang="vi-VN"/>
              <a:t>Dịch phải số học. Dạng có thanh ghi CL dùng để dịch nhiều bit. </a:t>
            </a:r>
          </a:p>
          <a:p>
            <a:pPr lvl="1">
              <a:spcBef>
                <a:spcPct val="0"/>
              </a:spcBef>
            </a:pPr>
            <a:r>
              <a:rPr lang="vi-VN" altLang="vi-VN"/>
              <a:t>Ví dụ : </a:t>
            </a:r>
            <a:endParaRPr lang="en-US" altLang="vi-VN"/>
          </a:p>
          <a:p>
            <a:pPr lvl="2">
              <a:spcBef>
                <a:spcPct val="0"/>
              </a:spcBef>
            </a:pPr>
            <a:r>
              <a:rPr lang="vi-VN" altLang="vi-VN"/>
              <a:t>SAR DX,1 </a:t>
            </a:r>
          </a:p>
          <a:p>
            <a:pPr lvl="2">
              <a:spcBef>
                <a:spcPct val="0"/>
              </a:spcBef>
            </a:pPr>
            <a:r>
              <a:rPr lang="vi-VN" altLang="vi-VN"/>
              <a:t>MOV CL,7 </a:t>
            </a:r>
          </a:p>
          <a:p>
            <a:pPr lvl="2">
              <a:spcBef>
                <a:spcPct val="0"/>
              </a:spcBef>
            </a:pPr>
            <a:r>
              <a:rPr lang="vi-VN" altLang="vi-VN"/>
              <a:t>SAR  WORD PTR [2000h],CL  ; dịch phải số học 7 bit.</a:t>
            </a:r>
            <a:endParaRPr lang="en-US" altLang="vi-VN"/>
          </a:p>
        </p:txBody>
      </p:sp>
      <p:pic>
        <p:nvPicPr>
          <p:cNvPr id="6148" name="Picture 2">
            <a:extLst>
              <a:ext uri="{FF2B5EF4-FFF2-40B4-BE49-F238E27FC236}">
                <a16:creationId xmlns:a16="http://schemas.microsoft.com/office/drawing/2014/main" id="{AF213F50-A7B6-48B5-B2B1-F79A61A8B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505200"/>
            <a:ext cx="31242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6">
            <a:extLst>
              <a:ext uri="{FF2B5EF4-FFF2-40B4-BE49-F238E27FC236}">
                <a16:creationId xmlns:a16="http://schemas.microsoft.com/office/drawing/2014/main" id="{55E5FAEE-37D4-4C09-AA3C-D7F8A4497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4724400"/>
            <a:ext cx="527843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4081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6395270C-5A01-4917-BEE5-EF90F43BBE54}"/>
              </a:ext>
            </a:extLst>
          </p:cNvPr>
          <p:cNvSpPr>
            <a:spLocks noGrp="1"/>
          </p:cNvSpPr>
          <p:nvPr>
            <p:ph type="title"/>
          </p:nvPr>
        </p:nvSpPr>
        <p:spPr/>
        <p:txBody>
          <a:bodyPr/>
          <a:lstStyle/>
          <a:p>
            <a:r>
              <a:rPr lang="en-US" altLang="vi-VN"/>
              <a:t>Chuẩn IEEE754/85</a:t>
            </a:r>
          </a:p>
        </p:txBody>
      </p:sp>
      <p:sp>
        <p:nvSpPr>
          <p:cNvPr id="44035" name="Footer Placeholder 3">
            <a:extLst>
              <a:ext uri="{FF2B5EF4-FFF2-40B4-BE49-F238E27FC236}">
                <a16:creationId xmlns:a16="http://schemas.microsoft.com/office/drawing/2014/main" id="{E26E2174-2C24-486B-8B1F-6A3F1FD668B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vi-VN" sz="1400">
                <a:latin typeface="Tahoma" panose="020B0604030504040204" pitchFamily="34" charset="0"/>
              </a:rPr>
              <a:t>CTMT&amp;HN - KHOA CNTT - ĐHSPKT</a:t>
            </a:r>
          </a:p>
        </p:txBody>
      </p:sp>
      <p:sp>
        <p:nvSpPr>
          <p:cNvPr id="44036" name="Slide Number Placeholder 4">
            <a:extLst>
              <a:ext uri="{FF2B5EF4-FFF2-40B4-BE49-F238E27FC236}">
                <a16:creationId xmlns:a16="http://schemas.microsoft.com/office/drawing/2014/main" id="{92E74EB8-A18F-4AF5-949F-8AF221E25F3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D49F5579-072F-42CC-8851-C388D9184CAC}" type="slidenum">
              <a:rPr lang="en-US" altLang="vi-VN" sz="1400">
                <a:latin typeface="Tahoma" panose="020B0604030504040204" pitchFamily="34" charset="0"/>
              </a:rPr>
              <a:pPr>
                <a:spcBef>
                  <a:spcPct val="0"/>
                </a:spcBef>
                <a:buClrTx/>
                <a:buSzTx/>
                <a:buFontTx/>
                <a:buNone/>
              </a:pPr>
              <a:t>45</a:t>
            </a:fld>
            <a:endParaRPr lang="en-US" altLang="vi-VN" sz="1400">
              <a:latin typeface="Tahoma" panose="020B0604030504040204" pitchFamily="34" charset="0"/>
            </a:endParaRPr>
          </a:p>
        </p:txBody>
      </p:sp>
      <p:pic>
        <p:nvPicPr>
          <p:cNvPr id="44037" name="Picture 1">
            <a:extLst>
              <a:ext uri="{FF2B5EF4-FFF2-40B4-BE49-F238E27FC236}">
                <a16:creationId xmlns:a16="http://schemas.microsoft.com/office/drawing/2014/main" id="{46698E6F-9062-43AC-BA2D-39CE08A521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1295401"/>
            <a:ext cx="8639175" cy="326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2">
            <a:extLst>
              <a:ext uri="{FF2B5EF4-FFF2-40B4-BE49-F238E27FC236}">
                <a16:creationId xmlns:a16="http://schemas.microsoft.com/office/drawing/2014/main" id="{C8B0817D-D926-472B-8F40-6FF82A5AE4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4876800"/>
            <a:ext cx="863917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5373640"/>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554C5EED-CEB0-49F6-900E-0D13A2AA7A23}"/>
              </a:ext>
            </a:extLst>
          </p:cNvPr>
          <p:cNvSpPr>
            <a:spLocks noGrp="1"/>
          </p:cNvSpPr>
          <p:nvPr>
            <p:ph type="title"/>
          </p:nvPr>
        </p:nvSpPr>
        <p:spPr/>
        <p:txBody>
          <a:bodyPr/>
          <a:lstStyle/>
          <a:p>
            <a:endParaRPr lang="vi-VN" altLang="vi-VN"/>
          </a:p>
        </p:txBody>
      </p:sp>
      <p:sp>
        <p:nvSpPr>
          <p:cNvPr id="7171" name="Content Placeholder 2">
            <a:extLst>
              <a:ext uri="{FF2B5EF4-FFF2-40B4-BE49-F238E27FC236}">
                <a16:creationId xmlns:a16="http://schemas.microsoft.com/office/drawing/2014/main" id="{59DF9E4C-D532-45EF-B55B-61EBC356D8F8}"/>
              </a:ext>
            </a:extLst>
          </p:cNvPr>
          <p:cNvSpPr>
            <a:spLocks noGrp="1"/>
          </p:cNvSpPr>
          <p:nvPr>
            <p:ph idx="1"/>
          </p:nvPr>
        </p:nvSpPr>
        <p:spPr>
          <a:xfrm>
            <a:off x="1905000" y="990600"/>
            <a:ext cx="8574088" cy="5638800"/>
          </a:xfrm>
        </p:spPr>
        <p:txBody>
          <a:bodyPr/>
          <a:lstStyle/>
          <a:p>
            <a:r>
              <a:rPr lang="vi-VN" altLang="vi-VN"/>
              <a:t>Lệnh ROL : </a:t>
            </a:r>
            <a:r>
              <a:rPr lang="en-US" altLang="vi-VN"/>
              <a:t>ROL dest, 1/CL</a:t>
            </a:r>
            <a:endParaRPr lang="vi-VN" altLang="vi-VN"/>
          </a:p>
          <a:p>
            <a:pPr lvl="1">
              <a:spcBef>
                <a:spcPct val="0"/>
              </a:spcBef>
            </a:pPr>
            <a:r>
              <a:rPr lang="vi-VN" altLang="vi-VN"/>
              <a:t>Dạng lệnh :  </a:t>
            </a:r>
            <a:r>
              <a:rPr lang="en-US" altLang="vi-VN"/>
              <a:t>	</a:t>
            </a:r>
            <a:r>
              <a:rPr lang="vi-VN" altLang="vi-VN"/>
              <a:t>ROL  reg,1 </a:t>
            </a:r>
            <a:r>
              <a:rPr lang="en-US" altLang="vi-VN"/>
              <a:t>		</a:t>
            </a:r>
            <a:r>
              <a:rPr lang="vi-VN" altLang="vi-VN"/>
              <a:t>ROL  mem,1 </a:t>
            </a:r>
          </a:p>
          <a:p>
            <a:pPr lvl="1">
              <a:spcBef>
                <a:spcPct val="0"/>
              </a:spcBef>
              <a:buFont typeface="Wingdings" panose="05000000000000000000" pitchFamily="2" charset="2"/>
              <a:buNone/>
            </a:pPr>
            <a:r>
              <a:rPr lang="en-US" altLang="vi-VN"/>
              <a:t>				</a:t>
            </a:r>
            <a:r>
              <a:rPr lang="vi-VN" altLang="vi-VN"/>
              <a:t>ROL  reg,CL  </a:t>
            </a:r>
            <a:r>
              <a:rPr lang="en-US" altLang="vi-VN"/>
              <a:t>	</a:t>
            </a:r>
            <a:r>
              <a:rPr lang="vi-VN" altLang="vi-VN"/>
              <a:t>ROL  mem,CL </a:t>
            </a:r>
          </a:p>
          <a:p>
            <a:pPr lvl="1">
              <a:spcBef>
                <a:spcPct val="0"/>
              </a:spcBef>
            </a:pPr>
            <a:r>
              <a:rPr lang="vi-VN" altLang="vi-VN"/>
              <a:t>Giải thích :  </a:t>
            </a:r>
            <a:r>
              <a:rPr lang="en-US" altLang="vi-VN"/>
              <a:t>dest</a:t>
            </a:r>
            <a:r>
              <a:rPr lang="vi-VN" altLang="vi-VN"/>
              <a:t>  ← (</a:t>
            </a:r>
            <a:r>
              <a:rPr lang="en-US" altLang="vi-VN"/>
              <a:t>dest</a:t>
            </a:r>
            <a:r>
              <a:rPr lang="vi-VN" altLang="vi-VN"/>
              <a:t>) quay trái không qua cờ nhớ 1 hay nhiều bit.</a:t>
            </a:r>
            <a:endParaRPr lang="en-US" altLang="vi-VN"/>
          </a:p>
          <a:p>
            <a:pPr lvl="1"/>
            <a:r>
              <a:rPr lang="vi-VN" altLang="vi-VN"/>
              <a:t>Tác động cờ :</a:t>
            </a:r>
            <a:endParaRPr lang="en-US" altLang="vi-VN"/>
          </a:p>
          <a:p>
            <a:pPr lvl="1"/>
            <a:r>
              <a:rPr lang="vi-VN" altLang="vi-VN"/>
              <a:t>Quay trái không qua cờ nhớ. Dạng có thanh ghi CL dùng để quay nhiều bit. </a:t>
            </a:r>
          </a:p>
          <a:p>
            <a:pPr lvl="1">
              <a:spcBef>
                <a:spcPct val="0"/>
              </a:spcBef>
            </a:pPr>
            <a:r>
              <a:rPr lang="vi-VN" altLang="vi-VN"/>
              <a:t>Ví dụ : </a:t>
            </a:r>
            <a:endParaRPr lang="en-US" altLang="vi-VN"/>
          </a:p>
          <a:p>
            <a:pPr lvl="2">
              <a:spcBef>
                <a:spcPct val="0"/>
              </a:spcBef>
            </a:pPr>
            <a:r>
              <a:rPr lang="vi-VN" altLang="vi-VN"/>
              <a:t>ROL DL,1 </a:t>
            </a:r>
          </a:p>
          <a:p>
            <a:pPr lvl="2">
              <a:spcBef>
                <a:spcPct val="0"/>
              </a:spcBef>
            </a:pPr>
            <a:r>
              <a:rPr lang="vi-VN" altLang="vi-VN"/>
              <a:t>MOV CL,6 </a:t>
            </a:r>
          </a:p>
          <a:p>
            <a:pPr lvl="2">
              <a:spcBef>
                <a:spcPct val="0"/>
              </a:spcBef>
            </a:pPr>
            <a:r>
              <a:rPr lang="vi-VN" altLang="vi-VN"/>
              <a:t>ROL  WORD PTR [1000h],CL  ; quay trái không qua cờ nhớ 6 bit.</a:t>
            </a:r>
            <a:endParaRPr lang="en-US" altLang="vi-VN"/>
          </a:p>
        </p:txBody>
      </p:sp>
      <p:pic>
        <p:nvPicPr>
          <p:cNvPr id="7172" name="Picture 2">
            <a:extLst>
              <a:ext uri="{FF2B5EF4-FFF2-40B4-BE49-F238E27FC236}">
                <a16:creationId xmlns:a16="http://schemas.microsoft.com/office/drawing/2014/main" id="{36D7343A-4A71-4D4D-8D44-73B722E5B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276601"/>
            <a:ext cx="3200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4">
            <a:extLst>
              <a:ext uri="{FF2B5EF4-FFF2-40B4-BE49-F238E27FC236}">
                <a16:creationId xmlns:a16="http://schemas.microsoft.com/office/drawing/2014/main" id="{BA09276C-7047-4D01-8F71-49EAC934C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1" y="4724401"/>
            <a:ext cx="49117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860603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3B6CA1F0-6E51-4242-BAE4-DE60208193A4}"/>
              </a:ext>
            </a:extLst>
          </p:cNvPr>
          <p:cNvSpPr>
            <a:spLocks noGrp="1"/>
          </p:cNvSpPr>
          <p:nvPr>
            <p:ph type="title"/>
          </p:nvPr>
        </p:nvSpPr>
        <p:spPr/>
        <p:txBody>
          <a:bodyPr/>
          <a:lstStyle/>
          <a:p>
            <a:endParaRPr lang="vi-VN" altLang="vi-VN"/>
          </a:p>
        </p:txBody>
      </p:sp>
      <p:sp>
        <p:nvSpPr>
          <p:cNvPr id="8195" name="Content Placeholder 2">
            <a:extLst>
              <a:ext uri="{FF2B5EF4-FFF2-40B4-BE49-F238E27FC236}">
                <a16:creationId xmlns:a16="http://schemas.microsoft.com/office/drawing/2014/main" id="{CF29738B-91A4-40E2-91F2-163D2EB3AB53}"/>
              </a:ext>
            </a:extLst>
          </p:cNvPr>
          <p:cNvSpPr>
            <a:spLocks noGrp="1"/>
          </p:cNvSpPr>
          <p:nvPr>
            <p:ph idx="1"/>
          </p:nvPr>
        </p:nvSpPr>
        <p:spPr>
          <a:xfrm>
            <a:off x="1905000" y="1066800"/>
            <a:ext cx="8574088" cy="5562600"/>
          </a:xfrm>
        </p:spPr>
        <p:txBody>
          <a:bodyPr/>
          <a:lstStyle/>
          <a:p>
            <a:pPr>
              <a:spcBef>
                <a:spcPct val="0"/>
              </a:spcBef>
            </a:pPr>
            <a:r>
              <a:rPr lang="vi-VN" altLang="vi-VN"/>
              <a:t>Lệnh ROR : </a:t>
            </a:r>
            <a:r>
              <a:rPr lang="en-US" altLang="vi-VN"/>
              <a:t>ROR dest, 1/CL</a:t>
            </a:r>
            <a:endParaRPr lang="vi-VN" altLang="vi-VN"/>
          </a:p>
          <a:p>
            <a:pPr lvl="1">
              <a:spcBef>
                <a:spcPct val="0"/>
              </a:spcBef>
            </a:pPr>
            <a:r>
              <a:rPr lang="vi-VN" altLang="vi-VN"/>
              <a:t>Dạng lệnh :  </a:t>
            </a:r>
            <a:r>
              <a:rPr lang="en-US" altLang="vi-VN"/>
              <a:t>	</a:t>
            </a:r>
            <a:r>
              <a:rPr lang="vi-VN" altLang="vi-VN"/>
              <a:t>ROR  reg,1  </a:t>
            </a:r>
            <a:r>
              <a:rPr lang="en-US" altLang="vi-VN"/>
              <a:t>		</a:t>
            </a:r>
            <a:r>
              <a:rPr lang="vi-VN" altLang="vi-VN"/>
              <a:t>ROR  mem,1 </a:t>
            </a:r>
          </a:p>
          <a:p>
            <a:pPr lvl="1">
              <a:spcBef>
                <a:spcPct val="0"/>
              </a:spcBef>
              <a:buFont typeface="Wingdings" panose="05000000000000000000" pitchFamily="2" charset="2"/>
              <a:buNone/>
            </a:pPr>
            <a:r>
              <a:rPr lang="en-US" altLang="vi-VN"/>
              <a:t>				</a:t>
            </a:r>
            <a:r>
              <a:rPr lang="vi-VN" altLang="vi-VN"/>
              <a:t>ROR  reg,CL  </a:t>
            </a:r>
            <a:r>
              <a:rPr lang="en-US" altLang="vi-VN"/>
              <a:t>	</a:t>
            </a:r>
            <a:r>
              <a:rPr lang="vi-VN" altLang="vi-VN"/>
              <a:t>ROR  mem,CL </a:t>
            </a:r>
          </a:p>
          <a:p>
            <a:pPr lvl="1">
              <a:spcBef>
                <a:spcPct val="0"/>
              </a:spcBef>
            </a:pPr>
            <a:r>
              <a:rPr lang="vi-VN" altLang="vi-VN"/>
              <a:t>Giải thích :  </a:t>
            </a:r>
            <a:r>
              <a:rPr lang="en-US" altLang="vi-VN"/>
              <a:t>dest</a:t>
            </a:r>
            <a:r>
              <a:rPr lang="vi-VN" altLang="vi-VN"/>
              <a:t>  ← (</a:t>
            </a:r>
            <a:r>
              <a:rPr lang="en-US" altLang="vi-VN"/>
              <a:t>dest</a:t>
            </a:r>
            <a:r>
              <a:rPr lang="vi-VN" altLang="vi-VN"/>
              <a:t>) quay phải không qua cờ nhớ 1 hay nhiều bit.</a:t>
            </a:r>
            <a:endParaRPr lang="en-US" altLang="vi-VN"/>
          </a:p>
          <a:p>
            <a:pPr lvl="1"/>
            <a:r>
              <a:rPr lang="vi-VN" altLang="vi-VN"/>
              <a:t>Tác động cờ :</a:t>
            </a:r>
            <a:endParaRPr lang="en-US" altLang="vi-VN"/>
          </a:p>
          <a:p>
            <a:pPr lvl="1"/>
            <a:r>
              <a:rPr lang="vi-VN" altLang="vi-VN"/>
              <a:t>Quay phải không qua cờ nhớ. Dạng có thanh ghi CL dùng để quay nhiều bit. </a:t>
            </a:r>
          </a:p>
          <a:p>
            <a:pPr lvl="1">
              <a:spcBef>
                <a:spcPct val="0"/>
              </a:spcBef>
            </a:pPr>
            <a:r>
              <a:rPr lang="vi-VN" altLang="vi-VN"/>
              <a:t>Ví dụ : </a:t>
            </a:r>
            <a:endParaRPr lang="en-US" altLang="vi-VN"/>
          </a:p>
          <a:p>
            <a:pPr lvl="2">
              <a:spcBef>
                <a:spcPct val="0"/>
              </a:spcBef>
            </a:pPr>
            <a:r>
              <a:rPr lang="vi-VN" altLang="vi-VN"/>
              <a:t>ROR SI,1 </a:t>
            </a:r>
          </a:p>
          <a:p>
            <a:pPr lvl="2">
              <a:spcBef>
                <a:spcPct val="0"/>
              </a:spcBef>
            </a:pPr>
            <a:r>
              <a:rPr lang="vi-VN" altLang="vi-VN"/>
              <a:t>MOV CL,3 </a:t>
            </a:r>
          </a:p>
          <a:p>
            <a:pPr lvl="2">
              <a:spcBef>
                <a:spcPct val="0"/>
              </a:spcBef>
            </a:pPr>
            <a:r>
              <a:rPr lang="vi-VN" altLang="vi-VN"/>
              <a:t>ROR  WORD PTR [3000h],CL  ; quay phải không qua cờ nhớ 3 bit</a:t>
            </a:r>
            <a:endParaRPr lang="en-US" altLang="vi-VN"/>
          </a:p>
        </p:txBody>
      </p:sp>
      <p:pic>
        <p:nvPicPr>
          <p:cNvPr id="8196" name="Picture 2">
            <a:extLst>
              <a:ext uri="{FF2B5EF4-FFF2-40B4-BE49-F238E27FC236}">
                <a16:creationId xmlns:a16="http://schemas.microsoft.com/office/drawing/2014/main" id="{324117BA-E5C6-4171-ADC2-B0B2B14FE6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352800"/>
            <a:ext cx="2895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4">
            <a:extLst>
              <a:ext uri="{FF2B5EF4-FFF2-40B4-BE49-F238E27FC236}">
                <a16:creationId xmlns:a16="http://schemas.microsoft.com/office/drawing/2014/main" id="{4B57B0F9-200F-4913-A3B6-3FC135708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800600"/>
            <a:ext cx="5181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64088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2D6C82EA-0018-4076-BAE8-A9704D27515E}"/>
              </a:ext>
            </a:extLst>
          </p:cNvPr>
          <p:cNvSpPr>
            <a:spLocks noGrp="1"/>
          </p:cNvSpPr>
          <p:nvPr>
            <p:ph type="title"/>
          </p:nvPr>
        </p:nvSpPr>
        <p:spPr/>
        <p:txBody>
          <a:bodyPr/>
          <a:lstStyle/>
          <a:p>
            <a:endParaRPr lang="vi-VN" altLang="vi-VN"/>
          </a:p>
        </p:txBody>
      </p:sp>
      <p:sp>
        <p:nvSpPr>
          <p:cNvPr id="9219" name="Content Placeholder 2">
            <a:extLst>
              <a:ext uri="{FF2B5EF4-FFF2-40B4-BE49-F238E27FC236}">
                <a16:creationId xmlns:a16="http://schemas.microsoft.com/office/drawing/2014/main" id="{E3E798E7-476F-4F30-A103-20F092537D7E}"/>
              </a:ext>
            </a:extLst>
          </p:cNvPr>
          <p:cNvSpPr>
            <a:spLocks noGrp="1"/>
          </p:cNvSpPr>
          <p:nvPr>
            <p:ph idx="1"/>
          </p:nvPr>
        </p:nvSpPr>
        <p:spPr>
          <a:xfrm>
            <a:off x="1905000" y="1066800"/>
            <a:ext cx="8574088" cy="5562600"/>
          </a:xfrm>
        </p:spPr>
        <p:txBody>
          <a:bodyPr/>
          <a:lstStyle/>
          <a:p>
            <a:r>
              <a:rPr lang="vi-VN" altLang="vi-VN"/>
              <a:t>Lệnh RCL : </a:t>
            </a:r>
            <a:r>
              <a:rPr lang="en-US" altLang="vi-VN"/>
              <a:t>RCL dest, 1/CL</a:t>
            </a:r>
            <a:endParaRPr lang="vi-VN" altLang="vi-VN"/>
          </a:p>
          <a:p>
            <a:pPr lvl="1"/>
            <a:r>
              <a:rPr lang="vi-VN" altLang="vi-VN"/>
              <a:t>Dạng lệnh :  </a:t>
            </a:r>
            <a:r>
              <a:rPr lang="en-US" altLang="vi-VN"/>
              <a:t>	</a:t>
            </a:r>
            <a:r>
              <a:rPr lang="vi-VN" altLang="vi-VN"/>
              <a:t>RCL  reg,1  </a:t>
            </a:r>
            <a:r>
              <a:rPr lang="en-US" altLang="vi-VN"/>
              <a:t>		</a:t>
            </a:r>
            <a:r>
              <a:rPr lang="vi-VN" altLang="vi-VN"/>
              <a:t>RCL  mem,1 </a:t>
            </a:r>
          </a:p>
          <a:p>
            <a:pPr lvl="1">
              <a:buFont typeface="Wingdings" panose="05000000000000000000" pitchFamily="2" charset="2"/>
              <a:buNone/>
            </a:pPr>
            <a:r>
              <a:rPr lang="en-US" altLang="vi-VN"/>
              <a:t>				</a:t>
            </a:r>
            <a:r>
              <a:rPr lang="vi-VN" altLang="vi-VN"/>
              <a:t>RCL  reg,CL  </a:t>
            </a:r>
            <a:r>
              <a:rPr lang="en-US" altLang="vi-VN"/>
              <a:t>	</a:t>
            </a:r>
            <a:r>
              <a:rPr lang="vi-VN" altLang="vi-VN"/>
              <a:t>RCL  mem,CL </a:t>
            </a:r>
          </a:p>
          <a:p>
            <a:pPr lvl="1"/>
            <a:r>
              <a:rPr lang="vi-VN" altLang="vi-VN"/>
              <a:t>Giải thích :  </a:t>
            </a:r>
            <a:r>
              <a:rPr lang="en-US" altLang="vi-VN"/>
              <a:t>dest</a:t>
            </a:r>
            <a:r>
              <a:rPr lang="vi-VN" altLang="vi-VN"/>
              <a:t>  ← (</a:t>
            </a:r>
            <a:r>
              <a:rPr lang="en-US" altLang="vi-VN"/>
              <a:t>dest</a:t>
            </a:r>
            <a:r>
              <a:rPr lang="vi-VN" altLang="vi-VN"/>
              <a:t>) quay trái qua cờ nhớ 1 hay nhiều bit.</a:t>
            </a:r>
            <a:endParaRPr lang="en-US" altLang="vi-VN"/>
          </a:p>
          <a:p>
            <a:pPr lvl="1"/>
            <a:r>
              <a:rPr lang="vi-VN" altLang="vi-VN"/>
              <a:t>Tác động cờ :</a:t>
            </a:r>
            <a:endParaRPr lang="en-US" altLang="vi-VN"/>
          </a:p>
          <a:p>
            <a:pPr lvl="1">
              <a:spcBef>
                <a:spcPct val="0"/>
              </a:spcBef>
            </a:pPr>
            <a:r>
              <a:rPr lang="vi-VN" altLang="vi-VN"/>
              <a:t>Quay trái qua cờ nhớ. Dạng có thanh ghi CL dùng để quay nhiều bit. </a:t>
            </a:r>
          </a:p>
          <a:p>
            <a:pPr lvl="1">
              <a:spcBef>
                <a:spcPct val="0"/>
              </a:spcBef>
            </a:pPr>
            <a:r>
              <a:rPr lang="vi-VN" altLang="vi-VN"/>
              <a:t>Ví dụ : </a:t>
            </a:r>
            <a:endParaRPr lang="en-US" altLang="vi-VN"/>
          </a:p>
          <a:p>
            <a:pPr lvl="2">
              <a:spcBef>
                <a:spcPct val="0"/>
              </a:spcBef>
            </a:pPr>
            <a:r>
              <a:rPr lang="vi-VN" altLang="vi-VN"/>
              <a:t>RCL BX,1 </a:t>
            </a:r>
          </a:p>
          <a:p>
            <a:pPr lvl="2">
              <a:spcBef>
                <a:spcPct val="0"/>
              </a:spcBef>
            </a:pPr>
            <a:r>
              <a:rPr lang="vi-VN" altLang="vi-VN"/>
              <a:t>MOV CL,4 </a:t>
            </a:r>
          </a:p>
          <a:p>
            <a:pPr lvl="2">
              <a:spcBef>
                <a:spcPct val="0"/>
              </a:spcBef>
            </a:pPr>
            <a:r>
              <a:rPr lang="vi-VN" altLang="vi-VN"/>
              <a:t>RCL BYTE PTR [1000h],CL  ; quay trái qua cờ nhớ 4 bit.</a:t>
            </a:r>
            <a:endParaRPr lang="en-US" altLang="vi-VN"/>
          </a:p>
        </p:txBody>
      </p:sp>
      <p:pic>
        <p:nvPicPr>
          <p:cNvPr id="9220" name="Picture 2">
            <a:extLst>
              <a:ext uri="{FF2B5EF4-FFF2-40B4-BE49-F238E27FC236}">
                <a16:creationId xmlns:a16="http://schemas.microsoft.com/office/drawing/2014/main" id="{779426A7-A946-42D2-B5A6-255F55C2E6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505201"/>
            <a:ext cx="33528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4">
            <a:extLst>
              <a:ext uri="{FF2B5EF4-FFF2-40B4-BE49-F238E27FC236}">
                <a16:creationId xmlns:a16="http://schemas.microsoft.com/office/drawing/2014/main" id="{958D1E67-0F0D-4226-9F4F-5731672187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724400"/>
            <a:ext cx="4648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289042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91800369-07D9-4AC1-B32A-088274CBF6E9}"/>
              </a:ext>
            </a:extLst>
          </p:cNvPr>
          <p:cNvSpPr>
            <a:spLocks noGrp="1"/>
          </p:cNvSpPr>
          <p:nvPr>
            <p:ph type="title"/>
          </p:nvPr>
        </p:nvSpPr>
        <p:spPr/>
        <p:txBody>
          <a:bodyPr/>
          <a:lstStyle/>
          <a:p>
            <a:endParaRPr lang="vi-VN" altLang="vi-VN"/>
          </a:p>
        </p:txBody>
      </p:sp>
      <p:sp>
        <p:nvSpPr>
          <p:cNvPr id="10243" name="Content Placeholder 2">
            <a:extLst>
              <a:ext uri="{FF2B5EF4-FFF2-40B4-BE49-F238E27FC236}">
                <a16:creationId xmlns:a16="http://schemas.microsoft.com/office/drawing/2014/main" id="{AF792F9F-2CE9-4619-AD4C-4CA092DC2F44}"/>
              </a:ext>
            </a:extLst>
          </p:cNvPr>
          <p:cNvSpPr>
            <a:spLocks noGrp="1"/>
          </p:cNvSpPr>
          <p:nvPr>
            <p:ph idx="1"/>
          </p:nvPr>
        </p:nvSpPr>
        <p:spPr>
          <a:xfrm>
            <a:off x="1752600" y="1066800"/>
            <a:ext cx="8726488" cy="5638800"/>
          </a:xfrm>
        </p:spPr>
        <p:txBody>
          <a:bodyPr/>
          <a:lstStyle/>
          <a:p>
            <a:r>
              <a:rPr lang="vi-VN" altLang="vi-VN"/>
              <a:t>Lệnh RCR : </a:t>
            </a:r>
            <a:r>
              <a:rPr lang="en-US" altLang="vi-VN"/>
              <a:t>RCR dest, 1/CL</a:t>
            </a:r>
            <a:endParaRPr lang="vi-VN" altLang="vi-VN"/>
          </a:p>
          <a:p>
            <a:pPr lvl="1"/>
            <a:r>
              <a:rPr lang="vi-VN" altLang="vi-VN"/>
              <a:t>Dạng lệnh :  </a:t>
            </a:r>
            <a:r>
              <a:rPr lang="en-US" altLang="vi-VN"/>
              <a:t>	</a:t>
            </a:r>
            <a:r>
              <a:rPr lang="vi-VN" altLang="vi-VN"/>
              <a:t>RCR  reg,1  </a:t>
            </a:r>
            <a:r>
              <a:rPr lang="en-US" altLang="vi-VN"/>
              <a:t>		</a:t>
            </a:r>
            <a:r>
              <a:rPr lang="vi-VN" altLang="vi-VN"/>
              <a:t>RCR  mem,1 </a:t>
            </a:r>
          </a:p>
          <a:p>
            <a:pPr lvl="1">
              <a:buFont typeface="Wingdings" panose="05000000000000000000" pitchFamily="2" charset="2"/>
              <a:buNone/>
            </a:pPr>
            <a:r>
              <a:rPr lang="en-US" altLang="vi-VN"/>
              <a:t>				</a:t>
            </a:r>
            <a:r>
              <a:rPr lang="vi-VN" altLang="vi-VN"/>
              <a:t>RCR  reg,CL  </a:t>
            </a:r>
            <a:r>
              <a:rPr lang="en-US" altLang="vi-VN"/>
              <a:t>	</a:t>
            </a:r>
            <a:r>
              <a:rPr lang="vi-VN" altLang="vi-VN"/>
              <a:t>RCR  mem,CL </a:t>
            </a:r>
          </a:p>
          <a:p>
            <a:pPr lvl="1"/>
            <a:r>
              <a:rPr lang="vi-VN" altLang="vi-VN"/>
              <a:t>Giải thích :  </a:t>
            </a:r>
            <a:r>
              <a:rPr lang="en-US" altLang="vi-VN"/>
              <a:t>dest</a:t>
            </a:r>
            <a:r>
              <a:rPr lang="vi-VN" altLang="vi-VN"/>
              <a:t>  ← (</a:t>
            </a:r>
            <a:r>
              <a:rPr lang="en-US" altLang="vi-VN"/>
              <a:t>dest</a:t>
            </a:r>
            <a:r>
              <a:rPr lang="vi-VN" altLang="vi-VN"/>
              <a:t>) quay phải qua cờ nhớ 1 hay nhiều bit.</a:t>
            </a:r>
            <a:endParaRPr lang="en-US" altLang="vi-VN"/>
          </a:p>
          <a:p>
            <a:pPr lvl="1"/>
            <a:r>
              <a:rPr lang="vi-VN" altLang="vi-VN"/>
              <a:t>Tác động cờ :</a:t>
            </a:r>
            <a:endParaRPr lang="en-US" altLang="vi-VN"/>
          </a:p>
          <a:p>
            <a:pPr lvl="1">
              <a:spcBef>
                <a:spcPct val="0"/>
              </a:spcBef>
            </a:pPr>
            <a:r>
              <a:rPr lang="vi-VN" altLang="vi-VN"/>
              <a:t>Quay phải qua cờ nhớ. Dạng có thanh ghi CL dùng để quay nhiều bit. </a:t>
            </a:r>
          </a:p>
          <a:p>
            <a:pPr lvl="1">
              <a:spcBef>
                <a:spcPct val="0"/>
              </a:spcBef>
            </a:pPr>
            <a:r>
              <a:rPr lang="vi-VN" altLang="vi-VN"/>
              <a:t>Ví dụ : </a:t>
            </a:r>
            <a:endParaRPr lang="en-US" altLang="vi-VN"/>
          </a:p>
          <a:p>
            <a:pPr lvl="2">
              <a:spcBef>
                <a:spcPct val="0"/>
              </a:spcBef>
            </a:pPr>
            <a:r>
              <a:rPr lang="vi-VN" altLang="vi-VN"/>
              <a:t>RCR CH,1 </a:t>
            </a:r>
          </a:p>
          <a:p>
            <a:pPr lvl="2">
              <a:spcBef>
                <a:spcPct val="0"/>
              </a:spcBef>
            </a:pPr>
            <a:r>
              <a:rPr lang="vi-VN" altLang="vi-VN"/>
              <a:t>MOV CL,2 </a:t>
            </a:r>
          </a:p>
          <a:p>
            <a:pPr lvl="2">
              <a:spcBef>
                <a:spcPct val="0"/>
              </a:spcBef>
            </a:pPr>
            <a:r>
              <a:rPr lang="vi-VN" altLang="vi-VN"/>
              <a:t>RCR BYTE PTR [1800h],CL  ; quay phải  qua cờ nhớ 2 bit.</a:t>
            </a:r>
            <a:endParaRPr lang="en-US" altLang="vi-VN"/>
          </a:p>
        </p:txBody>
      </p:sp>
      <p:pic>
        <p:nvPicPr>
          <p:cNvPr id="10244" name="Picture 2">
            <a:extLst>
              <a:ext uri="{FF2B5EF4-FFF2-40B4-BE49-F238E27FC236}">
                <a16:creationId xmlns:a16="http://schemas.microsoft.com/office/drawing/2014/main" id="{66004911-71B0-4DB2-89CE-9A53D81C1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581400"/>
            <a:ext cx="36576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4">
            <a:extLst>
              <a:ext uri="{FF2B5EF4-FFF2-40B4-BE49-F238E27FC236}">
                <a16:creationId xmlns:a16="http://schemas.microsoft.com/office/drawing/2014/main" id="{AD539332-97E8-4DD1-86CA-7BC124F16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800601"/>
            <a:ext cx="4876800"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50315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D03C5BF0-6E98-4E47-8819-B57471014714}"/>
              </a:ext>
            </a:extLst>
          </p:cNvPr>
          <p:cNvSpPr>
            <a:spLocks noGrp="1"/>
          </p:cNvSpPr>
          <p:nvPr>
            <p:ph type="title"/>
          </p:nvPr>
        </p:nvSpPr>
        <p:spPr/>
        <p:txBody>
          <a:bodyPr/>
          <a:lstStyle/>
          <a:p>
            <a:r>
              <a:rPr lang="en-US" altLang="vi-VN"/>
              <a:t>Nhóm lệnh luận lý</a:t>
            </a:r>
          </a:p>
        </p:txBody>
      </p:sp>
      <p:sp>
        <p:nvSpPr>
          <p:cNvPr id="11267" name="Content Placeholder 2">
            <a:extLst>
              <a:ext uri="{FF2B5EF4-FFF2-40B4-BE49-F238E27FC236}">
                <a16:creationId xmlns:a16="http://schemas.microsoft.com/office/drawing/2014/main" id="{AFE52BA1-1A84-4157-895B-57E786CACDDF}"/>
              </a:ext>
            </a:extLst>
          </p:cNvPr>
          <p:cNvSpPr>
            <a:spLocks noGrp="1"/>
          </p:cNvSpPr>
          <p:nvPr>
            <p:ph idx="1"/>
          </p:nvPr>
        </p:nvSpPr>
        <p:spPr/>
        <p:txBody>
          <a:bodyPr/>
          <a:lstStyle/>
          <a:p>
            <a:r>
              <a:rPr lang="vi-VN" altLang="vi-VN"/>
              <a:t>Lệnh NOT : </a:t>
            </a:r>
            <a:r>
              <a:rPr lang="en-US" altLang="vi-VN"/>
              <a:t>NOT dest</a:t>
            </a:r>
            <a:endParaRPr lang="vi-VN" altLang="vi-VN"/>
          </a:p>
          <a:p>
            <a:pPr lvl="1"/>
            <a:r>
              <a:rPr lang="vi-VN" altLang="vi-VN"/>
              <a:t>Dạng lệnh :  NOT  reg </a:t>
            </a:r>
            <a:r>
              <a:rPr lang="en-US" altLang="vi-VN"/>
              <a:t>	</a:t>
            </a:r>
            <a:r>
              <a:rPr lang="vi-VN" altLang="vi-VN"/>
              <a:t>NOT  mem </a:t>
            </a:r>
          </a:p>
          <a:p>
            <a:pPr lvl="1"/>
            <a:r>
              <a:rPr lang="vi-VN" altLang="vi-VN"/>
              <a:t>Giải thích :  </a:t>
            </a:r>
            <a:r>
              <a:rPr lang="en-US" altLang="vi-VN"/>
              <a:t>dest</a:t>
            </a:r>
            <a:r>
              <a:rPr lang="vi-VN" altLang="vi-VN"/>
              <a:t>  ←  b</a:t>
            </a:r>
            <a:r>
              <a:rPr lang="en-US" altLang="vi-VN"/>
              <a:t>ù</a:t>
            </a:r>
            <a:r>
              <a:rPr lang="vi-VN" altLang="vi-VN"/>
              <a:t> 1 của </a:t>
            </a:r>
            <a:r>
              <a:rPr lang="en-US" altLang="vi-VN"/>
              <a:t>dest</a:t>
            </a:r>
          </a:p>
          <a:p>
            <a:pPr lvl="1"/>
            <a:r>
              <a:rPr lang="vi-VN" altLang="vi-VN"/>
              <a:t>Tác động cờ :</a:t>
            </a:r>
            <a:endParaRPr lang="en-US" altLang="vi-VN"/>
          </a:p>
          <a:p>
            <a:pPr lvl="1"/>
            <a:r>
              <a:rPr lang="en-US" altLang="vi-VN"/>
              <a:t>Đảo hay lấy bù 1. </a:t>
            </a:r>
          </a:p>
          <a:p>
            <a:pPr lvl="1"/>
            <a:r>
              <a:rPr lang="en-US" altLang="vi-VN"/>
              <a:t>Ví dụ : NOT AL </a:t>
            </a:r>
          </a:p>
          <a:p>
            <a:pPr lvl="1">
              <a:buFont typeface="Wingdings" panose="05000000000000000000" pitchFamily="2" charset="2"/>
              <a:buNone/>
            </a:pPr>
            <a:r>
              <a:rPr lang="en-US" altLang="vi-VN"/>
              <a:t>			NOT WORD PTR [BX+1000h]</a:t>
            </a:r>
          </a:p>
          <a:p>
            <a:pPr lvl="1"/>
            <a:endParaRPr lang="en-US" altLang="vi-VN"/>
          </a:p>
        </p:txBody>
      </p:sp>
      <p:pic>
        <p:nvPicPr>
          <p:cNvPr id="11268" name="Picture 2">
            <a:extLst>
              <a:ext uri="{FF2B5EF4-FFF2-40B4-BE49-F238E27FC236}">
                <a16:creationId xmlns:a16="http://schemas.microsoft.com/office/drawing/2014/main" id="{71FC7497-11D9-42C4-BDE8-A04303709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2895601"/>
            <a:ext cx="32004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978132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EFD9E02A-54B3-4F5E-BB99-E10E7B0618BF}"/>
              </a:ext>
            </a:extLst>
          </p:cNvPr>
          <p:cNvSpPr>
            <a:spLocks noGrp="1"/>
          </p:cNvSpPr>
          <p:nvPr>
            <p:ph type="title"/>
          </p:nvPr>
        </p:nvSpPr>
        <p:spPr/>
        <p:txBody>
          <a:bodyPr/>
          <a:lstStyle/>
          <a:p>
            <a:endParaRPr lang="vi-VN" altLang="vi-VN"/>
          </a:p>
        </p:txBody>
      </p:sp>
      <p:sp>
        <p:nvSpPr>
          <p:cNvPr id="12291" name="Content Placeholder 2">
            <a:extLst>
              <a:ext uri="{FF2B5EF4-FFF2-40B4-BE49-F238E27FC236}">
                <a16:creationId xmlns:a16="http://schemas.microsoft.com/office/drawing/2014/main" id="{394DB40D-B171-4227-BDFF-AC8D39998A7A}"/>
              </a:ext>
            </a:extLst>
          </p:cNvPr>
          <p:cNvSpPr>
            <a:spLocks noGrp="1"/>
          </p:cNvSpPr>
          <p:nvPr>
            <p:ph idx="1"/>
          </p:nvPr>
        </p:nvSpPr>
        <p:spPr>
          <a:xfrm>
            <a:off x="1905000" y="1066800"/>
            <a:ext cx="8574088" cy="5562600"/>
          </a:xfrm>
        </p:spPr>
        <p:txBody>
          <a:bodyPr/>
          <a:lstStyle/>
          <a:p>
            <a:pPr>
              <a:spcBef>
                <a:spcPct val="0"/>
              </a:spcBef>
            </a:pPr>
            <a:r>
              <a:rPr lang="en-US" altLang="vi-VN"/>
              <a:t>Lệnh AND : AND dest, src</a:t>
            </a:r>
          </a:p>
          <a:p>
            <a:pPr lvl="1">
              <a:spcBef>
                <a:spcPct val="0"/>
              </a:spcBef>
            </a:pPr>
            <a:r>
              <a:rPr lang="en-US" altLang="vi-VN"/>
              <a:t>Dạng lệnh :  	AND  reg,reg      AND  reg,immed </a:t>
            </a:r>
          </a:p>
          <a:p>
            <a:pPr lvl="1">
              <a:spcBef>
                <a:spcPct val="0"/>
              </a:spcBef>
              <a:buFont typeface="Wingdings" panose="05000000000000000000" pitchFamily="2" charset="2"/>
              <a:buNone/>
            </a:pPr>
            <a:r>
              <a:rPr lang="en-US" altLang="vi-VN"/>
              <a:t>				AND  mem,reg   AND  mem,immed </a:t>
            </a:r>
          </a:p>
          <a:p>
            <a:pPr lvl="1">
              <a:spcBef>
                <a:spcPct val="0"/>
              </a:spcBef>
              <a:buFont typeface="Wingdings" panose="05000000000000000000" pitchFamily="2" charset="2"/>
              <a:buNone/>
            </a:pPr>
            <a:r>
              <a:rPr lang="en-US" altLang="vi-VN"/>
              <a:t>				AND  reg,mem   AND  accum,immed </a:t>
            </a:r>
          </a:p>
          <a:p>
            <a:pPr lvl="1"/>
            <a:r>
              <a:rPr lang="en-US" altLang="vi-VN"/>
              <a:t>Giải thích :  dest  ← dest AND src.</a:t>
            </a:r>
          </a:p>
          <a:p>
            <a:pPr lvl="1"/>
            <a:r>
              <a:rPr lang="vi-VN" altLang="vi-VN"/>
              <a:t>Tác động cờ :</a:t>
            </a:r>
            <a:endParaRPr lang="en-US" altLang="vi-VN"/>
          </a:p>
          <a:p>
            <a:pPr lvl="1"/>
            <a:r>
              <a:rPr lang="en-US" altLang="vi-VN"/>
              <a:t>Phép logic AND. </a:t>
            </a:r>
          </a:p>
          <a:p>
            <a:pPr lvl="1"/>
            <a:r>
              <a:rPr lang="en-US" altLang="vi-VN"/>
              <a:t>Ví dụ : </a:t>
            </a:r>
          </a:p>
          <a:p>
            <a:pPr lvl="2"/>
            <a:r>
              <a:rPr lang="en-US" altLang="vi-VN"/>
              <a:t>AND CH,AH </a:t>
            </a:r>
          </a:p>
          <a:p>
            <a:pPr lvl="2"/>
            <a:r>
              <a:rPr lang="en-US" altLang="vi-VN"/>
              <a:t>AND [SI],DX </a:t>
            </a:r>
          </a:p>
          <a:p>
            <a:pPr lvl="2"/>
            <a:r>
              <a:rPr lang="en-US" altLang="vi-VN"/>
              <a:t>AND BYTE PTR [1000h],10000000b </a:t>
            </a:r>
          </a:p>
          <a:p>
            <a:pPr lvl="2"/>
            <a:r>
              <a:rPr lang="en-US" altLang="vi-VN"/>
              <a:t>AND AX,0FFF0h</a:t>
            </a:r>
          </a:p>
        </p:txBody>
      </p:sp>
      <p:pic>
        <p:nvPicPr>
          <p:cNvPr id="12292" name="Picture 2">
            <a:extLst>
              <a:ext uri="{FF2B5EF4-FFF2-40B4-BE49-F238E27FC236}">
                <a16:creationId xmlns:a16="http://schemas.microsoft.com/office/drawing/2014/main" id="{58C7F644-F585-4BEE-9B6D-0DE7F4313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429000"/>
            <a:ext cx="32004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479873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B32B7659-BD4A-408D-97D8-5E02D3C7099F}"/>
              </a:ext>
            </a:extLst>
          </p:cNvPr>
          <p:cNvSpPr>
            <a:spLocks noGrp="1"/>
          </p:cNvSpPr>
          <p:nvPr>
            <p:ph type="title"/>
          </p:nvPr>
        </p:nvSpPr>
        <p:spPr/>
        <p:txBody>
          <a:bodyPr/>
          <a:lstStyle/>
          <a:p>
            <a:endParaRPr lang="vi-VN" altLang="vi-VN"/>
          </a:p>
        </p:txBody>
      </p:sp>
      <p:sp>
        <p:nvSpPr>
          <p:cNvPr id="13315" name="Content Placeholder 2">
            <a:extLst>
              <a:ext uri="{FF2B5EF4-FFF2-40B4-BE49-F238E27FC236}">
                <a16:creationId xmlns:a16="http://schemas.microsoft.com/office/drawing/2014/main" id="{BE3F1144-2213-49EC-A262-FE504DBB320B}"/>
              </a:ext>
            </a:extLst>
          </p:cNvPr>
          <p:cNvSpPr>
            <a:spLocks noGrp="1"/>
          </p:cNvSpPr>
          <p:nvPr>
            <p:ph idx="1"/>
          </p:nvPr>
        </p:nvSpPr>
        <p:spPr>
          <a:xfrm>
            <a:off x="1905000" y="1066800"/>
            <a:ext cx="8574088" cy="5791200"/>
          </a:xfrm>
        </p:spPr>
        <p:txBody>
          <a:bodyPr/>
          <a:lstStyle/>
          <a:p>
            <a:pPr>
              <a:spcBef>
                <a:spcPct val="0"/>
              </a:spcBef>
            </a:pPr>
            <a:r>
              <a:rPr lang="vi-VN" altLang="vi-VN"/>
              <a:t>Lệnh TEST : </a:t>
            </a:r>
            <a:r>
              <a:rPr lang="en-US" altLang="vi-VN"/>
              <a:t>TEST dest,scr</a:t>
            </a:r>
            <a:endParaRPr lang="vi-VN" altLang="vi-VN"/>
          </a:p>
          <a:p>
            <a:pPr lvl="1">
              <a:spcBef>
                <a:spcPct val="0"/>
              </a:spcBef>
            </a:pPr>
            <a:r>
              <a:rPr lang="vi-VN" altLang="vi-VN"/>
              <a:t>Dạng lệnh :  </a:t>
            </a:r>
            <a:r>
              <a:rPr lang="en-US" altLang="vi-VN"/>
              <a:t>	</a:t>
            </a:r>
            <a:r>
              <a:rPr lang="vi-VN" altLang="vi-VN"/>
              <a:t>TEST  reg,reg </a:t>
            </a:r>
            <a:r>
              <a:rPr lang="en-US" altLang="vi-VN"/>
              <a:t>   </a:t>
            </a:r>
            <a:r>
              <a:rPr lang="vi-VN" altLang="vi-VN"/>
              <a:t>TEST  reg,immed </a:t>
            </a:r>
          </a:p>
          <a:p>
            <a:pPr lvl="1">
              <a:spcBef>
                <a:spcPct val="0"/>
              </a:spcBef>
              <a:buFont typeface="Wingdings" panose="05000000000000000000" pitchFamily="2" charset="2"/>
              <a:buNone/>
            </a:pPr>
            <a:r>
              <a:rPr lang="en-US" altLang="vi-VN"/>
              <a:t>				</a:t>
            </a:r>
            <a:r>
              <a:rPr lang="vi-VN" altLang="vi-VN"/>
              <a:t>TEST  mem,reg TEST  mem,immed </a:t>
            </a:r>
          </a:p>
          <a:p>
            <a:pPr lvl="1">
              <a:spcBef>
                <a:spcPct val="0"/>
              </a:spcBef>
              <a:buFont typeface="Wingdings" panose="05000000000000000000" pitchFamily="2" charset="2"/>
              <a:buNone/>
            </a:pPr>
            <a:r>
              <a:rPr lang="en-US" altLang="vi-VN"/>
              <a:t>				</a:t>
            </a:r>
            <a:r>
              <a:rPr lang="vi-VN" altLang="vi-VN"/>
              <a:t>TEST  reg,mem TEST  accum,immed </a:t>
            </a:r>
          </a:p>
          <a:p>
            <a:pPr lvl="1">
              <a:spcBef>
                <a:spcPct val="0"/>
              </a:spcBef>
            </a:pPr>
            <a:r>
              <a:rPr lang="vi-VN" altLang="vi-VN"/>
              <a:t>Giải thích :  </a:t>
            </a:r>
            <a:r>
              <a:rPr lang="en-US" altLang="vi-VN"/>
              <a:t>dest</a:t>
            </a:r>
            <a:r>
              <a:rPr lang="vi-VN" altLang="vi-VN"/>
              <a:t> AND </a:t>
            </a:r>
            <a:r>
              <a:rPr lang="en-US" altLang="vi-VN"/>
              <a:t>scr</a:t>
            </a:r>
            <a:r>
              <a:rPr lang="vi-VN" altLang="vi-VN"/>
              <a:t>.</a:t>
            </a:r>
            <a:endParaRPr lang="en-US" altLang="vi-VN"/>
          </a:p>
          <a:p>
            <a:pPr lvl="1"/>
            <a:r>
              <a:rPr lang="vi-VN" altLang="vi-VN"/>
              <a:t>Tác động cờ :</a:t>
            </a:r>
            <a:endParaRPr lang="en-US" altLang="vi-VN"/>
          </a:p>
          <a:p>
            <a:pPr lvl="1">
              <a:spcBef>
                <a:spcPct val="0"/>
              </a:spcBef>
            </a:pPr>
            <a:r>
              <a:rPr lang="en-US" altLang="vi-VN"/>
              <a:t>Phép AND</a:t>
            </a:r>
            <a:r>
              <a:rPr lang="vi-VN" altLang="vi-VN"/>
              <a:t> hai toán hạng nhưng không giữ lại kết quả mà chỉ lập các cờ. Xóa cờ nhớ và cờ tràn về 0. Thường dùng để kiểm tra bit. Lúc đó toán hạng nguồn là một mặt nạ bit cần thiết. </a:t>
            </a:r>
          </a:p>
          <a:p>
            <a:pPr lvl="1">
              <a:spcBef>
                <a:spcPct val="0"/>
              </a:spcBef>
            </a:pPr>
            <a:r>
              <a:rPr lang="vi-VN" altLang="vi-VN"/>
              <a:t>Ví dụ : </a:t>
            </a:r>
            <a:endParaRPr lang="en-US" altLang="vi-VN"/>
          </a:p>
          <a:p>
            <a:pPr lvl="2">
              <a:spcBef>
                <a:spcPct val="0"/>
              </a:spcBef>
            </a:pPr>
            <a:r>
              <a:rPr lang="vi-VN" altLang="vi-VN"/>
              <a:t>TEST DX,1  ; kiểm tra bit 0 </a:t>
            </a:r>
          </a:p>
          <a:p>
            <a:pPr lvl="2">
              <a:spcBef>
                <a:spcPct val="0"/>
              </a:spcBef>
            </a:pPr>
            <a:r>
              <a:rPr lang="vi-VN" altLang="vi-VN"/>
              <a:t>TEST BYTE PTR [2000h],10000000b  ; kiểm tra bit 7</a:t>
            </a:r>
            <a:endParaRPr lang="en-US" altLang="vi-VN"/>
          </a:p>
        </p:txBody>
      </p:sp>
      <p:pic>
        <p:nvPicPr>
          <p:cNvPr id="13316" name="Picture 2">
            <a:extLst>
              <a:ext uri="{FF2B5EF4-FFF2-40B4-BE49-F238E27FC236}">
                <a16:creationId xmlns:a16="http://schemas.microsoft.com/office/drawing/2014/main" id="{8319EE04-A80F-4523-8A25-67A31E0E6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429001"/>
            <a:ext cx="34290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99623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FDBB35F1-DF64-44F4-9564-C5B8BD0DC4D1}"/>
              </a:ext>
            </a:extLst>
          </p:cNvPr>
          <p:cNvSpPr>
            <a:spLocks noGrp="1"/>
          </p:cNvSpPr>
          <p:nvPr>
            <p:ph type="title"/>
          </p:nvPr>
        </p:nvSpPr>
        <p:spPr/>
        <p:txBody>
          <a:bodyPr/>
          <a:lstStyle/>
          <a:p>
            <a:endParaRPr lang="vi-VN" altLang="vi-VN"/>
          </a:p>
        </p:txBody>
      </p:sp>
      <p:sp>
        <p:nvSpPr>
          <p:cNvPr id="14339" name="Content Placeholder 2">
            <a:extLst>
              <a:ext uri="{FF2B5EF4-FFF2-40B4-BE49-F238E27FC236}">
                <a16:creationId xmlns:a16="http://schemas.microsoft.com/office/drawing/2014/main" id="{5B2236B2-6042-4A8E-938A-ED6A790CFC27}"/>
              </a:ext>
            </a:extLst>
          </p:cNvPr>
          <p:cNvSpPr>
            <a:spLocks noGrp="1"/>
          </p:cNvSpPr>
          <p:nvPr>
            <p:ph idx="1"/>
          </p:nvPr>
        </p:nvSpPr>
        <p:spPr>
          <a:xfrm>
            <a:off x="1905000" y="1295400"/>
            <a:ext cx="8574088" cy="5181600"/>
          </a:xfrm>
        </p:spPr>
        <p:txBody>
          <a:bodyPr/>
          <a:lstStyle/>
          <a:p>
            <a:r>
              <a:rPr lang="en-US" altLang="vi-VN"/>
              <a:t>Lệnh OR : OR dest,scr</a:t>
            </a:r>
          </a:p>
          <a:p>
            <a:pPr lvl="1"/>
            <a:r>
              <a:rPr lang="en-US" altLang="vi-VN"/>
              <a:t>Dạng lệnh :  	OR  reg,reg 		OR  reg,immed </a:t>
            </a:r>
          </a:p>
          <a:p>
            <a:pPr lvl="1">
              <a:buFont typeface="Wingdings" panose="05000000000000000000" pitchFamily="2" charset="2"/>
              <a:buNone/>
            </a:pPr>
            <a:r>
              <a:rPr lang="en-US" altLang="vi-VN"/>
              <a:t>				OR  mem,reg 	OR  mem,immed </a:t>
            </a:r>
          </a:p>
          <a:p>
            <a:pPr lvl="1">
              <a:buFont typeface="Wingdings" panose="05000000000000000000" pitchFamily="2" charset="2"/>
              <a:buNone/>
            </a:pPr>
            <a:r>
              <a:rPr lang="en-US" altLang="vi-VN"/>
              <a:t>				OR  reg,mem 	OR  accum,immed </a:t>
            </a:r>
          </a:p>
          <a:p>
            <a:pPr lvl="1"/>
            <a:r>
              <a:rPr lang="en-US" altLang="vi-VN"/>
              <a:t>Giải thích :  dest  ← dest OR scr.</a:t>
            </a:r>
          </a:p>
          <a:p>
            <a:pPr lvl="1"/>
            <a:r>
              <a:rPr lang="vi-VN" altLang="vi-VN"/>
              <a:t>Tác động cờ :</a:t>
            </a:r>
            <a:endParaRPr lang="en-US" altLang="vi-VN"/>
          </a:p>
          <a:p>
            <a:pPr lvl="1"/>
            <a:r>
              <a:rPr lang="en-US" altLang="vi-VN"/>
              <a:t>Phép logic OR. Xóa cờ nhớ về 0. </a:t>
            </a:r>
          </a:p>
          <a:p>
            <a:pPr lvl="1"/>
            <a:r>
              <a:rPr lang="en-US" altLang="vi-VN"/>
              <a:t>Ví dụ : OR DL,CH</a:t>
            </a:r>
          </a:p>
          <a:p>
            <a:pPr lvl="1">
              <a:buFont typeface="Wingdings" panose="05000000000000000000" pitchFamily="2" charset="2"/>
              <a:buNone/>
            </a:pPr>
            <a:r>
              <a:rPr lang="en-US" altLang="vi-VN"/>
              <a:t>			OR BP,[2000h] </a:t>
            </a:r>
          </a:p>
          <a:p>
            <a:pPr lvl="1">
              <a:buFont typeface="Wingdings" panose="05000000000000000000" pitchFamily="2" charset="2"/>
              <a:buNone/>
            </a:pPr>
            <a:r>
              <a:rPr lang="en-US" altLang="vi-VN"/>
              <a:t>			OR WORD PTR [1000h],000Fh</a:t>
            </a:r>
          </a:p>
        </p:txBody>
      </p:sp>
      <p:pic>
        <p:nvPicPr>
          <p:cNvPr id="14340" name="Picture 2">
            <a:extLst>
              <a:ext uri="{FF2B5EF4-FFF2-40B4-BE49-F238E27FC236}">
                <a16:creationId xmlns:a16="http://schemas.microsoft.com/office/drawing/2014/main" id="{40BF3BE9-3824-4E08-B6F1-B4EE97C80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886200"/>
            <a:ext cx="38100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391764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58D87842-5008-4088-8E7D-E8454B361A57}"/>
              </a:ext>
            </a:extLst>
          </p:cNvPr>
          <p:cNvSpPr>
            <a:spLocks noGrp="1"/>
          </p:cNvSpPr>
          <p:nvPr>
            <p:ph type="title"/>
          </p:nvPr>
        </p:nvSpPr>
        <p:spPr/>
        <p:txBody>
          <a:bodyPr/>
          <a:lstStyle/>
          <a:p>
            <a:endParaRPr lang="vi-VN" altLang="vi-VN"/>
          </a:p>
        </p:txBody>
      </p:sp>
      <p:sp>
        <p:nvSpPr>
          <p:cNvPr id="15363" name="Content Placeholder 2">
            <a:extLst>
              <a:ext uri="{FF2B5EF4-FFF2-40B4-BE49-F238E27FC236}">
                <a16:creationId xmlns:a16="http://schemas.microsoft.com/office/drawing/2014/main" id="{AC18655F-9321-4A87-A2C2-6D2CBE711F41}"/>
              </a:ext>
            </a:extLst>
          </p:cNvPr>
          <p:cNvSpPr>
            <a:spLocks noGrp="1"/>
          </p:cNvSpPr>
          <p:nvPr>
            <p:ph idx="1"/>
          </p:nvPr>
        </p:nvSpPr>
        <p:spPr/>
        <p:txBody>
          <a:bodyPr/>
          <a:lstStyle/>
          <a:p>
            <a:r>
              <a:rPr lang="vi-VN" altLang="vi-VN"/>
              <a:t>Lệnh XOR : </a:t>
            </a:r>
            <a:r>
              <a:rPr lang="en-US" altLang="vi-VN"/>
              <a:t>XOR dest,scr</a:t>
            </a:r>
            <a:endParaRPr lang="vi-VN" altLang="vi-VN"/>
          </a:p>
          <a:p>
            <a:pPr lvl="1"/>
            <a:r>
              <a:rPr lang="vi-VN" altLang="vi-VN"/>
              <a:t>Dạng lệnh :  </a:t>
            </a:r>
            <a:r>
              <a:rPr lang="en-US" altLang="vi-VN"/>
              <a:t>	</a:t>
            </a:r>
            <a:r>
              <a:rPr lang="vi-VN" altLang="vi-VN"/>
              <a:t>XOR  reg,reg </a:t>
            </a:r>
            <a:r>
              <a:rPr lang="en-US" altLang="vi-VN"/>
              <a:t>	</a:t>
            </a:r>
            <a:r>
              <a:rPr lang="vi-VN" altLang="vi-VN"/>
              <a:t>XOR  reg,immed </a:t>
            </a:r>
          </a:p>
          <a:p>
            <a:pPr lvl="1">
              <a:buFont typeface="Wingdings" panose="05000000000000000000" pitchFamily="2" charset="2"/>
              <a:buNone/>
            </a:pPr>
            <a:r>
              <a:rPr lang="en-US" altLang="vi-VN"/>
              <a:t>				</a:t>
            </a:r>
            <a:r>
              <a:rPr lang="vi-VN" altLang="vi-VN"/>
              <a:t>XOR mem,reg  </a:t>
            </a:r>
            <a:r>
              <a:rPr lang="en-US" altLang="vi-VN"/>
              <a:t>	</a:t>
            </a:r>
            <a:r>
              <a:rPr lang="vi-VN" altLang="vi-VN"/>
              <a:t>XOR mem,immed </a:t>
            </a:r>
          </a:p>
          <a:p>
            <a:pPr lvl="1">
              <a:buFont typeface="Wingdings" panose="05000000000000000000" pitchFamily="2" charset="2"/>
              <a:buNone/>
            </a:pPr>
            <a:r>
              <a:rPr lang="en-US" altLang="vi-VN"/>
              <a:t>				</a:t>
            </a:r>
            <a:r>
              <a:rPr lang="vi-VN" altLang="vi-VN"/>
              <a:t>XOR reg,mem  </a:t>
            </a:r>
            <a:r>
              <a:rPr lang="en-US" altLang="vi-VN"/>
              <a:t>	</a:t>
            </a:r>
            <a:r>
              <a:rPr lang="vi-VN" altLang="vi-VN"/>
              <a:t>XOR accum,immed </a:t>
            </a:r>
          </a:p>
          <a:p>
            <a:pPr lvl="1"/>
            <a:r>
              <a:rPr lang="vi-VN" altLang="vi-VN"/>
              <a:t>Giải thích :  </a:t>
            </a:r>
            <a:r>
              <a:rPr lang="en-US" altLang="vi-VN"/>
              <a:t>dest</a:t>
            </a:r>
            <a:r>
              <a:rPr lang="vi-VN" altLang="vi-VN"/>
              <a:t>  ← </a:t>
            </a:r>
            <a:r>
              <a:rPr lang="en-US" altLang="vi-VN"/>
              <a:t>dest</a:t>
            </a:r>
            <a:r>
              <a:rPr lang="vi-VN" altLang="vi-VN"/>
              <a:t> XOR </a:t>
            </a:r>
            <a:r>
              <a:rPr lang="en-US" altLang="vi-VN"/>
              <a:t>scr</a:t>
            </a:r>
            <a:r>
              <a:rPr lang="vi-VN" altLang="vi-VN"/>
              <a:t>.</a:t>
            </a:r>
            <a:endParaRPr lang="en-US" altLang="vi-VN"/>
          </a:p>
          <a:p>
            <a:pPr lvl="1"/>
            <a:r>
              <a:rPr lang="vi-VN" altLang="vi-VN"/>
              <a:t>Tác động cờ :</a:t>
            </a:r>
            <a:endParaRPr lang="en-US" altLang="vi-VN"/>
          </a:p>
          <a:p>
            <a:pPr lvl="1"/>
            <a:r>
              <a:rPr lang="en-US" altLang="vi-VN"/>
              <a:t>Phép logic XOR</a:t>
            </a:r>
            <a:r>
              <a:rPr lang="vi-VN" altLang="vi-VN"/>
              <a:t>. Xóa cờ nhớ về 0. </a:t>
            </a:r>
          </a:p>
          <a:p>
            <a:pPr lvl="1"/>
            <a:r>
              <a:rPr lang="vi-VN" altLang="vi-VN"/>
              <a:t>Ví dụ : XOR DL,80h  ; đảo bit 7 </a:t>
            </a:r>
          </a:p>
          <a:p>
            <a:pPr lvl="1">
              <a:buFont typeface="Wingdings" panose="05000000000000000000" pitchFamily="2" charset="2"/>
              <a:buNone/>
            </a:pPr>
            <a:r>
              <a:rPr lang="en-US" altLang="vi-VN"/>
              <a:t>	</a:t>
            </a:r>
            <a:r>
              <a:rPr lang="vi-VN" altLang="vi-VN"/>
              <a:t>XOR [2000h],AL  ; [2000h]  ← [2000h]  XOR  AL</a:t>
            </a:r>
            <a:endParaRPr lang="en-US" altLang="vi-VN"/>
          </a:p>
        </p:txBody>
      </p:sp>
      <p:pic>
        <p:nvPicPr>
          <p:cNvPr id="15364" name="Picture 2">
            <a:extLst>
              <a:ext uri="{FF2B5EF4-FFF2-40B4-BE49-F238E27FC236}">
                <a16:creationId xmlns:a16="http://schemas.microsoft.com/office/drawing/2014/main" id="{1D4FAFA5-7FB6-48D5-8828-156A73C9A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886200"/>
            <a:ext cx="29718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12080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BCD6BFA6-24A5-456E-86A1-C086F3F92C6E}"/>
              </a:ext>
            </a:extLst>
          </p:cNvPr>
          <p:cNvSpPr>
            <a:spLocks noGrp="1"/>
          </p:cNvSpPr>
          <p:nvPr>
            <p:ph type="title"/>
          </p:nvPr>
        </p:nvSpPr>
        <p:spPr/>
        <p:txBody>
          <a:bodyPr/>
          <a:lstStyle/>
          <a:p>
            <a:r>
              <a:rPr lang="en-US" altLang="vi-VN"/>
              <a:t>Chuyển đổi ASCII và BCD</a:t>
            </a:r>
          </a:p>
        </p:txBody>
      </p:sp>
      <p:sp>
        <p:nvSpPr>
          <p:cNvPr id="3" name="Content Placeholder 2">
            <a:extLst>
              <a:ext uri="{FF2B5EF4-FFF2-40B4-BE49-F238E27FC236}">
                <a16:creationId xmlns:a16="http://schemas.microsoft.com/office/drawing/2014/main" id="{37493431-1E54-4212-8378-BE5B17A49B78}"/>
              </a:ext>
            </a:extLst>
          </p:cNvPr>
          <p:cNvSpPr>
            <a:spLocks noGrp="1"/>
          </p:cNvSpPr>
          <p:nvPr>
            <p:ph idx="1"/>
          </p:nvPr>
        </p:nvSpPr>
        <p:spPr/>
        <p:txBody>
          <a:bodyPr/>
          <a:lstStyle/>
          <a:p>
            <a:pPr>
              <a:defRPr/>
            </a:pPr>
            <a:r>
              <a:rPr lang="en-US" altLang="vi-VN"/>
              <a:t>Nhập 1 số và đổi thành số BCD không nén chứa trong AL.</a:t>
            </a:r>
          </a:p>
          <a:p>
            <a:pPr marL="457200" lvl="1" indent="0">
              <a:buNone/>
              <a:defRPr/>
            </a:pPr>
            <a:r>
              <a:rPr lang="en-US" altLang="vi-VN"/>
              <a:t>Mov ah,1</a:t>
            </a:r>
          </a:p>
          <a:p>
            <a:pPr marL="457200" lvl="1" indent="0">
              <a:buNone/>
              <a:defRPr/>
            </a:pPr>
            <a:r>
              <a:rPr lang="en-US" altLang="vi-VN"/>
              <a:t>Int 21h           ;vd nhập 5→AL=35h</a:t>
            </a:r>
          </a:p>
          <a:p>
            <a:pPr marL="457200" lvl="1" indent="0">
              <a:buNone/>
              <a:defRPr/>
            </a:pPr>
            <a:r>
              <a:rPr lang="en-US" altLang="vi-VN"/>
              <a:t>And al,0fh     ;AL=5h</a:t>
            </a:r>
          </a:p>
          <a:p>
            <a:pPr lvl="1">
              <a:defRPr/>
            </a:pPr>
            <a:endParaRPr lang="vi-VN" altLang="vi-VN"/>
          </a:p>
        </p:txBody>
      </p:sp>
    </p:spTree>
    <p:extLst>
      <p:ext uri="{BB962C8B-B14F-4D97-AF65-F5344CB8AC3E}">
        <p14:creationId xmlns:p14="http://schemas.microsoft.com/office/powerpoint/2010/main" val="1170173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87BE3B2E-1E19-45F9-B5B9-5F0A879F6E0E}"/>
              </a:ext>
            </a:extLst>
          </p:cNvPr>
          <p:cNvSpPr>
            <a:spLocks noGrp="1"/>
          </p:cNvSpPr>
          <p:nvPr>
            <p:ph type="title"/>
          </p:nvPr>
        </p:nvSpPr>
        <p:spPr/>
        <p:txBody>
          <a:bodyPr/>
          <a:lstStyle/>
          <a:p>
            <a:r>
              <a:rPr lang="en-US" altLang="vi-VN"/>
              <a:t>Chuẩn IEEE754/85</a:t>
            </a:r>
          </a:p>
        </p:txBody>
      </p:sp>
      <p:sp>
        <p:nvSpPr>
          <p:cNvPr id="45059" name="Content Placeholder 2">
            <a:extLst>
              <a:ext uri="{FF2B5EF4-FFF2-40B4-BE49-F238E27FC236}">
                <a16:creationId xmlns:a16="http://schemas.microsoft.com/office/drawing/2014/main" id="{1C05E3A6-3938-4A72-8C01-0FC154A1D4B5}"/>
              </a:ext>
            </a:extLst>
          </p:cNvPr>
          <p:cNvSpPr>
            <a:spLocks noGrp="1"/>
          </p:cNvSpPr>
          <p:nvPr>
            <p:ph idx="1"/>
          </p:nvPr>
        </p:nvSpPr>
        <p:spPr/>
        <p:txBody>
          <a:bodyPr/>
          <a:lstStyle/>
          <a:p>
            <a:r>
              <a:rPr lang="en-US" altLang="vi-VN"/>
              <a:t>Cơ số R=2</a:t>
            </a:r>
          </a:p>
          <a:p>
            <a:r>
              <a:rPr lang="en-US" altLang="vi-VN"/>
              <a:t>Có các dạng :</a:t>
            </a:r>
          </a:p>
          <a:p>
            <a:pPr lvl="1"/>
            <a:r>
              <a:rPr lang="en-US" altLang="vi-VN"/>
              <a:t>Dạng 32 bit</a:t>
            </a:r>
          </a:p>
          <a:p>
            <a:pPr lvl="1"/>
            <a:endParaRPr lang="en-US" altLang="vi-VN"/>
          </a:p>
          <a:p>
            <a:pPr lvl="1"/>
            <a:endParaRPr lang="en-US" altLang="vi-VN"/>
          </a:p>
          <a:p>
            <a:pPr lvl="1"/>
            <a:r>
              <a:rPr lang="en-US" altLang="vi-VN"/>
              <a:t>Dạng 64 bit</a:t>
            </a:r>
          </a:p>
        </p:txBody>
      </p:sp>
      <p:sp>
        <p:nvSpPr>
          <p:cNvPr id="45060" name="Footer Placeholder 3">
            <a:extLst>
              <a:ext uri="{FF2B5EF4-FFF2-40B4-BE49-F238E27FC236}">
                <a16:creationId xmlns:a16="http://schemas.microsoft.com/office/drawing/2014/main" id="{EAC3B5C7-BC93-4855-98D8-88A37781482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vi-VN" sz="1400">
                <a:latin typeface="Tahoma" panose="020B0604030504040204" pitchFamily="34" charset="0"/>
              </a:rPr>
              <a:t>CTMT&amp;HN - KHOA CNTT - ĐHSPKT</a:t>
            </a:r>
          </a:p>
        </p:txBody>
      </p:sp>
      <p:sp>
        <p:nvSpPr>
          <p:cNvPr id="45061" name="Slide Number Placeholder 4">
            <a:extLst>
              <a:ext uri="{FF2B5EF4-FFF2-40B4-BE49-F238E27FC236}">
                <a16:creationId xmlns:a16="http://schemas.microsoft.com/office/drawing/2014/main" id="{36A50CCA-D29B-4666-BE8C-F101A2838B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847EA1DD-2650-4833-B3CA-E6E4C3BCAB30}" type="slidenum">
              <a:rPr lang="en-US" altLang="vi-VN" sz="1400">
                <a:latin typeface="Tahoma" panose="020B0604030504040204" pitchFamily="34" charset="0"/>
              </a:rPr>
              <a:pPr>
                <a:spcBef>
                  <a:spcPct val="0"/>
                </a:spcBef>
                <a:buClrTx/>
                <a:buSzTx/>
                <a:buFontTx/>
                <a:buNone/>
              </a:pPr>
              <a:t>46</a:t>
            </a:fld>
            <a:endParaRPr lang="en-US" altLang="vi-VN" sz="1400">
              <a:latin typeface="Tahoma" panose="020B0604030504040204" pitchFamily="34" charset="0"/>
            </a:endParaRPr>
          </a:p>
        </p:txBody>
      </p:sp>
      <p:pic>
        <p:nvPicPr>
          <p:cNvPr id="45062" name="Picture 1">
            <a:extLst>
              <a:ext uri="{FF2B5EF4-FFF2-40B4-BE49-F238E27FC236}">
                <a16:creationId xmlns:a16="http://schemas.microsoft.com/office/drawing/2014/main" id="{CDD2E931-47F1-497B-BCF3-6748674846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2514600"/>
            <a:ext cx="495300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2">
            <a:extLst>
              <a:ext uri="{FF2B5EF4-FFF2-40B4-BE49-F238E27FC236}">
                <a16:creationId xmlns:a16="http://schemas.microsoft.com/office/drawing/2014/main" id="{62ABC2F4-C9C7-4B6C-BED4-8E10EEB849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68826" y="4314826"/>
            <a:ext cx="59594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693764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69BEEE-70CA-49BD-9DFA-BB11C12C77F1}"/>
              </a:ext>
            </a:extLst>
          </p:cNvPr>
          <p:cNvSpPr>
            <a:spLocks noGrp="1"/>
          </p:cNvSpPr>
          <p:nvPr>
            <p:ph idx="1"/>
          </p:nvPr>
        </p:nvSpPr>
        <p:spPr/>
        <p:txBody>
          <a:bodyPr/>
          <a:lstStyle/>
          <a:p>
            <a:pPr>
              <a:defRPr/>
            </a:pPr>
            <a:r>
              <a:rPr lang="en-US" altLang="vi-VN"/>
              <a:t>In 1 số BCD không nén chứa trong AL.</a:t>
            </a:r>
          </a:p>
          <a:p>
            <a:pPr marL="457200" lvl="1" indent="0">
              <a:buNone/>
              <a:defRPr/>
            </a:pPr>
            <a:r>
              <a:rPr lang="en-US" altLang="vi-VN"/>
              <a:t>Mov ah,2</a:t>
            </a:r>
          </a:p>
          <a:p>
            <a:pPr marL="457200" lvl="1" indent="0">
              <a:buNone/>
              <a:defRPr/>
            </a:pPr>
            <a:r>
              <a:rPr lang="en-US" altLang="vi-VN"/>
              <a:t>Mov dl,al      ;vd AL=5h</a:t>
            </a:r>
          </a:p>
          <a:p>
            <a:pPr marL="457200" lvl="1" indent="0">
              <a:buNone/>
              <a:defRPr/>
            </a:pPr>
            <a:r>
              <a:rPr lang="en-US" altLang="vi-VN"/>
              <a:t>Or    dl,30h    ;DL=35h</a:t>
            </a:r>
          </a:p>
          <a:p>
            <a:pPr marL="457200" lvl="1" indent="0">
              <a:buNone/>
              <a:defRPr/>
            </a:pPr>
            <a:r>
              <a:rPr lang="en-US" altLang="vi-VN"/>
              <a:t>Int 21h            </a:t>
            </a:r>
          </a:p>
          <a:p>
            <a:pPr lvl="1">
              <a:defRPr/>
            </a:pPr>
            <a:endParaRPr lang="vi-VN" altLang="vi-VN"/>
          </a:p>
        </p:txBody>
      </p:sp>
      <p:sp>
        <p:nvSpPr>
          <p:cNvPr id="17411" name="Title 1">
            <a:extLst>
              <a:ext uri="{FF2B5EF4-FFF2-40B4-BE49-F238E27FC236}">
                <a16:creationId xmlns:a16="http://schemas.microsoft.com/office/drawing/2014/main" id="{64754527-7120-4835-8443-933358ADE00C}"/>
              </a:ext>
            </a:extLst>
          </p:cNvPr>
          <p:cNvSpPr>
            <a:spLocks noGrp="1"/>
          </p:cNvSpPr>
          <p:nvPr>
            <p:ph type="title"/>
          </p:nvPr>
        </p:nvSpPr>
        <p:spPr/>
        <p:txBody>
          <a:bodyPr/>
          <a:lstStyle/>
          <a:p>
            <a:r>
              <a:rPr lang="en-US" altLang="vi-VN"/>
              <a:t>Chuyển đổi ASCII và BCD</a:t>
            </a:r>
          </a:p>
        </p:txBody>
      </p:sp>
    </p:spTree>
    <p:extLst>
      <p:ext uri="{BB962C8B-B14F-4D97-AF65-F5344CB8AC3E}">
        <p14:creationId xmlns:p14="http://schemas.microsoft.com/office/powerpoint/2010/main" val="153433004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281C8C-8937-42C3-B6AF-9AAA7059B3FA}"/>
              </a:ext>
            </a:extLst>
          </p:cNvPr>
          <p:cNvSpPr>
            <a:spLocks noGrp="1"/>
          </p:cNvSpPr>
          <p:nvPr>
            <p:ph idx="1"/>
          </p:nvPr>
        </p:nvSpPr>
        <p:spPr>
          <a:xfrm>
            <a:off x="1905000" y="1295400"/>
            <a:ext cx="8574088" cy="5257800"/>
          </a:xfrm>
        </p:spPr>
        <p:txBody>
          <a:bodyPr/>
          <a:lstStyle/>
          <a:p>
            <a:pPr>
              <a:defRPr/>
            </a:pPr>
            <a:r>
              <a:rPr lang="en-US" altLang="vi-VN" dirty="0" err="1"/>
              <a:t>Nhập</a:t>
            </a:r>
            <a:r>
              <a:rPr lang="en-US" altLang="vi-VN" dirty="0"/>
              <a:t> 2 </a:t>
            </a:r>
            <a:r>
              <a:rPr lang="en-US" altLang="vi-VN" dirty="0" err="1"/>
              <a:t>số</a:t>
            </a:r>
            <a:r>
              <a:rPr lang="en-US" altLang="vi-VN" dirty="0"/>
              <a:t> </a:t>
            </a:r>
            <a:r>
              <a:rPr lang="en-US" altLang="vi-VN" dirty="0" err="1"/>
              <a:t>và</a:t>
            </a:r>
            <a:r>
              <a:rPr lang="en-US" altLang="vi-VN" dirty="0"/>
              <a:t> </a:t>
            </a:r>
            <a:r>
              <a:rPr lang="en-US" altLang="vi-VN" dirty="0" err="1"/>
              <a:t>đổi</a:t>
            </a:r>
            <a:r>
              <a:rPr lang="en-US" altLang="vi-VN" dirty="0"/>
              <a:t> </a:t>
            </a:r>
            <a:r>
              <a:rPr lang="en-US" altLang="vi-VN" dirty="0" err="1"/>
              <a:t>thành</a:t>
            </a:r>
            <a:r>
              <a:rPr lang="en-US" altLang="vi-VN" dirty="0"/>
              <a:t> </a:t>
            </a:r>
            <a:r>
              <a:rPr lang="en-US" altLang="vi-VN" dirty="0" err="1"/>
              <a:t>số</a:t>
            </a:r>
            <a:r>
              <a:rPr lang="en-US" altLang="vi-VN" dirty="0"/>
              <a:t> BCD </a:t>
            </a:r>
            <a:r>
              <a:rPr lang="en-US" altLang="vi-VN" dirty="0" err="1"/>
              <a:t>nén</a:t>
            </a:r>
            <a:r>
              <a:rPr lang="en-US" altLang="vi-VN" dirty="0"/>
              <a:t> </a:t>
            </a:r>
            <a:r>
              <a:rPr lang="en-US" altLang="vi-VN" dirty="0" err="1"/>
              <a:t>chứa</a:t>
            </a:r>
            <a:r>
              <a:rPr lang="en-US" altLang="vi-VN" dirty="0"/>
              <a:t> </a:t>
            </a:r>
            <a:r>
              <a:rPr lang="en-US" altLang="vi-VN" dirty="0" err="1"/>
              <a:t>trong</a:t>
            </a:r>
            <a:r>
              <a:rPr lang="en-US" altLang="vi-VN" dirty="0"/>
              <a:t> AL.</a:t>
            </a:r>
          </a:p>
          <a:p>
            <a:pPr marL="457200" lvl="1" indent="0">
              <a:buNone/>
              <a:defRPr/>
            </a:pPr>
            <a:r>
              <a:rPr lang="en-US" altLang="vi-VN" sz="2400" dirty="0" err="1"/>
              <a:t>Mov</a:t>
            </a:r>
            <a:r>
              <a:rPr lang="en-US" altLang="vi-VN" sz="2400" dirty="0"/>
              <a:t> ah,1</a:t>
            </a:r>
          </a:p>
          <a:p>
            <a:pPr marL="457200" lvl="1" indent="0">
              <a:buNone/>
              <a:defRPr/>
            </a:pPr>
            <a:r>
              <a:rPr lang="en-US" altLang="vi-VN" sz="2400" dirty="0" err="1"/>
              <a:t>Int</a:t>
            </a:r>
            <a:r>
              <a:rPr lang="en-US" altLang="vi-VN" sz="2400" dirty="0"/>
              <a:t> 21h           ;</a:t>
            </a:r>
            <a:r>
              <a:rPr lang="en-US" altLang="vi-VN" sz="2400" dirty="0" err="1"/>
              <a:t>vd</a:t>
            </a:r>
            <a:r>
              <a:rPr lang="en-US" altLang="vi-VN" sz="2400" dirty="0"/>
              <a:t> </a:t>
            </a:r>
            <a:r>
              <a:rPr lang="en-US" altLang="vi-VN" sz="2400" dirty="0" err="1"/>
              <a:t>nhập</a:t>
            </a:r>
            <a:r>
              <a:rPr lang="en-US" altLang="vi-VN" sz="2400" dirty="0"/>
              <a:t> 5→AL=35h</a:t>
            </a:r>
          </a:p>
          <a:p>
            <a:pPr marL="457200" lvl="1" indent="0">
              <a:buNone/>
              <a:defRPr/>
            </a:pPr>
            <a:r>
              <a:rPr lang="en-US" altLang="vi-VN" sz="2400" dirty="0"/>
              <a:t>And al,0fh     ;AL=5h</a:t>
            </a:r>
          </a:p>
          <a:p>
            <a:pPr marL="457200" lvl="1" indent="0">
              <a:buNone/>
              <a:defRPr/>
            </a:pPr>
            <a:r>
              <a:rPr lang="en-US" altLang="vi-VN" sz="2400" dirty="0" err="1"/>
              <a:t>Mov</a:t>
            </a:r>
            <a:r>
              <a:rPr lang="en-US" altLang="vi-VN" sz="2400" dirty="0"/>
              <a:t> cl,4        ;</a:t>
            </a:r>
            <a:r>
              <a:rPr lang="en-US" altLang="vi-VN" sz="2400" dirty="0" err="1"/>
              <a:t>chuẩn</a:t>
            </a:r>
            <a:r>
              <a:rPr lang="en-US" altLang="vi-VN" sz="2400" dirty="0"/>
              <a:t> </a:t>
            </a:r>
            <a:r>
              <a:rPr lang="en-US" altLang="vi-VN" sz="2400" dirty="0" err="1"/>
              <a:t>bị</a:t>
            </a:r>
            <a:r>
              <a:rPr lang="en-US" altLang="vi-VN" sz="2400" dirty="0"/>
              <a:t> </a:t>
            </a:r>
            <a:r>
              <a:rPr lang="en-US" altLang="vi-VN" sz="2400" dirty="0" err="1"/>
              <a:t>dịch</a:t>
            </a:r>
            <a:r>
              <a:rPr lang="en-US" altLang="vi-VN" sz="2400" dirty="0"/>
              <a:t> 4 bit</a:t>
            </a:r>
          </a:p>
          <a:p>
            <a:pPr marL="457200" lvl="1" indent="0">
              <a:buNone/>
              <a:defRPr/>
            </a:pPr>
            <a:r>
              <a:rPr lang="en-US" altLang="vi-VN" sz="2400" dirty="0" err="1"/>
              <a:t>Shl</a:t>
            </a:r>
            <a:r>
              <a:rPr lang="en-US" altLang="vi-VN" sz="2400" dirty="0"/>
              <a:t>  </a:t>
            </a:r>
            <a:r>
              <a:rPr lang="en-US" altLang="vi-VN" sz="2400" dirty="0" err="1"/>
              <a:t>al,cl</a:t>
            </a:r>
            <a:r>
              <a:rPr lang="en-US" altLang="vi-VN" sz="2400" dirty="0"/>
              <a:t>        ;</a:t>
            </a:r>
            <a:r>
              <a:rPr lang="en-US" altLang="vi-VN" sz="2400" dirty="0" err="1"/>
              <a:t>dịch</a:t>
            </a:r>
            <a:r>
              <a:rPr lang="en-US" altLang="vi-VN" sz="2400" dirty="0"/>
              <a:t> </a:t>
            </a:r>
            <a:r>
              <a:rPr lang="en-US" altLang="vi-VN" sz="2400" dirty="0" err="1"/>
              <a:t>trái</a:t>
            </a:r>
            <a:r>
              <a:rPr lang="en-US" altLang="vi-VN" sz="2400" dirty="0"/>
              <a:t> AL 4 bit AL=50h</a:t>
            </a:r>
          </a:p>
          <a:p>
            <a:pPr marL="457200" lvl="1" indent="0">
              <a:buNone/>
              <a:defRPr/>
            </a:pPr>
            <a:r>
              <a:rPr lang="en-US" altLang="vi-VN" sz="2400" dirty="0" err="1"/>
              <a:t>Mov</a:t>
            </a:r>
            <a:r>
              <a:rPr lang="en-US" altLang="vi-VN" sz="2400" dirty="0"/>
              <a:t> </a:t>
            </a:r>
            <a:r>
              <a:rPr lang="en-US" altLang="vi-VN" sz="2400" dirty="0" err="1"/>
              <a:t>bl,al</a:t>
            </a:r>
            <a:r>
              <a:rPr lang="en-US" altLang="vi-VN" sz="2400" dirty="0"/>
              <a:t>      ;</a:t>
            </a:r>
            <a:r>
              <a:rPr lang="en-US" altLang="vi-VN" sz="2400" dirty="0" err="1"/>
              <a:t>Giữ</a:t>
            </a:r>
            <a:r>
              <a:rPr lang="en-US" altLang="vi-VN" sz="2400" dirty="0"/>
              <a:t> </a:t>
            </a:r>
            <a:r>
              <a:rPr lang="en-US" altLang="vi-VN" sz="2400" dirty="0" err="1"/>
              <a:t>lại</a:t>
            </a:r>
            <a:r>
              <a:rPr lang="en-US" altLang="vi-VN" sz="2400" dirty="0"/>
              <a:t> AL </a:t>
            </a:r>
            <a:r>
              <a:rPr lang="en-US" altLang="vi-VN" sz="2400" dirty="0" err="1"/>
              <a:t>trong</a:t>
            </a:r>
            <a:r>
              <a:rPr lang="en-US" altLang="vi-VN" sz="2400" dirty="0"/>
              <a:t> BL</a:t>
            </a:r>
          </a:p>
          <a:p>
            <a:pPr marL="457200" lvl="1" indent="0">
              <a:buNone/>
              <a:defRPr/>
            </a:pPr>
            <a:r>
              <a:rPr lang="en-US" altLang="vi-VN" sz="2400" dirty="0" err="1"/>
              <a:t>Int</a:t>
            </a:r>
            <a:r>
              <a:rPr lang="en-US" altLang="vi-VN" sz="2400" dirty="0"/>
              <a:t> 21h          ;</a:t>
            </a:r>
            <a:r>
              <a:rPr lang="en-US" altLang="vi-VN" sz="2400" dirty="0" err="1"/>
              <a:t>Nhâp</a:t>
            </a:r>
            <a:r>
              <a:rPr lang="en-US" altLang="vi-VN" sz="2400" dirty="0"/>
              <a:t> </a:t>
            </a:r>
            <a:r>
              <a:rPr lang="en-US" altLang="vi-VN" sz="2400" dirty="0" err="1"/>
              <a:t>số</a:t>
            </a:r>
            <a:r>
              <a:rPr lang="en-US" altLang="vi-VN" sz="2400" dirty="0"/>
              <a:t> </a:t>
            </a:r>
            <a:r>
              <a:rPr lang="en-US" altLang="vi-VN" sz="2400" dirty="0" err="1"/>
              <a:t>thứ</a:t>
            </a:r>
            <a:r>
              <a:rPr lang="en-US" altLang="vi-VN" sz="2400" dirty="0"/>
              <a:t> 2, </a:t>
            </a:r>
            <a:r>
              <a:rPr lang="en-US" altLang="vi-VN" sz="2400" dirty="0" err="1"/>
              <a:t>vd</a:t>
            </a:r>
            <a:r>
              <a:rPr lang="en-US" altLang="vi-VN" sz="2400" dirty="0"/>
              <a:t> 7 →AL=37h</a:t>
            </a:r>
          </a:p>
          <a:p>
            <a:pPr marL="457200" lvl="1" indent="0">
              <a:buNone/>
              <a:defRPr/>
            </a:pPr>
            <a:r>
              <a:rPr lang="en-US" altLang="vi-VN" sz="2400" dirty="0"/>
              <a:t>And al,0fh     ;AL=7h</a:t>
            </a:r>
          </a:p>
          <a:p>
            <a:pPr marL="457200" lvl="1" indent="0">
              <a:buNone/>
              <a:defRPr/>
            </a:pPr>
            <a:r>
              <a:rPr lang="en-US" altLang="vi-VN" sz="2400" dirty="0"/>
              <a:t>Add </a:t>
            </a:r>
            <a:r>
              <a:rPr lang="en-US" altLang="vi-VN" sz="2400" dirty="0" err="1"/>
              <a:t>al,bl</a:t>
            </a:r>
            <a:r>
              <a:rPr lang="en-US" altLang="vi-VN" sz="2400" dirty="0"/>
              <a:t>      ;AL=57h</a:t>
            </a:r>
          </a:p>
          <a:p>
            <a:pPr lvl="1">
              <a:defRPr/>
            </a:pPr>
            <a:endParaRPr lang="vi-VN" altLang="vi-VN" dirty="0"/>
          </a:p>
        </p:txBody>
      </p:sp>
      <p:sp>
        <p:nvSpPr>
          <p:cNvPr id="18435" name="Title 1">
            <a:extLst>
              <a:ext uri="{FF2B5EF4-FFF2-40B4-BE49-F238E27FC236}">
                <a16:creationId xmlns:a16="http://schemas.microsoft.com/office/drawing/2014/main" id="{014ACA36-051A-423B-9938-516F72C06D5A}"/>
              </a:ext>
            </a:extLst>
          </p:cNvPr>
          <p:cNvSpPr>
            <a:spLocks noGrp="1"/>
          </p:cNvSpPr>
          <p:nvPr>
            <p:ph type="title"/>
          </p:nvPr>
        </p:nvSpPr>
        <p:spPr/>
        <p:txBody>
          <a:bodyPr/>
          <a:lstStyle/>
          <a:p>
            <a:r>
              <a:rPr lang="en-US" altLang="vi-VN"/>
              <a:t>Chuyển đổi ASCII và BCD</a:t>
            </a:r>
          </a:p>
        </p:txBody>
      </p:sp>
    </p:spTree>
    <p:extLst>
      <p:ext uri="{BB962C8B-B14F-4D97-AF65-F5344CB8AC3E}">
        <p14:creationId xmlns:p14="http://schemas.microsoft.com/office/powerpoint/2010/main" val="366260720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254BAF-66A5-4C05-A86A-7CB50AC5583F}"/>
              </a:ext>
            </a:extLst>
          </p:cNvPr>
          <p:cNvSpPr>
            <a:spLocks noGrp="1"/>
          </p:cNvSpPr>
          <p:nvPr>
            <p:ph idx="1"/>
          </p:nvPr>
        </p:nvSpPr>
        <p:spPr>
          <a:xfrm>
            <a:off x="1905000" y="1295400"/>
            <a:ext cx="8574088" cy="5410200"/>
          </a:xfrm>
        </p:spPr>
        <p:txBody>
          <a:bodyPr/>
          <a:lstStyle/>
          <a:p>
            <a:pPr>
              <a:defRPr/>
            </a:pPr>
            <a:r>
              <a:rPr lang="en-US" altLang="vi-VN" dirty="0"/>
              <a:t>In 2 </a:t>
            </a:r>
            <a:r>
              <a:rPr lang="en-US" altLang="vi-VN" dirty="0" err="1"/>
              <a:t>số</a:t>
            </a:r>
            <a:r>
              <a:rPr lang="en-US" altLang="vi-VN" dirty="0"/>
              <a:t> BCD </a:t>
            </a:r>
            <a:r>
              <a:rPr lang="en-US" altLang="vi-VN" dirty="0" err="1"/>
              <a:t>nén</a:t>
            </a:r>
            <a:r>
              <a:rPr lang="en-US" altLang="vi-VN" dirty="0"/>
              <a:t> </a:t>
            </a:r>
            <a:r>
              <a:rPr lang="en-US" altLang="vi-VN" dirty="0" err="1"/>
              <a:t>chứa</a:t>
            </a:r>
            <a:r>
              <a:rPr lang="en-US" altLang="vi-VN" dirty="0"/>
              <a:t> </a:t>
            </a:r>
            <a:r>
              <a:rPr lang="en-US" altLang="vi-VN" dirty="0" err="1"/>
              <a:t>trong</a:t>
            </a:r>
            <a:r>
              <a:rPr lang="en-US" altLang="vi-VN" dirty="0"/>
              <a:t> AL.</a:t>
            </a:r>
          </a:p>
          <a:p>
            <a:pPr marL="457200" lvl="1" indent="0">
              <a:buNone/>
              <a:defRPr/>
            </a:pPr>
            <a:r>
              <a:rPr lang="en-US" altLang="vi-VN" sz="2400" dirty="0" err="1"/>
              <a:t>Mov</a:t>
            </a:r>
            <a:r>
              <a:rPr lang="en-US" altLang="vi-VN" sz="2400" dirty="0"/>
              <a:t> </a:t>
            </a:r>
            <a:r>
              <a:rPr lang="en-US" altLang="vi-VN" sz="2400" dirty="0" err="1"/>
              <a:t>bl,al</a:t>
            </a:r>
            <a:r>
              <a:rPr lang="en-US" altLang="vi-VN" sz="2400" dirty="0"/>
              <a:t>                 ;</a:t>
            </a:r>
            <a:r>
              <a:rPr lang="en-US" altLang="vi-VN" sz="2400" dirty="0" err="1"/>
              <a:t>vd</a:t>
            </a:r>
            <a:r>
              <a:rPr lang="en-US" altLang="vi-VN" sz="2400" dirty="0"/>
              <a:t> AL=57h, </a:t>
            </a:r>
            <a:r>
              <a:rPr lang="en-US" altLang="vi-VN" sz="2400" dirty="0" err="1"/>
              <a:t>lưu</a:t>
            </a:r>
            <a:r>
              <a:rPr lang="en-US" altLang="vi-VN" sz="2400" dirty="0"/>
              <a:t> AL </a:t>
            </a:r>
            <a:r>
              <a:rPr lang="en-US" altLang="vi-VN" sz="2400" dirty="0" err="1"/>
              <a:t>vào</a:t>
            </a:r>
            <a:r>
              <a:rPr lang="en-US" altLang="vi-VN" sz="2400" dirty="0"/>
              <a:t> BL, BL=57h</a:t>
            </a:r>
          </a:p>
          <a:p>
            <a:pPr marL="457200" lvl="1" indent="0">
              <a:buNone/>
              <a:defRPr/>
            </a:pPr>
            <a:r>
              <a:rPr lang="en-US" altLang="vi-VN" sz="2400" dirty="0" err="1"/>
              <a:t>Mov</a:t>
            </a:r>
            <a:r>
              <a:rPr lang="en-US" altLang="vi-VN" sz="2400" dirty="0"/>
              <a:t> </a:t>
            </a:r>
            <a:r>
              <a:rPr lang="en-US" altLang="vi-VN" sz="2400" dirty="0" err="1"/>
              <a:t>dl,bl</a:t>
            </a:r>
            <a:r>
              <a:rPr lang="en-US" altLang="vi-VN" sz="2400" dirty="0"/>
              <a:t>                 ;DL=57h</a:t>
            </a:r>
          </a:p>
          <a:p>
            <a:pPr marL="457200" lvl="1" indent="0">
              <a:buNone/>
              <a:defRPr/>
            </a:pPr>
            <a:r>
              <a:rPr lang="en-US" altLang="vi-VN" sz="2400" dirty="0" err="1"/>
              <a:t>Mov</a:t>
            </a:r>
            <a:r>
              <a:rPr lang="en-US" altLang="vi-VN" sz="2400" dirty="0"/>
              <a:t> cl,4</a:t>
            </a:r>
          </a:p>
          <a:p>
            <a:pPr marL="457200" lvl="1" indent="0">
              <a:buNone/>
              <a:defRPr/>
            </a:pPr>
            <a:r>
              <a:rPr lang="en-US" altLang="vi-VN" sz="2400" dirty="0" err="1"/>
              <a:t>Shr</a:t>
            </a:r>
            <a:r>
              <a:rPr lang="en-US" altLang="vi-VN" sz="2400" dirty="0"/>
              <a:t>   </a:t>
            </a:r>
            <a:r>
              <a:rPr lang="en-US" altLang="vi-VN" sz="2400" dirty="0" err="1"/>
              <a:t>dl,cl</a:t>
            </a:r>
            <a:r>
              <a:rPr lang="en-US" altLang="vi-VN" sz="2400" dirty="0"/>
              <a:t>                 ;DL=5h</a:t>
            </a:r>
          </a:p>
          <a:p>
            <a:pPr marL="457200" lvl="1" indent="0">
              <a:buNone/>
              <a:defRPr/>
            </a:pPr>
            <a:r>
              <a:rPr lang="en-US" altLang="vi-VN" sz="2400" dirty="0"/>
              <a:t>Or    dl,30h              ;DL=35h</a:t>
            </a:r>
          </a:p>
          <a:p>
            <a:pPr marL="457200" lvl="1" indent="0">
              <a:buNone/>
              <a:defRPr/>
            </a:pPr>
            <a:r>
              <a:rPr lang="en-US" altLang="vi-VN" sz="2400" dirty="0" err="1"/>
              <a:t>Mov</a:t>
            </a:r>
            <a:r>
              <a:rPr lang="en-US" altLang="vi-VN" sz="2400" dirty="0"/>
              <a:t> ah,2</a:t>
            </a:r>
          </a:p>
          <a:p>
            <a:pPr marL="457200" lvl="1" indent="0">
              <a:buNone/>
              <a:defRPr/>
            </a:pPr>
            <a:r>
              <a:rPr lang="en-US" altLang="vi-VN" sz="2400" dirty="0" err="1"/>
              <a:t>Int</a:t>
            </a:r>
            <a:r>
              <a:rPr lang="en-US" altLang="vi-VN" sz="2400" dirty="0"/>
              <a:t> 21h</a:t>
            </a:r>
          </a:p>
          <a:p>
            <a:pPr marL="457200" lvl="1" indent="0">
              <a:buNone/>
              <a:defRPr/>
            </a:pPr>
            <a:r>
              <a:rPr lang="en-US" altLang="vi-VN" sz="2400" dirty="0" err="1"/>
              <a:t>Mov</a:t>
            </a:r>
            <a:r>
              <a:rPr lang="en-US" altLang="vi-VN" sz="2400" dirty="0"/>
              <a:t> </a:t>
            </a:r>
            <a:r>
              <a:rPr lang="en-US" altLang="vi-VN" sz="2400" dirty="0" err="1"/>
              <a:t>dl,bl</a:t>
            </a:r>
            <a:r>
              <a:rPr lang="en-US" altLang="vi-VN" sz="2400" dirty="0"/>
              <a:t>               ;DL=57h</a:t>
            </a:r>
          </a:p>
          <a:p>
            <a:pPr marL="457200" lvl="1" indent="0">
              <a:buNone/>
              <a:defRPr/>
            </a:pPr>
            <a:r>
              <a:rPr lang="en-US" altLang="vi-VN" sz="2400" dirty="0"/>
              <a:t>And dl,0fh             ;DL=07h</a:t>
            </a:r>
          </a:p>
          <a:p>
            <a:pPr marL="457200" lvl="1" indent="0">
              <a:buNone/>
              <a:defRPr/>
            </a:pPr>
            <a:r>
              <a:rPr lang="en-US" altLang="vi-VN" sz="2400" dirty="0"/>
              <a:t>Or   dl,30h             ;DL=37h</a:t>
            </a:r>
          </a:p>
          <a:p>
            <a:pPr marL="457200" lvl="1" indent="0">
              <a:buNone/>
              <a:defRPr/>
            </a:pPr>
            <a:r>
              <a:rPr lang="en-US" altLang="vi-VN" sz="2400" dirty="0" err="1"/>
              <a:t>Int</a:t>
            </a:r>
            <a:r>
              <a:rPr lang="en-US" altLang="vi-VN" sz="2400" dirty="0"/>
              <a:t> 21h            </a:t>
            </a:r>
          </a:p>
          <a:p>
            <a:pPr lvl="1">
              <a:defRPr/>
            </a:pPr>
            <a:endParaRPr lang="vi-VN" altLang="vi-VN" dirty="0"/>
          </a:p>
        </p:txBody>
      </p:sp>
      <p:sp>
        <p:nvSpPr>
          <p:cNvPr id="19459" name="Title 1">
            <a:extLst>
              <a:ext uri="{FF2B5EF4-FFF2-40B4-BE49-F238E27FC236}">
                <a16:creationId xmlns:a16="http://schemas.microsoft.com/office/drawing/2014/main" id="{786282D2-34A9-4575-8A9F-C73C83E046B7}"/>
              </a:ext>
            </a:extLst>
          </p:cNvPr>
          <p:cNvSpPr>
            <a:spLocks noGrp="1"/>
          </p:cNvSpPr>
          <p:nvPr>
            <p:ph type="title"/>
          </p:nvPr>
        </p:nvSpPr>
        <p:spPr/>
        <p:txBody>
          <a:bodyPr/>
          <a:lstStyle/>
          <a:p>
            <a:r>
              <a:rPr lang="en-US" altLang="vi-VN"/>
              <a:t>Chuyển đổi ASCII và BCD</a:t>
            </a:r>
          </a:p>
        </p:txBody>
      </p:sp>
    </p:spTree>
    <p:extLst>
      <p:ext uri="{BB962C8B-B14F-4D97-AF65-F5344CB8AC3E}">
        <p14:creationId xmlns:p14="http://schemas.microsoft.com/office/powerpoint/2010/main" val="6813144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8947A739-4D8B-424E-9B9B-961E33D2DF93}"/>
              </a:ext>
            </a:extLst>
          </p:cNvPr>
          <p:cNvSpPr>
            <a:spLocks noGrp="1"/>
          </p:cNvSpPr>
          <p:nvPr>
            <p:ph type="title"/>
          </p:nvPr>
        </p:nvSpPr>
        <p:spPr/>
        <p:txBody>
          <a:bodyPr/>
          <a:lstStyle/>
          <a:p>
            <a:r>
              <a:rPr lang="en-US" altLang="vi-VN"/>
              <a:t>Nhóm lệnh chuyển điều khiển</a:t>
            </a:r>
          </a:p>
        </p:txBody>
      </p:sp>
      <p:sp>
        <p:nvSpPr>
          <p:cNvPr id="20483" name="Content Placeholder 2">
            <a:extLst>
              <a:ext uri="{FF2B5EF4-FFF2-40B4-BE49-F238E27FC236}">
                <a16:creationId xmlns:a16="http://schemas.microsoft.com/office/drawing/2014/main" id="{E0EB6A56-979F-433C-96A7-018F588061A2}"/>
              </a:ext>
            </a:extLst>
          </p:cNvPr>
          <p:cNvSpPr>
            <a:spLocks noGrp="1"/>
          </p:cNvSpPr>
          <p:nvPr>
            <p:ph idx="1"/>
          </p:nvPr>
        </p:nvSpPr>
        <p:spPr/>
        <p:txBody>
          <a:bodyPr/>
          <a:lstStyle/>
          <a:p>
            <a:r>
              <a:rPr lang="en-US" altLang="vi-VN"/>
              <a:t>Lệnh gọi chương trình con : Call</a:t>
            </a:r>
          </a:p>
          <a:p>
            <a:r>
              <a:rPr lang="en-US" altLang="vi-VN"/>
              <a:t>Lệnh nhảy không điều kiện : JMP</a:t>
            </a:r>
          </a:p>
          <a:p>
            <a:r>
              <a:rPr lang="en-US" altLang="vi-VN"/>
              <a:t>Lệnh nhảy có điều kiện J&lt;DK&gt;</a:t>
            </a:r>
          </a:p>
          <a:p>
            <a:r>
              <a:rPr lang="en-US" altLang="vi-VN"/>
              <a:t>Lệnh gọi ngắt : INT</a:t>
            </a:r>
          </a:p>
          <a:p>
            <a:endParaRPr lang="en-US" altLang="vi-VN"/>
          </a:p>
        </p:txBody>
      </p:sp>
    </p:spTree>
    <p:extLst>
      <p:ext uri="{BB962C8B-B14F-4D97-AF65-F5344CB8AC3E}">
        <p14:creationId xmlns:p14="http://schemas.microsoft.com/office/powerpoint/2010/main" val="49316605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A2B7689D-F3C6-40ED-A9B4-63A56B8CB393}"/>
              </a:ext>
            </a:extLst>
          </p:cNvPr>
          <p:cNvSpPr>
            <a:spLocks noGrp="1"/>
          </p:cNvSpPr>
          <p:nvPr>
            <p:ph type="title"/>
          </p:nvPr>
        </p:nvSpPr>
        <p:spPr/>
        <p:txBody>
          <a:bodyPr/>
          <a:lstStyle/>
          <a:p>
            <a:r>
              <a:rPr lang="en-US" altLang="vi-VN"/>
              <a:t>Lệnh nhảy không điều kiện : JMP</a:t>
            </a:r>
          </a:p>
        </p:txBody>
      </p:sp>
      <p:sp>
        <p:nvSpPr>
          <p:cNvPr id="18435" name="Content Placeholder 2">
            <a:extLst>
              <a:ext uri="{FF2B5EF4-FFF2-40B4-BE49-F238E27FC236}">
                <a16:creationId xmlns:a16="http://schemas.microsoft.com/office/drawing/2014/main" id="{4B1A7D87-B402-46D5-9302-15C903421634}"/>
              </a:ext>
            </a:extLst>
          </p:cNvPr>
          <p:cNvSpPr>
            <a:spLocks noGrp="1"/>
          </p:cNvSpPr>
          <p:nvPr>
            <p:ph idx="1"/>
          </p:nvPr>
        </p:nvSpPr>
        <p:spPr>
          <a:xfrm>
            <a:off x="2209800" y="1219200"/>
            <a:ext cx="8458200" cy="5334000"/>
          </a:xfrm>
        </p:spPr>
        <p:txBody>
          <a:bodyPr/>
          <a:lstStyle/>
          <a:p>
            <a:pPr>
              <a:spcBef>
                <a:spcPct val="0"/>
              </a:spcBef>
              <a:defRPr/>
            </a:pPr>
            <a:r>
              <a:rPr lang="en-US" altLang="vi-VN"/>
              <a:t>Cú pháp : JMP Label</a:t>
            </a:r>
          </a:p>
          <a:p>
            <a:pPr marL="0" indent="0">
              <a:spcBef>
                <a:spcPct val="0"/>
              </a:spcBef>
              <a:buNone/>
              <a:defRPr/>
            </a:pPr>
            <a:r>
              <a:rPr lang="en-US" altLang="vi-VN"/>
              <a:t>		  JMP target (reg, mem)</a:t>
            </a:r>
          </a:p>
          <a:p>
            <a:pPr>
              <a:spcBef>
                <a:spcPct val="0"/>
              </a:spcBef>
              <a:defRPr/>
            </a:pPr>
            <a:r>
              <a:rPr lang="en-US" altLang="vi-VN"/>
              <a:t>Ý nghĩa : chuyển điều khiển CT tới Label hoặc target.</a:t>
            </a:r>
          </a:p>
        </p:txBody>
      </p:sp>
    </p:spTree>
    <p:extLst>
      <p:ext uri="{BB962C8B-B14F-4D97-AF65-F5344CB8AC3E}">
        <p14:creationId xmlns:p14="http://schemas.microsoft.com/office/powerpoint/2010/main" val="15232392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EDAE570A-A581-449B-B0F9-81402E094D34}"/>
              </a:ext>
            </a:extLst>
          </p:cNvPr>
          <p:cNvSpPr>
            <a:spLocks noGrp="1"/>
          </p:cNvSpPr>
          <p:nvPr>
            <p:ph type="title"/>
          </p:nvPr>
        </p:nvSpPr>
        <p:spPr/>
        <p:txBody>
          <a:bodyPr/>
          <a:lstStyle/>
          <a:p>
            <a:r>
              <a:rPr lang="en-US" altLang="vi-VN"/>
              <a:t>Lệnh nhảy không điều kiện : JMP</a:t>
            </a:r>
          </a:p>
        </p:txBody>
      </p:sp>
      <p:sp>
        <p:nvSpPr>
          <p:cNvPr id="18435" name="Content Placeholder 2">
            <a:extLst>
              <a:ext uri="{FF2B5EF4-FFF2-40B4-BE49-F238E27FC236}">
                <a16:creationId xmlns:a16="http://schemas.microsoft.com/office/drawing/2014/main" id="{62EFFDD2-5698-4E5C-A6FF-F947104B0580}"/>
              </a:ext>
            </a:extLst>
          </p:cNvPr>
          <p:cNvSpPr>
            <a:spLocks noGrp="1"/>
          </p:cNvSpPr>
          <p:nvPr>
            <p:ph idx="1"/>
          </p:nvPr>
        </p:nvSpPr>
        <p:spPr>
          <a:xfrm>
            <a:off x="2209800" y="990600"/>
            <a:ext cx="8458200" cy="5334000"/>
          </a:xfrm>
        </p:spPr>
        <p:txBody>
          <a:bodyPr/>
          <a:lstStyle/>
          <a:p>
            <a:pPr>
              <a:spcBef>
                <a:spcPct val="0"/>
              </a:spcBef>
              <a:defRPr/>
            </a:pPr>
            <a:r>
              <a:rPr lang="en-US" altLang="vi-VN"/>
              <a:t>JMP Label</a:t>
            </a:r>
          </a:p>
          <a:p>
            <a:pPr marL="0" indent="0">
              <a:spcBef>
                <a:spcPct val="0"/>
              </a:spcBef>
              <a:buNone/>
              <a:defRPr/>
            </a:pPr>
            <a:r>
              <a:rPr lang="en-US" altLang="vi-VN"/>
              <a:t>Label : nearLabel, shortLabel, FarLabel.</a:t>
            </a:r>
          </a:p>
          <a:p>
            <a:pPr lvl="1">
              <a:spcBef>
                <a:spcPct val="0"/>
              </a:spcBef>
              <a:defRPr/>
            </a:pPr>
            <a:r>
              <a:rPr lang="en-US" altLang="vi-VN"/>
              <a:t>shortLabel : phạm vi [-128,+127] bytes so với lệnh JMP.</a:t>
            </a:r>
          </a:p>
          <a:p>
            <a:pPr lvl="2">
              <a:spcBef>
                <a:spcPct val="0"/>
              </a:spcBef>
              <a:defRPr/>
            </a:pPr>
            <a:r>
              <a:rPr lang="en-US" altLang="vi-VN"/>
              <a:t>JMP SHORT Label</a:t>
            </a:r>
          </a:p>
          <a:p>
            <a:pPr lvl="2">
              <a:spcBef>
                <a:spcPct val="0"/>
              </a:spcBef>
              <a:defRPr/>
            </a:pPr>
            <a:r>
              <a:rPr lang="en-US" altLang="vi-VN"/>
              <a:t>Label chiếm 1 bytes trong bộ nhớ</a:t>
            </a:r>
          </a:p>
          <a:p>
            <a:pPr lvl="2">
              <a:spcBef>
                <a:spcPct val="0"/>
              </a:spcBef>
              <a:defRPr/>
            </a:pPr>
            <a:r>
              <a:rPr lang="en-US" altLang="vi-VN"/>
              <a:t>Chỉ thay đổi nội dung thanh ghi IP</a:t>
            </a:r>
          </a:p>
          <a:p>
            <a:pPr marL="457200" lvl="1" indent="0">
              <a:buNone/>
              <a:defRPr/>
            </a:pPr>
            <a:r>
              <a:rPr lang="en-US" altLang="vi-VN"/>
              <a:t>Hoạt động :</a:t>
            </a:r>
            <a:endParaRPr lang="en-US" altLang="vi-VN" sz="2000"/>
          </a:p>
          <a:p>
            <a:pPr lvl="2">
              <a:defRPr/>
            </a:pPr>
            <a:r>
              <a:rPr lang="en-US" altLang="vi-VN"/>
              <a:t>Push IP </a:t>
            </a:r>
            <a:r>
              <a:rPr lang="en-US" altLang="vi-VN">
                <a:sym typeface="Symbol" panose="05050102010706020507" pitchFamily="18" charset="2"/>
              </a:rPr>
              <a:t></a:t>
            </a:r>
            <a:r>
              <a:rPr lang="en-US" altLang="vi-VN"/>
              <a:t> stack</a:t>
            </a:r>
            <a:endParaRPr lang="en-US" altLang="vi-VN" sz="1800"/>
          </a:p>
          <a:p>
            <a:pPr lvl="2">
              <a:defRPr/>
            </a:pPr>
            <a:r>
              <a:rPr lang="en-US" altLang="vi-VN"/>
              <a:t>Offset Label </a:t>
            </a:r>
            <a:r>
              <a:rPr lang="en-US" altLang="vi-VN">
                <a:sym typeface="Symbol" panose="05050102010706020507" pitchFamily="18" charset="2"/>
              </a:rPr>
              <a:t></a:t>
            </a:r>
            <a:r>
              <a:rPr lang="en-US" altLang="vi-VN"/>
              <a:t> IP</a:t>
            </a:r>
            <a:endParaRPr lang="en-US" altLang="vi-VN" sz="1800"/>
          </a:p>
          <a:p>
            <a:pPr lvl="2">
              <a:defRPr/>
            </a:pPr>
            <a:r>
              <a:rPr lang="en-US" altLang="vi-VN"/>
              <a:t>Thi hành lệnh tại địa chỉ CS:IP</a:t>
            </a:r>
          </a:p>
          <a:p>
            <a:pPr lvl="2">
              <a:defRPr/>
            </a:pPr>
            <a:endParaRPr lang="en-US" altLang="vi-VN"/>
          </a:p>
        </p:txBody>
      </p:sp>
    </p:spTree>
    <p:extLst>
      <p:ext uri="{BB962C8B-B14F-4D97-AF65-F5344CB8AC3E}">
        <p14:creationId xmlns:p14="http://schemas.microsoft.com/office/powerpoint/2010/main" val="611530495"/>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1651F49F-0223-453D-8253-AC458B6FFCA8}"/>
              </a:ext>
            </a:extLst>
          </p:cNvPr>
          <p:cNvSpPr>
            <a:spLocks noGrp="1"/>
          </p:cNvSpPr>
          <p:nvPr>
            <p:ph type="title"/>
          </p:nvPr>
        </p:nvSpPr>
        <p:spPr/>
        <p:txBody>
          <a:bodyPr/>
          <a:lstStyle/>
          <a:p>
            <a:endParaRPr lang="vi-VN" altLang="vi-VN"/>
          </a:p>
        </p:txBody>
      </p:sp>
      <p:sp>
        <p:nvSpPr>
          <p:cNvPr id="3" name="Content Placeholder 2">
            <a:extLst>
              <a:ext uri="{FF2B5EF4-FFF2-40B4-BE49-F238E27FC236}">
                <a16:creationId xmlns:a16="http://schemas.microsoft.com/office/drawing/2014/main" id="{0A182F54-949A-4438-AFC8-B95B0DEB7BAD}"/>
              </a:ext>
            </a:extLst>
          </p:cNvPr>
          <p:cNvSpPr>
            <a:spLocks noGrp="1"/>
          </p:cNvSpPr>
          <p:nvPr>
            <p:ph idx="1"/>
          </p:nvPr>
        </p:nvSpPr>
        <p:spPr>
          <a:xfrm>
            <a:off x="1905000" y="1066800"/>
            <a:ext cx="8574088" cy="5791200"/>
          </a:xfrm>
        </p:spPr>
        <p:txBody>
          <a:bodyPr/>
          <a:lstStyle/>
          <a:p>
            <a:pPr lvl="1">
              <a:spcBef>
                <a:spcPts val="0"/>
              </a:spcBef>
              <a:defRPr/>
            </a:pPr>
            <a:r>
              <a:rPr lang="en-US" err="1"/>
              <a:t>nearLabel</a:t>
            </a:r>
            <a:r>
              <a:rPr lang="en-US"/>
              <a:t> : Label cùng segment </a:t>
            </a:r>
            <a:r>
              <a:rPr lang="en-US" err="1"/>
              <a:t>với</a:t>
            </a:r>
            <a:r>
              <a:rPr lang="en-US"/>
              <a:t> lệnh JMP, </a:t>
            </a:r>
            <a:r>
              <a:rPr lang="en-US" err="1"/>
              <a:t>phạm</a:t>
            </a:r>
            <a:r>
              <a:rPr lang="en-US"/>
              <a:t> vi [-32768, +32767] bytes</a:t>
            </a:r>
          </a:p>
          <a:p>
            <a:pPr lvl="2">
              <a:spcBef>
                <a:spcPts val="0"/>
              </a:spcBef>
              <a:defRPr/>
            </a:pPr>
            <a:r>
              <a:rPr lang="en-US"/>
              <a:t>JMP Label</a:t>
            </a:r>
            <a:endParaRPr lang="en-US" sz="1800"/>
          </a:p>
          <a:p>
            <a:pPr lvl="2">
              <a:spcBef>
                <a:spcPts val="0"/>
              </a:spcBef>
              <a:defRPr/>
            </a:pPr>
            <a:r>
              <a:rPr lang="en-US"/>
              <a:t>Label </a:t>
            </a:r>
            <a:r>
              <a:rPr lang="en-US" err="1"/>
              <a:t>chiếm</a:t>
            </a:r>
            <a:r>
              <a:rPr lang="en-US"/>
              <a:t> 2 bytes </a:t>
            </a:r>
            <a:r>
              <a:rPr lang="en-US" err="1"/>
              <a:t>trong</a:t>
            </a:r>
            <a:r>
              <a:rPr lang="en-US"/>
              <a:t> </a:t>
            </a:r>
            <a:r>
              <a:rPr lang="en-US" err="1"/>
              <a:t>bộ</a:t>
            </a:r>
            <a:r>
              <a:rPr lang="en-US"/>
              <a:t> </a:t>
            </a:r>
            <a:r>
              <a:rPr lang="en-US" err="1"/>
              <a:t>nhớ</a:t>
            </a:r>
            <a:endParaRPr lang="en-US" sz="1800"/>
          </a:p>
          <a:p>
            <a:pPr lvl="2">
              <a:spcBef>
                <a:spcPts val="0"/>
              </a:spcBef>
              <a:defRPr/>
            </a:pPr>
            <a:r>
              <a:rPr lang="en-US">
                <a:ea typeface="+mn-ea"/>
                <a:cs typeface="+mn-cs"/>
              </a:rPr>
              <a:t>Chỉ </a:t>
            </a:r>
            <a:r>
              <a:rPr lang="en-US" err="1">
                <a:ea typeface="+mn-ea"/>
                <a:cs typeface="+mn-cs"/>
              </a:rPr>
              <a:t>thay</a:t>
            </a:r>
            <a:r>
              <a:rPr lang="en-US">
                <a:ea typeface="+mn-ea"/>
                <a:cs typeface="+mn-cs"/>
              </a:rPr>
              <a:t> </a:t>
            </a:r>
            <a:r>
              <a:rPr lang="en-US" err="1">
                <a:ea typeface="+mn-ea"/>
                <a:cs typeface="+mn-cs"/>
              </a:rPr>
              <a:t>đổi</a:t>
            </a:r>
            <a:r>
              <a:rPr lang="en-US">
                <a:ea typeface="+mn-ea"/>
                <a:cs typeface="+mn-cs"/>
              </a:rPr>
              <a:t> </a:t>
            </a:r>
            <a:r>
              <a:rPr lang="en-US" err="1">
                <a:ea typeface="+mn-ea"/>
                <a:cs typeface="+mn-cs"/>
              </a:rPr>
              <a:t>nội</a:t>
            </a:r>
            <a:r>
              <a:rPr lang="en-US">
                <a:ea typeface="+mn-ea"/>
                <a:cs typeface="+mn-cs"/>
              </a:rPr>
              <a:t> dung </a:t>
            </a:r>
            <a:r>
              <a:rPr lang="en-US" err="1">
                <a:ea typeface="+mn-ea"/>
                <a:cs typeface="+mn-cs"/>
              </a:rPr>
              <a:t>thanh</a:t>
            </a:r>
            <a:r>
              <a:rPr lang="en-US">
                <a:ea typeface="+mn-ea"/>
                <a:cs typeface="+mn-cs"/>
              </a:rPr>
              <a:t> </a:t>
            </a:r>
            <a:r>
              <a:rPr lang="en-US" err="1">
                <a:ea typeface="+mn-ea"/>
                <a:cs typeface="+mn-cs"/>
              </a:rPr>
              <a:t>ghi</a:t>
            </a:r>
            <a:r>
              <a:rPr lang="en-US">
                <a:ea typeface="+mn-ea"/>
                <a:cs typeface="+mn-cs"/>
              </a:rPr>
              <a:t> IP</a:t>
            </a:r>
          </a:p>
          <a:p>
            <a:pPr marL="457200" lvl="1" indent="0">
              <a:buNone/>
              <a:defRPr/>
            </a:pPr>
            <a:r>
              <a:rPr lang="en-US" altLang="vi-VN"/>
              <a:t>Hoạt động :</a:t>
            </a:r>
            <a:endParaRPr lang="en-US" altLang="vi-VN" sz="2000"/>
          </a:p>
          <a:p>
            <a:pPr lvl="2">
              <a:defRPr/>
            </a:pPr>
            <a:r>
              <a:rPr lang="en-US" altLang="vi-VN"/>
              <a:t>Push IP </a:t>
            </a:r>
            <a:r>
              <a:rPr lang="en-US" altLang="vi-VN">
                <a:sym typeface="Symbol" panose="05050102010706020507" pitchFamily="18" charset="2"/>
              </a:rPr>
              <a:t></a:t>
            </a:r>
            <a:r>
              <a:rPr lang="en-US" altLang="vi-VN"/>
              <a:t> stack</a:t>
            </a:r>
            <a:endParaRPr lang="en-US" altLang="vi-VN" sz="1800"/>
          </a:p>
          <a:p>
            <a:pPr lvl="2">
              <a:defRPr/>
            </a:pPr>
            <a:r>
              <a:rPr lang="en-US" altLang="vi-VN"/>
              <a:t>Offset Label </a:t>
            </a:r>
            <a:r>
              <a:rPr lang="en-US" altLang="vi-VN">
                <a:sym typeface="Symbol" panose="05050102010706020507" pitchFamily="18" charset="2"/>
              </a:rPr>
              <a:t></a:t>
            </a:r>
            <a:r>
              <a:rPr lang="en-US" altLang="vi-VN"/>
              <a:t> IP</a:t>
            </a:r>
            <a:endParaRPr lang="en-US" altLang="vi-VN" sz="1800"/>
          </a:p>
          <a:p>
            <a:pPr lvl="2">
              <a:defRPr/>
            </a:pPr>
            <a:r>
              <a:rPr lang="en-US" altLang="vi-VN"/>
              <a:t>Thi hành lệnh tại địa chỉ CS:IP</a:t>
            </a:r>
          </a:p>
          <a:p>
            <a:pPr lvl="2">
              <a:spcBef>
                <a:spcPts val="0"/>
              </a:spcBef>
              <a:defRPr/>
            </a:pPr>
            <a:endParaRPr lang="en-US">
              <a:ea typeface="+mn-ea"/>
              <a:cs typeface="+mn-cs"/>
            </a:endParaRPr>
          </a:p>
        </p:txBody>
      </p:sp>
    </p:spTree>
    <p:extLst>
      <p:ext uri="{BB962C8B-B14F-4D97-AF65-F5344CB8AC3E}">
        <p14:creationId xmlns:p14="http://schemas.microsoft.com/office/powerpoint/2010/main" val="2553590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8C7D1110-AF4F-46DD-A805-E46001FFD6F4}"/>
              </a:ext>
            </a:extLst>
          </p:cNvPr>
          <p:cNvSpPr>
            <a:spLocks noGrp="1"/>
          </p:cNvSpPr>
          <p:nvPr>
            <p:ph type="title"/>
          </p:nvPr>
        </p:nvSpPr>
        <p:spPr/>
        <p:txBody>
          <a:bodyPr/>
          <a:lstStyle/>
          <a:p>
            <a:endParaRPr lang="vi-VN" altLang="vi-VN"/>
          </a:p>
        </p:txBody>
      </p:sp>
      <p:sp>
        <p:nvSpPr>
          <p:cNvPr id="3" name="Content Placeholder 2">
            <a:extLst>
              <a:ext uri="{FF2B5EF4-FFF2-40B4-BE49-F238E27FC236}">
                <a16:creationId xmlns:a16="http://schemas.microsoft.com/office/drawing/2014/main" id="{F9354100-49D9-4676-871B-6F5F252C015F}"/>
              </a:ext>
            </a:extLst>
          </p:cNvPr>
          <p:cNvSpPr>
            <a:spLocks noGrp="1"/>
          </p:cNvSpPr>
          <p:nvPr>
            <p:ph idx="1"/>
          </p:nvPr>
        </p:nvSpPr>
        <p:spPr>
          <a:xfrm>
            <a:off x="1905000" y="1066800"/>
            <a:ext cx="8574088" cy="5791200"/>
          </a:xfrm>
        </p:spPr>
        <p:txBody>
          <a:bodyPr/>
          <a:lstStyle/>
          <a:p>
            <a:pPr lvl="1">
              <a:spcBef>
                <a:spcPts val="0"/>
              </a:spcBef>
              <a:defRPr/>
            </a:pPr>
            <a:r>
              <a:rPr lang="en-US"/>
              <a:t>farLabel : Label trong segment </a:t>
            </a:r>
            <a:r>
              <a:rPr lang="en-US" err="1"/>
              <a:t>khác</a:t>
            </a:r>
            <a:r>
              <a:rPr lang="en-US"/>
              <a:t> </a:t>
            </a:r>
            <a:r>
              <a:rPr lang="en-US" err="1"/>
              <a:t>với</a:t>
            </a:r>
            <a:r>
              <a:rPr lang="en-US"/>
              <a:t> segment </a:t>
            </a:r>
            <a:r>
              <a:rPr lang="en-US" err="1"/>
              <a:t>chứa</a:t>
            </a:r>
            <a:r>
              <a:rPr lang="en-US"/>
              <a:t> </a:t>
            </a:r>
            <a:r>
              <a:rPr lang="en-US" err="1"/>
              <a:t>lệnh</a:t>
            </a:r>
            <a:r>
              <a:rPr lang="en-US"/>
              <a:t> JMP</a:t>
            </a:r>
          </a:p>
          <a:p>
            <a:pPr lvl="2">
              <a:spcBef>
                <a:spcPts val="0"/>
              </a:spcBef>
              <a:defRPr/>
            </a:pPr>
            <a:r>
              <a:rPr lang="en-US"/>
              <a:t>JMP far Label</a:t>
            </a:r>
            <a:endParaRPr lang="en-US" sz="1800"/>
          </a:p>
          <a:p>
            <a:pPr lvl="2">
              <a:spcBef>
                <a:spcPts val="0"/>
              </a:spcBef>
              <a:defRPr/>
            </a:pPr>
            <a:r>
              <a:rPr lang="en-US"/>
              <a:t>Label </a:t>
            </a:r>
            <a:r>
              <a:rPr lang="en-US" err="1"/>
              <a:t>chiếm</a:t>
            </a:r>
            <a:r>
              <a:rPr lang="en-US"/>
              <a:t> 4 bytes </a:t>
            </a:r>
            <a:r>
              <a:rPr lang="en-US" err="1"/>
              <a:t>trong</a:t>
            </a:r>
            <a:r>
              <a:rPr lang="en-US"/>
              <a:t> </a:t>
            </a:r>
            <a:r>
              <a:rPr lang="en-US" err="1"/>
              <a:t>bộ</a:t>
            </a:r>
            <a:r>
              <a:rPr lang="en-US"/>
              <a:t> </a:t>
            </a:r>
            <a:r>
              <a:rPr lang="en-US" err="1"/>
              <a:t>nhớ</a:t>
            </a:r>
            <a:endParaRPr lang="en-US" sz="1800"/>
          </a:p>
          <a:p>
            <a:pPr lvl="2">
              <a:spcBef>
                <a:spcPts val="0"/>
              </a:spcBef>
              <a:defRPr/>
            </a:pPr>
            <a:r>
              <a:rPr lang="en-US">
                <a:ea typeface="+mn-ea"/>
                <a:cs typeface="+mn-cs"/>
              </a:rPr>
              <a:t>Thay </a:t>
            </a:r>
            <a:r>
              <a:rPr lang="en-US" err="1">
                <a:ea typeface="+mn-ea"/>
                <a:cs typeface="+mn-cs"/>
              </a:rPr>
              <a:t>đổi</a:t>
            </a:r>
            <a:r>
              <a:rPr lang="en-US">
                <a:ea typeface="+mn-ea"/>
                <a:cs typeface="+mn-cs"/>
              </a:rPr>
              <a:t> </a:t>
            </a:r>
            <a:r>
              <a:rPr lang="en-US" err="1">
                <a:ea typeface="+mn-ea"/>
                <a:cs typeface="+mn-cs"/>
              </a:rPr>
              <a:t>cả</a:t>
            </a:r>
            <a:r>
              <a:rPr lang="en-US">
                <a:ea typeface="+mn-ea"/>
                <a:cs typeface="+mn-cs"/>
              </a:rPr>
              <a:t> IP </a:t>
            </a:r>
            <a:r>
              <a:rPr lang="en-US" err="1">
                <a:ea typeface="+mn-ea"/>
                <a:cs typeface="+mn-cs"/>
              </a:rPr>
              <a:t>và</a:t>
            </a:r>
            <a:r>
              <a:rPr lang="en-US">
                <a:ea typeface="+mn-ea"/>
                <a:cs typeface="+mn-cs"/>
              </a:rPr>
              <a:t> CS</a:t>
            </a:r>
          </a:p>
          <a:p>
            <a:pPr marL="457200" lvl="1" indent="0">
              <a:buNone/>
              <a:defRPr/>
            </a:pPr>
            <a:r>
              <a:rPr lang="en-US" altLang="vi-VN"/>
              <a:t>Hoạt động :</a:t>
            </a:r>
            <a:endParaRPr lang="en-US" altLang="vi-VN" sz="2000"/>
          </a:p>
          <a:p>
            <a:pPr lvl="2">
              <a:defRPr/>
            </a:pPr>
            <a:r>
              <a:rPr lang="en-US" altLang="vi-VN"/>
              <a:t>Push CS,IP </a:t>
            </a:r>
            <a:r>
              <a:rPr lang="en-US" altLang="vi-VN">
                <a:sym typeface="Symbol" panose="05050102010706020507" pitchFamily="18" charset="2"/>
              </a:rPr>
              <a:t></a:t>
            </a:r>
            <a:r>
              <a:rPr lang="en-US" altLang="vi-VN"/>
              <a:t> stack</a:t>
            </a:r>
            <a:endParaRPr lang="en-US" altLang="vi-VN" sz="1800"/>
          </a:p>
          <a:p>
            <a:pPr lvl="2">
              <a:defRPr/>
            </a:pPr>
            <a:r>
              <a:rPr lang="en-US" altLang="vi-VN"/>
              <a:t>Segment Label </a:t>
            </a:r>
            <a:r>
              <a:rPr lang="en-US" altLang="vi-VN">
                <a:sym typeface="Symbol" panose="05050102010706020507" pitchFamily="18" charset="2"/>
              </a:rPr>
              <a:t></a:t>
            </a:r>
            <a:r>
              <a:rPr lang="en-US" altLang="vi-VN"/>
              <a:t> CS, Offset Label </a:t>
            </a:r>
            <a:r>
              <a:rPr lang="en-US" altLang="vi-VN">
                <a:sym typeface="Symbol" panose="05050102010706020507" pitchFamily="18" charset="2"/>
              </a:rPr>
              <a:t></a:t>
            </a:r>
            <a:r>
              <a:rPr lang="en-US" altLang="vi-VN"/>
              <a:t> IP</a:t>
            </a:r>
            <a:endParaRPr lang="en-US" altLang="vi-VN" sz="1800"/>
          </a:p>
          <a:p>
            <a:pPr lvl="2">
              <a:defRPr/>
            </a:pPr>
            <a:r>
              <a:rPr lang="en-US" altLang="vi-VN"/>
              <a:t>Thi hành lệnh tại địa chỉ CS:IP</a:t>
            </a:r>
          </a:p>
        </p:txBody>
      </p:sp>
    </p:spTree>
    <p:extLst>
      <p:ext uri="{BB962C8B-B14F-4D97-AF65-F5344CB8AC3E}">
        <p14:creationId xmlns:p14="http://schemas.microsoft.com/office/powerpoint/2010/main" val="396843908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13E2FA69-56B1-4500-8DD6-22886500BB34}"/>
              </a:ext>
            </a:extLst>
          </p:cNvPr>
          <p:cNvSpPr>
            <a:spLocks noGrp="1"/>
          </p:cNvSpPr>
          <p:nvPr>
            <p:ph type="title"/>
          </p:nvPr>
        </p:nvSpPr>
        <p:spPr/>
        <p:txBody>
          <a:bodyPr/>
          <a:lstStyle/>
          <a:p>
            <a:endParaRPr lang="vi-VN" altLang="vi-VN"/>
          </a:p>
        </p:txBody>
      </p:sp>
      <p:sp>
        <p:nvSpPr>
          <p:cNvPr id="3" name="Content Placeholder 2">
            <a:extLst>
              <a:ext uri="{FF2B5EF4-FFF2-40B4-BE49-F238E27FC236}">
                <a16:creationId xmlns:a16="http://schemas.microsoft.com/office/drawing/2014/main" id="{3C05A346-41E7-42FF-85CE-A2849DB52555}"/>
              </a:ext>
            </a:extLst>
          </p:cNvPr>
          <p:cNvSpPr>
            <a:spLocks noGrp="1"/>
          </p:cNvSpPr>
          <p:nvPr>
            <p:ph idx="1"/>
          </p:nvPr>
        </p:nvSpPr>
        <p:spPr>
          <a:xfrm>
            <a:off x="1905000" y="1295400"/>
            <a:ext cx="8574088" cy="5181600"/>
          </a:xfrm>
        </p:spPr>
        <p:txBody>
          <a:bodyPr/>
          <a:lstStyle/>
          <a:p>
            <a:pPr>
              <a:defRPr/>
            </a:pPr>
            <a:r>
              <a:rPr lang="en-US"/>
              <a:t>JMP target</a:t>
            </a:r>
          </a:p>
          <a:p>
            <a:pPr lvl="1">
              <a:defRPr/>
            </a:pPr>
            <a:r>
              <a:rPr lang="en-US" err="1"/>
              <a:t>Nhảy</a:t>
            </a:r>
            <a:r>
              <a:rPr lang="en-US"/>
              <a:t> </a:t>
            </a:r>
            <a:r>
              <a:rPr lang="en-US" err="1"/>
              <a:t>tới</a:t>
            </a:r>
            <a:r>
              <a:rPr lang="en-US"/>
              <a:t> </a:t>
            </a:r>
            <a:r>
              <a:rPr lang="en-US" err="1"/>
              <a:t>vị</a:t>
            </a:r>
            <a:r>
              <a:rPr lang="en-US"/>
              <a:t> </a:t>
            </a:r>
            <a:r>
              <a:rPr lang="en-US" err="1"/>
              <a:t>trí</a:t>
            </a:r>
            <a:r>
              <a:rPr lang="en-US"/>
              <a:t> target</a:t>
            </a:r>
            <a:endParaRPr lang="en-US" sz="2000"/>
          </a:p>
          <a:p>
            <a:pPr lvl="1">
              <a:defRPr/>
            </a:pPr>
            <a:r>
              <a:rPr lang="en-US"/>
              <a:t>Target </a:t>
            </a:r>
            <a:r>
              <a:rPr lang="en-US" err="1"/>
              <a:t>có</a:t>
            </a:r>
            <a:r>
              <a:rPr lang="en-US"/>
              <a:t> </a:t>
            </a:r>
            <a:r>
              <a:rPr lang="en-US" err="1"/>
              <a:t>thể</a:t>
            </a:r>
            <a:r>
              <a:rPr lang="en-US"/>
              <a:t> </a:t>
            </a:r>
            <a:r>
              <a:rPr lang="en-US" err="1"/>
              <a:t>là</a:t>
            </a:r>
            <a:r>
              <a:rPr lang="en-US"/>
              <a:t> </a:t>
            </a:r>
            <a:r>
              <a:rPr lang="en-US" err="1"/>
              <a:t>thanh</a:t>
            </a:r>
            <a:r>
              <a:rPr lang="en-US"/>
              <a:t> </a:t>
            </a:r>
            <a:r>
              <a:rPr lang="en-US" err="1"/>
              <a:t>ghi</a:t>
            </a:r>
            <a:r>
              <a:rPr lang="en-US"/>
              <a:t> hay </a:t>
            </a:r>
            <a:r>
              <a:rPr lang="en-US" err="1"/>
              <a:t>bộ</a:t>
            </a:r>
            <a:r>
              <a:rPr lang="en-US"/>
              <a:t> </a:t>
            </a:r>
            <a:r>
              <a:rPr lang="en-US" err="1"/>
              <a:t>nhớ</a:t>
            </a:r>
            <a:endParaRPr lang="en-US" sz="2000"/>
          </a:p>
          <a:p>
            <a:pPr marL="457200" lvl="1" indent="0">
              <a:buNone/>
              <a:defRPr/>
            </a:pPr>
            <a:r>
              <a:rPr lang="en-US"/>
              <a:t>VD : JMP AX	 ; AX </a:t>
            </a:r>
            <a:r>
              <a:rPr lang="en-US">
                <a:sym typeface="Symbol"/>
              </a:rPr>
              <a:t></a:t>
            </a:r>
            <a:r>
              <a:rPr lang="en-US"/>
              <a:t> IP</a:t>
            </a:r>
          </a:p>
          <a:p>
            <a:pPr marL="457200" lvl="1" indent="0">
              <a:buNone/>
              <a:defRPr/>
            </a:pPr>
            <a:endParaRPr lang="en-US" sz="2000"/>
          </a:p>
          <a:p>
            <a:pPr marL="457200" lvl="1" indent="0">
              <a:buNone/>
              <a:defRPr/>
            </a:pPr>
            <a:r>
              <a:rPr lang="en-US"/>
              <a:t>VD : JMP WORD PTR [BX]    ; [BX+1,BX] </a:t>
            </a:r>
            <a:r>
              <a:rPr lang="en-US">
                <a:sym typeface="Symbol"/>
              </a:rPr>
              <a:t></a:t>
            </a:r>
            <a:r>
              <a:rPr lang="en-US"/>
              <a:t>IP</a:t>
            </a:r>
          </a:p>
          <a:p>
            <a:pPr marL="457200" lvl="1" indent="0">
              <a:buNone/>
              <a:defRPr/>
            </a:pPr>
            <a:endParaRPr lang="en-US" sz="2000"/>
          </a:p>
          <a:p>
            <a:pPr marL="457200" lvl="1" indent="0">
              <a:buNone/>
              <a:defRPr/>
            </a:pPr>
            <a:r>
              <a:rPr lang="en-US">
                <a:ea typeface="+mn-ea"/>
                <a:cs typeface="+mn-cs"/>
              </a:rPr>
              <a:t>VD : JMP DWORD PTR [BX] ; [BX+3, BX+2] </a:t>
            </a:r>
            <a:r>
              <a:rPr lang="en-US">
                <a:ea typeface="+mn-ea"/>
                <a:cs typeface="+mn-cs"/>
                <a:sym typeface="Symbol"/>
              </a:rPr>
              <a:t></a:t>
            </a:r>
            <a:r>
              <a:rPr lang="en-US">
                <a:ea typeface="+mn-ea"/>
                <a:cs typeface="+mn-cs"/>
              </a:rPr>
              <a:t>CS</a:t>
            </a:r>
          </a:p>
          <a:p>
            <a:pPr marL="457200" lvl="1" indent="0">
              <a:buNone/>
              <a:defRPr/>
            </a:pPr>
            <a:r>
              <a:rPr lang="en-US">
                <a:ea typeface="+mn-ea"/>
                <a:cs typeface="+mn-cs"/>
              </a:rPr>
              <a:t>                                                   ; [BX+1,BX]      </a:t>
            </a:r>
            <a:r>
              <a:rPr lang="en-US">
                <a:ea typeface="+mn-ea"/>
                <a:cs typeface="+mn-cs"/>
                <a:sym typeface="Symbol"/>
              </a:rPr>
              <a:t></a:t>
            </a:r>
            <a:r>
              <a:rPr lang="en-US">
                <a:ea typeface="+mn-ea"/>
                <a:cs typeface="+mn-cs"/>
              </a:rPr>
              <a:t>IP</a:t>
            </a:r>
            <a:endParaRPr lang="en-US"/>
          </a:p>
        </p:txBody>
      </p:sp>
    </p:spTree>
    <p:extLst>
      <p:ext uri="{BB962C8B-B14F-4D97-AF65-F5344CB8AC3E}">
        <p14:creationId xmlns:p14="http://schemas.microsoft.com/office/powerpoint/2010/main" val="332637552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C2DFC588-FFAC-48CD-BA51-92C54D983313}"/>
              </a:ext>
            </a:extLst>
          </p:cNvPr>
          <p:cNvSpPr>
            <a:spLocks noGrp="1"/>
          </p:cNvSpPr>
          <p:nvPr>
            <p:ph type="title"/>
          </p:nvPr>
        </p:nvSpPr>
        <p:spPr/>
        <p:txBody>
          <a:bodyPr/>
          <a:lstStyle/>
          <a:p>
            <a:r>
              <a:rPr lang="en-US" altLang="vi-VN"/>
              <a:t>Lệnh Call</a:t>
            </a:r>
          </a:p>
        </p:txBody>
      </p:sp>
      <p:sp>
        <p:nvSpPr>
          <p:cNvPr id="26627" name="Content Placeholder 2">
            <a:extLst>
              <a:ext uri="{FF2B5EF4-FFF2-40B4-BE49-F238E27FC236}">
                <a16:creationId xmlns:a16="http://schemas.microsoft.com/office/drawing/2014/main" id="{02B33DE9-F122-4E78-ADBB-7F0107CA415B}"/>
              </a:ext>
            </a:extLst>
          </p:cNvPr>
          <p:cNvSpPr>
            <a:spLocks noGrp="1"/>
          </p:cNvSpPr>
          <p:nvPr>
            <p:ph idx="1"/>
          </p:nvPr>
        </p:nvSpPr>
        <p:spPr>
          <a:xfrm>
            <a:off x="1905000" y="1295400"/>
            <a:ext cx="8574088" cy="5334000"/>
          </a:xfrm>
        </p:spPr>
        <p:txBody>
          <a:bodyPr/>
          <a:lstStyle/>
          <a:p>
            <a:pPr>
              <a:defRPr/>
            </a:pPr>
            <a:r>
              <a:rPr lang="en-US" altLang="vi-VN"/>
              <a:t>Cú pháp : CALL Label</a:t>
            </a:r>
          </a:p>
          <a:p>
            <a:pPr marL="0" indent="0">
              <a:buNone/>
              <a:defRPr/>
            </a:pPr>
            <a:r>
              <a:rPr lang="en-US" altLang="vi-VN"/>
              <a:t>                    CALL target (reg, mem)</a:t>
            </a:r>
          </a:p>
          <a:p>
            <a:pPr>
              <a:defRPr/>
            </a:pPr>
            <a:r>
              <a:rPr lang="en-US" altLang="vi-VN"/>
              <a:t>Gọi và thực hiện chương trình con được xác định bởi Label hoặc target</a:t>
            </a:r>
          </a:p>
        </p:txBody>
      </p:sp>
    </p:spTree>
    <p:extLst>
      <p:ext uri="{BB962C8B-B14F-4D97-AF65-F5344CB8AC3E}">
        <p14:creationId xmlns:p14="http://schemas.microsoft.com/office/powerpoint/2010/main" val="377740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7B72D428-7DE7-4D89-B0EC-B4118E95E895}"/>
              </a:ext>
            </a:extLst>
          </p:cNvPr>
          <p:cNvSpPr>
            <a:spLocks noGrp="1"/>
          </p:cNvSpPr>
          <p:nvPr>
            <p:ph type="title"/>
          </p:nvPr>
        </p:nvSpPr>
        <p:spPr/>
        <p:txBody>
          <a:bodyPr/>
          <a:lstStyle/>
          <a:p>
            <a:r>
              <a:rPr lang="en-US" altLang="vi-VN"/>
              <a:t>Dạng 32bit</a:t>
            </a:r>
          </a:p>
        </p:txBody>
      </p:sp>
      <p:sp>
        <p:nvSpPr>
          <p:cNvPr id="46083" name="Content Placeholder 2">
            <a:extLst>
              <a:ext uri="{FF2B5EF4-FFF2-40B4-BE49-F238E27FC236}">
                <a16:creationId xmlns:a16="http://schemas.microsoft.com/office/drawing/2014/main" id="{980AA944-8498-4FE2-B982-5BC6D0A58B3C}"/>
              </a:ext>
            </a:extLst>
          </p:cNvPr>
          <p:cNvSpPr>
            <a:spLocks noGrp="1"/>
          </p:cNvSpPr>
          <p:nvPr>
            <p:ph idx="1"/>
          </p:nvPr>
        </p:nvSpPr>
        <p:spPr>
          <a:xfrm>
            <a:off x="950843" y="1444315"/>
            <a:ext cx="8574088" cy="5257800"/>
          </a:xfrm>
        </p:spPr>
        <p:txBody>
          <a:bodyPr/>
          <a:lstStyle/>
          <a:p>
            <a:r>
              <a:rPr lang="en-US" altLang="vi-VN" dirty="0"/>
              <a:t>S </a:t>
            </a:r>
            <a:r>
              <a:rPr lang="en-US" altLang="vi-VN" dirty="0" err="1"/>
              <a:t>là</a:t>
            </a:r>
            <a:r>
              <a:rPr lang="en-US" altLang="vi-VN" dirty="0"/>
              <a:t> bit </a:t>
            </a:r>
            <a:r>
              <a:rPr lang="en-US" altLang="vi-VN" dirty="0" err="1"/>
              <a:t>dấu</a:t>
            </a:r>
            <a:endParaRPr lang="en-US" altLang="vi-VN" dirty="0"/>
          </a:p>
          <a:p>
            <a:pPr lvl="1"/>
            <a:r>
              <a:rPr lang="en-US" altLang="vi-VN" dirty="0"/>
              <a:t>S=0 : </a:t>
            </a:r>
            <a:r>
              <a:rPr lang="en-US" altLang="vi-VN" dirty="0" err="1"/>
              <a:t>số</a:t>
            </a:r>
            <a:r>
              <a:rPr lang="en-US" altLang="vi-VN" dirty="0"/>
              <a:t> </a:t>
            </a:r>
            <a:r>
              <a:rPr lang="en-US" altLang="vi-VN" dirty="0" err="1"/>
              <a:t>dương</a:t>
            </a:r>
            <a:endParaRPr lang="en-US" altLang="vi-VN" dirty="0"/>
          </a:p>
          <a:p>
            <a:pPr lvl="1"/>
            <a:r>
              <a:rPr lang="en-US" altLang="vi-VN" dirty="0"/>
              <a:t>S=1 : </a:t>
            </a:r>
            <a:r>
              <a:rPr lang="en-US" altLang="vi-VN" dirty="0" err="1"/>
              <a:t>số</a:t>
            </a:r>
            <a:r>
              <a:rPr lang="en-US" altLang="vi-VN" dirty="0"/>
              <a:t> </a:t>
            </a:r>
            <a:r>
              <a:rPr lang="en-US" altLang="vi-VN" dirty="0" err="1"/>
              <a:t>âm</a:t>
            </a:r>
            <a:endParaRPr lang="en-US" altLang="vi-VN" dirty="0"/>
          </a:p>
          <a:p>
            <a:r>
              <a:rPr lang="en-US" altLang="vi-VN" dirty="0"/>
              <a:t>e (8 bit) </a:t>
            </a:r>
            <a:r>
              <a:rPr lang="en-US" altLang="vi-VN" dirty="0" err="1"/>
              <a:t>là</a:t>
            </a:r>
            <a:r>
              <a:rPr lang="en-US" altLang="vi-VN" dirty="0"/>
              <a:t> </a:t>
            </a:r>
            <a:r>
              <a:rPr lang="en-US" altLang="vi-VN" dirty="0" err="1"/>
              <a:t>mã</a:t>
            </a:r>
            <a:r>
              <a:rPr lang="en-US" altLang="vi-VN" dirty="0"/>
              <a:t> </a:t>
            </a:r>
            <a:r>
              <a:rPr lang="en-US" altLang="vi-VN" dirty="0" err="1"/>
              <a:t>axcess</a:t>
            </a:r>
            <a:r>
              <a:rPr lang="en-US" altLang="vi-VN" dirty="0"/>
              <a:t> 127 </a:t>
            </a:r>
            <a:r>
              <a:rPr lang="en-US" altLang="vi-VN" dirty="0" err="1"/>
              <a:t>của</a:t>
            </a:r>
            <a:r>
              <a:rPr lang="en-US" altLang="vi-VN" dirty="0"/>
              <a:t>  </a:t>
            </a:r>
            <a:r>
              <a:rPr lang="en-US" altLang="vi-VN" dirty="0" err="1"/>
              <a:t>phần</a:t>
            </a:r>
            <a:r>
              <a:rPr lang="en-US" altLang="vi-VN" dirty="0"/>
              <a:t> </a:t>
            </a:r>
            <a:r>
              <a:rPr lang="en-US" altLang="vi-VN" dirty="0" err="1"/>
              <a:t>mũ</a:t>
            </a:r>
            <a:r>
              <a:rPr lang="en-US" altLang="vi-VN" dirty="0"/>
              <a:t> E :</a:t>
            </a:r>
          </a:p>
          <a:p>
            <a:pPr lvl="1"/>
            <a:r>
              <a:rPr lang="en-US" altLang="vi-VN" dirty="0"/>
              <a:t>e=E+127 </a:t>
            </a:r>
            <a:r>
              <a:rPr lang="en-US" altLang="vi-VN" dirty="0">
                <a:sym typeface="Symbol" panose="05050102010706020507" pitchFamily="18" charset="2"/>
              </a:rPr>
              <a:t> E= e – 127</a:t>
            </a:r>
          </a:p>
          <a:p>
            <a:pPr lvl="1"/>
            <a:r>
              <a:rPr lang="en-US" altLang="vi-VN" dirty="0" err="1">
                <a:sym typeface="Symbol" panose="05050102010706020507" pitchFamily="18" charset="2"/>
              </a:rPr>
              <a:t>Giá</a:t>
            </a:r>
            <a:r>
              <a:rPr lang="en-US" altLang="vi-VN" dirty="0">
                <a:sym typeface="Symbol" panose="05050102010706020507" pitchFamily="18" charset="2"/>
              </a:rPr>
              <a:t> </a:t>
            </a:r>
            <a:r>
              <a:rPr lang="en-US" altLang="vi-VN" dirty="0" err="1">
                <a:sym typeface="Symbol" panose="05050102010706020507" pitchFamily="18" charset="2"/>
              </a:rPr>
              <a:t>trị</a:t>
            </a:r>
            <a:r>
              <a:rPr lang="en-US" altLang="vi-VN" dirty="0">
                <a:sym typeface="Symbol" panose="05050102010706020507" pitchFamily="18" charset="2"/>
              </a:rPr>
              <a:t> 127 </a:t>
            </a:r>
            <a:r>
              <a:rPr lang="en-US" altLang="vi-VN" dirty="0" err="1">
                <a:sym typeface="Symbol" panose="05050102010706020507" pitchFamily="18" charset="2"/>
              </a:rPr>
              <a:t>được</a:t>
            </a:r>
            <a:r>
              <a:rPr lang="en-US" altLang="vi-VN" dirty="0">
                <a:sym typeface="Symbol" panose="05050102010706020507" pitchFamily="18" charset="2"/>
              </a:rPr>
              <a:t> </a:t>
            </a:r>
            <a:r>
              <a:rPr lang="en-US" altLang="vi-VN" dirty="0" err="1">
                <a:sym typeface="Symbol" panose="05050102010706020507" pitchFamily="18" charset="2"/>
              </a:rPr>
              <a:t>gọi</a:t>
            </a:r>
            <a:r>
              <a:rPr lang="en-US" altLang="vi-VN" dirty="0">
                <a:sym typeface="Symbol" panose="05050102010706020507" pitchFamily="18" charset="2"/>
              </a:rPr>
              <a:t> </a:t>
            </a:r>
            <a:r>
              <a:rPr lang="en-US" altLang="vi-VN" dirty="0" err="1">
                <a:sym typeface="Symbol" panose="05050102010706020507" pitchFamily="18" charset="2"/>
              </a:rPr>
              <a:t>là</a:t>
            </a:r>
            <a:r>
              <a:rPr lang="en-US" altLang="vi-VN" dirty="0">
                <a:sym typeface="Symbol" panose="05050102010706020507" pitchFamily="18" charset="2"/>
              </a:rPr>
              <a:t> </a:t>
            </a:r>
            <a:r>
              <a:rPr lang="en-US" altLang="vi-VN" dirty="0" err="1">
                <a:sym typeface="Symbol" panose="05050102010706020507" pitchFamily="18" charset="2"/>
              </a:rPr>
              <a:t>độ</a:t>
            </a:r>
            <a:r>
              <a:rPr lang="en-US" altLang="vi-VN" dirty="0">
                <a:sym typeface="Symbol" panose="05050102010706020507" pitchFamily="18" charset="2"/>
              </a:rPr>
              <a:t> </a:t>
            </a:r>
            <a:r>
              <a:rPr lang="en-US" altLang="vi-VN" dirty="0" err="1">
                <a:sym typeface="Symbol" panose="05050102010706020507" pitchFamily="18" charset="2"/>
              </a:rPr>
              <a:t>lệch</a:t>
            </a:r>
            <a:r>
              <a:rPr lang="en-US" altLang="vi-VN" dirty="0">
                <a:sym typeface="Symbol" panose="05050102010706020507" pitchFamily="18" charset="2"/>
              </a:rPr>
              <a:t> (bias)</a:t>
            </a:r>
          </a:p>
          <a:p>
            <a:r>
              <a:rPr lang="en-US" altLang="vi-VN" dirty="0">
                <a:sym typeface="Symbol" panose="05050102010706020507" pitchFamily="18" charset="2"/>
              </a:rPr>
              <a:t>m (23 bit) : </a:t>
            </a:r>
            <a:r>
              <a:rPr lang="en-US" altLang="vi-VN" dirty="0" err="1">
                <a:sym typeface="Symbol" panose="05050102010706020507" pitchFamily="18" charset="2"/>
              </a:rPr>
              <a:t>là</a:t>
            </a:r>
            <a:r>
              <a:rPr lang="en-US" altLang="vi-VN" dirty="0">
                <a:sym typeface="Symbol" panose="05050102010706020507" pitchFamily="18" charset="2"/>
              </a:rPr>
              <a:t> </a:t>
            </a:r>
            <a:r>
              <a:rPr lang="en-US" altLang="vi-VN" dirty="0" err="1">
                <a:sym typeface="Symbol" panose="05050102010706020507" pitchFamily="18" charset="2"/>
              </a:rPr>
              <a:t>phần</a:t>
            </a:r>
            <a:r>
              <a:rPr lang="en-US" altLang="vi-VN" dirty="0">
                <a:sym typeface="Symbol" panose="05050102010706020507" pitchFamily="18" charset="2"/>
              </a:rPr>
              <a:t> </a:t>
            </a:r>
            <a:r>
              <a:rPr lang="en-US" altLang="vi-VN" dirty="0" err="1">
                <a:sym typeface="Symbol" panose="05050102010706020507" pitchFamily="18" charset="2"/>
              </a:rPr>
              <a:t>lẻ</a:t>
            </a:r>
            <a:r>
              <a:rPr lang="en-US" altLang="vi-VN" dirty="0">
                <a:sym typeface="Symbol" panose="05050102010706020507" pitchFamily="18" charset="2"/>
              </a:rPr>
              <a:t> </a:t>
            </a:r>
            <a:r>
              <a:rPr lang="en-US" altLang="vi-VN" dirty="0" err="1">
                <a:sym typeface="Symbol" panose="05050102010706020507" pitchFamily="18" charset="2"/>
              </a:rPr>
              <a:t>của</a:t>
            </a:r>
            <a:r>
              <a:rPr lang="en-US" altLang="vi-VN" dirty="0">
                <a:sym typeface="Symbol" panose="05050102010706020507" pitchFamily="18" charset="2"/>
              </a:rPr>
              <a:t> </a:t>
            </a:r>
            <a:r>
              <a:rPr lang="en-US" altLang="vi-VN" dirty="0" err="1">
                <a:sym typeface="Symbol" panose="05050102010706020507" pitchFamily="18" charset="2"/>
              </a:rPr>
              <a:t>phần</a:t>
            </a:r>
            <a:r>
              <a:rPr lang="en-US" altLang="vi-VN" dirty="0">
                <a:sym typeface="Symbol" panose="05050102010706020507" pitchFamily="18" charset="2"/>
              </a:rPr>
              <a:t> </a:t>
            </a:r>
            <a:r>
              <a:rPr lang="en-US" altLang="vi-VN" dirty="0" err="1">
                <a:sym typeface="Symbol" panose="05050102010706020507" pitchFamily="18" charset="2"/>
              </a:rPr>
              <a:t>định</a:t>
            </a:r>
            <a:r>
              <a:rPr lang="en-US" altLang="vi-VN" dirty="0">
                <a:sym typeface="Symbol" panose="05050102010706020507" pitchFamily="18" charset="2"/>
              </a:rPr>
              <a:t> </a:t>
            </a:r>
            <a:r>
              <a:rPr lang="en-US" altLang="vi-VN" dirty="0" err="1">
                <a:sym typeface="Symbol" panose="05050102010706020507" pitchFamily="18" charset="2"/>
              </a:rPr>
              <a:t>trị</a:t>
            </a:r>
            <a:r>
              <a:rPr lang="en-US" altLang="vi-VN" dirty="0">
                <a:sym typeface="Symbol" panose="05050102010706020507" pitchFamily="18" charset="2"/>
              </a:rPr>
              <a:t> M</a:t>
            </a:r>
          </a:p>
          <a:p>
            <a:pPr lvl="1"/>
            <a:r>
              <a:rPr lang="en-US" altLang="vi-VN" dirty="0">
                <a:sym typeface="Symbol" panose="05050102010706020507" pitchFamily="18" charset="2"/>
              </a:rPr>
              <a:t>M=1.m</a:t>
            </a:r>
          </a:p>
          <a:p>
            <a:r>
              <a:rPr lang="en-US" altLang="vi-VN" dirty="0" err="1">
                <a:sym typeface="Symbol" panose="05050102010706020507" pitchFamily="18" charset="2"/>
              </a:rPr>
              <a:t>Công</a:t>
            </a:r>
            <a:r>
              <a:rPr lang="en-US" altLang="vi-VN" dirty="0">
                <a:sym typeface="Symbol" panose="05050102010706020507" pitchFamily="18" charset="2"/>
              </a:rPr>
              <a:t> </a:t>
            </a:r>
            <a:r>
              <a:rPr lang="en-US" altLang="vi-VN" dirty="0" err="1">
                <a:sym typeface="Symbol" panose="05050102010706020507" pitchFamily="18" charset="2"/>
              </a:rPr>
              <a:t>thức</a:t>
            </a:r>
            <a:r>
              <a:rPr lang="en-US" altLang="vi-VN" dirty="0">
                <a:sym typeface="Symbol" panose="05050102010706020507" pitchFamily="18" charset="2"/>
              </a:rPr>
              <a:t> </a:t>
            </a:r>
            <a:r>
              <a:rPr lang="en-US" altLang="vi-VN" dirty="0" err="1">
                <a:sym typeface="Symbol" panose="05050102010706020507" pitchFamily="18" charset="2"/>
              </a:rPr>
              <a:t>xác</a:t>
            </a:r>
            <a:r>
              <a:rPr lang="en-US" altLang="vi-VN" dirty="0">
                <a:sym typeface="Symbol" panose="05050102010706020507" pitchFamily="18" charset="2"/>
              </a:rPr>
              <a:t> </a:t>
            </a:r>
            <a:r>
              <a:rPr lang="en-US" altLang="vi-VN" dirty="0" err="1">
                <a:sym typeface="Symbol" panose="05050102010706020507" pitchFamily="18" charset="2"/>
              </a:rPr>
              <a:t>định</a:t>
            </a:r>
            <a:r>
              <a:rPr lang="en-US" altLang="vi-VN" dirty="0">
                <a:sym typeface="Symbol" panose="05050102010706020507" pitchFamily="18" charset="2"/>
              </a:rPr>
              <a:t> </a:t>
            </a:r>
            <a:r>
              <a:rPr lang="en-US" altLang="vi-VN" dirty="0" err="1">
                <a:sym typeface="Symbol" panose="05050102010706020507" pitchFamily="18" charset="2"/>
              </a:rPr>
              <a:t>giá</a:t>
            </a:r>
            <a:r>
              <a:rPr lang="en-US" altLang="vi-VN" dirty="0">
                <a:sym typeface="Symbol" panose="05050102010706020507" pitchFamily="18" charset="2"/>
              </a:rPr>
              <a:t> </a:t>
            </a:r>
            <a:r>
              <a:rPr lang="en-US" altLang="vi-VN" dirty="0" err="1">
                <a:sym typeface="Symbol" panose="05050102010706020507" pitchFamily="18" charset="2"/>
              </a:rPr>
              <a:t>trị</a:t>
            </a:r>
            <a:r>
              <a:rPr lang="en-US" altLang="vi-VN" dirty="0">
                <a:sym typeface="Symbol" panose="05050102010706020507" pitchFamily="18" charset="2"/>
              </a:rPr>
              <a:t> </a:t>
            </a:r>
            <a:r>
              <a:rPr lang="en-US" altLang="vi-VN" dirty="0" err="1">
                <a:sym typeface="Symbol" panose="05050102010706020507" pitchFamily="18" charset="2"/>
              </a:rPr>
              <a:t>của</a:t>
            </a:r>
            <a:r>
              <a:rPr lang="en-US" altLang="vi-VN" dirty="0">
                <a:sym typeface="Symbol" panose="05050102010706020507" pitchFamily="18" charset="2"/>
              </a:rPr>
              <a:t> </a:t>
            </a:r>
            <a:r>
              <a:rPr lang="en-US" altLang="vi-VN" dirty="0" err="1">
                <a:sym typeface="Symbol" panose="05050102010706020507" pitchFamily="18" charset="2"/>
              </a:rPr>
              <a:t>số</a:t>
            </a:r>
            <a:r>
              <a:rPr lang="en-US" altLang="vi-VN" dirty="0">
                <a:sym typeface="Symbol" panose="05050102010706020507" pitchFamily="18" charset="2"/>
              </a:rPr>
              <a:t> </a:t>
            </a:r>
            <a:r>
              <a:rPr lang="en-US" altLang="vi-VN" dirty="0" err="1">
                <a:sym typeface="Symbol" panose="05050102010706020507" pitchFamily="18" charset="2"/>
              </a:rPr>
              <a:t>thực</a:t>
            </a:r>
            <a:r>
              <a:rPr lang="en-US" altLang="vi-VN" dirty="0">
                <a:sym typeface="Symbol" panose="05050102010706020507" pitchFamily="18" charset="2"/>
              </a:rPr>
              <a:t> :</a:t>
            </a:r>
          </a:p>
          <a:p>
            <a:pPr lvl="1">
              <a:buFont typeface="Wingdings" panose="05000000000000000000" pitchFamily="2" charset="2"/>
              <a:buNone/>
            </a:pPr>
            <a:r>
              <a:rPr lang="en-US" altLang="vi-VN" dirty="0">
                <a:sym typeface="Symbol" panose="05050102010706020507" pitchFamily="18" charset="2"/>
              </a:rPr>
              <a:t>X=(-1)</a:t>
            </a:r>
            <a:r>
              <a:rPr lang="en-US" altLang="vi-VN" baseline="30000" dirty="0">
                <a:sym typeface="Symbol" panose="05050102010706020507" pitchFamily="18" charset="2"/>
              </a:rPr>
              <a:t> s</a:t>
            </a:r>
            <a:r>
              <a:rPr lang="en-US" altLang="vi-VN" baseline="-25000" dirty="0">
                <a:sym typeface="Symbol" panose="05050102010706020507" pitchFamily="18" charset="2"/>
              </a:rPr>
              <a:t> </a:t>
            </a:r>
            <a:r>
              <a:rPr lang="en-US" altLang="vi-VN" dirty="0">
                <a:sym typeface="Symbol" panose="05050102010706020507" pitchFamily="18" charset="2"/>
              </a:rPr>
              <a:t> * 1.m*2</a:t>
            </a:r>
            <a:r>
              <a:rPr lang="en-US" altLang="vi-VN" baseline="30000" dirty="0">
                <a:sym typeface="Symbol" panose="05050102010706020507" pitchFamily="18" charset="2"/>
              </a:rPr>
              <a:t>e-127</a:t>
            </a:r>
            <a:endParaRPr lang="en-US" altLang="vi-VN" dirty="0">
              <a:sym typeface="Symbol" panose="05050102010706020507" pitchFamily="18" charset="2"/>
            </a:endParaRPr>
          </a:p>
        </p:txBody>
      </p:sp>
      <p:sp>
        <p:nvSpPr>
          <p:cNvPr id="46084" name="Footer Placeholder 3">
            <a:extLst>
              <a:ext uri="{FF2B5EF4-FFF2-40B4-BE49-F238E27FC236}">
                <a16:creationId xmlns:a16="http://schemas.microsoft.com/office/drawing/2014/main" id="{C7F2080B-F3A1-4904-B7EC-7210C011BA0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vi-VN" sz="1400">
                <a:latin typeface="Tahoma" panose="020B0604030504040204" pitchFamily="34" charset="0"/>
              </a:rPr>
              <a:t>CTMT&amp;HN - KHOA CNTT - ĐHSPKT</a:t>
            </a:r>
          </a:p>
        </p:txBody>
      </p:sp>
      <p:sp>
        <p:nvSpPr>
          <p:cNvPr id="46085" name="Slide Number Placeholder 4">
            <a:extLst>
              <a:ext uri="{FF2B5EF4-FFF2-40B4-BE49-F238E27FC236}">
                <a16:creationId xmlns:a16="http://schemas.microsoft.com/office/drawing/2014/main" id="{686A1075-2DDF-494D-B2B1-9E7209D9AC7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3BC34747-EB4C-40AE-A155-1FAC70776532}" type="slidenum">
              <a:rPr lang="en-US" altLang="vi-VN" sz="1400">
                <a:latin typeface="Tahoma" panose="020B0604030504040204" pitchFamily="34" charset="0"/>
              </a:rPr>
              <a:pPr>
                <a:spcBef>
                  <a:spcPct val="0"/>
                </a:spcBef>
                <a:buClrTx/>
                <a:buSzTx/>
                <a:buFontTx/>
                <a:buNone/>
              </a:pPr>
              <a:t>47</a:t>
            </a:fld>
            <a:endParaRPr lang="en-US" altLang="vi-VN" sz="1400">
              <a:latin typeface="Tahoma" panose="020B0604030504040204" pitchFamily="34" charset="0"/>
            </a:endParaRPr>
          </a:p>
        </p:txBody>
      </p:sp>
      <p:pic>
        <p:nvPicPr>
          <p:cNvPr id="46086" name="Picture 2">
            <a:extLst>
              <a:ext uri="{FF2B5EF4-FFF2-40B4-BE49-F238E27FC236}">
                <a16:creationId xmlns:a16="http://schemas.microsoft.com/office/drawing/2014/main" id="{2FBB9895-1D33-4805-80C2-F64B64C80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7887" y="1290793"/>
            <a:ext cx="48768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959119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F7EC39A8-2E81-4722-B4DD-A50100B58535}"/>
              </a:ext>
            </a:extLst>
          </p:cNvPr>
          <p:cNvSpPr>
            <a:spLocks noGrp="1"/>
          </p:cNvSpPr>
          <p:nvPr>
            <p:ph type="title"/>
          </p:nvPr>
        </p:nvSpPr>
        <p:spPr/>
        <p:txBody>
          <a:bodyPr/>
          <a:lstStyle/>
          <a:p>
            <a:endParaRPr lang="vi-VN" altLang="vi-VN"/>
          </a:p>
        </p:txBody>
      </p:sp>
      <p:sp>
        <p:nvSpPr>
          <p:cNvPr id="27651" name="Content Placeholder 2">
            <a:extLst>
              <a:ext uri="{FF2B5EF4-FFF2-40B4-BE49-F238E27FC236}">
                <a16:creationId xmlns:a16="http://schemas.microsoft.com/office/drawing/2014/main" id="{4B4C335D-98A5-4F11-AC0E-93EA3F513526}"/>
              </a:ext>
            </a:extLst>
          </p:cNvPr>
          <p:cNvSpPr>
            <a:spLocks noGrp="1"/>
          </p:cNvSpPr>
          <p:nvPr>
            <p:ph idx="1"/>
          </p:nvPr>
        </p:nvSpPr>
        <p:spPr/>
        <p:txBody>
          <a:bodyPr/>
          <a:lstStyle/>
          <a:p>
            <a:r>
              <a:rPr lang="en-US" altLang="vi-VN"/>
              <a:t>CALL Nhan</a:t>
            </a:r>
          </a:p>
          <a:p>
            <a:pPr lvl="1"/>
            <a:r>
              <a:rPr lang="en-US" altLang="vi-VN"/>
              <a:t>Dạng Near :</a:t>
            </a:r>
          </a:p>
          <a:p>
            <a:pPr lvl="2"/>
            <a:r>
              <a:rPr lang="en-US" altLang="vi-VN"/>
              <a:t>Label chiếm 2 bytes trong bộ nhớ</a:t>
            </a:r>
            <a:endParaRPr lang="en-US" altLang="vi-VN" sz="1600"/>
          </a:p>
          <a:p>
            <a:pPr lvl="2"/>
            <a:r>
              <a:rPr lang="en-US" altLang="vi-VN"/>
              <a:t>Label phải cùng segment với lệnh CALL</a:t>
            </a:r>
            <a:endParaRPr lang="en-US" altLang="vi-VN" sz="1600"/>
          </a:p>
          <a:p>
            <a:pPr lvl="1"/>
            <a:r>
              <a:rPr lang="en-US" altLang="vi-VN"/>
              <a:t>Hoạt động :</a:t>
            </a:r>
            <a:endParaRPr lang="en-US" altLang="vi-VN" sz="2000"/>
          </a:p>
          <a:p>
            <a:pPr lvl="2"/>
            <a:r>
              <a:rPr lang="en-US" altLang="vi-VN"/>
              <a:t>Push IP </a:t>
            </a:r>
            <a:r>
              <a:rPr lang="en-US" altLang="vi-VN">
                <a:sym typeface="Symbol" panose="05050102010706020507" pitchFamily="18" charset="2"/>
              </a:rPr>
              <a:t></a:t>
            </a:r>
            <a:r>
              <a:rPr lang="en-US" altLang="vi-VN"/>
              <a:t> stack</a:t>
            </a:r>
            <a:endParaRPr lang="en-US" altLang="vi-VN" sz="1800"/>
          </a:p>
          <a:p>
            <a:pPr lvl="2"/>
            <a:r>
              <a:rPr lang="en-US" altLang="vi-VN"/>
              <a:t>Offset Label </a:t>
            </a:r>
            <a:r>
              <a:rPr lang="en-US" altLang="vi-VN">
                <a:sym typeface="Symbol" panose="05050102010706020507" pitchFamily="18" charset="2"/>
              </a:rPr>
              <a:t></a:t>
            </a:r>
            <a:r>
              <a:rPr lang="en-US" altLang="vi-VN"/>
              <a:t> IP</a:t>
            </a:r>
            <a:endParaRPr lang="en-US" altLang="vi-VN" sz="1800"/>
          </a:p>
          <a:p>
            <a:pPr lvl="2"/>
            <a:r>
              <a:rPr lang="en-US" altLang="vi-VN"/>
              <a:t>Thi hành lệnh tại địa chỉ CS:IP</a:t>
            </a:r>
            <a:endParaRPr lang="en-US" altLang="vi-VN" sz="1800"/>
          </a:p>
          <a:p>
            <a:pPr lvl="2"/>
            <a:r>
              <a:rPr lang="en-US" altLang="vi-VN"/>
              <a:t>Quay về lệnh kế tiếp sau lệnh call (POP stack </a:t>
            </a:r>
            <a:r>
              <a:rPr lang="en-US" altLang="vi-VN">
                <a:sym typeface="Symbol" panose="05050102010706020507" pitchFamily="18" charset="2"/>
              </a:rPr>
              <a:t></a:t>
            </a:r>
            <a:r>
              <a:rPr lang="en-US" altLang="vi-VN"/>
              <a:t> IP)</a:t>
            </a:r>
            <a:endParaRPr lang="en-US" altLang="vi-VN" sz="1800"/>
          </a:p>
        </p:txBody>
      </p:sp>
    </p:spTree>
    <p:extLst>
      <p:ext uri="{BB962C8B-B14F-4D97-AF65-F5344CB8AC3E}">
        <p14:creationId xmlns:p14="http://schemas.microsoft.com/office/powerpoint/2010/main" val="3618910763"/>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70F425F0-AB23-4B45-B493-F5FC4E03A3AA}"/>
              </a:ext>
            </a:extLst>
          </p:cNvPr>
          <p:cNvSpPr>
            <a:spLocks noGrp="1"/>
          </p:cNvSpPr>
          <p:nvPr>
            <p:ph idx="1"/>
          </p:nvPr>
        </p:nvSpPr>
        <p:spPr>
          <a:xfrm>
            <a:off x="1905000" y="1295400"/>
            <a:ext cx="8574088" cy="5257800"/>
          </a:xfrm>
        </p:spPr>
        <p:txBody>
          <a:bodyPr/>
          <a:lstStyle/>
          <a:p>
            <a:pPr marL="0" indent="0">
              <a:spcBef>
                <a:spcPct val="0"/>
              </a:spcBef>
              <a:buNone/>
            </a:pPr>
            <a:r>
              <a:rPr lang="en-US" altLang="vi-VN" sz="2800"/>
              <a:t>1100:03E0			MOV DX, OFFSET Str </a:t>
            </a:r>
          </a:p>
          <a:p>
            <a:pPr marL="0" indent="0">
              <a:spcBef>
                <a:spcPct val="0"/>
              </a:spcBef>
              <a:buNone/>
            </a:pPr>
            <a:r>
              <a:rPr lang="en-US" altLang="vi-VN" sz="2800" b="1">
                <a:solidFill>
                  <a:srgbClr val="FF0000"/>
                </a:solidFill>
              </a:rPr>
              <a:t>1100</a:t>
            </a:r>
            <a:r>
              <a:rPr lang="en-US" altLang="vi-VN" sz="2800"/>
              <a:t>:03E3			CALL PrintSt </a:t>
            </a:r>
          </a:p>
          <a:p>
            <a:pPr marL="0" indent="0">
              <a:spcBef>
                <a:spcPct val="0"/>
              </a:spcBef>
              <a:buNone/>
            </a:pPr>
            <a:r>
              <a:rPr lang="en-US" altLang="vi-VN" sz="2800"/>
              <a:t>1100:03E6	Next : 	INT 20h</a:t>
            </a:r>
          </a:p>
          <a:p>
            <a:pPr marL="0" indent="0">
              <a:spcBef>
                <a:spcPct val="0"/>
              </a:spcBef>
              <a:buNone/>
            </a:pPr>
            <a:r>
              <a:rPr lang="en-US" altLang="vi-VN" sz="2800"/>
              <a:t>1100:03E8	Str		DB ‘KHOA TIN HOC’</a:t>
            </a:r>
          </a:p>
          <a:p>
            <a:pPr marL="0" indent="0">
              <a:spcBef>
                <a:spcPct val="0"/>
              </a:spcBef>
              <a:buNone/>
            </a:pPr>
            <a:r>
              <a:rPr lang="en-US" altLang="vi-VN" sz="2800"/>
              <a:t>-------------------------------------------------------------------</a:t>
            </a:r>
          </a:p>
          <a:p>
            <a:pPr marL="0" indent="0">
              <a:spcBef>
                <a:spcPct val="0"/>
              </a:spcBef>
              <a:buNone/>
            </a:pPr>
            <a:r>
              <a:rPr lang="en-US" altLang="vi-VN" sz="2800" b="1">
                <a:solidFill>
                  <a:srgbClr val="FF0000"/>
                </a:solidFill>
              </a:rPr>
              <a:t>1100</a:t>
            </a:r>
            <a:r>
              <a:rPr lang="en-US" altLang="vi-VN" sz="2800"/>
              <a:t>:0600	PrintSt	PROC NEAR</a:t>
            </a:r>
          </a:p>
          <a:p>
            <a:pPr marL="0" indent="0">
              <a:spcBef>
                <a:spcPct val="0"/>
              </a:spcBef>
              <a:buNone/>
            </a:pPr>
            <a:r>
              <a:rPr lang="en-US" altLang="vi-VN" sz="2800"/>
              <a:t>					MOV AH, 09H</a:t>
            </a:r>
          </a:p>
          <a:p>
            <a:pPr marL="0" indent="0">
              <a:spcBef>
                <a:spcPct val="0"/>
              </a:spcBef>
              <a:buNone/>
            </a:pPr>
            <a:r>
              <a:rPr lang="en-US" altLang="vi-VN" sz="2800"/>
              <a:t>					INT 21H</a:t>
            </a:r>
          </a:p>
          <a:p>
            <a:pPr marL="0" indent="0">
              <a:spcBef>
                <a:spcPct val="0"/>
              </a:spcBef>
              <a:buNone/>
            </a:pPr>
            <a:r>
              <a:rPr lang="en-US" altLang="vi-VN" sz="2800"/>
              <a:t>					RET</a:t>
            </a:r>
          </a:p>
          <a:p>
            <a:pPr marL="0" indent="0">
              <a:spcBef>
                <a:spcPct val="0"/>
              </a:spcBef>
              <a:buNone/>
            </a:pPr>
            <a:r>
              <a:rPr lang="en-US" altLang="vi-VN" sz="2800"/>
              <a:t>	          PrintSt	ENDP</a:t>
            </a:r>
          </a:p>
        </p:txBody>
      </p:sp>
      <p:sp>
        <p:nvSpPr>
          <p:cNvPr id="28675" name="Title 1">
            <a:extLst>
              <a:ext uri="{FF2B5EF4-FFF2-40B4-BE49-F238E27FC236}">
                <a16:creationId xmlns:a16="http://schemas.microsoft.com/office/drawing/2014/main" id="{E8B6ED1F-D0B2-437B-9A2A-F34B54F49900}"/>
              </a:ext>
            </a:extLst>
          </p:cNvPr>
          <p:cNvSpPr>
            <a:spLocks noGrp="1"/>
          </p:cNvSpPr>
          <p:nvPr>
            <p:ph type="title"/>
          </p:nvPr>
        </p:nvSpPr>
        <p:spPr/>
        <p:txBody>
          <a:bodyPr/>
          <a:lstStyle/>
          <a:p>
            <a:r>
              <a:rPr lang="en-US" altLang="vi-VN"/>
              <a:t>Ví dụ : </a:t>
            </a:r>
          </a:p>
        </p:txBody>
      </p:sp>
    </p:spTree>
    <p:extLst>
      <p:ext uri="{BB962C8B-B14F-4D97-AF65-F5344CB8AC3E}">
        <p14:creationId xmlns:p14="http://schemas.microsoft.com/office/powerpoint/2010/main" val="164323856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448E9944-F5C7-43CA-8598-8AD9DC017BB1}"/>
              </a:ext>
            </a:extLst>
          </p:cNvPr>
          <p:cNvSpPr>
            <a:spLocks noGrp="1"/>
          </p:cNvSpPr>
          <p:nvPr>
            <p:ph type="title"/>
          </p:nvPr>
        </p:nvSpPr>
        <p:spPr/>
        <p:txBody>
          <a:bodyPr/>
          <a:lstStyle/>
          <a:p>
            <a:endParaRPr lang="vi-VN" altLang="vi-VN"/>
          </a:p>
        </p:txBody>
      </p:sp>
      <p:sp>
        <p:nvSpPr>
          <p:cNvPr id="3" name="Content Placeholder 2">
            <a:extLst>
              <a:ext uri="{FF2B5EF4-FFF2-40B4-BE49-F238E27FC236}">
                <a16:creationId xmlns:a16="http://schemas.microsoft.com/office/drawing/2014/main" id="{52D19E53-C519-477C-B045-D6E5CD0C5FB7}"/>
              </a:ext>
            </a:extLst>
          </p:cNvPr>
          <p:cNvSpPr>
            <a:spLocks noGrp="1"/>
          </p:cNvSpPr>
          <p:nvPr>
            <p:ph idx="1"/>
          </p:nvPr>
        </p:nvSpPr>
        <p:spPr>
          <a:xfrm>
            <a:off x="1905000" y="1295400"/>
            <a:ext cx="8574088" cy="5105400"/>
          </a:xfrm>
        </p:spPr>
        <p:txBody>
          <a:bodyPr/>
          <a:lstStyle/>
          <a:p>
            <a:pPr lvl="1">
              <a:defRPr/>
            </a:pPr>
            <a:r>
              <a:rPr lang="en-US" err="1">
                <a:ea typeface="+mn-ea"/>
                <a:cs typeface="+mn-cs"/>
              </a:rPr>
              <a:t>Dạng</a:t>
            </a:r>
            <a:r>
              <a:rPr lang="en-US">
                <a:ea typeface="+mn-ea"/>
                <a:cs typeface="+mn-cs"/>
              </a:rPr>
              <a:t> far </a:t>
            </a:r>
            <a:endParaRPr lang="en-US" sz="2000">
              <a:ea typeface="+mn-ea"/>
              <a:cs typeface="+mn-cs"/>
            </a:endParaRPr>
          </a:p>
          <a:p>
            <a:pPr lvl="2">
              <a:defRPr/>
            </a:pPr>
            <a:r>
              <a:rPr lang="en-US"/>
              <a:t>Label chiếm 4 bytes </a:t>
            </a:r>
            <a:r>
              <a:rPr lang="en-US" err="1"/>
              <a:t>trong</a:t>
            </a:r>
            <a:r>
              <a:rPr lang="en-US"/>
              <a:t> </a:t>
            </a:r>
            <a:r>
              <a:rPr lang="en-US" err="1"/>
              <a:t>bộ</a:t>
            </a:r>
            <a:r>
              <a:rPr lang="en-US"/>
              <a:t> </a:t>
            </a:r>
            <a:r>
              <a:rPr lang="en-US" err="1"/>
              <a:t>nhớ</a:t>
            </a:r>
            <a:endParaRPr lang="en-US" sz="1600"/>
          </a:p>
          <a:p>
            <a:pPr lvl="2">
              <a:defRPr/>
            </a:pPr>
            <a:r>
              <a:rPr lang="en-US"/>
              <a:t>Label </a:t>
            </a:r>
            <a:r>
              <a:rPr lang="en-US" err="1"/>
              <a:t>nằm</a:t>
            </a:r>
            <a:r>
              <a:rPr lang="en-US"/>
              <a:t> </a:t>
            </a:r>
            <a:r>
              <a:rPr lang="en-US" err="1"/>
              <a:t>trong</a:t>
            </a:r>
            <a:r>
              <a:rPr lang="en-US"/>
              <a:t> segment </a:t>
            </a:r>
            <a:r>
              <a:rPr lang="en-US" err="1"/>
              <a:t>khác</a:t>
            </a:r>
            <a:r>
              <a:rPr lang="en-US"/>
              <a:t> </a:t>
            </a:r>
            <a:r>
              <a:rPr lang="en-US" err="1"/>
              <a:t>với</a:t>
            </a:r>
            <a:r>
              <a:rPr lang="en-US"/>
              <a:t> segment </a:t>
            </a:r>
            <a:r>
              <a:rPr lang="en-US" err="1"/>
              <a:t>chứa</a:t>
            </a:r>
            <a:r>
              <a:rPr lang="en-US"/>
              <a:t> </a:t>
            </a:r>
            <a:r>
              <a:rPr lang="en-US" err="1"/>
              <a:t>lệnh</a:t>
            </a:r>
            <a:r>
              <a:rPr lang="en-US"/>
              <a:t> CALL</a:t>
            </a:r>
            <a:endParaRPr lang="en-US" sz="1600"/>
          </a:p>
          <a:p>
            <a:pPr lvl="1">
              <a:defRPr/>
            </a:pPr>
            <a:r>
              <a:rPr lang="en-US" err="1"/>
              <a:t>Hoạt</a:t>
            </a:r>
            <a:r>
              <a:rPr lang="en-US"/>
              <a:t> </a:t>
            </a:r>
            <a:r>
              <a:rPr lang="en-US" err="1"/>
              <a:t>động</a:t>
            </a:r>
            <a:r>
              <a:rPr lang="en-US"/>
              <a:t> :</a:t>
            </a:r>
            <a:endParaRPr lang="en-US" sz="2000"/>
          </a:p>
          <a:p>
            <a:pPr lvl="2">
              <a:defRPr/>
            </a:pPr>
            <a:r>
              <a:rPr lang="en-US"/>
              <a:t>Push CS </a:t>
            </a:r>
            <a:r>
              <a:rPr lang="en-US" err="1"/>
              <a:t>và</a:t>
            </a:r>
            <a:r>
              <a:rPr lang="en-US"/>
              <a:t> IP </a:t>
            </a:r>
            <a:r>
              <a:rPr lang="en-US">
                <a:sym typeface="Symbol"/>
              </a:rPr>
              <a:t></a:t>
            </a:r>
            <a:r>
              <a:rPr lang="en-US"/>
              <a:t> stack</a:t>
            </a:r>
            <a:endParaRPr lang="en-US" sz="1800"/>
          </a:p>
          <a:p>
            <a:pPr lvl="2">
              <a:defRPr/>
            </a:pPr>
            <a:r>
              <a:rPr lang="en-US"/>
              <a:t>Segment Label </a:t>
            </a:r>
            <a:r>
              <a:rPr lang="en-US">
                <a:sym typeface="Symbol"/>
              </a:rPr>
              <a:t></a:t>
            </a:r>
            <a:r>
              <a:rPr lang="en-US"/>
              <a:t> CS,  Offset Label </a:t>
            </a:r>
            <a:r>
              <a:rPr lang="en-US">
                <a:sym typeface="Symbol"/>
              </a:rPr>
              <a:t></a:t>
            </a:r>
            <a:r>
              <a:rPr lang="en-US"/>
              <a:t> IP</a:t>
            </a:r>
            <a:endParaRPr lang="en-US" sz="1800"/>
          </a:p>
          <a:p>
            <a:pPr lvl="2">
              <a:defRPr/>
            </a:pPr>
            <a:r>
              <a:rPr lang="en-US" err="1"/>
              <a:t>Thi</a:t>
            </a:r>
            <a:r>
              <a:rPr lang="en-US"/>
              <a:t> </a:t>
            </a:r>
            <a:r>
              <a:rPr lang="en-US" err="1"/>
              <a:t>hành</a:t>
            </a:r>
            <a:r>
              <a:rPr lang="en-US"/>
              <a:t> </a:t>
            </a:r>
            <a:r>
              <a:rPr lang="en-US" err="1"/>
              <a:t>lệnh</a:t>
            </a:r>
            <a:r>
              <a:rPr lang="en-US"/>
              <a:t> </a:t>
            </a:r>
            <a:r>
              <a:rPr lang="en-US" err="1"/>
              <a:t>tại</a:t>
            </a:r>
            <a:r>
              <a:rPr lang="en-US"/>
              <a:t> </a:t>
            </a:r>
            <a:r>
              <a:rPr lang="en-US" err="1"/>
              <a:t>địa</a:t>
            </a:r>
            <a:r>
              <a:rPr lang="en-US"/>
              <a:t> </a:t>
            </a:r>
            <a:r>
              <a:rPr lang="en-US" err="1"/>
              <a:t>chỉ</a:t>
            </a:r>
            <a:r>
              <a:rPr lang="en-US"/>
              <a:t> CS:IP</a:t>
            </a:r>
            <a:endParaRPr lang="en-US" sz="1800"/>
          </a:p>
          <a:p>
            <a:pPr lvl="2">
              <a:defRPr/>
            </a:pPr>
            <a:r>
              <a:rPr lang="en-US"/>
              <a:t>Quay </a:t>
            </a:r>
            <a:r>
              <a:rPr lang="en-US" err="1"/>
              <a:t>về</a:t>
            </a:r>
            <a:r>
              <a:rPr lang="en-US"/>
              <a:t> </a:t>
            </a:r>
            <a:r>
              <a:rPr lang="en-US" err="1"/>
              <a:t>lệnh</a:t>
            </a:r>
            <a:r>
              <a:rPr lang="en-US"/>
              <a:t> </a:t>
            </a:r>
            <a:r>
              <a:rPr lang="en-US" err="1"/>
              <a:t>kế</a:t>
            </a:r>
            <a:r>
              <a:rPr lang="en-US"/>
              <a:t> </a:t>
            </a:r>
            <a:r>
              <a:rPr lang="en-US" err="1"/>
              <a:t>tiếp</a:t>
            </a:r>
            <a:r>
              <a:rPr lang="en-US"/>
              <a:t> </a:t>
            </a:r>
            <a:r>
              <a:rPr lang="en-US" err="1"/>
              <a:t>sau</a:t>
            </a:r>
            <a:r>
              <a:rPr lang="en-US"/>
              <a:t> </a:t>
            </a:r>
            <a:r>
              <a:rPr lang="en-US" err="1"/>
              <a:t>lệnh</a:t>
            </a:r>
            <a:r>
              <a:rPr lang="en-US"/>
              <a:t> call (POP stack </a:t>
            </a:r>
            <a:r>
              <a:rPr lang="en-US">
                <a:sym typeface="Symbol"/>
              </a:rPr>
              <a:t></a:t>
            </a:r>
            <a:r>
              <a:rPr lang="en-US"/>
              <a:t>IP, CS)</a:t>
            </a:r>
            <a:endParaRPr lang="en-US" sz="1800"/>
          </a:p>
          <a:p>
            <a:pPr lvl="1">
              <a:defRPr/>
            </a:pPr>
            <a:endParaRPr lang="en-US"/>
          </a:p>
        </p:txBody>
      </p:sp>
    </p:spTree>
    <p:extLst>
      <p:ext uri="{BB962C8B-B14F-4D97-AF65-F5344CB8AC3E}">
        <p14:creationId xmlns:p14="http://schemas.microsoft.com/office/powerpoint/2010/main" val="1171393795"/>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247B7A6C-EEE5-4DD3-8679-89FB482ED359}"/>
              </a:ext>
            </a:extLst>
          </p:cNvPr>
          <p:cNvSpPr>
            <a:spLocks noGrp="1"/>
          </p:cNvSpPr>
          <p:nvPr>
            <p:ph type="title"/>
          </p:nvPr>
        </p:nvSpPr>
        <p:spPr/>
        <p:txBody>
          <a:bodyPr/>
          <a:lstStyle/>
          <a:p>
            <a:r>
              <a:rPr lang="en-US" altLang="vi-VN"/>
              <a:t>Ví dụ : </a:t>
            </a:r>
          </a:p>
        </p:txBody>
      </p:sp>
      <p:sp>
        <p:nvSpPr>
          <p:cNvPr id="30723" name="Content Placeholder 2">
            <a:extLst>
              <a:ext uri="{FF2B5EF4-FFF2-40B4-BE49-F238E27FC236}">
                <a16:creationId xmlns:a16="http://schemas.microsoft.com/office/drawing/2014/main" id="{7C90BBF8-D8D6-4020-BB84-95E8E2D10C45}"/>
              </a:ext>
            </a:extLst>
          </p:cNvPr>
          <p:cNvSpPr>
            <a:spLocks noGrp="1"/>
          </p:cNvSpPr>
          <p:nvPr>
            <p:ph idx="1"/>
          </p:nvPr>
        </p:nvSpPr>
        <p:spPr>
          <a:xfrm>
            <a:off x="1905000" y="1295400"/>
            <a:ext cx="8574088" cy="5257800"/>
          </a:xfrm>
        </p:spPr>
        <p:txBody>
          <a:bodyPr/>
          <a:lstStyle/>
          <a:p>
            <a:pPr marL="0" indent="0">
              <a:buNone/>
            </a:pPr>
            <a:r>
              <a:rPr lang="en-US" altLang="vi-VN" sz="2800"/>
              <a:t>1100:03E0			MOV DX, OFFSET Str </a:t>
            </a:r>
          </a:p>
          <a:p>
            <a:pPr marL="0" indent="0">
              <a:buNone/>
            </a:pPr>
            <a:r>
              <a:rPr lang="en-US" altLang="vi-VN" sz="2800" b="1">
                <a:solidFill>
                  <a:srgbClr val="FF0000"/>
                </a:solidFill>
              </a:rPr>
              <a:t>1100</a:t>
            </a:r>
            <a:r>
              <a:rPr lang="en-US" altLang="vi-VN" sz="2800"/>
              <a:t>:03E3			CALL FAR PTR PrintSt </a:t>
            </a:r>
          </a:p>
          <a:p>
            <a:pPr marL="0" indent="0">
              <a:buNone/>
            </a:pPr>
            <a:r>
              <a:rPr lang="en-US" altLang="vi-VN" sz="2800"/>
              <a:t>1100:03E6	Next : 	INT 20h</a:t>
            </a:r>
          </a:p>
          <a:p>
            <a:pPr marL="0" indent="0">
              <a:buNone/>
            </a:pPr>
            <a:r>
              <a:rPr lang="en-US" altLang="vi-VN" sz="2800"/>
              <a:t>1100:03E8	Str		DB ‘KHOA TIN HOC’</a:t>
            </a:r>
          </a:p>
          <a:p>
            <a:pPr marL="0" indent="0">
              <a:buNone/>
            </a:pPr>
            <a:r>
              <a:rPr lang="en-US" altLang="vi-VN" sz="2800"/>
              <a:t>------------------------------------------------------------------</a:t>
            </a:r>
          </a:p>
          <a:p>
            <a:pPr marL="0" indent="0">
              <a:buNone/>
            </a:pPr>
            <a:r>
              <a:rPr lang="en-US" altLang="vi-VN" sz="2800" b="1">
                <a:solidFill>
                  <a:srgbClr val="FF0000"/>
                </a:solidFill>
              </a:rPr>
              <a:t>4100</a:t>
            </a:r>
            <a:r>
              <a:rPr lang="en-US" altLang="vi-VN" sz="2800"/>
              <a:t>:0600	PrintSt	PROC 	FAR</a:t>
            </a:r>
          </a:p>
          <a:p>
            <a:pPr marL="0" indent="0">
              <a:buNone/>
            </a:pPr>
            <a:r>
              <a:rPr lang="en-US" altLang="vi-VN" sz="2800"/>
              <a:t>					MOV AH, 09H</a:t>
            </a:r>
          </a:p>
          <a:p>
            <a:pPr marL="0" indent="0">
              <a:buNone/>
            </a:pPr>
            <a:r>
              <a:rPr lang="en-US" altLang="vi-VN" sz="2800"/>
              <a:t>					INT 21H</a:t>
            </a:r>
          </a:p>
          <a:p>
            <a:pPr marL="0" indent="0">
              <a:buNone/>
            </a:pPr>
            <a:r>
              <a:rPr lang="en-US" altLang="vi-VN" sz="2800"/>
              <a:t>					RET</a:t>
            </a:r>
          </a:p>
          <a:p>
            <a:pPr marL="0" indent="0">
              <a:buNone/>
            </a:pPr>
            <a:r>
              <a:rPr lang="en-US" altLang="vi-VN" sz="2800"/>
              <a:t>	          PrintSt	ENDP</a:t>
            </a:r>
          </a:p>
        </p:txBody>
      </p:sp>
    </p:spTree>
    <p:extLst>
      <p:ext uri="{BB962C8B-B14F-4D97-AF65-F5344CB8AC3E}">
        <p14:creationId xmlns:p14="http://schemas.microsoft.com/office/powerpoint/2010/main" val="329330293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0FEABE22-56E1-499E-BED1-957990A0C08A}"/>
              </a:ext>
            </a:extLst>
          </p:cNvPr>
          <p:cNvSpPr>
            <a:spLocks noGrp="1"/>
          </p:cNvSpPr>
          <p:nvPr>
            <p:ph type="title"/>
          </p:nvPr>
        </p:nvSpPr>
        <p:spPr/>
        <p:txBody>
          <a:bodyPr/>
          <a:lstStyle/>
          <a:p>
            <a:endParaRPr lang="vi-VN" altLang="vi-VN"/>
          </a:p>
        </p:txBody>
      </p:sp>
      <p:sp>
        <p:nvSpPr>
          <p:cNvPr id="3" name="Content Placeholder 2">
            <a:extLst>
              <a:ext uri="{FF2B5EF4-FFF2-40B4-BE49-F238E27FC236}">
                <a16:creationId xmlns:a16="http://schemas.microsoft.com/office/drawing/2014/main" id="{F327CB18-8322-4C53-B374-251D7980DF2C}"/>
              </a:ext>
            </a:extLst>
          </p:cNvPr>
          <p:cNvSpPr>
            <a:spLocks noGrp="1"/>
          </p:cNvSpPr>
          <p:nvPr>
            <p:ph idx="1"/>
          </p:nvPr>
        </p:nvSpPr>
        <p:spPr>
          <a:xfrm>
            <a:off x="1905000" y="1066800"/>
            <a:ext cx="8574088" cy="5791200"/>
          </a:xfrm>
        </p:spPr>
        <p:txBody>
          <a:bodyPr/>
          <a:lstStyle/>
          <a:p>
            <a:pPr>
              <a:spcBef>
                <a:spcPts val="0"/>
              </a:spcBef>
              <a:defRPr/>
            </a:pPr>
            <a:r>
              <a:rPr lang="en-US"/>
              <a:t>CALL target</a:t>
            </a:r>
          </a:p>
          <a:p>
            <a:pPr lvl="1">
              <a:defRPr/>
            </a:pPr>
            <a:r>
              <a:rPr lang="en-US"/>
              <a:t>Gọi và thực hiện ct ở vị trí target</a:t>
            </a:r>
            <a:endParaRPr lang="en-US" sz="2000"/>
          </a:p>
          <a:p>
            <a:pPr lvl="1">
              <a:defRPr/>
            </a:pPr>
            <a:r>
              <a:rPr lang="en-US"/>
              <a:t>Target có thể là thanh ghi hay bộ nhớ</a:t>
            </a:r>
            <a:endParaRPr lang="en-US" sz="2000"/>
          </a:p>
          <a:p>
            <a:pPr marL="0" indent="0">
              <a:spcBef>
                <a:spcPts val="0"/>
              </a:spcBef>
              <a:buNone/>
              <a:defRPr/>
            </a:pPr>
            <a:endParaRPr lang="en-US" sz="2400"/>
          </a:p>
          <a:p>
            <a:pPr marL="0" indent="0">
              <a:spcBef>
                <a:spcPts val="0"/>
              </a:spcBef>
              <a:buNone/>
              <a:defRPr/>
            </a:pPr>
            <a:r>
              <a:rPr lang="en-US"/>
              <a:t>VD : CALL BX</a:t>
            </a:r>
            <a:endParaRPr lang="en-US" sz="2400"/>
          </a:p>
          <a:p>
            <a:pPr lvl="1">
              <a:spcBef>
                <a:spcPts val="0"/>
              </a:spcBef>
              <a:defRPr/>
            </a:pPr>
            <a:r>
              <a:rPr lang="en-US"/>
              <a:t>Push </a:t>
            </a:r>
            <a:r>
              <a:rPr lang="en-US" err="1"/>
              <a:t>IP</a:t>
            </a:r>
            <a:r>
              <a:rPr lang="en-US" err="1">
                <a:sym typeface="Symbol"/>
              </a:rPr>
              <a:t></a:t>
            </a:r>
            <a:r>
              <a:rPr lang="en-US" err="1"/>
              <a:t>Stack</a:t>
            </a:r>
            <a:endParaRPr lang="en-US" sz="2000"/>
          </a:p>
          <a:p>
            <a:pPr lvl="1">
              <a:spcBef>
                <a:spcPts val="0"/>
              </a:spcBef>
              <a:defRPr/>
            </a:pPr>
            <a:r>
              <a:rPr lang="en-US"/>
              <a:t>BX </a:t>
            </a:r>
            <a:r>
              <a:rPr lang="en-US">
                <a:sym typeface="Symbol"/>
              </a:rPr>
              <a:t></a:t>
            </a:r>
            <a:r>
              <a:rPr lang="en-US"/>
              <a:t> IP</a:t>
            </a:r>
            <a:endParaRPr lang="en-US" sz="2000"/>
          </a:p>
          <a:p>
            <a:pPr lvl="1">
              <a:spcBef>
                <a:spcPts val="0"/>
              </a:spcBef>
              <a:defRPr/>
            </a:pPr>
            <a:r>
              <a:rPr lang="en-US" err="1"/>
              <a:t>Thi</a:t>
            </a:r>
            <a:r>
              <a:rPr lang="en-US"/>
              <a:t> </a:t>
            </a:r>
            <a:r>
              <a:rPr lang="en-US" err="1"/>
              <a:t>hành</a:t>
            </a:r>
            <a:r>
              <a:rPr lang="en-US"/>
              <a:t> </a:t>
            </a:r>
            <a:r>
              <a:rPr lang="en-US" err="1"/>
              <a:t>chương</a:t>
            </a:r>
            <a:r>
              <a:rPr lang="en-US"/>
              <a:t> </a:t>
            </a:r>
            <a:r>
              <a:rPr lang="en-US" err="1"/>
              <a:t>trình</a:t>
            </a:r>
            <a:r>
              <a:rPr lang="en-US"/>
              <a:t> </a:t>
            </a:r>
            <a:r>
              <a:rPr lang="en-US" err="1"/>
              <a:t>tại</a:t>
            </a:r>
            <a:r>
              <a:rPr lang="en-US"/>
              <a:t> </a:t>
            </a:r>
            <a:r>
              <a:rPr lang="en-US" err="1"/>
              <a:t>địa</a:t>
            </a:r>
            <a:r>
              <a:rPr lang="en-US"/>
              <a:t> </a:t>
            </a:r>
            <a:r>
              <a:rPr lang="en-US" err="1"/>
              <a:t>chỉ</a:t>
            </a:r>
            <a:r>
              <a:rPr lang="en-US"/>
              <a:t> CS:IP</a:t>
            </a:r>
            <a:endParaRPr lang="en-US" sz="2000"/>
          </a:p>
          <a:p>
            <a:pPr lvl="1">
              <a:spcBef>
                <a:spcPts val="0"/>
              </a:spcBef>
              <a:defRPr/>
            </a:pPr>
            <a:r>
              <a:rPr lang="en-US"/>
              <a:t>Quay </a:t>
            </a:r>
            <a:r>
              <a:rPr lang="en-US" err="1"/>
              <a:t>về</a:t>
            </a:r>
            <a:r>
              <a:rPr lang="en-US"/>
              <a:t> </a:t>
            </a:r>
            <a:r>
              <a:rPr lang="en-US" err="1"/>
              <a:t>lệnh</a:t>
            </a:r>
            <a:r>
              <a:rPr lang="en-US"/>
              <a:t> </a:t>
            </a:r>
            <a:r>
              <a:rPr lang="en-US" err="1"/>
              <a:t>kế</a:t>
            </a:r>
            <a:r>
              <a:rPr lang="en-US"/>
              <a:t> </a:t>
            </a:r>
            <a:r>
              <a:rPr lang="en-US" err="1"/>
              <a:t>tiếp</a:t>
            </a:r>
            <a:r>
              <a:rPr lang="en-US"/>
              <a:t> (POP Stack </a:t>
            </a:r>
            <a:r>
              <a:rPr lang="en-US">
                <a:sym typeface="Symbol"/>
              </a:rPr>
              <a:t></a:t>
            </a:r>
            <a:r>
              <a:rPr lang="en-US"/>
              <a:t> IP)</a:t>
            </a:r>
            <a:endParaRPr lang="en-US" sz="2000"/>
          </a:p>
        </p:txBody>
      </p:sp>
    </p:spTree>
    <p:extLst>
      <p:ext uri="{BB962C8B-B14F-4D97-AF65-F5344CB8AC3E}">
        <p14:creationId xmlns:p14="http://schemas.microsoft.com/office/powerpoint/2010/main" val="189091894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3CBF0DD0-65EA-4BC8-A8D7-8012FC4A89E4}"/>
              </a:ext>
            </a:extLst>
          </p:cNvPr>
          <p:cNvSpPr>
            <a:spLocks noGrp="1"/>
          </p:cNvSpPr>
          <p:nvPr>
            <p:ph type="title"/>
          </p:nvPr>
        </p:nvSpPr>
        <p:spPr/>
        <p:txBody>
          <a:bodyPr/>
          <a:lstStyle/>
          <a:p>
            <a:endParaRPr lang="vi-VN" altLang="vi-VN"/>
          </a:p>
        </p:txBody>
      </p:sp>
      <p:sp>
        <p:nvSpPr>
          <p:cNvPr id="3" name="Content Placeholder 2">
            <a:extLst>
              <a:ext uri="{FF2B5EF4-FFF2-40B4-BE49-F238E27FC236}">
                <a16:creationId xmlns:a16="http://schemas.microsoft.com/office/drawing/2014/main" id="{8BD9819E-FFEB-4A48-A467-02B07716BDA4}"/>
              </a:ext>
            </a:extLst>
          </p:cNvPr>
          <p:cNvSpPr>
            <a:spLocks noGrp="1"/>
          </p:cNvSpPr>
          <p:nvPr>
            <p:ph idx="1"/>
          </p:nvPr>
        </p:nvSpPr>
        <p:spPr>
          <a:xfrm>
            <a:off x="1905000" y="1066800"/>
            <a:ext cx="8574088" cy="5791200"/>
          </a:xfrm>
        </p:spPr>
        <p:txBody>
          <a:bodyPr/>
          <a:lstStyle/>
          <a:p>
            <a:pPr marL="0" indent="0">
              <a:spcBef>
                <a:spcPts val="0"/>
              </a:spcBef>
              <a:buNone/>
              <a:defRPr/>
            </a:pPr>
            <a:r>
              <a:rPr lang="en-US"/>
              <a:t>VD : CALL WORD PTR[BX]</a:t>
            </a:r>
            <a:endParaRPr lang="en-US" sz="2400"/>
          </a:p>
          <a:p>
            <a:pPr lvl="1">
              <a:spcBef>
                <a:spcPts val="0"/>
              </a:spcBef>
              <a:defRPr/>
            </a:pPr>
            <a:r>
              <a:rPr lang="en-US"/>
              <a:t>Push </a:t>
            </a:r>
            <a:r>
              <a:rPr lang="en-US" err="1"/>
              <a:t>IP</a:t>
            </a:r>
            <a:r>
              <a:rPr lang="en-US" err="1">
                <a:sym typeface="Symbol"/>
              </a:rPr>
              <a:t></a:t>
            </a:r>
            <a:r>
              <a:rPr lang="en-US" err="1"/>
              <a:t>Stack</a:t>
            </a:r>
            <a:endParaRPr lang="en-US" sz="2000"/>
          </a:p>
          <a:p>
            <a:pPr lvl="1">
              <a:spcBef>
                <a:spcPts val="0"/>
              </a:spcBef>
              <a:defRPr/>
            </a:pPr>
            <a:r>
              <a:rPr lang="en-US"/>
              <a:t>[BX+1,BX] </a:t>
            </a:r>
            <a:r>
              <a:rPr lang="en-US">
                <a:sym typeface="Symbol"/>
              </a:rPr>
              <a:t></a:t>
            </a:r>
            <a:r>
              <a:rPr lang="en-US"/>
              <a:t> IP</a:t>
            </a:r>
          </a:p>
          <a:p>
            <a:pPr lvl="1">
              <a:spcBef>
                <a:spcPts val="0"/>
              </a:spcBef>
              <a:defRPr/>
            </a:pPr>
            <a:r>
              <a:rPr lang="en-US"/>
              <a:t>Thực </a:t>
            </a:r>
            <a:r>
              <a:rPr lang="en-US" err="1"/>
              <a:t>thi</a:t>
            </a:r>
            <a:r>
              <a:rPr lang="en-US"/>
              <a:t> </a:t>
            </a:r>
            <a:r>
              <a:rPr lang="en-US" err="1"/>
              <a:t>chương</a:t>
            </a:r>
            <a:r>
              <a:rPr lang="en-US"/>
              <a:t> </a:t>
            </a:r>
            <a:r>
              <a:rPr lang="en-US" err="1"/>
              <a:t>trình</a:t>
            </a:r>
            <a:r>
              <a:rPr lang="en-US"/>
              <a:t> </a:t>
            </a:r>
            <a:r>
              <a:rPr lang="en-US" err="1"/>
              <a:t>tại</a:t>
            </a:r>
            <a:r>
              <a:rPr lang="en-US"/>
              <a:t> </a:t>
            </a:r>
            <a:r>
              <a:rPr lang="en-US" err="1"/>
              <a:t>địa</a:t>
            </a:r>
            <a:r>
              <a:rPr lang="en-US"/>
              <a:t> </a:t>
            </a:r>
            <a:r>
              <a:rPr lang="en-US" err="1"/>
              <a:t>chỉ</a:t>
            </a:r>
            <a:r>
              <a:rPr lang="en-US"/>
              <a:t> CS:IP</a:t>
            </a:r>
          </a:p>
          <a:p>
            <a:pPr lvl="1">
              <a:spcBef>
                <a:spcPts val="0"/>
              </a:spcBef>
              <a:defRPr/>
            </a:pPr>
            <a:r>
              <a:rPr lang="en-US"/>
              <a:t>Quay về lệnh kế tiếp (POP Stack </a:t>
            </a:r>
            <a:r>
              <a:rPr lang="en-US">
                <a:sym typeface="Symbol"/>
              </a:rPr>
              <a:t></a:t>
            </a:r>
            <a:r>
              <a:rPr lang="en-US"/>
              <a:t> IP)</a:t>
            </a:r>
          </a:p>
          <a:p>
            <a:pPr marL="457200" lvl="1" indent="0">
              <a:spcBef>
                <a:spcPts val="0"/>
              </a:spcBef>
              <a:buNone/>
              <a:defRPr/>
            </a:pPr>
            <a:endParaRPr lang="en-US" sz="2000"/>
          </a:p>
        </p:txBody>
      </p:sp>
    </p:spTree>
    <p:extLst>
      <p:ext uri="{BB962C8B-B14F-4D97-AF65-F5344CB8AC3E}">
        <p14:creationId xmlns:p14="http://schemas.microsoft.com/office/powerpoint/2010/main" val="325658261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CC12FBA9-2E9B-4BC7-A3B5-6FF4A3D3E220}"/>
              </a:ext>
            </a:extLst>
          </p:cNvPr>
          <p:cNvSpPr>
            <a:spLocks noGrp="1"/>
          </p:cNvSpPr>
          <p:nvPr>
            <p:ph type="title"/>
          </p:nvPr>
        </p:nvSpPr>
        <p:spPr/>
        <p:txBody>
          <a:bodyPr/>
          <a:lstStyle/>
          <a:p>
            <a:endParaRPr lang="vi-VN" altLang="vi-VN"/>
          </a:p>
        </p:txBody>
      </p:sp>
      <p:sp>
        <p:nvSpPr>
          <p:cNvPr id="3" name="Content Placeholder 2">
            <a:extLst>
              <a:ext uri="{FF2B5EF4-FFF2-40B4-BE49-F238E27FC236}">
                <a16:creationId xmlns:a16="http://schemas.microsoft.com/office/drawing/2014/main" id="{748650D5-BD00-4ABC-8C10-6FC193BD5353}"/>
              </a:ext>
            </a:extLst>
          </p:cNvPr>
          <p:cNvSpPr>
            <a:spLocks noGrp="1"/>
          </p:cNvSpPr>
          <p:nvPr>
            <p:ph idx="1"/>
          </p:nvPr>
        </p:nvSpPr>
        <p:spPr>
          <a:xfrm>
            <a:off x="1905000" y="1066800"/>
            <a:ext cx="8574088" cy="5791200"/>
          </a:xfrm>
        </p:spPr>
        <p:txBody>
          <a:bodyPr/>
          <a:lstStyle/>
          <a:p>
            <a:pPr marL="0" indent="0">
              <a:spcBef>
                <a:spcPts val="0"/>
              </a:spcBef>
              <a:buNone/>
              <a:defRPr/>
            </a:pPr>
            <a:r>
              <a:rPr lang="en-US"/>
              <a:t>VD : CALL DWORD PTR[BX]</a:t>
            </a:r>
            <a:endParaRPr lang="en-US" sz="2400"/>
          </a:p>
          <a:p>
            <a:pPr lvl="1">
              <a:spcBef>
                <a:spcPts val="0"/>
              </a:spcBef>
              <a:defRPr/>
            </a:pPr>
            <a:r>
              <a:rPr lang="en-US"/>
              <a:t>Push CS, IP </a:t>
            </a:r>
            <a:r>
              <a:rPr lang="en-US">
                <a:sym typeface="Symbol"/>
              </a:rPr>
              <a:t></a:t>
            </a:r>
            <a:r>
              <a:rPr lang="en-US"/>
              <a:t>Stack</a:t>
            </a:r>
            <a:endParaRPr lang="en-US" sz="2000"/>
          </a:p>
          <a:p>
            <a:pPr lvl="1">
              <a:spcBef>
                <a:spcPts val="0"/>
              </a:spcBef>
              <a:defRPr/>
            </a:pPr>
            <a:r>
              <a:rPr lang="en-US">
                <a:ea typeface="+mn-ea"/>
                <a:cs typeface="+mn-cs"/>
              </a:rPr>
              <a:t>[BX+3, BX+2] </a:t>
            </a:r>
            <a:r>
              <a:rPr lang="en-US">
                <a:ea typeface="+mn-ea"/>
                <a:cs typeface="+mn-cs"/>
                <a:sym typeface="Symbol"/>
              </a:rPr>
              <a:t></a:t>
            </a:r>
            <a:r>
              <a:rPr lang="en-US">
                <a:ea typeface="+mn-ea"/>
                <a:cs typeface="+mn-cs"/>
              </a:rPr>
              <a:t>CS, [BX+1,BX] </a:t>
            </a:r>
            <a:r>
              <a:rPr lang="en-US">
                <a:ea typeface="+mn-ea"/>
                <a:cs typeface="+mn-cs"/>
                <a:sym typeface="Symbol"/>
              </a:rPr>
              <a:t></a:t>
            </a:r>
            <a:r>
              <a:rPr lang="en-US">
                <a:ea typeface="+mn-ea"/>
                <a:cs typeface="+mn-cs"/>
              </a:rPr>
              <a:t>IP</a:t>
            </a:r>
          </a:p>
          <a:p>
            <a:pPr lvl="1">
              <a:spcBef>
                <a:spcPts val="0"/>
              </a:spcBef>
              <a:defRPr/>
            </a:pPr>
            <a:r>
              <a:rPr lang="en-US"/>
              <a:t>Thực thi chương trình tại địa chỉ CS:IP</a:t>
            </a:r>
          </a:p>
          <a:p>
            <a:pPr lvl="1">
              <a:spcBef>
                <a:spcPts val="0"/>
              </a:spcBef>
              <a:defRPr/>
            </a:pPr>
            <a:r>
              <a:rPr lang="en-US"/>
              <a:t>Quay về lệnh kế tiếp (POP Stack </a:t>
            </a:r>
            <a:r>
              <a:rPr lang="en-US">
                <a:sym typeface="Symbol"/>
              </a:rPr>
              <a:t></a:t>
            </a:r>
            <a:r>
              <a:rPr lang="en-US"/>
              <a:t> IP,CS)</a:t>
            </a:r>
          </a:p>
        </p:txBody>
      </p:sp>
    </p:spTree>
    <p:extLst>
      <p:ext uri="{BB962C8B-B14F-4D97-AF65-F5344CB8AC3E}">
        <p14:creationId xmlns:p14="http://schemas.microsoft.com/office/powerpoint/2010/main" val="331715816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B1DB6200-08EB-4A42-B2B8-B323DCD3E520}"/>
              </a:ext>
            </a:extLst>
          </p:cNvPr>
          <p:cNvSpPr>
            <a:spLocks noGrp="1"/>
          </p:cNvSpPr>
          <p:nvPr>
            <p:ph type="title"/>
          </p:nvPr>
        </p:nvSpPr>
        <p:spPr/>
        <p:txBody>
          <a:bodyPr/>
          <a:lstStyle/>
          <a:p>
            <a:r>
              <a:rPr lang="en-US" altLang="vi-VN"/>
              <a:t>Lệnh gọi ngắt INT (Interrupt)</a:t>
            </a:r>
          </a:p>
        </p:txBody>
      </p:sp>
      <p:sp>
        <p:nvSpPr>
          <p:cNvPr id="34819" name="Content Placeholder 2">
            <a:extLst>
              <a:ext uri="{FF2B5EF4-FFF2-40B4-BE49-F238E27FC236}">
                <a16:creationId xmlns:a16="http://schemas.microsoft.com/office/drawing/2014/main" id="{13DD2CC7-0004-48B8-B0DC-31F2E54101DE}"/>
              </a:ext>
            </a:extLst>
          </p:cNvPr>
          <p:cNvSpPr>
            <a:spLocks noGrp="1"/>
          </p:cNvSpPr>
          <p:nvPr>
            <p:ph idx="1"/>
          </p:nvPr>
        </p:nvSpPr>
        <p:spPr/>
        <p:txBody>
          <a:bodyPr/>
          <a:lstStyle/>
          <a:p>
            <a:r>
              <a:rPr lang="en-US" altLang="vi-VN"/>
              <a:t>Cú pháp : INT n    ; n số hiệu ngắt (Hex)</a:t>
            </a:r>
          </a:p>
          <a:p>
            <a:r>
              <a:rPr lang="en-US" altLang="vi-VN"/>
              <a:t>Gọi và thực hiện chương trình phục vụ ngắt với số hiệu n (Hex)</a:t>
            </a:r>
          </a:p>
          <a:p>
            <a:r>
              <a:rPr lang="en-US" altLang="vi-VN"/>
              <a:t>Hoạt động của lệnh INT</a:t>
            </a:r>
          </a:p>
          <a:p>
            <a:pPr lvl="1"/>
            <a:r>
              <a:rPr lang="en-US" altLang="vi-VN" sz="2400"/>
              <a:t>Push thanh ghi cờ </a:t>
            </a:r>
            <a:r>
              <a:rPr lang="en-US" altLang="vi-VN" sz="2400">
                <a:sym typeface="Symbol" panose="05050102010706020507" pitchFamily="18" charset="2"/>
              </a:rPr>
              <a:t></a:t>
            </a:r>
            <a:r>
              <a:rPr lang="en-US" altLang="vi-VN" sz="2400"/>
              <a:t> stack</a:t>
            </a:r>
            <a:endParaRPr lang="en-US" altLang="vi-VN" sz="1800"/>
          </a:p>
          <a:p>
            <a:pPr lvl="1"/>
            <a:r>
              <a:rPr lang="en-US" altLang="vi-VN" sz="2400"/>
              <a:t>Push CS, IP </a:t>
            </a:r>
            <a:r>
              <a:rPr lang="en-US" altLang="vi-VN" sz="2400">
                <a:sym typeface="Symbol" panose="05050102010706020507" pitchFamily="18" charset="2"/>
              </a:rPr>
              <a:t></a:t>
            </a:r>
            <a:r>
              <a:rPr lang="en-US" altLang="vi-VN" sz="2400"/>
              <a:t> stack</a:t>
            </a:r>
            <a:endParaRPr lang="en-US" altLang="vi-VN" sz="1800"/>
          </a:p>
          <a:p>
            <a:pPr lvl="1"/>
            <a:r>
              <a:rPr lang="en-US" altLang="vi-VN" sz="2400"/>
              <a:t>Địa chỉ ct phục vụ ngắt </a:t>
            </a:r>
            <a:r>
              <a:rPr lang="en-US" altLang="vi-VN" sz="2400">
                <a:sym typeface="Symbol" panose="05050102010706020507" pitchFamily="18" charset="2"/>
              </a:rPr>
              <a:t></a:t>
            </a:r>
            <a:r>
              <a:rPr lang="en-US" altLang="vi-VN" sz="2400"/>
              <a:t> CS:IP</a:t>
            </a:r>
            <a:endParaRPr lang="en-US" altLang="vi-VN"/>
          </a:p>
          <a:p>
            <a:pPr lvl="1"/>
            <a:r>
              <a:rPr lang="en-US" altLang="vi-VN" sz="2400"/>
              <a:t>Thực hiện ct phục vụ ngắt</a:t>
            </a:r>
          </a:p>
          <a:p>
            <a:pPr lvl="1"/>
            <a:r>
              <a:rPr lang="en-US" altLang="vi-VN" sz="2400"/>
              <a:t>Quay về lệnh kế tiếp</a:t>
            </a:r>
          </a:p>
          <a:p>
            <a:pPr lvl="1"/>
            <a:r>
              <a:rPr lang="en-US" altLang="vi-VN" sz="2400"/>
              <a:t>Khôi phục thanh ghi cờ.</a:t>
            </a:r>
          </a:p>
        </p:txBody>
      </p:sp>
    </p:spTree>
    <p:extLst>
      <p:ext uri="{BB962C8B-B14F-4D97-AF65-F5344CB8AC3E}">
        <p14:creationId xmlns:p14="http://schemas.microsoft.com/office/powerpoint/2010/main" val="156918548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E2A033FC-70DE-43E7-81A8-0875F03354F1}"/>
              </a:ext>
            </a:extLst>
          </p:cNvPr>
          <p:cNvSpPr>
            <a:spLocks noGrp="1"/>
          </p:cNvSpPr>
          <p:nvPr>
            <p:ph type="title"/>
          </p:nvPr>
        </p:nvSpPr>
        <p:spPr/>
        <p:txBody>
          <a:bodyPr/>
          <a:lstStyle/>
          <a:p>
            <a:endParaRPr lang="vi-VN" altLang="vi-VN"/>
          </a:p>
        </p:txBody>
      </p:sp>
      <p:sp>
        <p:nvSpPr>
          <p:cNvPr id="3" name="Content Placeholder 2">
            <a:extLst>
              <a:ext uri="{FF2B5EF4-FFF2-40B4-BE49-F238E27FC236}">
                <a16:creationId xmlns:a16="http://schemas.microsoft.com/office/drawing/2014/main" id="{3135B738-4B6F-4066-9DBC-5B8793BDD9F2}"/>
              </a:ext>
            </a:extLst>
          </p:cNvPr>
          <p:cNvSpPr>
            <a:spLocks noGrp="1"/>
          </p:cNvSpPr>
          <p:nvPr>
            <p:ph idx="1"/>
          </p:nvPr>
        </p:nvSpPr>
        <p:spPr>
          <a:xfrm>
            <a:off x="1893889" y="1143000"/>
            <a:ext cx="8574087" cy="5562600"/>
          </a:xfrm>
        </p:spPr>
        <p:txBody>
          <a:bodyPr/>
          <a:lstStyle/>
          <a:p>
            <a:pPr>
              <a:defRPr/>
            </a:pPr>
            <a:r>
              <a:rPr lang="en-US"/>
              <a:t>Gọi ngắt trong CT</a:t>
            </a:r>
            <a:endParaRPr lang="en-US" sz="1800"/>
          </a:p>
          <a:p>
            <a:pPr lvl="1">
              <a:defRPr/>
            </a:pPr>
            <a:r>
              <a:rPr lang="en-US" sz="2400"/>
              <a:t>Input : nạp các giá trị theo qui định trước khi gọi ngắt.</a:t>
            </a:r>
          </a:p>
          <a:p>
            <a:pPr lvl="1">
              <a:defRPr/>
            </a:pPr>
            <a:r>
              <a:rPr lang="en-US" sz="2400"/>
              <a:t>Gọi ngắt.</a:t>
            </a:r>
          </a:p>
          <a:p>
            <a:pPr lvl="1">
              <a:defRPr/>
            </a:pPr>
            <a:r>
              <a:rPr lang="en-US" sz="2400"/>
              <a:t>Output : các giá trị trả về.</a:t>
            </a:r>
            <a:endParaRPr lang="en-US" sz="1800"/>
          </a:p>
          <a:p>
            <a:pPr marL="457200" lvl="1" indent="0">
              <a:buNone/>
              <a:defRPr/>
            </a:pPr>
            <a:r>
              <a:rPr lang="en-US"/>
              <a:t>VD :</a:t>
            </a:r>
          </a:p>
          <a:p>
            <a:pPr marL="457200" lvl="1" indent="0">
              <a:buNone/>
              <a:defRPr/>
            </a:pPr>
            <a:r>
              <a:rPr lang="en-US" sz="2400"/>
              <a:t>;Input</a:t>
            </a:r>
          </a:p>
          <a:p>
            <a:pPr marL="457200" lvl="1" indent="0">
              <a:buNone/>
              <a:defRPr/>
            </a:pPr>
            <a:r>
              <a:rPr lang="en-US" sz="2400"/>
              <a:t>Mov ah,0a</a:t>
            </a:r>
          </a:p>
          <a:p>
            <a:pPr marL="457200" lvl="1" indent="0">
              <a:buNone/>
              <a:defRPr/>
            </a:pPr>
            <a:r>
              <a:rPr lang="en-US" sz="2400"/>
              <a:t>Mov dx,đ/c Buff</a:t>
            </a:r>
          </a:p>
          <a:p>
            <a:pPr marL="457200" lvl="1" indent="0">
              <a:buNone/>
              <a:defRPr/>
            </a:pPr>
            <a:r>
              <a:rPr lang="en-US" sz="2400"/>
              <a:t>;Gọi ngắt</a:t>
            </a:r>
          </a:p>
          <a:p>
            <a:pPr marL="457200" lvl="1" indent="0">
              <a:buNone/>
              <a:defRPr/>
            </a:pPr>
            <a:r>
              <a:rPr lang="en-US" sz="2400"/>
              <a:t>Int 21h</a:t>
            </a:r>
          </a:p>
          <a:p>
            <a:pPr marL="457200" lvl="1" indent="0">
              <a:buNone/>
              <a:defRPr/>
            </a:pPr>
            <a:r>
              <a:rPr lang="en-US" sz="2400"/>
              <a:t>;Output</a:t>
            </a:r>
          </a:p>
          <a:p>
            <a:pPr marL="457200" lvl="1" indent="0">
              <a:buNone/>
              <a:defRPr/>
            </a:pPr>
            <a:r>
              <a:rPr lang="en-US" sz="2400"/>
              <a:t>Buff=chuỗi nhập</a:t>
            </a:r>
          </a:p>
        </p:txBody>
      </p:sp>
    </p:spTree>
    <p:extLst>
      <p:ext uri="{BB962C8B-B14F-4D97-AF65-F5344CB8AC3E}">
        <p14:creationId xmlns:p14="http://schemas.microsoft.com/office/powerpoint/2010/main" val="247705228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57C9703F-46E8-4C24-B0B9-AE273C460A89}"/>
              </a:ext>
            </a:extLst>
          </p:cNvPr>
          <p:cNvSpPr>
            <a:spLocks noGrp="1"/>
          </p:cNvSpPr>
          <p:nvPr>
            <p:ph type="title"/>
          </p:nvPr>
        </p:nvSpPr>
        <p:spPr/>
        <p:txBody>
          <a:bodyPr/>
          <a:lstStyle/>
          <a:p>
            <a:endParaRPr lang="vi-VN" altLang="vi-VN"/>
          </a:p>
        </p:txBody>
      </p:sp>
      <p:sp>
        <p:nvSpPr>
          <p:cNvPr id="36867" name="Content Placeholder 2">
            <a:extLst>
              <a:ext uri="{FF2B5EF4-FFF2-40B4-BE49-F238E27FC236}">
                <a16:creationId xmlns:a16="http://schemas.microsoft.com/office/drawing/2014/main" id="{F09AFA08-EE54-48E0-A2F2-77CA06F16E4A}"/>
              </a:ext>
            </a:extLst>
          </p:cNvPr>
          <p:cNvSpPr>
            <a:spLocks noGrp="1"/>
          </p:cNvSpPr>
          <p:nvPr>
            <p:ph idx="1"/>
          </p:nvPr>
        </p:nvSpPr>
        <p:spPr>
          <a:xfrm>
            <a:off x="1905000" y="990600"/>
            <a:ext cx="8574088" cy="5562600"/>
          </a:xfrm>
        </p:spPr>
        <p:txBody>
          <a:bodyPr/>
          <a:lstStyle/>
          <a:p>
            <a:pPr lvl="1"/>
            <a:r>
              <a:rPr lang="vi-VN" altLang="vi-VN"/>
              <a:t>Số hiệu ngắt theo qui ước của hệ thống như sau : </a:t>
            </a:r>
          </a:p>
          <a:p>
            <a:pPr lvl="2"/>
            <a:r>
              <a:rPr lang="vi-VN" altLang="vi-VN"/>
              <a:t>00h ÷  07h : ngắt hệ thống. </a:t>
            </a:r>
          </a:p>
          <a:p>
            <a:pPr lvl="2"/>
            <a:r>
              <a:rPr lang="vi-VN" altLang="vi-VN"/>
              <a:t>08h ÷  0Fh, 70h ÷ 77h : ngắt cứng. </a:t>
            </a:r>
          </a:p>
          <a:p>
            <a:pPr lvl="2"/>
            <a:r>
              <a:rPr lang="vi-VN" altLang="vi-VN"/>
              <a:t>Còn lại : ngắt mềm. </a:t>
            </a:r>
          </a:p>
          <a:p>
            <a:pPr lvl="1"/>
            <a:r>
              <a:rPr lang="vi-VN" altLang="vi-VN"/>
              <a:t>Một số ngắt thông dụng : </a:t>
            </a:r>
          </a:p>
          <a:p>
            <a:pPr lvl="2"/>
            <a:r>
              <a:rPr lang="vi-VN" altLang="vi-VN"/>
              <a:t>INT 10h  : màn hình. </a:t>
            </a:r>
          </a:p>
          <a:p>
            <a:pPr lvl="2"/>
            <a:r>
              <a:rPr lang="vi-VN" altLang="vi-VN"/>
              <a:t>INT 13h  :  đĩa. </a:t>
            </a:r>
          </a:p>
          <a:p>
            <a:pPr lvl="2"/>
            <a:r>
              <a:rPr lang="vi-VN" altLang="vi-VN"/>
              <a:t>INT  14h  :  thông tin liên lạc. </a:t>
            </a:r>
          </a:p>
          <a:p>
            <a:pPr lvl="2"/>
            <a:r>
              <a:rPr lang="vi-VN" altLang="vi-VN"/>
              <a:t>INT 16h  : bàn phím. </a:t>
            </a:r>
          </a:p>
          <a:p>
            <a:pPr lvl="2"/>
            <a:r>
              <a:rPr lang="vi-VN" altLang="vi-VN"/>
              <a:t>INT 21h  : dịch vụ của MS-DOS. </a:t>
            </a:r>
          </a:p>
          <a:p>
            <a:pPr lvl="2"/>
            <a:r>
              <a:rPr lang="vi-VN" altLang="vi-VN"/>
              <a:t>INT 20h  : kết thúc chương trình .com, trở về DOS. </a:t>
            </a:r>
            <a:endParaRPr lang="en-US" altLang="vi-VN"/>
          </a:p>
        </p:txBody>
      </p:sp>
    </p:spTree>
    <p:extLst>
      <p:ext uri="{BB962C8B-B14F-4D97-AF65-F5344CB8AC3E}">
        <p14:creationId xmlns:p14="http://schemas.microsoft.com/office/powerpoint/2010/main" val="31354108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4BBE9FA7-D394-4C2D-95A2-82CE4EA9DE16}"/>
              </a:ext>
            </a:extLst>
          </p:cNvPr>
          <p:cNvSpPr>
            <a:spLocks noGrp="1"/>
          </p:cNvSpPr>
          <p:nvPr>
            <p:ph type="title"/>
          </p:nvPr>
        </p:nvSpPr>
        <p:spPr/>
        <p:txBody>
          <a:bodyPr/>
          <a:lstStyle/>
          <a:p>
            <a:r>
              <a:rPr lang="en-US" altLang="vi-VN"/>
              <a:t>Ví dụ 1:</a:t>
            </a:r>
          </a:p>
        </p:txBody>
      </p:sp>
      <p:sp>
        <p:nvSpPr>
          <p:cNvPr id="43011" name="Content Placeholder 2">
            <a:extLst>
              <a:ext uri="{FF2B5EF4-FFF2-40B4-BE49-F238E27FC236}">
                <a16:creationId xmlns:a16="http://schemas.microsoft.com/office/drawing/2014/main" id="{C3098159-82E6-4086-98BE-814B7214F396}"/>
              </a:ext>
            </a:extLst>
          </p:cNvPr>
          <p:cNvSpPr>
            <a:spLocks noGrp="1"/>
          </p:cNvSpPr>
          <p:nvPr>
            <p:ph idx="1"/>
          </p:nvPr>
        </p:nvSpPr>
        <p:spPr/>
        <p:txBody>
          <a:bodyPr/>
          <a:lstStyle/>
          <a:p>
            <a:pPr>
              <a:defRPr/>
            </a:pPr>
            <a:r>
              <a:rPr lang="en-US" altLang="vi-VN"/>
              <a:t>Xác định giá trị của số thực được biểu diễn bằng 32 bit như sau :</a:t>
            </a:r>
          </a:p>
          <a:p>
            <a:pPr marL="0" indent="0">
              <a:buNone/>
              <a:defRPr/>
            </a:pPr>
            <a:r>
              <a:rPr lang="en-US" altLang="vi-VN"/>
              <a:t>X=1</a:t>
            </a:r>
            <a:r>
              <a:rPr lang="en-US" altLang="vi-VN">
                <a:solidFill>
                  <a:srgbClr val="FF0000"/>
                </a:solidFill>
              </a:rPr>
              <a:t>100 0001 0</a:t>
            </a:r>
            <a:r>
              <a:rPr lang="en-US" altLang="vi-VN">
                <a:solidFill>
                  <a:srgbClr val="0070C0"/>
                </a:solidFill>
              </a:rPr>
              <a:t>101 0110 0000 0000 0000 0000</a:t>
            </a:r>
            <a:r>
              <a:rPr lang="en-US" altLang="vi-VN" baseline="-25000"/>
              <a:t>2</a:t>
            </a:r>
            <a:endParaRPr lang="en-US" altLang="vi-VN"/>
          </a:p>
          <a:p>
            <a:pPr lvl="1">
              <a:defRPr/>
            </a:pPr>
            <a:r>
              <a:rPr lang="en-US" altLang="vi-VN"/>
              <a:t>S=1 </a:t>
            </a:r>
            <a:r>
              <a:rPr lang="en-US" altLang="vi-VN">
                <a:sym typeface="Symbol" panose="05050102010706020507" pitchFamily="18" charset="2"/>
              </a:rPr>
              <a:t> số âm</a:t>
            </a:r>
          </a:p>
          <a:p>
            <a:pPr lvl="1">
              <a:defRPr/>
            </a:pPr>
            <a:r>
              <a:rPr lang="en-US" altLang="vi-VN">
                <a:sym typeface="Symbol" panose="05050102010706020507" pitchFamily="18" charset="2"/>
              </a:rPr>
              <a:t>e=</a:t>
            </a:r>
            <a:r>
              <a:rPr lang="en-US" altLang="vi-VN">
                <a:solidFill>
                  <a:srgbClr val="FF0000"/>
                </a:solidFill>
                <a:sym typeface="Symbol" panose="05050102010706020507" pitchFamily="18" charset="2"/>
              </a:rPr>
              <a:t>1000 0010</a:t>
            </a:r>
            <a:r>
              <a:rPr lang="en-US" altLang="vi-VN">
                <a:sym typeface="Symbol" panose="05050102010706020507" pitchFamily="18" charset="2"/>
              </a:rPr>
              <a:t> = 130  E=130 – 127 = 3</a:t>
            </a:r>
          </a:p>
          <a:p>
            <a:pPr lvl="1">
              <a:defRPr/>
            </a:pPr>
            <a:r>
              <a:rPr lang="en-US" altLang="vi-VN">
                <a:sym typeface="Symbol" panose="05050102010706020507" pitchFamily="18" charset="2"/>
              </a:rPr>
              <a:t>m=</a:t>
            </a:r>
            <a:r>
              <a:rPr lang="en-US" altLang="vi-VN">
                <a:solidFill>
                  <a:srgbClr val="0070C0"/>
                </a:solidFill>
              </a:rPr>
              <a:t>101 0110 0000 0000 0000 0000=101 011</a:t>
            </a:r>
            <a:endParaRPr lang="en-US" altLang="vi-VN">
              <a:sym typeface="Symbol" panose="05050102010706020507" pitchFamily="18" charset="2"/>
            </a:endParaRPr>
          </a:p>
          <a:p>
            <a:pPr lvl="1">
              <a:defRPr/>
            </a:pPr>
            <a:r>
              <a:rPr lang="en-US" altLang="vi-VN">
                <a:sym typeface="Symbol" panose="05050102010706020507" pitchFamily="18" charset="2"/>
              </a:rPr>
              <a:t>Vậy X=-1.101011*2</a:t>
            </a:r>
            <a:r>
              <a:rPr lang="en-US" altLang="vi-VN" baseline="30000">
                <a:sym typeface="Symbol" panose="05050102010706020507" pitchFamily="18" charset="2"/>
              </a:rPr>
              <a:t>3</a:t>
            </a:r>
            <a:r>
              <a:rPr lang="en-US" altLang="vi-VN">
                <a:sym typeface="Symbol" panose="05050102010706020507" pitchFamily="18" charset="2"/>
              </a:rPr>
              <a:t> = - 1101.011 = -13.375</a:t>
            </a:r>
          </a:p>
          <a:p>
            <a:pPr marL="457200" lvl="1" indent="0">
              <a:buNone/>
              <a:defRPr/>
            </a:pPr>
            <a:endParaRPr lang="en-US" altLang="vi-VN">
              <a:sym typeface="Symbol" panose="05050102010706020507" pitchFamily="18" charset="2"/>
            </a:endParaRPr>
          </a:p>
          <a:p>
            <a:pPr marL="58738" lvl="1" indent="0">
              <a:buNone/>
              <a:defRPr/>
            </a:pPr>
            <a:r>
              <a:rPr lang="en-US" altLang="vi-VN"/>
              <a:t>1</a:t>
            </a:r>
            <a:r>
              <a:rPr lang="en-US" altLang="vi-VN">
                <a:solidFill>
                  <a:srgbClr val="FF0000"/>
                </a:solidFill>
              </a:rPr>
              <a:t>100 0001 0</a:t>
            </a:r>
            <a:r>
              <a:rPr lang="en-US" altLang="vi-VN">
                <a:solidFill>
                  <a:srgbClr val="0070C0"/>
                </a:solidFill>
              </a:rPr>
              <a:t>101 0110 0000 0000 0000 0000</a:t>
            </a:r>
            <a:r>
              <a:rPr lang="en-US" altLang="vi-VN" baseline="-25000"/>
              <a:t>2</a:t>
            </a:r>
            <a:r>
              <a:rPr lang="en-US" altLang="vi-VN"/>
              <a:t> = -13.375</a:t>
            </a:r>
            <a:r>
              <a:rPr lang="en-US" altLang="vi-VN" baseline="-25000"/>
              <a:t>10</a:t>
            </a:r>
            <a:endParaRPr lang="en-US" altLang="vi-VN" baseline="-25000">
              <a:solidFill>
                <a:srgbClr val="0070C0"/>
              </a:solidFill>
            </a:endParaRPr>
          </a:p>
          <a:p>
            <a:pPr marL="457200" lvl="1" indent="0">
              <a:buNone/>
              <a:defRPr/>
            </a:pPr>
            <a:endParaRPr lang="en-US" altLang="vi-VN">
              <a:sym typeface="Symbol" panose="05050102010706020507" pitchFamily="18" charset="2"/>
            </a:endParaRPr>
          </a:p>
        </p:txBody>
      </p:sp>
      <p:sp>
        <p:nvSpPr>
          <p:cNvPr id="47108" name="Footer Placeholder 3">
            <a:extLst>
              <a:ext uri="{FF2B5EF4-FFF2-40B4-BE49-F238E27FC236}">
                <a16:creationId xmlns:a16="http://schemas.microsoft.com/office/drawing/2014/main" id="{2994E1D2-7E42-4F6A-99E6-E840D93BC54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vi-VN" sz="1400">
                <a:latin typeface="Tahoma" panose="020B0604030504040204" pitchFamily="34" charset="0"/>
              </a:rPr>
              <a:t>CTMT&amp;HN - KHOA CNTT - ĐHSPKT</a:t>
            </a:r>
          </a:p>
        </p:txBody>
      </p:sp>
      <p:sp>
        <p:nvSpPr>
          <p:cNvPr id="47109" name="Slide Number Placeholder 4">
            <a:extLst>
              <a:ext uri="{FF2B5EF4-FFF2-40B4-BE49-F238E27FC236}">
                <a16:creationId xmlns:a16="http://schemas.microsoft.com/office/drawing/2014/main" id="{BD0EC14B-EBCE-43E6-810B-D70AF9708CD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B92FE18B-3706-4A3B-A316-9E9F564E4A34}" type="slidenum">
              <a:rPr lang="en-US" altLang="vi-VN" sz="1400">
                <a:latin typeface="Tahoma" panose="020B0604030504040204" pitchFamily="34" charset="0"/>
              </a:rPr>
              <a:pPr>
                <a:spcBef>
                  <a:spcPct val="0"/>
                </a:spcBef>
                <a:buClrTx/>
                <a:buSzTx/>
                <a:buFontTx/>
                <a:buNone/>
              </a:pPr>
              <a:t>48</a:t>
            </a:fld>
            <a:endParaRPr lang="en-US" altLang="vi-VN" sz="1400">
              <a:latin typeface="Tahoma" panose="020B0604030504040204" pitchFamily="34" charset="0"/>
            </a:endParaRPr>
          </a:p>
        </p:txBody>
      </p:sp>
    </p:spTree>
    <p:extLst>
      <p:ext uri="{BB962C8B-B14F-4D97-AF65-F5344CB8AC3E}">
        <p14:creationId xmlns:p14="http://schemas.microsoft.com/office/powerpoint/2010/main" val="228030573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CFD838EA-4BD3-46E8-807A-44A0A5EBBD37}"/>
              </a:ext>
            </a:extLst>
          </p:cNvPr>
          <p:cNvSpPr>
            <a:spLocks noGrp="1"/>
          </p:cNvSpPr>
          <p:nvPr>
            <p:ph type="title"/>
          </p:nvPr>
        </p:nvSpPr>
        <p:spPr/>
        <p:txBody>
          <a:bodyPr/>
          <a:lstStyle/>
          <a:p>
            <a:r>
              <a:rPr lang="en-US" altLang="vi-VN"/>
              <a:t>Lệnh nhảy có điều kiện</a:t>
            </a:r>
          </a:p>
        </p:txBody>
      </p:sp>
      <p:sp>
        <p:nvSpPr>
          <p:cNvPr id="37891" name="Content Placeholder 2">
            <a:extLst>
              <a:ext uri="{FF2B5EF4-FFF2-40B4-BE49-F238E27FC236}">
                <a16:creationId xmlns:a16="http://schemas.microsoft.com/office/drawing/2014/main" id="{DA40973D-254E-4DC9-AA19-11B2D8FBDA6A}"/>
              </a:ext>
            </a:extLst>
          </p:cNvPr>
          <p:cNvSpPr>
            <a:spLocks noGrp="1"/>
          </p:cNvSpPr>
          <p:nvPr>
            <p:ph idx="1"/>
          </p:nvPr>
        </p:nvSpPr>
        <p:spPr>
          <a:xfrm>
            <a:off x="1905000" y="1295400"/>
            <a:ext cx="8574088" cy="5562600"/>
          </a:xfrm>
        </p:spPr>
        <p:txBody>
          <a:bodyPr/>
          <a:lstStyle/>
          <a:p>
            <a:r>
              <a:rPr lang="en-US" altLang="vi-VN"/>
              <a:t>Cú pháp : J&lt;DK&gt; Label</a:t>
            </a:r>
          </a:p>
          <a:p>
            <a:r>
              <a:rPr lang="en-US" altLang="vi-VN"/>
              <a:t>Nhảy tới Label nếu điều kiện thỏa</a:t>
            </a:r>
          </a:p>
          <a:p>
            <a:r>
              <a:rPr lang="en-US" altLang="vi-VN"/>
              <a:t>Label : là shortLabel</a:t>
            </a:r>
          </a:p>
          <a:p>
            <a:r>
              <a:rPr lang="en-US" altLang="vi-VN"/>
              <a:t>Ví dụ :</a:t>
            </a:r>
          </a:p>
          <a:p>
            <a:pPr marL="457200" lvl="1" indent="0">
              <a:buNone/>
            </a:pPr>
            <a:r>
              <a:rPr lang="en-US" altLang="vi-VN"/>
              <a:t>JZ Label</a:t>
            </a:r>
          </a:p>
        </p:txBody>
      </p:sp>
    </p:spTree>
    <p:extLst>
      <p:ext uri="{BB962C8B-B14F-4D97-AF65-F5344CB8AC3E}">
        <p14:creationId xmlns:p14="http://schemas.microsoft.com/office/powerpoint/2010/main" val="36750427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719C92B6-0E23-4B7B-BEE4-23030C51135F}"/>
              </a:ext>
            </a:extLst>
          </p:cNvPr>
          <p:cNvSpPr>
            <a:spLocks noGrp="1"/>
          </p:cNvSpPr>
          <p:nvPr>
            <p:ph type="title"/>
          </p:nvPr>
        </p:nvSpPr>
        <p:spPr/>
        <p:txBody>
          <a:bodyPr/>
          <a:lstStyle/>
          <a:p>
            <a:endParaRPr lang="vi-VN" altLang="vi-VN"/>
          </a:p>
        </p:txBody>
      </p:sp>
      <p:sp>
        <p:nvSpPr>
          <p:cNvPr id="38915" name="Content Placeholder 2">
            <a:extLst>
              <a:ext uri="{FF2B5EF4-FFF2-40B4-BE49-F238E27FC236}">
                <a16:creationId xmlns:a16="http://schemas.microsoft.com/office/drawing/2014/main" id="{CE910DC9-0636-419D-8197-6784A75CAEE9}"/>
              </a:ext>
            </a:extLst>
          </p:cNvPr>
          <p:cNvSpPr>
            <a:spLocks noGrp="1"/>
          </p:cNvSpPr>
          <p:nvPr>
            <p:ph idx="1"/>
          </p:nvPr>
        </p:nvSpPr>
        <p:spPr/>
        <p:txBody>
          <a:bodyPr/>
          <a:lstStyle/>
          <a:p>
            <a:endParaRPr lang="vi-VN" altLang="vi-VN"/>
          </a:p>
        </p:txBody>
      </p:sp>
      <p:pic>
        <p:nvPicPr>
          <p:cNvPr id="38916" name="Picture 2">
            <a:extLst>
              <a:ext uri="{FF2B5EF4-FFF2-40B4-BE49-F238E27FC236}">
                <a16:creationId xmlns:a16="http://schemas.microsoft.com/office/drawing/2014/main" id="{55F19EEB-141F-45A8-AE29-CE4D26C6DE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143000"/>
            <a:ext cx="86106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345749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1DB0F215-635B-4CF6-9B75-BF2FC9B5F60C}"/>
              </a:ext>
            </a:extLst>
          </p:cNvPr>
          <p:cNvSpPr>
            <a:spLocks noGrp="1"/>
          </p:cNvSpPr>
          <p:nvPr>
            <p:ph type="title"/>
          </p:nvPr>
        </p:nvSpPr>
        <p:spPr/>
        <p:txBody>
          <a:bodyPr/>
          <a:lstStyle/>
          <a:p>
            <a:endParaRPr lang="vi-VN" altLang="vi-VN"/>
          </a:p>
        </p:txBody>
      </p:sp>
      <p:sp>
        <p:nvSpPr>
          <p:cNvPr id="39939" name="Content Placeholder 2">
            <a:extLst>
              <a:ext uri="{FF2B5EF4-FFF2-40B4-BE49-F238E27FC236}">
                <a16:creationId xmlns:a16="http://schemas.microsoft.com/office/drawing/2014/main" id="{C2A756DB-27A0-41F3-AFFF-E1BA752860E5}"/>
              </a:ext>
            </a:extLst>
          </p:cNvPr>
          <p:cNvSpPr>
            <a:spLocks noGrp="1"/>
          </p:cNvSpPr>
          <p:nvPr>
            <p:ph idx="1"/>
          </p:nvPr>
        </p:nvSpPr>
        <p:spPr>
          <a:xfrm>
            <a:off x="1752600" y="1295400"/>
            <a:ext cx="8915400" cy="5562600"/>
          </a:xfrm>
        </p:spPr>
        <p:txBody>
          <a:bodyPr/>
          <a:lstStyle/>
          <a:p>
            <a:pPr>
              <a:defRPr/>
            </a:pPr>
            <a:r>
              <a:rPr lang="vi-VN" altLang="vi-VN"/>
              <a:t>Ví dụ :</a:t>
            </a:r>
            <a:r>
              <a:rPr lang="en-US" altLang="vi-VN"/>
              <a:t> giả lập IF …</a:t>
            </a:r>
          </a:p>
          <a:p>
            <a:pPr marL="0" indent="0">
              <a:buNone/>
              <a:defRPr/>
            </a:pPr>
            <a:r>
              <a:rPr lang="en-US" altLang="vi-VN" sz="2800"/>
              <a:t>Nhập chữ thường, in ra chữ in.</a:t>
            </a:r>
          </a:p>
          <a:p>
            <a:pPr marL="457200" lvl="1" indent="0">
              <a:buNone/>
              <a:defRPr/>
            </a:pPr>
            <a:r>
              <a:rPr lang="en-US" altLang="vi-VN" sz="2400"/>
              <a:t>Mov ah,1</a:t>
            </a:r>
          </a:p>
          <a:p>
            <a:pPr marL="457200" lvl="1" indent="0">
              <a:buNone/>
              <a:defRPr/>
            </a:pPr>
            <a:r>
              <a:rPr lang="en-US" altLang="vi-VN" sz="2400"/>
              <a:t>Int 21h</a:t>
            </a:r>
          </a:p>
          <a:p>
            <a:pPr marL="457200" lvl="1" indent="0">
              <a:buNone/>
              <a:defRPr/>
            </a:pPr>
            <a:r>
              <a:rPr lang="en-US" altLang="vi-VN" sz="2400">
                <a:solidFill>
                  <a:srgbClr val="FF0000"/>
                </a:solidFill>
              </a:rPr>
              <a:t>Cmp al,1bh</a:t>
            </a:r>
          </a:p>
          <a:p>
            <a:pPr marL="457200" lvl="1" indent="0">
              <a:buNone/>
              <a:defRPr/>
            </a:pPr>
            <a:r>
              <a:rPr lang="en-US" altLang="vi-VN" sz="2400">
                <a:solidFill>
                  <a:srgbClr val="FF0000"/>
                </a:solidFill>
              </a:rPr>
              <a:t>Jz kt</a:t>
            </a:r>
          </a:p>
          <a:p>
            <a:pPr marL="457200" lvl="1" indent="0">
              <a:buNone/>
              <a:defRPr/>
            </a:pPr>
            <a:r>
              <a:rPr lang="en-US" altLang="vi-VN" sz="2400"/>
              <a:t>Sub al,20h</a:t>
            </a:r>
          </a:p>
          <a:p>
            <a:pPr marL="457200" lvl="1" indent="0">
              <a:buNone/>
              <a:defRPr/>
            </a:pPr>
            <a:r>
              <a:rPr lang="en-US" altLang="vi-VN" sz="2400"/>
              <a:t>Mov dl,al</a:t>
            </a:r>
          </a:p>
          <a:p>
            <a:pPr marL="457200" lvl="1" indent="0">
              <a:buNone/>
              <a:defRPr/>
            </a:pPr>
            <a:r>
              <a:rPr lang="en-US" altLang="vi-VN" sz="2400"/>
              <a:t>Mov ah,2 </a:t>
            </a:r>
          </a:p>
          <a:p>
            <a:pPr marL="457200" lvl="1" indent="0">
              <a:buNone/>
              <a:defRPr/>
            </a:pPr>
            <a:r>
              <a:rPr lang="en-US" altLang="vi-VN" sz="2400"/>
              <a:t>Int 21h</a:t>
            </a:r>
          </a:p>
          <a:p>
            <a:pPr marL="457200" lvl="1" indent="0">
              <a:buNone/>
              <a:defRPr/>
            </a:pPr>
            <a:r>
              <a:rPr lang="en-US" altLang="vi-VN" sz="2400">
                <a:solidFill>
                  <a:srgbClr val="FF0000"/>
                </a:solidFill>
              </a:rPr>
              <a:t>Kt:</a:t>
            </a:r>
          </a:p>
          <a:p>
            <a:pPr marL="457200" lvl="1" indent="0">
              <a:buNone/>
              <a:defRPr/>
            </a:pPr>
            <a:r>
              <a:rPr lang="en-US" altLang="vi-VN" sz="2400"/>
              <a:t>Int 20h</a:t>
            </a:r>
          </a:p>
          <a:p>
            <a:pPr lvl="1">
              <a:defRPr/>
            </a:pPr>
            <a:endParaRPr lang="en-US" altLang="vi-VN" sz="2400"/>
          </a:p>
        </p:txBody>
      </p:sp>
    </p:spTree>
    <p:extLst>
      <p:ext uri="{BB962C8B-B14F-4D97-AF65-F5344CB8AC3E}">
        <p14:creationId xmlns:p14="http://schemas.microsoft.com/office/powerpoint/2010/main" val="3107403943"/>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5184283B-F08F-4CE6-82E5-2C24314EF7AA}"/>
              </a:ext>
            </a:extLst>
          </p:cNvPr>
          <p:cNvSpPr>
            <a:spLocks noGrp="1"/>
          </p:cNvSpPr>
          <p:nvPr>
            <p:ph type="title"/>
          </p:nvPr>
        </p:nvSpPr>
        <p:spPr/>
        <p:txBody>
          <a:bodyPr/>
          <a:lstStyle/>
          <a:p>
            <a:endParaRPr lang="vi-VN" altLang="vi-VN"/>
          </a:p>
        </p:txBody>
      </p:sp>
      <p:sp>
        <p:nvSpPr>
          <p:cNvPr id="39939" name="Content Placeholder 2">
            <a:extLst>
              <a:ext uri="{FF2B5EF4-FFF2-40B4-BE49-F238E27FC236}">
                <a16:creationId xmlns:a16="http://schemas.microsoft.com/office/drawing/2014/main" id="{56BA454B-3038-46CE-93FF-E5719156E4FD}"/>
              </a:ext>
            </a:extLst>
          </p:cNvPr>
          <p:cNvSpPr>
            <a:spLocks noGrp="1"/>
          </p:cNvSpPr>
          <p:nvPr>
            <p:ph idx="1"/>
          </p:nvPr>
        </p:nvSpPr>
        <p:spPr>
          <a:xfrm>
            <a:off x="1752600" y="1066800"/>
            <a:ext cx="3962400" cy="5562600"/>
          </a:xfrm>
        </p:spPr>
        <p:txBody>
          <a:bodyPr/>
          <a:lstStyle/>
          <a:p>
            <a:pPr>
              <a:defRPr/>
            </a:pPr>
            <a:r>
              <a:rPr lang="vi-VN" altLang="vi-VN"/>
              <a:t>Ví dụ :</a:t>
            </a:r>
            <a:r>
              <a:rPr lang="en-US" altLang="vi-VN"/>
              <a:t> giả lập WHILE …</a:t>
            </a:r>
          </a:p>
          <a:p>
            <a:pPr marL="0" indent="0">
              <a:buNone/>
              <a:defRPr/>
            </a:pPr>
            <a:r>
              <a:rPr lang="en-US" altLang="vi-VN" sz="2400"/>
              <a:t>Nhập không hiện chữ thường, in ra chữ in cách nhau 1 khoãng trống, kết thúc bằng phím ESC.</a:t>
            </a:r>
          </a:p>
          <a:p>
            <a:pPr marL="457200" lvl="1" indent="0">
              <a:buNone/>
              <a:defRPr/>
            </a:pPr>
            <a:r>
              <a:rPr lang="en-US" altLang="vi-VN" sz="2400">
                <a:solidFill>
                  <a:srgbClr val="0070C0"/>
                </a:solidFill>
              </a:rPr>
              <a:t>Bd:</a:t>
            </a:r>
          </a:p>
          <a:p>
            <a:pPr marL="457200" lvl="1" indent="0">
              <a:buNone/>
              <a:defRPr/>
            </a:pPr>
            <a:r>
              <a:rPr lang="en-US" altLang="vi-VN" sz="2400"/>
              <a:t>Mov ah,8</a:t>
            </a:r>
          </a:p>
          <a:p>
            <a:pPr marL="457200" lvl="1" indent="0">
              <a:buNone/>
              <a:defRPr/>
            </a:pPr>
            <a:r>
              <a:rPr lang="en-US" altLang="vi-VN" sz="2400"/>
              <a:t>Int 21h</a:t>
            </a:r>
          </a:p>
          <a:p>
            <a:pPr marL="457200" lvl="1" indent="0">
              <a:buNone/>
              <a:defRPr/>
            </a:pPr>
            <a:r>
              <a:rPr lang="en-US" altLang="vi-VN" sz="2400">
                <a:solidFill>
                  <a:srgbClr val="FF0000"/>
                </a:solidFill>
              </a:rPr>
              <a:t>Cmp al,1bh</a:t>
            </a:r>
          </a:p>
          <a:p>
            <a:pPr marL="457200" lvl="1" indent="0">
              <a:buNone/>
              <a:defRPr/>
            </a:pPr>
            <a:r>
              <a:rPr lang="en-US" altLang="vi-VN" sz="2400">
                <a:solidFill>
                  <a:srgbClr val="FF0000"/>
                </a:solidFill>
              </a:rPr>
              <a:t>Jz Kt</a:t>
            </a:r>
          </a:p>
          <a:p>
            <a:pPr marL="457200" lvl="1" indent="0">
              <a:buNone/>
              <a:defRPr/>
            </a:pPr>
            <a:r>
              <a:rPr lang="en-US" altLang="vi-VN" sz="2400"/>
              <a:t>Sub al,20h</a:t>
            </a:r>
          </a:p>
        </p:txBody>
      </p:sp>
      <p:sp>
        <p:nvSpPr>
          <p:cNvPr id="4" name="Content Placeholder 2">
            <a:extLst>
              <a:ext uri="{FF2B5EF4-FFF2-40B4-BE49-F238E27FC236}">
                <a16:creationId xmlns:a16="http://schemas.microsoft.com/office/drawing/2014/main" id="{04C1D193-013E-47D7-8C31-47F056F4CFC5}"/>
              </a:ext>
            </a:extLst>
          </p:cNvPr>
          <p:cNvSpPr txBox="1">
            <a:spLocks/>
          </p:cNvSpPr>
          <p:nvPr/>
        </p:nvSpPr>
        <p:spPr bwMode="auto">
          <a:xfrm>
            <a:off x="6505575" y="3048000"/>
            <a:ext cx="39624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457200" lvl="1" indent="0">
              <a:buNone/>
              <a:defRPr/>
            </a:pPr>
            <a:r>
              <a:rPr lang="en-US" altLang="vi-VN" sz="2400" kern="0"/>
              <a:t>Mov dl,al</a:t>
            </a:r>
          </a:p>
          <a:p>
            <a:pPr marL="457200" lvl="1" indent="0">
              <a:buNone/>
              <a:defRPr/>
            </a:pPr>
            <a:r>
              <a:rPr lang="en-US" altLang="vi-VN" sz="2400" kern="0"/>
              <a:t>Mov ah,2 </a:t>
            </a:r>
          </a:p>
          <a:p>
            <a:pPr marL="457200" lvl="1" indent="0">
              <a:buNone/>
              <a:defRPr/>
            </a:pPr>
            <a:r>
              <a:rPr lang="en-US" altLang="vi-VN" sz="2400" kern="0"/>
              <a:t>Int 21h</a:t>
            </a:r>
          </a:p>
          <a:p>
            <a:pPr marL="457200" lvl="1" indent="0">
              <a:buNone/>
              <a:defRPr/>
            </a:pPr>
            <a:r>
              <a:rPr lang="en-US" altLang="vi-VN" sz="2400" kern="0"/>
              <a:t>Mov dl,20h</a:t>
            </a:r>
          </a:p>
          <a:p>
            <a:pPr marL="457200" lvl="1" indent="0">
              <a:buNone/>
              <a:defRPr/>
            </a:pPr>
            <a:r>
              <a:rPr lang="en-US" altLang="vi-VN" sz="2400" kern="0"/>
              <a:t>Int 21h</a:t>
            </a:r>
          </a:p>
          <a:p>
            <a:pPr marL="457200" lvl="1" indent="0">
              <a:buNone/>
              <a:defRPr/>
            </a:pPr>
            <a:r>
              <a:rPr lang="en-US" altLang="vi-VN" sz="2400" kern="0">
                <a:solidFill>
                  <a:srgbClr val="0070C0"/>
                </a:solidFill>
              </a:rPr>
              <a:t>Jmp Bd</a:t>
            </a:r>
          </a:p>
          <a:p>
            <a:pPr marL="457200" lvl="1" indent="0">
              <a:buNone/>
              <a:defRPr/>
            </a:pPr>
            <a:r>
              <a:rPr lang="en-US" altLang="vi-VN" sz="2400" kern="0">
                <a:solidFill>
                  <a:srgbClr val="FF0000"/>
                </a:solidFill>
              </a:rPr>
              <a:t>Kt:</a:t>
            </a:r>
          </a:p>
          <a:p>
            <a:pPr marL="457200" lvl="1" indent="0">
              <a:buNone/>
              <a:defRPr/>
            </a:pPr>
            <a:r>
              <a:rPr lang="en-US" altLang="vi-VN" sz="2400" kern="0"/>
              <a:t>Int 20h</a:t>
            </a:r>
          </a:p>
          <a:p>
            <a:pPr lvl="1">
              <a:defRPr/>
            </a:pPr>
            <a:endParaRPr lang="en-US" altLang="vi-VN" sz="2400" kern="0"/>
          </a:p>
        </p:txBody>
      </p:sp>
    </p:spTree>
    <p:extLst>
      <p:ext uri="{BB962C8B-B14F-4D97-AF65-F5344CB8AC3E}">
        <p14:creationId xmlns:p14="http://schemas.microsoft.com/office/powerpoint/2010/main" val="195211923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3BB4282D-EC90-419F-A6BC-ABEEEBE528A9}"/>
              </a:ext>
            </a:extLst>
          </p:cNvPr>
          <p:cNvSpPr>
            <a:spLocks noGrp="1"/>
          </p:cNvSpPr>
          <p:nvPr>
            <p:ph type="title"/>
          </p:nvPr>
        </p:nvSpPr>
        <p:spPr/>
        <p:txBody>
          <a:bodyPr/>
          <a:lstStyle/>
          <a:p>
            <a:r>
              <a:rPr lang="en-US" altLang="vi-VN"/>
              <a:t>Lệnh lặp</a:t>
            </a:r>
          </a:p>
        </p:txBody>
      </p:sp>
      <p:sp>
        <p:nvSpPr>
          <p:cNvPr id="41987" name="Content Placeholder 2">
            <a:extLst>
              <a:ext uri="{FF2B5EF4-FFF2-40B4-BE49-F238E27FC236}">
                <a16:creationId xmlns:a16="http://schemas.microsoft.com/office/drawing/2014/main" id="{20F8B08D-B3FB-492B-88C1-B72A9A7DF99C}"/>
              </a:ext>
            </a:extLst>
          </p:cNvPr>
          <p:cNvSpPr>
            <a:spLocks noGrp="1"/>
          </p:cNvSpPr>
          <p:nvPr>
            <p:ph idx="1"/>
          </p:nvPr>
        </p:nvSpPr>
        <p:spPr>
          <a:xfrm>
            <a:off x="1905000" y="1295400"/>
            <a:ext cx="8574088" cy="5334000"/>
          </a:xfrm>
        </p:spPr>
        <p:txBody>
          <a:bodyPr/>
          <a:lstStyle/>
          <a:p>
            <a:r>
              <a:rPr lang="en-US" altLang="vi-VN"/>
              <a:t>Gồm : </a:t>
            </a:r>
            <a:r>
              <a:rPr lang="en-US" altLang="vi-VN" sz="2800"/>
              <a:t>LOOP, LOOPE/LOOPZ, LOOPNE/LOOPNZ</a:t>
            </a:r>
            <a:endParaRPr lang="en-US" altLang="vi-VN"/>
          </a:p>
          <a:p>
            <a:r>
              <a:rPr lang="vi-VN" altLang="vi-VN"/>
              <a:t>LOOP : </a:t>
            </a:r>
          </a:p>
          <a:p>
            <a:pPr lvl="1"/>
            <a:r>
              <a:rPr lang="vi-VN" altLang="vi-VN"/>
              <a:t>LOOP shortlabel </a:t>
            </a:r>
          </a:p>
          <a:p>
            <a:pPr lvl="1"/>
            <a:r>
              <a:rPr lang="vi-VN" altLang="vi-VN"/>
              <a:t>Giải thích :  giảm CX, </a:t>
            </a:r>
            <a:r>
              <a:rPr lang="en-US" altLang="vi-VN"/>
              <a:t>thực hiện lệnh bắt đầu từ shortLabel (</a:t>
            </a:r>
            <a:r>
              <a:rPr lang="vi-VN" altLang="vi-VN"/>
              <a:t>lặp vòng</a:t>
            </a:r>
            <a:r>
              <a:rPr lang="en-US" altLang="vi-VN"/>
              <a:t>)</a:t>
            </a:r>
            <a:r>
              <a:rPr lang="vi-VN" altLang="vi-VN"/>
              <a:t> nếu CX ≠ 0 </a:t>
            </a:r>
          </a:p>
          <a:p>
            <a:pPr lvl="1"/>
            <a:r>
              <a:rPr lang="vi-VN" altLang="vi-VN"/>
              <a:t>Tác động cờ :</a:t>
            </a:r>
            <a:endParaRPr lang="en-US" altLang="vi-VN"/>
          </a:p>
          <a:p>
            <a:pPr lvl="1"/>
            <a:r>
              <a:rPr lang="vi-VN" altLang="vi-VN"/>
              <a:t>L</a:t>
            </a:r>
            <a:r>
              <a:rPr lang="en-US" altLang="vi-VN"/>
              <a:t>ặ</a:t>
            </a:r>
            <a:r>
              <a:rPr lang="vi-VN" altLang="vi-VN"/>
              <a:t>p vòng không  điều kiện. CX giữ số lần lặp.  </a:t>
            </a:r>
          </a:p>
        </p:txBody>
      </p:sp>
      <p:pic>
        <p:nvPicPr>
          <p:cNvPr id="41988" name="Picture 2">
            <a:extLst>
              <a:ext uri="{FF2B5EF4-FFF2-40B4-BE49-F238E27FC236}">
                <a16:creationId xmlns:a16="http://schemas.microsoft.com/office/drawing/2014/main" id="{1DF19C25-0B64-4A73-9A33-2043E388C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938" y="3962401"/>
            <a:ext cx="29718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972418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116EE6AD-282F-4439-BFDD-549F6CC8F36F}"/>
              </a:ext>
            </a:extLst>
          </p:cNvPr>
          <p:cNvSpPr>
            <a:spLocks noGrp="1"/>
          </p:cNvSpPr>
          <p:nvPr>
            <p:ph type="title"/>
          </p:nvPr>
        </p:nvSpPr>
        <p:spPr/>
        <p:txBody>
          <a:bodyPr/>
          <a:lstStyle/>
          <a:p>
            <a:r>
              <a:rPr lang="en-US" altLang="vi-VN"/>
              <a:t>Ví dụ</a:t>
            </a:r>
            <a:endParaRPr lang="vi-VN" altLang="vi-VN"/>
          </a:p>
        </p:txBody>
      </p:sp>
      <p:sp>
        <p:nvSpPr>
          <p:cNvPr id="41987" name="Content Placeholder 2">
            <a:extLst>
              <a:ext uri="{FF2B5EF4-FFF2-40B4-BE49-F238E27FC236}">
                <a16:creationId xmlns:a16="http://schemas.microsoft.com/office/drawing/2014/main" id="{9BFF9EF4-93F7-4F69-BD40-1266893334D8}"/>
              </a:ext>
            </a:extLst>
          </p:cNvPr>
          <p:cNvSpPr>
            <a:spLocks noGrp="1"/>
          </p:cNvSpPr>
          <p:nvPr>
            <p:ph idx="1"/>
          </p:nvPr>
        </p:nvSpPr>
        <p:spPr>
          <a:xfrm>
            <a:off x="1893889" y="990600"/>
            <a:ext cx="8574087" cy="5867400"/>
          </a:xfrm>
        </p:spPr>
        <p:txBody>
          <a:bodyPr/>
          <a:lstStyle/>
          <a:p>
            <a:pPr lvl="1">
              <a:spcBef>
                <a:spcPct val="0"/>
              </a:spcBef>
              <a:buFont typeface="Wingdings" panose="05000000000000000000" pitchFamily="2" charset="2"/>
              <a:buNone/>
              <a:defRPr/>
            </a:pPr>
            <a:r>
              <a:rPr lang="en-US" altLang="vi-VN"/>
              <a:t>1.	 Vòng lặp rỗng (làm chậm hoạt động cùa HT)</a:t>
            </a:r>
          </a:p>
          <a:p>
            <a:pPr lvl="1">
              <a:spcBef>
                <a:spcPct val="0"/>
              </a:spcBef>
              <a:buFont typeface="Wingdings" panose="05000000000000000000" pitchFamily="2" charset="2"/>
              <a:buNone/>
              <a:defRPr/>
            </a:pPr>
            <a:r>
              <a:rPr lang="en-US" altLang="vi-VN"/>
              <a:t>		</a:t>
            </a:r>
            <a:r>
              <a:rPr lang="en-US" altLang="vi-VN" sz="2400"/>
              <a:t>MOV CX,0 </a:t>
            </a:r>
          </a:p>
          <a:p>
            <a:pPr lvl="1">
              <a:spcBef>
                <a:spcPct val="0"/>
              </a:spcBef>
              <a:buFont typeface="Wingdings" panose="05000000000000000000" pitchFamily="2" charset="2"/>
              <a:buNone/>
              <a:defRPr/>
            </a:pPr>
            <a:r>
              <a:rPr lang="en-US" altLang="vi-VN" sz="2400"/>
              <a:t>		label: 	LOOP  Label  ; vòng lặp 65536 lần.</a:t>
            </a:r>
          </a:p>
          <a:p>
            <a:pPr marL="449263" lvl="1">
              <a:spcBef>
                <a:spcPct val="0"/>
              </a:spcBef>
              <a:buNone/>
              <a:defRPr/>
            </a:pPr>
            <a:r>
              <a:rPr lang="en-US" altLang="vi-VN" sz="2400"/>
              <a:t>	</a:t>
            </a:r>
            <a:r>
              <a:rPr lang="en-US" altLang="vi-VN"/>
              <a:t>2. Vòng lặp in 0 1 2 3 4 5 6 7 8 9</a:t>
            </a:r>
          </a:p>
          <a:p>
            <a:pPr marL="2060575" lvl="1">
              <a:spcBef>
                <a:spcPct val="0"/>
              </a:spcBef>
              <a:buNone/>
              <a:defRPr/>
            </a:pPr>
            <a:r>
              <a:rPr lang="en-US" altLang="vi-VN" sz="2400"/>
              <a:t>Mov dl,30h</a:t>
            </a:r>
          </a:p>
          <a:p>
            <a:pPr marL="2060575" lvl="1">
              <a:spcBef>
                <a:spcPct val="0"/>
              </a:spcBef>
              <a:buNone/>
              <a:defRPr/>
            </a:pPr>
            <a:r>
              <a:rPr lang="en-US" altLang="vi-VN" sz="2400"/>
              <a:t>Mov cx,0a</a:t>
            </a:r>
          </a:p>
          <a:p>
            <a:pPr marL="2060575" lvl="1">
              <a:spcBef>
                <a:spcPct val="0"/>
              </a:spcBef>
              <a:buNone/>
              <a:defRPr/>
            </a:pPr>
            <a:r>
              <a:rPr lang="en-US" altLang="vi-VN" sz="2400"/>
              <a:t>L1:</a:t>
            </a:r>
          </a:p>
          <a:p>
            <a:pPr marL="2060575" lvl="1">
              <a:spcBef>
                <a:spcPct val="0"/>
              </a:spcBef>
              <a:buNone/>
              <a:defRPr/>
            </a:pPr>
            <a:r>
              <a:rPr lang="en-US" altLang="vi-VN" sz="2400"/>
              <a:t>Mov ah,2</a:t>
            </a:r>
          </a:p>
          <a:p>
            <a:pPr marL="2060575" lvl="1">
              <a:spcBef>
                <a:spcPct val="0"/>
              </a:spcBef>
              <a:buNone/>
              <a:defRPr/>
            </a:pPr>
            <a:r>
              <a:rPr lang="en-US" altLang="vi-VN" sz="2400"/>
              <a:t>Int 21</a:t>
            </a:r>
          </a:p>
          <a:p>
            <a:pPr marL="2060575" lvl="1">
              <a:spcBef>
                <a:spcPct val="0"/>
              </a:spcBef>
              <a:buNone/>
              <a:defRPr/>
            </a:pPr>
            <a:r>
              <a:rPr lang="en-US" altLang="vi-VN" sz="2400"/>
              <a:t>Inc dl</a:t>
            </a:r>
          </a:p>
          <a:p>
            <a:pPr marL="2060575" lvl="1">
              <a:spcBef>
                <a:spcPct val="0"/>
              </a:spcBef>
              <a:buNone/>
              <a:defRPr/>
            </a:pPr>
            <a:r>
              <a:rPr lang="en-US" altLang="vi-VN" sz="2400"/>
              <a:t>Pop dx</a:t>
            </a:r>
          </a:p>
          <a:p>
            <a:pPr marL="2060575" lvl="1">
              <a:spcBef>
                <a:spcPct val="0"/>
              </a:spcBef>
              <a:buNone/>
              <a:defRPr/>
            </a:pPr>
            <a:r>
              <a:rPr lang="en-US" altLang="vi-VN" sz="2400"/>
              <a:t>Mov dl,20h</a:t>
            </a:r>
          </a:p>
          <a:p>
            <a:pPr marL="2060575" lvl="1">
              <a:spcBef>
                <a:spcPct val="0"/>
              </a:spcBef>
              <a:buNone/>
              <a:defRPr/>
            </a:pPr>
            <a:r>
              <a:rPr lang="en-US" altLang="vi-VN" sz="2400"/>
              <a:t>Int 21h</a:t>
            </a:r>
          </a:p>
          <a:p>
            <a:pPr marL="2060575" lvl="1">
              <a:spcBef>
                <a:spcPct val="0"/>
              </a:spcBef>
              <a:buNone/>
              <a:defRPr/>
            </a:pPr>
            <a:r>
              <a:rPr lang="en-US" altLang="vi-VN" sz="2400"/>
              <a:t>Loop L1</a:t>
            </a:r>
          </a:p>
          <a:p>
            <a:pPr marL="2060575" lvl="1">
              <a:spcBef>
                <a:spcPct val="0"/>
              </a:spcBef>
              <a:buNone/>
              <a:defRPr/>
            </a:pPr>
            <a:r>
              <a:rPr lang="en-US" altLang="vi-VN" sz="2400"/>
              <a:t>Int 20h</a:t>
            </a:r>
          </a:p>
        </p:txBody>
      </p:sp>
    </p:spTree>
    <p:extLst>
      <p:ext uri="{BB962C8B-B14F-4D97-AF65-F5344CB8AC3E}">
        <p14:creationId xmlns:p14="http://schemas.microsoft.com/office/powerpoint/2010/main" val="212938248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61E0B186-C4D6-4C06-8909-0ECDDC9A5C33}"/>
              </a:ext>
            </a:extLst>
          </p:cNvPr>
          <p:cNvSpPr>
            <a:spLocks noGrp="1"/>
          </p:cNvSpPr>
          <p:nvPr>
            <p:ph type="title"/>
          </p:nvPr>
        </p:nvSpPr>
        <p:spPr/>
        <p:txBody>
          <a:bodyPr/>
          <a:lstStyle/>
          <a:p>
            <a:endParaRPr lang="vi-VN" altLang="vi-VN"/>
          </a:p>
        </p:txBody>
      </p:sp>
      <p:sp>
        <p:nvSpPr>
          <p:cNvPr id="44035" name="Content Placeholder 2">
            <a:extLst>
              <a:ext uri="{FF2B5EF4-FFF2-40B4-BE49-F238E27FC236}">
                <a16:creationId xmlns:a16="http://schemas.microsoft.com/office/drawing/2014/main" id="{9931AD0B-CFC3-4C72-9A32-5ABD516D8627}"/>
              </a:ext>
            </a:extLst>
          </p:cNvPr>
          <p:cNvSpPr>
            <a:spLocks noGrp="1"/>
          </p:cNvSpPr>
          <p:nvPr>
            <p:ph idx="1"/>
          </p:nvPr>
        </p:nvSpPr>
        <p:spPr>
          <a:xfrm>
            <a:off x="1905000" y="1066800"/>
            <a:ext cx="8574088" cy="5638800"/>
          </a:xfrm>
        </p:spPr>
        <p:txBody>
          <a:bodyPr/>
          <a:lstStyle/>
          <a:p>
            <a:r>
              <a:rPr lang="vi-VN" altLang="vi-VN"/>
              <a:t>LOOPE/LOOPZ : </a:t>
            </a:r>
          </a:p>
          <a:p>
            <a:pPr lvl="1"/>
            <a:r>
              <a:rPr lang="vi-VN" altLang="vi-VN"/>
              <a:t>LOOPE/LOOPZ  shortlabel </a:t>
            </a:r>
          </a:p>
          <a:p>
            <a:pPr lvl="1"/>
            <a:r>
              <a:rPr lang="vi-VN" altLang="vi-VN"/>
              <a:t>Giải thích : giảm CX, </a:t>
            </a:r>
            <a:r>
              <a:rPr lang="en-US" altLang="vi-VN"/>
              <a:t>thực hiện lệnh bắt đầu từ shortLabel (</a:t>
            </a:r>
            <a:r>
              <a:rPr lang="vi-VN" altLang="vi-VN"/>
              <a:t>lặp vòng</a:t>
            </a:r>
            <a:r>
              <a:rPr lang="en-US" altLang="vi-VN"/>
              <a:t>)</a:t>
            </a:r>
            <a:r>
              <a:rPr lang="vi-VN" altLang="vi-VN"/>
              <a:t> nếu CX ≠ 0 và ZF = 1 </a:t>
            </a:r>
          </a:p>
          <a:p>
            <a:pPr lvl="1"/>
            <a:endParaRPr lang="en-US" altLang="vi-VN"/>
          </a:p>
        </p:txBody>
      </p:sp>
    </p:spTree>
    <p:extLst>
      <p:ext uri="{BB962C8B-B14F-4D97-AF65-F5344CB8AC3E}">
        <p14:creationId xmlns:p14="http://schemas.microsoft.com/office/powerpoint/2010/main" val="376771464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B4B516D0-4FDC-4C60-A23A-D532339D77A8}"/>
              </a:ext>
            </a:extLst>
          </p:cNvPr>
          <p:cNvSpPr>
            <a:spLocks noGrp="1"/>
          </p:cNvSpPr>
          <p:nvPr>
            <p:ph type="title"/>
          </p:nvPr>
        </p:nvSpPr>
        <p:spPr/>
        <p:txBody>
          <a:bodyPr/>
          <a:lstStyle/>
          <a:p>
            <a:endParaRPr lang="vi-VN" altLang="vi-VN"/>
          </a:p>
        </p:txBody>
      </p:sp>
      <p:sp>
        <p:nvSpPr>
          <p:cNvPr id="45059" name="Content Placeholder 2">
            <a:extLst>
              <a:ext uri="{FF2B5EF4-FFF2-40B4-BE49-F238E27FC236}">
                <a16:creationId xmlns:a16="http://schemas.microsoft.com/office/drawing/2014/main" id="{C7112199-0076-4DD9-B1D1-2FE775765DE1}"/>
              </a:ext>
            </a:extLst>
          </p:cNvPr>
          <p:cNvSpPr>
            <a:spLocks noGrp="1"/>
          </p:cNvSpPr>
          <p:nvPr>
            <p:ph idx="1"/>
          </p:nvPr>
        </p:nvSpPr>
        <p:spPr>
          <a:xfrm>
            <a:off x="1905000" y="1066800"/>
            <a:ext cx="8574088" cy="5791200"/>
          </a:xfrm>
        </p:spPr>
        <p:txBody>
          <a:bodyPr/>
          <a:lstStyle/>
          <a:p>
            <a:pPr>
              <a:spcBef>
                <a:spcPct val="0"/>
              </a:spcBef>
              <a:defRPr/>
            </a:pPr>
            <a:r>
              <a:rPr lang="vi-VN" altLang="vi-VN" dirty="0"/>
              <a:t>LOOP</a:t>
            </a:r>
            <a:r>
              <a:rPr lang="en-US" altLang="vi-VN" dirty="0"/>
              <a:t>N</a:t>
            </a:r>
            <a:r>
              <a:rPr lang="vi-VN" altLang="vi-VN" dirty="0"/>
              <a:t>E/LOOP</a:t>
            </a:r>
            <a:r>
              <a:rPr lang="en-US" altLang="vi-VN" dirty="0"/>
              <a:t>N</a:t>
            </a:r>
            <a:r>
              <a:rPr lang="vi-VN" altLang="vi-VN" dirty="0"/>
              <a:t>Z :</a:t>
            </a:r>
          </a:p>
          <a:p>
            <a:pPr lvl="1">
              <a:defRPr/>
            </a:pPr>
            <a:r>
              <a:rPr lang="vi-VN" altLang="vi-VN" dirty="0"/>
              <a:t>LOOP</a:t>
            </a:r>
            <a:r>
              <a:rPr lang="en-US" altLang="vi-VN" dirty="0"/>
              <a:t>N</a:t>
            </a:r>
            <a:r>
              <a:rPr lang="vi-VN" altLang="vi-VN" dirty="0"/>
              <a:t>E/LOOP</a:t>
            </a:r>
            <a:r>
              <a:rPr lang="en-US" altLang="vi-VN"/>
              <a:t>N</a:t>
            </a:r>
            <a:r>
              <a:rPr lang="vi-VN" altLang="vi-VN"/>
              <a:t>Z  </a:t>
            </a:r>
            <a:r>
              <a:rPr lang="vi-VN" altLang="vi-VN" dirty="0"/>
              <a:t>shortlabel </a:t>
            </a:r>
          </a:p>
          <a:p>
            <a:pPr lvl="1">
              <a:defRPr/>
            </a:pPr>
            <a:r>
              <a:rPr lang="vi-VN" altLang="vi-VN" dirty="0"/>
              <a:t>Giải thích : giảm CX, </a:t>
            </a:r>
            <a:r>
              <a:rPr lang="en-US" altLang="vi-VN" dirty="0" err="1"/>
              <a:t>thực</a:t>
            </a:r>
            <a:r>
              <a:rPr lang="en-US" altLang="vi-VN" dirty="0"/>
              <a:t> </a:t>
            </a:r>
            <a:r>
              <a:rPr lang="en-US" altLang="vi-VN" dirty="0" err="1"/>
              <a:t>hiện</a:t>
            </a:r>
            <a:r>
              <a:rPr lang="en-US" altLang="vi-VN" dirty="0"/>
              <a:t> </a:t>
            </a:r>
            <a:r>
              <a:rPr lang="en-US" altLang="vi-VN" dirty="0" err="1"/>
              <a:t>lệnh</a:t>
            </a:r>
            <a:r>
              <a:rPr lang="en-US" altLang="vi-VN" dirty="0"/>
              <a:t> </a:t>
            </a:r>
            <a:r>
              <a:rPr lang="en-US" altLang="vi-VN" dirty="0" err="1"/>
              <a:t>bắt</a:t>
            </a:r>
            <a:r>
              <a:rPr lang="en-US" altLang="vi-VN" dirty="0"/>
              <a:t> </a:t>
            </a:r>
            <a:r>
              <a:rPr lang="en-US" altLang="vi-VN" dirty="0" err="1"/>
              <a:t>đầu</a:t>
            </a:r>
            <a:r>
              <a:rPr lang="en-US" altLang="vi-VN" dirty="0"/>
              <a:t> </a:t>
            </a:r>
            <a:r>
              <a:rPr lang="en-US" altLang="vi-VN" dirty="0" err="1"/>
              <a:t>từ</a:t>
            </a:r>
            <a:r>
              <a:rPr lang="en-US" altLang="vi-VN" dirty="0"/>
              <a:t> </a:t>
            </a:r>
            <a:r>
              <a:rPr lang="en-US" altLang="vi-VN" dirty="0" err="1"/>
              <a:t>shortLabel</a:t>
            </a:r>
            <a:r>
              <a:rPr lang="en-US" altLang="vi-VN" dirty="0"/>
              <a:t> (</a:t>
            </a:r>
            <a:r>
              <a:rPr lang="vi-VN" altLang="vi-VN" dirty="0"/>
              <a:t>lặp vòng</a:t>
            </a:r>
            <a:r>
              <a:rPr lang="en-US" altLang="vi-VN" dirty="0"/>
              <a:t>)</a:t>
            </a:r>
            <a:r>
              <a:rPr lang="vi-VN" altLang="vi-VN" dirty="0"/>
              <a:t> nếu CX ≠ 0 và ZF = 0 </a:t>
            </a:r>
          </a:p>
          <a:p>
            <a:pPr marL="0" indent="0">
              <a:spcBef>
                <a:spcPct val="0"/>
              </a:spcBef>
              <a:buNone/>
              <a:defRPr/>
            </a:pPr>
            <a:r>
              <a:rPr lang="vi-VN" altLang="vi-VN" dirty="0"/>
              <a:t> </a:t>
            </a:r>
          </a:p>
        </p:txBody>
      </p:sp>
    </p:spTree>
    <p:extLst>
      <p:ext uri="{BB962C8B-B14F-4D97-AF65-F5344CB8AC3E}">
        <p14:creationId xmlns:p14="http://schemas.microsoft.com/office/powerpoint/2010/main" val="2181874576"/>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2820A352-F888-430F-A2E3-5BE6DAECD5AD}"/>
              </a:ext>
            </a:extLst>
          </p:cNvPr>
          <p:cNvSpPr>
            <a:spLocks noGrp="1"/>
          </p:cNvSpPr>
          <p:nvPr>
            <p:ph type="title"/>
          </p:nvPr>
        </p:nvSpPr>
        <p:spPr/>
        <p:txBody>
          <a:bodyPr/>
          <a:lstStyle/>
          <a:p>
            <a:endParaRPr lang="vi-VN" altLang="vi-VN"/>
          </a:p>
        </p:txBody>
      </p:sp>
      <p:sp>
        <p:nvSpPr>
          <p:cNvPr id="46083" name="Content Placeholder 2">
            <a:extLst>
              <a:ext uri="{FF2B5EF4-FFF2-40B4-BE49-F238E27FC236}">
                <a16:creationId xmlns:a16="http://schemas.microsoft.com/office/drawing/2014/main" id="{97C0A836-1781-4E97-9979-6E5F2E86093A}"/>
              </a:ext>
            </a:extLst>
          </p:cNvPr>
          <p:cNvSpPr>
            <a:spLocks noGrp="1"/>
          </p:cNvSpPr>
          <p:nvPr>
            <p:ph idx="1"/>
          </p:nvPr>
        </p:nvSpPr>
        <p:spPr>
          <a:xfrm>
            <a:off x="1905000" y="1066800"/>
            <a:ext cx="8574088" cy="5791200"/>
          </a:xfrm>
        </p:spPr>
        <p:txBody>
          <a:bodyPr/>
          <a:lstStyle/>
          <a:p>
            <a:pPr>
              <a:spcBef>
                <a:spcPct val="0"/>
              </a:spcBef>
              <a:defRPr/>
            </a:pPr>
            <a:r>
              <a:rPr lang="vi-VN" altLang="vi-VN"/>
              <a:t>Lệnh JCXZ : </a:t>
            </a:r>
          </a:p>
          <a:p>
            <a:pPr lvl="1">
              <a:spcBef>
                <a:spcPct val="0"/>
              </a:spcBef>
              <a:defRPr/>
            </a:pPr>
            <a:r>
              <a:rPr lang="vi-VN" altLang="vi-VN"/>
              <a:t>JCXZ shortlabel </a:t>
            </a:r>
          </a:p>
          <a:p>
            <a:pPr lvl="1">
              <a:spcBef>
                <a:spcPct val="0"/>
              </a:spcBef>
              <a:defRPr/>
            </a:pPr>
            <a:r>
              <a:rPr lang="vi-VN" altLang="vi-VN"/>
              <a:t>Giải thích :  Nếu CX = 0 thì thực hiện lệnh bắt đầu ở shortLabel. Thường dùng sau LOOPE, LOOPNE, REPE, REPNE để xác định nguyên nhân kết thúc vòng lặp.</a:t>
            </a:r>
          </a:p>
          <a:p>
            <a:pPr lvl="1">
              <a:spcBef>
                <a:spcPct val="0"/>
              </a:spcBef>
              <a:defRPr/>
            </a:pPr>
            <a:r>
              <a:rPr lang="vi-VN" altLang="vi-VN"/>
              <a:t>Tác động cờ :</a:t>
            </a:r>
            <a:endParaRPr lang="en-US" altLang="vi-VN"/>
          </a:p>
          <a:p>
            <a:pPr lvl="1">
              <a:defRPr/>
            </a:pPr>
            <a:r>
              <a:rPr lang="vi-VN" altLang="vi-VN"/>
              <a:t>Ví dụ : </a:t>
            </a:r>
          </a:p>
          <a:p>
            <a:pPr marL="457200" lvl="1" indent="0">
              <a:buNone/>
              <a:defRPr/>
            </a:pPr>
            <a:r>
              <a:rPr lang="vi-VN" altLang="vi-VN" sz="2400"/>
              <a:t>                  REPE  CMPSB  ; so sánh 2 chuỗi </a:t>
            </a:r>
          </a:p>
          <a:p>
            <a:pPr lvl="1">
              <a:buFont typeface="Wingdings" panose="05000000000000000000" pitchFamily="2" charset="2"/>
              <a:buNone/>
              <a:defRPr/>
            </a:pPr>
            <a:r>
              <a:rPr lang="en-US" altLang="vi-VN" sz="2400"/>
              <a:t>			</a:t>
            </a:r>
            <a:r>
              <a:rPr lang="vi-VN" altLang="vi-VN" sz="2400"/>
              <a:t>JCXZ Label </a:t>
            </a:r>
          </a:p>
          <a:p>
            <a:pPr lvl="1">
              <a:buFont typeface="Wingdings" panose="05000000000000000000" pitchFamily="2" charset="2"/>
              <a:buNone/>
              <a:defRPr/>
            </a:pPr>
            <a:r>
              <a:rPr lang="vi-VN" altLang="vi-VN" sz="2400"/>
              <a:t>                  ( các lệnh xử lý cho trường hợp chuỗi khác nhau)  </a:t>
            </a:r>
          </a:p>
          <a:p>
            <a:pPr lvl="1">
              <a:buFont typeface="Wingdings" panose="05000000000000000000" pitchFamily="2" charset="2"/>
              <a:buNone/>
              <a:defRPr/>
            </a:pPr>
            <a:r>
              <a:rPr lang="vi-VN" altLang="vi-VN" sz="2400" b="1"/>
              <a:t>                  Label:</a:t>
            </a:r>
            <a:r>
              <a:rPr lang="vi-VN" altLang="vi-VN" sz="2400"/>
              <a:t> </a:t>
            </a:r>
          </a:p>
          <a:p>
            <a:pPr lvl="1">
              <a:buFont typeface="Wingdings" panose="05000000000000000000" pitchFamily="2" charset="2"/>
              <a:buNone/>
              <a:defRPr/>
            </a:pPr>
            <a:r>
              <a:rPr lang="vi-VN" altLang="vi-VN" sz="2400"/>
              <a:t>                  (các lệnh xử lý cho trường hợp chuỗi giống nhau)  </a:t>
            </a:r>
            <a:endParaRPr lang="en-US" altLang="vi-VN" sz="2400"/>
          </a:p>
        </p:txBody>
      </p:sp>
      <p:pic>
        <p:nvPicPr>
          <p:cNvPr id="46084" name="Picture 2">
            <a:extLst>
              <a:ext uri="{FF2B5EF4-FFF2-40B4-BE49-F238E27FC236}">
                <a16:creationId xmlns:a16="http://schemas.microsoft.com/office/drawing/2014/main" id="{EDE91A60-0B76-4BB3-A3D4-782A99E3F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0463" y="3571875"/>
            <a:ext cx="32004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87207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1B549F40-D11F-4B22-9DAA-9452FDCB60A1}"/>
              </a:ext>
            </a:extLst>
          </p:cNvPr>
          <p:cNvSpPr>
            <a:spLocks noGrp="1"/>
          </p:cNvSpPr>
          <p:nvPr>
            <p:ph type="title"/>
          </p:nvPr>
        </p:nvSpPr>
        <p:spPr/>
        <p:txBody>
          <a:bodyPr/>
          <a:lstStyle/>
          <a:p>
            <a:endParaRPr lang="vi-VN" altLang="vi-VN"/>
          </a:p>
        </p:txBody>
      </p:sp>
      <p:sp>
        <p:nvSpPr>
          <p:cNvPr id="47107" name="Content Placeholder 2">
            <a:extLst>
              <a:ext uri="{FF2B5EF4-FFF2-40B4-BE49-F238E27FC236}">
                <a16:creationId xmlns:a16="http://schemas.microsoft.com/office/drawing/2014/main" id="{AEC86EEE-CE0D-4F40-858F-D67582434970}"/>
              </a:ext>
            </a:extLst>
          </p:cNvPr>
          <p:cNvSpPr>
            <a:spLocks noGrp="1"/>
          </p:cNvSpPr>
          <p:nvPr>
            <p:ph idx="1"/>
          </p:nvPr>
        </p:nvSpPr>
        <p:spPr>
          <a:xfrm>
            <a:off x="1905000" y="1066800"/>
            <a:ext cx="8574088" cy="5410200"/>
          </a:xfrm>
        </p:spPr>
        <p:txBody>
          <a:bodyPr/>
          <a:lstStyle/>
          <a:p>
            <a:pPr>
              <a:spcBef>
                <a:spcPct val="0"/>
              </a:spcBef>
              <a:defRPr/>
            </a:pPr>
            <a:r>
              <a:rPr lang="en-US" altLang="vi-VN"/>
              <a:t>Lệnh RET : </a:t>
            </a:r>
          </a:p>
          <a:p>
            <a:pPr lvl="1">
              <a:spcBef>
                <a:spcPct val="0"/>
              </a:spcBef>
              <a:defRPr/>
            </a:pPr>
            <a:r>
              <a:rPr lang="en-US" altLang="vi-VN"/>
              <a:t>Dạng lệnh :  	RET  			RETF </a:t>
            </a:r>
          </a:p>
          <a:p>
            <a:pPr lvl="1">
              <a:spcBef>
                <a:spcPct val="0"/>
              </a:spcBef>
              <a:buFont typeface="Wingdings" panose="05000000000000000000" pitchFamily="2" charset="2"/>
              <a:buNone/>
              <a:defRPr/>
            </a:pPr>
            <a:r>
              <a:rPr lang="en-US" altLang="vi-VN"/>
              <a:t>				RET  immed8  	RETF  immed8 </a:t>
            </a:r>
          </a:p>
          <a:p>
            <a:pPr lvl="1">
              <a:spcBef>
                <a:spcPct val="0"/>
              </a:spcBef>
              <a:defRPr/>
            </a:pPr>
            <a:r>
              <a:rPr lang="en-US" altLang="vi-VN"/>
              <a:t>Giải thích :   </a:t>
            </a:r>
          </a:p>
          <a:p>
            <a:pPr marL="457200" lvl="1" indent="0">
              <a:spcBef>
                <a:spcPct val="0"/>
              </a:spcBef>
              <a:buNone/>
              <a:defRPr/>
            </a:pPr>
            <a:r>
              <a:rPr lang="en-US" altLang="vi-VN"/>
              <a:t>RET :  		          POP IP </a:t>
            </a:r>
          </a:p>
          <a:p>
            <a:pPr marL="457200" lvl="1" indent="0">
              <a:spcBef>
                <a:spcPct val="0"/>
              </a:spcBef>
              <a:buNone/>
              <a:defRPr/>
            </a:pPr>
            <a:r>
              <a:rPr lang="en-US" altLang="vi-VN">
                <a:solidFill>
                  <a:srgbClr val="FF0000"/>
                </a:solidFill>
              </a:rPr>
              <a:t>RETF :  	                    POP IP  </a:t>
            </a:r>
          </a:p>
          <a:p>
            <a:pPr lvl="1">
              <a:spcBef>
                <a:spcPct val="0"/>
              </a:spcBef>
              <a:buFont typeface="Wingdings" panose="05000000000000000000" pitchFamily="2" charset="2"/>
              <a:buNone/>
              <a:defRPr/>
            </a:pPr>
            <a:r>
              <a:rPr lang="en-US" altLang="vi-VN">
                <a:solidFill>
                  <a:srgbClr val="FF0000"/>
                </a:solidFill>
              </a:rPr>
              <a:t>			                    POP CS </a:t>
            </a:r>
          </a:p>
          <a:p>
            <a:pPr marL="457200" lvl="1" indent="0">
              <a:spcBef>
                <a:spcPct val="0"/>
              </a:spcBef>
              <a:buNone/>
              <a:defRPr/>
            </a:pPr>
            <a:r>
              <a:rPr lang="en-US" altLang="vi-VN">
                <a:solidFill>
                  <a:srgbClr val="00B0F0"/>
                </a:solidFill>
              </a:rPr>
              <a:t>RET immed8 :  	POP IP </a:t>
            </a:r>
          </a:p>
          <a:p>
            <a:pPr lvl="1">
              <a:spcBef>
                <a:spcPct val="0"/>
              </a:spcBef>
              <a:buFont typeface="Wingdings" panose="05000000000000000000" pitchFamily="2" charset="2"/>
              <a:buNone/>
              <a:defRPr/>
            </a:pPr>
            <a:r>
              <a:rPr lang="en-US" altLang="vi-VN">
                <a:solidFill>
                  <a:srgbClr val="00B0F0"/>
                </a:solidFill>
              </a:rPr>
              <a:t>					SP  ←  SP + immed8 </a:t>
            </a:r>
          </a:p>
          <a:p>
            <a:pPr marL="457200" lvl="1" indent="0">
              <a:spcBef>
                <a:spcPct val="0"/>
              </a:spcBef>
              <a:buNone/>
              <a:defRPr/>
            </a:pPr>
            <a:r>
              <a:rPr lang="en-US" altLang="vi-VN">
                <a:solidFill>
                  <a:srgbClr val="00B050"/>
                </a:solidFill>
              </a:rPr>
              <a:t>RETF   immed8  :  	POP IP  </a:t>
            </a:r>
          </a:p>
          <a:p>
            <a:pPr lvl="1">
              <a:spcBef>
                <a:spcPct val="0"/>
              </a:spcBef>
              <a:buFont typeface="Wingdings" panose="05000000000000000000" pitchFamily="2" charset="2"/>
              <a:buNone/>
              <a:defRPr/>
            </a:pPr>
            <a:r>
              <a:rPr lang="en-US" altLang="vi-VN">
                <a:solidFill>
                  <a:srgbClr val="00B050"/>
                </a:solidFill>
              </a:rPr>
              <a:t>					POP CS </a:t>
            </a:r>
          </a:p>
          <a:p>
            <a:pPr lvl="1">
              <a:spcBef>
                <a:spcPct val="0"/>
              </a:spcBef>
              <a:buFont typeface="Wingdings" panose="05000000000000000000" pitchFamily="2" charset="2"/>
              <a:buNone/>
              <a:defRPr/>
            </a:pPr>
            <a:r>
              <a:rPr lang="en-US" altLang="vi-VN">
                <a:solidFill>
                  <a:srgbClr val="00B050"/>
                </a:solidFill>
              </a:rPr>
              <a:t>					SP  ←  SP + immed8</a:t>
            </a:r>
          </a:p>
        </p:txBody>
      </p:sp>
    </p:spTree>
    <p:extLst>
      <p:ext uri="{BB962C8B-B14F-4D97-AF65-F5344CB8AC3E}">
        <p14:creationId xmlns:p14="http://schemas.microsoft.com/office/powerpoint/2010/main" val="26263588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41E8E5A6-E58B-481F-A648-05F94C87E4F1}"/>
              </a:ext>
            </a:extLst>
          </p:cNvPr>
          <p:cNvSpPr>
            <a:spLocks noGrp="1"/>
          </p:cNvSpPr>
          <p:nvPr>
            <p:ph type="title"/>
          </p:nvPr>
        </p:nvSpPr>
        <p:spPr/>
        <p:txBody>
          <a:bodyPr/>
          <a:lstStyle/>
          <a:p>
            <a:r>
              <a:rPr lang="en-US" altLang="vi-VN"/>
              <a:t>Ví dụ 2</a:t>
            </a:r>
          </a:p>
        </p:txBody>
      </p:sp>
      <p:sp>
        <p:nvSpPr>
          <p:cNvPr id="44035" name="Content Placeholder 2">
            <a:extLst>
              <a:ext uri="{FF2B5EF4-FFF2-40B4-BE49-F238E27FC236}">
                <a16:creationId xmlns:a16="http://schemas.microsoft.com/office/drawing/2014/main" id="{D97441D2-ACEE-4493-A431-D7354CF634D4}"/>
              </a:ext>
            </a:extLst>
          </p:cNvPr>
          <p:cNvSpPr>
            <a:spLocks noGrp="1"/>
          </p:cNvSpPr>
          <p:nvPr>
            <p:ph idx="1"/>
          </p:nvPr>
        </p:nvSpPr>
        <p:spPr/>
        <p:txBody>
          <a:bodyPr/>
          <a:lstStyle/>
          <a:p>
            <a:pPr>
              <a:defRPr/>
            </a:pPr>
            <a:r>
              <a:rPr lang="en-US" altLang="vi-VN"/>
              <a:t>Biểu diễn số thực X=83.75 về dạng số chấm động IEEE754/85 – 32 bit</a:t>
            </a:r>
          </a:p>
          <a:p>
            <a:pPr marL="0" indent="0">
              <a:buNone/>
              <a:defRPr/>
            </a:pPr>
            <a:endParaRPr lang="en-US" altLang="vi-VN"/>
          </a:p>
          <a:p>
            <a:pPr marL="0" indent="0">
              <a:buNone/>
              <a:defRPr/>
            </a:pPr>
            <a:r>
              <a:rPr lang="en-US" altLang="vi-VN"/>
              <a:t>X=83.75</a:t>
            </a:r>
            <a:r>
              <a:rPr lang="en-US" altLang="vi-VN" baseline="-25000"/>
              <a:t>10</a:t>
            </a:r>
            <a:r>
              <a:rPr lang="en-US" altLang="vi-VN"/>
              <a:t> = 1010011.11</a:t>
            </a:r>
            <a:r>
              <a:rPr lang="en-US" altLang="vi-VN" baseline="-25000"/>
              <a:t>2</a:t>
            </a:r>
            <a:r>
              <a:rPr lang="en-US" altLang="vi-VN"/>
              <a:t> = 1.01001111x2</a:t>
            </a:r>
            <a:r>
              <a:rPr lang="en-US" altLang="vi-VN" baseline="30000"/>
              <a:t>6</a:t>
            </a:r>
          </a:p>
          <a:p>
            <a:pPr>
              <a:defRPr/>
            </a:pPr>
            <a:r>
              <a:rPr lang="en-US" altLang="vi-VN"/>
              <a:t>ta có :</a:t>
            </a:r>
          </a:p>
          <a:p>
            <a:pPr lvl="1">
              <a:defRPr/>
            </a:pPr>
            <a:r>
              <a:rPr lang="en-US" altLang="vi-VN"/>
              <a:t>s=0  vì đây là số dương</a:t>
            </a:r>
          </a:p>
          <a:p>
            <a:pPr lvl="1">
              <a:defRPr/>
            </a:pPr>
            <a:r>
              <a:rPr lang="en-US" altLang="vi-VN"/>
              <a:t> E = e – 127 = 6 </a:t>
            </a:r>
            <a:r>
              <a:rPr lang="en-US" altLang="vi-VN">
                <a:sym typeface="Symbol" panose="05050102010706020507" pitchFamily="18" charset="2"/>
              </a:rPr>
              <a:t> e = 127+6=133= 1000 0101</a:t>
            </a:r>
          </a:p>
          <a:p>
            <a:pPr marL="457200" lvl="1" indent="0">
              <a:buNone/>
              <a:defRPr/>
            </a:pPr>
            <a:r>
              <a:rPr lang="en-US" altLang="vi-VN">
                <a:sym typeface="Symbol" panose="05050102010706020507" pitchFamily="18" charset="2"/>
              </a:rPr>
              <a:t>Vậy : X=0100 0010 1010 0111 1000 0000 0000 0000</a:t>
            </a:r>
            <a:r>
              <a:rPr lang="en-US" altLang="vi-VN" baseline="-25000"/>
              <a:t>2</a:t>
            </a:r>
            <a:endParaRPr lang="en-US" altLang="vi-VN">
              <a:sym typeface="Symbol" panose="05050102010706020507" pitchFamily="18" charset="2"/>
            </a:endParaRPr>
          </a:p>
          <a:p>
            <a:pPr lvl="1">
              <a:defRPr/>
            </a:pPr>
            <a:endParaRPr lang="en-US" altLang="vi-VN" baseline="30000"/>
          </a:p>
        </p:txBody>
      </p:sp>
      <p:sp>
        <p:nvSpPr>
          <p:cNvPr id="48132" name="Footer Placeholder 3">
            <a:extLst>
              <a:ext uri="{FF2B5EF4-FFF2-40B4-BE49-F238E27FC236}">
                <a16:creationId xmlns:a16="http://schemas.microsoft.com/office/drawing/2014/main" id="{97C70EC7-D0B7-4EEE-B3DF-2F8D5A318B7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vi-VN" sz="1400">
                <a:latin typeface="Tahoma" panose="020B0604030504040204" pitchFamily="34" charset="0"/>
              </a:rPr>
              <a:t>CTMT&amp;HN - KHOA CNTT - ĐHSPKT</a:t>
            </a:r>
          </a:p>
        </p:txBody>
      </p:sp>
      <p:sp>
        <p:nvSpPr>
          <p:cNvPr id="48133" name="Slide Number Placeholder 4">
            <a:extLst>
              <a:ext uri="{FF2B5EF4-FFF2-40B4-BE49-F238E27FC236}">
                <a16:creationId xmlns:a16="http://schemas.microsoft.com/office/drawing/2014/main" id="{8F6DD480-C937-405C-AB11-D6F11D741A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D9DBFFB9-411D-4F74-B933-A156E3A5360C}" type="slidenum">
              <a:rPr lang="en-US" altLang="vi-VN" sz="1400">
                <a:latin typeface="Tahoma" panose="020B0604030504040204" pitchFamily="34" charset="0"/>
              </a:rPr>
              <a:pPr>
                <a:spcBef>
                  <a:spcPct val="0"/>
                </a:spcBef>
                <a:buClrTx/>
                <a:buSzTx/>
                <a:buFontTx/>
                <a:buNone/>
              </a:pPr>
              <a:t>49</a:t>
            </a:fld>
            <a:endParaRPr lang="en-US" altLang="vi-VN" sz="1400">
              <a:latin typeface="Tahoma" panose="020B0604030504040204" pitchFamily="34" charset="0"/>
            </a:endParaRPr>
          </a:p>
        </p:txBody>
      </p:sp>
    </p:spTree>
    <p:extLst>
      <p:ext uri="{BB962C8B-B14F-4D97-AF65-F5344CB8AC3E}">
        <p14:creationId xmlns:p14="http://schemas.microsoft.com/office/powerpoint/2010/main" val="1980177721"/>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98B77207-B558-4C74-90B7-4D47A0589B11}"/>
              </a:ext>
            </a:extLst>
          </p:cNvPr>
          <p:cNvSpPr>
            <a:spLocks noGrp="1"/>
          </p:cNvSpPr>
          <p:nvPr>
            <p:ph type="title"/>
          </p:nvPr>
        </p:nvSpPr>
        <p:spPr/>
        <p:txBody>
          <a:bodyPr/>
          <a:lstStyle/>
          <a:p>
            <a:endParaRPr lang="vi-VN" altLang="vi-VN"/>
          </a:p>
        </p:txBody>
      </p:sp>
      <p:sp>
        <p:nvSpPr>
          <p:cNvPr id="48131" name="Content Placeholder 2">
            <a:extLst>
              <a:ext uri="{FF2B5EF4-FFF2-40B4-BE49-F238E27FC236}">
                <a16:creationId xmlns:a16="http://schemas.microsoft.com/office/drawing/2014/main" id="{52B0911C-BAFF-4840-8030-CE81FDD969B9}"/>
              </a:ext>
            </a:extLst>
          </p:cNvPr>
          <p:cNvSpPr>
            <a:spLocks noGrp="1"/>
          </p:cNvSpPr>
          <p:nvPr>
            <p:ph idx="1"/>
          </p:nvPr>
        </p:nvSpPr>
        <p:spPr>
          <a:xfrm>
            <a:off x="1905000" y="990600"/>
            <a:ext cx="8574088" cy="5638800"/>
          </a:xfrm>
        </p:spPr>
        <p:txBody>
          <a:bodyPr/>
          <a:lstStyle/>
          <a:p>
            <a:pPr lvl="1"/>
            <a:r>
              <a:rPr lang="vi-VN" altLang="vi-VN"/>
              <a:t>Tác động cờ : </a:t>
            </a:r>
            <a:endParaRPr lang="en-US" altLang="vi-VN"/>
          </a:p>
          <a:p>
            <a:pPr lvl="1"/>
            <a:r>
              <a:rPr lang="vi-VN" altLang="vi-VN"/>
              <a:t>Lệnh RET/RETF để kết thúc một chương trình con near/far, trở về chương trình gọi. </a:t>
            </a:r>
          </a:p>
          <a:p>
            <a:pPr lvl="1"/>
            <a:r>
              <a:rPr lang="vi-VN" altLang="vi-VN"/>
              <a:t>RET/RETF với toán hạng  immed8 dùng cho các chương trình con có sử dụng thông số trong Stacl. SP→SP+immed8 </a:t>
            </a:r>
            <a:endParaRPr lang="en-US" altLang="vi-VN"/>
          </a:p>
          <a:p>
            <a:pPr lvl="1"/>
            <a:endParaRPr lang="en-US" altLang="vi-VN"/>
          </a:p>
        </p:txBody>
      </p:sp>
      <p:pic>
        <p:nvPicPr>
          <p:cNvPr id="48132" name="Picture 2">
            <a:extLst>
              <a:ext uri="{FF2B5EF4-FFF2-40B4-BE49-F238E27FC236}">
                <a16:creationId xmlns:a16="http://schemas.microsoft.com/office/drawing/2014/main" id="{2C3D43D7-6C83-435B-9604-791535E55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990601"/>
            <a:ext cx="32004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916026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D861E180-1481-4EB6-8B0F-750171039B71}"/>
              </a:ext>
            </a:extLst>
          </p:cNvPr>
          <p:cNvSpPr>
            <a:spLocks noGrp="1"/>
          </p:cNvSpPr>
          <p:nvPr>
            <p:ph type="title"/>
          </p:nvPr>
        </p:nvSpPr>
        <p:spPr/>
        <p:txBody>
          <a:bodyPr/>
          <a:lstStyle/>
          <a:p>
            <a:endParaRPr lang="vi-VN" altLang="vi-VN"/>
          </a:p>
        </p:txBody>
      </p:sp>
      <p:sp>
        <p:nvSpPr>
          <p:cNvPr id="49155" name="Content Placeholder 2">
            <a:extLst>
              <a:ext uri="{FF2B5EF4-FFF2-40B4-BE49-F238E27FC236}">
                <a16:creationId xmlns:a16="http://schemas.microsoft.com/office/drawing/2014/main" id="{9BCFAE73-74C5-43FA-8BAB-3BAF1373598D}"/>
              </a:ext>
            </a:extLst>
          </p:cNvPr>
          <p:cNvSpPr>
            <a:spLocks noGrp="1"/>
          </p:cNvSpPr>
          <p:nvPr>
            <p:ph idx="1"/>
          </p:nvPr>
        </p:nvSpPr>
        <p:spPr/>
        <p:txBody>
          <a:bodyPr/>
          <a:lstStyle/>
          <a:p>
            <a:r>
              <a:rPr lang="en-US" altLang="vi-VN"/>
              <a:t>Lệnh IRET</a:t>
            </a:r>
          </a:p>
          <a:p>
            <a:pPr lvl="1"/>
            <a:r>
              <a:rPr lang="en-US" altLang="vi-VN"/>
              <a:t>Giống lệnh RET</a:t>
            </a:r>
          </a:p>
          <a:p>
            <a:pPr lvl="1"/>
            <a:r>
              <a:rPr lang="en-US" altLang="vi-VN"/>
              <a:t>Trở về chương trình chính từ chương trình con phục vụ ngắt</a:t>
            </a:r>
          </a:p>
          <a:p>
            <a:pPr lvl="1"/>
            <a:r>
              <a:rPr lang="en-US" altLang="vi-VN"/>
              <a:t>Hoạt động</a:t>
            </a:r>
          </a:p>
          <a:p>
            <a:pPr lvl="2"/>
            <a:r>
              <a:rPr lang="en-US" altLang="vi-VN"/>
              <a:t>POP IP </a:t>
            </a:r>
          </a:p>
          <a:p>
            <a:pPr lvl="2"/>
            <a:r>
              <a:rPr lang="en-US" altLang="vi-VN"/>
              <a:t>POP CS</a:t>
            </a:r>
          </a:p>
          <a:p>
            <a:pPr lvl="2"/>
            <a:r>
              <a:rPr lang="en-US" altLang="vi-VN"/>
              <a:t>POPF</a:t>
            </a:r>
          </a:p>
          <a:p>
            <a:pPr lvl="1"/>
            <a:r>
              <a:rPr lang="vi-VN" altLang="vi-VN"/>
              <a:t>Tác động cờ :</a:t>
            </a:r>
            <a:endParaRPr lang="en-US" altLang="vi-VN"/>
          </a:p>
          <a:p>
            <a:pPr lvl="2"/>
            <a:endParaRPr lang="en-US" altLang="vi-VN"/>
          </a:p>
          <a:p>
            <a:pPr lvl="1"/>
            <a:endParaRPr lang="en-US" altLang="vi-VN"/>
          </a:p>
        </p:txBody>
      </p:sp>
      <p:pic>
        <p:nvPicPr>
          <p:cNvPr id="49156" name="Picture 2">
            <a:extLst>
              <a:ext uri="{FF2B5EF4-FFF2-40B4-BE49-F238E27FC236}">
                <a16:creationId xmlns:a16="http://schemas.microsoft.com/office/drawing/2014/main" id="{89B39118-721B-4C19-A8DC-88546C564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5257800"/>
            <a:ext cx="3886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224315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D09D60FD-4E9E-43F0-A190-248D7F8EA4DB}"/>
              </a:ext>
            </a:extLst>
          </p:cNvPr>
          <p:cNvSpPr>
            <a:spLocks noGrp="1" noChangeArrowheads="1"/>
          </p:cNvSpPr>
          <p:nvPr>
            <p:ph type="ctrTitle"/>
          </p:nvPr>
        </p:nvSpPr>
        <p:spPr/>
        <p:txBody>
          <a:bodyPr/>
          <a:lstStyle/>
          <a:p>
            <a:pPr eaLnBrk="1" hangingPunct="1"/>
            <a:r>
              <a:rPr lang="en-US" altLang="en-US"/>
              <a:t>Chương 7 </a:t>
            </a:r>
          </a:p>
        </p:txBody>
      </p:sp>
      <p:sp>
        <p:nvSpPr>
          <p:cNvPr id="3075" name="Rectangle 3">
            <a:extLst>
              <a:ext uri="{FF2B5EF4-FFF2-40B4-BE49-F238E27FC236}">
                <a16:creationId xmlns:a16="http://schemas.microsoft.com/office/drawing/2014/main" id="{1711B95D-C010-4148-959E-D57D5201FE11}"/>
              </a:ext>
            </a:extLst>
          </p:cNvPr>
          <p:cNvSpPr>
            <a:spLocks noGrp="1" noChangeArrowheads="1"/>
          </p:cNvSpPr>
          <p:nvPr>
            <p:ph type="subTitle" idx="1"/>
          </p:nvPr>
        </p:nvSpPr>
        <p:spPr/>
        <p:txBody>
          <a:bodyPr/>
          <a:lstStyle/>
          <a:p>
            <a:pPr algn="ctr" eaLnBrk="1" hangingPunct="1"/>
            <a:endParaRPr lang="en-US" altLang="en-US" sz="6000" b="1">
              <a:solidFill>
                <a:schemeClr val="hlink"/>
              </a:solidFill>
            </a:endParaRPr>
          </a:p>
          <a:p>
            <a:pPr algn="ctr" eaLnBrk="1" hangingPunct="1"/>
            <a:r>
              <a:rPr lang="en-US" altLang="en-US" sz="6000" b="1">
                <a:solidFill>
                  <a:schemeClr val="hlink"/>
                </a:solidFill>
              </a:rPr>
              <a:t>HỢP NGỮ</a:t>
            </a:r>
          </a:p>
        </p:txBody>
      </p:sp>
    </p:spTree>
    <p:extLst>
      <p:ext uri="{BB962C8B-B14F-4D97-AF65-F5344CB8AC3E}">
        <p14:creationId xmlns:p14="http://schemas.microsoft.com/office/powerpoint/2010/main" val="1451005019"/>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3DC93567-0785-4FF3-A661-74CDB095F60D}"/>
              </a:ext>
            </a:extLst>
          </p:cNvPr>
          <p:cNvSpPr>
            <a:spLocks noGrp="1"/>
          </p:cNvSpPr>
          <p:nvPr>
            <p:ph type="title"/>
          </p:nvPr>
        </p:nvSpPr>
        <p:spPr/>
        <p:txBody>
          <a:bodyPr/>
          <a:lstStyle/>
          <a:p>
            <a:pPr eaLnBrk="1" hangingPunct="1"/>
            <a:r>
              <a:rPr lang="en-US" altLang="en-US"/>
              <a:t>Các thành phần</a:t>
            </a:r>
          </a:p>
        </p:txBody>
      </p:sp>
      <p:sp>
        <p:nvSpPr>
          <p:cNvPr id="3" name="Content Placeholder 2">
            <a:extLst>
              <a:ext uri="{FF2B5EF4-FFF2-40B4-BE49-F238E27FC236}">
                <a16:creationId xmlns:a16="http://schemas.microsoft.com/office/drawing/2014/main" id="{30A3D34F-28A9-4A4F-91F3-0A93FF813E3A}"/>
              </a:ext>
            </a:extLst>
          </p:cNvPr>
          <p:cNvSpPr>
            <a:spLocks noGrp="1"/>
          </p:cNvSpPr>
          <p:nvPr>
            <p:ph idx="1"/>
          </p:nvPr>
        </p:nvSpPr>
        <p:spPr>
          <a:xfrm>
            <a:off x="1524000" y="1106488"/>
            <a:ext cx="9144000" cy="5522912"/>
          </a:xfrm>
        </p:spPr>
        <p:txBody>
          <a:bodyPr/>
          <a:lstStyle/>
          <a:p>
            <a:pPr eaLnBrk="1" hangingPunct="1">
              <a:defRPr/>
            </a:pPr>
            <a:r>
              <a:rPr lang="en-US" err="1"/>
              <a:t>Các</a:t>
            </a:r>
            <a:r>
              <a:rPr lang="en-US"/>
              <a:t> </a:t>
            </a:r>
            <a:r>
              <a:rPr lang="en-US" err="1"/>
              <a:t>ký</a:t>
            </a:r>
            <a:r>
              <a:rPr lang="en-US"/>
              <a:t> </a:t>
            </a:r>
            <a:r>
              <a:rPr lang="en-US" err="1"/>
              <a:t>hiệu</a:t>
            </a:r>
            <a:r>
              <a:rPr lang="en-US"/>
              <a:t> </a:t>
            </a:r>
            <a:r>
              <a:rPr lang="en-US" err="1"/>
              <a:t>dùng</a:t>
            </a:r>
            <a:r>
              <a:rPr lang="en-US"/>
              <a:t> </a:t>
            </a:r>
            <a:r>
              <a:rPr lang="en-US" err="1"/>
              <a:t>trong</a:t>
            </a:r>
            <a:r>
              <a:rPr lang="en-US"/>
              <a:t> </a:t>
            </a:r>
            <a:r>
              <a:rPr lang="en-US" err="1"/>
              <a:t>chương</a:t>
            </a:r>
            <a:r>
              <a:rPr lang="en-US"/>
              <a:t> </a:t>
            </a:r>
            <a:r>
              <a:rPr lang="en-US" err="1"/>
              <a:t>trình</a:t>
            </a:r>
            <a:r>
              <a:rPr lang="en-US"/>
              <a:t> </a:t>
            </a:r>
            <a:r>
              <a:rPr lang="en-US" err="1"/>
              <a:t>nguồn</a:t>
            </a:r>
            <a:r>
              <a:rPr lang="en-US"/>
              <a:t>: ASCII</a:t>
            </a:r>
            <a:endParaRPr lang="en-US" b="1"/>
          </a:p>
          <a:p>
            <a:pPr eaLnBrk="1" hangingPunct="1">
              <a:defRPr/>
            </a:pPr>
            <a:r>
              <a:rPr lang="en-US" err="1"/>
              <a:t>Chương</a:t>
            </a:r>
            <a:r>
              <a:rPr lang="en-US"/>
              <a:t> </a:t>
            </a:r>
            <a:r>
              <a:rPr lang="en-US" err="1"/>
              <a:t>trình</a:t>
            </a:r>
            <a:r>
              <a:rPr lang="en-US"/>
              <a:t> </a:t>
            </a:r>
            <a:r>
              <a:rPr lang="en-US" err="1"/>
              <a:t>nguồn</a:t>
            </a:r>
            <a:r>
              <a:rPr lang="en-US"/>
              <a:t> </a:t>
            </a:r>
          </a:p>
          <a:p>
            <a:pPr lvl="1" eaLnBrk="1" hangingPunct="1">
              <a:defRPr/>
            </a:pPr>
            <a:r>
              <a:rPr lang="en-US">
                <a:ea typeface="+mn-ea"/>
                <a:cs typeface="+mn-cs"/>
              </a:rPr>
              <a:t>Dạng </a:t>
            </a:r>
            <a:r>
              <a:rPr lang="en-US" err="1">
                <a:ea typeface="+mn-ea"/>
                <a:cs typeface="+mn-cs"/>
              </a:rPr>
              <a:t>tập</a:t>
            </a:r>
            <a:r>
              <a:rPr lang="en-US">
                <a:ea typeface="+mn-ea"/>
                <a:cs typeface="+mn-cs"/>
              </a:rPr>
              <a:t> tin </a:t>
            </a:r>
            <a:r>
              <a:rPr lang="en-US" err="1">
                <a:ea typeface="+mn-ea"/>
                <a:cs typeface="+mn-cs"/>
              </a:rPr>
              <a:t>văn</a:t>
            </a:r>
            <a:r>
              <a:rPr lang="en-US">
                <a:ea typeface="+mn-ea"/>
                <a:cs typeface="+mn-cs"/>
              </a:rPr>
              <a:t> bản.</a:t>
            </a:r>
          </a:p>
          <a:p>
            <a:pPr lvl="1" eaLnBrk="1" hangingPunct="1">
              <a:defRPr/>
            </a:pPr>
            <a:r>
              <a:rPr lang="en-US">
                <a:ea typeface="+mn-ea"/>
                <a:cs typeface="+mn-cs"/>
              </a:rPr>
              <a:t>Tên tập tin theo định dạng MS DOS (8.3), phần mở rộng .ASM.</a:t>
            </a:r>
          </a:p>
          <a:p>
            <a:pPr lvl="1" eaLnBrk="1" hangingPunct="1">
              <a:defRPr/>
            </a:pPr>
            <a:r>
              <a:rPr lang="en-US" err="1">
                <a:ea typeface="+mn-ea"/>
                <a:cs typeface="+mn-cs"/>
              </a:rPr>
              <a:t>Nội</a:t>
            </a:r>
            <a:r>
              <a:rPr lang="en-US">
                <a:ea typeface="+mn-ea"/>
                <a:cs typeface="+mn-cs"/>
              </a:rPr>
              <a:t> dung </a:t>
            </a:r>
          </a:p>
          <a:p>
            <a:pPr lvl="2" eaLnBrk="1" hangingPunct="1">
              <a:defRPr/>
            </a:pPr>
            <a:r>
              <a:rPr lang="en-US">
                <a:ea typeface="+mn-ea"/>
                <a:cs typeface="+mn-cs"/>
              </a:rPr>
              <a:t>Lệnh </a:t>
            </a:r>
            <a:r>
              <a:rPr lang="en-US" err="1">
                <a:ea typeface="+mn-ea"/>
                <a:cs typeface="+mn-cs"/>
              </a:rPr>
              <a:t>của</a:t>
            </a:r>
            <a:r>
              <a:rPr lang="en-US">
                <a:ea typeface="+mn-ea"/>
                <a:cs typeface="+mn-cs"/>
              </a:rPr>
              <a:t> CPU.</a:t>
            </a:r>
          </a:p>
          <a:p>
            <a:pPr lvl="2" eaLnBrk="1" hangingPunct="1">
              <a:defRPr/>
            </a:pPr>
            <a:r>
              <a:rPr lang="en-US">
                <a:ea typeface="+mn-ea"/>
                <a:cs typeface="+mn-cs"/>
              </a:rPr>
              <a:t>Chỉ thị dạng :</a:t>
            </a:r>
          </a:p>
          <a:p>
            <a:pPr lvl="1" eaLnBrk="1" hangingPunct="1">
              <a:buFont typeface="Wingdings" panose="05000000000000000000" pitchFamily="2" charset="2"/>
              <a:buNone/>
              <a:defRPr/>
            </a:pPr>
            <a:r>
              <a:rPr lang="en-US" sz="2400">
                <a:ea typeface="+mn-ea"/>
                <a:cs typeface="+mn-cs"/>
              </a:rPr>
              <a:t>                  [&lt;</a:t>
            </a:r>
            <a:r>
              <a:rPr lang="en-US" sz="2400" b="1" err="1">
                <a:ea typeface="+mn-ea"/>
                <a:cs typeface="+mn-cs"/>
              </a:rPr>
              <a:t>tên</a:t>
            </a:r>
            <a:r>
              <a:rPr lang="en-US" sz="2400">
                <a:ea typeface="+mn-ea"/>
                <a:cs typeface="+mn-cs"/>
              </a:rPr>
              <a:t>&gt;]	&lt;</a:t>
            </a:r>
            <a:r>
              <a:rPr lang="en-US" sz="2400" b="1" err="1">
                <a:ea typeface="+mn-ea"/>
                <a:cs typeface="+mn-cs"/>
              </a:rPr>
              <a:t>toán</a:t>
            </a:r>
            <a:r>
              <a:rPr lang="en-US" sz="2400" b="1">
                <a:ea typeface="+mn-ea"/>
                <a:cs typeface="+mn-cs"/>
              </a:rPr>
              <a:t> </a:t>
            </a:r>
            <a:r>
              <a:rPr lang="en-US" sz="2400" b="1" err="1">
                <a:ea typeface="+mn-ea"/>
                <a:cs typeface="+mn-cs"/>
              </a:rPr>
              <a:t>tử</a:t>
            </a:r>
            <a:r>
              <a:rPr lang="en-US" sz="2400">
                <a:ea typeface="+mn-ea"/>
                <a:cs typeface="+mn-cs"/>
              </a:rPr>
              <a:t>&gt;	&lt;</a:t>
            </a:r>
            <a:r>
              <a:rPr lang="en-US" sz="2400" b="1" err="1">
                <a:ea typeface="+mn-ea"/>
                <a:cs typeface="+mn-cs"/>
              </a:rPr>
              <a:t>toán</a:t>
            </a:r>
            <a:r>
              <a:rPr lang="en-US" sz="2400" b="1">
                <a:ea typeface="+mn-ea"/>
                <a:cs typeface="+mn-cs"/>
              </a:rPr>
              <a:t> </a:t>
            </a:r>
            <a:r>
              <a:rPr lang="en-US" sz="2400" b="1" err="1">
                <a:ea typeface="+mn-ea"/>
                <a:cs typeface="+mn-cs"/>
              </a:rPr>
              <a:t>hạng</a:t>
            </a:r>
            <a:r>
              <a:rPr lang="en-US" sz="2400">
                <a:ea typeface="+mn-ea"/>
                <a:cs typeface="+mn-cs"/>
              </a:rPr>
              <a:t>&gt;  </a:t>
            </a:r>
            <a:r>
              <a:rPr lang="en-US" sz="2400" b="1">
                <a:ea typeface="+mn-ea"/>
                <a:cs typeface="+mn-cs"/>
              </a:rPr>
              <a:t>;</a:t>
            </a:r>
            <a:r>
              <a:rPr lang="en-US" sz="2400">
                <a:ea typeface="+mn-ea"/>
                <a:cs typeface="+mn-cs"/>
              </a:rPr>
              <a:t>&lt;</a:t>
            </a:r>
            <a:r>
              <a:rPr lang="en-US" sz="2400" b="1" err="1">
                <a:ea typeface="+mn-ea"/>
                <a:cs typeface="+mn-cs"/>
              </a:rPr>
              <a:t>chú</a:t>
            </a:r>
            <a:r>
              <a:rPr lang="en-US" sz="2400" b="1">
                <a:ea typeface="+mn-ea"/>
                <a:cs typeface="+mn-cs"/>
              </a:rPr>
              <a:t> </a:t>
            </a:r>
            <a:r>
              <a:rPr lang="en-US" sz="2400" b="1" err="1">
                <a:ea typeface="+mn-ea"/>
                <a:cs typeface="+mn-cs"/>
              </a:rPr>
              <a:t>thích</a:t>
            </a:r>
            <a:r>
              <a:rPr lang="en-US" sz="2400">
                <a:ea typeface="+mn-ea"/>
                <a:cs typeface="+mn-cs"/>
              </a:rPr>
              <a:t>&gt;</a:t>
            </a:r>
          </a:p>
        </p:txBody>
      </p:sp>
      <p:sp>
        <p:nvSpPr>
          <p:cNvPr id="4100" name="Slide Number Placeholder 3">
            <a:extLst>
              <a:ext uri="{FF2B5EF4-FFF2-40B4-BE49-F238E27FC236}">
                <a16:creationId xmlns:a16="http://schemas.microsoft.com/office/drawing/2014/main" id="{CC14F78B-084E-406A-9EE3-EBA90AC8621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F82BC466-67DE-46E3-88F5-D1715DB7717A}" type="slidenum">
              <a:rPr lang="en-US" altLang="en-US" sz="1400">
                <a:latin typeface="Tahoma" panose="020B0604030504040204" pitchFamily="34" charset="0"/>
              </a:rPr>
              <a:pPr>
                <a:spcBef>
                  <a:spcPct val="0"/>
                </a:spcBef>
                <a:buClrTx/>
                <a:buSzTx/>
                <a:buFontTx/>
                <a:buNone/>
              </a:pPr>
              <a:t>493</a:t>
            </a:fld>
            <a:endParaRPr lang="en-US" altLang="en-US" sz="1400">
              <a:latin typeface="Tahoma" panose="020B0604030504040204" pitchFamily="34" charset="0"/>
            </a:endParaRPr>
          </a:p>
        </p:txBody>
      </p:sp>
    </p:spTree>
    <p:extLst>
      <p:ext uri="{BB962C8B-B14F-4D97-AF65-F5344CB8AC3E}">
        <p14:creationId xmlns:p14="http://schemas.microsoft.com/office/powerpoint/2010/main" val="4120892605"/>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5F8B202B-ED0F-4AC7-A1F3-9A7B89C0B19F}"/>
              </a:ext>
            </a:extLst>
          </p:cNvPr>
          <p:cNvSpPr>
            <a:spLocks noGrp="1"/>
          </p:cNvSpPr>
          <p:nvPr>
            <p:ph type="title"/>
          </p:nvPr>
        </p:nvSpPr>
        <p:spPr/>
        <p:txBody>
          <a:bodyPr/>
          <a:lstStyle/>
          <a:p>
            <a:pPr eaLnBrk="1" hangingPunct="1"/>
            <a:endParaRPr lang="en-US" altLang="en-US"/>
          </a:p>
        </p:txBody>
      </p:sp>
      <p:sp>
        <p:nvSpPr>
          <p:cNvPr id="3" name="Content Placeholder 2">
            <a:extLst>
              <a:ext uri="{FF2B5EF4-FFF2-40B4-BE49-F238E27FC236}">
                <a16:creationId xmlns:a16="http://schemas.microsoft.com/office/drawing/2014/main" id="{9FDBC592-2140-40BF-A25F-29DC0DD68946}"/>
              </a:ext>
            </a:extLst>
          </p:cNvPr>
          <p:cNvSpPr>
            <a:spLocks noGrp="1"/>
          </p:cNvSpPr>
          <p:nvPr>
            <p:ph idx="1"/>
          </p:nvPr>
        </p:nvSpPr>
        <p:spPr>
          <a:xfrm>
            <a:off x="1752600" y="1143000"/>
            <a:ext cx="8726488" cy="5562600"/>
          </a:xfrm>
        </p:spPr>
        <p:txBody>
          <a:bodyPr/>
          <a:lstStyle/>
          <a:p>
            <a:pPr>
              <a:spcBef>
                <a:spcPts val="0"/>
              </a:spcBef>
              <a:defRPr/>
            </a:pPr>
            <a:r>
              <a:rPr lang="en-US"/>
              <a:t>Số ở </a:t>
            </a:r>
            <a:r>
              <a:rPr lang="en-US" err="1"/>
              <a:t>các</a:t>
            </a:r>
            <a:r>
              <a:rPr lang="en-US"/>
              <a:t> </a:t>
            </a:r>
            <a:r>
              <a:rPr lang="en-US" err="1"/>
              <a:t>hệ</a:t>
            </a:r>
            <a:r>
              <a:rPr lang="en-US"/>
              <a:t> </a:t>
            </a:r>
            <a:r>
              <a:rPr lang="en-US" err="1"/>
              <a:t>khác</a:t>
            </a:r>
            <a:r>
              <a:rPr lang="en-US"/>
              <a:t> </a:t>
            </a:r>
            <a:r>
              <a:rPr lang="en-US" err="1"/>
              <a:t>nhau</a:t>
            </a:r>
            <a:r>
              <a:rPr lang="en-US"/>
              <a:t> </a:t>
            </a:r>
            <a:r>
              <a:rPr lang="en-US" err="1"/>
              <a:t>theo</a:t>
            </a:r>
            <a:r>
              <a:rPr lang="en-US"/>
              <a:t> qui </a:t>
            </a:r>
            <a:r>
              <a:rPr lang="en-US" err="1"/>
              <a:t>ước</a:t>
            </a:r>
            <a:r>
              <a:rPr lang="en-US"/>
              <a:t> :</a:t>
            </a:r>
          </a:p>
          <a:p>
            <a:pPr lvl="1">
              <a:spcBef>
                <a:spcPts val="0"/>
              </a:spcBef>
              <a:defRPr/>
            </a:pPr>
            <a:r>
              <a:rPr lang="en-US" err="1"/>
              <a:t>Số</a:t>
            </a:r>
            <a:r>
              <a:rPr lang="en-US"/>
              <a:t> </a:t>
            </a:r>
            <a:r>
              <a:rPr lang="en-US" err="1"/>
              <a:t>hệ</a:t>
            </a:r>
            <a:r>
              <a:rPr lang="en-US"/>
              <a:t> 2	:	</a:t>
            </a:r>
            <a:r>
              <a:rPr lang="en-US" b="1">
                <a:sym typeface="Symbol"/>
              </a:rPr>
              <a:t></a:t>
            </a:r>
            <a:r>
              <a:rPr lang="en-US" b="1"/>
              <a:t>B</a:t>
            </a:r>
            <a:endParaRPr lang="en-US"/>
          </a:p>
          <a:p>
            <a:pPr lvl="1">
              <a:spcBef>
                <a:spcPts val="0"/>
              </a:spcBef>
              <a:buNone/>
              <a:defRPr/>
            </a:pPr>
            <a:r>
              <a:rPr lang="en-US" i="1" u="sng" err="1">
                <a:ea typeface="+mn-ea"/>
                <a:cs typeface="+mn-cs"/>
              </a:rPr>
              <a:t>Ví</a:t>
            </a:r>
            <a:r>
              <a:rPr lang="en-US" i="1" u="sng">
                <a:ea typeface="+mn-ea"/>
                <a:cs typeface="+mn-cs"/>
              </a:rPr>
              <a:t> </a:t>
            </a:r>
            <a:r>
              <a:rPr lang="en-US" i="1" u="sng" err="1">
                <a:ea typeface="+mn-ea"/>
                <a:cs typeface="+mn-cs"/>
              </a:rPr>
              <a:t>dụ</a:t>
            </a:r>
            <a:r>
              <a:rPr lang="en-US">
                <a:ea typeface="+mn-ea"/>
                <a:cs typeface="+mn-cs"/>
              </a:rPr>
              <a:t> :		10110101B, 1011b</a:t>
            </a:r>
          </a:p>
          <a:p>
            <a:pPr lvl="1">
              <a:spcBef>
                <a:spcPts val="0"/>
              </a:spcBef>
              <a:buNone/>
              <a:defRPr/>
            </a:pPr>
            <a:endParaRPr lang="en-US">
              <a:ea typeface="+mn-ea"/>
              <a:cs typeface="+mn-cs"/>
            </a:endParaRPr>
          </a:p>
          <a:p>
            <a:pPr lvl="1">
              <a:spcBef>
                <a:spcPts val="0"/>
              </a:spcBef>
              <a:defRPr/>
            </a:pPr>
            <a:r>
              <a:rPr lang="en-US" err="1"/>
              <a:t>Số</a:t>
            </a:r>
            <a:r>
              <a:rPr lang="en-US"/>
              <a:t> </a:t>
            </a:r>
            <a:r>
              <a:rPr lang="en-US" err="1"/>
              <a:t>hệ</a:t>
            </a:r>
            <a:r>
              <a:rPr lang="en-US"/>
              <a:t> 8	:	</a:t>
            </a:r>
            <a:r>
              <a:rPr lang="en-US" b="1">
                <a:sym typeface="Symbol"/>
              </a:rPr>
              <a:t></a:t>
            </a:r>
            <a:r>
              <a:rPr lang="en-US" b="1"/>
              <a:t>Q</a:t>
            </a:r>
            <a:r>
              <a:rPr lang="en-US"/>
              <a:t> </a:t>
            </a:r>
            <a:r>
              <a:rPr lang="en-US" err="1"/>
              <a:t>hoặc</a:t>
            </a:r>
            <a:r>
              <a:rPr lang="en-US"/>
              <a:t> </a:t>
            </a:r>
            <a:r>
              <a:rPr lang="en-US" b="1">
                <a:sym typeface="Symbol"/>
              </a:rPr>
              <a:t></a:t>
            </a:r>
            <a:r>
              <a:rPr lang="en-US" b="1"/>
              <a:t>O</a:t>
            </a:r>
            <a:endParaRPr lang="en-US"/>
          </a:p>
          <a:p>
            <a:pPr lvl="1">
              <a:spcBef>
                <a:spcPts val="0"/>
              </a:spcBef>
              <a:buNone/>
              <a:defRPr/>
            </a:pPr>
            <a:r>
              <a:rPr lang="en-US" i="1" u="sng" err="1">
                <a:ea typeface="+mn-ea"/>
                <a:cs typeface="+mn-cs"/>
              </a:rPr>
              <a:t>Ví</a:t>
            </a:r>
            <a:r>
              <a:rPr lang="en-US" i="1" u="sng">
                <a:ea typeface="+mn-ea"/>
                <a:cs typeface="+mn-cs"/>
              </a:rPr>
              <a:t> </a:t>
            </a:r>
            <a:r>
              <a:rPr lang="en-US" i="1" u="sng" err="1">
                <a:ea typeface="+mn-ea"/>
                <a:cs typeface="+mn-cs"/>
              </a:rPr>
              <a:t>dụ</a:t>
            </a:r>
            <a:r>
              <a:rPr lang="en-US">
                <a:ea typeface="+mn-ea"/>
                <a:cs typeface="+mn-cs"/>
              </a:rPr>
              <a:t> :		123Q, 705O, 231o</a:t>
            </a:r>
          </a:p>
          <a:p>
            <a:pPr lvl="1">
              <a:spcBef>
                <a:spcPts val="0"/>
              </a:spcBef>
              <a:buNone/>
              <a:defRPr/>
            </a:pPr>
            <a:endParaRPr lang="en-US">
              <a:ea typeface="+mn-ea"/>
              <a:cs typeface="+mn-cs"/>
            </a:endParaRPr>
          </a:p>
          <a:p>
            <a:pPr lvl="1">
              <a:spcBef>
                <a:spcPts val="0"/>
              </a:spcBef>
              <a:defRPr/>
            </a:pPr>
            <a:r>
              <a:rPr lang="en-US" err="1"/>
              <a:t>Số</a:t>
            </a:r>
            <a:r>
              <a:rPr lang="en-US"/>
              <a:t> </a:t>
            </a:r>
            <a:r>
              <a:rPr lang="en-US" err="1"/>
              <a:t>hệ</a:t>
            </a:r>
            <a:r>
              <a:rPr lang="en-US"/>
              <a:t> 10:	</a:t>
            </a:r>
            <a:r>
              <a:rPr lang="en-US" err="1"/>
              <a:t>mặc</a:t>
            </a:r>
            <a:r>
              <a:rPr lang="en-US"/>
              <a:t> </a:t>
            </a:r>
            <a:r>
              <a:rPr lang="en-US" err="1"/>
              <a:t>nhiên</a:t>
            </a:r>
            <a:r>
              <a:rPr lang="en-US"/>
              <a:t> </a:t>
            </a:r>
            <a:r>
              <a:rPr lang="en-US" err="1"/>
              <a:t>hoặc</a:t>
            </a:r>
            <a:r>
              <a:rPr lang="en-US"/>
              <a:t> </a:t>
            </a:r>
            <a:r>
              <a:rPr lang="en-US" b="1">
                <a:sym typeface="Symbol"/>
              </a:rPr>
              <a:t></a:t>
            </a:r>
            <a:r>
              <a:rPr lang="en-US" b="1"/>
              <a:t>D</a:t>
            </a:r>
            <a:endParaRPr lang="en-US"/>
          </a:p>
          <a:p>
            <a:pPr lvl="1">
              <a:spcBef>
                <a:spcPts val="0"/>
              </a:spcBef>
              <a:buNone/>
              <a:defRPr/>
            </a:pPr>
            <a:r>
              <a:rPr lang="en-US" i="1" u="sng" err="1">
                <a:ea typeface="+mn-ea"/>
                <a:cs typeface="+mn-cs"/>
              </a:rPr>
              <a:t>Ví</a:t>
            </a:r>
            <a:r>
              <a:rPr lang="en-US" i="1" u="sng">
                <a:ea typeface="+mn-ea"/>
                <a:cs typeface="+mn-cs"/>
              </a:rPr>
              <a:t> </a:t>
            </a:r>
            <a:r>
              <a:rPr lang="en-US" i="1" u="sng" err="1">
                <a:ea typeface="+mn-ea"/>
                <a:cs typeface="+mn-cs"/>
              </a:rPr>
              <a:t>dụ</a:t>
            </a:r>
            <a:r>
              <a:rPr lang="en-US">
                <a:ea typeface="+mn-ea"/>
                <a:cs typeface="+mn-cs"/>
              </a:rPr>
              <a:t> :		32767, 4509D,675d</a:t>
            </a:r>
          </a:p>
          <a:p>
            <a:pPr lvl="1">
              <a:spcBef>
                <a:spcPts val="0"/>
              </a:spcBef>
              <a:buNone/>
              <a:defRPr/>
            </a:pPr>
            <a:endParaRPr lang="en-US">
              <a:ea typeface="+mn-ea"/>
              <a:cs typeface="+mn-cs"/>
            </a:endParaRPr>
          </a:p>
          <a:p>
            <a:pPr lvl="1">
              <a:spcBef>
                <a:spcPts val="0"/>
              </a:spcBef>
              <a:defRPr/>
            </a:pPr>
            <a:r>
              <a:rPr lang="en-US" err="1"/>
              <a:t>Số</a:t>
            </a:r>
            <a:r>
              <a:rPr lang="en-US"/>
              <a:t> </a:t>
            </a:r>
            <a:r>
              <a:rPr lang="en-US" err="1"/>
              <a:t>hệ</a:t>
            </a:r>
            <a:r>
              <a:rPr lang="en-US"/>
              <a:t> 16:	</a:t>
            </a:r>
            <a:r>
              <a:rPr lang="en-US" b="1">
                <a:sym typeface="Symbol"/>
              </a:rPr>
              <a:t></a:t>
            </a:r>
            <a:r>
              <a:rPr lang="en-US" b="1"/>
              <a:t>H</a:t>
            </a:r>
            <a:r>
              <a:rPr lang="en-US"/>
              <a:t>  </a:t>
            </a:r>
            <a:r>
              <a:rPr lang="en-US" err="1"/>
              <a:t>và</a:t>
            </a:r>
            <a:r>
              <a:rPr lang="en-US"/>
              <a:t> </a:t>
            </a:r>
            <a:r>
              <a:rPr lang="en-US" err="1"/>
              <a:t>bắt</a:t>
            </a:r>
            <a:r>
              <a:rPr lang="en-US"/>
              <a:t> </a:t>
            </a:r>
            <a:r>
              <a:rPr lang="en-US" err="1"/>
              <a:t>đầu</a:t>
            </a:r>
            <a:r>
              <a:rPr lang="en-US"/>
              <a:t> </a:t>
            </a:r>
            <a:r>
              <a:rPr lang="en-US" err="1"/>
              <a:t>bằng</a:t>
            </a:r>
            <a:r>
              <a:rPr lang="en-US"/>
              <a:t> </a:t>
            </a:r>
            <a:r>
              <a:rPr lang="en-US" err="1"/>
              <a:t>số</a:t>
            </a:r>
            <a:r>
              <a:rPr lang="en-US"/>
              <a:t>.</a:t>
            </a:r>
          </a:p>
          <a:p>
            <a:pPr lvl="1">
              <a:spcBef>
                <a:spcPts val="0"/>
              </a:spcBef>
              <a:buNone/>
              <a:defRPr/>
            </a:pPr>
            <a:r>
              <a:rPr lang="en-US" i="1" u="sng" err="1">
                <a:ea typeface="+mn-ea"/>
                <a:cs typeface="+mn-cs"/>
              </a:rPr>
              <a:t>Ví</a:t>
            </a:r>
            <a:r>
              <a:rPr lang="en-US" i="1" u="sng">
                <a:ea typeface="+mn-ea"/>
                <a:cs typeface="+mn-cs"/>
              </a:rPr>
              <a:t> </a:t>
            </a:r>
            <a:r>
              <a:rPr lang="en-US" i="1" u="sng" err="1">
                <a:ea typeface="+mn-ea"/>
                <a:cs typeface="+mn-cs"/>
              </a:rPr>
              <a:t>dụ</a:t>
            </a:r>
            <a:r>
              <a:rPr lang="en-US">
                <a:ea typeface="+mn-ea"/>
                <a:cs typeface="+mn-cs"/>
              </a:rPr>
              <a:t> :		1A97H, </a:t>
            </a:r>
            <a:r>
              <a:rPr lang="en-US" b="1">
                <a:ea typeface="+mn-ea"/>
                <a:cs typeface="+mn-cs"/>
              </a:rPr>
              <a:t>0</a:t>
            </a:r>
            <a:r>
              <a:rPr lang="en-US">
                <a:ea typeface="+mn-ea"/>
                <a:cs typeface="+mn-cs"/>
              </a:rPr>
              <a:t>E05BH, 3ffh</a:t>
            </a:r>
          </a:p>
          <a:p>
            <a:pPr marL="0" indent="0">
              <a:spcBef>
                <a:spcPts val="0"/>
              </a:spcBef>
              <a:buNone/>
              <a:defRPr/>
            </a:pPr>
            <a:endParaRPr lang="en-US"/>
          </a:p>
        </p:txBody>
      </p:sp>
      <p:sp>
        <p:nvSpPr>
          <p:cNvPr id="5124" name="Slide Number Placeholder 3">
            <a:extLst>
              <a:ext uri="{FF2B5EF4-FFF2-40B4-BE49-F238E27FC236}">
                <a16:creationId xmlns:a16="http://schemas.microsoft.com/office/drawing/2014/main" id="{943AB974-47B7-408B-A6F9-2E8E8D9D2D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DA315A13-8727-4A3D-ABFD-7551F32307E7}" type="slidenum">
              <a:rPr lang="en-US" altLang="en-US" sz="1400">
                <a:latin typeface="Tahoma" panose="020B0604030504040204" pitchFamily="34" charset="0"/>
              </a:rPr>
              <a:pPr>
                <a:spcBef>
                  <a:spcPct val="0"/>
                </a:spcBef>
                <a:buClrTx/>
                <a:buSzTx/>
                <a:buFontTx/>
                <a:buNone/>
              </a:pPr>
              <a:t>494</a:t>
            </a:fld>
            <a:endParaRPr lang="en-US" altLang="en-US" sz="1400">
              <a:latin typeface="Tahoma" panose="020B0604030504040204" pitchFamily="34" charset="0"/>
            </a:endParaRPr>
          </a:p>
        </p:txBody>
      </p:sp>
    </p:spTree>
    <p:extLst>
      <p:ext uri="{BB962C8B-B14F-4D97-AF65-F5344CB8AC3E}">
        <p14:creationId xmlns:p14="http://schemas.microsoft.com/office/powerpoint/2010/main" val="324898622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DEA48811-443A-434B-97E9-84AA298A9DDA}"/>
              </a:ext>
            </a:extLst>
          </p:cNvPr>
          <p:cNvSpPr>
            <a:spLocks noGrp="1"/>
          </p:cNvSpPr>
          <p:nvPr>
            <p:ph type="title"/>
          </p:nvPr>
        </p:nvSpPr>
        <p:spPr/>
        <p:txBody>
          <a:bodyPr/>
          <a:lstStyle/>
          <a:p>
            <a:pPr eaLnBrk="1" hangingPunct="1"/>
            <a:endParaRPr lang="en-US" altLang="en-US"/>
          </a:p>
        </p:txBody>
      </p:sp>
      <p:sp>
        <p:nvSpPr>
          <p:cNvPr id="3" name="Content Placeholder 2">
            <a:extLst>
              <a:ext uri="{FF2B5EF4-FFF2-40B4-BE49-F238E27FC236}">
                <a16:creationId xmlns:a16="http://schemas.microsoft.com/office/drawing/2014/main" id="{19F427BF-F8F6-457F-86DA-3714555763CB}"/>
              </a:ext>
            </a:extLst>
          </p:cNvPr>
          <p:cNvSpPr>
            <a:spLocks noGrp="1"/>
          </p:cNvSpPr>
          <p:nvPr>
            <p:ph idx="1"/>
          </p:nvPr>
        </p:nvSpPr>
        <p:spPr>
          <a:xfrm>
            <a:off x="1905000" y="1219200"/>
            <a:ext cx="8574088" cy="5105400"/>
          </a:xfrm>
        </p:spPr>
        <p:txBody>
          <a:bodyPr/>
          <a:lstStyle/>
          <a:p>
            <a:pPr eaLnBrk="1" hangingPunct="1">
              <a:defRPr/>
            </a:pPr>
            <a:r>
              <a:rPr lang="en-US" err="1"/>
              <a:t>Tên</a:t>
            </a:r>
            <a:r>
              <a:rPr lang="en-US"/>
              <a:t> (name) :</a:t>
            </a:r>
          </a:p>
          <a:p>
            <a:pPr lvl="1" eaLnBrk="1" hangingPunct="1">
              <a:defRPr/>
            </a:pPr>
            <a:r>
              <a:rPr lang="en-US">
                <a:ea typeface="+mn-ea"/>
                <a:cs typeface="+mn-cs"/>
              </a:rPr>
              <a:t>Không bắt đầu bằng số.</a:t>
            </a:r>
          </a:p>
          <a:p>
            <a:pPr lvl="1" eaLnBrk="1" hangingPunct="1">
              <a:defRPr/>
            </a:pPr>
            <a:r>
              <a:rPr lang="en-US" err="1">
                <a:ea typeface="+mn-ea"/>
                <a:cs typeface="+mn-cs"/>
              </a:rPr>
              <a:t>Không</a:t>
            </a:r>
            <a:r>
              <a:rPr lang="en-US">
                <a:ea typeface="+mn-ea"/>
                <a:cs typeface="+mn-cs"/>
              </a:rPr>
              <a:t> </a:t>
            </a:r>
            <a:r>
              <a:rPr lang="en-US" err="1">
                <a:ea typeface="+mn-ea"/>
                <a:cs typeface="+mn-cs"/>
              </a:rPr>
              <a:t>phân</a:t>
            </a:r>
            <a:r>
              <a:rPr lang="en-US">
                <a:ea typeface="+mn-ea"/>
                <a:cs typeface="+mn-cs"/>
              </a:rPr>
              <a:t> </a:t>
            </a:r>
            <a:r>
              <a:rPr lang="en-US" err="1">
                <a:ea typeface="+mn-ea"/>
                <a:cs typeface="+mn-cs"/>
              </a:rPr>
              <a:t>biệt</a:t>
            </a:r>
            <a:r>
              <a:rPr lang="en-US">
                <a:ea typeface="+mn-ea"/>
                <a:cs typeface="+mn-cs"/>
              </a:rPr>
              <a:t> </a:t>
            </a:r>
            <a:r>
              <a:rPr lang="en-US" err="1">
                <a:ea typeface="+mn-ea"/>
                <a:cs typeface="+mn-cs"/>
              </a:rPr>
              <a:t>chữ</a:t>
            </a:r>
            <a:r>
              <a:rPr lang="en-US">
                <a:ea typeface="+mn-ea"/>
                <a:cs typeface="+mn-cs"/>
              </a:rPr>
              <a:t> </a:t>
            </a:r>
            <a:r>
              <a:rPr lang="en-US" err="1">
                <a:ea typeface="+mn-ea"/>
                <a:cs typeface="+mn-cs"/>
              </a:rPr>
              <a:t>hoa</a:t>
            </a:r>
            <a:r>
              <a:rPr lang="en-US">
                <a:ea typeface="+mn-ea"/>
                <a:cs typeface="+mn-cs"/>
              </a:rPr>
              <a:t> </a:t>
            </a:r>
            <a:r>
              <a:rPr lang="en-US" err="1">
                <a:ea typeface="+mn-ea"/>
                <a:cs typeface="+mn-cs"/>
              </a:rPr>
              <a:t>chữ</a:t>
            </a:r>
            <a:r>
              <a:rPr lang="en-US">
                <a:ea typeface="+mn-ea"/>
                <a:cs typeface="+mn-cs"/>
              </a:rPr>
              <a:t> </a:t>
            </a:r>
            <a:r>
              <a:rPr lang="en-US" err="1">
                <a:ea typeface="+mn-ea"/>
                <a:cs typeface="+mn-cs"/>
              </a:rPr>
              <a:t>thường</a:t>
            </a:r>
            <a:r>
              <a:rPr lang="en-US">
                <a:ea typeface="+mn-ea"/>
                <a:cs typeface="+mn-cs"/>
              </a:rPr>
              <a:t>.</a:t>
            </a:r>
          </a:p>
          <a:p>
            <a:pPr lvl="1" eaLnBrk="1" hangingPunct="1">
              <a:defRPr/>
            </a:pPr>
            <a:r>
              <a:rPr lang="en-US">
                <a:ea typeface="+mn-ea"/>
                <a:cs typeface="+mn-cs"/>
              </a:rPr>
              <a:t>Chỉ </a:t>
            </a:r>
            <a:r>
              <a:rPr lang="en-US" err="1">
                <a:ea typeface="+mn-ea"/>
                <a:cs typeface="+mn-cs"/>
              </a:rPr>
              <a:t>có</a:t>
            </a:r>
            <a:r>
              <a:rPr lang="en-US">
                <a:ea typeface="+mn-ea"/>
                <a:cs typeface="+mn-cs"/>
              </a:rPr>
              <a:t> 31 </a:t>
            </a:r>
            <a:r>
              <a:rPr lang="en-US" err="1">
                <a:ea typeface="+mn-ea"/>
                <a:cs typeface="+mn-cs"/>
              </a:rPr>
              <a:t>ký</a:t>
            </a:r>
            <a:r>
              <a:rPr lang="en-US">
                <a:ea typeface="+mn-ea"/>
                <a:cs typeface="+mn-cs"/>
              </a:rPr>
              <a:t> </a:t>
            </a:r>
            <a:r>
              <a:rPr lang="en-US" err="1">
                <a:ea typeface="+mn-ea"/>
                <a:cs typeface="+mn-cs"/>
              </a:rPr>
              <a:t>tự</a:t>
            </a:r>
            <a:r>
              <a:rPr lang="en-US">
                <a:ea typeface="+mn-ea"/>
                <a:cs typeface="+mn-cs"/>
              </a:rPr>
              <a:t> </a:t>
            </a:r>
            <a:r>
              <a:rPr lang="en-US" err="1">
                <a:ea typeface="+mn-ea"/>
                <a:cs typeface="+mn-cs"/>
              </a:rPr>
              <a:t>đầu</a:t>
            </a:r>
            <a:r>
              <a:rPr lang="en-US">
                <a:ea typeface="+mn-ea"/>
                <a:cs typeface="+mn-cs"/>
              </a:rPr>
              <a:t> </a:t>
            </a:r>
            <a:r>
              <a:rPr lang="en-US" err="1">
                <a:ea typeface="+mn-ea"/>
                <a:cs typeface="+mn-cs"/>
              </a:rPr>
              <a:t>có</a:t>
            </a:r>
            <a:r>
              <a:rPr lang="en-US">
                <a:ea typeface="+mn-ea"/>
                <a:cs typeface="+mn-cs"/>
              </a:rPr>
              <a:t> </a:t>
            </a:r>
            <a:r>
              <a:rPr lang="en-US" err="1">
                <a:ea typeface="+mn-ea"/>
                <a:cs typeface="+mn-cs"/>
              </a:rPr>
              <a:t>nghĩa</a:t>
            </a:r>
            <a:r>
              <a:rPr lang="en-US">
                <a:ea typeface="+mn-ea"/>
                <a:cs typeface="+mn-cs"/>
              </a:rPr>
              <a:t>.</a:t>
            </a:r>
          </a:p>
          <a:p>
            <a:pPr lvl="1" eaLnBrk="1" hangingPunct="1">
              <a:defRPr/>
            </a:pPr>
            <a:endParaRPr lang="en-US">
              <a:ea typeface="+mn-ea"/>
              <a:cs typeface="+mn-cs"/>
            </a:endParaRPr>
          </a:p>
          <a:p>
            <a:pPr eaLnBrk="1" hangingPunct="1">
              <a:defRPr/>
            </a:pPr>
            <a:endParaRPr lang="en-US"/>
          </a:p>
        </p:txBody>
      </p:sp>
      <p:sp>
        <p:nvSpPr>
          <p:cNvPr id="6148" name="Slide Number Placeholder 3">
            <a:extLst>
              <a:ext uri="{FF2B5EF4-FFF2-40B4-BE49-F238E27FC236}">
                <a16:creationId xmlns:a16="http://schemas.microsoft.com/office/drawing/2014/main" id="{C76220B2-E219-4A9C-B1A9-4CB61E46BB6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D1633CC0-EEC5-4F55-A0E1-6BAB163E74F3}" type="slidenum">
              <a:rPr lang="en-US" altLang="en-US" sz="1400">
                <a:latin typeface="Tahoma" panose="020B0604030504040204" pitchFamily="34" charset="0"/>
              </a:rPr>
              <a:pPr>
                <a:spcBef>
                  <a:spcPct val="0"/>
                </a:spcBef>
                <a:buClrTx/>
                <a:buSzTx/>
                <a:buFontTx/>
                <a:buNone/>
              </a:pPr>
              <a:t>495</a:t>
            </a:fld>
            <a:endParaRPr lang="en-US" altLang="en-US" sz="1400">
              <a:latin typeface="Tahoma" panose="020B0604030504040204" pitchFamily="34" charset="0"/>
            </a:endParaRPr>
          </a:p>
        </p:txBody>
      </p:sp>
    </p:spTree>
    <p:extLst>
      <p:ext uri="{BB962C8B-B14F-4D97-AF65-F5344CB8AC3E}">
        <p14:creationId xmlns:p14="http://schemas.microsoft.com/office/powerpoint/2010/main" val="221689910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A99E6303-6CE2-4DF0-807C-5617AFE8D3A7}"/>
              </a:ext>
            </a:extLst>
          </p:cNvPr>
          <p:cNvSpPr>
            <a:spLocks noGrp="1"/>
          </p:cNvSpPr>
          <p:nvPr>
            <p:ph type="title"/>
          </p:nvPr>
        </p:nvSpPr>
        <p:spPr/>
        <p:txBody>
          <a:bodyPr/>
          <a:lstStyle/>
          <a:p>
            <a:pPr eaLnBrk="1" hangingPunct="1"/>
            <a:r>
              <a:rPr lang="en-US" altLang="en-US"/>
              <a:t>Nhãn</a:t>
            </a:r>
          </a:p>
        </p:txBody>
      </p:sp>
      <p:sp>
        <p:nvSpPr>
          <p:cNvPr id="3" name="Content Placeholder 2">
            <a:extLst>
              <a:ext uri="{FF2B5EF4-FFF2-40B4-BE49-F238E27FC236}">
                <a16:creationId xmlns:a16="http://schemas.microsoft.com/office/drawing/2014/main" id="{A39187DE-216F-4528-864F-C9912B1D5A94}"/>
              </a:ext>
            </a:extLst>
          </p:cNvPr>
          <p:cNvSpPr>
            <a:spLocks noGrp="1"/>
          </p:cNvSpPr>
          <p:nvPr>
            <p:ph idx="1"/>
          </p:nvPr>
        </p:nvSpPr>
        <p:spPr>
          <a:xfrm>
            <a:off x="1752600" y="1143000"/>
            <a:ext cx="8726488" cy="5257800"/>
          </a:xfrm>
        </p:spPr>
        <p:txBody>
          <a:bodyPr/>
          <a:lstStyle/>
          <a:p>
            <a:pPr eaLnBrk="1" hangingPunct="1">
              <a:defRPr/>
            </a:pPr>
            <a:r>
              <a:rPr lang="en-GB"/>
              <a:t>Nhãn (label) : &lt;Ten&gt;:</a:t>
            </a:r>
          </a:p>
          <a:p>
            <a:pPr lvl="1" eaLnBrk="1" hangingPunct="1">
              <a:defRPr/>
            </a:pPr>
            <a:r>
              <a:rPr lang="en-US"/>
              <a:t>Dùng để đánh dấu lệnh, vị trí trong chương trình, thay thế cho địa chỉ.</a:t>
            </a:r>
          </a:p>
          <a:p>
            <a:pPr lvl="1" eaLnBrk="1" hangingPunct="1">
              <a:defRPr/>
            </a:pPr>
            <a:r>
              <a:rPr lang="en-US">
                <a:ea typeface="+mn-ea"/>
                <a:cs typeface="+mn-cs"/>
              </a:rPr>
              <a:t>Có </a:t>
            </a:r>
            <a:r>
              <a:rPr lang="en-US" err="1">
                <a:ea typeface="+mn-ea"/>
                <a:cs typeface="+mn-cs"/>
              </a:rPr>
              <a:t>hai</a:t>
            </a:r>
            <a:r>
              <a:rPr lang="en-US">
                <a:ea typeface="+mn-ea"/>
                <a:cs typeface="+mn-cs"/>
              </a:rPr>
              <a:t> </a:t>
            </a:r>
            <a:r>
              <a:rPr lang="en-US" err="1">
                <a:ea typeface="+mn-ea"/>
                <a:cs typeface="+mn-cs"/>
              </a:rPr>
              <a:t>thuộc</a:t>
            </a:r>
            <a:r>
              <a:rPr lang="en-US">
                <a:ea typeface="+mn-ea"/>
                <a:cs typeface="+mn-cs"/>
              </a:rPr>
              <a:t> </a:t>
            </a:r>
            <a:r>
              <a:rPr lang="en-US" err="1">
                <a:ea typeface="+mn-ea"/>
                <a:cs typeface="+mn-cs"/>
              </a:rPr>
              <a:t>tính</a:t>
            </a:r>
            <a:r>
              <a:rPr lang="en-US">
                <a:ea typeface="+mn-ea"/>
                <a:cs typeface="+mn-cs"/>
              </a:rPr>
              <a:t> : NEAR </a:t>
            </a:r>
            <a:r>
              <a:rPr lang="en-US" err="1">
                <a:ea typeface="+mn-ea"/>
                <a:cs typeface="+mn-cs"/>
              </a:rPr>
              <a:t>và</a:t>
            </a:r>
            <a:r>
              <a:rPr lang="en-US">
                <a:ea typeface="+mn-ea"/>
                <a:cs typeface="+mn-cs"/>
              </a:rPr>
              <a:t> FAR. </a:t>
            </a:r>
          </a:p>
          <a:p>
            <a:pPr lvl="1" eaLnBrk="1" hangingPunct="1">
              <a:defRPr/>
            </a:pPr>
            <a:r>
              <a:rPr lang="en-US">
                <a:ea typeface="+mn-ea"/>
                <a:cs typeface="+mn-cs"/>
              </a:rPr>
              <a:t>Nhãn NEAR </a:t>
            </a:r>
            <a:r>
              <a:rPr lang="en-US" err="1">
                <a:ea typeface="+mn-ea"/>
                <a:cs typeface="+mn-cs"/>
              </a:rPr>
              <a:t>được</a:t>
            </a:r>
            <a:r>
              <a:rPr lang="en-US">
                <a:ea typeface="+mn-ea"/>
                <a:cs typeface="+mn-cs"/>
              </a:rPr>
              <a:t> </a:t>
            </a:r>
            <a:r>
              <a:rPr lang="en-US" err="1">
                <a:ea typeface="+mn-ea"/>
                <a:cs typeface="+mn-cs"/>
              </a:rPr>
              <a:t>dịch</a:t>
            </a:r>
            <a:r>
              <a:rPr lang="en-US">
                <a:ea typeface="+mn-ea"/>
                <a:cs typeface="+mn-cs"/>
              </a:rPr>
              <a:t> </a:t>
            </a:r>
            <a:r>
              <a:rPr lang="en-US" err="1">
                <a:ea typeface="+mn-ea"/>
                <a:cs typeface="+mn-cs"/>
              </a:rPr>
              <a:t>thành</a:t>
            </a:r>
            <a:r>
              <a:rPr lang="en-US">
                <a:ea typeface="+mn-ea"/>
                <a:cs typeface="+mn-cs"/>
              </a:rPr>
              <a:t> </a:t>
            </a:r>
            <a:r>
              <a:rPr lang="en-US" err="1">
                <a:ea typeface="+mn-ea"/>
                <a:cs typeface="+mn-cs"/>
              </a:rPr>
              <a:t>địa</a:t>
            </a:r>
            <a:r>
              <a:rPr lang="en-US">
                <a:ea typeface="+mn-ea"/>
                <a:cs typeface="+mn-cs"/>
              </a:rPr>
              <a:t> </a:t>
            </a:r>
            <a:r>
              <a:rPr lang="en-US" err="1">
                <a:ea typeface="+mn-ea"/>
                <a:cs typeface="+mn-cs"/>
              </a:rPr>
              <a:t>chỉ</a:t>
            </a:r>
            <a:r>
              <a:rPr lang="en-US">
                <a:ea typeface="+mn-ea"/>
                <a:cs typeface="+mn-cs"/>
              </a:rPr>
              <a:t> 2 byte, </a:t>
            </a:r>
            <a:r>
              <a:rPr lang="en-US" err="1">
                <a:ea typeface="+mn-ea"/>
                <a:cs typeface="+mn-cs"/>
              </a:rPr>
              <a:t>nhãn</a:t>
            </a:r>
            <a:r>
              <a:rPr lang="en-US">
                <a:ea typeface="+mn-ea"/>
                <a:cs typeface="+mn-cs"/>
              </a:rPr>
              <a:t> FAR </a:t>
            </a:r>
            <a:r>
              <a:rPr lang="en-US" err="1">
                <a:ea typeface="+mn-ea"/>
                <a:cs typeface="+mn-cs"/>
              </a:rPr>
              <a:t>được</a:t>
            </a:r>
            <a:r>
              <a:rPr lang="en-US">
                <a:ea typeface="+mn-ea"/>
                <a:cs typeface="+mn-cs"/>
              </a:rPr>
              <a:t> </a:t>
            </a:r>
            <a:r>
              <a:rPr lang="en-US" err="1">
                <a:ea typeface="+mn-ea"/>
                <a:cs typeface="+mn-cs"/>
              </a:rPr>
              <a:t>dịch</a:t>
            </a:r>
            <a:r>
              <a:rPr lang="en-US">
                <a:ea typeface="+mn-ea"/>
                <a:cs typeface="+mn-cs"/>
              </a:rPr>
              <a:t> </a:t>
            </a:r>
            <a:r>
              <a:rPr lang="en-US" err="1">
                <a:ea typeface="+mn-ea"/>
                <a:cs typeface="+mn-cs"/>
              </a:rPr>
              <a:t>thành</a:t>
            </a:r>
            <a:r>
              <a:rPr lang="en-US">
                <a:ea typeface="+mn-ea"/>
                <a:cs typeface="+mn-cs"/>
              </a:rPr>
              <a:t> </a:t>
            </a:r>
            <a:r>
              <a:rPr lang="en-US" err="1">
                <a:ea typeface="+mn-ea"/>
                <a:cs typeface="+mn-cs"/>
              </a:rPr>
              <a:t>địa</a:t>
            </a:r>
            <a:r>
              <a:rPr lang="en-US">
                <a:ea typeface="+mn-ea"/>
                <a:cs typeface="+mn-cs"/>
              </a:rPr>
              <a:t> </a:t>
            </a:r>
            <a:r>
              <a:rPr lang="en-US" err="1">
                <a:ea typeface="+mn-ea"/>
                <a:cs typeface="+mn-cs"/>
              </a:rPr>
              <a:t>chỉ</a:t>
            </a:r>
            <a:r>
              <a:rPr lang="en-US">
                <a:ea typeface="+mn-ea"/>
                <a:cs typeface="+mn-cs"/>
              </a:rPr>
              <a:t>  4 byte.</a:t>
            </a:r>
          </a:p>
          <a:p>
            <a:pPr lvl="1" eaLnBrk="1" hangingPunct="1">
              <a:defRPr/>
            </a:pPr>
            <a:endParaRPr lang="en-US">
              <a:ea typeface="+mn-ea"/>
              <a:cs typeface="+mn-cs"/>
            </a:endParaRPr>
          </a:p>
          <a:p>
            <a:pPr lvl="1" eaLnBrk="1" hangingPunct="1">
              <a:defRPr/>
            </a:pPr>
            <a:endParaRPr lang="en-US"/>
          </a:p>
        </p:txBody>
      </p:sp>
      <p:sp>
        <p:nvSpPr>
          <p:cNvPr id="7172" name="Slide Number Placeholder 3">
            <a:extLst>
              <a:ext uri="{FF2B5EF4-FFF2-40B4-BE49-F238E27FC236}">
                <a16:creationId xmlns:a16="http://schemas.microsoft.com/office/drawing/2014/main" id="{2BF751B5-8432-4A12-8D3F-5D45E781F7E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C73BBF0F-B8AE-467A-AD03-0136FFA0BCC9}" type="slidenum">
              <a:rPr lang="en-US" altLang="en-US" sz="1400">
                <a:latin typeface="Tahoma" panose="020B0604030504040204" pitchFamily="34" charset="0"/>
              </a:rPr>
              <a:pPr>
                <a:spcBef>
                  <a:spcPct val="0"/>
                </a:spcBef>
                <a:buClrTx/>
                <a:buSzTx/>
                <a:buFontTx/>
                <a:buNone/>
              </a:pPr>
              <a:t>496</a:t>
            </a:fld>
            <a:endParaRPr lang="en-US" altLang="en-US" sz="1400">
              <a:latin typeface="Tahoma" panose="020B0604030504040204" pitchFamily="34" charset="0"/>
            </a:endParaRPr>
          </a:p>
        </p:txBody>
      </p:sp>
    </p:spTree>
    <p:extLst>
      <p:ext uri="{BB962C8B-B14F-4D97-AF65-F5344CB8AC3E}">
        <p14:creationId xmlns:p14="http://schemas.microsoft.com/office/powerpoint/2010/main" val="195924923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65ED57A0-2CE1-46E9-B5B1-E4DBB9588B5E}"/>
              </a:ext>
            </a:extLst>
          </p:cNvPr>
          <p:cNvSpPr>
            <a:spLocks noGrp="1"/>
          </p:cNvSpPr>
          <p:nvPr>
            <p:ph type="title"/>
          </p:nvPr>
        </p:nvSpPr>
        <p:spPr/>
        <p:txBody>
          <a:bodyPr/>
          <a:lstStyle/>
          <a:p>
            <a:pPr eaLnBrk="1" hangingPunct="1"/>
            <a:endParaRPr lang="en-US" altLang="en-US"/>
          </a:p>
        </p:txBody>
      </p:sp>
      <p:sp>
        <p:nvSpPr>
          <p:cNvPr id="3" name="Content Placeholder 2">
            <a:extLst>
              <a:ext uri="{FF2B5EF4-FFF2-40B4-BE49-F238E27FC236}">
                <a16:creationId xmlns:a16="http://schemas.microsoft.com/office/drawing/2014/main" id="{9D455073-81E0-43D4-BB6E-A2355768877E}"/>
              </a:ext>
            </a:extLst>
          </p:cNvPr>
          <p:cNvSpPr>
            <a:spLocks noGrp="1"/>
          </p:cNvSpPr>
          <p:nvPr>
            <p:ph idx="1"/>
          </p:nvPr>
        </p:nvSpPr>
        <p:spPr>
          <a:xfrm>
            <a:off x="1752600" y="1143000"/>
            <a:ext cx="8726488" cy="5410200"/>
          </a:xfrm>
        </p:spPr>
        <p:txBody>
          <a:bodyPr/>
          <a:lstStyle/>
          <a:p>
            <a:pPr lvl="1" eaLnBrk="1" hangingPunct="1">
              <a:defRPr/>
            </a:pPr>
            <a:r>
              <a:rPr lang="en-US"/>
              <a:t>Các cách khai báo nhãn.</a:t>
            </a:r>
          </a:p>
          <a:p>
            <a:pPr marL="914400" lvl="2" indent="0">
              <a:buNone/>
              <a:defRPr/>
            </a:pPr>
            <a:r>
              <a:rPr lang="en-US" sz="2000" b="1"/>
              <a:t>&lt;tên&gt;: </a:t>
            </a:r>
            <a:r>
              <a:rPr lang="en-US" sz="2000"/>
              <a:t>thường đặt trước một lệnh hoặc chỉ thị.</a:t>
            </a:r>
          </a:p>
          <a:p>
            <a:pPr marL="914400" lvl="2" indent="0">
              <a:buNone/>
              <a:defRPr/>
            </a:pPr>
            <a:r>
              <a:rPr lang="en-US" sz="2000" i="1" u="sng"/>
              <a:t>Ví dụ</a:t>
            </a:r>
            <a:r>
              <a:rPr lang="en-US" sz="2000"/>
              <a:t> : 	Main:</a:t>
            </a:r>
          </a:p>
          <a:p>
            <a:pPr marL="914400" lvl="2" indent="0">
              <a:buNone/>
              <a:defRPr/>
            </a:pPr>
            <a:r>
              <a:rPr lang="en-US" sz="2000" b="1"/>
              <a:t>&lt;</a:t>
            </a:r>
            <a:r>
              <a:rPr lang="en-US" sz="2000" b="1" err="1"/>
              <a:t>tên</a:t>
            </a:r>
            <a:r>
              <a:rPr lang="en-US" sz="2000" b="1"/>
              <a:t>&gt;	LABEL	&lt;</a:t>
            </a:r>
            <a:r>
              <a:rPr lang="en-US" sz="2000" b="1" err="1"/>
              <a:t>thuộc</a:t>
            </a:r>
            <a:r>
              <a:rPr lang="en-US" sz="2000" b="1"/>
              <a:t> </a:t>
            </a:r>
            <a:r>
              <a:rPr lang="en-US" sz="2000" b="1" err="1"/>
              <a:t>tính</a:t>
            </a:r>
            <a:r>
              <a:rPr lang="en-US" sz="2000" b="1"/>
              <a:t>&gt;</a:t>
            </a:r>
            <a:endParaRPr lang="en-US" sz="2000"/>
          </a:p>
          <a:p>
            <a:pPr lvl="2" eaLnBrk="1" hangingPunct="1">
              <a:buFont typeface="Wingdings" panose="05000000000000000000" pitchFamily="2" charset="2"/>
              <a:buNone/>
              <a:defRPr/>
            </a:pPr>
            <a:r>
              <a:rPr lang="en-US" sz="2000" err="1">
                <a:ea typeface="+mn-ea"/>
                <a:cs typeface="+mn-cs"/>
              </a:rPr>
              <a:t>Đây</a:t>
            </a:r>
            <a:r>
              <a:rPr lang="en-US" sz="2000">
                <a:ea typeface="+mn-ea"/>
                <a:cs typeface="+mn-cs"/>
              </a:rPr>
              <a:t> </a:t>
            </a:r>
            <a:r>
              <a:rPr lang="en-US" sz="2000" err="1">
                <a:ea typeface="+mn-ea"/>
                <a:cs typeface="+mn-cs"/>
              </a:rPr>
              <a:t>là</a:t>
            </a:r>
            <a:r>
              <a:rPr lang="en-US" sz="2000">
                <a:ea typeface="+mn-ea"/>
                <a:cs typeface="+mn-cs"/>
              </a:rPr>
              <a:t> </a:t>
            </a:r>
            <a:r>
              <a:rPr lang="en-US" sz="2000" err="1">
                <a:ea typeface="+mn-ea"/>
                <a:cs typeface="+mn-cs"/>
              </a:rPr>
              <a:t>dạng</a:t>
            </a:r>
            <a:r>
              <a:rPr lang="en-US" sz="2000">
                <a:ea typeface="+mn-ea"/>
                <a:cs typeface="+mn-cs"/>
              </a:rPr>
              <a:t> </a:t>
            </a:r>
            <a:r>
              <a:rPr lang="en-US" sz="2000" err="1">
                <a:ea typeface="+mn-ea"/>
                <a:cs typeface="+mn-cs"/>
              </a:rPr>
              <a:t>khai</a:t>
            </a:r>
            <a:r>
              <a:rPr lang="en-US" sz="2000">
                <a:ea typeface="+mn-ea"/>
                <a:cs typeface="+mn-cs"/>
              </a:rPr>
              <a:t> </a:t>
            </a:r>
            <a:r>
              <a:rPr lang="en-US" sz="2000" err="1">
                <a:ea typeface="+mn-ea"/>
                <a:cs typeface="+mn-cs"/>
              </a:rPr>
              <a:t>báo</a:t>
            </a:r>
            <a:r>
              <a:rPr lang="en-US" sz="2000">
                <a:ea typeface="+mn-ea"/>
                <a:cs typeface="+mn-cs"/>
              </a:rPr>
              <a:t> </a:t>
            </a:r>
            <a:r>
              <a:rPr lang="en-US" sz="2000" err="1">
                <a:ea typeface="+mn-ea"/>
                <a:cs typeface="+mn-cs"/>
              </a:rPr>
              <a:t>tường</a:t>
            </a:r>
            <a:r>
              <a:rPr lang="en-US" sz="2000">
                <a:ea typeface="+mn-ea"/>
                <a:cs typeface="+mn-cs"/>
              </a:rPr>
              <a:t> minh.</a:t>
            </a:r>
          </a:p>
          <a:p>
            <a:pPr lvl="2" eaLnBrk="1" hangingPunct="1">
              <a:buFont typeface="Wingdings" panose="05000000000000000000" pitchFamily="2" charset="2"/>
              <a:buNone/>
              <a:defRPr/>
            </a:pPr>
            <a:r>
              <a:rPr lang="en-US" sz="2000" i="1" u="sng" err="1">
                <a:ea typeface="+mn-ea"/>
                <a:cs typeface="+mn-cs"/>
              </a:rPr>
              <a:t>Ví</a:t>
            </a:r>
            <a:r>
              <a:rPr lang="en-US" sz="2000" i="1" u="sng">
                <a:ea typeface="+mn-ea"/>
                <a:cs typeface="+mn-cs"/>
              </a:rPr>
              <a:t> </a:t>
            </a:r>
            <a:r>
              <a:rPr lang="en-US" sz="2000" i="1" u="sng" err="1">
                <a:ea typeface="+mn-ea"/>
                <a:cs typeface="+mn-cs"/>
              </a:rPr>
              <a:t>dụ</a:t>
            </a:r>
            <a:r>
              <a:rPr lang="en-US" sz="2000">
                <a:ea typeface="+mn-ea"/>
                <a:cs typeface="+mn-cs"/>
              </a:rPr>
              <a:t> : 	Screen	LABEL	FAR</a:t>
            </a:r>
          </a:p>
          <a:p>
            <a:pPr marL="914400" lvl="2" indent="0">
              <a:buNone/>
              <a:defRPr/>
            </a:pPr>
            <a:r>
              <a:rPr lang="en-US" sz="2000" b="1"/>
              <a:t>&lt;</a:t>
            </a:r>
            <a:r>
              <a:rPr lang="en-US" sz="2000" b="1" err="1"/>
              <a:t>tên</a:t>
            </a:r>
            <a:r>
              <a:rPr lang="en-US" sz="2000" b="1"/>
              <a:t>&gt; PROC [NEAR/FAR]</a:t>
            </a:r>
            <a:endParaRPr lang="en-US" sz="2000"/>
          </a:p>
          <a:p>
            <a:pPr lvl="2" eaLnBrk="1" hangingPunct="1">
              <a:buFont typeface="Wingdings" panose="05000000000000000000" pitchFamily="2" charset="2"/>
              <a:buNone/>
              <a:defRPr/>
            </a:pPr>
            <a:r>
              <a:rPr lang="en-US" sz="2000">
                <a:ea typeface="+mn-ea"/>
                <a:cs typeface="+mn-cs"/>
              </a:rPr>
              <a:t>		. . .</a:t>
            </a:r>
          </a:p>
          <a:p>
            <a:pPr lvl="2" eaLnBrk="1" hangingPunct="1">
              <a:buFont typeface="Wingdings" panose="05000000000000000000" pitchFamily="2" charset="2"/>
              <a:buNone/>
              <a:defRPr/>
            </a:pPr>
            <a:r>
              <a:rPr lang="en-US" sz="2000" b="1">
                <a:ea typeface="+mn-ea"/>
                <a:cs typeface="+mn-cs"/>
              </a:rPr>
              <a:t>&lt;</a:t>
            </a:r>
            <a:r>
              <a:rPr lang="en-US" sz="2000" b="1" err="1">
                <a:ea typeface="+mn-ea"/>
                <a:cs typeface="+mn-cs"/>
              </a:rPr>
              <a:t>tên</a:t>
            </a:r>
            <a:r>
              <a:rPr lang="en-US" sz="2000" b="1">
                <a:ea typeface="+mn-ea"/>
                <a:cs typeface="+mn-cs"/>
              </a:rPr>
              <a:t>&gt; ENDP</a:t>
            </a:r>
            <a:endParaRPr lang="en-US" sz="2000">
              <a:ea typeface="+mn-ea"/>
              <a:cs typeface="+mn-cs"/>
            </a:endParaRPr>
          </a:p>
          <a:p>
            <a:pPr lvl="2" eaLnBrk="1" hangingPunct="1">
              <a:buFont typeface="Wingdings" panose="05000000000000000000" pitchFamily="2" charset="2"/>
              <a:buNone/>
              <a:defRPr/>
            </a:pPr>
            <a:r>
              <a:rPr lang="en-US" sz="2000" err="1">
                <a:ea typeface="+mn-ea"/>
                <a:cs typeface="+mn-cs"/>
              </a:rPr>
              <a:t>Dùng</a:t>
            </a:r>
            <a:r>
              <a:rPr lang="en-US" sz="2000">
                <a:ea typeface="+mn-ea"/>
                <a:cs typeface="+mn-cs"/>
              </a:rPr>
              <a:t> </a:t>
            </a:r>
            <a:r>
              <a:rPr lang="en-US" sz="2000" err="1">
                <a:ea typeface="+mn-ea"/>
                <a:cs typeface="+mn-cs"/>
              </a:rPr>
              <a:t>để</a:t>
            </a:r>
            <a:r>
              <a:rPr lang="en-US" sz="2000">
                <a:ea typeface="+mn-ea"/>
                <a:cs typeface="+mn-cs"/>
              </a:rPr>
              <a:t> </a:t>
            </a:r>
            <a:r>
              <a:rPr lang="en-US" sz="2000" err="1">
                <a:ea typeface="+mn-ea"/>
                <a:cs typeface="+mn-cs"/>
              </a:rPr>
              <a:t>khai</a:t>
            </a:r>
            <a:r>
              <a:rPr lang="en-US" sz="2000">
                <a:ea typeface="+mn-ea"/>
                <a:cs typeface="+mn-cs"/>
              </a:rPr>
              <a:t> </a:t>
            </a:r>
            <a:r>
              <a:rPr lang="en-US" sz="2000" err="1">
                <a:ea typeface="+mn-ea"/>
                <a:cs typeface="+mn-cs"/>
              </a:rPr>
              <a:t>báo</a:t>
            </a:r>
            <a:r>
              <a:rPr lang="en-US" sz="2000">
                <a:ea typeface="+mn-ea"/>
                <a:cs typeface="+mn-cs"/>
              </a:rPr>
              <a:t> </a:t>
            </a:r>
            <a:r>
              <a:rPr lang="en-US" sz="2000" err="1">
                <a:ea typeface="+mn-ea"/>
                <a:cs typeface="+mn-cs"/>
              </a:rPr>
              <a:t>một</a:t>
            </a:r>
            <a:r>
              <a:rPr lang="en-US" sz="2000">
                <a:ea typeface="+mn-ea"/>
                <a:cs typeface="+mn-cs"/>
              </a:rPr>
              <a:t> </a:t>
            </a:r>
            <a:r>
              <a:rPr lang="en-US" sz="2000" err="1">
                <a:ea typeface="+mn-ea"/>
                <a:cs typeface="+mn-cs"/>
              </a:rPr>
              <a:t>chương</a:t>
            </a:r>
            <a:r>
              <a:rPr lang="en-US" sz="2000">
                <a:ea typeface="+mn-ea"/>
                <a:cs typeface="+mn-cs"/>
              </a:rPr>
              <a:t> </a:t>
            </a:r>
            <a:r>
              <a:rPr lang="en-US" sz="2000" err="1">
                <a:ea typeface="+mn-ea"/>
                <a:cs typeface="+mn-cs"/>
              </a:rPr>
              <a:t>trình</a:t>
            </a:r>
            <a:r>
              <a:rPr lang="en-US" sz="2000">
                <a:ea typeface="+mn-ea"/>
                <a:cs typeface="+mn-cs"/>
              </a:rPr>
              <a:t> con. </a:t>
            </a:r>
          </a:p>
          <a:p>
            <a:pPr lvl="2" eaLnBrk="1" hangingPunct="1">
              <a:buFont typeface="Wingdings" panose="05000000000000000000" pitchFamily="2" charset="2"/>
              <a:buNone/>
              <a:defRPr/>
            </a:pPr>
            <a:r>
              <a:rPr lang="en-US" sz="2000" i="1" u="sng" err="1">
                <a:ea typeface="+mn-ea"/>
                <a:cs typeface="+mn-cs"/>
              </a:rPr>
              <a:t>Ví</a:t>
            </a:r>
            <a:r>
              <a:rPr lang="en-US" sz="2000" i="1" u="sng">
                <a:ea typeface="+mn-ea"/>
                <a:cs typeface="+mn-cs"/>
              </a:rPr>
              <a:t> </a:t>
            </a:r>
            <a:r>
              <a:rPr lang="en-US" sz="2000" i="1" u="sng" err="1">
                <a:ea typeface="+mn-ea"/>
                <a:cs typeface="+mn-cs"/>
              </a:rPr>
              <a:t>dụ</a:t>
            </a:r>
            <a:r>
              <a:rPr lang="en-US" sz="2000">
                <a:ea typeface="+mn-ea"/>
                <a:cs typeface="+mn-cs"/>
              </a:rPr>
              <a:t> : 	Dump	PROC	FAR</a:t>
            </a:r>
          </a:p>
          <a:p>
            <a:pPr lvl="2" eaLnBrk="1" hangingPunct="1">
              <a:buFont typeface="Wingdings" panose="05000000000000000000" pitchFamily="2" charset="2"/>
              <a:buNone/>
              <a:defRPr/>
            </a:pPr>
            <a:r>
              <a:rPr lang="en-US" sz="2000">
                <a:ea typeface="+mn-ea"/>
                <a:cs typeface="+mn-cs"/>
              </a:rPr>
              <a:t>               …</a:t>
            </a:r>
          </a:p>
          <a:p>
            <a:pPr lvl="2" eaLnBrk="1" hangingPunct="1">
              <a:buFont typeface="Wingdings" panose="05000000000000000000" pitchFamily="2" charset="2"/>
              <a:buNone/>
              <a:defRPr/>
            </a:pPr>
            <a:r>
              <a:rPr lang="en-US" sz="2000">
                <a:ea typeface="+mn-ea"/>
                <a:cs typeface="+mn-cs"/>
              </a:rPr>
              <a:t>		RET</a:t>
            </a:r>
          </a:p>
          <a:p>
            <a:pPr lvl="2" eaLnBrk="1" hangingPunct="1">
              <a:buFont typeface="Wingdings" panose="05000000000000000000" pitchFamily="2" charset="2"/>
              <a:buNone/>
              <a:defRPr/>
            </a:pPr>
            <a:r>
              <a:rPr lang="en-US" sz="2000">
                <a:ea typeface="+mn-ea"/>
                <a:cs typeface="+mn-cs"/>
              </a:rPr>
              <a:t>		Dump	ENDP</a:t>
            </a:r>
          </a:p>
          <a:p>
            <a:pPr lvl="1" eaLnBrk="1" hangingPunct="1">
              <a:defRPr/>
            </a:pPr>
            <a:endParaRPr lang="en-US"/>
          </a:p>
        </p:txBody>
      </p:sp>
      <p:sp>
        <p:nvSpPr>
          <p:cNvPr id="8196" name="Slide Number Placeholder 3">
            <a:extLst>
              <a:ext uri="{FF2B5EF4-FFF2-40B4-BE49-F238E27FC236}">
                <a16:creationId xmlns:a16="http://schemas.microsoft.com/office/drawing/2014/main" id="{5EA2CEC5-1B78-457B-AC70-8CD69F1DE1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5663356D-9A69-433A-B0C5-59402D1E8F36}" type="slidenum">
              <a:rPr lang="en-US" altLang="en-US" sz="1400">
                <a:latin typeface="Tahoma" panose="020B0604030504040204" pitchFamily="34" charset="0"/>
              </a:rPr>
              <a:pPr>
                <a:spcBef>
                  <a:spcPct val="0"/>
                </a:spcBef>
                <a:buClrTx/>
                <a:buSzTx/>
                <a:buFontTx/>
                <a:buNone/>
              </a:pPr>
              <a:t>497</a:t>
            </a:fld>
            <a:endParaRPr lang="en-US" altLang="en-US" sz="1400">
              <a:latin typeface="Tahoma" panose="020B0604030504040204" pitchFamily="34" charset="0"/>
            </a:endParaRPr>
          </a:p>
        </p:txBody>
      </p:sp>
    </p:spTree>
    <p:extLst>
      <p:ext uri="{BB962C8B-B14F-4D97-AF65-F5344CB8AC3E}">
        <p14:creationId xmlns:p14="http://schemas.microsoft.com/office/powerpoint/2010/main" val="1762214906"/>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359CADCC-5E86-4659-8386-037852889ECC}"/>
              </a:ext>
            </a:extLst>
          </p:cNvPr>
          <p:cNvSpPr>
            <a:spLocks noGrp="1"/>
          </p:cNvSpPr>
          <p:nvPr>
            <p:ph type="title"/>
          </p:nvPr>
        </p:nvSpPr>
        <p:spPr/>
        <p:txBody>
          <a:bodyPr/>
          <a:lstStyle/>
          <a:p>
            <a:pPr eaLnBrk="1" hangingPunct="1"/>
            <a:endParaRPr lang="en-US" altLang="en-US"/>
          </a:p>
        </p:txBody>
      </p:sp>
      <p:sp>
        <p:nvSpPr>
          <p:cNvPr id="3" name="Content Placeholder 2">
            <a:extLst>
              <a:ext uri="{FF2B5EF4-FFF2-40B4-BE49-F238E27FC236}">
                <a16:creationId xmlns:a16="http://schemas.microsoft.com/office/drawing/2014/main" id="{68F0C33B-B5BE-46F2-BF7A-94BFCEDBDE9C}"/>
              </a:ext>
            </a:extLst>
          </p:cNvPr>
          <p:cNvSpPr>
            <a:spLocks noGrp="1"/>
          </p:cNvSpPr>
          <p:nvPr>
            <p:ph idx="1"/>
          </p:nvPr>
        </p:nvSpPr>
        <p:spPr>
          <a:xfrm>
            <a:off x="1676400" y="1066800"/>
            <a:ext cx="8991600" cy="5410200"/>
          </a:xfrm>
        </p:spPr>
        <p:txBody>
          <a:bodyPr/>
          <a:lstStyle/>
          <a:p>
            <a:pPr eaLnBrk="1" hangingPunct="1">
              <a:defRPr/>
            </a:pPr>
            <a:r>
              <a:rPr lang="en-US" err="1"/>
              <a:t>Biến</a:t>
            </a:r>
            <a:r>
              <a:rPr lang="en-US"/>
              <a:t> (variable) :</a:t>
            </a:r>
            <a:endParaRPr lang="en-US" b="1"/>
          </a:p>
          <a:p>
            <a:pPr lvl="1" eaLnBrk="1" hangingPunct="1">
              <a:defRPr/>
            </a:pPr>
            <a:r>
              <a:rPr lang="en-US" err="1">
                <a:ea typeface="+mn-ea"/>
                <a:cs typeface="+mn-cs"/>
              </a:rPr>
              <a:t>Dùng</a:t>
            </a:r>
            <a:r>
              <a:rPr lang="en-US">
                <a:ea typeface="+mn-ea"/>
                <a:cs typeface="+mn-cs"/>
              </a:rPr>
              <a:t> </a:t>
            </a:r>
            <a:r>
              <a:rPr lang="en-US" err="1">
                <a:ea typeface="+mn-ea"/>
                <a:cs typeface="+mn-cs"/>
              </a:rPr>
              <a:t>thay</a:t>
            </a:r>
            <a:r>
              <a:rPr lang="en-US">
                <a:ea typeface="+mn-ea"/>
                <a:cs typeface="+mn-cs"/>
              </a:rPr>
              <a:t> </a:t>
            </a:r>
            <a:r>
              <a:rPr lang="en-US" err="1">
                <a:ea typeface="+mn-ea"/>
                <a:cs typeface="+mn-cs"/>
              </a:rPr>
              <a:t>cho</a:t>
            </a:r>
            <a:r>
              <a:rPr lang="en-US">
                <a:ea typeface="+mn-ea"/>
                <a:cs typeface="+mn-cs"/>
              </a:rPr>
              <a:t> </a:t>
            </a:r>
            <a:r>
              <a:rPr lang="en-US" err="1">
                <a:ea typeface="+mn-ea"/>
                <a:cs typeface="+mn-cs"/>
              </a:rPr>
              <a:t>địa</a:t>
            </a:r>
            <a:r>
              <a:rPr lang="en-US">
                <a:ea typeface="+mn-ea"/>
                <a:cs typeface="+mn-cs"/>
              </a:rPr>
              <a:t> </a:t>
            </a:r>
            <a:r>
              <a:rPr lang="en-US" err="1">
                <a:ea typeface="+mn-ea"/>
                <a:cs typeface="+mn-cs"/>
              </a:rPr>
              <a:t>chỉ</a:t>
            </a:r>
            <a:r>
              <a:rPr lang="en-US">
                <a:ea typeface="+mn-ea"/>
                <a:cs typeface="+mn-cs"/>
              </a:rPr>
              <a:t>  </a:t>
            </a:r>
            <a:r>
              <a:rPr lang="en-US" err="1">
                <a:ea typeface="+mn-ea"/>
                <a:cs typeface="+mn-cs"/>
              </a:rPr>
              <a:t>các</a:t>
            </a:r>
            <a:r>
              <a:rPr lang="en-US">
                <a:ea typeface="+mn-ea"/>
                <a:cs typeface="+mn-cs"/>
              </a:rPr>
              <a:t> ô </a:t>
            </a:r>
            <a:r>
              <a:rPr lang="en-US" err="1">
                <a:ea typeface="+mn-ea"/>
                <a:cs typeface="+mn-cs"/>
              </a:rPr>
              <a:t>nhớ</a:t>
            </a:r>
            <a:r>
              <a:rPr lang="en-US">
                <a:ea typeface="+mn-ea"/>
                <a:cs typeface="+mn-cs"/>
              </a:rPr>
              <a:t> </a:t>
            </a:r>
            <a:r>
              <a:rPr lang="en-US" err="1">
                <a:ea typeface="+mn-ea"/>
                <a:cs typeface="+mn-cs"/>
              </a:rPr>
              <a:t>chứa</a:t>
            </a:r>
            <a:r>
              <a:rPr lang="en-US">
                <a:ea typeface="+mn-ea"/>
                <a:cs typeface="+mn-cs"/>
              </a:rPr>
              <a:t> </a:t>
            </a:r>
            <a:r>
              <a:rPr lang="en-US" err="1">
                <a:ea typeface="+mn-ea"/>
                <a:cs typeface="+mn-cs"/>
              </a:rPr>
              <a:t>dữ</a:t>
            </a:r>
            <a:r>
              <a:rPr lang="en-US">
                <a:ea typeface="+mn-ea"/>
                <a:cs typeface="+mn-cs"/>
              </a:rPr>
              <a:t> </a:t>
            </a:r>
            <a:r>
              <a:rPr lang="en-US" err="1">
                <a:ea typeface="+mn-ea"/>
                <a:cs typeface="+mn-cs"/>
              </a:rPr>
              <a:t>liệu</a:t>
            </a:r>
            <a:r>
              <a:rPr lang="en-US">
                <a:ea typeface="+mn-ea"/>
                <a:cs typeface="+mn-cs"/>
              </a:rPr>
              <a:t>.</a:t>
            </a:r>
          </a:p>
          <a:p>
            <a:pPr lvl="1" eaLnBrk="1" hangingPunct="1">
              <a:defRPr/>
            </a:pPr>
            <a:r>
              <a:rPr lang="en-US" err="1">
                <a:ea typeface="+mn-ea"/>
                <a:cs typeface="+mn-cs"/>
              </a:rPr>
              <a:t>Cần</a:t>
            </a:r>
            <a:r>
              <a:rPr lang="en-US">
                <a:ea typeface="+mn-ea"/>
                <a:cs typeface="+mn-cs"/>
              </a:rPr>
              <a:t> </a:t>
            </a:r>
            <a:r>
              <a:rPr lang="en-US" err="1">
                <a:ea typeface="+mn-ea"/>
                <a:cs typeface="+mn-cs"/>
              </a:rPr>
              <a:t>phân</a:t>
            </a:r>
            <a:r>
              <a:rPr lang="en-US">
                <a:ea typeface="+mn-ea"/>
                <a:cs typeface="+mn-cs"/>
              </a:rPr>
              <a:t> </a:t>
            </a:r>
            <a:r>
              <a:rPr lang="en-US" err="1">
                <a:ea typeface="+mn-ea"/>
                <a:cs typeface="+mn-cs"/>
              </a:rPr>
              <a:t>biệt</a:t>
            </a:r>
            <a:r>
              <a:rPr lang="en-US">
                <a:ea typeface="+mn-ea"/>
                <a:cs typeface="+mn-cs"/>
              </a:rPr>
              <a:t> </a:t>
            </a:r>
            <a:r>
              <a:rPr lang="en-US" err="1">
                <a:ea typeface="+mn-ea"/>
                <a:cs typeface="+mn-cs"/>
              </a:rPr>
              <a:t>địa</a:t>
            </a:r>
            <a:r>
              <a:rPr lang="en-US">
                <a:ea typeface="+mn-ea"/>
                <a:cs typeface="+mn-cs"/>
              </a:rPr>
              <a:t> </a:t>
            </a:r>
            <a:r>
              <a:rPr lang="en-US" err="1">
                <a:ea typeface="+mn-ea"/>
                <a:cs typeface="+mn-cs"/>
              </a:rPr>
              <a:t>chỉ</a:t>
            </a:r>
            <a:r>
              <a:rPr lang="en-US">
                <a:ea typeface="+mn-ea"/>
                <a:cs typeface="+mn-cs"/>
              </a:rPr>
              <a:t> </a:t>
            </a:r>
            <a:r>
              <a:rPr lang="en-US" err="1">
                <a:ea typeface="+mn-ea"/>
                <a:cs typeface="+mn-cs"/>
              </a:rPr>
              <a:t>của</a:t>
            </a:r>
            <a:r>
              <a:rPr lang="en-US">
                <a:ea typeface="+mn-ea"/>
                <a:cs typeface="+mn-cs"/>
              </a:rPr>
              <a:t> </a:t>
            </a:r>
            <a:r>
              <a:rPr lang="en-US" err="1">
                <a:ea typeface="+mn-ea"/>
                <a:cs typeface="+mn-cs"/>
              </a:rPr>
              <a:t>một</a:t>
            </a:r>
            <a:r>
              <a:rPr lang="en-US">
                <a:ea typeface="+mn-ea"/>
                <a:cs typeface="+mn-cs"/>
              </a:rPr>
              <a:t> </a:t>
            </a:r>
            <a:r>
              <a:rPr lang="en-US" err="1">
                <a:ea typeface="+mn-ea"/>
                <a:cs typeface="+mn-cs"/>
              </a:rPr>
              <a:t>biến</a:t>
            </a:r>
            <a:r>
              <a:rPr lang="en-US">
                <a:ea typeface="+mn-ea"/>
                <a:cs typeface="+mn-cs"/>
              </a:rPr>
              <a:t> </a:t>
            </a:r>
            <a:r>
              <a:rPr lang="en-US" err="1">
                <a:ea typeface="+mn-ea"/>
                <a:cs typeface="+mn-cs"/>
              </a:rPr>
              <a:t>với</a:t>
            </a:r>
            <a:r>
              <a:rPr lang="en-US">
                <a:ea typeface="+mn-ea"/>
                <a:cs typeface="+mn-cs"/>
              </a:rPr>
              <a:t> </a:t>
            </a:r>
            <a:r>
              <a:rPr lang="en-US" err="1">
                <a:ea typeface="+mn-ea"/>
                <a:cs typeface="+mn-cs"/>
              </a:rPr>
              <a:t>nội</a:t>
            </a:r>
            <a:r>
              <a:rPr lang="en-US">
                <a:ea typeface="+mn-ea"/>
                <a:cs typeface="+mn-cs"/>
              </a:rPr>
              <a:t> dung </a:t>
            </a:r>
            <a:r>
              <a:rPr lang="en-US" err="1">
                <a:ea typeface="+mn-ea"/>
                <a:cs typeface="+mn-cs"/>
              </a:rPr>
              <a:t>của</a:t>
            </a:r>
            <a:r>
              <a:rPr lang="en-US">
                <a:ea typeface="+mn-ea"/>
                <a:cs typeface="+mn-cs"/>
              </a:rPr>
              <a:t> </a:t>
            </a:r>
            <a:r>
              <a:rPr lang="en-US" err="1">
                <a:ea typeface="+mn-ea"/>
                <a:cs typeface="+mn-cs"/>
              </a:rPr>
              <a:t>nó</a:t>
            </a:r>
            <a:r>
              <a:rPr lang="en-US">
                <a:ea typeface="+mn-ea"/>
                <a:cs typeface="+mn-cs"/>
              </a:rPr>
              <a:t>.</a:t>
            </a:r>
          </a:p>
          <a:p>
            <a:pPr lvl="1" eaLnBrk="1" hangingPunct="1">
              <a:defRPr/>
            </a:pPr>
            <a:r>
              <a:rPr lang="en-US" err="1">
                <a:ea typeface="+mn-ea"/>
                <a:cs typeface="+mn-cs"/>
              </a:rPr>
              <a:t>Biến</a:t>
            </a:r>
            <a:r>
              <a:rPr lang="en-US">
                <a:ea typeface="+mn-ea"/>
                <a:cs typeface="+mn-cs"/>
              </a:rPr>
              <a:t> </a:t>
            </a:r>
            <a:r>
              <a:rPr lang="en-US" err="1">
                <a:ea typeface="+mn-ea"/>
                <a:cs typeface="+mn-cs"/>
              </a:rPr>
              <a:t>có</a:t>
            </a:r>
            <a:r>
              <a:rPr lang="en-US">
                <a:ea typeface="+mn-ea"/>
                <a:cs typeface="+mn-cs"/>
              </a:rPr>
              <a:t> 5 </a:t>
            </a:r>
            <a:r>
              <a:rPr lang="en-US" err="1">
                <a:ea typeface="+mn-ea"/>
                <a:cs typeface="+mn-cs"/>
              </a:rPr>
              <a:t>thuộc</a:t>
            </a:r>
            <a:r>
              <a:rPr lang="en-US">
                <a:ea typeface="+mn-ea"/>
                <a:cs typeface="+mn-cs"/>
              </a:rPr>
              <a:t> </a:t>
            </a:r>
            <a:r>
              <a:rPr lang="en-US" err="1">
                <a:ea typeface="+mn-ea"/>
                <a:cs typeface="+mn-cs"/>
              </a:rPr>
              <a:t>tính</a:t>
            </a:r>
            <a:r>
              <a:rPr lang="en-US">
                <a:ea typeface="+mn-ea"/>
                <a:cs typeface="+mn-cs"/>
              </a:rPr>
              <a:t> </a:t>
            </a:r>
            <a:r>
              <a:rPr lang="en-US" err="1">
                <a:ea typeface="+mn-ea"/>
                <a:cs typeface="+mn-cs"/>
              </a:rPr>
              <a:t>như</a:t>
            </a:r>
            <a:r>
              <a:rPr lang="en-US">
                <a:ea typeface="+mn-ea"/>
                <a:cs typeface="+mn-cs"/>
              </a:rPr>
              <a:t> </a:t>
            </a:r>
            <a:r>
              <a:rPr lang="en-US" err="1">
                <a:ea typeface="+mn-ea"/>
                <a:cs typeface="+mn-cs"/>
              </a:rPr>
              <a:t>bảng</a:t>
            </a:r>
            <a:r>
              <a:rPr lang="en-US">
                <a:ea typeface="+mn-ea"/>
                <a:cs typeface="+mn-cs"/>
              </a:rPr>
              <a:t> </a:t>
            </a:r>
            <a:r>
              <a:rPr lang="en-US" err="1">
                <a:ea typeface="+mn-ea"/>
                <a:cs typeface="+mn-cs"/>
              </a:rPr>
              <a:t>sau</a:t>
            </a:r>
            <a:r>
              <a:rPr lang="en-US">
                <a:ea typeface="+mn-ea"/>
                <a:cs typeface="+mn-cs"/>
              </a:rPr>
              <a:t>: </a:t>
            </a:r>
          </a:p>
          <a:p>
            <a:pPr lvl="1" eaLnBrk="1" hangingPunct="1">
              <a:defRPr/>
            </a:pPr>
            <a:endParaRPr lang="en-US">
              <a:ea typeface="+mn-ea"/>
              <a:cs typeface="+mn-cs"/>
            </a:endParaRPr>
          </a:p>
          <a:p>
            <a:pPr lvl="1" eaLnBrk="1" hangingPunct="1">
              <a:defRPr/>
            </a:pPr>
            <a:endParaRPr lang="en-US">
              <a:ea typeface="+mn-ea"/>
              <a:cs typeface="+mn-cs"/>
            </a:endParaRPr>
          </a:p>
          <a:p>
            <a:pPr lvl="1" eaLnBrk="1" hangingPunct="1">
              <a:defRPr/>
            </a:pPr>
            <a:endParaRPr lang="en-US">
              <a:ea typeface="+mn-ea"/>
              <a:cs typeface="+mn-cs"/>
            </a:endParaRPr>
          </a:p>
          <a:p>
            <a:pPr lvl="1" eaLnBrk="1" hangingPunct="1">
              <a:defRPr/>
            </a:pPr>
            <a:endParaRPr lang="en-US">
              <a:ea typeface="+mn-ea"/>
              <a:cs typeface="+mn-cs"/>
            </a:endParaRPr>
          </a:p>
          <a:p>
            <a:pPr marL="457200" lvl="1" indent="0">
              <a:buNone/>
              <a:defRPr/>
            </a:pPr>
            <a:endParaRPr lang="en-US">
              <a:ea typeface="+mn-ea"/>
              <a:cs typeface="+mn-cs"/>
            </a:endParaRPr>
          </a:p>
          <a:p>
            <a:pPr marL="457200" lvl="1" indent="0">
              <a:buNone/>
              <a:defRPr/>
            </a:pPr>
            <a:endParaRPr lang="en-US">
              <a:ea typeface="+mn-ea"/>
              <a:cs typeface="+mn-cs"/>
            </a:endParaRPr>
          </a:p>
          <a:p>
            <a:pPr eaLnBrk="1" hangingPunct="1">
              <a:defRPr/>
            </a:pPr>
            <a:endParaRPr lang="en-US"/>
          </a:p>
        </p:txBody>
      </p:sp>
      <p:sp>
        <p:nvSpPr>
          <p:cNvPr id="9220" name="Slide Number Placeholder 3">
            <a:extLst>
              <a:ext uri="{FF2B5EF4-FFF2-40B4-BE49-F238E27FC236}">
                <a16:creationId xmlns:a16="http://schemas.microsoft.com/office/drawing/2014/main" id="{3391D6CA-52AF-41CD-BF3D-0269763D586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201A1ECC-BB2B-487B-A654-EC502DECE6E6}" type="slidenum">
              <a:rPr lang="en-US" altLang="en-US" sz="1400">
                <a:latin typeface="Tahoma" panose="020B0604030504040204" pitchFamily="34" charset="0"/>
              </a:rPr>
              <a:pPr>
                <a:spcBef>
                  <a:spcPct val="0"/>
                </a:spcBef>
                <a:buClrTx/>
                <a:buSzTx/>
                <a:buFontTx/>
                <a:buNone/>
              </a:pPr>
              <a:t>498</a:t>
            </a:fld>
            <a:endParaRPr lang="en-US" altLang="en-US" sz="1400">
              <a:latin typeface="Tahoma" panose="020B0604030504040204" pitchFamily="34" charset="0"/>
            </a:endParaRPr>
          </a:p>
        </p:txBody>
      </p:sp>
      <p:graphicFrame>
        <p:nvGraphicFramePr>
          <p:cNvPr id="5" name="Table 4">
            <a:extLst>
              <a:ext uri="{FF2B5EF4-FFF2-40B4-BE49-F238E27FC236}">
                <a16:creationId xmlns:a16="http://schemas.microsoft.com/office/drawing/2014/main" id="{A95DDB62-A355-4515-85D8-001BBEE05186}"/>
              </a:ext>
            </a:extLst>
          </p:cNvPr>
          <p:cNvGraphicFramePr>
            <a:graphicFrameLocks noGrp="1"/>
          </p:cNvGraphicFramePr>
          <p:nvPr/>
        </p:nvGraphicFramePr>
        <p:xfrm>
          <a:off x="2362200" y="3746500"/>
          <a:ext cx="7924800" cy="2489203"/>
        </p:xfrm>
        <a:graphic>
          <a:graphicData uri="http://schemas.openxmlformats.org/drawingml/2006/table">
            <a:tbl>
              <a:tblPr/>
              <a:tblGrid>
                <a:gridCol w="1451020">
                  <a:extLst>
                    <a:ext uri="{9D8B030D-6E8A-4147-A177-3AD203B41FA5}">
                      <a16:colId xmlns:a16="http://schemas.microsoft.com/office/drawing/2014/main" val="822029184"/>
                    </a:ext>
                  </a:extLst>
                </a:gridCol>
                <a:gridCol w="1451020">
                  <a:extLst>
                    <a:ext uri="{9D8B030D-6E8A-4147-A177-3AD203B41FA5}">
                      <a16:colId xmlns:a16="http://schemas.microsoft.com/office/drawing/2014/main" val="20000"/>
                    </a:ext>
                  </a:extLst>
                </a:gridCol>
                <a:gridCol w="2511380">
                  <a:extLst>
                    <a:ext uri="{9D8B030D-6E8A-4147-A177-3AD203B41FA5}">
                      <a16:colId xmlns:a16="http://schemas.microsoft.com/office/drawing/2014/main" val="20001"/>
                    </a:ext>
                  </a:extLst>
                </a:gridCol>
                <a:gridCol w="2511380">
                  <a:extLst>
                    <a:ext uri="{9D8B030D-6E8A-4147-A177-3AD203B41FA5}">
                      <a16:colId xmlns:a16="http://schemas.microsoft.com/office/drawing/2014/main" val="3346162599"/>
                    </a:ext>
                  </a:extLst>
                </a:gridCol>
              </a:tblGrid>
              <a:tr h="609599">
                <a:tc>
                  <a:txBody>
                    <a:bodyPr/>
                    <a:lstStyle/>
                    <a:p>
                      <a:pPr marL="117475" marR="0" lvl="0" indent="-117475" algn="ctr"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kern="1200" cap="none" normalizeH="0" baseline="0">
                          <a:ln>
                            <a:noFill/>
                          </a:ln>
                          <a:solidFill>
                            <a:schemeClr val="tx1"/>
                          </a:solidFill>
                          <a:effectLst/>
                          <a:latin typeface="Times New Roman" pitchFamily="18" charset="0"/>
                          <a:ea typeface="+mn-ea"/>
                          <a:cs typeface="Times New Roman" pitchFamily="18" charset="0"/>
                        </a:rPr>
                        <a:t>Dx(Kiểu)</a:t>
                      </a: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17475" marR="0" lvl="0" indent="-117475" algn="ctr"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cap="none" normalizeH="0" baseline="0">
                          <a:ln>
                            <a:noFill/>
                          </a:ln>
                          <a:solidFill>
                            <a:schemeClr val="tx1"/>
                          </a:solidFill>
                          <a:effectLst/>
                          <a:latin typeface="Times New Roman" pitchFamily="18" charset="0"/>
                          <a:cs typeface="Times New Roman" pitchFamily="18" charset="0"/>
                        </a:rPr>
                        <a:t>Thuộc tính</a:t>
                      </a:r>
                      <a:endParaRPr kumimoji="0" lang="en-US" sz="2000" b="0" i="0" u="none" strike="noStrike" cap="none" normalizeH="0" baseline="0">
                        <a:ln>
                          <a:noFill/>
                        </a:ln>
                        <a:solidFill>
                          <a:schemeClr val="tx1"/>
                        </a:solidFill>
                        <a:effectLst/>
                        <a:latin typeface="VnTimes"/>
                        <a:cs typeface="Times New Roman" pitchFamily="18" charset="0"/>
                      </a:endParaRP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17475" marR="0" lvl="0" indent="-117475" algn="ctr"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cap="none" normalizeH="0" baseline="0">
                          <a:ln>
                            <a:noFill/>
                          </a:ln>
                          <a:solidFill>
                            <a:schemeClr val="tx1"/>
                          </a:solidFill>
                          <a:effectLst/>
                          <a:latin typeface="Times New Roman" pitchFamily="18" charset="0"/>
                          <a:cs typeface="Times New Roman" pitchFamily="18" charset="0"/>
                        </a:rPr>
                        <a:t>Kích thước biến (byte)</a:t>
                      </a:r>
                      <a:endParaRPr kumimoji="0" lang="en-US" sz="2000" b="0" i="0" u="none" strike="noStrike" cap="none" normalizeH="0" baseline="0">
                        <a:ln>
                          <a:noFill/>
                        </a:ln>
                        <a:solidFill>
                          <a:schemeClr val="tx1"/>
                        </a:solidFill>
                        <a:effectLst/>
                        <a:latin typeface="VnTimes"/>
                        <a:cs typeface="Times New Roman" pitchFamily="18" charset="0"/>
                      </a:endParaRP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17475" marR="0" lvl="0" indent="-117475" algn="ctr" defTabSz="914400" rtl="0" eaLnBrk="1" fontAlgn="base" latinLnBrk="0" hangingPunct="1">
                        <a:lnSpc>
                          <a:spcPct val="100000"/>
                        </a:lnSpc>
                        <a:spcBef>
                          <a:spcPct val="0"/>
                        </a:spcBef>
                        <a:spcAft>
                          <a:spcPct val="0"/>
                        </a:spcAft>
                        <a:buClrTx/>
                        <a:buSzTx/>
                        <a:buFontTx/>
                        <a:buNone/>
                        <a:tabLst>
                          <a:tab pos="3200400" algn="l"/>
                        </a:tabLst>
                      </a:pPr>
                      <a:endParaRPr kumimoji="0" lang="en-US" sz="2000" b="0" i="0" u="none" strike="noStrike" cap="none" normalizeH="0" baseline="0">
                        <a:ln>
                          <a:noFill/>
                        </a:ln>
                        <a:solidFill>
                          <a:schemeClr val="tx1"/>
                        </a:solidFill>
                        <a:effectLst/>
                        <a:latin typeface="VnTimes"/>
                        <a:cs typeface="Times New Roman" pitchFamily="18" charset="0"/>
                      </a:endParaRP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822">
                <a:tc>
                  <a:txBody>
                    <a:bodyPr/>
                    <a:lstStyle/>
                    <a:p>
                      <a:pPr marL="117475" marR="0" lvl="0" indent="-117475" algn="l"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kern="1200" cap="none" normalizeH="0" baseline="0">
                          <a:ln>
                            <a:noFill/>
                          </a:ln>
                          <a:solidFill>
                            <a:schemeClr val="tx1"/>
                          </a:solidFill>
                          <a:effectLst/>
                          <a:latin typeface="Times New Roman" pitchFamily="18" charset="0"/>
                          <a:ea typeface="+mn-ea"/>
                          <a:cs typeface="Times New Roman" pitchFamily="18" charset="0"/>
                        </a:rPr>
                        <a:t>DB</a:t>
                      </a: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17475" marR="0" lvl="0" indent="-117475" algn="l"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kern="1200" cap="none" normalizeH="0" baseline="0">
                          <a:ln>
                            <a:noFill/>
                          </a:ln>
                          <a:solidFill>
                            <a:schemeClr val="tx1"/>
                          </a:solidFill>
                          <a:effectLst/>
                          <a:latin typeface="Times New Roman" pitchFamily="18" charset="0"/>
                          <a:ea typeface="+mn-ea"/>
                          <a:cs typeface="Times New Roman" pitchFamily="18" charset="0"/>
                        </a:rPr>
                        <a:t>BYTE</a:t>
                      </a: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17475" marR="0" lvl="0" indent="-117475" algn="ctr"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kern="1200" cap="none" normalizeH="0" baseline="0">
                          <a:ln>
                            <a:noFill/>
                          </a:ln>
                          <a:solidFill>
                            <a:schemeClr val="tx1"/>
                          </a:solidFill>
                          <a:effectLst/>
                          <a:latin typeface="Times New Roman" pitchFamily="18" charset="0"/>
                          <a:ea typeface="+mn-ea"/>
                          <a:cs typeface="Times New Roman" pitchFamily="18" charset="0"/>
                        </a:rPr>
                        <a:t>1</a:t>
                      </a: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17475" marR="0" lvl="0" indent="-117475" algn="ctr"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kern="1200" cap="none" normalizeH="0" baseline="0">
                          <a:ln>
                            <a:noFill/>
                          </a:ln>
                          <a:solidFill>
                            <a:schemeClr val="tx1"/>
                          </a:solidFill>
                          <a:effectLst/>
                          <a:latin typeface="Times New Roman" pitchFamily="18" charset="0"/>
                          <a:ea typeface="+mn-ea"/>
                          <a:cs typeface="Times New Roman" pitchFamily="18" charset="0"/>
                        </a:rPr>
                        <a:t>Data</a:t>
                      </a: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117475" marR="0" lvl="0" indent="-117475" algn="l"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kern="1200" cap="none" normalizeH="0" baseline="0">
                          <a:ln>
                            <a:noFill/>
                          </a:ln>
                          <a:solidFill>
                            <a:schemeClr val="tx1"/>
                          </a:solidFill>
                          <a:effectLst/>
                          <a:latin typeface="Times New Roman" pitchFamily="18" charset="0"/>
                          <a:ea typeface="+mn-ea"/>
                          <a:cs typeface="Times New Roman" pitchFamily="18" charset="0"/>
                        </a:rPr>
                        <a:t>DW</a:t>
                      </a: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17475" marR="0" lvl="0" indent="-117475" algn="l"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kern="1200" cap="none" normalizeH="0" baseline="0">
                          <a:ln>
                            <a:noFill/>
                          </a:ln>
                          <a:solidFill>
                            <a:schemeClr val="tx1"/>
                          </a:solidFill>
                          <a:effectLst/>
                          <a:latin typeface="Times New Roman" pitchFamily="18" charset="0"/>
                          <a:ea typeface="+mn-ea"/>
                          <a:cs typeface="Times New Roman" pitchFamily="18" charset="0"/>
                        </a:rPr>
                        <a:t>WORD</a:t>
                      </a: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17475" marR="0" lvl="0" indent="-117475" algn="ctr"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kern="1200" cap="none" normalizeH="0" baseline="0">
                          <a:ln>
                            <a:noFill/>
                          </a:ln>
                          <a:solidFill>
                            <a:schemeClr val="tx1"/>
                          </a:solidFill>
                          <a:effectLst/>
                          <a:latin typeface="Times New Roman" pitchFamily="18" charset="0"/>
                          <a:ea typeface="+mn-ea"/>
                          <a:cs typeface="Times New Roman" pitchFamily="18" charset="0"/>
                        </a:rPr>
                        <a:t>2</a:t>
                      </a: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17475" marR="0" lvl="0" indent="-117475" algn="ctr"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kern="1200" cap="none" normalizeH="0" baseline="0">
                          <a:ln>
                            <a:noFill/>
                          </a:ln>
                          <a:solidFill>
                            <a:schemeClr val="tx1"/>
                          </a:solidFill>
                          <a:effectLst/>
                          <a:latin typeface="Times New Roman" pitchFamily="18" charset="0"/>
                          <a:ea typeface="+mn-ea"/>
                          <a:cs typeface="Times New Roman" pitchFamily="18" charset="0"/>
                        </a:rPr>
                        <a:t>Data</a:t>
                      </a: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2653">
                <a:tc>
                  <a:txBody>
                    <a:bodyPr/>
                    <a:lstStyle/>
                    <a:p>
                      <a:pPr marL="117475" marR="0" lvl="0" indent="-117475" algn="l"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kern="1200" cap="none" normalizeH="0" baseline="0">
                          <a:ln>
                            <a:noFill/>
                          </a:ln>
                          <a:solidFill>
                            <a:schemeClr val="tx1"/>
                          </a:solidFill>
                          <a:effectLst/>
                          <a:latin typeface="Times New Roman" pitchFamily="18" charset="0"/>
                          <a:ea typeface="+mn-ea"/>
                          <a:cs typeface="Times New Roman" pitchFamily="18" charset="0"/>
                        </a:rPr>
                        <a:t>DD</a:t>
                      </a: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17475" marR="0" lvl="0" indent="-117475" algn="l"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kern="1200" cap="none" normalizeH="0" baseline="0">
                          <a:ln>
                            <a:noFill/>
                          </a:ln>
                          <a:solidFill>
                            <a:schemeClr val="tx1"/>
                          </a:solidFill>
                          <a:effectLst/>
                          <a:latin typeface="Times New Roman" pitchFamily="18" charset="0"/>
                          <a:ea typeface="+mn-ea"/>
                          <a:cs typeface="Times New Roman" pitchFamily="18" charset="0"/>
                        </a:rPr>
                        <a:t>DWORD</a:t>
                      </a: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17475" marR="0" lvl="0" indent="-117475" algn="ctr"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kern="1200" cap="none" normalizeH="0" baseline="0">
                          <a:ln>
                            <a:noFill/>
                          </a:ln>
                          <a:solidFill>
                            <a:schemeClr val="tx1"/>
                          </a:solidFill>
                          <a:effectLst/>
                          <a:latin typeface="Times New Roman" pitchFamily="18" charset="0"/>
                          <a:ea typeface="+mn-ea"/>
                          <a:cs typeface="Times New Roman" pitchFamily="18" charset="0"/>
                        </a:rPr>
                        <a:t>4</a:t>
                      </a: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17475" marR="0" lvl="0" indent="-117475" algn="ctr"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kern="1200" cap="none" normalizeH="0" baseline="0">
                          <a:ln>
                            <a:noFill/>
                          </a:ln>
                          <a:solidFill>
                            <a:schemeClr val="tx1"/>
                          </a:solidFill>
                          <a:effectLst/>
                          <a:latin typeface="Times New Roman" pitchFamily="18" charset="0"/>
                          <a:ea typeface="+mn-ea"/>
                          <a:cs typeface="Times New Roman" pitchFamily="18" charset="0"/>
                        </a:rPr>
                        <a:t>Con trỏ</a:t>
                      </a: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2653">
                <a:tc>
                  <a:txBody>
                    <a:bodyPr/>
                    <a:lstStyle/>
                    <a:p>
                      <a:pPr marL="117475" marR="0" lvl="0" indent="-117475" algn="l"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kern="1200" cap="none" normalizeH="0" baseline="0">
                          <a:ln>
                            <a:noFill/>
                          </a:ln>
                          <a:solidFill>
                            <a:schemeClr val="tx1"/>
                          </a:solidFill>
                          <a:effectLst/>
                          <a:latin typeface="Times New Roman" pitchFamily="18" charset="0"/>
                          <a:ea typeface="+mn-ea"/>
                          <a:cs typeface="Times New Roman" pitchFamily="18" charset="0"/>
                        </a:rPr>
                        <a:t>DQ</a:t>
                      </a: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17475" marR="0" lvl="0" indent="-117475" algn="l"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kern="1200" cap="none" normalizeH="0" baseline="0">
                          <a:ln>
                            <a:noFill/>
                          </a:ln>
                          <a:solidFill>
                            <a:schemeClr val="tx1"/>
                          </a:solidFill>
                          <a:effectLst/>
                          <a:latin typeface="Times New Roman" pitchFamily="18" charset="0"/>
                          <a:ea typeface="+mn-ea"/>
                          <a:cs typeface="Times New Roman" pitchFamily="18" charset="0"/>
                        </a:rPr>
                        <a:t>QWORD</a:t>
                      </a: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17475" marR="0" lvl="0" indent="-117475" algn="ctr"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kern="1200" cap="none" normalizeH="0" baseline="0">
                          <a:ln>
                            <a:noFill/>
                          </a:ln>
                          <a:solidFill>
                            <a:schemeClr val="tx1"/>
                          </a:solidFill>
                          <a:effectLst/>
                          <a:latin typeface="Times New Roman" pitchFamily="18" charset="0"/>
                          <a:ea typeface="+mn-ea"/>
                          <a:cs typeface="Times New Roman" pitchFamily="18" charset="0"/>
                        </a:rPr>
                        <a:t>8</a:t>
                      </a: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17475" marR="0" lvl="0" indent="-117475" algn="ctr"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kern="1200" cap="none" normalizeH="0" baseline="0">
                          <a:ln>
                            <a:noFill/>
                          </a:ln>
                          <a:solidFill>
                            <a:schemeClr val="tx1"/>
                          </a:solidFill>
                          <a:effectLst/>
                          <a:latin typeface="Times New Roman" pitchFamily="18" charset="0"/>
                          <a:ea typeface="+mn-ea"/>
                          <a:cs typeface="Times New Roman" pitchFamily="18" charset="0"/>
                        </a:rPr>
                        <a:t>Số dấu chấm động</a:t>
                      </a: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2653">
                <a:tc>
                  <a:txBody>
                    <a:bodyPr/>
                    <a:lstStyle/>
                    <a:p>
                      <a:pPr marL="117475" marR="0" lvl="0" indent="-117475" algn="l"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kern="1200" cap="none" normalizeH="0" baseline="0">
                          <a:ln>
                            <a:noFill/>
                          </a:ln>
                          <a:solidFill>
                            <a:schemeClr val="tx1"/>
                          </a:solidFill>
                          <a:effectLst/>
                          <a:latin typeface="Times New Roman" pitchFamily="18" charset="0"/>
                          <a:ea typeface="+mn-ea"/>
                          <a:cs typeface="Times New Roman" pitchFamily="18" charset="0"/>
                        </a:rPr>
                        <a:t>DT</a:t>
                      </a: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17475" marR="0" lvl="0" indent="-117475" algn="l"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kern="1200" cap="none" normalizeH="0" baseline="0">
                          <a:ln>
                            <a:noFill/>
                          </a:ln>
                          <a:solidFill>
                            <a:schemeClr val="tx1"/>
                          </a:solidFill>
                          <a:effectLst/>
                          <a:latin typeface="Times New Roman" pitchFamily="18" charset="0"/>
                          <a:ea typeface="+mn-ea"/>
                          <a:cs typeface="Times New Roman" pitchFamily="18" charset="0"/>
                        </a:rPr>
                        <a:t>TBYTE</a:t>
                      </a: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17475" marR="0" lvl="0" indent="-117475" algn="ctr"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kern="1200" cap="none" normalizeH="0" baseline="0">
                          <a:ln>
                            <a:noFill/>
                          </a:ln>
                          <a:solidFill>
                            <a:schemeClr val="tx1"/>
                          </a:solidFill>
                          <a:effectLst/>
                          <a:latin typeface="Times New Roman" pitchFamily="18" charset="0"/>
                          <a:ea typeface="+mn-ea"/>
                          <a:cs typeface="Times New Roman" pitchFamily="18" charset="0"/>
                        </a:rPr>
                        <a:t>10</a:t>
                      </a: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17475" marR="0" lvl="0" indent="-117475" algn="ctr" defTabSz="914400" rtl="0" eaLnBrk="1" fontAlgn="base" latinLnBrk="0" hangingPunct="1">
                        <a:lnSpc>
                          <a:spcPct val="100000"/>
                        </a:lnSpc>
                        <a:spcBef>
                          <a:spcPct val="0"/>
                        </a:spcBef>
                        <a:spcAft>
                          <a:spcPct val="0"/>
                        </a:spcAft>
                        <a:buClrTx/>
                        <a:buSzTx/>
                        <a:buFontTx/>
                        <a:buNone/>
                        <a:tabLst>
                          <a:tab pos="3200400" algn="l"/>
                        </a:tabLst>
                      </a:pPr>
                      <a:r>
                        <a:rPr kumimoji="0" lang="en-US" sz="2000" b="1" i="0" u="none" strike="noStrike" kern="1200" cap="none" spc="0" normalizeH="0" baseline="0" noProof="0">
                          <a:ln>
                            <a:noFill/>
                          </a:ln>
                          <a:solidFill>
                            <a:srgbClr val="000000"/>
                          </a:solidFill>
                          <a:effectLst/>
                          <a:uLnTx/>
                          <a:uFillTx/>
                          <a:latin typeface="Times New Roman" pitchFamily="18" charset="0"/>
                          <a:ea typeface="+mn-ea"/>
                          <a:cs typeface="Times New Roman" pitchFamily="18" charset="0"/>
                        </a:rPr>
                        <a:t>Số dấu chấm động</a:t>
                      </a:r>
                      <a:endParaRPr kumimoji="0" lang="en-US" sz="2000" b="1" i="0" u="none" strike="noStrike" kern="1200" cap="none" normalizeH="0" baseline="0">
                        <a:ln>
                          <a:noFill/>
                        </a:ln>
                        <a:solidFill>
                          <a:schemeClr val="tx1"/>
                        </a:solidFill>
                        <a:effectLst/>
                        <a:latin typeface="Times New Roman" pitchFamily="18" charset="0"/>
                        <a:ea typeface="+mn-ea"/>
                        <a:cs typeface="Times New Roman" pitchFamily="18" charset="0"/>
                      </a:endParaRPr>
                    </a:p>
                  </a:txBody>
                  <a:tcPr marL="38100" marR="381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9450377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FBEB8987-2ACD-445F-B384-542D83C3E840}"/>
              </a:ext>
            </a:extLst>
          </p:cNvPr>
          <p:cNvSpPr>
            <a:spLocks noGrp="1"/>
          </p:cNvSpPr>
          <p:nvPr>
            <p:ph type="title"/>
          </p:nvPr>
        </p:nvSpPr>
        <p:spPr/>
        <p:txBody>
          <a:bodyPr/>
          <a:lstStyle/>
          <a:p>
            <a:pPr eaLnBrk="1" hangingPunct="1"/>
            <a:endParaRPr lang="en-US" altLang="en-US"/>
          </a:p>
        </p:txBody>
      </p:sp>
      <p:sp>
        <p:nvSpPr>
          <p:cNvPr id="3" name="Content Placeholder 2">
            <a:extLst>
              <a:ext uri="{FF2B5EF4-FFF2-40B4-BE49-F238E27FC236}">
                <a16:creationId xmlns:a16="http://schemas.microsoft.com/office/drawing/2014/main" id="{44CA8CC9-2566-42BD-A44A-98D92BE5D6FB}"/>
              </a:ext>
            </a:extLst>
          </p:cNvPr>
          <p:cNvSpPr>
            <a:spLocks noGrp="1"/>
          </p:cNvSpPr>
          <p:nvPr>
            <p:ph idx="1"/>
          </p:nvPr>
        </p:nvSpPr>
        <p:spPr>
          <a:xfrm>
            <a:off x="1741489" y="920750"/>
            <a:ext cx="8726487" cy="5780088"/>
          </a:xfrm>
        </p:spPr>
        <p:txBody>
          <a:bodyPr/>
          <a:lstStyle/>
          <a:p>
            <a:pPr>
              <a:spcBef>
                <a:spcPts val="0"/>
              </a:spcBef>
              <a:defRPr/>
            </a:pPr>
            <a:r>
              <a:rPr lang="en-US"/>
              <a:t>Khai báo biến</a:t>
            </a:r>
          </a:p>
          <a:p>
            <a:pPr marL="457200" lvl="1" indent="0">
              <a:spcBef>
                <a:spcPts val="0"/>
              </a:spcBef>
              <a:buNone/>
              <a:defRPr/>
            </a:pPr>
            <a:r>
              <a:rPr lang="en-US" b="1"/>
              <a:t>&lt;tên&gt;	Dx	&lt;biểu thức&gt; [, . . .]</a:t>
            </a:r>
          </a:p>
          <a:p>
            <a:pPr marL="457200" lvl="1" indent="0">
              <a:spcBef>
                <a:spcPts val="0"/>
              </a:spcBef>
              <a:buNone/>
              <a:defRPr/>
            </a:pPr>
            <a:r>
              <a:rPr lang="en-US" b="1"/>
              <a:t>Dx</a:t>
            </a:r>
            <a:r>
              <a:rPr lang="en-US"/>
              <a:t> : DB, DW, DD, DQ hoặc DT </a:t>
            </a:r>
          </a:p>
          <a:p>
            <a:pPr marL="457200" lvl="1" indent="0">
              <a:spcBef>
                <a:spcPts val="0"/>
              </a:spcBef>
              <a:buNone/>
              <a:defRPr/>
            </a:pPr>
            <a:r>
              <a:rPr lang="en-US" b="1"/>
              <a:t>&lt;biểu thức&gt; : </a:t>
            </a:r>
            <a:r>
              <a:rPr lang="en-US"/>
              <a:t>giá trị</a:t>
            </a:r>
          </a:p>
          <a:p>
            <a:pPr lvl="1">
              <a:spcBef>
                <a:spcPts val="0"/>
              </a:spcBef>
              <a:defRPr/>
            </a:pPr>
            <a:r>
              <a:rPr lang="en-US" i="1" u="sng">
                <a:ea typeface="+mn-ea"/>
                <a:cs typeface="+mn-cs"/>
              </a:rPr>
              <a:t>Ví </a:t>
            </a:r>
            <a:r>
              <a:rPr lang="en-US" i="1" u="sng" err="1">
                <a:ea typeface="+mn-ea"/>
                <a:cs typeface="+mn-cs"/>
              </a:rPr>
              <a:t>dụ</a:t>
            </a:r>
            <a:r>
              <a:rPr lang="en-US">
                <a:ea typeface="+mn-ea"/>
                <a:cs typeface="+mn-cs"/>
              </a:rPr>
              <a:t> : 	</a:t>
            </a:r>
          </a:p>
          <a:p>
            <a:pPr marL="457200" lvl="1" indent="0">
              <a:spcBef>
                <a:spcPts val="0"/>
              </a:spcBef>
              <a:buNone/>
              <a:defRPr/>
            </a:pPr>
            <a:r>
              <a:rPr lang="en-US">
                <a:ea typeface="+mn-ea"/>
                <a:cs typeface="+mn-cs"/>
              </a:rPr>
              <a:t>Btable	DB	0,1,2,3,4</a:t>
            </a:r>
          </a:p>
          <a:p>
            <a:pPr lvl="1">
              <a:spcBef>
                <a:spcPts val="0"/>
              </a:spcBef>
              <a:buNone/>
              <a:defRPr/>
            </a:pPr>
            <a:r>
              <a:rPr lang="en-US">
                <a:ea typeface="+mn-ea"/>
                <a:cs typeface="+mn-cs"/>
              </a:rPr>
              <a:t>Dtable	DD	0 	</a:t>
            </a:r>
            <a:r>
              <a:rPr lang="en-US" err="1">
                <a:ea typeface="+mn-ea"/>
                <a:cs typeface="+mn-cs"/>
              </a:rPr>
              <a:t>Chiếm</a:t>
            </a:r>
            <a:r>
              <a:rPr lang="en-US">
                <a:ea typeface="+mn-ea"/>
                <a:cs typeface="+mn-cs"/>
              </a:rPr>
              <a:t> 4 byte </a:t>
            </a:r>
            <a:r>
              <a:rPr lang="en-US" err="1">
                <a:ea typeface="+mn-ea"/>
                <a:cs typeface="+mn-cs"/>
              </a:rPr>
              <a:t>trong</a:t>
            </a:r>
            <a:r>
              <a:rPr lang="en-US">
                <a:ea typeface="+mn-ea"/>
                <a:cs typeface="+mn-cs"/>
              </a:rPr>
              <a:t> </a:t>
            </a:r>
            <a:r>
              <a:rPr lang="en-US" err="1">
                <a:ea typeface="+mn-ea"/>
                <a:cs typeface="+mn-cs"/>
              </a:rPr>
              <a:t>bộ</a:t>
            </a:r>
            <a:r>
              <a:rPr lang="en-US">
                <a:ea typeface="+mn-ea"/>
                <a:cs typeface="+mn-cs"/>
              </a:rPr>
              <a:t> </a:t>
            </a:r>
            <a:r>
              <a:rPr lang="en-US" err="1">
                <a:ea typeface="+mn-ea"/>
                <a:cs typeface="+mn-cs"/>
              </a:rPr>
              <a:t>nhớ</a:t>
            </a:r>
            <a:r>
              <a:rPr lang="en-US">
                <a:ea typeface="+mn-ea"/>
                <a:cs typeface="+mn-cs"/>
              </a:rPr>
              <a:t>.</a:t>
            </a:r>
          </a:p>
          <a:p>
            <a:pPr marL="457200" lvl="1" indent="0">
              <a:spcBef>
                <a:spcPts val="0"/>
              </a:spcBef>
              <a:buNone/>
              <a:defRPr/>
            </a:pPr>
            <a:endParaRPr lang="en-US" b="1"/>
          </a:p>
          <a:p>
            <a:pPr marL="457200" lvl="1" indent="0">
              <a:spcBef>
                <a:spcPts val="0"/>
              </a:spcBef>
              <a:buNone/>
              <a:defRPr/>
            </a:pPr>
            <a:r>
              <a:rPr lang="en-US" b="1"/>
              <a:t>&lt;</a:t>
            </a:r>
            <a:r>
              <a:rPr lang="en-US" b="1" err="1"/>
              <a:t>tên</a:t>
            </a:r>
            <a:r>
              <a:rPr lang="en-US" b="1"/>
              <a:t>&gt;	LABEL	&lt;</a:t>
            </a:r>
            <a:r>
              <a:rPr lang="en-US" b="1" err="1"/>
              <a:t>thuộc</a:t>
            </a:r>
            <a:r>
              <a:rPr lang="en-US" b="1"/>
              <a:t> </a:t>
            </a:r>
            <a:r>
              <a:rPr lang="en-US" b="1" err="1"/>
              <a:t>tính</a:t>
            </a:r>
            <a:r>
              <a:rPr lang="en-US" b="1"/>
              <a:t> </a:t>
            </a:r>
            <a:r>
              <a:rPr lang="en-US" b="1" err="1"/>
              <a:t>biến</a:t>
            </a:r>
            <a:r>
              <a:rPr lang="en-US" b="1"/>
              <a:t>&gt;</a:t>
            </a:r>
            <a:endParaRPr lang="en-US"/>
          </a:p>
          <a:p>
            <a:pPr lvl="1">
              <a:spcBef>
                <a:spcPts val="0"/>
              </a:spcBef>
              <a:defRPr/>
            </a:pPr>
            <a:r>
              <a:rPr lang="en-US" i="1" u="sng">
                <a:ea typeface="+mn-ea"/>
                <a:cs typeface="+mn-cs"/>
              </a:rPr>
              <a:t>Ví </a:t>
            </a:r>
            <a:r>
              <a:rPr lang="en-US" i="1" u="sng" err="1">
                <a:ea typeface="+mn-ea"/>
                <a:cs typeface="+mn-cs"/>
              </a:rPr>
              <a:t>dụ</a:t>
            </a:r>
            <a:r>
              <a:rPr lang="en-US">
                <a:ea typeface="+mn-ea"/>
                <a:cs typeface="+mn-cs"/>
              </a:rPr>
              <a:t> : 	</a:t>
            </a:r>
          </a:p>
          <a:p>
            <a:pPr marL="457200" lvl="1" indent="0">
              <a:spcBef>
                <a:spcPts val="0"/>
              </a:spcBef>
              <a:buNone/>
              <a:defRPr/>
            </a:pPr>
            <a:r>
              <a:rPr lang="en-US">
                <a:ea typeface="+mn-ea"/>
                <a:cs typeface="+mn-cs"/>
              </a:rPr>
              <a:t>Btable	LABEL	BYTE</a:t>
            </a:r>
          </a:p>
          <a:p>
            <a:pPr marL="457200" lvl="1" indent="0">
              <a:spcBef>
                <a:spcPts val="0"/>
              </a:spcBef>
              <a:buNone/>
              <a:defRPr/>
            </a:pPr>
            <a:r>
              <a:rPr lang="en-US">
                <a:ea typeface="+mn-ea"/>
                <a:cs typeface="+mn-cs"/>
              </a:rPr>
              <a:t>Wtable	DW	0,1,2,3,4</a:t>
            </a:r>
          </a:p>
          <a:p>
            <a:pPr marL="457200" lvl="1" indent="0">
              <a:spcBef>
                <a:spcPts val="0"/>
              </a:spcBef>
              <a:buNone/>
              <a:defRPr/>
            </a:pPr>
            <a:r>
              <a:rPr lang="en-US" err="1">
                <a:ea typeface="+mn-ea"/>
                <a:cs typeface="+mn-cs"/>
              </a:rPr>
              <a:t>Btable</a:t>
            </a:r>
            <a:r>
              <a:rPr lang="en-US">
                <a:ea typeface="+mn-ea"/>
                <a:cs typeface="+mn-cs"/>
              </a:rPr>
              <a:t> </a:t>
            </a:r>
            <a:r>
              <a:rPr lang="en-US" err="1">
                <a:ea typeface="+mn-ea"/>
                <a:cs typeface="+mn-cs"/>
              </a:rPr>
              <a:t>và</a:t>
            </a:r>
            <a:r>
              <a:rPr lang="en-US">
                <a:ea typeface="+mn-ea"/>
                <a:cs typeface="+mn-cs"/>
              </a:rPr>
              <a:t> </a:t>
            </a:r>
            <a:r>
              <a:rPr lang="en-US" err="1">
                <a:ea typeface="+mn-ea"/>
                <a:cs typeface="+mn-cs"/>
              </a:rPr>
              <a:t>Wtable</a:t>
            </a:r>
            <a:r>
              <a:rPr lang="en-US">
                <a:ea typeface="+mn-ea"/>
                <a:cs typeface="+mn-cs"/>
              </a:rPr>
              <a:t> </a:t>
            </a:r>
            <a:r>
              <a:rPr lang="en-US" err="1">
                <a:ea typeface="+mn-ea"/>
                <a:cs typeface="+mn-cs"/>
              </a:rPr>
              <a:t>cùng</a:t>
            </a:r>
            <a:r>
              <a:rPr lang="en-US">
                <a:ea typeface="+mn-ea"/>
                <a:cs typeface="+mn-cs"/>
              </a:rPr>
              <a:t> đ/</a:t>
            </a:r>
            <a:r>
              <a:rPr lang="en-US" err="1">
                <a:ea typeface="+mn-ea"/>
                <a:cs typeface="+mn-cs"/>
              </a:rPr>
              <a:t>chỉ</a:t>
            </a:r>
            <a:r>
              <a:rPr lang="en-US">
                <a:ea typeface="+mn-ea"/>
                <a:cs typeface="+mn-cs"/>
              </a:rPr>
              <a:t> </a:t>
            </a:r>
            <a:r>
              <a:rPr lang="en-US" err="1">
                <a:ea typeface="+mn-ea"/>
                <a:cs typeface="+mn-cs"/>
              </a:rPr>
              <a:t>nhưng</a:t>
            </a:r>
            <a:r>
              <a:rPr lang="en-US">
                <a:ea typeface="+mn-ea"/>
                <a:cs typeface="+mn-cs"/>
              </a:rPr>
              <a:t> </a:t>
            </a:r>
            <a:r>
              <a:rPr lang="en-US" err="1">
                <a:ea typeface="+mn-ea"/>
                <a:cs typeface="+mn-cs"/>
              </a:rPr>
              <a:t>khác</a:t>
            </a:r>
            <a:r>
              <a:rPr lang="en-US">
                <a:ea typeface="+mn-ea"/>
                <a:cs typeface="+mn-cs"/>
              </a:rPr>
              <a:t> </a:t>
            </a:r>
            <a:r>
              <a:rPr lang="en-US" err="1">
                <a:ea typeface="+mn-ea"/>
                <a:cs typeface="+mn-cs"/>
              </a:rPr>
              <a:t>thuộc</a:t>
            </a:r>
            <a:r>
              <a:rPr lang="en-US">
                <a:ea typeface="+mn-ea"/>
                <a:cs typeface="+mn-cs"/>
              </a:rPr>
              <a:t> </a:t>
            </a:r>
            <a:r>
              <a:rPr lang="en-US" err="1">
                <a:ea typeface="+mn-ea"/>
                <a:cs typeface="+mn-cs"/>
              </a:rPr>
              <a:t>tính</a:t>
            </a:r>
            <a:r>
              <a:rPr lang="en-US">
                <a:ea typeface="+mn-ea"/>
                <a:cs typeface="+mn-cs"/>
              </a:rPr>
              <a:t>.</a:t>
            </a:r>
          </a:p>
          <a:p>
            <a:pPr lvl="1" eaLnBrk="1" hangingPunct="1">
              <a:defRPr/>
            </a:pPr>
            <a:endParaRPr lang="en-US"/>
          </a:p>
        </p:txBody>
      </p:sp>
      <p:sp>
        <p:nvSpPr>
          <p:cNvPr id="10244" name="Slide Number Placeholder 3">
            <a:extLst>
              <a:ext uri="{FF2B5EF4-FFF2-40B4-BE49-F238E27FC236}">
                <a16:creationId xmlns:a16="http://schemas.microsoft.com/office/drawing/2014/main" id="{9A3E3C58-36D6-4016-A326-5048595AB28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B981AEFA-F7CF-42E6-8A9F-CE54C4DE82E8}" type="slidenum">
              <a:rPr lang="en-US" altLang="en-US" sz="1400">
                <a:latin typeface="Tahoma" panose="020B0604030504040204" pitchFamily="34" charset="0"/>
              </a:rPr>
              <a:pPr>
                <a:spcBef>
                  <a:spcPct val="0"/>
                </a:spcBef>
                <a:buClrTx/>
                <a:buSzTx/>
                <a:buFontTx/>
                <a:buNone/>
              </a:pPr>
              <a:t>499</a:t>
            </a:fld>
            <a:endParaRPr lang="en-US" altLang="en-US" sz="1400">
              <a:latin typeface="Tahoma" panose="020B0604030504040204" pitchFamily="34" charset="0"/>
            </a:endParaRPr>
          </a:p>
        </p:txBody>
      </p:sp>
    </p:spTree>
    <p:extLst>
      <p:ext uri="{BB962C8B-B14F-4D97-AF65-F5344CB8AC3E}">
        <p14:creationId xmlns:p14="http://schemas.microsoft.com/office/powerpoint/2010/main" val="3145432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D960652-6BF5-4410-902C-EC94DCE53725}"/>
              </a:ext>
            </a:extLst>
          </p:cNvPr>
          <p:cNvSpPr>
            <a:spLocks noGrp="1" noChangeArrowheads="1"/>
          </p:cNvSpPr>
          <p:nvPr>
            <p:ph type="ctrTitle"/>
          </p:nvPr>
        </p:nvSpPr>
        <p:spPr/>
        <p:txBody>
          <a:bodyPr/>
          <a:lstStyle/>
          <a:p>
            <a:pPr eaLnBrk="1" hangingPunct="1"/>
            <a:r>
              <a:rPr lang="en-US" altLang="vi-VN"/>
              <a:t>Chương 1 </a:t>
            </a:r>
          </a:p>
        </p:txBody>
      </p:sp>
      <p:sp>
        <p:nvSpPr>
          <p:cNvPr id="3075" name="Rectangle 3">
            <a:extLst>
              <a:ext uri="{FF2B5EF4-FFF2-40B4-BE49-F238E27FC236}">
                <a16:creationId xmlns:a16="http://schemas.microsoft.com/office/drawing/2014/main" id="{64101ED7-BF61-43BD-B8F6-76F2110196FC}"/>
              </a:ext>
            </a:extLst>
          </p:cNvPr>
          <p:cNvSpPr>
            <a:spLocks noGrp="1" noChangeArrowheads="1"/>
          </p:cNvSpPr>
          <p:nvPr>
            <p:ph type="subTitle" idx="1"/>
          </p:nvPr>
        </p:nvSpPr>
        <p:spPr/>
        <p:txBody>
          <a:bodyPr>
            <a:normAutofit/>
          </a:bodyPr>
          <a:lstStyle/>
          <a:p>
            <a:pPr algn="ctr" eaLnBrk="1" hangingPunct="1"/>
            <a:endParaRPr lang="en-US" altLang="vi-VN" sz="6000" b="1">
              <a:solidFill>
                <a:schemeClr val="hlink"/>
              </a:solidFill>
            </a:endParaRPr>
          </a:p>
          <a:p>
            <a:pPr algn="ctr" eaLnBrk="1" hangingPunct="1"/>
            <a:r>
              <a:rPr lang="en-US" altLang="vi-VN" sz="6000" b="1">
                <a:solidFill>
                  <a:schemeClr val="hlink"/>
                </a:solidFill>
              </a:rPr>
              <a:t>HỆ THỐNG SỐ VÀ</a:t>
            </a:r>
          </a:p>
          <a:p>
            <a:pPr algn="ctr" eaLnBrk="1" hangingPunct="1"/>
            <a:r>
              <a:rPr lang="en-US" altLang="vi-VN" sz="6000" b="1">
                <a:solidFill>
                  <a:schemeClr val="hlink"/>
                </a:solidFill>
              </a:rPr>
              <a:t>MẠCH LOGIC</a:t>
            </a:r>
          </a:p>
        </p:txBody>
      </p:sp>
    </p:spTree>
    <p:extLst>
      <p:ext uri="{BB962C8B-B14F-4D97-AF65-F5344CB8AC3E}">
        <p14:creationId xmlns:p14="http://schemas.microsoft.com/office/powerpoint/2010/main" val="2730086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11D84F58-9CE5-4DE8-B4B3-7CB3A984090B}"/>
              </a:ext>
            </a:extLst>
          </p:cNvPr>
          <p:cNvSpPr>
            <a:spLocks noGrp="1"/>
          </p:cNvSpPr>
          <p:nvPr>
            <p:ph type="title"/>
          </p:nvPr>
        </p:nvSpPr>
        <p:spPr/>
        <p:txBody>
          <a:bodyPr/>
          <a:lstStyle/>
          <a:p>
            <a:r>
              <a:rPr lang="en-US" altLang="vi-VN"/>
              <a:t>Các quy ước đặc biệt</a:t>
            </a:r>
          </a:p>
        </p:txBody>
      </p:sp>
      <p:sp>
        <p:nvSpPr>
          <p:cNvPr id="49155" name="Content Placeholder 2">
            <a:extLst>
              <a:ext uri="{FF2B5EF4-FFF2-40B4-BE49-F238E27FC236}">
                <a16:creationId xmlns:a16="http://schemas.microsoft.com/office/drawing/2014/main" id="{E633960B-6B6B-49DB-9F90-604D4C1743E9}"/>
              </a:ext>
            </a:extLst>
          </p:cNvPr>
          <p:cNvSpPr>
            <a:spLocks noGrp="1"/>
          </p:cNvSpPr>
          <p:nvPr>
            <p:ph idx="1"/>
          </p:nvPr>
        </p:nvSpPr>
        <p:spPr/>
        <p:txBody>
          <a:bodyPr/>
          <a:lstStyle/>
          <a:p>
            <a:r>
              <a:rPr lang="en-US" altLang="vi-VN"/>
              <a:t>Các bit của e bằng 0, các bit của m bằng 0 thì X=</a:t>
            </a:r>
            <a:r>
              <a:rPr lang="en-US" altLang="vi-VN">
                <a:sym typeface="Symbol" panose="05050102010706020507" pitchFamily="18" charset="2"/>
              </a:rPr>
              <a:t>  </a:t>
            </a:r>
            <a:r>
              <a:rPr lang="en-US" altLang="vi-VN"/>
              <a:t>0</a:t>
            </a:r>
          </a:p>
          <a:p>
            <a:pPr>
              <a:buFont typeface="Wingdings" panose="05000000000000000000" pitchFamily="2" charset="2"/>
              <a:buNone/>
            </a:pPr>
            <a:r>
              <a:rPr lang="en-US" altLang="vi-VN"/>
              <a:t>	x000 0000 0000 0000 0000 0000 0000 0000 </a:t>
            </a:r>
            <a:r>
              <a:rPr lang="en-US" altLang="vi-VN">
                <a:sym typeface="Symbol" panose="05050102010706020507" pitchFamily="18" charset="2"/>
              </a:rPr>
              <a:t>X=0</a:t>
            </a:r>
          </a:p>
          <a:p>
            <a:r>
              <a:rPr lang="en-US" altLang="vi-VN"/>
              <a:t>Các bit của e bằng 1, các bit của m bằng 0, thì X=</a:t>
            </a:r>
            <a:r>
              <a:rPr lang="en-US" altLang="vi-VN">
                <a:sym typeface="Symbol" panose="05050102010706020507" pitchFamily="18" charset="2"/>
              </a:rPr>
              <a:t> </a:t>
            </a:r>
          </a:p>
          <a:p>
            <a:pPr>
              <a:buFont typeface="Wingdings" panose="05000000000000000000" pitchFamily="2" charset="2"/>
              <a:buNone/>
            </a:pPr>
            <a:r>
              <a:rPr lang="en-US" altLang="vi-VN">
                <a:sym typeface="Symbol" panose="05050102010706020507" pitchFamily="18" charset="2"/>
              </a:rPr>
              <a:t>	x111 1111 1000 0000 0000 0000 0000 0000 </a:t>
            </a:r>
            <a:r>
              <a:rPr lang="en-US" altLang="vi-VN"/>
              <a:t> X=</a:t>
            </a:r>
            <a:r>
              <a:rPr lang="en-US" altLang="vi-VN">
                <a:sym typeface="Symbol" panose="05050102010706020507" pitchFamily="18" charset="2"/>
              </a:rPr>
              <a:t> </a:t>
            </a:r>
          </a:p>
          <a:p>
            <a:r>
              <a:rPr lang="en-US" altLang="vi-VN"/>
              <a:t>Các bit của e bằng 1, m có ít nhất 1 bit bằng 1 thì nó không biểu diễn cho số nào cả (NaN – not a number).</a:t>
            </a:r>
          </a:p>
          <a:p>
            <a:r>
              <a:rPr lang="en-US" altLang="vi-VN"/>
              <a:t>Tầm giá trị biểu diễn :</a:t>
            </a:r>
          </a:p>
        </p:txBody>
      </p:sp>
      <p:sp>
        <p:nvSpPr>
          <p:cNvPr id="49156" name="Footer Placeholder 3">
            <a:extLst>
              <a:ext uri="{FF2B5EF4-FFF2-40B4-BE49-F238E27FC236}">
                <a16:creationId xmlns:a16="http://schemas.microsoft.com/office/drawing/2014/main" id="{D60E4A1C-8037-44E9-8F5E-37EC5574E64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vi-VN" sz="1400">
                <a:latin typeface="Tahoma" panose="020B0604030504040204" pitchFamily="34" charset="0"/>
              </a:rPr>
              <a:t>CTMT&amp;HN - KHOA CNTT - ĐHSPKT</a:t>
            </a:r>
          </a:p>
        </p:txBody>
      </p:sp>
      <p:sp>
        <p:nvSpPr>
          <p:cNvPr id="49157" name="Slide Number Placeholder 4">
            <a:extLst>
              <a:ext uri="{FF2B5EF4-FFF2-40B4-BE49-F238E27FC236}">
                <a16:creationId xmlns:a16="http://schemas.microsoft.com/office/drawing/2014/main" id="{274B1D91-7404-4C73-AB10-7BDBDA087D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5D758E60-9784-4FA2-B8F1-732522FA9A2D}" type="slidenum">
              <a:rPr lang="en-US" altLang="vi-VN" sz="1400">
                <a:latin typeface="Tahoma" panose="020B0604030504040204" pitchFamily="34" charset="0"/>
              </a:rPr>
              <a:pPr>
                <a:spcBef>
                  <a:spcPct val="0"/>
                </a:spcBef>
                <a:buClrTx/>
                <a:buSzTx/>
                <a:buFontTx/>
                <a:buNone/>
              </a:pPr>
              <a:t>50</a:t>
            </a:fld>
            <a:endParaRPr lang="en-US" altLang="vi-VN" sz="1400">
              <a:latin typeface="Tahoma" panose="020B0604030504040204" pitchFamily="34" charset="0"/>
            </a:endParaRPr>
          </a:p>
        </p:txBody>
      </p:sp>
      <p:pic>
        <p:nvPicPr>
          <p:cNvPr id="49158" name="Picture 2">
            <a:extLst>
              <a:ext uri="{FF2B5EF4-FFF2-40B4-BE49-F238E27FC236}">
                <a16:creationId xmlns:a16="http://schemas.microsoft.com/office/drawing/2014/main" id="{1FE8EC2C-3B17-4C0B-BCCB-586963158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4876800"/>
            <a:ext cx="2133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3">
            <a:extLst>
              <a:ext uri="{FF2B5EF4-FFF2-40B4-BE49-F238E27FC236}">
                <a16:creationId xmlns:a16="http://schemas.microsoft.com/office/drawing/2014/main" id="{C9D077EA-68CC-401D-9BD6-B9F1384F6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5105400"/>
            <a:ext cx="5867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8887915"/>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9EF1A2E7-49B3-498F-8DD6-54884D508597}"/>
              </a:ext>
            </a:extLst>
          </p:cNvPr>
          <p:cNvSpPr>
            <a:spLocks noGrp="1"/>
          </p:cNvSpPr>
          <p:nvPr>
            <p:ph type="title"/>
          </p:nvPr>
        </p:nvSpPr>
        <p:spPr/>
        <p:txBody>
          <a:bodyPr/>
          <a:lstStyle/>
          <a:p>
            <a:pPr eaLnBrk="1" hangingPunct="1"/>
            <a:endParaRPr lang="en-US" altLang="en-US"/>
          </a:p>
        </p:txBody>
      </p:sp>
      <p:sp>
        <p:nvSpPr>
          <p:cNvPr id="3" name="Content Placeholder 2">
            <a:extLst>
              <a:ext uri="{FF2B5EF4-FFF2-40B4-BE49-F238E27FC236}">
                <a16:creationId xmlns:a16="http://schemas.microsoft.com/office/drawing/2014/main" id="{8902C706-6BE4-4076-9E0E-61DD1B7779CC}"/>
              </a:ext>
            </a:extLst>
          </p:cNvPr>
          <p:cNvSpPr>
            <a:spLocks noGrp="1"/>
          </p:cNvSpPr>
          <p:nvPr>
            <p:ph idx="1"/>
          </p:nvPr>
        </p:nvSpPr>
        <p:spPr>
          <a:xfrm>
            <a:off x="1752600" y="1219200"/>
            <a:ext cx="8726488" cy="5410200"/>
          </a:xfrm>
        </p:spPr>
        <p:txBody>
          <a:bodyPr/>
          <a:lstStyle/>
          <a:p>
            <a:pPr>
              <a:spcBef>
                <a:spcPts val="0"/>
              </a:spcBef>
              <a:defRPr/>
            </a:pPr>
            <a:r>
              <a:rPr lang="en-US" err="1"/>
              <a:t>Ký</a:t>
            </a:r>
            <a:r>
              <a:rPr lang="en-US"/>
              <a:t> </a:t>
            </a:r>
            <a:r>
              <a:rPr lang="en-US" err="1"/>
              <a:t>hiệu</a:t>
            </a:r>
            <a:r>
              <a:rPr lang="en-US"/>
              <a:t> (symbol) - </a:t>
            </a:r>
            <a:r>
              <a:rPr lang="en-US" err="1"/>
              <a:t>hằng</a:t>
            </a:r>
            <a:r>
              <a:rPr lang="en-US"/>
              <a:t> :</a:t>
            </a:r>
            <a:endParaRPr lang="en-US" b="1"/>
          </a:p>
          <a:p>
            <a:pPr lvl="1">
              <a:spcBef>
                <a:spcPts val="0"/>
              </a:spcBef>
              <a:defRPr/>
            </a:pPr>
            <a:r>
              <a:rPr lang="en-US" err="1">
                <a:ea typeface="+mn-ea"/>
                <a:cs typeface="+mn-cs"/>
              </a:rPr>
              <a:t>Dùng</a:t>
            </a:r>
            <a:r>
              <a:rPr lang="en-US">
                <a:ea typeface="+mn-ea"/>
                <a:cs typeface="+mn-cs"/>
              </a:rPr>
              <a:t> </a:t>
            </a:r>
            <a:r>
              <a:rPr lang="en-US" err="1">
                <a:ea typeface="+mn-ea"/>
                <a:cs typeface="+mn-cs"/>
              </a:rPr>
              <a:t>thay</a:t>
            </a:r>
            <a:r>
              <a:rPr lang="en-US">
                <a:ea typeface="+mn-ea"/>
                <a:cs typeface="+mn-cs"/>
              </a:rPr>
              <a:t> </a:t>
            </a:r>
            <a:r>
              <a:rPr lang="en-US" err="1">
                <a:ea typeface="+mn-ea"/>
                <a:cs typeface="+mn-cs"/>
              </a:rPr>
              <a:t>cho</a:t>
            </a:r>
            <a:r>
              <a:rPr lang="en-US">
                <a:ea typeface="+mn-ea"/>
                <a:cs typeface="+mn-cs"/>
              </a:rPr>
              <a:t> </a:t>
            </a:r>
            <a:r>
              <a:rPr lang="en-US" err="1">
                <a:ea typeface="+mn-ea"/>
                <a:cs typeface="+mn-cs"/>
              </a:rPr>
              <a:t>các</a:t>
            </a:r>
            <a:r>
              <a:rPr lang="en-US">
                <a:ea typeface="+mn-ea"/>
                <a:cs typeface="+mn-cs"/>
              </a:rPr>
              <a:t> </a:t>
            </a:r>
            <a:r>
              <a:rPr lang="en-US" err="1">
                <a:ea typeface="+mn-ea"/>
                <a:cs typeface="+mn-cs"/>
              </a:rPr>
              <a:t>giá</a:t>
            </a:r>
            <a:r>
              <a:rPr lang="en-US">
                <a:ea typeface="+mn-ea"/>
                <a:cs typeface="+mn-cs"/>
              </a:rPr>
              <a:t> trị</a:t>
            </a:r>
          </a:p>
          <a:p>
            <a:pPr lvl="1">
              <a:spcBef>
                <a:spcPts val="0"/>
              </a:spcBef>
              <a:defRPr/>
            </a:pPr>
            <a:r>
              <a:rPr lang="en-US">
                <a:ea typeface="+mn-ea"/>
                <a:cs typeface="+mn-cs"/>
              </a:rPr>
              <a:t>Khai </a:t>
            </a:r>
            <a:r>
              <a:rPr lang="en-US" err="1">
                <a:ea typeface="+mn-ea"/>
                <a:cs typeface="+mn-cs"/>
              </a:rPr>
              <a:t>báo</a:t>
            </a:r>
            <a:r>
              <a:rPr lang="en-US">
                <a:ea typeface="+mn-ea"/>
                <a:cs typeface="+mn-cs"/>
              </a:rPr>
              <a:t> </a:t>
            </a:r>
            <a:r>
              <a:rPr lang="en-US" err="1">
                <a:ea typeface="+mn-ea"/>
                <a:cs typeface="+mn-cs"/>
              </a:rPr>
              <a:t>hằng</a:t>
            </a:r>
            <a:endParaRPr lang="en-US">
              <a:ea typeface="+mn-ea"/>
              <a:cs typeface="+mn-cs"/>
            </a:endParaRPr>
          </a:p>
          <a:p>
            <a:pPr marL="914400" lvl="2" indent="0">
              <a:spcBef>
                <a:spcPts val="0"/>
              </a:spcBef>
              <a:buNone/>
              <a:defRPr/>
            </a:pPr>
            <a:r>
              <a:rPr lang="en-US" b="1"/>
              <a:t>&lt;</a:t>
            </a:r>
            <a:r>
              <a:rPr lang="en-US" b="1" err="1"/>
              <a:t>tên</a:t>
            </a:r>
            <a:r>
              <a:rPr lang="en-US" b="1"/>
              <a:t>&gt;	EQU	&lt;</a:t>
            </a:r>
            <a:r>
              <a:rPr lang="en-US" b="1" err="1"/>
              <a:t>biểu</a:t>
            </a:r>
            <a:r>
              <a:rPr lang="en-US" b="1"/>
              <a:t> </a:t>
            </a:r>
            <a:r>
              <a:rPr lang="en-US" b="1" err="1"/>
              <a:t>thức</a:t>
            </a:r>
            <a:r>
              <a:rPr lang="en-US" b="1"/>
              <a:t>&gt;</a:t>
            </a:r>
            <a:endParaRPr lang="en-US"/>
          </a:p>
          <a:p>
            <a:pPr marL="914400" lvl="2" indent="0">
              <a:spcBef>
                <a:spcPts val="0"/>
              </a:spcBef>
              <a:buNone/>
              <a:defRPr/>
            </a:pPr>
            <a:r>
              <a:rPr lang="en-US" b="1">
                <a:ea typeface="+mn-ea"/>
                <a:cs typeface="+mn-cs"/>
              </a:rPr>
              <a:t>&lt;</a:t>
            </a:r>
            <a:r>
              <a:rPr lang="en-US" b="1" err="1">
                <a:ea typeface="+mn-ea"/>
                <a:cs typeface="+mn-cs"/>
              </a:rPr>
              <a:t>tên</a:t>
            </a:r>
            <a:r>
              <a:rPr lang="en-US" b="1">
                <a:ea typeface="+mn-ea"/>
                <a:cs typeface="+mn-cs"/>
              </a:rPr>
              <a:t>&gt;	   =	&lt;</a:t>
            </a:r>
            <a:r>
              <a:rPr lang="en-US" b="1" err="1">
                <a:ea typeface="+mn-ea"/>
                <a:cs typeface="+mn-cs"/>
              </a:rPr>
              <a:t>biểu</a:t>
            </a:r>
            <a:r>
              <a:rPr lang="en-US" b="1">
                <a:ea typeface="+mn-ea"/>
                <a:cs typeface="+mn-cs"/>
              </a:rPr>
              <a:t> </a:t>
            </a:r>
            <a:r>
              <a:rPr lang="en-US" b="1" err="1">
                <a:ea typeface="+mn-ea"/>
                <a:cs typeface="+mn-cs"/>
              </a:rPr>
              <a:t>thức</a:t>
            </a:r>
            <a:r>
              <a:rPr lang="en-US" b="1">
                <a:ea typeface="+mn-ea"/>
                <a:cs typeface="+mn-cs"/>
              </a:rPr>
              <a:t>&gt;</a:t>
            </a:r>
            <a:endParaRPr lang="en-US">
              <a:ea typeface="+mn-ea"/>
              <a:cs typeface="+mn-cs"/>
            </a:endParaRPr>
          </a:p>
          <a:p>
            <a:pPr lvl="1">
              <a:spcBef>
                <a:spcPts val="0"/>
              </a:spcBef>
              <a:defRPr/>
            </a:pPr>
            <a:r>
              <a:rPr lang="en-US" i="1" u="sng">
                <a:ea typeface="+mn-ea"/>
                <a:cs typeface="+mn-cs"/>
              </a:rPr>
              <a:t>Ví </a:t>
            </a:r>
            <a:r>
              <a:rPr lang="en-US" i="1" u="sng" err="1">
                <a:ea typeface="+mn-ea"/>
                <a:cs typeface="+mn-cs"/>
              </a:rPr>
              <a:t>dụ</a:t>
            </a:r>
            <a:r>
              <a:rPr lang="en-US">
                <a:ea typeface="+mn-ea"/>
                <a:cs typeface="+mn-cs"/>
              </a:rPr>
              <a:t> : 	</a:t>
            </a:r>
          </a:p>
          <a:p>
            <a:pPr marL="914400" lvl="2" indent="0">
              <a:spcBef>
                <a:spcPts val="0"/>
              </a:spcBef>
              <a:buNone/>
              <a:defRPr/>
            </a:pPr>
            <a:r>
              <a:rPr lang="en-US">
                <a:ea typeface="+mn-ea"/>
                <a:cs typeface="+mn-cs"/>
              </a:rPr>
              <a:t>ON	            EQU	1</a:t>
            </a:r>
          </a:p>
          <a:p>
            <a:pPr marL="914400" lvl="2" indent="0">
              <a:spcBef>
                <a:spcPts val="0"/>
              </a:spcBef>
              <a:buNone/>
              <a:defRPr/>
            </a:pPr>
            <a:r>
              <a:rPr lang="en-US">
                <a:ea typeface="+mn-ea"/>
                <a:cs typeface="+mn-cs"/>
              </a:rPr>
              <a:t>LMAX		EQU	25</a:t>
            </a:r>
          </a:p>
          <a:p>
            <a:pPr marL="914400" lvl="2" indent="0">
              <a:spcBef>
                <a:spcPts val="0"/>
              </a:spcBef>
              <a:buNone/>
              <a:defRPr/>
            </a:pPr>
            <a:r>
              <a:rPr lang="en-US">
                <a:ea typeface="+mn-ea"/>
                <a:cs typeface="+mn-cs"/>
              </a:rPr>
              <a:t>XYZ	               =	LMAX*4+15</a:t>
            </a:r>
          </a:p>
        </p:txBody>
      </p:sp>
      <p:sp>
        <p:nvSpPr>
          <p:cNvPr id="11268" name="Slide Number Placeholder 3">
            <a:extLst>
              <a:ext uri="{FF2B5EF4-FFF2-40B4-BE49-F238E27FC236}">
                <a16:creationId xmlns:a16="http://schemas.microsoft.com/office/drawing/2014/main" id="{4A17C471-7632-4715-8BCA-8B002A7E717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11674907-C5F9-4830-92D8-9645867F7EE4}" type="slidenum">
              <a:rPr lang="en-US" altLang="en-US" sz="1400">
                <a:latin typeface="Tahoma" panose="020B0604030504040204" pitchFamily="34" charset="0"/>
              </a:rPr>
              <a:pPr>
                <a:spcBef>
                  <a:spcPct val="0"/>
                </a:spcBef>
                <a:buClrTx/>
                <a:buSzTx/>
                <a:buFontTx/>
                <a:buNone/>
              </a:pPr>
              <a:t>500</a:t>
            </a:fld>
            <a:endParaRPr lang="en-US" altLang="en-US" sz="1400">
              <a:latin typeface="Tahoma" panose="020B0604030504040204" pitchFamily="34" charset="0"/>
            </a:endParaRPr>
          </a:p>
        </p:txBody>
      </p:sp>
    </p:spTree>
    <p:extLst>
      <p:ext uri="{BB962C8B-B14F-4D97-AF65-F5344CB8AC3E}">
        <p14:creationId xmlns:p14="http://schemas.microsoft.com/office/powerpoint/2010/main" val="364004582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6365A63C-BFE9-4997-8246-62201AA8B8FC}"/>
              </a:ext>
            </a:extLst>
          </p:cNvPr>
          <p:cNvSpPr>
            <a:spLocks noGrp="1"/>
          </p:cNvSpPr>
          <p:nvPr>
            <p:ph type="title"/>
          </p:nvPr>
        </p:nvSpPr>
        <p:spPr/>
        <p:txBody>
          <a:bodyPr/>
          <a:lstStyle/>
          <a:p>
            <a:pPr eaLnBrk="1" hangingPunct="1"/>
            <a:r>
              <a:rPr lang="en-GB" altLang="en-US"/>
              <a:t>BIỂU THỨC</a:t>
            </a:r>
            <a:endParaRPr lang="en-US" altLang="en-US"/>
          </a:p>
        </p:txBody>
      </p:sp>
      <p:sp>
        <p:nvSpPr>
          <p:cNvPr id="3" name="Content Placeholder 2">
            <a:extLst>
              <a:ext uri="{FF2B5EF4-FFF2-40B4-BE49-F238E27FC236}">
                <a16:creationId xmlns:a16="http://schemas.microsoft.com/office/drawing/2014/main" id="{95053706-6424-41E1-9941-4F5513E8C403}"/>
              </a:ext>
            </a:extLst>
          </p:cNvPr>
          <p:cNvSpPr>
            <a:spLocks noGrp="1"/>
          </p:cNvSpPr>
          <p:nvPr>
            <p:ph idx="1"/>
          </p:nvPr>
        </p:nvSpPr>
        <p:spPr>
          <a:xfrm>
            <a:off x="1755775" y="887413"/>
            <a:ext cx="8726488" cy="5791200"/>
          </a:xfrm>
        </p:spPr>
        <p:txBody>
          <a:bodyPr/>
          <a:lstStyle/>
          <a:p>
            <a:pPr eaLnBrk="1" hangingPunct="1">
              <a:defRPr/>
            </a:pPr>
            <a:r>
              <a:rPr lang="en-US" err="1"/>
              <a:t>Biểu</a:t>
            </a:r>
            <a:r>
              <a:rPr lang="en-US"/>
              <a:t> </a:t>
            </a:r>
            <a:r>
              <a:rPr lang="en-US" err="1"/>
              <a:t>thức</a:t>
            </a:r>
            <a:r>
              <a:rPr lang="en-US"/>
              <a:t> : </a:t>
            </a:r>
            <a:r>
              <a:rPr lang="en-US" err="1"/>
              <a:t>toán</a:t>
            </a:r>
            <a:r>
              <a:rPr lang="en-US"/>
              <a:t> </a:t>
            </a:r>
            <a:r>
              <a:rPr lang="en-US" err="1"/>
              <a:t>hạng</a:t>
            </a:r>
            <a:r>
              <a:rPr lang="en-US"/>
              <a:t> </a:t>
            </a:r>
            <a:r>
              <a:rPr lang="en-US" err="1"/>
              <a:t>và</a:t>
            </a:r>
            <a:r>
              <a:rPr lang="en-US"/>
              <a:t> </a:t>
            </a:r>
            <a:r>
              <a:rPr lang="en-US" err="1"/>
              <a:t>toán</a:t>
            </a:r>
            <a:r>
              <a:rPr lang="en-US"/>
              <a:t> </a:t>
            </a:r>
            <a:r>
              <a:rPr lang="en-US" err="1"/>
              <a:t>tử</a:t>
            </a:r>
            <a:endParaRPr lang="en-US"/>
          </a:p>
          <a:p>
            <a:pPr eaLnBrk="1" hangingPunct="1">
              <a:defRPr/>
            </a:pPr>
            <a:r>
              <a:rPr lang="en-US" err="1"/>
              <a:t>Toán</a:t>
            </a:r>
            <a:r>
              <a:rPr lang="en-US"/>
              <a:t> </a:t>
            </a:r>
            <a:r>
              <a:rPr lang="en-US" err="1"/>
              <a:t>hạng</a:t>
            </a:r>
            <a:r>
              <a:rPr lang="en-US"/>
              <a:t> :</a:t>
            </a:r>
          </a:p>
          <a:p>
            <a:pPr lvl="1" eaLnBrk="1" hangingPunct="1">
              <a:defRPr/>
            </a:pPr>
            <a:r>
              <a:rPr lang="en-US" err="1"/>
              <a:t>Toán</a:t>
            </a:r>
            <a:r>
              <a:rPr lang="en-US"/>
              <a:t> </a:t>
            </a:r>
            <a:r>
              <a:rPr lang="en-US" err="1"/>
              <a:t>hạng</a:t>
            </a:r>
            <a:r>
              <a:rPr lang="en-US"/>
              <a:t> </a:t>
            </a:r>
            <a:r>
              <a:rPr lang="en-US" err="1"/>
              <a:t>tức</a:t>
            </a:r>
            <a:r>
              <a:rPr lang="en-US"/>
              <a:t> </a:t>
            </a:r>
            <a:r>
              <a:rPr lang="en-US" err="1"/>
              <a:t>thời</a:t>
            </a:r>
            <a:r>
              <a:rPr lang="en-US"/>
              <a:t> :</a:t>
            </a:r>
          </a:p>
          <a:p>
            <a:pPr lvl="2" eaLnBrk="1" hangingPunct="1">
              <a:defRPr/>
            </a:pPr>
            <a:r>
              <a:rPr lang="en-US" err="1">
                <a:ea typeface="+mn-ea"/>
                <a:cs typeface="+mn-cs"/>
              </a:rPr>
              <a:t>Số</a:t>
            </a:r>
            <a:r>
              <a:rPr lang="en-US">
                <a:ea typeface="+mn-ea"/>
                <a:cs typeface="+mn-cs"/>
              </a:rPr>
              <a:t> ở </a:t>
            </a:r>
            <a:r>
              <a:rPr lang="en-US" err="1">
                <a:ea typeface="+mn-ea"/>
                <a:cs typeface="+mn-cs"/>
              </a:rPr>
              <a:t>các</a:t>
            </a:r>
            <a:r>
              <a:rPr lang="en-US">
                <a:ea typeface="+mn-ea"/>
                <a:cs typeface="+mn-cs"/>
              </a:rPr>
              <a:t> </a:t>
            </a:r>
            <a:r>
              <a:rPr lang="en-US" err="1">
                <a:ea typeface="+mn-ea"/>
                <a:cs typeface="+mn-cs"/>
              </a:rPr>
              <a:t>hệ</a:t>
            </a:r>
            <a:r>
              <a:rPr lang="en-US">
                <a:ea typeface="+mn-ea"/>
                <a:cs typeface="+mn-cs"/>
              </a:rPr>
              <a:t> 2, </a:t>
            </a:r>
            <a:r>
              <a:rPr lang="en-US" err="1">
                <a:ea typeface="+mn-ea"/>
                <a:cs typeface="+mn-cs"/>
              </a:rPr>
              <a:t>hệ</a:t>
            </a:r>
            <a:r>
              <a:rPr lang="en-US">
                <a:ea typeface="+mn-ea"/>
                <a:cs typeface="+mn-cs"/>
              </a:rPr>
              <a:t> 8, </a:t>
            </a:r>
            <a:r>
              <a:rPr lang="en-US" err="1">
                <a:ea typeface="+mn-ea"/>
                <a:cs typeface="+mn-cs"/>
              </a:rPr>
              <a:t>hệ</a:t>
            </a:r>
            <a:r>
              <a:rPr lang="en-US">
                <a:ea typeface="+mn-ea"/>
                <a:cs typeface="+mn-cs"/>
              </a:rPr>
              <a:t> 10 </a:t>
            </a:r>
            <a:r>
              <a:rPr lang="en-US" err="1">
                <a:ea typeface="+mn-ea"/>
                <a:cs typeface="+mn-cs"/>
              </a:rPr>
              <a:t>và</a:t>
            </a:r>
            <a:r>
              <a:rPr lang="en-US">
                <a:ea typeface="+mn-ea"/>
                <a:cs typeface="+mn-cs"/>
              </a:rPr>
              <a:t> </a:t>
            </a:r>
            <a:r>
              <a:rPr lang="en-US" err="1">
                <a:ea typeface="+mn-ea"/>
                <a:cs typeface="+mn-cs"/>
              </a:rPr>
              <a:t>hệ</a:t>
            </a:r>
            <a:r>
              <a:rPr lang="en-US">
                <a:ea typeface="+mn-ea"/>
                <a:cs typeface="+mn-cs"/>
              </a:rPr>
              <a:t> 16.</a:t>
            </a:r>
          </a:p>
          <a:p>
            <a:pPr lvl="2" eaLnBrk="1" hangingPunct="1">
              <a:defRPr/>
            </a:pPr>
            <a:r>
              <a:rPr lang="en-GB"/>
              <a:t>Chuỗi : ‘nhiều </a:t>
            </a:r>
            <a:r>
              <a:rPr lang="en-GB" err="1"/>
              <a:t>ký</a:t>
            </a:r>
            <a:r>
              <a:rPr lang="en-GB"/>
              <a:t> </a:t>
            </a:r>
            <a:r>
              <a:rPr lang="en-GB" err="1"/>
              <a:t>tự</a:t>
            </a:r>
            <a:r>
              <a:rPr lang="en-GB"/>
              <a:t> ASCII’</a:t>
            </a:r>
          </a:p>
          <a:p>
            <a:pPr lvl="1" eaLnBrk="1" hangingPunct="1">
              <a:defRPr/>
            </a:pPr>
            <a:r>
              <a:rPr lang="en-US"/>
              <a:t>Toán hạng thanh ghi  : tên các thanh ghi của vi xử lý 8086.</a:t>
            </a:r>
          </a:p>
          <a:p>
            <a:pPr lvl="1" eaLnBrk="1" hangingPunct="1">
              <a:defRPr/>
            </a:pPr>
            <a:endParaRPr lang="en-US"/>
          </a:p>
          <a:p>
            <a:pPr marL="914400" lvl="2" indent="0">
              <a:buNone/>
              <a:defRPr/>
            </a:pPr>
            <a:endParaRPr lang="en-US">
              <a:ea typeface="+mn-ea"/>
              <a:cs typeface="+mn-cs"/>
            </a:endParaRPr>
          </a:p>
        </p:txBody>
      </p:sp>
      <p:sp>
        <p:nvSpPr>
          <p:cNvPr id="12292" name="Slide Number Placeholder 3">
            <a:extLst>
              <a:ext uri="{FF2B5EF4-FFF2-40B4-BE49-F238E27FC236}">
                <a16:creationId xmlns:a16="http://schemas.microsoft.com/office/drawing/2014/main" id="{6FB01857-B187-41B2-A6BB-9DFF80036C0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7814D9A6-E630-4E53-8A50-69CA683D370B}" type="slidenum">
              <a:rPr lang="en-US" altLang="en-US" sz="1400">
                <a:latin typeface="Tahoma" panose="020B0604030504040204" pitchFamily="34" charset="0"/>
              </a:rPr>
              <a:pPr>
                <a:spcBef>
                  <a:spcPct val="0"/>
                </a:spcBef>
                <a:buClrTx/>
                <a:buSzTx/>
                <a:buFontTx/>
                <a:buNone/>
              </a:pPr>
              <a:t>501</a:t>
            </a:fld>
            <a:endParaRPr lang="en-US" altLang="en-US" sz="1400">
              <a:latin typeface="Tahoma" panose="020B0604030504040204" pitchFamily="34" charset="0"/>
            </a:endParaRPr>
          </a:p>
        </p:txBody>
      </p:sp>
    </p:spTree>
    <p:extLst>
      <p:ext uri="{BB962C8B-B14F-4D97-AF65-F5344CB8AC3E}">
        <p14:creationId xmlns:p14="http://schemas.microsoft.com/office/powerpoint/2010/main" val="3150410474"/>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492C26F0-21FB-4A4A-9F50-68DC6A14EC98}"/>
              </a:ext>
            </a:extLst>
          </p:cNvPr>
          <p:cNvSpPr>
            <a:spLocks noGrp="1"/>
          </p:cNvSpPr>
          <p:nvPr>
            <p:ph type="title"/>
          </p:nvPr>
        </p:nvSpPr>
        <p:spPr/>
        <p:txBody>
          <a:bodyPr/>
          <a:lstStyle/>
          <a:p>
            <a:pPr eaLnBrk="1" hangingPunct="1"/>
            <a:endParaRPr lang="en-US" altLang="en-US"/>
          </a:p>
        </p:txBody>
      </p:sp>
      <p:sp>
        <p:nvSpPr>
          <p:cNvPr id="3" name="Content Placeholder 2">
            <a:extLst>
              <a:ext uri="{FF2B5EF4-FFF2-40B4-BE49-F238E27FC236}">
                <a16:creationId xmlns:a16="http://schemas.microsoft.com/office/drawing/2014/main" id="{31C676A4-FB37-4ECD-9C77-5A97F11CA82C}"/>
              </a:ext>
            </a:extLst>
          </p:cNvPr>
          <p:cNvSpPr>
            <a:spLocks noGrp="1"/>
          </p:cNvSpPr>
          <p:nvPr>
            <p:ph idx="1"/>
          </p:nvPr>
        </p:nvSpPr>
        <p:spPr/>
        <p:txBody>
          <a:bodyPr/>
          <a:lstStyle/>
          <a:p>
            <a:pPr lvl="1" eaLnBrk="1" hangingPunct="1">
              <a:defRPr/>
            </a:pPr>
            <a:r>
              <a:rPr lang="en-US"/>
              <a:t>Toán </a:t>
            </a:r>
            <a:r>
              <a:rPr lang="en-US" err="1"/>
              <a:t>hạng</a:t>
            </a:r>
            <a:r>
              <a:rPr lang="en-US"/>
              <a:t> </a:t>
            </a:r>
            <a:r>
              <a:rPr lang="en-US" err="1"/>
              <a:t>bộ</a:t>
            </a:r>
            <a:r>
              <a:rPr lang="en-US"/>
              <a:t> </a:t>
            </a:r>
            <a:r>
              <a:rPr lang="en-US" err="1"/>
              <a:t>nhớ</a:t>
            </a:r>
            <a:r>
              <a:rPr lang="en-US"/>
              <a:t>  : </a:t>
            </a:r>
          </a:p>
          <a:p>
            <a:pPr lvl="2" eaLnBrk="1" hangingPunct="1">
              <a:defRPr/>
            </a:pPr>
            <a:r>
              <a:rPr lang="en-US" err="1">
                <a:ea typeface="+mn-ea"/>
                <a:cs typeface="+mn-cs"/>
              </a:rPr>
              <a:t>Cách</a:t>
            </a:r>
            <a:r>
              <a:rPr lang="en-US">
                <a:ea typeface="+mn-ea"/>
                <a:cs typeface="+mn-cs"/>
              </a:rPr>
              <a:t> </a:t>
            </a:r>
            <a:r>
              <a:rPr lang="en-US" err="1">
                <a:ea typeface="+mn-ea"/>
                <a:cs typeface="+mn-cs"/>
              </a:rPr>
              <a:t>dùng</a:t>
            </a:r>
            <a:r>
              <a:rPr lang="en-US">
                <a:ea typeface="+mn-ea"/>
                <a:cs typeface="+mn-cs"/>
              </a:rPr>
              <a:t> </a:t>
            </a:r>
            <a:r>
              <a:rPr lang="en-US" b="1" i="1" err="1">
                <a:ea typeface="+mn-ea"/>
                <a:cs typeface="+mn-cs"/>
              </a:rPr>
              <a:t>địa</a:t>
            </a:r>
            <a:r>
              <a:rPr lang="en-US" b="1" i="1">
                <a:ea typeface="+mn-ea"/>
                <a:cs typeface="+mn-cs"/>
              </a:rPr>
              <a:t> </a:t>
            </a:r>
            <a:r>
              <a:rPr lang="en-US" b="1" i="1" err="1">
                <a:ea typeface="+mn-ea"/>
                <a:cs typeface="+mn-cs"/>
              </a:rPr>
              <a:t>chỉ</a:t>
            </a:r>
            <a:r>
              <a:rPr lang="en-US" b="1" i="1">
                <a:ea typeface="+mn-ea"/>
                <a:cs typeface="+mn-cs"/>
              </a:rPr>
              <a:t> </a:t>
            </a:r>
            <a:r>
              <a:rPr lang="en-US" b="1" i="1" err="1">
                <a:ea typeface="+mn-ea"/>
                <a:cs typeface="+mn-cs"/>
              </a:rPr>
              <a:t>hiệu</a:t>
            </a:r>
            <a:r>
              <a:rPr lang="en-US" b="1" i="1">
                <a:ea typeface="+mn-ea"/>
                <a:cs typeface="+mn-cs"/>
              </a:rPr>
              <a:t> </a:t>
            </a:r>
            <a:r>
              <a:rPr lang="en-US" b="1" i="1" err="1">
                <a:ea typeface="+mn-ea"/>
                <a:cs typeface="+mn-cs"/>
              </a:rPr>
              <a:t>dụng</a:t>
            </a:r>
            <a:r>
              <a:rPr lang="en-US">
                <a:ea typeface="+mn-ea"/>
                <a:cs typeface="+mn-cs"/>
              </a:rPr>
              <a:t> </a:t>
            </a:r>
            <a:r>
              <a:rPr lang="en-US" err="1">
                <a:ea typeface="+mn-ea"/>
                <a:cs typeface="+mn-cs"/>
              </a:rPr>
              <a:t>cùng</a:t>
            </a:r>
            <a:r>
              <a:rPr lang="en-US">
                <a:ea typeface="+mn-ea"/>
                <a:cs typeface="+mn-cs"/>
              </a:rPr>
              <a:t> </a:t>
            </a:r>
            <a:r>
              <a:rPr lang="en-US" err="1">
                <a:ea typeface="+mn-ea"/>
                <a:cs typeface="+mn-cs"/>
              </a:rPr>
              <a:t>với</a:t>
            </a:r>
            <a:r>
              <a:rPr lang="en-US">
                <a:ea typeface="+mn-ea"/>
                <a:cs typeface="+mn-cs"/>
              </a:rPr>
              <a:t> </a:t>
            </a:r>
            <a:r>
              <a:rPr lang="en-US" err="1">
                <a:ea typeface="+mn-ea"/>
                <a:cs typeface="+mn-cs"/>
              </a:rPr>
              <a:t>các</a:t>
            </a:r>
            <a:r>
              <a:rPr lang="en-US">
                <a:ea typeface="+mn-ea"/>
                <a:cs typeface="+mn-cs"/>
              </a:rPr>
              <a:t> </a:t>
            </a:r>
            <a:r>
              <a:rPr lang="en-US" err="1">
                <a:ea typeface="+mn-ea"/>
                <a:cs typeface="+mn-cs"/>
              </a:rPr>
              <a:t>tên</a:t>
            </a:r>
            <a:r>
              <a:rPr lang="en-US">
                <a:ea typeface="+mn-ea"/>
                <a:cs typeface="+mn-cs"/>
              </a:rPr>
              <a:t> do </a:t>
            </a:r>
            <a:r>
              <a:rPr lang="en-US" err="1">
                <a:ea typeface="+mn-ea"/>
                <a:cs typeface="+mn-cs"/>
              </a:rPr>
              <a:t>người</a:t>
            </a:r>
            <a:r>
              <a:rPr lang="en-US">
                <a:ea typeface="+mn-ea"/>
                <a:cs typeface="+mn-cs"/>
              </a:rPr>
              <a:t> </a:t>
            </a:r>
            <a:r>
              <a:rPr lang="en-US" err="1">
                <a:ea typeface="+mn-ea"/>
                <a:cs typeface="+mn-cs"/>
              </a:rPr>
              <a:t>sử</a:t>
            </a:r>
            <a:r>
              <a:rPr lang="en-US">
                <a:ea typeface="+mn-ea"/>
                <a:cs typeface="+mn-cs"/>
              </a:rPr>
              <a:t> </a:t>
            </a:r>
            <a:r>
              <a:rPr lang="en-US" err="1">
                <a:ea typeface="+mn-ea"/>
                <a:cs typeface="+mn-cs"/>
              </a:rPr>
              <a:t>dụng</a:t>
            </a:r>
            <a:r>
              <a:rPr lang="en-US">
                <a:ea typeface="+mn-ea"/>
                <a:cs typeface="+mn-cs"/>
              </a:rPr>
              <a:t> </a:t>
            </a:r>
            <a:r>
              <a:rPr lang="en-US" err="1">
                <a:ea typeface="+mn-ea"/>
                <a:cs typeface="+mn-cs"/>
              </a:rPr>
              <a:t>đặt</a:t>
            </a:r>
            <a:r>
              <a:rPr lang="en-US">
                <a:ea typeface="+mn-ea"/>
                <a:cs typeface="+mn-cs"/>
              </a:rPr>
              <a:t> </a:t>
            </a:r>
            <a:r>
              <a:rPr lang="en-US" err="1">
                <a:ea typeface="+mn-ea"/>
                <a:cs typeface="+mn-cs"/>
              </a:rPr>
              <a:t>thay</a:t>
            </a:r>
            <a:r>
              <a:rPr lang="en-US">
                <a:ea typeface="+mn-ea"/>
                <a:cs typeface="+mn-cs"/>
              </a:rPr>
              <a:t> </a:t>
            </a:r>
            <a:r>
              <a:rPr lang="en-US" err="1">
                <a:ea typeface="+mn-ea"/>
                <a:cs typeface="+mn-cs"/>
              </a:rPr>
              <a:t>cho</a:t>
            </a:r>
            <a:r>
              <a:rPr lang="en-US">
                <a:ea typeface="+mn-ea"/>
                <a:cs typeface="+mn-cs"/>
              </a:rPr>
              <a:t> </a:t>
            </a:r>
            <a:r>
              <a:rPr lang="en-US" err="1">
                <a:ea typeface="+mn-ea"/>
                <a:cs typeface="+mn-cs"/>
              </a:rPr>
              <a:t>vùng</a:t>
            </a:r>
            <a:r>
              <a:rPr lang="en-US">
                <a:ea typeface="+mn-ea"/>
                <a:cs typeface="+mn-cs"/>
              </a:rPr>
              <a:t> </a:t>
            </a:r>
            <a:r>
              <a:rPr lang="en-US" err="1">
                <a:ea typeface="+mn-ea"/>
                <a:cs typeface="+mn-cs"/>
              </a:rPr>
              <a:t>địa</a:t>
            </a:r>
            <a:r>
              <a:rPr lang="en-US">
                <a:ea typeface="+mn-ea"/>
                <a:cs typeface="+mn-cs"/>
              </a:rPr>
              <a:t> </a:t>
            </a:r>
            <a:r>
              <a:rPr lang="en-US" err="1">
                <a:ea typeface="+mn-ea"/>
                <a:cs typeface="+mn-cs"/>
              </a:rPr>
              <a:t>chỉ</a:t>
            </a:r>
            <a:r>
              <a:rPr lang="en-US">
                <a:ea typeface="+mn-ea"/>
                <a:cs typeface="+mn-cs"/>
              </a:rPr>
              <a:t> </a:t>
            </a:r>
            <a:r>
              <a:rPr lang="en-US" err="1">
                <a:ea typeface="+mn-ea"/>
                <a:cs typeface="+mn-cs"/>
              </a:rPr>
              <a:t>trực</a:t>
            </a:r>
            <a:r>
              <a:rPr lang="en-US">
                <a:ea typeface="+mn-ea"/>
                <a:cs typeface="+mn-cs"/>
              </a:rPr>
              <a:t> </a:t>
            </a:r>
            <a:r>
              <a:rPr lang="en-US" err="1">
                <a:ea typeface="+mn-ea"/>
                <a:cs typeface="+mn-cs"/>
              </a:rPr>
              <a:t>tiếp</a:t>
            </a:r>
            <a:r>
              <a:rPr lang="en-US">
                <a:ea typeface="+mn-ea"/>
                <a:cs typeface="+mn-cs"/>
              </a:rPr>
              <a:t>.</a:t>
            </a:r>
          </a:p>
          <a:p>
            <a:pPr lvl="2" eaLnBrk="1" hangingPunct="1">
              <a:defRPr/>
            </a:pPr>
            <a:r>
              <a:rPr lang="en-US" err="1">
                <a:ea typeface="+mn-ea"/>
                <a:cs typeface="+mn-cs"/>
              </a:rPr>
              <a:t>Các</a:t>
            </a:r>
            <a:r>
              <a:rPr lang="en-US">
                <a:ea typeface="+mn-ea"/>
                <a:cs typeface="+mn-cs"/>
              </a:rPr>
              <a:t> </a:t>
            </a:r>
            <a:r>
              <a:rPr lang="en-US" err="1">
                <a:ea typeface="+mn-ea"/>
                <a:cs typeface="+mn-cs"/>
              </a:rPr>
              <a:t>toán</a:t>
            </a:r>
            <a:r>
              <a:rPr lang="en-US">
                <a:ea typeface="+mn-ea"/>
                <a:cs typeface="+mn-cs"/>
              </a:rPr>
              <a:t> </a:t>
            </a:r>
            <a:r>
              <a:rPr lang="en-US" err="1">
                <a:ea typeface="+mn-ea"/>
                <a:cs typeface="+mn-cs"/>
              </a:rPr>
              <a:t>hạng</a:t>
            </a:r>
            <a:r>
              <a:rPr lang="en-US">
                <a:ea typeface="+mn-ea"/>
                <a:cs typeface="+mn-cs"/>
              </a:rPr>
              <a:t> </a:t>
            </a:r>
            <a:r>
              <a:rPr lang="en-US" err="1">
                <a:ea typeface="+mn-ea"/>
                <a:cs typeface="+mn-cs"/>
              </a:rPr>
              <a:t>cấu</a:t>
            </a:r>
            <a:r>
              <a:rPr lang="en-US">
                <a:ea typeface="+mn-ea"/>
                <a:cs typeface="+mn-cs"/>
              </a:rPr>
              <a:t> </a:t>
            </a:r>
            <a:r>
              <a:rPr lang="en-US" err="1">
                <a:ea typeface="+mn-ea"/>
                <a:cs typeface="+mn-cs"/>
              </a:rPr>
              <a:t>trúc</a:t>
            </a:r>
            <a:r>
              <a:rPr lang="en-US">
                <a:ea typeface="+mn-ea"/>
                <a:cs typeface="+mn-cs"/>
              </a:rPr>
              <a:t> (</a:t>
            </a:r>
            <a:r>
              <a:rPr lang="en-US" err="1">
                <a:ea typeface="+mn-ea"/>
                <a:cs typeface="+mn-cs"/>
              </a:rPr>
              <a:t>khai</a:t>
            </a:r>
            <a:r>
              <a:rPr lang="en-US">
                <a:ea typeface="+mn-ea"/>
                <a:cs typeface="+mn-cs"/>
              </a:rPr>
              <a:t> </a:t>
            </a:r>
            <a:r>
              <a:rPr lang="en-US" err="1">
                <a:ea typeface="+mn-ea"/>
                <a:cs typeface="+mn-cs"/>
              </a:rPr>
              <a:t>báo</a:t>
            </a:r>
            <a:r>
              <a:rPr lang="en-US">
                <a:ea typeface="+mn-ea"/>
                <a:cs typeface="+mn-cs"/>
              </a:rPr>
              <a:t> </a:t>
            </a:r>
            <a:r>
              <a:rPr lang="en-US" err="1">
                <a:ea typeface="+mn-ea"/>
                <a:cs typeface="+mn-cs"/>
              </a:rPr>
              <a:t>bằng</a:t>
            </a:r>
            <a:r>
              <a:rPr lang="en-US">
                <a:ea typeface="+mn-ea"/>
                <a:cs typeface="+mn-cs"/>
              </a:rPr>
              <a:t> </a:t>
            </a:r>
            <a:r>
              <a:rPr lang="en-US" err="1">
                <a:ea typeface="+mn-ea"/>
                <a:cs typeface="+mn-cs"/>
              </a:rPr>
              <a:t>chỉ</a:t>
            </a:r>
            <a:r>
              <a:rPr lang="en-US">
                <a:ea typeface="+mn-ea"/>
                <a:cs typeface="+mn-cs"/>
              </a:rPr>
              <a:t> </a:t>
            </a:r>
            <a:r>
              <a:rPr lang="en-US" err="1">
                <a:ea typeface="+mn-ea"/>
                <a:cs typeface="+mn-cs"/>
              </a:rPr>
              <a:t>thị</a:t>
            </a:r>
            <a:r>
              <a:rPr lang="en-US">
                <a:ea typeface="+mn-ea"/>
                <a:cs typeface="+mn-cs"/>
              </a:rPr>
              <a:t> </a:t>
            </a:r>
            <a:r>
              <a:rPr lang="en-US" i="1">
                <a:ea typeface="+mn-ea"/>
                <a:cs typeface="+mn-cs"/>
              </a:rPr>
              <a:t>STRUC</a:t>
            </a:r>
            <a:r>
              <a:rPr lang="en-US">
                <a:ea typeface="+mn-ea"/>
                <a:cs typeface="+mn-cs"/>
              </a:rPr>
              <a:t>).</a:t>
            </a:r>
          </a:p>
          <a:p>
            <a:pPr lvl="2" eaLnBrk="1" hangingPunct="1">
              <a:defRPr/>
            </a:pPr>
            <a:r>
              <a:rPr lang="en-US" i="1" err="1">
                <a:ea typeface="+mn-ea"/>
                <a:cs typeface="+mn-cs"/>
              </a:rPr>
              <a:t>Ví</a:t>
            </a:r>
            <a:r>
              <a:rPr lang="en-US" i="1">
                <a:ea typeface="+mn-ea"/>
                <a:cs typeface="+mn-cs"/>
              </a:rPr>
              <a:t> </a:t>
            </a:r>
            <a:r>
              <a:rPr lang="en-US" i="1" err="1">
                <a:ea typeface="+mn-ea"/>
                <a:cs typeface="+mn-cs"/>
              </a:rPr>
              <a:t>dụ</a:t>
            </a:r>
            <a:r>
              <a:rPr lang="en-US">
                <a:ea typeface="+mn-ea"/>
                <a:cs typeface="+mn-cs"/>
              </a:rPr>
              <a:t> : </a:t>
            </a:r>
          </a:p>
          <a:p>
            <a:pPr lvl="2" eaLnBrk="1" hangingPunct="1">
              <a:buFont typeface="Wingdings" panose="05000000000000000000" pitchFamily="2" charset="2"/>
              <a:buNone/>
              <a:defRPr/>
            </a:pPr>
            <a:r>
              <a:rPr lang="en-US">
                <a:ea typeface="+mn-ea"/>
                <a:cs typeface="+mn-cs"/>
              </a:rPr>
              <a:t>MOV	</a:t>
            </a:r>
            <a:r>
              <a:rPr lang="en-US" err="1">
                <a:ea typeface="+mn-ea"/>
                <a:cs typeface="+mn-cs"/>
              </a:rPr>
              <a:t>AL,</a:t>
            </a:r>
            <a:r>
              <a:rPr lang="en-US" i="1" err="1">
                <a:ea typeface="+mn-ea"/>
                <a:cs typeface="+mn-cs"/>
              </a:rPr>
              <a:t>tri_số</a:t>
            </a:r>
            <a:r>
              <a:rPr lang="en-US" i="1">
                <a:ea typeface="+mn-ea"/>
                <a:cs typeface="+mn-cs"/>
              </a:rPr>
              <a:t>[SI][2]</a:t>
            </a:r>
            <a:endParaRPr lang="en-US">
              <a:ea typeface="+mn-ea"/>
              <a:cs typeface="+mn-cs"/>
            </a:endParaRPr>
          </a:p>
          <a:p>
            <a:pPr lvl="2" eaLnBrk="1" hangingPunct="1">
              <a:buFont typeface="Wingdings" panose="05000000000000000000" pitchFamily="2" charset="2"/>
              <a:buNone/>
              <a:defRPr/>
            </a:pPr>
            <a:r>
              <a:rPr lang="en-US">
                <a:ea typeface="+mn-ea"/>
                <a:cs typeface="+mn-cs"/>
              </a:rPr>
              <a:t>MOV	</a:t>
            </a:r>
            <a:r>
              <a:rPr lang="en-US" i="1" err="1">
                <a:ea typeface="+mn-ea"/>
                <a:cs typeface="+mn-cs"/>
              </a:rPr>
              <a:t>reg.ax</a:t>
            </a:r>
            <a:r>
              <a:rPr lang="en-US" err="1">
                <a:ea typeface="+mn-ea"/>
                <a:cs typeface="+mn-cs"/>
              </a:rPr>
              <a:t>,AX</a:t>
            </a:r>
            <a:endParaRPr lang="en-US">
              <a:ea typeface="+mn-ea"/>
              <a:cs typeface="+mn-cs"/>
            </a:endParaRPr>
          </a:p>
          <a:p>
            <a:pPr lvl="1" eaLnBrk="1" hangingPunct="1">
              <a:defRPr/>
            </a:pPr>
            <a:endParaRPr lang="en-US"/>
          </a:p>
        </p:txBody>
      </p:sp>
      <p:sp>
        <p:nvSpPr>
          <p:cNvPr id="13316" name="Slide Number Placeholder 3">
            <a:extLst>
              <a:ext uri="{FF2B5EF4-FFF2-40B4-BE49-F238E27FC236}">
                <a16:creationId xmlns:a16="http://schemas.microsoft.com/office/drawing/2014/main" id="{A465108A-AB40-400E-B897-AFB3FFB7AC0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52FC0009-21C7-4996-8F82-FEFA71B587D4}" type="slidenum">
              <a:rPr lang="en-US" altLang="en-US" sz="1400">
                <a:latin typeface="Tahoma" panose="020B0604030504040204" pitchFamily="34" charset="0"/>
              </a:rPr>
              <a:pPr>
                <a:spcBef>
                  <a:spcPct val="0"/>
                </a:spcBef>
                <a:buClrTx/>
                <a:buSzTx/>
                <a:buFontTx/>
                <a:buNone/>
              </a:pPr>
              <a:t>502</a:t>
            </a:fld>
            <a:endParaRPr lang="en-US" altLang="en-US" sz="1400">
              <a:latin typeface="Tahoma" panose="020B0604030504040204" pitchFamily="34" charset="0"/>
            </a:endParaRPr>
          </a:p>
        </p:txBody>
      </p:sp>
    </p:spTree>
    <p:extLst>
      <p:ext uri="{BB962C8B-B14F-4D97-AF65-F5344CB8AC3E}">
        <p14:creationId xmlns:p14="http://schemas.microsoft.com/office/powerpoint/2010/main" val="124808617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9C8FB0-2F47-44F9-A48F-0294B0BF058C}"/>
              </a:ext>
            </a:extLst>
          </p:cNvPr>
          <p:cNvSpPr>
            <a:spLocks noGrp="1"/>
          </p:cNvSpPr>
          <p:nvPr>
            <p:ph idx="1"/>
          </p:nvPr>
        </p:nvSpPr>
        <p:spPr>
          <a:xfrm>
            <a:off x="1752600" y="1295400"/>
            <a:ext cx="8726488" cy="5334000"/>
          </a:xfrm>
        </p:spPr>
        <p:txBody>
          <a:bodyPr/>
          <a:lstStyle/>
          <a:p>
            <a:pPr eaLnBrk="1" hangingPunct="1">
              <a:defRPr/>
            </a:pPr>
            <a:r>
              <a:rPr lang="en-US"/>
              <a:t>TOÁN TỬ</a:t>
            </a:r>
          </a:p>
          <a:p>
            <a:pPr lvl="1" eaLnBrk="1" hangingPunct="1">
              <a:defRPr/>
            </a:pPr>
            <a:r>
              <a:rPr lang="en-US"/>
              <a:t>Toán </a:t>
            </a:r>
            <a:r>
              <a:rPr lang="en-US" err="1"/>
              <a:t>tử</a:t>
            </a:r>
            <a:r>
              <a:rPr lang="en-US"/>
              <a:t> </a:t>
            </a:r>
            <a:r>
              <a:rPr lang="en-US" err="1"/>
              <a:t>thuộc</a:t>
            </a:r>
            <a:r>
              <a:rPr lang="en-US"/>
              <a:t> </a:t>
            </a:r>
            <a:r>
              <a:rPr lang="en-US" err="1"/>
              <a:t>tính</a:t>
            </a:r>
            <a:r>
              <a:rPr lang="en-US"/>
              <a:t> :</a:t>
            </a:r>
          </a:p>
          <a:p>
            <a:pPr lvl="2" eaLnBrk="1" hangingPunct="1">
              <a:defRPr/>
            </a:pPr>
            <a:r>
              <a:rPr lang="en-US" err="1">
                <a:ea typeface="+mn-ea"/>
                <a:cs typeface="+mn-cs"/>
              </a:rPr>
              <a:t>Mở</a:t>
            </a:r>
            <a:r>
              <a:rPr lang="en-US">
                <a:ea typeface="+mn-ea"/>
                <a:cs typeface="+mn-cs"/>
              </a:rPr>
              <a:t> </a:t>
            </a:r>
            <a:r>
              <a:rPr lang="en-US" err="1">
                <a:ea typeface="+mn-ea"/>
                <a:cs typeface="+mn-cs"/>
              </a:rPr>
              <a:t>rộng</a:t>
            </a:r>
            <a:r>
              <a:rPr lang="en-US">
                <a:ea typeface="+mn-ea"/>
                <a:cs typeface="+mn-cs"/>
              </a:rPr>
              <a:t> </a:t>
            </a:r>
            <a:r>
              <a:rPr lang="en-US" err="1">
                <a:ea typeface="+mn-ea"/>
                <a:cs typeface="+mn-cs"/>
              </a:rPr>
              <a:t>thuộc</a:t>
            </a:r>
            <a:r>
              <a:rPr lang="en-US">
                <a:ea typeface="+mn-ea"/>
                <a:cs typeface="+mn-cs"/>
              </a:rPr>
              <a:t> </a:t>
            </a:r>
            <a:r>
              <a:rPr lang="en-US" err="1">
                <a:ea typeface="+mn-ea"/>
                <a:cs typeface="+mn-cs"/>
              </a:rPr>
              <a:t>tính</a:t>
            </a:r>
            <a:r>
              <a:rPr lang="en-US">
                <a:ea typeface="+mn-ea"/>
                <a:cs typeface="+mn-cs"/>
              </a:rPr>
              <a:t> :PTR</a:t>
            </a:r>
          </a:p>
          <a:p>
            <a:pPr marL="914400" lvl="2" indent="0">
              <a:buNone/>
              <a:defRPr/>
            </a:pPr>
            <a:r>
              <a:rPr lang="en-US" b="1"/>
              <a:t>&lt;</a:t>
            </a:r>
            <a:r>
              <a:rPr lang="en-US" b="1" err="1"/>
              <a:t>thuộc</a:t>
            </a:r>
            <a:r>
              <a:rPr lang="en-US" b="1"/>
              <a:t> </a:t>
            </a:r>
            <a:r>
              <a:rPr lang="en-US" b="1" err="1"/>
              <a:t>tính</a:t>
            </a:r>
            <a:r>
              <a:rPr lang="en-US" b="1"/>
              <a:t>&gt;	PTR	&lt;</a:t>
            </a:r>
            <a:r>
              <a:rPr lang="en-US" b="1" err="1"/>
              <a:t>biểu</a:t>
            </a:r>
            <a:r>
              <a:rPr lang="en-US" b="1"/>
              <a:t> </a:t>
            </a:r>
            <a:r>
              <a:rPr lang="en-US" b="1" err="1"/>
              <a:t>thức</a:t>
            </a:r>
            <a:r>
              <a:rPr lang="en-US" b="1"/>
              <a:t>&gt;</a:t>
            </a:r>
            <a:endParaRPr lang="en-US"/>
          </a:p>
          <a:p>
            <a:pPr lvl="2" eaLnBrk="1" hangingPunct="1">
              <a:buFont typeface="Wingdings" panose="05000000000000000000" pitchFamily="2" charset="2"/>
              <a:buNone/>
              <a:defRPr/>
            </a:pPr>
            <a:r>
              <a:rPr lang="en-US">
                <a:ea typeface="+mn-ea"/>
                <a:cs typeface="+mn-cs"/>
              </a:rPr>
              <a:t>&lt;</a:t>
            </a:r>
            <a:r>
              <a:rPr lang="en-US" err="1">
                <a:ea typeface="+mn-ea"/>
                <a:cs typeface="+mn-cs"/>
              </a:rPr>
              <a:t>thuộc</a:t>
            </a:r>
            <a:r>
              <a:rPr lang="en-US">
                <a:ea typeface="+mn-ea"/>
                <a:cs typeface="+mn-cs"/>
              </a:rPr>
              <a:t> </a:t>
            </a:r>
            <a:r>
              <a:rPr lang="en-US" err="1">
                <a:ea typeface="+mn-ea"/>
                <a:cs typeface="+mn-cs"/>
              </a:rPr>
              <a:t>tính</a:t>
            </a:r>
            <a:r>
              <a:rPr lang="en-US">
                <a:ea typeface="+mn-ea"/>
                <a:cs typeface="+mn-cs"/>
              </a:rPr>
              <a:t>&gt; : BYTE, WORD, DWORD, QWORD, TBYTE, NEAR hay FAR.</a:t>
            </a:r>
          </a:p>
          <a:p>
            <a:pPr lvl="2" eaLnBrk="1" hangingPunct="1">
              <a:buFont typeface="Wingdings" panose="05000000000000000000" pitchFamily="2" charset="2"/>
              <a:buNone/>
              <a:defRPr/>
            </a:pPr>
            <a:endParaRPr lang="en-US">
              <a:ea typeface="+mn-ea"/>
              <a:cs typeface="+mn-cs"/>
            </a:endParaRPr>
          </a:p>
          <a:p>
            <a:pPr lvl="2" eaLnBrk="1" hangingPunct="1">
              <a:defRPr/>
            </a:pPr>
            <a:r>
              <a:rPr lang="en-US" i="1" err="1">
                <a:ea typeface="+mn-ea"/>
                <a:cs typeface="+mn-cs"/>
              </a:rPr>
              <a:t>Ví</a:t>
            </a:r>
            <a:r>
              <a:rPr lang="en-US" i="1">
                <a:ea typeface="+mn-ea"/>
                <a:cs typeface="+mn-cs"/>
              </a:rPr>
              <a:t> </a:t>
            </a:r>
            <a:r>
              <a:rPr lang="en-US" i="1" err="1">
                <a:ea typeface="+mn-ea"/>
                <a:cs typeface="+mn-cs"/>
              </a:rPr>
              <a:t>dụ</a:t>
            </a:r>
            <a:r>
              <a:rPr lang="en-US" i="1">
                <a:ea typeface="+mn-ea"/>
                <a:cs typeface="+mn-cs"/>
              </a:rPr>
              <a:t> :</a:t>
            </a:r>
            <a:r>
              <a:rPr lang="en-US">
                <a:ea typeface="+mn-ea"/>
                <a:cs typeface="+mn-cs"/>
              </a:rPr>
              <a:t> 	CALL	</a:t>
            </a:r>
            <a:r>
              <a:rPr lang="en-US" i="1">
                <a:ea typeface="+mn-ea"/>
                <a:cs typeface="+mn-cs"/>
              </a:rPr>
              <a:t>FAR	PTR</a:t>
            </a:r>
            <a:r>
              <a:rPr lang="en-US">
                <a:ea typeface="+mn-ea"/>
                <a:cs typeface="+mn-cs"/>
              </a:rPr>
              <a:t>  table[BX]</a:t>
            </a:r>
          </a:p>
          <a:p>
            <a:pPr lvl="2" eaLnBrk="1" hangingPunct="1">
              <a:buFont typeface="Wingdings" panose="05000000000000000000" pitchFamily="2" charset="2"/>
              <a:buNone/>
              <a:defRPr/>
            </a:pPr>
            <a:r>
              <a:rPr lang="en-US">
                <a:ea typeface="+mn-ea"/>
                <a:cs typeface="+mn-cs"/>
              </a:rPr>
              <a:t>			MOV	</a:t>
            </a:r>
            <a:r>
              <a:rPr lang="en-US" i="1">
                <a:ea typeface="+mn-ea"/>
                <a:cs typeface="+mn-cs"/>
              </a:rPr>
              <a:t>BYTE	PTR</a:t>
            </a:r>
            <a:r>
              <a:rPr lang="en-US">
                <a:ea typeface="+mn-ea"/>
                <a:cs typeface="+mn-cs"/>
              </a:rPr>
              <a:t>  array,1</a:t>
            </a:r>
          </a:p>
          <a:p>
            <a:pPr lvl="1" eaLnBrk="1" hangingPunct="1">
              <a:defRPr/>
            </a:pPr>
            <a:endParaRPr lang="en-US"/>
          </a:p>
        </p:txBody>
      </p:sp>
      <p:sp>
        <p:nvSpPr>
          <p:cNvPr id="14339" name="Slide Number Placeholder 3">
            <a:extLst>
              <a:ext uri="{FF2B5EF4-FFF2-40B4-BE49-F238E27FC236}">
                <a16:creationId xmlns:a16="http://schemas.microsoft.com/office/drawing/2014/main" id="{1E225917-C99B-456F-B63E-1F5DF4B0324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3C9C72C3-211F-45F3-82CB-E568D202FDEE}" type="slidenum">
              <a:rPr lang="en-US" altLang="en-US" sz="1400">
                <a:latin typeface="Tahoma" panose="020B0604030504040204" pitchFamily="34" charset="0"/>
              </a:rPr>
              <a:pPr>
                <a:spcBef>
                  <a:spcPct val="0"/>
                </a:spcBef>
                <a:buClrTx/>
                <a:buSzTx/>
                <a:buFontTx/>
                <a:buNone/>
              </a:pPr>
              <a:t>503</a:t>
            </a:fld>
            <a:endParaRPr lang="en-US" altLang="en-US" sz="1400">
              <a:latin typeface="Tahoma" panose="020B0604030504040204" pitchFamily="34" charset="0"/>
            </a:endParaRPr>
          </a:p>
        </p:txBody>
      </p:sp>
      <p:sp>
        <p:nvSpPr>
          <p:cNvPr id="14340" name="Title 1">
            <a:extLst>
              <a:ext uri="{FF2B5EF4-FFF2-40B4-BE49-F238E27FC236}">
                <a16:creationId xmlns:a16="http://schemas.microsoft.com/office/drawing/2014/main" id="{7D922CC4-33B1-4443-AF8E-A6877B650C93}"/>
              </a:ext>
            </a:extLst>
          </p:cNvPr>
          <p:cNvSpPr>
            <a:spLocks noGrp="1"/>
          </p:cNvSpPr>
          <p:nvPr>
            <p:ph type="title"/>
          </p:nvPr>
        </p:nvSpPr>
        <p:spPr/>
        <p:txBody>
          <a:bodyPr/>
          <a:lstStyle/>
          <a:p>
            <a:endParaRPr lang="en-US" altLang="en-US"/>
          </a:p>
        </p:txBody>
      </p:sp>
    </p:spTree>
    <p:extLst>
      <p:ext uri="{BB962C8B-B14F-4D97-AF65-F5344CB8AC3E}">
        <p14:creationId xmlns:p14="http://schemas.microsoft.com/office/powerpoint/2010/main" val="202517523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8E7489A3-AB42-46CD-8C4A-AF5AD8174BB1}"/>
              </a:ext>
            </a:extLst>
          </p:cNvPr>
          <p:cNvSpPr>
            <a:spLocks noGrp="1"/>
          </p:cNvSpPr>
          <p:nvPr>
            <p:ph type="title"/>
          </p:nvPr>
        </p:nvSpPr>
        <p:spPr/>
        <p:txBody>
          <a:bodyPr/>
          <a:lstStyle/>
          <a:p>
            <a:pPr eaLnBrk="1" hangingPunct="1"/>
            <a:endParaRPr lang="en-US" altLang="en-US"/>
          </a:p>
        </p:txBody>
      </p:sp>
      <p:sp>
        <p:nvSpPr>
          <p:cNvPr id="3" name="Content Placeholder 2">
            <a:extLst>
              <a:ext uri="{FF2B5EF4-FFF2-40B4-BE49-F238E27FC236}">
                <a16:creationId xmlns:a16="http://schemas.microsoft.com/office/drawing/2014/main" id="{5D9DF96D-FECC-4D5A-B9B0-FEA834B318C1}"/>
              </a:ext>
            </a:extLst>
          </p:cNvPr>
          <p:cNvSpPr>
            <a:spLocks noGrp="1"/>
          </p:cNvSpPr>
          <p:nvPr>
            <p:ph idx="1"/>
          </p:nvPr>
        </p:nvSpPr>
        <p:spPr>
          <a:xfrm>
            <a:off x="1524000" y="1066800"/>
            <a:ext cx="9144000" cy="5638800"/>
          </a:xfrm>
        </p:spPr>
        <p:txBody>
          <a:bodyPr/>
          <a:lstStyle/>
          <a:p>
            <a:pPr lvl="2" eaLnBrk="1" hangingPunct="1">
              <a:defRPr/>
            </a:pPr>
            <a:r>
              <a:rPr lang="en-US"/>
              <a:t>Mở rộng, thay đổi địa chỉ đoạn : </a:t>
            </a:r>
            <a:endParaRPr lang="en-US" b="1"/>
          </a:p>
          <a:p>
            <a:pPr marL="914400" lvl="2" indent="0">
              <a:buNone/>
              <a:defRPr/>
            </a:pPr>
            <a:r>
              <a:rPr lang="en-US" b="1"/>
              <a:t>&lt;thanh ghi đoạn&gt;	:	&lt;biểu thức địa chỉ &gt;</a:t>
            </a:r>
            <a:endParaRPr lang="en-US"/>
          </a:p>
          <a:p>
            <a:pPr marL="914400" lvl="2" indent="0">
              <a:buNone/>
              <a:defRPr/>
            </a:pPr>
            <a:r>
              <a:rPr lang="en-US" b="1"/>
              <a:t>&lt;tên đoạn&gt;		:	&lt;biểu thức địa chỉ &gt;</a:t>
            </a:r>
            <a:endParaRPr lang="en-US"/>
          </a:p>
          <a:p>
            <a:pPr marL="914400" lvl="2" indent="0">
              <a:buNone/>
              <a:defRPr/>
            </a:pPr>
            <a:r>
              <a:rPr lang="en-US" b="1"/>
              <a:t>&lt;tên nhóm&gt;		:	&lt;biểu thức địa chỉ &gt;</a:t>
            </a:r>
          </a:p>
          <a:p>
            <a:pPr marL="914400" lvl="2" indent="0">
              <a:buNone/>
              <a:defRPr/>
            </a:pPr>
            <a:endParaRPr lang="en-US"/>
          </a:p>
          <a:p>
            <a:pPr marL="914400" lvl="2" indent="0">
              <a:buNone/>
              <a:defRPr/>
            </a:pPr>
            <a:r>
              <a:rPr lang="en-US" b="1">
                <a:ea typeface="+mn-ea"/>
                <a:cs typeface="+mn-cs"/>
              </a:rPr>
              <a:t>&lt;</a:t>
            </a:r>
            <a:r>
              <a:rPr lang="en-US" b="1" err="1">
                <a:ea typeface="+mn-ea"/>
                <a:cs typeface="+mn-cs"/>
              </a:rPr>
              <a:t>tên</a:t>
            </a:r>
            <a:r>
              <a:rPr lang="en-US" b="1">
                <a:ea typeface="+mn-ea"/>
                <a:cs typeface="+mn-cs"/>
              </a:rPr>
              <a:t> </a:t>
            </a:r>
            <a:r>
              <a:rPr lang="en-US" b="1" err="1">
                <a:ea typeface="+mn-ea"/>
                <a:cs typeface="+mn-cs"/>
              </a:rPr>
              <a:t>đoạn</a:t>
            </a:r>
            <a:r>
              <a:rPr lang="en-US" b="1">
                <a:ea typeface="+mn-ea"/>
                <a:cs typeface="+mn-cs"/>
              </a:rPr>
              <a:t>&gt; </a:t>
            </a:r>
            <a:r>
              <a:rPr lang="en-US" err="1">
                <a:ea typeface="+mn-ea"/>
                <a:cs typeface="+mn-cs"/>
              </a:rPr>
              <a:t>phải</a:t>
            </a:r>
            <a:r>
              <a:rPr lang="en-US">
                <a:ea typeface="+mn-ea"/>
                <a:cs typeface="+mn-cs"/>
              </a:rPr>
              <a:t> </a:t>
            </a:r>
            <a:r>
              <a:rPr lang="en-US" err="1">
                <a:ea typeface="+mn-ea"/>
                <a:cs typeface="+mn-cs"/>
              </a:rPr>
              <a:t>được</a:t>
            </a:r>
            <a:r>
              <a:rPr lang="en-US">
                <a:ea typeface="+mn-ea"/>
                <a:cs typeface="+mn-cs"/>
              </a:rPr>
              <a:t> </a:t>
            </a:r>
            <a:r>
              <a:rPr lang="en-US" err="1">
                <a:ea typeface="+mn-ea"/>
                <a:cs typeface="+mn-cs"/>
              </a:rPr>
              <a:t>khai</a:t>
            </a:r>
            <a:r>
              <a:rPr lang="en-US">
                <a:ea typeface="+mn-ea"/>
                <a:cs typeface="+mn-cs"/>
              </a:rPr>
              <a:t> </a:t>
            </a:r>
            <a:r>
              <a:rPr lang="en-US" err="1">
                <a:ea typeface="+mn-ea"/>
                <a:cs typeface="+mn-cs"/>
              </a:rPr>
              <a:t>báo</a:t>
            </a:r>
            <a:r>
              <a:rPr lang="en-US">
                <a:ea typeface="+mn-ea"/>
                <a:cs typeface="+mn-cs"/>
              </a:rPr>
              <a:t> </a:t>
            </a:r>
            <a:r>
              <a:rPr lang="en-US" err="1">
                <a:ea typeface="+mn-ea"/>
                <a:cs typeface="+mn-cs"/>
              </a:rPr>
              <a:t>bằng</a:t>
            </a:r>
            <a:r>
              <a:rPr lang="en-US">
                <a:ea typeface="+mn-ea"/>
                <a:cs typeface="+mn-cs"/>
              </a:rPr>
              <a:t> </a:t>
            </a:r>
            <a:r>
              <a:rPr lang="en-US" err="1">
                <a:ea typeface="+mn-ea"/>
                <a:cs typeface="+mn-cs"/>
              </a:rPr>
              <a:t>chỉ</a:t>
            </a:r>
            <a:r>
              <a:rPr lang="en-US">
                <a:ea typeface="+mn-ea"/>
                <a:cs typeface="+mn-cs"/>
              </a:rPr>
              <a:t> </a:t>
            </a:r>
            <a:r>
              <a:rPr lang="en-US" err="1">
                <a:ea typeface="+mn-ea"/>
                <a:cs typeface="+mn-cs"/>
              </a:rPr>
              <a:t>thị</a:t>
            </a:r>
            <a:r>
              <a:rPr lang="en-US">
                <a:ea typeface="+mn-ea"/>
                <a:cs typeface="+mn-cs"/>
              </a:rPr>
              <a:t> </a:t>
            </a:r>
            <a:r>
              <a:rPr lang="en-US" b="1">
                <a:ea typeface="+mn-ea"/>
                <a:cs typeface="+mn-cs"/>
              </a:rPr>
              <a:t>SEGMENT</a:t>
            </a:r>
          </a:p>
          <a:p>
            <a:pPr marL="914400" lvl="2" indent="0">
              <a:buNone/>
              <a:defRPr/>
            </a:pPr>
            <a:r>
              <a:rPr lang="en-US" b="1">
                <a:ea typeface="+mn-ea"/>
                <a:cs typeface="+mn-cs"/>
              </a:rPr>
              <a:t>&lt;</a:t>
            </a:r>
            <a:r>
              <a:rPr lang="en-US" b="1" err="1">
                <a:ea typeface="+mn-ea"/>
                <a:cs typeface="+mn-cs"/>
              </a:rPr>
              <a:t>tên</a:t>
            </a:r>
            <a:r>
              <a:rPr lang="en-US" b="1">
                <a:ea typeface="+mn-ea"/>
                <a:cs typeface="+mn-cs"/>
              </a:rPr>
              <a:t> </a:t>
            </a:r>
            <a:r>
              <a:rPr lang="en-US" b="1" err="1">
                <a:ea typeface="+mn-ea"/>
                <a:cs typeface="+mn-cs"/>
              </a:rPr>
              <a:t>nhóm</a:t>
            </a:r>
            <a:r>
              <a:rPr lang="en-US" b="1">
                <a:ea typeface="+mn-ea"/>
                <a:cs typeface="+mn-cs"/>
              </a:rPr>
              <a:t>&gt; </a:t>
            </a:r>
            <a:r>
              <a:rPr lang="en-US" err="1">
                <a:ea typeface="+mn-ea"/>
                <a:cs typeface="+mn-cs"/>
              </a:rPr>
              <a:t>phải</a:t>
            </a:r>
            <a:r>
              <a:rPr lang="en-US">
                <a:ea typeface="+mn-ea"/>
                <a:cs typeface="+mn-cs"/>
              </a:rPr>
              <a:t> </a:t>
            </a:r>
            <a:r>
              <a:rPr lang="en-US" err="1">
                <a:ea typeface="+mn-ea"/>
                <a:cs typeface="+mn-cs"/>
              </a:rPr>
              <a:t>được</a:t>
            </a:r>
            <a:r>
              <a:rPr lang="en-US">
                <a:ea typeface="+mn-ea"/>
                <a:cs typeface="+mn-cs"/>
              </a:rPr>
              <a:t> </a:t>
            </a:r>
            <a:r>
              <a:rPr lang="en-US" err="1">
                <a:ea typeface="+mn-ea"/>
                <a:cs typeface="+mn-cs"/>
              </a:rPr>
              <a:t>khai</a:t>
            </a:r>
            <a:r>
              <a:rPr lang="en-US">
                <a:ea typeface="+mn-ea"/>
                <a:cs typeface="+mn-cs"/>
              </a:rPr>
              <a:t> </a:t>
            </a:r>
            <a:r>
              <a:rPr lang="en-US" err="1">
                <a:ea typeface="+mn-ea"/>
                <a:cs typeface="+mn-cs"/>
              </a:rPr>
              <a:t>báo</a:t>
            </a:r>
            <a:r>
              <a:rPr lang="en-US">
                <a:ea typeface="+mn-ea"/>
                <a:cs typeface="+mn-cs"/>
              </a:rPr>
              <a:t> </a:t>
            </a:r>
            <a:r>
              <a:rPr lang="en-US" err="1">
                <a:ea typeface="+mn-ea"/>
                <a:cs typeface="+mn-cs"/>
              </a:rPr>
              <a:t>bằng</a:t>
            </a:r>
            <a:r>
              <a:rPr lang="en-US">
                <a:ea typeface="+mn-ea"/>
                <a:cs typeface="+mn-cs"/>
              </a:rPr>
              <a:t> </a:t>
            </a:r>
            <a:r>
              <a:rPr lang="en-US" err="1">
                <a:ea typeface="+mn-ea"/>
                <a:cs typeface="+mn-cs"/>
              </a:rPr>
              <a:t>chỉ</a:t>
            </a:r>
            <a:r>
              <a:rPr lang="en-US">
                <a:ea typeface="+mn-ea"/>
                <a:cs typeface="+mn-cs"/>
              </a:rPr>
              <a:t> </a:t>
            </a:r>
            <a:r>
              <a:rPr lang="en-US" err="1">
                <a:ea typeface="+mn-ea"/>
                <a:cs typeface="+mn-cs"/>
              </a:rPr>
              <a:t>thị</a:t>
            </a:r>
            <a:r>
              <a:rPr lang="en-US">
                <a:ea typeface="+mn-ea"/>
                <a:cs typeface="+mn-cs"/>
              </a:rPr>
              <a:t> </a:t>
            </a:r>
            <a:r>
              <a:rPr lang="en-US" b="1">
                <a:ea typeface="+mn-ea"/>
                <a:cs typeface="+mn-cs"/>
              </a:rPr>
              <a:t>GROUP</a:t>
            </a:r>
            <a:r>
              <a:rPr lang="en-US">
                <a:ea typeface="+mn-ea"/>
                <a:cs typeface="+mn-cs"/>
              </a:rPr>
              <a:t>.</a:t>
            </a:r>
          </a:p>
          <a:p>
            <a:pPr lvl="2" eaLnBrk="1" hangingPunct="1">
              <a:defRPr/>
            </a:pPr>
            <a:r>
              <a:rPr lang="en-US" i="1"/>
              <a:t>Ví dụ :</a:t>
            </a:r>
            <a:r>
              <a:rPr lang="en-US"/>
              <a:t> 	MOV	AX,</a:t>
            </a:r>
            <a:r>
              <a:rPr lang="en-US" i="1"/>
              <a:t>CS:</a:t>
            </a:r>
            <a:r>
              <a:rPr lang="en-US"/>
              <a:t>count</a:t>
            </a:r>
          </a:p>
          <a:p>
            <a:pPr lvl="1" eaLnBrk="1" hangingPunct="1">
              <a:buFont typeface="Wingdings" panose="05000000000000000000" pitchFamily="2" charset="2"/>
              <a:buNone/>
              <a:defRPr/>
            </a:pPr>
            <a:r>
              <a:rPr lang="en-US"/>
              <a:t>				ADD	</a:t>
            </a:r>
            <a:r>
              <a:rPr lang="en-US" i="1"/>
              <a:t>data:</a:t>
            </a:r>
            <a:r>
              <a:rPr lang="en-US"/>
              <a:t>sum1,CX</a:t>
            </a:r>
          </a:p>
          <a:p>
            <a:pPr marL="457200" lvl="1" indent="0">
              <a:buNone/>
              <a:defRPr/>
            </a:pPr>
            <a:endParaRPr lang="en-US">
              <a:ea typeface="+mn-ea"/>
              <a:cs typeface="+mn-cs"/>
            </a:endParaRPr>
          </a:p>
          <a:p>
            <a:pPr lvl="1" eaLnBrk="1" hangingPunct="1">
              <a:defRPr/>
            </a:pPr>
            <a:endParaRPr lang="en-US"/>
          </a:p>
        </p:txBody>
      </p:sp>
      <p:sp>
        <p:nvSpPr>
          <p:cNvPr id="15364" name="Slide Number Placeholder 3">
            <a:extLst>
              <a:ext uri="{FF2B5EF4-FFF2-40B4-BE49-F238E27FC236}">
                <a16:creationId xmlns:a16="http://schemas.microsoft.com/office/drawing/2014/main" id="{11025CEC-6C2A-44B3-97F0-56B72B5005D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35DC1725-0D3C-42E1-9DEC-792CEC050482}" type="slidenum">
              <a:rPr lang="en-US" altLang="en-US" sz="1400">
                <a:latin typeface="Tahoma" panose="020B0604030504040204" pitchFamily="34" charset="0"/>
              </a:rPr>
              <a:pPr>
                <a:spcBef>
                  <a:spcPct val="0"/>
                </a:spcBef>
                <a:buClrTx/>
                <a:buSzTx/>
                <a:buFontTx/>
                <a:buNone/>
              </a:pPr>
              <a:t>504</a:t>
            </a:fld>
            <a:endParaRPr lang="en-US" altLang="en-US" sz="1400">
              <a:latin typeface="Tahoma" panose="020B0604030504040204" pitchFamily="34" charset="0"/>
            </a:endParaRPr>
          </a:p>
        </p:txBody>
      </p:sp>
    </p:spTree>
    <p:extLst>
      <p:ext uri="{BB962C8B-B14F-4D97-AF65-F5344CB8AC3E}">
        <p14:creationId xmlns:p14="http://schemas.microsoft.com/office/powerpoint/2010/main" val="75630315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C893A652-714D-45CF-A4A2-7BD73BEC3B15}"/>
              </a:ext>
            </a:extLst>
          </p:cNvPr>
          <p:cNvSpPr>
            <a:spLocks noGrp="1"/>
          </p:cNvSpPr>
          <p:nvPr>
            <p:ph type="title"/>
          </p:nvPr>
        </p:nvSpPr>
        <p:spPr/>
        <p:txBody>
          <a:bodyPr/>
          <a:lstStyle/>
          <a:p>
            <a:pPr eaLnBrk="1" hangingPunct="1"/>
            <a:endParaRPr lang="en-US" altLang="en-US"/>
          </a:p>
        </p:txBody>
      </p:sp>
      <p:sp>
        <p:nvSpPr>
          <p:cNvPr id="3" name="Content Placeholder 2">
            <a:extLst>
              <a:ext uri="{FF2B5EF4-FFF2-40B4-BE49-F238E27FC236}">
                <a16:creationId xmlns:a16="http://schemas.microsoft.com/office/drawing/2014/main" id="{F3061E70-6DFE-416B-BAD3-14BFF692B419}"/>
              </a:ext>
            </a:extLst>
          </p:cNvPr>
          <p:cNvSpPr>
            <a:spLocks noGrp="1"/>
          </p:cNvSpPr>
          <p:nvPr>
            <p:ph idx="1"/>
          </p:nvPr>
        </p:nvSpPr>
        <p:spPr>
          <a:xfrm>
            <a:off x="1524000" y="1066800"/>
            <a:ext cx="9144000" cy="5638800"/>
          </a:xfrm>
        </p:spPr>
        <p:txBody>
          <a:bodyPr/>
          <a:lstStyle/>
          <a:p>
            <a:pPr lvl="2" eaLnBrk="1" hangingPunct="1">
              <a:defRPr/>
            </a:pPr>
            <a:r>
              <a:rPr lang="en-US">
                <a:ea typeface="+mn-ea"/>
                <a:cs typeface="+mn-cs"/>
              </a:rPr>
              <a:t>Dùng </a:t>
            </a:r>
            <a:r>
              <a:rPr lang="en-US" err="1">
                <a:ea typeface="+mn-ea"/>
                <a:cs typeface="+mn-cs"/>
              </a:rPr>
              <a:t>trong</a:t>
            </a:r>
            <a:r>
              <a:rPr lang="en-US">
                <a:ea typeface="+mn-ea"/>
                <a:cs typeface="+mn-cs"/>
              </a:rPr>
              <a:t> </a:t>
            </a:r>
            <a:r>
              <a:rPr lang="en-US" err="1">
                <a:ea typeface="+mn-ea"/>
                <a:cs typeface="+mn-cs"/>
              </a:rPr>
              <a:t>lệnh</a:t>
            </a:r>
            <a:r>
              <a:rPr lang="en-US">
                <a:ea typeface="+mn-ea"/>
                <a:cs typeface="+mn-cs"/>
              </a:rPr>
              <a:t> </a:t>
            </a:r>
            <a:r>
              <a:rPr lang="en-US" err="1">
                <a:ea typeface="+mn-ea"/>
                <a:cs typeface="+mn-cs"/>
              </a:rPr>
              <a:t>nhảy</a:t>
            </a:r>
            <a:r>
              <a:rPr lang="en-US">
                <a:ea typeface="+mn-ea"/>
                <a:cs typeface="+mn-cs"/>
              </a:rPr>
              <a:t> </a:t>
            </a:r>
            <a:r>
              <a:rPr lang="en-US" err="1">
                <a:ea typeface="+mn-ea"/>
                <a:cs typeface="+mn-cs"/>
              </a:rPr>
              <a:t>ngắn</a:t>
            </a:r>
            <a:r>
              <a:rPr lang="en-US">
                <a:ea typeface="+mn-ea"/>
                <a:cs typeface="+mn-cs"/>
              </a:rPr>
              <a:t> (-128 </a:t>
            </a:r>
            <a:r>
              <a:rPr lang="en-US" err="1">
                <a:ea typeface="+mn-ea"/>
                <a:cs typeface="+mn-cs"/>
              </a:rPr>
              <a:t>đến</a:t>
            </a:r>
            <a:r>
              <a:rPr lang="en-US">
                <a:ea typeface="+mn-ea"/>
                <a:cs typeface="+mn-cs"/>
              </a:rPr>
              <a:t> +127 byte).</a:t>
            </a:r>
          </a:p>
          <a:p>
            <a:pPr marL="914400" lvl="2" indent="0">
              <a:buNone/>
              <a:defRPr/>
            </a:pPr>
            <a:r>
              <a:rPr lang="en-US" b="1"/>
              <a:t>SHORT 	&lt;nhãn&gt;</a:t>
            </a:r>
            <a:endParaRPr lang="en-US">
              <a:ea typeface="+mn-ea"/>
              <a:cs typeface="+mn-cs"/>
            </a:endParaRPr>
          </a:p>
          <a:p>
            <a:pPr lvl="2" eaLnBrk="1" hangingPunct="1">
              <a:defRPr/>
            </a:pPr>
            <a:r>
              <a:rPr lang="en-US" i="1" err="1">
                <a:ea typeface="+mn-ea"/>
                <a:cs typeface="+mn-cs"/>
              </a:rPr>
              <a:t>Ví</a:t>
            </a:r>
            <a:r>
              <a:rPr lang="en-US" i="1">
                <a:ea typeface="+mn-ea"/>
                <a:cs typeface="+mn-cs"/>
              </a:rPr>
              <a:t> </a:t>
            </a:r>
            <a:r>
              <a:rPr lang="en-US" i="1" err="1">
                <a:ea typeface="+mn-ea"/>
                <a:cs typeface="+mn-cs"/>
              </a:rPr>
              <a:t>dụ</a:t>
            </a:r>
            <a:r>
              <a:rPr lang="en-US" i="1">
                <a:ea typeface="+mn-ea"/>
                <a:cs typeface="+mn-cs"/>
              </a:rPr>
              <a:t> :</a:t>
            </a:r>
            <a:r>
              <a:rPr lang="en-US">
                <a:ea typeface="+mn-ea"/>
                <a:cs typeface="+mn-cs"/>
              </a:rPr>
              <a:t> 	JMP	</a:t>
            </a:r>
            <a:r>
              <a:rPr lang="en-US" i="1">
                <a:ea typeface="+mn-ea"/>
                <a:cs typeface="+mn-cs"/>
              </a:rPr>
              <a:t>SHORT</a:t>
            </a:r>
            <a:r>
              <a:rPr lang="en-US">
                <a:ea typeface="+mn-ea"/>
                <a:cs typeface="+mn-cs"/>
              </a:rPr>
              <a:t>	repeat</a:t>
            </a:r>
          </a:p>
          <a:p>
            <a:pPr marL="914400" lvl="2" indent="0">
              <a:buNone/>
              <a:defRPr/>
            </a:pPr>
            <a:endParaRPr lang="en-US">
              <a:ea typeface="+mn-ea"/>
              <a:cs typeface="+mn-cs"/>
            </a:endParaRPr>
          </a:p>
          <a:p>
            <a:pPr lvl="2" eaLnBrk="1" hangingPunct="1">
              <a:defRPr/>
            </a:pPr>
            <a:r>
              <a:rPr lang="en-US">
                <a:ea typeface="+mn-ea"/>
                <a:cs typeface="+mn-cs"/>
              </a:rPr>
              <a:t>Lấy byte cao (HIGH) hay byte thấp (LOW) của biểu thức (thường là WORD).</a:t>
            </a:r>
          </a:p>
          <a:p>
            <a:pPr marL="914400" lvl="2" indent="0">
              <a:buNone/>
              <a:defRPr/>
            </a:pPr>
            <a:r>
              <a:rPr lang="en-US" b="1"/>
              <a:t>HIGH</a:t>
            </a:r>
            <a:r>
              <a:rPr lang="en-US"/>
              <a:t>	</a:t>
            </a:r>
            <a:r>
              <a:rPr lang="en-US" b="1"/>
              <a:t>&lt;exp&gt; </a:t>
            </a:r>
            <a:endParaRPr lang="en-US"/>
          </a:p>
          <a:p>
            <a:pPr marL="914400" lvl="2" indent="0">
              <a:buNone/>
              <a:defRPr/>
            </a:pPr>
            <a:r>
              <a:rPr lang="en-US" b="1"/>
              <a:t>LOW</a:t>
            </a:r>
            <a:r>
              <a:rPr lang="en-US"/>
              <a:t>	</a:t>
            </a:r>
            <a:r>
              <a:rPr lang="en-US" b="1"/>
              <a:t>&lt;exp&gt;</a:t>
            </a:r>
            <a:endParaRPr lang="en-US"/>
          </a:p>
          <a:p>
            <a:pPr lvl="1" eaLnBrk="1" hangingPunct="1">
              <a:defRPr/>
            </a:pPr>
            <a:endParaRPr lang="en-US">
              <a:ea typeface="+mn-ea"/>
              <a:cs typeface="+mn-cs"/>
            </a:endParaRPr>
          </a:p>
          <a:p>
            <a:pPr lvl="1" eaLnBrk="1" hangingPunct="1">
              <a:defRPr/>
            </a:pPr>
            <a:endParaRPr lang="en-US"/>
          </a:p>
        </p:txBody>
      </p:sp>
      <p:sp>
        <p:nvSpPr>
          <p:cNvPr id="16388" name="Slide Number Placeholder 3">
            <a:extLst>
              <a:ext uri="{FF2B5EF4-FFF2-40B4-BE49-F238E27FC236}">
                <a16:creationId xmlns:a16="http://schemas.microsoft.com/office/drawing/2014/main" id="{50F7CF40-D6C2-471B-B407-7A3C4708510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3952C9F5-80DD-49CF-9C8B-5EF0A320AA06}" type="slidenum">
              <a:rPr lang="en-US" altLang="en-US" sz="1400">
                <a:latin typeface="Tahoma" panose="020B0604030504040204" pitchFamily="34" charset="0"/>
              </a:rPr>
              <a:pPr>
                <a:spcBef>
                  <a:spcPct val="0"/>
                </a:spcBef>
                <a:buClrTx/>
                <a:buSzTx/>
                <a:buFontTx/>
                <a:buNone/>
              </a:pPr>
              <a:t>505</a:t>
            </a:fld>
            <a:endParaRPr lang="en-US" altLang="en-US" sz="1400">
              <a:latin typeface="Tahoma" panose="020B0604030504040204" pitchFamily="34" charset="0"/>
            </a:endParaRPr>
          </a:p>
        </p:txBody>
      </p:sp>
    </p:spTree>
    <p:extLst>
      <p:ext uri="{BB962C8B-B14F-4D97-AF65-F5344CB8AC3E}">
        <p14:creationId xmlns:p14="http://schemas.microsoft.com/office/powerpoint/2010/main" val="286290478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054E48C4-A613-41D3-BAAF-1331C2710611}"/>
              </a:ext>
            </a:extLst>
          </p:cNvPr>
          <p:cNvSpPr>
            <a:spLocks noGrp="1"/>
          </p:cNvSpPr>
          <p:nvPr>
            <p:ph type="title"/>
          </p:nvPr>
        </p:nvSpPr>
        <p:spPr/>
        <p:txBody>
          <a:bodyPr/>
          <a:lstStyle/>
          <a:p>
            <a:pPr eaLnBrk="1" hangingPunct="1"/>
            <a:endParaRPr lang="en-US" altLang="en-US"/>
          </a:p>
        </p:txBody>
      </p:sp>
      <p:sp>
        <p:nvSpPr>
          <p:cNvPr id="3" name="Content Placeholder 2">
            <a:extLst>
              <a:ext uri="{FF2B5EF4-FFF2-40B4-BE49-F238E27FC236}">
                <a16:creationId xmlns:a16="http://schemas.microsoft.com/office/drawing/2014/main" id="{3C36C697-AB55-484B-BAEA-6395EF37DA3D}"/>
              </a:ext>
            </a:extLst>
          </p:cNvPr>
          <p:cNvSpPr>
            <a:spLocks noGrp="1"/>
          </p:cNvSpPr>
          <p:nvPr>
            <p:ph idx="1"/>
          </p:nvPr>
        </p:nvSpPr>
        <p:spPr>
          <a:xfrm>
            <a:off x="1763714" y="985838"/>
            <a:ext cx="8726487" cy="5872162"/>
          </a:xfrm>
        </p:spPr>
        <p:txBody>
          <a:bodyPr/>
          <a:lstStyle/>
          <a:p>
            <a:pPr>
              <a:spcBef>
                <a:spcPts val="0"/>
              </a:spcBef>
              <a:defRPr/>
            </a:pPr>
            <a:r>
              <a:rPr lang="en-US" sz="2400" err="1"/>
              <a:t>Toán</a:t>
            </a:r>
            <a:r>
              <a:rPr lang="en-US" sz="2400"/>
              <a:t> </a:t>
            </a:r>
            <a:r>
              <a:rPr lang="en-US" sz="2400" err="1"/>
              <a:t>tử</a:t>
            </a:r>
            <a:r>
              <a:rPr lang="en-US" sz="2400"/>
              <a:t> </a:t>
            </a:r>
            <a:r>
              <a:rPr lang="en-US" sz="2400" err="1"/>
              <a:t>trả</a:t>
            </a:r>
            <a:r>
              <a:rPr lang="en-US" sz="2400"/>
              <a:t> </a:t>
            </a:r>
            <a:r>
              <a:rPr lang="en-US" sz="2400" err="1"/>
              <a:t>trị</a:t>
            </a:r>
            <a:r>
              <a:rPr lang="en-US" sz="2400"/>
              <a:t> :SEG, OFFSET, TYPE, LENGTH, SIZE, .TYPE</a:t>
            </a:r>
          </a:p>
          <a:p>
            <a:pPr lvl="1">
              <a:spcBef>
                <a:spcPts val="0"/>
              </a:spcBef>
              <a:defRPr/>
            </a:pPr>
            <a:r>
              <a:rPr lang="en-US" sz="2400">
                <a:ea typeface="+mn-ea"/>
                <a:cs typeface="+mn-cs"/>
              </a:rPr>
              <a:t>trả </a:t>
            </a:r>
            <a:r>
              <a:rPr lang="en-US" sz="2400" err="1">
                <a:ea typeface="+mn-ea"/>
                <a:cs typeface="+mn-cs"/>
              </a:rPr>
              <a:t>về</a:t>
            </a:r>
            <a:r>
              <a:rPr lang="en-US" sz="2400">
                <a:ea typeface="+mn-ea"/>
                <a:cs typeface="+mn-cs"/>
              </a:rPr>
              <a:t> </a:t>
            </a:r>
            <a:r>
              <a:rPr lang="en-US" sz="2400" err="1">
                <a:ea typeface="+mn-ea"/>
                <a:cs typeface="+mn-cs"/>
              </a:rPr>
              <a:t>địa</a:t>
            </a:r>
            <a:r>
              <a:rPr lang="en-US" sz="2400">
                <a:ea typeface="+mn-ea"/>
                <a:cs typeface="+mn-cs"/>
              </a:rPr>
              <a:t> </a:t>
            </a:r>
            <a:r>
              <a:rPr lang="en-US" sz="2400" err="1">
                <a:ea typeface="+mn-ea"/>
                <a:cs typeface="+mn-cs"/>
              </a:rPr>
              <a:t>chỉ</a:t>
            </a:r>
            <a:r>
              <a:rPr lang="en-US" sz="2400">
                <a:ea typeface="+mn-ea"/>
                <a:cs typeface="+mn-cs"/>
              </a:rPr>
              <a:t> </a:t>
            </a:r>
            <a:r>
              <a:rPr lang="en-US" sz="2400" err="1">
                <a:ea typeface="+mn-ea"/>
                <a:cs typeface="+mn-cs"/>
              </a:rPr>
              <a:t>đoạn</a:t>
            </a:r>
            <a:r>
              <a:rPr lang="en-US" sz="2400">
                <a:ea typeface="+mn-ea"/>
                <a:cs typeface="+mn-cs"/>
              </a:rPr>
              <a:t> </a:t>
            </a:r>
            <a:r>
              <a:rPr lang="en-US" sz="2400" err="1">
                <a:ea typeface="+mn-ea"/>
                <a:cs typeface="+mn-cs"/>
              </a:rPr>
              <a:t>của</a:t>
            </a:r>
            <a:r>
              <a:rPr lang="en-US" sz="2400">
                <a:ea typeface="+mn-ea"/>
                <a:cs typeface="+mn-cs"/>
              </a:rPr>
              <a:t> </a:t>
            </a:r>
            <a:r>
              <a:rPr lang="en-US" sz="2400" err="1">
                <a:ea typeface="+mn-ea"/>
                <a:cs typeface="+mn-cs"/>
              </a:rPr>
              <a:t>biến</a:t>
            </a:r>
            <a:r>
              <a:rPr lang="en-US" sz="2400">
                <a:ea typeface="+mn-ea"/>
                <a:cs typeface="+mn-cs"/>
              </a:rPr>
              <a:t>.</a:t>
            </a:r>
          </a:p>
          <a:p>
            <a:pPr marL="457200" lvl="1" indent="0">
              <a:spcBef>
                <a:spcPts val="0"/>
              </a:spcBef>
              <a:buNone/>
              <a:defRPr/>
            </a:pPr>
            <a:r>
              <a:rPr lang="en-US" sz="2400" b="1"/>
              <a:t>SEG</a:t>
            </a:r>
            <a:r>
              <a:rPr lang="en-US" sz="2400"/>
              <a:t>	</a:t>
            </a:r>
            <a:r>
              <a:rPr lang="en-US" sz="2400" b="1"/>
              <a:t>&lt;label&gt;</a:t>
            </a:r>
            <a:endParaRPr lang="en-US" sz="2400"/>
          </a:p>
          <a:p>
            <a:pPr marL="457200" lvl="1" indent="0">
              <a:spcBef>
                <a:spcPts val="0"/>
              </a:spcBef>
              <a:buNone/>
              <a:defRPr/>
            </a:pPr>
            <a:r>
              <a:rPr lang="en-US" sz="2400" b="1"/>
              <a:t>SEG</a:t>
            </a:r>
            <a:r>
              <a:rPr lang="en-US" sz="2400"/>
              <a:t>	</a:t>
            </a:r>
            <a:r>
              <a:rPr lang="en-US" sz="2400" b="1"/>
              <a:t>&lt;biến&gt;</a:t>
            </a:r>
            <a:endParaRPr lang="en-US" sz="2400">
              <a:ea typeface="+mn-ea"/>
              <a:cs typeface="+mn-cs"/>
            </a:endParaRPr>
          </a:p>
          <a:p>
            <a:pPr lvl="1" eaLnBrk="1" hangingPunct="1">
              <a:defRPr/>
            </a:pPr>
            <a:r>
              <a:rPr lang="en-US" sz="2400" i="1" err="1">
                <a:ea typeface="+mn-ea"/>
                <a:cs typeface="+mn-cs"/>
              </a:rPr>
              <a:t>Ví</a:t>
            </a:r>
            <a:r>
              <a:rPr lang="en-US" sz="2400" i="1">
                <a:ea typeface="+mn-ea"/>
                <a:cs typeface="+mn-cs"/>
              </a:rPr>
              <a:t> </a:t>
            </a:r>
            <a:r>
              <a:rPr lang="en-US" sz="2400" i="1" err="1">
                <a:ea typeface="+mn-ea"/>
                <a:cs typeface="+mn-cs"/>
              </a:rPr>
              <a:t>dụ</a:t>
            </a:r>
            <a:r>
              <a:rPr lang="en-US" sz="2400" i="1">
                <a:ea typeface="+mn-ea"/>
                <a:cs typeface="+mn-cs"/>
              </a:rPr>
              <a:t> :</a:t>
            </a:r>
            <a:r>
              <a:rPr lang="en-US" sz="2400">
                <a:ea typeface="+mn-ea"/>
                <a:cs typeface="+mn-cs"/>
              </a:rPr>
              <a:t> 	MOV	AX, </a:t>
            </a:r>
            <a:r>
              <a:rPr lang="en-US" sz="2400" i="1">
                <a:ea typeface="+mn-ea"/>
                <a:cs typeface="+mn-cs"/>
              </a:rPr>
              <a:t>SEG</a:t>
            </a:r>
            <a:r>
              <a:rPr lang="en-US" sz="2400">
                <a:ea typeface="+mn-ea"/>
                <a:cs typeface="+mn-cs"/>
              </a:rPr>
              <a:t> array</a:t>
            </a:r>
          </a:p>
          <a:p>
            <a:pPr lvl="1" eaLnBrk="1" hangingPunct="1">
              <a:defRPr/>
            </a:pPr>
            <a:r>
              <a:rPr lang="en-US" sz="2400">
                <a:ea typeface="+mn-ea"/>
                <a:cs typeface="+mn-cs"/>
              </a:rPr>
              <a:t>Trả </a:t>
            </a:r>
            <a:r>
              <a:rPr lang="en-US" sz="2400" err="1">
                <a:ea typeface="+mn-ea"/>
                <a:cs typeface="+mn-cs"/>
              </a:rPr>
              <a:t>về</a:t>
            </a:r>
            <a:r>
              <a:rPr lang="en-US" sz="2400">
                <a:ea typeface="+mn-ea"/>
                <a:cs typeface="+mn-cs"/>
              </a:rPr>
              <a:t> </a:t>
            </a:r>
            <a:r>
              <a:rPr lang="en-US" sz="2400" err="1">
                <a:ea typeface="+mn-ea"/>
                <a:cs typeface="+mn-cs"/>
              </a:rPr>
              <a:t>địa</a:t>
            </a:r>
            <a:r>
              <a:rPr lang="en-US" sz="2400">
                <a:ea typeface="+mn-ea"/>
                <a:cs typeface="+mn-cs"/>
              </a:rPr>
              <a:t> </a:t>
            </a:r>
            <a:r>
              <a:rPr lang="en-US" sz="2400" err="1">
                <a:ea typeface="+mn-ea"/>
                <a:cs typeface="+mn-cs"/>
              </a:rPr>
              <a:t>chỉ</a:t>
            </a:r>
            <a:r>
              <a:rPr lang="en-US" sz="2400">
                <a:ea typeface="+mn-ea"/>
                <a:cs typeface="+mn-cs"/>
              </a:rPr>
              <a:t> </a:t>
            </a:r>
            <a:r>
              <a:rPr lang="en-US" sz="2400" err="1">
                <a:ea typeface="+mn-ea"/>
                <a:cs typeface="+mn-cs"/>
              </a:rPr>
              <a:t>trong</a:t>
            </a:r>
            <a:r>
              <a:rPr lang="en-US" sz="2400">
                <a:ea typeface="+mn-ea"/>
                <a:cs typeface="+mn-cs"/>
              </a:rPr>
              <a:t> </a:t>
            </a:r>
            <a:r>
              <a:rPr lang="en-US" sz="2400" err="1">
                <a:ea typeface="+mn-ea"/>
                <a:cs typeface="+mn-cs"/>
              </a:rPr>
              <a:t>đoạn</a:t>
            </a:r>
            <a:r>
              <a:rPr lang="en-US" sz="2400">
                <a:ea typeface="+mn-ea"/>
                <a:cs typeface="+mn-cs"/>
              </a:rPr>
              <a:t> </a:t>
            </a:r>
            <a:r>
              <a:rPr lang="en-US" sz="2400" err="1">
                <a:ea typeface="+mn-ea"/>
                <a:cs typeface="+mn-cs"/>
              </a:rPr>
              <a:t>của</a:t>
            </a:r>
            <a:r>
              <a:rPr lang="en-US" sz="2400">
                <a:ea typeface="+mn-ea"/>
                <a:cs typeface="+mn-cs"/>
              </a:rPr>
              <a:t> </a:t>
            </a:r>
            <a:r>
              <a:rPr lang="en-US" sz="2400" err="1">
                <a:ea typeface="+mn-ea"/>
                <a:cs typeface="+mn-cs"/>
              </a:rPr>
              <a:t>biến</a:t>
            </a:r>
            <a:r>
              <a:rPr lang="en-US" sz="2400">
                <a:ea typeface="+mn-ea"/>
                <a:cs typeface="+mn-cs"/>
              </a:rPr>
              <a:t>.</a:t>
            </a:r>
          </a:p>
          <a:p>
            <a:pPr marL="457200" lvl="1" indent="0">
              <a:buNone/>
              <a:defRPr/>
            </a:pPr>
            <a:endParaRPr lang="en-US" sz="2400">
              <a:ea typeface="+mn-ea"/>
              <a:cs typeface="+mn-cs"/>
            </a:endParaRPr>
          </a:p>
          <a:p>
            <a:pPr marL="457200" lvl="1" indent="0">
              <a:buNone/>
              <a:defRPr/>
            </a:pPr>
            <a:r>
              <a:rPr lang="en-US" sz="2400" b="1"/>
              <a:t>OFFSET</a:t>
            </a:r>
            <a:r>
              <a:rPr lang="en-US" sz="2400"/>
              <a:t>	</a:t>
            </a:r>
            <a:r>
              <a:rPr lang="en-US" sz="2400" b="1"/>
              <a:t>&lt;nhãn&gt;</a:t>
            </a:r>
            <a:endParaRPr lang="en-US" sz="2400"/>
          </a:p>
          <a:p>
            <a:pPr marL="457200" lvl="1" indent="0">
              <a:buNone/>
              <a:defRPr/>
            </a:pPr>
            <a:r>
              <a:rPr lang="en-US" sz="2400" b="1"/>
              <a:t>OFFSET</a:t>
            </a:r>
            <a:r>
              <a:rPr lang="en-US" sz="2400"/>
              <a:t>	</a:t>
            </a:r>
            <a:r>
              <a:rPr lang="en-US" sz="2400" b="1"/>
              <a:t>&lt;biến&gt;</a:t>
            </a:r>
            <a:endParaRPr lang="en-US" sz="2400"/>
          </a:p>
          <a:p>
            <a:pPr lvl="1" eaLnBrk="1" hangingPunct="1">
              <a:defRPr/>
            </a:pPr>
            <a:r>
              <a:rPr lang="en-US" sz="2400" i="1">
                <a:ea typeface="+mn-ea"/>
                <a:cs typeface="+mn-cs"/>
              </a:rPr>
              <a:t>Ví </a:t>
            </a:r>
            <a:r>
              <a:rPr lang="en-US" sz="2400" i="1" err="1">
                <a:ea typeface="+mn-ea"/>
                <a:cs typeface="+mn-cs"/>
              </a:rPr>
              <a:t>dụ</a:t>
            </a:r>
            <a:r>
              <a:rPr lang="en-US" sz="2400" i="1">
                <a:ea typeface="+mn-ea"/>
                <a:cs typeface="+mn-cs"/>
              </a:rPr>
              <a:t> :</a:t>
            </a:r>
            <a:r>
              <a:rPr lang="en-US" sz="2400">
                <a:ea typeface="+mn-ea"/>
                <a:cs typeface="+mn-cs"/>
              </a:rPr>
              <a:t>	</a:t>
            </a:r>
          </a:p>
          <a:p>
            <a:pPr marL="457200" lvl="1" indent="0">
              <a:buNone/>
              <a:defRPr/>
            </a:pPr>
            <a:r>
              <a:rPr lang="en-US" sz="2400">
                <a:ea typeface="+mn-ea"/>
                <a:cs typeface="+mn-cs"/>
              </a:rPr>
              <a:t>MOV	BX, </a:t>
            </a:r>
            <a:r>
              <a:rPr lang="en-US" sz="2400" i="1">
                <a:ea typeface="+mn-ea"/>
                <a:cs typeface="+mn-cs"/>
              </a:rPr>
              <a:t>OFFSET</a:t>
            </a:r>
            <a:r>
              <a:rPr lang="en-US" sz="2400">
                <a:ea typeface="+mn-ea"/>
                <a:cs typeface="+mn-cs"/>
              </a:rPr>
              <a:t> mess</a:t>
            </a:r>
          </a:p>
          <a:p>
            <a:pPr marL="457200" lvl="1" indent="0">
              <a:buNone/>
              <a:defRPr/>
            </a:pPr>
            <a:r>
              <a:rPr lang="en-US" sz="2400">
                <a:ea typeface="+mn-ea"/>
                <a:cs typeface="+mn-cs"/>
              </a:rPr>
              <a:t>MOV	CX, </a:t>
            </a:r>
            <a:r>
              <a:rPr lang="en-US" sz="2400" i="1">
                <a:ea typeface="+mn-ea"/>
                <a:cs typeface="+mn-cs"/>
              </a:rPr>
              <a:t>OFFSET</a:t>
            </a:r>
            <a:r>
              <a:rPr lang="en-US" sz="2400">
                <a:ea typeface="+mn-ea"/>
                <a:cs typeface="+mn-cs"/>
              </a:rPr>
              <a:t> </a:t>
            </a:r>
            <a:r>
              <a:rPr lang="en-US" sz="2400" err="1">
                <a:ea typeface="+mn-ea"/>
                <a:cs typeface="+mn-cs"/>
              </a:rPr>
              <a:t>dgroup</a:t>
            </a:r>
            <a:r>
              <a:rPr lang="en-US" sz="2400">
                <a:ea typeface="+mn-ea"/>
                <a:cs typeface="+mn-cs"/>
              </a:rPr>
              <a:t>: count</a:t>
            </a:r>
          </a:p>
          <a:p>
            <a:pPr eaLnBrk="1" hangingPunct="1">
              <a:defRPr/>
            </a:pPr>
            <a:endParaRPr lang="en-US" sz="2400"/>
          </a:p>
        </p:txBody>
      </p:sp>
      <p:sp>
        <p:nvSpPr>
          <p:cNvPr id="17412" name="Slide Number Placeholder 3">
            <a:extLst>
              <a:ext uri="{FF2B5EF4-FFF2-40B4-BE49-F238E27FC236}">
                <a16:creationId xmlns:a16="http://schemas.microsoft.com/office/drawing/2014/main" id="{466EF9A2-EECF-4685-B1FE-40B9159A43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C5091A73-40D6-4183-9F53-955F52A491D5}" type="slidenum">
              <a:rPr lang="en-US" altLang="en-US" sz="1400">
                <a:latin typeface="Tahoma" panose="020B0604030504040204" pitchFamily="34" charset="0"/>
              </a:rPr>
              <a:pPr>
                <a:spcBef>
                  <a:spcPct val="0"/>
                </a:spcBef>
                <a:buClrTx/>
                <a:buSzTx/>
                <a:buFontTx/>
                <a:buNone/>
              </a:pPr>
              <a:t>506</a:t>
            </a:fld>
            <a:endParaRPr lang="en-US" altLang="en-US" sz="1400">
              <a:latin typeface="Tahoma" panose="020B0604030504040204" pitchFamily="34" charset="0"/>
            </a:endParaRPr>
          </a:p>
        </p:txBody>
      </p:sp>
    </p:spTree>
    <p:extLst>
      <p:ext uri="{BB962C8B-B14F-4D97-AF65-F5344CB8AC3E}">
        <p14:creationId xmlns:p14="http://schemas.microsoft.com/office/powerpoint/2010/main" val="3626129213"/>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1CD729CE-65CA-468D-83C1-DACD187320D2}"/>
              </a:ext>
            </a:extLst>
          </p:cNvPr>
          <p:cNvSpPr>
            <a:spLocks noGrp="1"/>
          </p:cNvSpPr>
          <p:nvPr>
            <p:ph type="title"/>
          </p:nvPr>
        </p:nvSpPr>
        <p:spPr/>
        <p:txBody>
          <a:bodyPr/>
          <a:lstStyle/>
          <a:p>
            <a:pPr eaLnBrk="1" hangingPunct="1"/>
            <a:endParaRPr lang="en-US" altLang="en-US"/>
          </a:p>
        </p:txBody>
      </p:sp>
      <p:sp>
        <p:nvSpPr>
          <p:cNvPr id="3" name="Content Placeholder 2">
            <a:extLst>
              <a:ext uri="{FF2B5EF4-FFF2-40B4-BE49-F238E27FC236}">
                <a16:creationId xmlns:a16="http://schemas.microsoft.com/office/drawing/2014/main" id="{2B6AF1F0-9B34-4DF7-964A-393046742CAB}"/>
              </a:ext>
            </a:extLst>
          </p:cNvPr>
          <p:cNvSpPr>
            <a:spLocks noGrp="1"/>
          </p:cNvSpPr>
          <p:nvPr>
            <p:ph idx="1"/>
          </p:nvPr>
        </p:nvSpPr>
        <p:spPr>
          <a:xfrm>
            <a:off x="1752600" y="1295400"/>
            <a:ext cx="8726488" cy="5105400"/>
          </a:xfrm>
        </p:spPr>
        <p:txBody>
          <a:bodyPr/>
          <a:lstStyle/>
          <a:p>
            <a:pPr lvl="1" eaLnBrk="1" hangingPunct="1">
              <a:defRPr/>
            </a:pPr>
            <a:r>
              <a:rPr lang="en-US" b="1"/>
              <a:t>TYPE</a:t>
            </a:r>
            <a:r>
              <a:rPr lang="en-US"/>
              <a:t>	</a:t>
            </a:r>
            <a:r>
              <a:rPr lang="en-US" b="1"/>
              <a:t>&lt;</a:t>
            </a:r>
            <a:r>
              <a:rPr lang="en-US" b="1" err="1"/>
              <a:t>nhãn</a:t>
            </a:r>
            <a:r>
              <a:rPr lang="en-US" b="1"/>
              <a:t>&gt; / &lt;</a:t>
            </a:r>
            <a:r>
              <a:rPr lang="en-US" b="1" err="1"/>
              <a:t>biến</a:t>
            </a:r>
            <a:r>
              <a:rPr lang="en-US" b="1"/>
              <a:t>&gt;</a:t>
            </a:r>
            <a:r>
              <a:rPr lang="en-US"/>
              <a:t> </a:t>
            </a:r>
          </a:p>
          <a:p>
            <a:pPr marL="457200" lvl="1" indent="0">
              <a:buNone/>
              <a:defRPr/>
            </a:pPr>
            <a:r>
              <a:rPr lang="en-US">
                <a:ea typeface="+mn-ea"/>
                <a:cs typeface="+mn-cs"/>
              </a:rPr>
              <a:t>Trả </a:t>
            </a:r>
            <a:r>
              <a:rPr lang="en-US" err="1">
                <a:ea typeface="+mn-ea"/>
                <a:cs typeface="+mn-cs"/>
              </a:rPr>
              <a:t>về</a:t>
            </a:r>
            <a:r>
              <a:rPr lang="en-US">
                <a:ea typeface="+mn-ea"/>
                <a:cs typeface="+mn-cs"/>
              </a:rPr>
              <a:t> </a:t>
            </a:r>
            <a:r>
              <a:rPr lang="en-US" err="1">
                <a:ea typeface="+mn-ea"/>
                <a:cs typeface="+mn-cs"/>
              </a:rPr>
              <a:t>loại</a:t>
            </a:r>
            <a:r>
              <a:rPr lang="en-US">
                <a:ea typeface="+mn-ea"/>
                <a:cs typeface="+mn-cs"/>
              </a:rPr>
              <a:t> </a:t>
            </a:r>
            <a:r>
              <a:rPr lang="en-US" err="1">
                <a:ea typeface="+mn-ea"/>
                <a:cs typeface="+mn-cs"/>
              </a:rPr>
              <a:t>khai</a:t>
            </a:r>
            <a:r>
              <a:rPr lang="en-US">
                <a:ea typeface="+mn-ea"/>
                <a:cs typeface="+mn-cs"/>
              </a:rPr>
              <a:t> </a:t>
            </a:r>
            <a:r>
              <a:rPr lang="en-US" err="1">
                <a:ea typeface="+mn-ea"/>
                <a:cs typeface="+mn-cs"/>
              </a:rPr>
              <a:t>báo</a:t>
            </a:r>
            <a:r>
              <a:rPr lang="en-US">
                <a:ea typeface="+mn-ea"/>
                <a:cs typeface="+mn-cs"/>
              </a:rPr>
              <a:t> </a:t>
            </a:r>
            <a:r>
              <a:rPr lang="en-US" err="1">
                <a:ea typeface="+mn-ea"/>
                <a:cs typeface="+mn-cs"/>
              </a:rPr>
              <a:t>của</a:t>
            </a:r>
            <a:r>
              <a:rPr lang="en-US">
                <a:ea typeface="+mn-ea"/>
                <a:cs typeface="+mn-cs"/>
              </a:rPr>
              <a:t> </a:t>
            </a:r>
            <a:r>
              <a:rPr lang="en-US" err="1">
                <a:ea typeface="+mn-ea"/>
                <a:cs typeface="+mn-cs"/>
              </a:rPr>
              <a:t>biến</a:t>
            </a:r>
            <a:r>
              <a:rPr lang="en-US">
                <a:ea typeface="+mn-ea"/>
                <a:cs typeface="+mn-cs"/>
              </a:rPr>
              <a:t> BYTE = 1, WORD = 2, ..., STRUC = </a:t>
            </a:r>
            <a:r>
              <a:rPr lang="en-US" err="1">
                <a:ea typeface="+mn-ea"/>
                <a:cs typeface="+mn-cs"/>
              </a:rPr>
              <a:t>tổng</a:t>
            </a:r>
            <a:r>
              <a:rPr lang="en-US">
                <a:ea typeface="+mn-ea"/>
                <a:cs typeface="+mn-cs"/>
              </a:rPr>
              <a:t> </a:t>
            </a:r>
            <a:r>
              <a:rPr lang="en-US" err="1">
                <a:ea typeface="+mn-ea"/>
                <a:cs typeface="+mn-cs"/>
              </a:rPr>
              <a:t>số</a:t>
            </a:r>
            <a:r>
              <a:rPr lang="en-US">
                <a:ea typeface="+mn-ea"/>
                <a:cs typeface="+mn-cs"/>
              </a:rPr>
              <a:t> field.</a:t>
            </a:r>
          </a:p>
          <a:p>
            <a:pPr marL="457200" lvl="1" indent="0">
              <a:buNone/>
              <a:defRPr/>
            </a:pPr>
            <a:r>
              <a:rPr lang="en-US">
                <a:ea typeface="+mn-ea"/>
                <a:cs typeface="+mn-cs"/>
              </a:rPr>
              <a:t>Trả </a:t>
            </a:r>
            <a:r>
              <a:rPr lang="en-US" err="1">
                <a:ea typeface="+mn-ea"/>
                <a:cs typeface="+mn-cs"/>
              </a:rPr>
              <a:t>về</a:t>
            </a:r>
            <a:r>
              <a:rPr lang="en-US">
                <a:ea typeface="+mn-ea"/>
                <a:cs typeface="+mn-cs"/>
              </a:rPr>
              <a:t> </a:t>
            </a:r>
            <a:r>
              <a:rPr lang="en-US" err="1">
                <a:ea typeface="+mn-ea"/>
                <a:cs typeface="+mn-cs"/>
              </a:rPr>
              <a:t>loại</a:t>
            </a:r>
            <a:r>
              <a:rPr lang="en-US">
                <a:ea typeface="+mn-ea"/>
                <a:cs typeface="+mn-cs"/>
              </a:rPr>
              <a:t> </a:t>
            </a:r>
            <a:r>
              <a:rPr lang="en-US" err="1">
                <a:ea typeface="+mn-ea"/>
                <a:cs typeface="+mn-cs"/>
              </a:rPr>
              <a:t>khai</a:t>
            </a:r>
            <a:r>
              <a:rPr lang="en-US">
                <a:ea typeface="+mn-ea"/>
                <a:cs typeface="+mn-cs"/>
              </a:rPr>
              <a:t> </a:t>
            </a:r>
            <a:r>
              <a:rPr lang="en-US" err="1">
                <a:ea typeface="+mn-ea"/>
                <a:cs typeface="+mn-cs"/>
              </a:rPr>
              <a:t>báo</a:t>
            </a:r>
            <a:r>
              <a:rPr lang="en-US">
                <a:ea typeface="+mn-ea"/>
                <a:cs typeface="+mn-cs"/>
              </a:rPr>
              <a:t> </a:t>
            </a:r>
            <a:r>
              <a:rPr lang="en-US" err="1">
                <a:ea typeface="+mn-ea"/>
                <a:cs typeface="+mn-cs"/>
              </a:rPr>
              <a:t>của</a:t>
            </a:r>
            <a:r>
              <a:rPr lang="en-US">
                <a:ea typeface="+mn-ea"/>
                <a:cs typeface="+mn-cs"/>
              </a:rPr>
              <a:t> </a:t>
            </a:r>
            <a:r>
              <a:rPr lang="en-US" err="1">
                <a:ea typeface="+mn-ea"/>
                <a:cs typeface="+mn-cs"/>
              </a:rPr>
              <a:t>nhãn</a:t>
            </a:r>
            <a:r>
              <a:rPr lang="en-US">
                <a:ea typeface="+mn-ea"/>
                <a:cs typeface="+mn-cs"/>
              </a:rPr>
              <a:t> NEAR=0FFFFH, FAR=0FFFEH.</a:t>
            </a:r>
          </a:p>
          <a:p>
            <a:pPr lvl="1" eaLnBrk="1" hangingPunct="1">
              <a:defRPr/>
            </a:pPr>
            <a:r>
              <a:rPr lang="en-US" b="1"/>
              <a:t>LENGTH</a:t>
            </a:r>
            <a:r>
              <a:rPr lang="en-US"/>
              <a:t>	</a:t>
            </a:r>
            <a:r>
              <a:rPr lang="en-US" b="1"/>
              <a:t>&lt;</a:t>
            </a:r>
            <a:r>
              <a:rPr lang="en-US" b="1" err="1"/>
              <a:t>biến</a:t>
            </a:r>
            <a:r>
              <a:rPr lang="en-US" b="1"/>
              <a:t>&gt; </a:t>
            </a:r>
            <a:endParaRPr lang="en-US"/>
          </a:p>
          <a:p>
            <a:pPr marL="457200" lvl="1" indent="0">
              <a:buNone/>
              <a:defRPr/>
            </a:pPr>
            <a:r>
              <a:rPr lang="en-US">
                <a:ea typeface="+mn-ea"/>
                <a:cs typeface="+mn-cs"/>
              </a:rPr>
              <a:t>Trả </a:t>
            </a:r>
            <a:r>
              <a:rPr lang="en-US" err="1">
                <a:ea typeface="+mn-ea"/>
                <a:cs typeface="+mn-cs"/>
              </a:rPr>
              <a:t>về</a:t>
            </a:r>
            <a:r>
              <a:rPr lang="en-US">
                <a:ea typeface="+mn-ea"/>
                <a:cs typeface="+mn-cs"/>
              </a:rPr>
              <a:t> </a:t>
            </a:r>
            <a:r>
              <a:rPr lang="en-US" err="1">
                <a:ea typeface="+mn-ea"/>
                <a:cs typeface="+mn-cs"/>
              </a:rPr>
              <a:t>số</a:t>
            </a:r>
            <a:r>
              <a:rPr lang="en-US">
                <a:ea typeface="+mn-ea"/>
                <a:cs typeface="+mn-cs"/>
              </a:rPr>
              <a:t> </a:t>
            </a:r>
            <a:r>
              <a:rPr lang="en-US" err="1">
                <a:ea typeface="+mn-ea"/>
                <a:cs typeface="+mn-cs"/>
              </a:rPr>
              <a:t>phần</a:t>
            </a:r>
            <a:r>
              <a:rPr lang="en-US">
                <a:ea typeface="+mn-ea"/>
                <a:cs typeface="+mn-cs"/>
              </a:rPr>
              <a:t> </a:t>
            </a:r>
            <a:r>
              <a:rPr lang="en-US" err="1">
                <a:ea typeface="+mn-ea"/>
                <a:cs typeface="+mn-cs"/>
              </a:rPr>
              <a:t>tử</a:t>
            </a:r>
            <a:r>
              <a:rPr lang="en-US">
                <a:ea typeface="+mn-ea"/>
                <a:cs typeface="+mn-cs"/>
              </a:rPr>
              <a:t> </a:t>
            </a:r>
            <a:r>
              <a:rPr lang="en-US" err="1">
                <a:ea typeface="+mn-ea"/>
                <a:cs typeface="+mn-cs"/>
              </a:rPr>
              <a:t>dãy</a:t>
            </a:r>
            <a:r>
              <a:rPr lang="en-US">
                <a:ea typeface="+mn-ea"/>
                <a:cs typeface="+mn-cs"/>
              </a:rPr>
              <a:t> </a:t>
            </a:r>
            <a:r>
              <a:rPr lang="en-US" err="1">
                <a:ea typeface="+mn-ea"/>
                <a:cs typeface="+mn-cs"/>
              </a:rPr>
              <a:t>khai</a:t>
            </a:r>
            <a:r>
              <a:rPr lang="en-US">
                <a:ea typeface="+mn-ea"/>
                <a:cs typeface="+mn-cs"/>
              </a:rPr>
              <a:t> </a:t>
            </a:r>
            <a:r>
              <a:rPr lang="en-US" err="1">
                <a:ea typeface="+mn-ea"/>
                <a:cs typeface="+mn-cs"/>
              </a:rPr>
              <a:t>báo</a:t>
            </a:r>
            <a:r>
              <a:rPr lang="en-US">
                <a:ea typeface="+mn-ea"/>
                <a:cs typeface="+mn-cs"/>
              </a:rPr>
              <a:t> </a:t>
            </a:r>
            <a:r>
              <a:rPr lang="en-US" err="1">
                <a:ea typeface="+mn-ea"/>
                <a:cs typeface="+mn-cs"/>
              </a:rPr>
              <a:t>bằng</a:t>
            </a:r>
            <a:r>
              <a:rPr lang="en-US">
                <a:ea typeface="+mn-ea"/>
                <a:cs typeface="+mn-cs"/>
              </a:rPr>
              <a:t> DUP.</a:t>
            </a:r>
          </a:p>
          <a:p>
            <a:pPr lvl="1" eaLnBrk="1" hangingPunct="1">
              <a:defRPr/>
            </a:pPr>
            <a:r>
              <a:rPr lang="en-US" b="1"/>
              <a:t>SIZE</a:t>
            </a:r>
            <a:r>
              <a:rPr lang="en-US"/>
              <a:t>	</a:t>
            </a:r>
            <a:r>
              <a:rPr lang="en-US" b="1"/>
              <a:t>&lt;</a:t>
            </a:r>
            <a:r>
              <a:rPr lang="en-US" b="1" err="1"/>
              <a:t>biến</a:t>
            </a:r>
            <a:r>
              <a:rPr lang="en-US" b="1"/>
              <a:t>&gt; </a:t>
            </a:r>
            <a:endParaRPr lang="en-US"/>
          </a:p>
          <a:p>
            <a:pPr marL="457200" lvl="1" indent="0">
              <a:buNone/>
              <a:defRPr/>
            </a:pPr>
            <a:r>
              <a:rPr lang="en-US">
                <a:ea typeface="+mn-ea"/>
                <a:cs typeface="+mn-cs"/>
              </a:rPr>
              <a:t>Trả </a:t>
            </a:r>
            <a:r>
              <a:rPr lang="en-US" err="1">
                <a:ea typeface="+mn-ea"/>
                <a:cs typeface="+mn-cs"/>
              </a:rPr>
              <a:t>về</a:t>
            </a:r>
            <a:r>
              <a:rPr lang="en-US">
                <a:ea typeface="+mn-ea"/>
                <a:cs typeface="+mn-cs"/>
              </a:rPr>
              <a:t> </a:t>
            </a:r>
            <a:r>
              <a:rPr lang="en-US" err="1">
                <a:ea typeface="+mn-ea"/>
                <a:cs typeface="+mn-cs"/>
              </a:rPr>
              <a:t>số</a:t>
            </a:r>
            <a:r>
              <a:rPr lang="en-US">
                <a:ea typeface="+mn-ea"/>
                <a:cs typeface="+mn-cs"/>
              </a:rPr>
              <a:t> byte </a:t>
            </a:r>
            <a:r>
              <a:rPr lang="en-US" err="1">
                <a:ea typeface="+mn-ea"/>
                <a:cs typeface="+mn-cs"/>
              </a:rPr>
              <a:t>của</a:t>
            </a:r>
            <a:r>
              <a:rPr lang="en-US">
                <a:ea typeface="+mn-ea"/>
                <a:cs typeface="+mn-cs"/>
              </a:rPr>
              <a:t> </a:t>
            </a:r>
            <a:r>
              <a:rPr lang="en-US" err="1">
                <a:ea typeface="+mn-ea"/>
                <a:cs typeface="+mn-cs"/>
              </a:rPr>
              <a:t>dãy</a:t>
            </a:r>
            <a:r>
              <a:rPr lang="en-US">
                <a:ea typeface="+mn-ea"/>
                <a:cs typeface="+mn-cs"/>
              </a:rPr>
              <a:t> </a:t>
            </a:r>
            <a:r>
              <a:rPr lang="en-US" err="1">
                <a:ea typeface="+mn-ea"/>
                <a:cs typeface="+mn-cs"/>
              </a:rPr>
              <a:t>khai</a:t>
            </a:r>
            <a:r>
              <a:rPr lang="en-US">
                <a:ea typeface="+mn-ea"/>
                <a:cs typeface="+mn-cs"/>
              </a:rPr>
              <a:t> </a:t>
            </a:r>
            <a:r>
              <a:rPr lang="en-US" err="1">
                <a:ea typeface="+mn-ea"/>
                <a:cs typeface="+mn-cs"/>
              </a:rPr>
              <a:t>báo</a:t>
            </a:r>
            <a:r>
              <a:rPr lang="en-US">
                <a:ea typeface="+mn-ea"/>
                <a:cs typeface="+mn-cs"/>
              </a:rPr>
              <a:t> </a:t>
            </a:r>
            <a:r>
              <a:rPr lang="en-US" err="1">
                <a:ea typeface="+mn-ea"/>
                <a:cs typeface="+mn-cs"/>
              </a:rPr>
              <a:t>bằng</a:t>
            </a:r>
            <a:r>
              <a:rPr lang="en-US">
                <a:ea typeface="+mn-ea"/>
                <a:cs typeface="+mn-cs"/>
              </a:rPr>
              <a:t> DUP.</a:t>
            </a:r>
          </a:p>
          <a:p>
            <a:pPr marL="457200" lvl="1" indent="0">
              <a:buNone/>
              <a:defRPr/>
            </a:pPr>
            <a:r>
              <a:rPr lang="en-US">
                <a:ea typeface="+mn-ea"/>
                <a:cs typeface="+mn-cs"/>
              </a:rPr>
              <a:t>Với </a:t>
            </a:r>
            <a:r>
              <a:rPr lang="en-US" err="1">
                <a:ea typeface="+mn-ea"/>
                <a:cs typeface="+mn-cs"/>
              </a:rPr>
              <a:t>dãy</a:t>
            </a:r>
            <a:r>
              <a:rPr lang="en-US">
                <a:ea typeface="+mn-ea"/>
                <a:cs typeface="+mn-cs"/>
              </a:rPr>
              <a:t> </a:t>
            </a:r>
            <a:r>
              <a:rPr lang="en-US" err="1">
                <a:ea typeface="+mn-ea"/>
                <a:cs typeface="+mn-cs"/>
              </a:rPr>
              <a:t>đơn</a:t>
            </a:r>
            <a:r>
              <a:rPr lang="en-US">
                <a:ea typeface="+mn-ea"/>
                <a:cs typeface="+mn-cs"/>
              </a:rPr>
              <a:t> </a:t>
            </a:r>
            <a:r>
              <a:rPr lang="en-US" err="1">
                <a:ea typeface="+mn-ea"/>
                <a:cs typeface="+mn-cs"/>
              </a:rPr>
              <a:t>thì</a:t>
            </a:r>
            <a:r>
              <a:rPr lang="en-US">
                <a:ea typeface="+mn-ea"/>
                <a:cs typeface="+mn-cs"/>
              </a:rPr>
              <a:t> 	SIZE = LENGTH * TYPE.</a:t>
            </a:r>
          </a:p>
        </p:txBody>
      </p:sp>
      <p:sp>
        <p:nvSpPr>
          <p:cNvPr id="18436" name="Slide Number Placeholder 3">
            <a:extLst>
              <a:ext uri="{FF2B5EF4-FFF2-40B4-BE49-F238E27FC236}">
                <a16:creationId xmlns:a16="http://schemas.microsoft.com/office/drawing/2014/main" id="{75A82ECB-1DFC-40EE-912C-DA77622264A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364F4AE8-7E21-475E-B041-832BB4C33B95}" type="slidenum">
              <a:rPr lang="en-US" altLang="en-US" sz="1400">
                <a:latin typeface="Tahoma" panose="020B0604030504040204" pitchFamily="34" charset="0"/>
              </a:rPr>
              <a:pPr>
                <a:spcBef>
                  <a:spcPct val="0"/>
                </a:spcBef>
                <a:buClrTx/>
                <a:buSzTx/>
                <a:buFontTx/>
                <a:buNone/>
              </a:pPr>
              <a:t>507</a:t>
            </a:fld>
            <a:endParaRPr lang="en-US" altLang="en-US" sz="1400">
              <a:latin typeface="Tahoma" panose="020B0604030504040204" pitchFamily="34" charset="0"/>
            </a:endParaRPr>
          </a:p>
        </p:txBody>
      </p:sp>
    </p:spTree>
    <p:extLst>
      <p:ext uri="{BB962C8B-B14F-4D97-AF65-F5344CB8AC3E}">
        <p14:creationId xmlns:p14="http://schemas.microsoft.com/office/powerpoint/2010/main" val="141078046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5B88149B-7561-477E-8D96-C81C68D5D17C}"/>
              </a:ext>
            </a:extLst>
          </p:cNvPr>
          <p:cNvSpPr>
            <a:spLocks noGrp="1"/>
          </p:cNvSpPr>
          <p:nvPr>
            <p:ph type="title"/>
          </p:nvPr>
        </p:nvSpPr>
        <p:spPr/>
        <p:txBody>
          <a:bodyPr/>
          <a:lstStyle/>
          <a:p>
            <a:pPr eaLnBrk="1" hangingPunct="1"/>
            <a:endParaRPr lang="en-US" altLang="en-US"/>
          </a:p>
        </p:txBody>
      </p:sp>
      <p:sp>
        <p:nvSpPr>
          <p:cNvPr id="3" name="Content Placeholder 2">
            <a:extLst>
              <a:ext uri="{FF2B5EF4-FFF2-40B4-BE49-F238E27FC236}">
                <a16:creationId xmlns:a16="http://schemas.microsoft.com/office/drawing/2014/main" id="{D0D55690-99F5-4999-9FDC-73132594743E}"/>
              </a:ext>
            </a:extLst>
          </p:cNvPr>
          <p:cNvSpPr>
            <a:spLocks noGrp="1"/>
          </p:cNvSpPr>
          <p:nvPr>
            <p:ph idx="1"/>
          </p:nvPr>
        </p:nvSpPr>
        <p:spPr>
          <a:xfrm>
            <a:off x="1752600" y="1143000"/>
            <a:ext cx="8726488" cy="5562600"/>
          </a:xfrm>
        </p:spPr>
        <p:txBody>
          <a:bodyPr/>
          <a:lstStyle/>
          <a:p>
            <a:pPr eaLnBrk="1" hangingPunct="1">
              <a:defRPr/>
            </a:pPr>
            <a:r>
              <a:rPr lang="en-US" err="1"/>
              <a:t>Toán</a:t>
            </a:r>
            <a:r>
              <a:rPr lang="en-US"/>
              <a:t> </a:t>
            </a:r>
            <a:r>
              <a:rPr lang="en-US" err="1"/>
              <a:t>tử</a:t>
            </a:r>
            <a:r>
              <a:rPr lang="en-US"/>
              <a:t> </a:t>
            </a:r>
            <a:r>
              <a:rPr lang="en-US" err="1"/>
              <a:t>số</a:t>
            </a:r>
            <a:r>
              <a:rPr lang="en-US"/>
              <a:t> </a:t>
            </a:r>
            <a:r>
              <a:rPr lang="en-US" err="1"/>
              <a:t>học</a:t>
            </a:r>
            <a:r>
              <a:rPr lang="en-US"/>
              <a:t> :</a:t>
            </a:r>
          </a:p>
          <a:p>
            <a:pPr marL="457200" lvl="1" indent="0">
              <a:buNone/>
              <a:defRPr/>
            </a:pPr>
            <a:r>
              <a:rPr lang="en-US" b="1">
                <a:ea typeface="+mn-ea"/>
                <a:cs typeface="+mn-cs"/>
              </a:rPr>
              <a:t>*</a:t>
            </a:r>
            <a:r>
              <a:rPr lang="en-US">
                <a:ea typeface="+mn-ea"/>
                <a:cs typeface="+mn-cs"/>
              </a:rPr>
              <a:t>	</a:t>
            </a:r>
            <a:r>
              <a:rPr lang="en-US" err="1">
                <a:ea typeface="+mn-ea"/>
                <a:cs typeface="+mn-cs"/>
              </a:rPr>
              <a:t>Nhân</a:t>
            </a:r>
            <a:endParaRPr lang="en-US" sz="4000">
              <a:ea typeface="+mn-ea"/>
              <a:cs typeface="+mn-cs"/>
            </a:endParaRPr>
          </a:p>
          <a:p>
            <a:pPr marL="457200" lvl="1" indent="0">
              <a:buNone/>
              <a:defRPr/>
            </a:pPr>
            <a:r>
              <a:rPr lang="en-US" b="1">
                <a:ea typeface="+mn-ea"/>
                <a:cs typeface="+mn-cs"/>
              </a:rPr>
              <a:t>/</a:t>
            </a:r>
            <a:r>
              <a:rPr lang="en-US">
                <a:ea typeface="+mn-ea"/>
                <a:cs typeface="+mn-cs"/>
              </a:rPr>
              <a:t>		</a:t>
            </a:r>
            <a:r>
              <a:rPr lang="en-US" err="1">
                <a:ea typeface="+mn-ea"/>
                <a:cs typeface="+mn-cs"/>
              </a:rPr>
              <a:t>Chia</a:t>
            </a:r>
            <a:r>
              <a:rPr lang="en-US">
                <a:ea typeface="+mn-ea"/>
                <a:cs typeface="+mn-cs"/>
              </a:rPr>
              <a:t> </a:t>
            </a:r>
            <a:r>
              <a:rPr lang="en-US" err="1">
                <a:ea typeface="+mn-ea"/>
                <a:cs typeface="+mn-cs"/>
              </a:rPr>
              <a:t>nguyên</a:t>
            </a:r>
            <a:endParaRPr lang="en-US" sz="4000">
              <a:ea typeface="+mn-ea"/>
              <a:cs typeface="+mn-cs"/>
            </a:endParaRPr>
          </a:p>
          <a:p>
            <a:pPr marL="457200" lvl="1" indent="0">
              <a:buNone/>
              <a:defRPr/>
            </a:pPr>
            <a:r>
              <a:rPr lang="en-US" b="1">
                <a:ea typeface="+mn-ea"/>
                <a:cs typeface="+mn-cs"/>
              </a:rPr>
              <a:t>MOD</a:t>
            </a:r>
            <a:r>
              <a:rPr lang="en-US">
                <a:ea typeface="+mn-ea"/>
                <a:cs typeface="+mn-cs"/>
              </a:rPr>
              <a:t>	</a:t>
            </a:r>
            <a:r>
              <a:rPr lang="en-US" err="1">
                <a:ea typeface="+mn-ea"/>
                <a:cs typeface="+mn-cs"/>
              </a:rPr>
              <a:t>Chia</a:t>
            </a:r>
            <a:r>
              <a:rPr lang="en-US">
                <a:ea typeface="+mn-ea"/>
                <a:cs typeface="+mn-cs"/>
              </a:rPr>
              <a:t> </a:t>
            </a:r>
            <a:r>
              <a:rPr lang="en-US" err="1">
                <a:ea typeface="+mn-ea"/>
                <a:cs typeface="+mn-cs"/>
              </a:rPr>
              <a:t>lấy</a:t>
            </a:r>
            <a:r>
              <a:rPr lang="en-US">
                <a:ea typeface="+mn-ea"/>
                <a:cs typeface="+mn-cs"/>
              </a:rPr>
              <a:t> </a:t>
            </a:r>
            <a:r>
              <a:rPr lang="en-US" err="1">
                <a:ea typeface="+mn-ea"/>
                <a:cs typeface="+mn-cs"/>
              </a:rPr>
              <a:t>số</a:t>
            </a:r>
            <a:r>
              <a:rPr lang="en-US">
                <a:ea typeface="+mn-ea"/>
                <a:cs typeface="+mn-cs"/>
              </a:rPr>
              <a:t> </a:t>
            </a:r>
            <a:r>
              <a:rPr lang="en-US" err="1">
                <a:ea typeface="+mn-ea"/>
                <a:cs typeface="+mn-cs"/>
              </a:rPr>
              <a:t>dư</a:t>
            </a:r>
            <a:endParaRPr lang="en-US" sz="4000">
              <a:ea typeface="+mn-ea"/>
              <a:cs typeface="+mn-cs"/>
            </a:endParaRPr>
          </a:p>
          <a:p>
            <a:pPr marL="457200" lvl="1" indent="0">
              <a:buNone/>
              <a:defRPr/>
            </a:pPr>
            <a:r>
              <a:rPr lang="en-US" b="1">
                <a:ea typeface="+mn-ea"/>
                <a:cs typeface="+mn-cs"/>
              </a:rPr>
              <a:t>SHR</a:t>
            </a:r>
            <a:r>
              <a:rPr lang="en-US">
                <a:ea typeface="+mn-ea"/>
                <a:cs typeface="+mn-cs"/>
              </a:rPr>
              <a:t>	</a:t>
            </a:r>
            <a:r>
              <a:rPr lang="en-US" err="1">
                <a:ea typeface="+mn-ea"/>
                <a:cs typeface="+mn-cs"/>
              </a:rPr>
              <a:t>Dịch</a:t>
            </a:r>
            <a:r>
              <a:rPr lang="en-US">
                <a:ea typeface="+mn-ea"/>
                <a:cs typeface="+mn-cs"/>
              </a:rPr>
              <a:t> </a:t>
            </a:r>
            <a:r>
              <a:rPr lang="en-US" err="1">
                <a:ea typeface="+mn-ea"/>
                <a:cs typeface="+mn-cs"/>
              </a:rPr>
              <a:t>phải</a:t>
            </a:r>
            <a:r>
              <a:rPr lang="en-US">
                <a:ea typeface="+mn-ea"/>
                <a:cs typeface="+mn-cs"/>
              </a:rPr>
              <a:t>, </a:t>
            </a:r>
            <a:r>
              <a:rPr lang="en-US" err="1">
                <a:ea typeface="+mn-ea"/>
                <a:cs typeface="+mn-cs"/>
              </a:rPr>
              <a:t>dạng</a:t>
            </a:r>
            <a:r>
              <a:rPr lang="en-US">
                <a:ea typeface="+mn-ea"/>
                <a:cs typeface="+mn-cs"/>
              </a:rPr>
              <a:t> </a:t>
            </a:r>
            <a:r>
              <a:rPr lang="en-US" err="1">
                <a:ea typeface="+mn-ea"/>
                <a:cs typeface="+mn-cs"/>
              </a:rPr>
              <a:t>sử</a:t>
            </a:r>
            <a:r>
              <a:rPr lang="en-US">
                <a:ea typeface="+mn-ea"/>
                <a:cs typeface="+mn-cs"/>
              </a:rPr>
              <a:t> </a:t>
            </a:r>
            <a:r>
              <a:rPr lang="en-US" err="1">
                <a:ea typeface="+mn-ea"/>
                <a:cs typeface="+mn-cs"/>
              </a:rPr>
              <a:t>dụng</a:t>
            </a:r>
            <a:r>
              <a:rPr lang="en-US">
                <a:ea typeface="+mn-ea"/>
                <a:cs typeface="+mn-cs"/>
              </a:rPr>
              <a:t>	:&lt;</a:t>
            </a:r>
            <a:r>
              <a:rPr lang="en-US" err="1">
                <a:ea typeface="+mn-ea"/>
                <a:cs typeface="+mn-cs"/>
              </a:rPr>
              <a:t>trị</a:t>
            </a:r>
            <a:r>
              <a:rPr lang="en-US">
                <a:ea typeface="+mn-ea"/>
                <a:cs typeface="+mn-cs"/>
              </a:rPr>
              <a:t>&gt;	SHR	&lt;</a:t>
            </a:r>
            <a:r>
              <a:rPr lang="en-US" err="1">
                <a:ea typeface="+mn-ea"/>
                <a:cs typeface="+mn-cs"/>
              </a:rPr>
              <a:t>số</a:t>
            </a:r>
            <a:r>
              <a:rPr lang="en-US">
                <a:ea typeface="+mn-ea"/>
                <a:cs typeface="+mn-cs"/>
              </a:rPr>
              <a:t> bit&gt;</a:t>
            </a:r>
            <a:endParaRPr lang="en-US" sz="4000">
              <a:ea typeface="+mn-ea"/>
              <a:cs typeface="+mn-cs"/>
            </a:endParaRPr>
          </a:p>
          <a:p>
            <a:pPr marL="457200" lvl="1" indent="0">
              <a:buNone/>
              <a:defRPr/>
            </a:pPr>
            <a:r>
              <a:rPr lang="en-US" b="1">
                <a:ea typeface="+mn-ea"/>
                <a:cs typeface="+mn-cs"/>
              </a:rPr>
              <a:t>SHL</a:t>
            </a:r>
            <a:r>
              <a:rPr lang="en-US">
                <a:ea typeface="+mn-ea"/>
                <a:cs typeface="+mn-cs"/>
              </a:rPr>
              <a:t> 	</a:t>
            </a:r>
            <a:r>
              <a:rPr lang="en-US" err="1">
                <a:ea typeface="+mn-ea"/>
                <a:cs typeface="+mn-cs"/>
              </a:rPr>
              <a:t>Dịch</a:t>
            </a:r>
            <a:r>
              <a:rPr lang="en-US">
                <a:ea typeface="+mn-ea"/>
                <a:cs typeface="+mn-cs"/>
              </a:rPr>
              <a:t> </a:t>
            </a:r>
            <a:r>
              <a:rPr lang="en-US" err="1">
                <a:ea typeface="+mn-ea"/>
                <a:cs typeface="+mn-cs"/>
              </a:rPr>
              <a:t>trái</a:t>
            </a:r>
            <a:r>
              <a:rPr lang="en-US">
                <a:ea typeface="+mn-ea"/>
                <a:cs typeface="+mn-cs"/>
              </a:rPr>
              <a:t>, </a:t>
            </a:r>
            <a:r>
              <a:rPr lang="en-US" err="1">
                <a:ea typeface="+mn-ea"/>
                <a:cs typeface="+mn-cs"/>
              </a:rPr>
              <a:t>dạng</a:t>
            </a:r>
            <a:r>
              <a:rPr lang="en-US">
                <a:ea typeface="+mn-ea"/>
                <a:cs typeface="+mn-cs"/>
              </a:rPr>
              <a:t> </a:t>
            </a:r>
            <a:r>
              <a:rPr lang="en-US" err="1">
                <a:ea typeface="+mn-ea"/>
                <a:cs typeface="+mn-cs"/>
              </a:rPr>
              <a:t>sử</a:t>
            </a:r>
            <a:r>
              <a:rPr lang="en-US">
                <a:ea typeface="+mn-ea"/>
                <a:cs typeface="+mn-cs"/>
              </a:rPr>
              <a:t> </a:t>
            </a:r>
            <a:r>
              <a:rPr lang="en-US" err="1">
                <a:ea typeface="+mn-ea"/>
                <a:cs typeface="+mn-cs"/>
              </a:rPr>
              <a:t>dụng</a:t>
            </a:r>
            <a:r>
              <a:rPr lang="en-US">
                <a:ea typeface="+mn-ea"/>
                <a:cs typeface="+mn-cs"/>
              </a:rPr>
              <a:t> 	:&lt;</a:t>
            </a:r>
            <a:r>
              <a:rPr lang="en-US" err="1">
                <a:ea typeface="+mn-ea"/>
                <a:cs typeface="+mn-cs"/>
              </a:rPr>
              <a:t>trị</a:t>
            </a:r>
            <a:r>
              <a:rPr lang="en-US">
                <a:ea typeface="+mn-ea"/>
                <a:cs typeface="+mn-cs"/>
              </a:rPr>
              <a:t>&gt;	SHL	&lt;</a:t>
            </a:r>
            <a:r>
              <a:rPr lang="en-US" err="1">
                <a:ea typeface="+mn-ea"/>
                <a:cs typeface="+mn-cs"/>
              </a:rPr>
              <a:t>số</a:t>
            </a:r>
            <a:r>
              <a:rPr lang="en-US">
                <a:ea typeface="+mn-ea"/>
                <a:cs typeface="+mn-cs"/>
              </a:rPr>
              <a:t> bit&gt;</a:t>
            </a:r>
            <a:endParaRPr lang="en-US" sz="4000">
              <a:ea typeface="+mn-ea"/>
              <a:cs typeface="+mn-cs"/>
            </a:endParaRPr>
          </a:p>
          <a:p>
            <a:pPr marL="457200" lvl="1" indent="0">
              <a:buNone/>
              <a:defRPr/>
            </a:pPr>
            <a:r>
              <a:rPr lang="en-US" b="1">
                <a:ea typeface="+mn-ea"/>
                <a:cs typeface="+mn-cs"/>
              </a:rPr>
              <a:t>+</a:t>
            </a:r>
            <a:r>
              <a:rPr lang="en-US">
                <a:ea typeface="+mn-ea"/>
                <a:cs typeface="+mn-cs"/>
              </a:rPr>
              <a:t>	</a:t>
            </a:r>
            <a:r>
              <a:rPr lang="en-US" err="1">
                <a:ea typeface="+mn-ea"/>
                <a:cs typeface="+mn-cs"/>
              </a:rPr>
              <a:t>Cộng</a:t>
            </a:r>
            <a:endParaRPr lang="en-US" sz="4000">
              <a:ea typeface="+mn-ea"/>
              <a:cs typeface="+mn-cs"/>
            </a:endParaRPr>
          </a:p>
          <a:p>
            <a:pPr marL="457200" lvl="1" indent="0">
              <a:buNone/>
              <a:defRPr/>
            </a:pPr>
            <a:r>
              <a:rPr lang="en-US" b="1">
                <a:ea typeface="+mn-ea"/>
                <a:cs typeface="+mn-cs"/>
              </a:rPr>
              <a:t>-</a:t>
            </a:r>
            <a:r>
              <a:rPr lang="en-US">
                <a:ea typeface="+mn-ea"/>
                <a:cs typeface="+mn-cs"/>
              </a:rPr>
              <a:t>		</a:t>
            </a:r>
            <a:r>
              <a:rPr lang="en-US" err="1">
                <a:ea typeface="+mn-ea"/>
                <a:cs typeface="+mn-cs"/>
              </a:rPr>
              <a:t>Trừ</a:t>
            </a:r>
            <a:r>
              <a:rPr lang="en-US">
                <a:ea typeface="+mn-ea"/>
                <a:cs typeface="+mn-cs"/>
              </a:rPr>
              <a:t>, </a:t>
            </a:r>
            <a:r>
              <a:rPr lang="en-US" err="1">
                <a:ea typeface="+mn-ea"/>
                <a:cs typeface="+mn-cs"/>
              </a:rPr>
              <a:t>âm</a:t>
            </a:r>
            <a:endParaRPr lang="en-US" sz="4000">
              <a:ea typeface="+mn-ea"/>
              <a:cs typeface="+mn-cs"/>
            </a:endParaRPr>
          </a:p>
          <a:p>
            <a:pPr lvl="1" eaLnBrk="1" hangingPunct="1">
              <a:defRPr/>
            </a:pPr>
            <a:r>
              <a:rPr lang="en-GB" err="1">
                <a:ea typeface="+mn-ea"/>
                <a:cs typeface="+mn-cs"/>
              </a:rPr>
              <a:t>Chú</a:t>
            </a:r>
            <a:r>
              <a:rPr lang="en-GB">
                <a:ea typeface="+mn-ea"/>
                <a:cs typeface="+mn-cs"/>
              </a:rPr>
              <a:t> ý </a:t>
            </a:r>
            <a:r>
              <a:rPr lang="en-GB" err="1">
                <a:ea typeface="+mn-ea"/>
                <a:cs typeface="+mn-cs"/>
              </a:rPr>
              <a:t>phân</a:t>
            </a:r>
            <a:r>
              <a:rPr lang="en-GB">
                <a:ea typeface="+mn-ea"/>
                <a:cs typeface="+mn-cs"/>
              </a:rPr>
              <a:t> </a:t>
            </a:r>
            <a:r>
              <a:rPr lang="en-GB" err="1">
                <a:ea typeface="+mn-ea"/>
                <a:cs typeface="+mn-cs"/>
              </a:rPr>
              <a:t>biệt</a:t>
            </a:r>
            <a:r>
              <a:rPr lang="en-GB">
                <a:ea typeface="+mn-ea"/>
                <a:cs typeface="+mn-cs"/>
              </a:rPr>
              <a:t> </a:t>
            </a:r>
            <a:r>
              <a:rPr lang="en-GB" err="1">
                <a:ea typeface="+mn-ea"/>
                <a:cs typeface="+mn-cs"/>
              </a:rPr>
              <a:t>với</a:t>
            </a:r>
            <a:r>
              <a:rPr lang="en-GB">
                <a:ea typeface="+mn-ea"/>
                <a:cs typeface="+mn-cs"/>
              </a:rPr>
              <a:t> </a:t>
            </a:r>
            <a:r>
              <a:rPr lang="en-GB" err="1">
                <a:ea typeface="+mn-ea"/>
                <a:cs typeface="+mn-cs"/>
              </a:rPr>
              <a:t>các</a:t>
            </a:r>
            <a:r>
              <a:rPr lang="en-GB">
                <a:ea typeface="+mn-ea"/>
                <a:cs typeface="+mn-cs"/>
              </a:rPr>
              <a:t> </a:t>
            </a:r>
            <a:r>
              <a:rPr lang="en-GB" err="1">
                <a:ea typeface="+mn-ea"/>
                <a:cs typeface="+mn-cs"/>
              </a:rPr>
              <a:t>lệnh</a:t>
            </a:r>
            <a:r>
              <a:rPr lang="en-GB">
                <a:ea typeface="+mn-ea"/>
                <a:cs typeface="+mn-cs"/>
              </a:rPr>
              <a:t> SHL, SHR. </a:t>
            </a:r>
            <a:r>
              <a:rPr lang="en-GB" err="1">
                <a:ea typeface="+mn-ea"/>
                <a:cs typeface="+mn-cs"/>
              </a:rPr>
              <a:t>Toán</a:t>
            </a:r>
            <a:r>
              <a:rPr lang="en-GB">
                <a:ea typeface="+mn-ea"/>
                <a:cs typeface="+mn-cs"/>
              </a:rPr>
              <a:t> </a:t>
            </a:r>
            <a:r>
              <a:rPr lang="en-GB" err="1">
                <a:ea typeface="+mn-ea"/>
                <a:cs typeface="+mn-cs"/>
              </a:rPr>
              <a:t>tử</a:t>
            </a:r>
            <a:r>
              <a:rPr lang="en-GB">
                <a:ea typeface="+mn-ea"/>
                <a:cs typeface="+mn-cs"/>
              </a:rPr>
              <a:t> </a:t>
            </a:r>
            <a:r>
              <a:rPr lang="en-GB" err="1">
                <a:ea typeface="+mn-ea"/>
                <a:cs typeface="+mn-cs"/>
              </a:rPr>
              <a:t>thi</a:t>
            </a:r>
            <a:r>
              <a:rPr lang="en-GB">
                <a:ea typeface="+mn-ea"/>
                <a:cs typeface="+mn-cs"/>
              </a:rPr>
              <a:t> </a:t>
            </a:r>
            <a:r>
              <a:rPr lang="en-GB" err="1">
                <a:ea typeface="+mn-ea"/>
                <a:cs typeface="+mn-cs"/>
              </a:rPr>
              <a:t>hành</a:t>
            </a:r>
            <a:r>
              <a:rPr lang="en-GB">
                <a:ea typeface="+mn-ea"/>
                <a:cs typeface="+mn-cs"/>
              </a:rPr>
              <a:t> </a:t>
            </a:r>
            <a:r>
              <a:rPr lang="en-GB" err="1">
                <a:ea typeface="+mn-ea"/>
                <a:cs typeface="+mn-cs"/>
              </a:rPr>
              <a:t>khi</a:t>
            </a:r>
            <a:r>
              <a:rPr lang="en-GB">
                <a:ea typeface="+mn-ea"/>
                <a:cs typeface="+mn-cs"/>
              </a:rPr>
              <a:t> </a:t>
            </a:r>
            <a:r>
              <a:rPr lang="en-GB" err="1">
                <a:ea typeface="+mn-ea"/>
                <a:cs typeface="+mn-cs"/>
              </a:rPr>
              <a:t>dịch</a:t>
            </a:r>
            <a:r>
              <a:rPr lang="en-GB">
                <a:ea typeface="+mn-ea"/>
                <a:cs typeface="+mn-cs"/>
              </a:rPr>
              <a:t> </a:t>
            </a:r>
            <a:r>
              <a:rPr lang="en-GB" err="1">
                <a:ea typeface="+mn-ea"/>
                <a:cs typeface="+mn-cs"/>
              </a:rPr>
              <a:t>chương</a:t>
            </a:r>
            <a:r>
              <a:rPr lang="en-GB">
                <a:ea typeface="+mn-ea"/>
                <a:cs typeface="+mn-cs"/>
              </a:rPr>
              <a:t> </a:t>
            </a:r>
            <a:r>
              <a:rPr lang="en-GB" err="1">
                <a:ea typeface="+mn-ea"/>
                <a:cs typeface="+mn-cs"/>
              </a:rPr>
              <a:t>trình</a:t>
            </a:r>
            <a:r>
              <a:rPr lang="en-GB">
                <a:ea typeface="+mn-ea"/>
                <a:cs typeface="+mn-cs"/>
              </a:rPr>
              <a:t>, </a:t>
            </a:r>
            <a:r>
              <a:rPr lang="en-GB" err="1">
                <a:ea typeface="+mn-ea"/>
                <a:cs typeface="+mn-cs"/>
              </a:rPr>
              <a:t>trong</a:t>
            </a:r>
            <a:r>
              <a:rPr lang="en-GB">
                <a:ea typeface="+mn-ea"/>
                <a:cs typeface="+mn-cs"/>
              </a:rPr>
              <a:t> </a:t>
            </a:r>
            <a:r>
              <a:rPr lang="en-GB" err="1">
                <a:ea typeface="+mn-ea"/>
                <a:cs typeface="+mn-cs"/>
              </a:rPr>
              <a:t>khi</a:t>
            </a:r>
            <a:r>
              <a:rPr lang="en-GB">
                <a:ea typeface="+mn-ea"/>
                <a:cs typeface="+mn-cs"/>
              </a:rPr>
              <a:t> </a:t>
            </a:r>
            <a:r>
              <a:rPr lang="en-GB" err="1">
                <a:ea typeface="+mn-ea"/>
                <a:cs typeface="+mn-cs"/>
              </a:rPr>
              <a:t>lệnh</a:t>
            </a:r>
            <a:r>
              <a:rPr lang="en-GB">
                <a:ea typeface="+mn-ea"/>
                <a:cs typeface="+mn-cs"/>
              </a:rPr>
              <a:t> </a:t>
            </a:r>
            <a:r>
              <a:rPr lang="en-GB" err="1">
                <a:ea typeface="+mn-ea"/>
                <a:cs typeface="+mn-cs"/>
              </a:rPr>
              <a:t>chỉ</a:t>
            </a:r>
            <a:r>
              <a:rPr lang="en-GB">
                <a:ea typeface="+mn-ea"/>
                <a:cs typeface="+mn-cs"/>
              </a:rPr>
              <a:t> </a:t>
            </a:r>
            <a:r>
              <a:rPr lang="en-GB" err="1">
                <a:ea typeface="+mn-ea"/>
                <a:cs typeface="+mn-cs"/>
              </a:rPr>
              <a:t>thi</a:t>
            </a:r>
            <a:r>
              <a:rPr lang="en-GB">
                <a:ea typeface="+mn-ea"/>
                <a:cs typeface="+mn-cs"/>
              </a:rPr>
              <a:t> </a:t>
            </a:r>
            <a:r>
              <a:rPr lang="en-GB" err="1">
                <a:ea typeface="+mn-ea"/>
                <a:cs typeface="+mn-cs"/>
              </a:rPr>
              <a:t>hành</a:t>
            </a:r>
            <a:r>
              <a:rPr lang="en-GB">
                <a:ea typeface="+mn-ea"/>
                <a:cs typeface="+mn-cs"/>
              </a:rPr>
              <a:t> </a:t>
            </a:r>
            <a:r>
              <a:rPr lang="en-GB" err="1">
                <a:ea typeface="+mn-ea"/>
                <a:cs typeface="+mn-cs"/>
              </a:rPr>
              <a:t>khi</a:t>
            </a:r>
            <a:r>
              <a:rPr lang="en-GB">
                <a:ea typeface="+mn-ea"/>
                <a:cs typeface="+mn-cs"/>
              </a:rPr>
              <a:t> </a:t>
            </a:r>
            <a:r>
              <a:rPr lang="en-GB" err="1">
                <a:ea typeface="+mn-ea"/>
                <a:cs typeface="+mn-cs"/>
              </a:rPr>
              <a:t>chạy</a:t>
            </a:r>
            <a:r>
              <a:rPr lang="en-GB">
                <a:ea typeface="+mn-ea"/>
                <a:cs typeface="+mn-cs"/>
              </a:rPr>
              <a:t> </a:t>
            </a:r>
            <a:r>
              <a:rPr lang="en-GB" err="1">
                <a:ea typeface="+mn-ea"/>
                <a:cs typeface="+mn-cs"/>
              </a:rPr>
              <a:t>chương</a:t>
            </a:r>
            <a:r>
              <a:rPr lang="en-GB">
                <a:ea typeface="+mn-ea"/>
                <a:cs typeface="+mn-cs"/>
              </a:rPr>
              <a:t> </a:t>
            </a:r>
            <a:r>
              <a:rPr lang="en-GB" err="1">
                <a:ea typeface="+mn-ea"/>
                <a:cs typeface="+mn-cs"/>
              </a:rPr>
              <a:t>trình</a:t>
            </a:r>
            <a:r>
              <a:rPr lang="en-GB">
                <a:ea typeface="+mn-ea"/>
                <a:cs typeface="+mn-cs"/>
              </a:rPr>
              <a:t>.</a:t>
            </a:r>
            <a:endParaRPr lang="en-US"/>
          </a:p>
        </p:txBody>
      </p:sp>
      <p:sp>
        <p:nvSpPr>
          <p:cNvPr id="19460" name="Slide Number Placeholder 3">
            <a:extLst>
              <a:ext uri="{FF2B5EF4-FFF2-40B4-BE49-F238E27FC236}">
                <a16:creationId xmlns:a16="http://schemas.microsoft.com/office/drawing/2014/main" id="{AD14F4F6-734C-45CE-AF5F-D04110708BD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9198D6FB-3C64-40C4-BD9B-570667E9395A}" type="slidenum">
              <a:rPr lang="en-US" altLang="en-US" sz="1400">
                <a:latin typeface="Tahoma" panose="020B0604030504040204" pitchFamily="34" charset="0"/>
              </a:rPr>
              <a:pPr>
                <a:spcBef>
                  <a:spcPct val="0"/>
                </a:spcBef>
                <a:buClrTx/>
                <a:buSzTx/>
                <a:buFontTx/>
                <a:buNone/>
              </a:pPr>
              <a:t>508</a:t>
            </a:fld>
            <a:endParaRPr lang="en-US" altLang="en-US" sz="1400">
              <a:latin typeface="Tahoma" panose="020B0604030504040204" pitchFamily="34" charset="0"/>
            </a:endParaRPr>
          </a:p>
        </p:txBody>
      </p:sp>
    </p:spTree>
    <p:extLst>
      <p:ext uri="{BB962C8B-B14F-4D97-AF65-F5344CB8AC3E}">
        <p14:creationId xmlns:p14="http://schemas.microsoft.com/office/powerpoint/2010/main" val="274950162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8A267AB5-C84F-4E55-9B9D-9DE4C4A32E89}"/>
              </a:ext>
            </a:extLst>
          </p:cNvPr>
          <p:cNvSpPr>
            <a:spLocks noGrp="1"/>
          </p:cNvSpPr>
          <p:nvPr>
            <p:ph type="title"/>
          </p:nvPr>
        </p:nvSpPr>
        <p:spPr/>
        <p:txBody>
          <a:bodyPr/>
          <a:lstStyle/>
          <a:p>
            <a:pPr eaLnBrk="1" hangingPunct="1"/>
            <a:endParaRPr lang="en-US" altLang="en-US"/>
          </a:p>
        </p:txBody>
      </p:sp>
      <p:sp>
        <p:nvSpPr>
          <p:cNvPr id="3" name="Content Placeholder 2">
            <a:extLst>
              <a:ext uri="{FF2B5EF4-FFF2-40B4-BE49-F238E27FC236}">
                <a16:creationId xmlns:a16="http://schemas.microsoft.com/office/drawing/2014/main" id="{E2C86694-6054-4781-BEE5-41C7DDB66D80}"/>
              </a:ext>
            </a:extLst>
          </p:cNvPr>
          <p:cNvSpPr>
            <a:spLocks noGrp="1"/>
          </p:cNvSpPr>
          <p:nvPr>
            <p:ph idx="1"/>
          </p:nvPr>
        </p:nvSpPr>
        <p:spPr>
          <a:xfrm>
            <a:off x="1752600" y="1143000"/>
            <a:ext cx="8726488" cy="5715000"/>
          </a:xfrm>
        </p:spPr>
        <p:txBody>
          <a:bodyPr/>
          <a:lstStyle/>
          <a:p>
            <a:pPr>
              <a:spcBef>
                <a:spcPts val="0"/>
              </a:spcBef>
              <a:defRPr/>
            </a:pPr>
            <a:r>
              <a:rPr lang="en-US" err="1"/>
              <a:t>Toán</a:t>
            </a:r>
            <a:r>
              <a:rPr lang="en-US"/>
              <a:t> </a:t>
            </a:r>
            <a:r>
              <a:rPr lang="en-US" err="1"/>
              <a:t>tử</a:t>
            </a:r>
            <a:r>
              <a:rPr lang="en-US"/>
              <a:t> </a:t>
            </a:r>
            <a:r>
              <a:rPr lang="en-US" err="1"/>
              <a:t>quan</a:t>
            </a:r>
            <a:r>
              <a:rPr lang="en-US"/>
              <a:t> </a:t>
            </a:r>
            <a:r>
              <a:rPr lang="en-US" err="1"/>
              <a:t>hệ</a:t>
            </a:r>
            <a:r>
              <a:rPr lang="en-US"/>
              <a:t> :</a:t>
            </a:r>
            <a:r>
              <a:rPr lang="en-US" err="1"/>
              <a:t>Dùng</a:t>
            </a:r>
            <a:r>
              <a:rPr lang="en-US"/>
              <a:t> </a:t>
            </a:r>
            <a:r>
              <a:rPr lang="en-US" err="1"/>
              <a:t>để</a:t>
            </a:r>
            <a:r>
              <a:rPr lang="en-US"/>
              <a:t> so </a:t>
            </a:r>
            <a:r>
              <a:rPr lang="en-US" err="1"/>
              <a:t>sánh</a:t>
            </a:r>
            <a:endParaRPr lang="en-US"/>
          </a:p>
          <a:p>
            <a:pPr marL="457200" lvl="1" indent="0">
              <a:spcBef>
                <a:spcPts val="0"/>
              </a:spcBef>
              <a:buNone/>
              <a:defRPr/>
            </a:pPr>
            <a:r>
              <a:rPr lang="en-US" sz="2600" b="1">
                <a:ea typeface="+mn-ea"/>
                <a:cs typeface="+mn-cs"/>
              </a:rPr>
              <a:t>EQ</a:t>
            </a:r>
            <a:r>
              <a:rPr lang="en-US" sz="2600">
                <a:ea typeface="+mn-ea"/>
                <a:cs typeface="+mn-cs"/>
              </a:rPr>
              <a:t>	</a:t>
            </a:r>
            <a:r>
              <a:rPr lang="en-US" sz="2600" err="1">
                <a:ea typeface="+mn-ea"/>
                <a:cs typeface="+mn-cs"/>
              </a:rPr>
              <a:t>bằng</a:t>
            </a:r>
            <a:endParaRPr lang="en-US" sz="2600">
              <a:ea typeface="+mn-ea"/>
              <a:cs typeface="+mn-cs"/>
            </a:endParaRPr>
          </a:p>
          <a:p>
            <a:pPr marL="457200" lvl="1" indent="0">
              <a:spcBef>
                <a:spcPts val="0"/>
              </a:spcBef>
              <a:buNone/>
              <a:defRPr/>
            </a:pPr>
            <a:r>
              <a:rPr lang="en-US" sz="2600" b="1">
                <a:ea typeface="+mn-ea"/>
                <a:cs typeface="+mn-cs"/>
              </a:rPr>
              <a:t>NE</a:t>
            </a:r>
            <a:r>
              <a:rPr lang="en-US" sz="2600">
                <a:ea typeface="+mn-ea"/>
                <a:cs typeface="+mn-cs"/>
              </a:rPr>
              <a:t>	</a:t>
            </a:r>
            <a:r>
              <a:rPr lang="en-US" sz="2600" err="1">
                <a:ea typeface="+mn-ea"/>
                <a:cs typeface="+mn-cs"/>
              </a:rPr>
              <a:t>khác</a:t>
            </a:r>
            <a:endParaRPr lang="en-US" sz="2600">
              <a:ea typeface="+mn-ea"/>
              <a:cs typeface="+mn-cs"/>
            </a:endParaRPr>
          </a:p>
          <a:p>
            <a:pPr marL="457200" lvl="1" indent="0">
              <a:spcBef>
                <a:spcPts val="0"/>
              </a:spcBef>
              <a:buNone/>
              <a:defRPr/>
            </a:pPr>
            <a:r>
              <a:rPr lang="en-US" sz="2600" b="1">
                <a:ea typeface="+mn-ea"/>
                <a:cs typeface="+mn-cs"/>
              </a:rPr>
              <a:t>LT</a:t>
            </a:r>
            <a:r>
              <a:rPr lang="en-US" sz="2600">
                <a:ea typeface="+mn-ea"/>
                <a:cs typeface="+mn-cs"/>
              </a:rPr>
              <a:t>		nhỏ </a:t>
            </a:r>
            <a:r>
              <a:rPr lang="en-US" sz="2600" err="1">
                <a:ea typeface="+mn-ea"/>
                <a:cs typeface="+mn-cs"/>
              </a:rPr>
              <a:t>hơn</a:t>
            </a:r>
            <a:endParaRPr lang="en-US" sz="2600">
              <a:ea typeface="+mn-ea"/>
              <a:cs typeface="+mn-cs"/>
            </a:endParaRPr>
          </a:p>
          <a:p>
            <a:pPr marL="457200" lvl="1" indent="0">
              <a:spcBef>
                <a:spcPts val="0"/>
              </a:spcBef>
              <a:buNone/>
              <a:defRPr/>
            </a:pPr>
            <a:r>
              <a:rPr lang="en-US" sz="2600" b="1">
                <a:ea typeface="+mn-ea"/>
                <a:cs typeface="+mn-cs"/>
              </a:rPr>
              <a:t>LE	</a:t>
            </a:r>
            <a:r>
              <a:rPr lang="en-US" sz="2600">
                <a:ea typeface="+mn-ea"/>
                <a:cs typeface="+mn-cs"/>
              </a:rPr>
              <a:t>	</a:t>
            </a:r>
            <a:r>
              <a:rPr lang="en-US" sz="2600" err="1">
                <a:ea typeface="+mn-ea"/>
                <a:cs typeface="+mn-cs"/>
              </a:rPr>
              <a:t>nhỏ</a:t>
            </a:r>
            <a:r>
              <a:rPr lang="en-US" sz="2600">
                <a:ea typeface="+mn-ea"/>
                <a:cs typeface="+mn-cs"/>
              </a:rPr>
              <a:t> </a:t>
            </a:r>
            <a:r>
              <a:rPr lang="en-US" sz="2600" err="1">
                <a:ea typeface="+mn-ea"/>
                <a:cs typeface="+mn-cs"/>
              </a:rPr>
              <a:t>hơn</a:t>
            </a:r>
            <a:r>
              <a:rPr lang="en-US" sz="2600">
                <a:ea typeface="+mn-ea"/>
                <a:cs typeface="+mn-cs"/>
              </a:rPr>
              <a:t> </a:t>
            </a:r>
            <a:r>
              <a:rPr lang="en-US" sz="2600" err="1">
                <a:ea typeface="+mn-ea"/>
                <a:cs typeface="+mn-cs"/>
              </a:rPr>
              <a:t>hoặc</a:t>
            </a:r>
            <a:r>
              <a:rPr lang="en-US" sz="2600">
                <a:ea typeface="+mn-ea"/>
                <a:cs typeface="+mn-cs"/>
              </a:rPr>
              <a:t> </a:t>
            </a:r>
            <a:r>
              <a:rPr lang="en-US" sz="2600" err="1">
                <a:ea typeface="+mn-ea"/>
                <a:cs typeface="+mn-cs"/>
              </a:rPr>
              <a:t>bằng</a:t>
            </a:r>
            <a:endParaRPr lang="en-US" sz="2600">
              <a:ea typeface="+mn-ea"/>
              <a:cs typeface="+mn-cs"/>
            </a:endParaRPr>
          </a:p>
          <a:p>
            <a:pPr marL="457200" lvl="1" indent="0">
              <a:spcBef>
                <a:spcPts val="0"/>
              </a:spcBef>
              <a:buNone/>
              <a:defRPr/>
            </a:pPr>
            <a:r>
              <a:rPr lang="en-US" sz="2600" b="1">
                <a:ea typeface="+mn-ea"/>
                <a:cs typeface="+mn-cs"/>
              </a:rPr>
              <a:t>GT</a:t>
            </a:r>
            <a:r>
              <a:rPr lang="en-US" sz="2600">
                <a:ea typeface="+mn-ea"/>
                <a:cs typeface="+mn-cs"/>
              </a:rPr>
              <a:t>	</a:t>
            </a:r>
            <a:r>
              <a:rPr lang="en-US" sz="2600" err="1">
                <a:ea typeface="+mn-ea"/>
                <a:cs typeface="+mn-cs"/>
              </a:rPr>
              <a:t>lớn</a:t>
            </a:r>
            <a:r>
              <a:rPr lang="en-US" sz="2600">
                <a:ea typeface="+mn-ea"/>
                <a:cs typeface="+mn-cs"/>
              </a:rPr>
              <a:t> </a:t>
            </a:r>
            <a:r>
              <a:rPr lang="en-US" sz="2600" err="1">
                <a:ea typeface="+mn-ea"/>
                <a:cs typeface="+mn-cs"/>
              </a:rPr>
              <a:t>hơn</a:t>
            </a:r>
            <a:endParaRPr lang="en-US" sz="2600">
              <a:ea typeface="+mn-ea"/>
              <a:cs typeface="+mn-cs"/>
            </a:endParaRPr>
          </a:p>
          <a:p>
            <a:pPr marL="457200" lvl="1" indent="0">
              <a:spcBef>
                <a:spcPts val="0"/>
              </a:spcBef>
              <a:buNone/>
              <a:defRPr/>
            </a:pPr>
            <a:r>
              <a:rPr lang="en-US" sz="2600" b="1">
                <a:ea typeface="+mn-ea"/>
                <a:cs typeface="+mn-cs"/>
              </a:rPr>
              <a:t>GE</a:t>
            </a:r>
            <a:r>
              <a:rPr lang="en-US" sz="2600">
                <a:ea typeface="+mn-ea"/>
                <a:cs typeface="+mn-cs"/>
              </a:rPr>
              <a:t>	</a:t>
            </a:r>
            <a:r>
              <a:rPr lang="en-US" sz="2600" err="1">
                <a:ea typeface="+mn-ea"/>
                <a:cs typeface="+mn-cs"/>
              </a:rPr>
              <a:t>lớn</a:t>
            </a:r>
            <a:r>
              <a:rPr lang="en-US" sz="2600">
                <a:ea typeface="+mn-ea"/>
                <a:cs typeface="+mn-cs"/>
              </a:rPr>
              <a:t> </a:t>
            </a:r>
            <a:r>
              <a:rPr lang="en-US" sz="2600" err="1">
                <a:ea typeface="+mn-ea"/>
                <a:cs typeface="+mn-cs"/>
              </a:rPr>
              <a:t>hơn</a:t>
            </a:r>
            <a:r>
              <a:rPr lang="en-US" sz="2600">
                <a:ea typeface="+mn-ea"/>
                <a:cs typeface="+mn-cs"/>
              </a:rPr>
              <a:t> </a:t>
            </a:r>
            <a:r>
              <a:rPr lang="en-US" sz="2600" err="1">
                <a:ea typeface="+mn-ea"/>
                <a:cs typeface="+mn-cs"/>
              </a:rPr>
              <a:t>hoặc</a:t>
            </a:r>
            <a:r>
              <a:rPr lang="en-US" sz="2600">
                <a:ea typeface="+mn-ea"/>
                <a:cs typeface="+mn-cs"/>
              </a:rPr>
              <a:t> </a:t>
            </a:r>
            <a:r>
              <a:rPr lang="en-US" sz="2600" err="1">
                <a:ea typeface="+mn-ea"/>
                <a:cs typeface="+mn-cs"/>
              </a:rPr>
              <a:t>bằng</a:t>
            </a:r>
            <a:endParaRPr lang="en-US" sz="2600">
              <a:ea typeface="+mn-ea"/>
              <a:cs typeface="+mn-cs"/>
            </a:endParaRPr>
          </a:p>
          <a:p>
            <a:pPr lvl="1">
              <a:spcBef>
                <a:spcPts val="0"/>
              </a:spcBef>
              <a:defRPr/>
            </a:pPr>
            <a:r>
              <a:rPr lang="en-US" sz="2700" err="1">
                <a:ea typeface="+mn-ea"/>
                <a:cs typeface="+mn-cs"/>
              </a:rPr>
              <a:t>Nếu</a:t>
            </a:r>
            <a:r>
              <a:rPr lang="en-US" sz="2700">
                <a:ea typeface="+mn-ea"/>
                <a:cs typeface="+mn-cs"/>
              </a:rPr>
              <a:t> </a:t>
            </a:r>
            <a:r>
              <a:rPr lang="en-US" sz="2700" err="1">
                <a:ea typeface="+mn-ea"/>
                <a:cs typeface="+mn-cs"/>
              </a:rPr>
              <a:t>đúng</a:t>
            </a:r>
            <a:r>
              <a:rPr lang="en-US" sz="2700">
                <a:ea typeface="+mn-ea"/>
                <a:cs typeface="+mn-cs"/>
              </a:rPr>
              <a:t> </a:t>
            </a:r>
            <a:r>
              <a:rPr lang="en-US" sz="2700" err="1">
                <a:ea typeface="+mn-ea"/>
                <a:cs typeface="+mn-cs"/>
              </a:rPr>
              <a:t>trả</a:t>
            </a:r>
            <a:r>
              <a:rPr lang="en-US" sz="2700">
                <a:ea typeface="+mn-ea"/>
                <a:cs typeface="+mn-cs"/>
              </a:rPr>
              <a:t> </a:t>
            </a:r>
            <a:r>
              <a:rPr lang="en-US" sz="2700" err="1">
                <a:ea typeface="+mn-ea"/>
                <a:cs typeface="+mn-cs"/>
              </a:rPr>
              <a:t>về</a:t>
            </a:r>
            <a:r>
              <a:rPr lang="en-US" sz="2700">
                <a:ea typeface="+mn-ea"/>
                <a:cs typeface="+mn-cs"/>
              </a:rPr>
              <a:t> </a:t>
            </a:r>
            <a:r>
              <a:rPr lang="en-US" sz="2700" err="1">
                <a:ea typeface="+mn-ea"/>
                <a:cs typeface="+mn-cs"/>
              </a:rPr>
              <a:t>trị</a:t>
            </a:r>
            <a:r>
              <a:rPr lang="en-US" sz="2700">
                <a:ea typeface="+mn-ea"/>
                <a:cs typeface="+mn-cs"/>
              </a:rPr>
              <a:t> 0FFFFH (-1), </a:t>
            </a:r>
            <a:r>
              <a:rPr lang="en-US" sz="2700" err="1">
                <a:ea typeface="+mn-ea"/>
                <a:cs typeface="+mn-cs"/>
              </a:rPr>
              <a:t>còn</a:t>
            </a:r>
            <a:r>
              <a:rPr lang="en-US" sz="2700">
                <a:ea typeface="+mn-ea"/>
                <a:cs typeface="+mn-cs"/>
              </a:rPr>
              <a:t> </a:t>
            </a:r>
            <a:r>
              <a:rPr lang="en-US" sz="2700" err="1">
                <a:ea typeface="+mn-ea"/>
                <a:cs typeface="+mn-cs"/>
              </a:rPr>
              <a:t>sai</a:t>
            </a:r>
            <a:r>
              <a:rPr lang="en-US" sz="2700">
                <a:ea typeface="+mn-ea"/>
                <a:cs typeface="+mn-cs"/>
              </a:rPr>
              <a:t> </a:t>
            </a:r>
            <a:r>
              <a:rPr lang="en-US" sz="2700" err="1">
                <a:ea typeface="+mn-ea"/>
                <a:cs typeface="+mn-cs"/>
              </a:rPr>
              <a:t>trả</a:t>
            </a:r>
            <a:r>
              <a:rPr lang="en-US" sz="2700">
                <a:ea typeface="+mn-ea"/>
                <a:cs typeface="+mn-cs"/>
              </a:rPr>
              <a:t> </a:t>
            </a:r>
            <a:r>
              <a:rPr lang="en-US" sz="2700" err="1">
                <a:ea typeface="+mn-ea"/>
                <a:cs typeface="+mn-cs"/>
              </a:rPr>
              <a:t>về</a:t>
            </a:r>
            <a:r>
              <a:rPr lang="en-US" sz="2700">
                <a:ea typeface="+mn-ea"/>
                <a:cs typeface="+mn-cs"/>
              </a:rPr>
              <a:t> </a:t>
            </a:r>
            <a:r>
              <a:rPr lang="en-US" sz="2700" err="1">
                <a:ea typeface="+mn-ea"/>
                <a:cs typeface="+mn-cs"/>
              </a:rPr>
              <a:t>trị</a:t>
            </a:r>
            <a:r>
              <a:rPr lang="en-US" sz="2700">
                <a:ea typeface="+mn-ea"/>
                <a:cs typeface="+mn-cs"/>
              </a:rPr>
              <a:t> 0.</a:t>
            </a:r>
          </a:p>
          <a:p>
            <a:pPr lvl="1">
              <a:spcBef>
                <a:spcPts val="0"/>
              </a:spcBef>
              <a:defRPr/>
            </a:pPr>
            <a:r>
              <a:rPr lang="en-US" sz="2700" err="1">
                <a:ea typeface="+mn-ea"/>
                <a:cs typeface="+mn-cs"/>
              </a:rPr>
              <a:t>Dùng</a:t>
            </a:r>
            <a:r>
              <a:rPr lang="en-US" sz="2700">
                <a:ea typeface="+mn-ea"/>
                <a:cs typeface="+mn-cs"/>
              </a:rPr>
              <a:t> </a:t>
            </a:r>
            <a:r>
              <a:rPr lang="en-US" sz="2700" err="1">
                <a:ea typeface="+mn-ea"/>
                <a:cs typeface="+mn-cs"/>
              </a:rPr>
              <a:t>trong</a:t>
            </a:r>
            <a:r>
              <a:rPr lang="en-US" sz="2700">
                <a:ea typeface="+mn-ea"/>
                <a:cs typeface="+mn-cs"/>
              </a:rPr>
              <a:t> </a:t>
            </a:r>
            <a:r>
              <a:rPr lang="en-US" sz="2700" err="1">
                <a:ea typeface="+mn-ea"/>
                <a:cs typeface="+mn-cs"/>
              </a:rPr>
              <a:t>các</a:t>
            </a:r>
            <a:r>
              <a:rPr lang="en-US" sz="2700">
                <a:ea typeface="+mn-ea"/>
                <a:cs typeface="+mn-cs"/>
              </a:rPr>
              <a:t> </a:t>
            </a:r>
            <a:r>
              <a:rPr lang="en-US" sz="2700" err="1">
                <a:ea typeface="+mn-ea"/>
                <a:cs typeface="+mn-cs"/>
              </a:rPr>
              <a:t>chỉ</a:t>
            </a:r>
            <a:r>
              <a:rPr lang="en-US" sz="2700">
                <a:ea typeface="+mn-ea"/>
                <a:cs typeface="+mn-cs"/>
              </a:rPr>
              <a:t> </a:t>
            </a:r>
            <a:r>
              <a:rPr lang="en-US" sz="2700" err="1">
                <a:ea typeface="+mn-ea"/>
                <a:cs typeface="+mn-cs"/>
              </a:rPr>
              <a:t>thị</a:t>
            </a:r>
            <a:r>
              <a:rPr lang="en-US" sz="2700">
                <a:ea typeface="+mn-ea"/>
                <a:cs typeface="+mn-cs"/>
              </a:rPr>
              <a:t> </a:t>
            </a:r>
            <a:r>
              <a:rPr lang="en-US" sz="2700" err="1">
                <a:ea typeface="+mn-ea"/>
                <a:cs typeface="+mn-cs"/>
              </a:rPr>
              <a:t>dịch</a:t>
            </a:r>
            <a:r>
              <a:rPr lang="en-US" sz="2700">
                <a:ea typeface="+mn-ea"/>
                <a:cs typeface="+mn-cs"/>
              </a:rPr>
              <a:t> </a:t>
            </a:r>
            <a:r>
              <a:rPr lang="en-US" sz="2700" err="1">
                <a:ea typeface="+mn-ea"/>
                <a:cs typeface="+mn-cs"/>
              </a:rPr>
              <a:t>có</a:t>
            </a:r>
            <a:r>
              <a:rPr lang="en-US" sz="2700">
                <a:ea typeface="+mn-ea"/>
                <a:cs typeface="+mn-cs"/>
              </a:rPr>
              <a:t> </a:t>
            </a:r>
            <a:r>
              <a:rPr lang="en-US" sz="2700" err="1">
                <a:ea typeface="+mn-ea"/>
                <a:cs typeface="+mn-cs"/>
              </a:rPr>
              <a:t>điều</a:t>
            </a:r>
            <a:r>
              <a:rPr lang="en-US" sz="2700">
                <a:ea typeface="+mn-ea"/>
                <a:cs typeface="+mn-cs"/>
              </a:rPr>
              <a:t> </a:t>
            </a:r>
            <a:r>
              <a:rPr lang="en-US" sz="2700" err="1">
                <a:ea typeface="+mn-ea"/>
                <a:cs typeface="+mn-cs"/>
              </a:rPr>
              <a:t>kiện</a:t>
            </a:r>
            <a:r>
              <a:rPr lang="en-US" sz="2700">
                <a:ea typeface="+mn-ea"/>
                <a:cs typeface="+mn-cs"/>
              </a:rPr>
              <a:t>.</a:t>
            </a:r>
          </a:p>
          <a:p>
            <a:pPr lvl="1">
              <a:spcBef>
                <a:spcPts val="0"/>
              </a:spcBef>
              <a:defRPr/>
            </a:pPr>
            <a:r>
              <a:rPr lang="en-US" sz="2700" i="1" err="1">
                <a:ea typeface="+mn-ea"/>
                <a:cs typeface="+mn-cs"/>
              </a:rPr>
              <a:t>Ví</a:t>
            </a:r>
            <a:r>
              <a:rPr lang="en-US" sz="2700" i="1">
                <a:ea typeface="+mn-ea"/>
                <a:cs typeface="+mn-cs"/>
              </a:rPr>
              <a:t> </a:t>
            </a:r>
            <a:r>
              <a:rPr lang="en-US" sz="2700" i="1" err="1">
                <a:ea typeface="+mn-ea"/>
                <a:cs typeface="+mn-cs"/>
              </a:rPr>
              <a:t>dụ</a:t>
            </a:r>
            <a:r>
              <a:rPr lang="en-US" sz="2700" i="1">
                <a:ea typeface="+mn-ea"/>
                <a:cs typeface="+mn-cs"/>
              </a:rPr>
              <a:t> :</a:t>
            </a:r>
            <a:r>
              <a:rPr lang="en-US" sz="2700">
                <a:ea typeface="+mn-ea"/>
                <a:cs typeface="+mn-cs"/>
              </a:rPr>
              <a:t> 	if (TRI MOD 3) </a:t>
            </a:r>
            <a:r>
              <a:rPr lang="en-US" sz="2700" b="1" i="1">
                <a:ea typeface="+mn-ea"/>
                <a:cs typeface="+mn-cs"/>
              </a:rPr>
              <a:t>GT </a:t>
            </a:r>
            <a:r>
              <a:rPr lang="en-US" sz="2700">
                <a:ea typeface="+mn-ea"/>
                <a:cs typeface="+mn-cs"/>
              </a:rPr>
              <a:t>1</a:t>
            </a:r>
          </a:p>
          <a:p>
            <a:pPr lvl="2">
              <a:spcBef>
                <a:spcPts val="0"/>
              </a:spcBef>
              <a:buNone/>
              <a:defRPr/>
            </a:pPr>
            <a:r>
              <a:rPr lang="en-US" sz="2700">
                <a:ea typeface="+mn-ea"/>
                <a:cs typeface="+mn-cs"/>
              </a:rPr>
              <a:t>		MOV	AL,1</a:t>
            </a:r>
          </a:p>
          <a:p>
            <a:pPr lvl="2">
              <a:spcBef>
                <a:spcPts val="0"/>
              </a:spcBef>
              <a:buNone/>
              <a:defRPr/>
            </a:pPr>
            <a:r>
              <a:rPr lang="en-US" sz="2700">
                <a:ea typeface="+mn-ea"/>
                <a:cs typeface="+mn-cs"/>
              </a:rPr>
              <a:t>		else</a:t>
            </a:r>
          </a:p>
          <a:p>
            <a:pPr lvl="2">
              <a:spcBef>
                <a:spcPts val="0"/>
              </a:spcBef>
              <a:buNone/>
              <a:defRPr/>
            </a:pPr>
            <a:r>
              <a:rPr lang="en-US" sz="2700">
                <a:ea typeface="+mn-ea"/>
                <a:cs typeface="+mn-cs"/>
              </a:rPr>
              <a:t>		MOV	AL,0</a:t>
            </a:r>
          </a:p>
          <a:p>
            <a:pPr lvl="2">
              <a:spcBef>
                <a:spcPts val="0"/>
              </a:spcBef>
              <a:buNone/>
              <a:defRPr/>
            </a:pPr>
            <a:r>
              <a:rPr lang="en-GB" sz="2700" b="1">
                <a:ea typeface="+mn-ea"/>
                <a:cs typeface="+mn-cs"/>
              </a:rPr>
              <a:t>		</a:t>
            </a:r>
            <a:r>
              <a:rPr lang="en-GB" sz="2700" err="1">
                <a:ea typeface="+mn-ea"/>
                <a:cs typeface="+mn-cs"/>
              </a:rPr>
              <a:t>endif</a:t>
            </a:r>
            <a:endParaRPr lang="en-US" sz="2700"/>
          </a:p>
        </p:txBody>
      </p:sp>
      <p:sp>
        <p:nvSpPr>
          <p:cNvPr id="20484" name="Slide Number Placeholder 3">
            <a:extLst>
              <a:ext uri="{FF2B5EF4-FFF2-40B4-BE49-F238E27FC236}">
                <a16:creationId xmlns:a16="http://schemas.microsoft.com/office/drawing/2014/main" id="{1C275802-9C10-4B37-AF09-6F4DE6D478B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0BDDBA47-E163-4B7A-9859-8E67B3F47F3D}" type="slidenum">
              <a:rPr lang="en-US" altLang="en-US" sz="1400">
                <a:latin typeface="Tahoma" panose="020B0604030504040204" pitchFamily="34" charset="0"/>
              </a:rPr>
              <a:pPr>
                <a:spcBef>
                  <a:spcPct val="0"/>
                </a:spcBef>
                <a:buClrTx/>
                <a:buSzTx/>
                <a:buFontTx/>
                <a:buNone/>
              </a:pPr>
              <a:t>509</a:t>
            </a:fld>
            <a:endParaRPr lang="en-US" altLang="en-US" sz="1400">
              <a:latin typeface="Tahoma" panose="020B0604030504040204" pitchFamily="34" charset="0"/>
            </a:endParaRPr>
          </a:p>
        </p:txBody>
      </p:sp>
    </p:spTree>
    <p:extLst>
      <p:ext uri="{BB962C8B-B14F-4D97-AF65-F5344CB8AC3E}">
        <p14:creationId xmlns:p14="http://schemas.microsoft.com/office/powerpoint/2010/main" val="2579566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B7E4DF74-0751-4263-97E9-077162C9DFC5}"/>
              </a:ext>
            </a:extLst>
          </p:cNvPr>
          <p:cNvSpPr>
            <a:spLocks noGrp="1"/>
          </p:cNvSpPr>
          <p:nvPr>
            <p:ph type="title"/>
          </p:nvPr>
        </p:nvSpPr>
        <p:spPr/>
        <p:txBody>
          <a:bodyPr/>
          <a:lstStyle/>
          <a:p>
            <a:r>
              <a:rPr lang="en-US" altLang="vi-VN"/>
              <a:t>Dạng 64 bit</a:t>
            </a:r>
          </a:p>
        </p:txBody>
      </p:sp>
      <p:sp>
        <p:nvSpPr>
          <p:cNvPr id="50179" name="Content Placeholder 2">
            <a:extLst>
              <a:ext uri="{FF2B5EF4-FFF2-40B4-BE49-F238E27FC236}">
                <a16:creationId xmlns:a16="http://schemas.microsoft.com/office/drawing/2014/main" id="{60DA6BFB-87B0-4700-907E-517E00A73D78}"/>
              </a:ext>
            </a:extLst>
          </p:cNvPr>
          <p:cNvSpPr>
            <a:spLocks noGrp="1"/>
          </p:cNvSpPr>
          <p:nvPr>
            <p:ph idx="1"/>
          </p:nvPr>
        </p:nvSpPr>
        <p:spPr/>
        <p:txBody>
          <a:bodyPr/>
          <a:lstStyle/>
          <a:p>
            <a:r>
              <a:rPr lang="en-US" altLang="vi-VN"/>
              <a:t>S là bit dấu</a:t>
            </a:r>
          </a:p>
          <a:p>
            <a:r>
              <a:rPr lang="en-US" altLang="vi-VN"/>
              <a:t>e (11 bit) là mã axcess – 1023 của phần mũ E</a:t>
            </a:r>
          </a:p>
          <a:p>
            <a:pPr>
              <a:buFont typeface="Wingdings" panose="05000000000000000000" pitchFamily="2" charset="2"/>
              <a:buNone/>
            </a:pPr>
            <a:r>
              <a:rPr lang="en-US" altLang="vi-VN">
                <a:sym typeface="Symbol" panose="05050102010706020507" pitchFamily="18" charset="2"/>
              </a:rPr>
              <a:t>		 E=e – 1023</a:t>
            </a:r>
          </a:p>
          <a:p>
            <a:r>
              <a:rPr lang="en-US" altLang="vi-VN"/>
              <a:t>m (52 bit) là phần lẻ của phần định trị M</a:t>
            </a:r>
          </a:p>
          <a:p>
            <a:r>
              <a:rPr lang="en-US" altLang="vi-VN"/>
              <a:t>Giá trị của số thực X</a:t>
            </a:r>
          </a:p>
          <a:p>
            <a:r>
              <a:rPr lang="en-US" altLang="vi-VN"/>
              <a:t>X= (-1)</a:t>
            </a:r>
            <a:r>
              <a:rPr lang="en-US" altLang="vi-VN" baseline="30000"/>
              <a:t>s</a:t>
            </a:r>
            <a:r>
              <a:rPr lang="en-US" altLang="vi-VN"/>
              <a:t> *1.m*2</a:t>
            </a:r>
            <a:r>
              <a:rPr lang="en-US" altLang="vi-VN" baseline="30000"/>
              <a:t>e-1023</a:t>
            </a:r>
          </a:p>
          <a:p>
            <a:r>
              <a:rPr lang="en-US" altLang="vi-VN"/>
              <a:t>Tầm giá trị biểu diễn : 10</a:t>
            </a:r>
            <a:r>
              <a:rPr lang="en-US" altLang="vi-VN" baseline="30000"/>
              <a:t>-308</a:t>
            </a:r>
            <a:r>
              <a:rPr lang="en-US" altLang="vi-VN"/>
              <a:t> đến 10</a:t>
            </a:r>
            <a:r>
              <a:rPr lang="en-US" altLang="vi-VN" baseline="30000"/>
              <a:t>+308</a:t>
            </a:r>
          </a:p>
          <a:p>
            <a:endParaRPr lang="en-US" altLang="vi-VN"/>
          </a:p>
        </p:txBody>
      </p:sp>
      <p:sp>
        <p:nvSpPr>
          <p:cNvPr id="50180" name="Footer Placeholder 3">
            <a:extLst>
              <a:ext uri="{FF2B5EF4-FFF2-40B4-BE49-F238E27FC236}">
                <a16:creationId xmlns:a16="http://schemas.microsoft.com/office/drawing/2014/main" id="{78B80E9B-C6E4-4B05-84D0-D4FC4B180FD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vi-VN" sz="1400">
                <a:latin typeface="Tahoma" panose="020B0604030504040204" pitchFamily="34" charset="0"/>
              </a:rPr>
              <a:t>CTMT&amp;HN - KHOA CNTT - ĐHSPKT</a:t>
            </a:r>
          </a:p>
        </p:txBody>
      </p:sp>
      <p:sp>
        <p:nvSpPr>
          <p:cNvPr id="50181" name="Slide Number Placeholder 4">
            <a:extLst>
              <a:ext uri="{FF2B5EF4-FFF2-40B4-BE49-F238E27FC236}">
                <a16:creationId xmlns:a16="http://schemas.microsoft.com/office/drawing/2014/main" id="{ED150C70-5706-43C2-B969-BE7E86B5787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4695ADE0-7FA6-4101-987C-095CA5661BC2}" type="slidenum">
              <a:rPr lang="en-US" altLang="vi-VN" sz="1400">
                <a:latin typeface="Tahoma" panose="020B0604030504040204" pitchFamily="34" charset="0"/>
              </a:rPr>
              <a:pPr>
                <a:spcBef>
                  <a:spcPct val="0"/>
                </a:spcBef>
                <a:buClrTx/>
                <a:buSzTx/>
                <a:buFontTx/>
                <a:buNone/>
              </a:pPr>
              <a:t>51</a:t>
            </a:fld>
            <a:endParaRPr lang="en-US" altLang="vi-VN" sz="1400">
              <a:latin typeface="Tahoma" panose="020B0604030504040204" pitchFamily="34" charset="0"/>
            </a:endParaRPr>
          </a:p>
        </p:txBody>
      </p:sp>
      <p:pic>
        <p:nvPicPr>
          <p:cNvPr id="50182" name="Picture 2">
            <a:extLst>
              <a:ext uri="{FF2B5EF4-FFF2-40B4-BE49-F238E27FC236}">
                <a16:creationId xmlns:a16="http://schemas.microsoft.com/office/drawing/2014/main" id="{17601237-BEF5-4282-A226-341AF431D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219201"/>
            <a:ext cx="3914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602999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489B0885-FEC5-497D-AD64-92547D961F1F}"/>
              </a:ext>
            </a:extLst>
          </p:cNvPr>
          <p:cNvSpPr>
            <a:spLocks noGrp="1"/>
          </p:cNvSpPr>
          <p:nvPr>
            <p:ph type="title"/>
          </p:nvPr>
        </p:nvSpPr>
        <p:spPr/>
        <p:txBody>
          <a:bodyPr/>
          <a:lstStyle/>
          <a:p>
            <a:pPr eaLnBrk="1" hangingPunct="1"/>
            <a:endParaRPr lang="en-US" altLang="en-US"/>
          </a:p>
        </p:txBody>
      </p:sp>
      <p:sp>
        <p:nvSpPr>
          <p:cNvPr id="3" name="Content Placeholder 2">
            <a:extLst>
              <a:ext uri="{FF2B5EF4-FFF2-40B4-BE49-F238E27FC236}">
                <a16:creationId xmlns:a16="http://schemas.microsoft.com/office/drawing/2014/main" id="{2A5AC9E4-A563-4629-A22C-2717E8BAFE3A}"/>
              </a:ext>
            </a:extLst>
          </p:cNvPr>
          <p:cNvSpPr>
            <a:spLocks noGrp="1"/>
          </p:cNvSpPr>
          <p:nvPr>
            <p:ph idx="1"/>
          </p:nvPr>
        </p:nvSpPr>
        <p:spPr/>
        <p:txBody>
          <a:bodyPr/>
          <a:lstStyle/>
          <a:p>
            <a:pPr eaLnBrk="1" hangingPunct="1">
              <a:defRPr/>
            </a:pPr>
            <a:r>
              <a:rPr lang="en-US" err="1"/>
              <a:t>Toán</a:t>
            </a:r>
            <a:r>
              <a:rPr lang="en-US"/>
              <a:t> </a:t>
            </a:r>
            <a:r>
              <a:rPr lang="en-US" err="1"/>
              <a:t>tử</a:t>
            </a:r>
            <a:r>
              <a:rPr lang="en-US"/>
              <a:t> </a:t>
            </a:r>
            <a:r>
              <a:rPr lang="en-US" err="1"/>
              <a:t>luận</a:t>
            </a:r>
            <a:r>
              <a:rPr lang="en-US"/>
              <a:t> </a:t>
            </a:r>
            <a:r>
              <a:rPr lang="en-US" err="1"/>
              <a:t>lý:</a:t>
            </a:r>
            <a:r>
              <a:rPr lang="en-US" b="1" err="1"/>
              <a:t>NOT</a:t>
            </a:r>
            <a:r>
              <a:rPr lang="en-US" b="1"/>
              <a:t>, AND, OR, XOR</a:t>
            </a:r>
            <a:endParaRPr lang="en-US"/>
          </a:p>
          <a:p>
            <a:pPr lvl="1" eaLnBrk="1" hangingPunct="1">
              <a:defRPr/>
            </a:pPr>
            <a:r>
              <a:rPr lang="en-US" i="1" err="1">
                <a:ea typeface="+mn-ea"/>
                <a:cs typeface="+mn-cs"/>
              </a:rPr>
              <a:t>Ví</a:t>
            </a:r>
            <a:r>
              <a:rPr lang="en-US" i="1">
                <a:ea typeface="+mn-ea"/>
                <a:cs typeface="+mn-cs"/>
              </a:rPr>
              <a:t> </a:t>
            </a:r>
            <a:r>
              <a:rPr lang="en-US" i="1" err="1">
                <a:ea typeface="+mn-ea"/>
                <a:cs typeface="+mn-cs"/>
              </a:rPr>
              <a:t>dụ</a:t>
            </a:r>
            <a:r>
              <a:rPr lang="en-US" i="1">
                <a:ea typeface="+mn-ea"/>
                <a:cs typeface="+mn-cs"/>
              </a:rPr>
              <a:t> :</a:t>
            </a:r>
            <a:r>
              <a:rPr lang="en-US">
                <a:ea typeface="+mn-ea"/>
                <a:cs typeface="+mn-cs"/>
              </a:rPr>
              <a:t> 	TRI1	EQU	176</a:t>
            </a:r>
          </a:p>
          <a:p>
            <a:pPr lvl="1" eaLnBrk="1" hangingPunct="1">
              <a:buFont typeface="Wingdings" panose="05000000000000000000" pitchFamily="2" charset="2"/>
              <a:buNone/>
              <a:defRPr/>
            </a:pPr>
            <a:r>
              <a:rPr lang="en-US">
                <a:ea typeface="+mn-ea"/>
                <a:cs typeface="+mn-cs"/>
              </a:rPr>
              <a:t>			MASK1	EQU	1</a:t>
            </a:r>
          </a:p>
          <a:p>
            <a:pPr lvl="1" eaLnBrk="1" hangingPunct="1">
              <a:buFont typeface="Wingdings" panose="05000000000000000000" pitchFamily="2" charset="2"/>
              <a:buNone/>
              <a:defRPr/>
            </a:pPr>
            <a:r>
              <a:rPr lang="en-GB">
                <a:ea typeface="+mn-ea"/>
                <a:cs typeface="+mn-cs"/>
              </a:rPr>
              <a:t>			MOV	AX,TRI1 </a:t>
            </a:r>
            <a:r>
              <a:rPr lang="en-GB" i="1">
                <a:ea typeface="+mn-ea"/>
                <a:cs typeface="+mn-cs"/>
              </a:rPr>
              <a:t>AND</a:t>
            </a:r>
            <a:r>
              <a:rPr lang="en-GB">
                <a:ea typeface="+mn-ea"/>
                <a:cs typeface="+mn-cs"/>
              </a:rPr>
              <a:t> </a:t>
            </a:r>
            <a:r>
              <a:rPr lang="en-GB" i="1">
                <a:ea typeface="+mn-ea"/>
                <a:cs typeface="+mn-cs"/>
              </a:rPr>
              <a:t>NOT</a:t>
            </a:r>
            <a:r>
              <a:rPr lang="en-GB">
                <a:ea typeface="+mn-ea"/>
                <a:cs typeface="+mn-cs"/>
              </a:rPr>
              <a:t> (MASK1 SHL 2)</a:t>
            </a:r>
          </a:p>
          <a:p>
            <a:pPr eaLnBrk="1" hangingPunct="1">
              <a:defRPr/>
            </a:pPr>
            <a:r>
              <a:rPr lang="en-GB" b="1" err="1"/>
              <a:t>Độ</a:t>
            </a:r>
            <a:r>
              <a:rPr lang="en-GB" b="1"/>
              <a:t> </a:t>
            </a:r>
            <a:r>
              <a:rPr lang="en-GB" b="1" err="1"/>
              <a:t>ưu</a:t>
            </a:r>
            <a:r>
              <a:rPr lang="en-GB" b="1"/>
              <a:t> </a:t>
            </a:r>
            <a:r>
              <a:rPr lang="en-GB" b="1" err="1"/>
              <a:t>tiên</a:t>
            </a:r>
            <a:r>
              <a:rPr lang="en-GB" b="1"/>
              <a:t> </a:t>
            </a:r>
            <a:r>
              <a:rPr lang="en-GB" b="1" err="1"/>
              <a:t>các</a:t>
            </a:r>
            <a:r>
              <a:rPr lang="en-GB" b="1"/>
              <a:t> </a:t>
            </a:r>
            <a:r>
              <a:rPr lang="en-GB" b="1" err="1"/>
              <a:t>toán</a:t>
            </a:r>
            <a:r>
              <a:rPr lang="en-GB" b="1"/>
              <a:t> </a:t>
            </a:r>
            <a:r>
              <a:rPr lang="en-GB" b="1" err="1"/>
              <a:t>tử</a:t>
            </a:r>
            <a:r>
              <a:rPr lang="en-GB" b="1"/>
              <a:t> :</a:t>
            </a:r>
          </a:p>
          <a:p>
            <a:pPr lvl="1" eaLnBrk="1" hangingPunct="1">
              <a:defRPr/>
            </a:pPr>
            <a:r>
              <a:rPr lang="en-US">
                <a:ea typeface="+mn-ea"/>
                <a:cs typeface="+mn-cs"/>
              </a:rPr>
              <a:t>MASM </a:t>
            </a:r>
            <a:r>
              <a:rPr lang="en-US" err="1">
                <a:ea typeface="+mn-ea"/>
                <a:cs typeface="+mn-cs"/>
              </a:rPr>
              <a:t>thi</a:t>
            </a:r>
            <a:r>
              <a:rPr lang="en-US">
                <a:ea typeface="+mn-ea"/>
                <a:cs typeface="+mn-cs"/>
              </a:rPr>
              <a:t> </a:t>
            </a:r>
            <a:r>
              <a:rPr lang="en-US" err="1">
                <a:ea typeface="+mn-ea"/>
                <a:cs typeface="+mn-cs"/>
              </a:rPr>
              <a:t>hành</a:t>
            </a:r>
            <a:r>
              <a:rPr lang="en-US">
                <a:ea typeface="+mn-ea"/>
                <a:cs typeface="+mn-cs"/>
              </a:rPr>
              <a:t> </a:t>
            </a:r>
            <a:r>
              <a:rPr lang="en-US" err="1">
                <a:ea typeface="+mn-ea"/>
                <a:cs typeface="+mn-cs"/>
              </a:rPr>
              <a:t>toán</a:t>
            </a:r>
            <a:r>
              <a:rPr lang="en-US">
                <a:ea typeface="+mn-ea"/>
                <a:cs typeface="+mn-cs"/>
              </a:rPr>
              <a:t> </a:t>
            </a:r>
            <a:r>
              <a:rPr lang="en-US" err="1">
                <a:ea typeface="+mn-ea"/>
                <a:cs typeface="+mn-cs"/>
              </a:rPr>
              <a:t>tử</a:t>
            </a:r>
            <a:r>
              <a:rPr lang="en-US">
                <a:ea typeface="+mn-ea"/>
                <a:cs typeface="+mn-cs"/>
              </a:rPr>
              <a:t> </a:t>
            </a:r>
            <a:r>
              <a:rPr lang="en-US" err="1">
                <a:ea typeface="+mn-ea"/>
                <a:cs typeface="+mn-cs"/>
              </a:rPr>
              <a:t>có</a:t>
            </a:r>
            <a:r>
              <a:rPr lang="en-US">
                <a:ea typeface="+mn-ea"/>
                <a:cs typeface="+mn-cs"/>
              </a:rPr>
              <a:t> </a:t>
            </a:r>
            <a:r>
              <a:rPr lang="en-US" err="1">
                <a:ea typeface="+mn-ea"/>
                <a:cs typeface="+mn-cs"/>
              </a:rPr>
              <a:t>độ</a:t>
            </a:r>
            <a:r>
              <a:rPr lang="en-US">
                <a:ea typeface="+mn-ea"/>
                <a:cs typeface="+mn-cs"/>
              </a:rPr>
              <a:t> </a:t>
            </a:r>
            <a:r>
              <a:rPr lang="en-US" err="1">
                <a:ea typeface="+mn-ea"/>
                <a:cs typeface="+mn-cs"/>
              </a:rPr>
              <a:t>ưu</a:t>
            </a:r>
            <a:r>
              <a:rPr lang="en-US">
                <a:ea typeface="+mn-ea"/>
                <a:cs typeface="+mn-cs"/>
              </a:rPr>
              <a:t> </a:t>
            </a:r>
            <a:r>
              <a:rPr lang="en-US" err="1">
                <a:ea typeface="+mn-ea"/>
                <a:cs typeface="+mn-cs"/>
              </a:rPr>
              <a:t>tiên</a:t>
            </a:r>
            <a:r>
              <a:rPr lang="en-US">
                <a:ea typeface="+mn-ea"/>
                <a:cs typeface="+mn-cs"/>
              </a:rPr>
              <a:t> </a:t>
            </a:r>
            <a:r>
              <a:rPr lang="en-US" err="1">
                <a:ea typeface="+mn-ea"/>
                <a:cs typeface="+mn-cs"/>
              </a:rPr>
              <a:t>cao</a:t>
            </a:r>
            <a:r>
              <a:rPr lang="en-US">
                <a:ea typeface="+mn-ea"/>
                <a:cs typeface="+mn-cs"/>
              </a:rPr>
              <a:t> </a:t>
            </a:r>
            <a:r>
              <a:rPr lang="en-US" err="1">
                <a:ea typeface="+mn-ea"/>
                <a:cs typeface="+mn-cs"/>
              </a:rPr>
              <a:t>trước</a:t>
            </a:r>
            <a:r>
              <a:rPr lang="en-US">
                <a:ea typeface="+mn-ea"/>
                <a:cs typeface="+mn-cs"/>
              </a:rPr>
              <a:t> </a:t>
            </a:r>
            <a:r>
              <a:rPr lang="en-US" err="1">
                <a:ea typeface="+mn-ea"/>
                <a:cs typeface="+mn-cs"/>
              </a:rPr>
              <a:t>hoặc</a:t>
            </a:r>
            <a:r>
              <a:rPr lang="en-US">
                <a:ea typeface="+mn-ea"/>
                <a:cs typeface="+mn-cs"/>
              </a:rPr>
              <a:t> </a:t>
            </a:r>
            <a:r>
              <a:rPr lang="en-US" err="1">
                <a:ea typeface="+mn-ea"/>
                <a:cs typeface="+mn-cs"/>
              </a:rPr>
              <a:t>từ</a:t>
            </a:r>
            <a:r>
              <a:rPr lang="en-US">
                <a:ea typeface="+mn-ea"/>
                <a:cs typeface="+mn-cs"/>
              </a:rPr>
              <a:t> </a:t>
            </a:r>
            <a:r>
              <a:rPr lang="en-US" err="1">
                <a:ea typeface="+mn-ea"/>
                <a:cs typeface="+mn-cs"/>
              </a:rPr>
              <a:t>trái</a:t>
            </a:r>
            <a:r>
              <a:rPr lang="en-US">
                <a:ea typeface="+mn-ea"/>
                <a:cs typeface="+mn-cs"/>
              </a:rPr>
              <a:t> sang </a:t>
            </a:r>
            <a:r>
              <a:rPr lang="en-US" err="1">
                <a:ea typeface="+mn-ea"/>
                <a:cs typeface="+mn-cs"/>
              </a:rPr>
              <a:t>phải</a:t>
            </a:r>
            <a:r>
              <a:rPr lang="en-US">
                <a:ea typeface="+mn-ea"/>
                <a:cs typeface="+mn-cs"/>
              </a:rPr>
              <a:t> </a:t>
            </a:r>
            <a:r>
              <a:rPr lang="en-US" err="1">
                <a:ea typeface="+mn-ea"/>
                <a:cs typeface="+mn-cs"/>
              </a:rPr>
              <a:t>nếu</a:t>
            </a:r>
            <a:r>
              <a:rPr lang="en-US">
                <a:ea typeface="+mn-ea"/>
                <a:cs typeface="+mn-cs"/>
              </a:rPr>
              <a:t> </a:t>
            </a:r>
            <a:r>
              <a:rPr lang="en-US" err="1">
                <a:ea typeface="+mn-ea"/>
                <a:cs typeface="+mn-cs"/>
              </a:rPr>
              <a:t>cùng</a:t>
            </a:r>
            <a:r>
              <a:rPr lang="en-US">
                <a:ea typeface="+mn-ea"/>
                <a:cs typeface="+mn-cs"/>
              </a:rPr>
              <a:t> </a:t>
            </a:r>
            <a:r>
              <a:rPr lang="en-US" err="1">
                <a:ea typeface="+mn-ea"/>
                <a:cs typeface="+mn-cs"/>
              </a:rPr>
              <a:t>độ</a:t>
            </a:r>
            <a:r>
              <a:rPr lang="en-US">
                <a:ea typeface="+mn-ea"/>
                <a:cs typeface="+mn-cs"/>
              </a:rPr>
              <a:t> </a:t>
            </a:r>
            <a:r>
              <a:rPr lang="en-US" err="1">
                <a:ea typeface="+mn-ea"/>
                <a:cs typeface="+mn-cs"/>
              </a:rPr>
              <a:t>ưu</a:t>
            </a:r>
            <a:r>
              <a:rPr lang="en-US">
                <a:ea typeface="+mn-ea"/>
                <a:cs typeface="+mn-cs"/>
              </a:rPr>
              <a:t> </a:t>
            </a:r>
            <a:r>
              <a:rPr lang="en-US" err="1">
                <a:ea typeface="+mn-ea"/>
                <a:cs typeface="+mn-cs"/>
              </a:rPr>
              <a:t>tiên</a:t>
            </a:r>
            <a:r>
              <a:rPr lang="en-US">
                <a:ea typeface="+mn-ea"/>
                <a:cs typeface="+mn-cs"/>
              </a:rPr>
              <a:t>.</a:t>
            </a:r>
          </a:p>
          <a:p>
            <a:pPr lvl="1" eaLnBrk="1" hangingPunct="1">
              <a:defRPr/>
            </a:pPr>
            <a:r>
              <a:rPr lang="en-GB" err="1">
                <a:ea typeface="+mn-ea"/>
                <a:cs typeface="+mn-cs"/>
              </a:rPr>
              <a:t>Độ</a:t>
            </a:r>
            <a:r>
              <a:rPr lang="en-GB">
                <a:ea typeface="+mn-ea"/>
                <a:cs typeface="+mn-cs"/>
              </a:rPr>
              <a:t> </a:t>
            </a:r>
            <a:r>
              <a:rPr lang="en-GB" err="1">
                <a:ea typeface="+mn-ea"/>
                <a:cs typeface="+mn-cs"/>
              </a:rPr>
              <a:t>ưu</a:t>
            </a:r>
            <a:r>
              <a:rPr lang="en-GB">
                <a:ea typeface="+mn-ea"/>
                <a:cs typeface="+mn-cs"/>
              </a:rPr>
              <a:t> </a:t>
            </a:r>
            <a:r>
              <a:rPr lang="en-GB" err="1">
                <a:ea typeface="+mn-ea"/>
                <a:cs typeface="+mn-cs"/>
              </a:rPr>
              <a:t>tiên</a:t>
            </a:r>
            <a:r>
              <a:rPr lang="en-GB">
                <a:ea typeface="+mn-ea"/>
                <a:cs typeface="+mn-cs"/>
              </a:rPr>
              <a:t> </a:t>
            </a:r>
            <a:r>
              <a:rPr lang="en-GB" err="1">
                <a:ea typeface="+mn-ea"/>
                <a:cs typeface="+mn-cs"/>
              </a:rPr>
              <a:t>các</a:t>
            </a:r>
            <a:r>
              <a:rPr lang="en-GB">
                <a:ea typeface="+mn-ea"/>
                <a:cs typeface="+mn-cs"/>
              </a:rPr>
              <a:t> </a:t>
            </a:r>
            <a:r>
              <a:rPr lang="en-GB" err="1">
                <a:ea typeface="+mn-ea"/>
                <a:cs typeface="+mn-cs"/>
              </a:rPr>
              <a:t>toán</a:t>
            </a:r>
            <a:r>
              <a:rPr lang="en-GB">
                <a:ea typeface="+mn-ea"/>
                <a:cs typeface="+mn-cs"/>
              </a:rPr>
              <a:t> </a:t>
            </a:r>
            <a:r>
              <a:rPr lang="en-GB" err="1">
                <a:ea typeface="+mn-ea"/>
                <a:cs typeface="+mn-cs"/>
              </a:rPr>
              <a:t>tử</a:t>
            </a:r>
            <a:r>
              <a:rPr lang="en-GB">
                <a:ea typeface="+mn-ea"/>
                <a:cs typeface="+mn-cs"/>
              </a:rPr>
              <a:t> </a:t>
            </a:r>
            <a:r>
              <a:rPr lang="en-GB" err="1">
                <a:ea typeface="+mn-ea"/>
                <a:cs typeface="+mn-cs"/>
              </a:rPr>
              <a:t>được</a:t>
            </a:r>
            <a:r>
              <a:rPr lang="en-GB">
                <a:ea typeface="+mn-ea"/>
                <a:cs typeface="+mn-cs"/>
              </a:rPr>
              <a:t> </a:t>
            </a:r>
            <a:r>
              <a:rPr lang="en-GB" err="1">
                <a:ea typeface="+mn-ea"/>
                <a:cs typeface="+mn-cs"/>
              </a:rPr>
              <a:t>sắp</a:t>
            </a:r>
            <a:r>
              <a:rPr lang="en-GB">
                <a:ea typeface="+mn-ea"/>
                <a:cs typeface="+mn-cs"/>
              </a:rPr>
              <a:t> </a:t>
            </a:r>
            <a:r>
              <a:rPr lang="en-GB" err="1">
                <a:ea typeface="+mn-ea"/>
                <a:cs typeface="+mn-cs"/>
              </a:rPr>
              <a:t>theo</a:t>
            </a:r>
            <a:r>
              <a:rPr lang="en-GB">
                <a:ea typeface="+mn-ea"/>
                <a:cs typeface="+mn-cs"/>
              </a:rPr>
              <a:t> </a:t>
            </a:r>
            <a:r>
              <a:rPr lang="en-GB" err="1">
                <a:ea typeface="+mn-ea"/>
                <a:cs typeface="+mn-cs"/>
              </a:rPr>
              <a:t>thứ</a:t>
            </a:r>
            <a:r>
              <a:rPr lang="en-GB">
                <a:ea typeface="+mn-ea"/>
                <a:cs typeface="+mn-cs"/>
              </a:rPr>
              <a:t> </a:t>
            </a:r>
            <a:r>
              <a:rPr lang="en-GB" err="1">
                <a:ea typeface="+mn-ea"/>
                <a:cs typeface="+mn-cs"/>
              </a:rPr>
              <a:t>tự</a:t>
            </a:r>
            <a:r>
              <a:rPr lang="en-GB">
                <a:ea typeface="+mn-ea"/>
                <a:cs typeface="+mn-cs"/>
              </a:rPr>
              <a:t> </a:t>
            </a:r>
            <a:r>
              <a:rPr lang="en-GB" err="1">
                <a:ea typeface="+mn-ea"/>
                <a:cs typeface="+mn-cs"/>
              </a:rPr>
              <a:t>giảm</a:t>
            </a:r>
            <a:r>
              <a:rPr lang="en-GB">
                <a:ea typeface="+mn-ea"/>
                <a:cs typeface="+mn-cs"/>
              </a:rPr>
              <a:t> </a:t>
            </a:r>
            <a:r>
              <a:rPr lang="en-GB" err="1">
                <a:ea typeface="+mn-ea"/>
                <a:cs typeface="+mn-cs"/>
              </a:rPr>
              <a:t>dần</a:t>
            </a:r>
            <a:r>
              <a:rPr lang="en-GB">
                <a:ea typeface="+mn-ea"/>
                <a:cs typeface="+mn-cs"/>
              </a:rPr>
              <a:t> </a:t>
            </a:r>
            <a:r>
              <a:rPr lang="en-GB" err="1">
                <a:ea typeface="+mn-ea"/>
                <a:cs typeface="+mn-cs"/>
              </a:rPr>
              <a:t>như</a:t>
            </a:r>
            <a:r>
              <a:rPr lang="en-GB">
                <a:ea typeface="+mn-ea"/>
                <a:cs typeface="+mn-cs"/>
              </a:rPr>
              <a:t> </a:t>
            </a:r>
            <a:r>
              <a:rPr lang="en-GB" err="1">
                <a:ea typeface="+mn-ea"/>
                <a:cs typeface="+mn-cs"/>
              </a:rPr>
              <a:t>sau</a:t>
            </a:r>
            <a:r>
              <a:rPr lang="en-GB">
                <a:ea typeface="+mn-ea"/>
                <a:cs typeface="+mn-cs"/>
              </a:rPr>
              <a:t> :</a:t>
            </a:r>
            <a:endParaRPr lang="en-US"/>
          </a:p>
        </p:txBody>
      </p:sp>
      <p:sp>
        <p:nvSpPr>
          <p:cNvPr id="21508" name="Slide Number Placeholder 3">
            <a:extLst>
              <a:ext uri="{FF2B5EF4-FFF2-40B4-BE49-F238E27FC236}">
                <a16:creationId xmlns:a16="http://schemas.microsoft.com/office/drawing/2014/main" id="{1391F131-A8BC-4564-B56B-D5CF4588B60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9C1013C4-597D-48F3-AD7A-EB724A4F75D7}" type="slidenum">
              <a:rPr lang="en-US" altLang="en-US" sz="1400">
                <a:latin typeface="Tahoma" panose="020B0604030504040204" pitchFamily="34" charset="0"/>
              </a:rPr>
              <a:pPr>
                <a:spcBef>
                  <a:spcPct val="0"/>
                </a:spcBef>
                <a:buClrTx/>
                <a:buSzTx/>
                <a:buFontTx/>
                <a:buNone/>
              </a:pPr>
              <a:t>510</a:t>
            </a:fld>
            <a:endParaRPr lang="en-US" altLang="en-US" sz="1400">
              <a:latin typeface="Tahoma" panose="020B0604030504040204" pitchFamily="34" charset="0"/>
            </a:endParaRPr>
          </a:p>
        </p:txBody>
      </p:sp>
    </p:spTree>
    <p:extLst>
      <p:ext uri="{BB962C8B-B14F-4D97-AF65-F5344CB8AC3E}">
        <p14:creationId xmlns:p14="http://schemas.microsoft.com/office/powerpoint/2010/main" val="31648755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89E9806A-A46A-450E-9DBD-D77145DF1B3F}"/>
              </a:ext>
            </a:extLst>
          </p:cNvPr>
          <p:cNvSpPr>
            <a:spLocks noGrp="1"/>
          </p:cNvSpPr>
          <p:nvPr>
            <p:ph type="title"/>
          </p:nvPr>
        </p:nvSpPr>
        <p:spPr/>
        <p:txBody>
          <a:bodyPr/>
          <a:lstStyle/>
          <a:p>
            <a:pPr eaLnBrk="1" hangingPunct="1"/>
            <a:r>
              <a:rPr lang="en-US" altLang="en-US"/>
              <a:t>Độ ưu tiên các toán tử</a:t>
            </a:r>
          </a:p>
        </p:txBody>
      </p:sp>
      <p:sp>
        <p:nvSpPr>
          <p:cNvPr id="3" name="Content Placeholder 2">
            <a:extLst>
              <a:ext uri="{FF2B5EF4-FFF2-40B4-BE49-F238E27FC236}">
                <a16:creationId xmlns:a16="http://schemas.microsoft.com/office/drawing/2014/main" id="{9254A7BA-9AC2-441C-B095-7D3D335347AC}"/>
              </a:ext>
            </a:extLst>
          </p:cNvPr>
          <p:cNvSpPr>
            <a:spLocks noGrp="1"/>
          </p:cNvSpPr>
          <p:nvPr>
            <p:ph idx="1"/>
          </p:nvPr>
        </p:nvSpPr>
        <p:spPr>
          <a:xfrm>
            <a:off x="1752600" y="1143000"/>
            <a:ext cx="8726488" cy="5715000"/>
          </a:xfrm>
        </p:spPr>
        <p:txBody>
          <a:bodyPr/>
          <a:lstStyle/>
          <a:p>
            <a:pPr marL="457200" lvl="1" indent="0">
              <a:spcBef>
                <a:spcPts val="0"/>
              </a:spcBef>
              <a:buNone/>
              <a:defRPr/>
            </a:pPr>
            <a:r>
              <a:rPr lang="en-US">
                <a:ea typeface="+mn-ea"/>
                <a:cs typeface="+mn-cs"/>
              </a:rPr>
              <a:t>1)	LENGTH, SIZE, WIDTH, MASK</a:t>
            </a:r>
            <a:endParaRPr lang="en-US" sz="4000">
              <a:ea typeface="+mn-ea"/>
              <a:cs typeface="+mn-cs"/>
            </a:endParaRPr>
          </a:p>
          <a:p>
            <a:pPr lvl="1">
              <a:spcBef>
                <a:spcPts val="0"/>
              </a:spcBef>
              <a:buNone/>
              <a:defRPr/>
            </a:pPr>
            <a:r>
              <a:rPr lang="en-US">
                <a:ea typeface="+mn-ea"/>
                <a:cs typeface="+mn-cs"/>
              </a:rPr>
              <a:t>			</a:t>
            </a:r>
            <a:r>
              <a:rPr lang="en-US" err="1">
                <a:ea typeface="+mn-ea"/>
                <a:cs typeface="+mn-cs"/>
              </a:rPr>
              <a:t>Trong</a:t>
            </a:r>
            <a:r>
              <a:rPr lang="en-US">
                <a:ea typeface="+mn-ea"/>
                <a:cs typeface="+mn-cs"/>
              </a:rPr>
              <a:t> </a:t>
            </a:r>
            <a:r>
              <a:rPr lang="en-US" err="1">
                <a:ea typeface="+mn-ea"/>
                <a:cs typeface="+mn-cs"/>
              </a:rPr>
              <a:t>dấu</a:t>
            </a:r>
            <a:r>
              <a:rPr lang="en-US">
                <a:ea typeface="+mn-ea"/>
                <a:cs typeface="+mn-cs"/>
              </a:rPr>
              <a:t> (), &lt; &gt;, [ ] </a:t>
            </a:r>
            <a:endParaRPr lang="en-US" sz="4000">
              <a:ea typeface="+mn-ea"/>
              <a:cs typeface="+mn-cs"/>
            </a:endParaRPr>
          </a:p>
          <a:p>
            <a:pPr lvl="1">
              <a:spcBef>
                <a:spcPts val="0"/>
              </a:spcBef>
              <a:buNone/>
              <a:defRPr/>
            </a:pPr>
            <a:r>
              <a:rPr lang="en-US">
                <a:ea typeface="+mn-ea"/>
                <a:cs typeface="+mn-cs"/>
              </a:rPr>
              <a:t>			</a:t>
            </a:r>
            <a:r>
              <a:rPr lang="en-US" err="1">
                <a:ea typeface="+mn-ea"/>
                <a:cs typeface="+mn-cs"/>
              </a:rPr>
              <a:t>Toán</a:t>
            </a:r>
            <a:r>
              <a:rPr lang="en-US">
                <a:ea typeface="+mn-ea"/>
                <a:cs typeface="+mn-cs"/>
              </a:rPr>
              <a:t> </a:t>
            </a:r>
            <a:r>
              <a:rPr lang="en-US" err="1">
                <a:ea typeface="+mn-ea"/>
                <a:cs typeface="+mn-cs"/>
              </a:rPr>
              <a:t>tử</a:t>
            </a:r>
            <a:r>
              <a:rPr lang="en-US">
                <a:ea typeface="+mn-ea"/>
                <a:cs typeface="+mn-cs"/>
              </a:rPr>
              <a:t> </a:t>
            </a:r>
            <a:r>
              <a:rPr lang="en-US" err="1">
                <a:ea typeface="+mn-ea"/>
                <a:cs typeface="+mn-cs"/>
              </a:rPr>
              <a:t>biến</a:t>
            </a:r>
            <a:r>
              <a:rPr lang="en-US">
                <a:ea typeface="+mn-ea"/>
                <a:cs typeface="+mn-cs"/>
              </a:rPr>
              <a:t> </a:t>
            </a:r>
            <a:r>
              <a:rPr lang="en-US" err="1">
                <a:ea typeface="+mn-ea"/>
                <a:cs typeface="+mn-cs"/>
              </a:rPr>
              <a:t>cấu</a:t>
            </a:r>
            <a:r>
              <a:rPr lang="en-US">
                <a:ea typeface="+mn-ea"/>
                <a:cs typeface="+mn-cs"/>
              </a:rPr>
              <a:t> </a:t>
            </a:r>
            <a:r>
              <a:rPr lang="en-US" err="1">
                <a:ea typeface="+mn-ea"/>
                <a:cs typeface="+mn-cs"/>
              </a:rPr>
              <a:t>trúc</a:t>
            </a:r>
            <a:r>
              <a:rPr lang="en-US">
                <a:ea typeface="+mn-ea"/>
                <a:cs typeface="+mn-cs"/>
              </a:rPr>
              <a:t> &lt;</a:t>
            </a:r>
            <a:r>
              <a:rPr lang="en-US" err="1">
                <a:ea typeface="+mn-ea"/>
                <a:cs typeface="+mn-cs"/>
              </a:rPr>
              <a:t>biến</a:t>
            </a:r>
            <a:r>
              <a:rPr lang="en-US">
                <a:ea typeface="+mn-ea"/>
                <a:cs typeface="+mn-cs"/>
              </a:rPr>
              <a:t>&gt; . &lt;</a:t>
            </a:r>
            <a:r>
              <a:rPr lang="en-US" err="1">
                <a:ea typeface="+mn-ea"/>
                <a:cs typeface="+mn-cs"/>
              </a:rPr>
              <a:t>vùng</a:t>
            </a:r>
            <a:r>
              <a:rPr lang="en-US">
                <a:ea typeface="+mn-ea"/>
                <a:cs typeface="+mn-cs"/>
              </a:rPr>
              <a:t>&gt;</a:t>
            </a:r>
            <a:endParaRPr lang="en-US" sz="4000">
              <a:ea typeface="+mn-ea"/>
              <a:cs typeface="+mn-cs"/>
            </a:endParaRPr>
          </a:p>
          <a:p>
            <a:pPr marL="457200" lvl="1" indent="0">
              <a:spcBef>
                <a:spcPts val="0"/>
              </a:spcBef>
              <a:buNone/>
              <a:defRPr/>
            </a:pPr>
            <a:r>
              <a:rPr lang="en-US">
                <a:ea typeface="+mn-ea"/>
                <a:cs typeface="+mn-cs"/>
              </a:rPr>
              <a:t>2)	</a:t>
            </a:r>
            <a:r>
              <a:rPr lang="en-US" err="1">
                <a:ea typeface="+mn-ea"/>
                <a:cs typeface="+mn-cs"/>
              </a:rPr>
              <a:t>Toán</a:t>
            </a:r>
            <a:r>
              <a:rPr lang="en-US">
                <a:ea typeface="+mn-ea"/>
                <a:cs typeface="+mn-cs"/>
              </a:rPr>
              <a:t> </a:t>
            </a:r>
            <a:r>
              <a:rPr lang="en-US" err="1">
                <a:ea typeface="+mn-ea"/>
                <a:cs typeface="+mn-cs"/>
              </a:rPr>
              <a:t>tử</a:t>
            </a:r>
            <a:r>
              <a:rPr lang="en-US">
                <a:ea typeface="+mn-ea"/>
                <a:cs typeface="+mn-cs"/>
              </a:rPr>
              <a:t> </a:t>
            </a:r>
            <a:r>
              <a:rPr lang="en-US" err="1">
                <a:ea typeface="+mn-ea"/>
                <a:cs typeface="+mn-cs"/>
              </a:rPr>
              <a:t>mở</a:t>
            </a:r>
            <a:r>
              <a:rPr lang="en-US">
                <a:ea typeface="+mn-ea"/>
                <a:cs typeface="+mn-cs"/>
              </a:rPr>
              <a:t> </a:t>
            </a:r>
            <a:r>
              <a:rPr lang="en-US" err="1">
                <a:ea typeface="+mn-ea"/>
                <a:cs typeface="+mn-cs"/>
              </a:rPr>
              <a:t>rộng</a:t>
            </a:r>
            <a:r>
              <a:rPr lang="en-US">
                <a:ea typeface="+mn-ea"/>
                <a:cs typeface="+mn-cs"/>
              </a:rPr>
              <a:t> segment " : "</a:t>
            </a:r>
            <a:endParaRPr lang="en-US" sz="4000">
              <a:ea typeface="+mn-ea"/>
              <a:cs typeface="+mn-cs"/>
            </a:endParaRPr>
          </a:p>
          <a:p>
            <a:pPr marL="457200" lvl="1" indent="0">
              <a:spcBef>
                <a:spcPts val="0"/>
              </a:spcBef>
              <a:buNone/>
              <a:defRPr/>
            </a:pPr>
            <a:r>
              <a:rPr lang="en-US">
                <a:ea typeface="+mn-ea"/>
                <a:cs typeface="+mn-cs"/>
              </a:rPr>
              <a:t>3)	PTR, OFFSET, SEG, TYPE, THIS</a:t>
            </a:r>
            <a:endParaRPr lang="en-US" sz="4000">
              <a:ea typeface="+mn-ea"/>
              <a:cs typeface="+mn-cs"/>
            </a:endParaRPr>
          </a:p>
          <a:p>
            <a:pPr marL="457200" lvl="1" indent="0">
              <a:spcBef>
                <a:spcPts val="0"/>
              </a:spcBef>
              <a:buNone/>
              <a:defRPr/>
            </a:pPr>
            <a:r>
              <a:rPr lang="en-US">
                <a:ea typeface="+mn-ea"/>
                <a:cs typeface="+mn-cs"/>
              </a:rPr>
              <a:t>4)	HIGH, LOW</a:t>
            </a:r>
            <a:endParaRPr lang="en-US" sz="4000">
              <a:ea typeface="+mn-ea"/>
              <a:cs typeface="+mn-cs"/>
            </a:endParaRPr>
          </a:p>
          <a:p>
            <a:pPr marL="457200" lvl="1" indent="0">
              <a:spcBef>
                <a:spcPts val="0"/>
              </a:spcBef>
              <a:buNone/>
              <a:defRPr/>
            </a:pPr>
            <a:r>
              <a:rPr lang="en-US">
                <a:ea typeface="+mn-ea"/>
                <a:cs typeface="+mn-cs"/>
              </a:rPr>
              <a:t>5)	*, /, MOD, SHR, SHL</a:t>
            </a:r>
            <a:endParaRPr lang="en-US" sz="4000">
              <a:ea typeface="+mn-ea"/>
              <a:cs typeface="+mn-cs"/>
            </a:endParaRPr>
          </a:p>
          <a:p>
            <a:pPr marL="457200" lvl="1" indent="0">
              <a:spcBef>
                <a:spcPts val="0"/>
              </a:spcBef>
              <a:buNone/>
              <a:defRPr/>
            </a:pPr>
            <a:r>
              <a:rPr lang="en-US">
                <a:ea typeface="+mn-ea"/>
                <a:cs typeface="+mn-cs"/>
              </a:rPr>
              <a:t>6)	+, - (</a:t>
            </a:r>
            <a:r>
              <a:rPr lang="en-US" err="1">
                <a:ea typeface="+mn-ea"/>
                <a:cs typeface="+mn-cs"/>
              </a:rPr>
              <a:t>cả</a:t>
            </a:r>
            <a:r>
              <a:rPr lang="en-US">
                <a:ea typeface="+mn-ea"/>
                <a:cs typeface="+mn-cs"/>
              </a:rPr>
              <a:t> 2 </a:t>
            </a:r>
            <a:r>
              <a:rPr lang="en-US" err="1">
                <a:ea typeface="+mn-ea"/>
                <a:cs typeface="+mn-cs"/>
              </a:rPr>
              <a:t>loại</a:t>
            </a:r>
            <a:r>
              <a:rPr lang="en-US">
                <a:ea typeface="+mn-ea"/>
                <a:cs typeface="+mn-cs"/>
              </a:rPr>
              <a:t> </a:t>
            </a:r>
            <a:r>
              <a:rPr lang="en-US" err="1">
                <a:ea typeface="+mn-ea"/>
                <a:cs typeface="+mn-cs"/>
              </a:rPr>
              <a:t>trừ</a:t>
            </a:r>
            <a:r>
              <a:rPr lang="en-US">
                <a:ea typeface="+mn-ea"/>
                <a:cs typeface="+mn-cs"/>
              </a:rPr>
              <a:t> </a:t>
            </a:r>
            <a:r>
              <a:rPr lang="en-US" err="1">
                <a:ea typeface="+mn-ea"/>
                <a:cs typeface="+mn-cs"/>
              </a:rPr>
              <a:t>và</a:t>
            </a:r>
            <a:r>
              <a:rPr lang="en-US">
                <a:ea typeface="+mn-ea"/>
                <a:cs typeface="+mn-cs"/>
              </a:rPr>
              <a:t> </a:t>
            </a:r>
            <a:r>
              <a:rPr lang="en-US" err="1">
                <a:ea typeface="+mn-ea"/>
                <a:cs typeface="+mn-cs"/>
              </a:rPr>
              <a:t>âm</a:t>
            </a:r>
            <a:r>
              <a:rPr lang="en-US">
                <a:ea typeface="+mn-ea"/>
                <a:cs typeface="+mn-cs"/>
              </a:rPr>
              <a:t>)</a:t>
            </a:r>
            <a:endParaRPr lang="en-US" sz="4000">
              <a:ea typeface="+mn-ea"/>
              <a:cs typeface="+mn-cs"/>
            </a:endParaRPr>
          </a:p>
          <a:p>
            <a:pPr marL="457200" lvl="1" indent="0">
              <a:spcBef>
                <a:spcPts val="0"/>
              </a:spcBef>
              <a:buNone/>
              <a:defRPr/>
            </a:pPr>
            <a:r>
              <a:rPr lang="en-US">
                <a:ea typeface="+mn-ea"/>
                <a:cs typeface="+mn-cs"/>
              </a:rPr>
              <a:t>7)	</a:t>
            </a:r>
            <a:r>
              <a:rPr lang="en-US" err="1">
                <a:ea typeface="+mn-ea"/>
                <a:cs typeface="+mn-cs"/>
              </a:rPr>
              <a:t>Toán</a:t>
            </a:r>
            <a:r>
              <a:rPr lang="en-US">
                <a:ea typeface="+mn-ea"/>
                <a:cs typeface="+mn-cs"/>
              </a:rPr>
              <a:t> </a:t>
            </a:r>
            <a:r>
              <a:rPr lang="en-US" err="1">
                <a:ea typeface="+mn-ea"/>
                <a:cs typeface="+mn-cs"/>
              </a:rPr>
              <a:t>tử</a:t>
            </a:r>
            <a:r>
              <a:rPr lang="en-US">
                <a:ea typeface="+mn-ea"/>
                <a:cs typeface="+mn-cs"/>
              </a:rPr>
              <a:t> </a:t>
            </a:r>
            <a:r>
              <a:rPr lang="en-US" err="1">
                <a:ea typeface="+mn-ea"/>
                <a:cs typeface="+mn-cs"/>
              </a:rPr>
              <a:t>quan</a:t>
            </a:r>
            <a:r>
              <a:rPr lang="en-US">
                <a:ea typeface="+mn-ea"/>
                <a:cs typeface="+mn-cs"/>
              </a:rPr>
              <a:t> </a:t>
            </a:r>
            <a:r>
              <a:rPr lang="en-US" err="1">
                <a:ea typeface="+mn-ea"/>
                <a:cs typeface="+mn-cs"/>
              </a:rPr>
              <a:t>hệ</a:t>
            </a:r>
            <a:endParaRPr lang="en-US" sz="4000">
              <a:ea typeface="+mn-ea"/>
              <a:cs typeface="+mn-cs"/>
            </a:endParaRPr>
          </a:p>
          <a:p>
            <a:pPr marL="457200" lvl="1" indent="0">
              <a:spcBef>
                <a:spcPts val="0"/>
              </a:spcBef>
              <a:buNone/>
              <a:defRPr/>
            </a:pPr>
            <a:r>
              <a:rPr lang="en-US">
                <a:ea typeface="+mn-ea"/>
                <a:cs typeface="+mn-cs"/>
              </a:rPr>
              <a:t>8)	NOT</a:t>
            </a:r>
            <a:endParaRPr lang="en-US" sz="4000">
              <a:ea typeface="+mn-ea"/>
              <a:cs typeface="+mn-cs"/>
            </a:endParaRPr>
          </a:p>
          <a:p>
            <a:pPr marL="457200" lvl="1" indent="0">
              <a:spcBef>
                <a:spcPts val="0"/>
              </a:spcBef>
              <a:buNone/>
              <a:defRPr/>
            </a:pPr>
            <a:r>
              <a:rPr lang="en-US">
                <a:ea typeface="+mn-ea"/>
                <a:cs typeface="+mn-cs"/>
              </a:rPr>
              <a:t>9)	AND</a:t>
            </a:r>
            <a:endParaRPr lang="en-US" sz="4000">
              <a:ea typeface="+mn-ea"/>
              <a:cs typeface="+mn-cs"/>
            </a:endParaRPr>
          </a:p>
          <a:p>
            <a:pPr marL="457200" lvl="1" indent="0">
              <a:spcBef>
                <a:spcPts val="0"/>
              </a:spcBef>
              <a:buNone/>
              <a:defRPr/>
            </a:pPr>
            <a:r>
              <a:rPr lang="en-US">
                <a:ea typeface="+mn-ea"/>
                <a:cs typeface="+mn-cs"/>
              </a:rPr>
              <a:t>10) OR, XOR</a:t>
            </a:r>
            <a:endParaRPr lang="en-US" sz="4000">
              <a:ea typeface="+mn-ea"/>
              <a:cs typeface="+mn-cs"/>
            </a:endParaRPr>
          </a:p>
          <a:p>
            <a:pPr marL="457200" lvl="1" indent="0">
              <a:spcBef>
                <a:spcPts val="0"/>
              </a:spcBef>
              <a:buNone/>
              <a:defRPr/>
            </a:pPr>
            <a:r>
              <a:rPr lang="en-GB">
                <a:ea typeface="+mn-ea"/>
                <a:cs typeface="+mn-cs"/>
              </a:rPr>
              <a:t>11) SHORT, .TYPE</a:t>
            </a:r>
            <a:endParaRPr lang="en-US"/>
          </a:p>
        </p:txBody>
      </p:sp>
      <p:sp>
        <p:nvSpPr>
          <p:cNvPr id="22532" name="Slide Number Placeholder 3">
            <a:extLst>
              <a:ext uri="{FF2B5EF4-FFF2-40B4-BE49-F238E27FC236}">
                <a16:creationId xmlns:a16="http://schemas.microsoft.com/office/drawing/2014/main" id="{305976AE-6D6C-4D75-8F34-ED1FAD47F2F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EE691B45-F775-4ECC-A0A6-1767A35A43D3}" type="slidenum">
              <a:rPr lang="en-US" altLang="en-US" sz="1400">
                <a:latin typeface="Tahoma" panose="020B0604030504040204" pitchFamily="34" charset="0"/>
              </a:rPr>
              <a:pPr>
                <a:spcBef>
                  <a:spcPct val="0"/>
                </a:spcBef>
                <a:buClrTx/>
                <a:buSzTx/>
                <a:buFontTx/>
                <a:buNone/>
              </a:pPr>
              <a:t>511</a:t>
            </a:fld>
            <a:endParaRPr lang="en-US" altLang="en-US" sz="1400">
              <a:latin typeface="Tahoma" panose="020B0604030504040204" pitchFamily="34" charset="0"/>
            </a:endParaRPr>
          </a:p>
        </p:txBody>
      </p:sp>
    </p:spTree>
    <p:extLst>
      <p:ext uri="{BB962C8B-B14F-4D97-AF65-F5344CB8AC3E}">
        <p14:creationId xmlns:p14="http://schemas.microsoft.com/office/powerpoint/2010/main" val="81334995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2526B908-07F9-4D48-8915-7880915F6C6F}"/>
              </a:ext>
            </a:extLst>
          </p:cNvPr>
          <p:cNvSpPr>
            <a:spLocks noGrp="1"/>
          </p:cNvSpPr>
          <p:nvPr>
            <p:ph type="title"/>
          </p:nvPr>
        </p:nvSpPr>
        <p:spPr/>
        <p:txBody>
          <a:bodyPr/>
          <a:lstStyle/>
          <a:p>
            <a:pPr eaLnBrk="1" hangingPunct="1"/>
            <a:r>
              <a:rPr lang="en-GB" altLang="en-US"/>
              <a:t>CHỈ THỊ (DIRECTIVES) </a:t>
            </a:r>
            <a:endParaRPr lang="en-US" altLang="en-US"/>
          </a:p>
        </p:txBody>
      </p:sp>
      <p:sp>
        <p:nvSpPr>
          <p:cNvPr id="3" name="Content Placeholder 2">
            <a:extLst>
              <a:ext uri="{FF2B5EF4-FFF2-40B4-BE49-F238E27FC236}">
                <a16:creationId xmlns:a16="http://schemas.microsoft.com/office/drawing/2014/main" id="{3A299CEB-3396-4AC2-A094-D1B635DAE4BD}"/>
              </a:ext>
            </a:extLst>
          </p:cNvPr>
          <p:cNvSpPr>
            <a:spLocks noGrp="1"/>
          </p:cNvSpPr>
          <p:nvPr>
            <p:ph idx="1"/>
          </p:nvPr>
        </p:nvSpPr>
        <p:spPr>
          <a:xfrm>
            <a:off x="1752600" y="1295400"/>
            <a:ext cx="8726488" cy="5181600"/>
          </a:xfrm>
        </p:spPr>
        <p:txBody>
          <a:bodyPr/>
          <a:lstStyle/>
          <a:p>
            <a:pPr eaLnBrk="1" hangingPunct="1">
              <a:defRPr/>
            </a:pPr>
            <a:r>
              <a:rPr lang="en-US" sz="2800"/>
              <a:t>Lệnh </a:t>
            </a:r>
            <a:r>
              <a:rPr lang="en-US" sz="2800" err="1"/>
              <a:t>của</a:t>
            </a:r>
            <a:r>
              <a:rPr lang="en-US" sz="2800"/>
              <a:t> </a:t>
            </a:r>
            <a:r>
              <a:rPr lang="en-US" sz="2800" err="1"/>
              <a:t>riêng</a:t>
            </a:r>
            <a:r>
              <a:rPr lang="en-US" sz="2800"/>
              <a:t> </a:t>
            </a:r>
            <a:r>
              <a:rPr lang="en-US" sz="2800" err="1"/>
              <a:t>hợp</a:t>
            </a:r>
            <a:r>
              <a:rPr lang="en-US" sz="2800"/>
              <a:t> </a:t>
            </a:r>
            <a:r>
              <a:rPr lang="en-US" sz="2800" err="1"/>
              <a:t>ngữ</a:t>
            </a:r>
            <a:r>
              <a:rPr lang="en-US" sz="2800"/>
              <a:t> </a:t>
            </a:r>
            <a:r>
              <a:rPr lang="en-US" sz="2800" err="1"/>
              <a:t>để</a:t>
            </a:r>
            <a:r>
              <a:rPr lang="en-US" sz="2800"/>
              <a:t> </a:t>
            </a:r>
            <a:r>
              <a:rPr lang="en-US" sz="2800" err="1"/>
              <a:t>trợ</a:t>
            </a:r>
            <a:r>
              <a:rPr lang="en-US" sz="2800"/>
              <a:t> </a:t>
            </a:r>
            <a:r>
              <a:rPr lang="en-US" sz="2800" err="1"/>
              <a:t>giúp</a:t>
            </a:r>
            <a:r>
              <a:rPr lang="en-US" sz="2800"/>
              <a:t> </a:t>
            </a:r>
            <a:r>
              <a:rPr lang="en-US" sz="2800" err="1"/>
              <a:t>người</a:t>
            </a:r>
            <a:r>
              <a:rPr lang="en-US" sz="2800"/>
              <a:t> </a:t>
            </a:r>
            <a:r>
              <a:rPr lang="en-US" sz="2800" err="1"/>
              <a:t>lập</a:t>
            </a:r>
            <a:r>
              <a:rPr lang="en-US" sz="2800"/>
              <a:t> </a:t>
            </a:r>
            <a:r>
              <a:rPr lang="en-US" sz="2800" err="1"/>
              <a:t>trình</a:t>
            </a:r>
            <a:r>
              <a:rPr lang="en-US" sz="2800"/>
              <a:t> </a:t>
            </a:r>
            <a:r>
              <a:rPr lang="en-US" sz="2800" err="1"/>
              <a:t>trong</a:t>
            </a:r>
            <a:r>
              <a:rPr lang="en-US" sz="2800"/>
              <a:t> </a:t>
            </a:r>
            <a:r>
              <a:rPr lang="en-US" sz="2800" err="1"/>
              <a:t>vấn</a:t>
            </a:r>
            <a:r>
              <a:rPr lang="en-US" sz="2800"/>
              <a:t> </a:t>
            </a:r>
            <a:r>
              <a:rPr lang="en-US" sz="2800" err="1"/>
              <a:t>đề</a:t>
            </a:r>
            <a:r>
              <a:rPr lang="en-US" sz="2800"/>
              <a:t> </a:t>
            </a:r>
            <a:r>
              <a:rPr lang="en-US" sz="2800" err="1"/>
              <a:t>tổ</a:t>
            </a:r>
            <a:r>
              <a:rPr lang="en-US" sz="2800"/>
              <a:t> </a:t>
            </a:r>
            <a:r>
              <a:rPr lang="en-US" sz="2800" err="1"/>
              <a:t>chức</a:t>
            </a:r>
            <a:r>
              <a:rPr lang="en-US" sz="2800"/>
              <a:t> </a:t>
            </a:r>
            <a:r>
              <a:rPr lang="en-US" sz="2800" err="1"/>
              <a:t>bộ</a:t>
            </a:r>
            <a:r>
              <a:rPr lang="en-US" sz="2800"/>
              <a:t> </a:t>
            </a:r>
            <a:r>
              <a:rPr lang="en-US" sz="2800" err="1"/>
              <a:t>nhớ</a:t>
            </a:r>
            <a:r>
              <a:rPr lang="en-US" sz="2800"/>
              <a:t>, </a:t>
            </a:r>
            <a:r>
              <a:rPr lang="en-US" sz="2800" err="1"/>
              <a:t>dịch</a:t>
            </a:r>
            <a:r>
              <a:rPr lang="en-US" sz="2800"/>
              <a:t> </a:t>
            </a:r>
            <a:r>
              <a:rPr lang="en-US" sz="2800" err="1"/>
              <a:t>có</a:t>
            </a:r>
            <a:r>
              <a:rPr lang="en-US" sz="2800"/>
              <a:t> </a:t>
            </a:r>
            <a:r>
              <a:rPr lang="en-US" sz="2800" err="1"/>
              <a:t>điều</a:t>
            </a:r>
            <a:r>
              <a:rPr lang="en-US" sz="2800"/>
              <a:t> </a:t>
            </a:r>
            <a:r>
              <a:rPr lang="en-US" sz="2800" err="1"/>
              <a:t>kiện</a:t>
            </a:r>
            <a:r>
              <a:rPr lang="en-US" sz="2800"/>
              <a:t>, </a:t>
            </a:r>
            <a:r>
              <a:rPr lang="en-US" sz="2800" err="1"/>
              <a:t>tạo</a:t>
            </a:r>
            <a:r>
              <a:rPr lang="en-US" sz="2800"/>
              <a:t> </a:t>
            </a:r>
            <a:r>
              <a:rPr lang="en-US" sz="2800" err="1"/>
              <a:t>bản</a:t>
            </a:r>
            <a:r>
              <a:rPr lang="en-US" sz="2800"/>
              <a:t> in (</a:t>
            </a:r>
            <a:r>
              <a:rPr lang="en-US" sz="2800" err="1"/>
              <a:t>và</a:t>
            </a:r>
            <a:r>
              <a:rPr lang="en-US" sz="2800"/>
              <a:t> </a:t>
            </a:r>
            <a:r>
              <a:rPr lang="en-US" sz="2800" err="1"/>
              <a:t>điều</a:t>
            </a:r>
            <a:r>
              <a:rPr lang="en-US" sz="2800"/>
              <a:t> </a:t>
            </a:r>
            <a:r>
              <a:rPr lang="en-US" sz="2800" err="1"/>
              <a:t>khiển</a:t>
            </a:r>
            <a:r>
              <a:rPr lang="en-US" sz="2800"/>
              <a:t> </a:t>
            </a:r>
            <a:r>
              <a:rPr lang="en-US" sz="2800" err="1"/>
              <a:t>tham</a:t>
            </a:r>
            <a:r>
              <a:rPr lang="en-US" sz="2800"/>
              <a:t> </a:t>
            </a:r>
            <a:r>
              <a:rPr lang="en-US" sz="2800" err="1"/>
              <a:t>khảo</a:t>
            </a:r>
            <a:r>
              <a:rPr lang="en-US" sz="2800"/>
              <a:t> </a:t>
            </a:r>
            <a:r>
              <a:rPr lang="en-US" sz="2800" err="1"/>
              <a:t>chéo</a:t>
            </a:r>
            <a:r>
              <a:rPr lang="en-US" sz="2800"/>
              <a:t>) </a:t>
            </a:r>
          </a:p>
          <a:p>
            <a:pPr eaLnBrk="1" hangingPunct="1">
              <a:defRPr/>
            </a:pPr>
            <a:r>
              <a:rPr lang="en-US" sz="2800"/>
              <a:t>Các </a:t>
            </a:r>
            <a:r>
              <a:rPr lang="en-US" sz="2800" err="1"/>
              <a:t>định</a:t>
            </a:r>
            <a:r>
              <a:rPr lang="en-US" sz="2800"/>
              <a:t> </a:t>
            </a:r>
            <a:r>
              <a:rPr lang="en-US" sz="2800" err="1"/>
              <a:t>nghĩa</a:t>
            </a:r>
            <a:r>
              <a:rPr lang="en-US" sz="2800"/>
              <a:t> macro. </a:t>
            </a:r>
          </a:p>
          <a:p>
            <a:pPr eaLnBrk="1" hangingPunct="1">
              <a:defRPr/>
            </a:pPr>
            <a:r>
              <a:rPr lang="en-US" sz="2800"/>
              <a:t>Các </a:t>
            </a:r>
            <a:r>
              <a:rPr lang="en-US" sz="2800" err="1"/>
              <a:t>chỉ</a:t>
            </a:r>
            <a:r>
              <a:rPr lang="en-US" sz="2800"/>
              <a:t> </a:t>
            </a:r>
            <a:r>
              <a:rPr lang="en-US" sz="2800" err="1"/>
              <a:t>thị</a:t>
            </a:r>
            <a:r>
              <a:rPr lang="en-US" sz="2800"/>
              <a:t> </a:t>
            </a:r>
            <a:r>
              <a:rPr lang="en-US" sz="2800" err="1"/>
              <a:t>gồm</a:t>
            </a:r>
            <a:r>
              <a:rPr lang="en-US" sz="2800"/>
              <a:t> </a:t>
            </a:r>
            <a:r>
              <a:rPr lang="en-US" sz="2800" err="1"/>
              <a:t>có</a:t>
            </a:r>
            <a:r>
              <a:rPr lang="en-US" sz="2800"/>
              <a:t> 4 </a:t>
            </a:r>
            <a:r>
              <a:rPr lang="en-US" sz="2800" err="1"/>
              <a:t>loại</a:t>
            </a:r>
            <a:r>
              <a:rPr lang="en-US" sz="2800"/>
              <a:t> : </a:t>
            </a:r>
            <a:r>
              <a:rPr lang="en-US" sz="2800" err="1"/>
              <a:t>chỉ</a:t>
            </a:r>
            <a:r>
              <a:rPr lang="en-US" sz="2800"/>
              <a:t> </a:t>
            </a:r>
            <a:r>
              <a:rPr lang="en-US" sz="2800" err="1"/>
              <a:t>thị</a:t>
            </a:r>
            <a:r>
              <a:rPr lang="en-US" sz="2800"/>
              <a:t> </a:t>
            </a:r>
            <a:r>
              <a:rPr lang="en-US" sz="2800" err="1"/>
              <a:t>bộ</a:t>
            </a:r>
            <a:r>
              <a:rPr lang="en-US" sz="2800"/>
              <a:t> </a:t>
            </a:r>
            <a:r>
              <a:rPr lang="en-US" sz="2800" err="1"/>
              <a:t>nhớ</a:t>
            </a:r>
            <a:r>
              <a:rPr lang="en-US" sz="2800"/>
              <a:t>, </a:t>
            </a:r>
            <a:r>
              <a:rPr lang="en-US" sz="2800" err="1"/>
              <a:t>chỉ</a:t>
            </a:r>
            <a:r>
              <a:rPr lang="en-US" sz="2800"/>
              <a:t> </a:t>
            </a:r>
            <a:r>
              <a:rPr lang="en-US" sz="2800" err="1"/>
              <a:t>thị</a:t>
            </a:r>
            <a:r>
              <a:rPr lang="en-US" sz="2800"/>
              <a:t> </a:t>
            </a:r>
            <a:r>
              <a:rPr lang="en-US" sz="2800" err="1"/>
              <a:t>dịch</a:t>
            </a:r>
            <a:r>
              <a:rPr lang="en-US" sz="2800"/>
              <a:t> </a:t>
            </a:r>
            <a:r>
              <a:rPr lang="en-US" sz="2800" err="1"/>
              <a:t>có</a:t>
            </a:r>
            <a:r>
              <a:rPr lang="en-US" sz="2800"/>
              <a:t> </a:t>
            </a:r>
            <a:r>
              <a:rPr lang="en-US" sz="2800" err="1"/>
              <a:t>điều</a:t>
            </a:r>
            <a:r>
              <a:rPr lang="en-US" sz="2800"/>
              <a:t> </a:t>
            </a:r>
            <a:r>
              <a:rPr lang="en-US" sz="2800" err="1"/>
              <a:t>kiện</a:t>
            </a:r>
            <a:r>
              <a:rPr lang="en-US" sz="2800"/>
              <a:t>, </a:t>
            </a:r>
            <a:r>
              <a:rPr lang="en-US" sz="2800" err="1"/>
              <a:t>chỉ</a:t>
            </a:r>
            <a:r>
              <a:rPr lang="en-US" sz="2800"/>
              <a:t> </a:t>
            </a:r>
            <a:r>
              <a:rPr lang="en-US" sz="2800" err="1"/>
              <a:t>thị</a:t>
            </a:r>
            <a:r>
              <a:rPr lang="en-US" sz="2800"/>
              <a:t> </a:t>
            </a:r>
            <a:r>
              <a:rPr lang="en-US" sz="2800" err="1"/>
              <a:t>về</a:t>
            </a:r>
            <a:r>
              <a:rPr lang="en-US" sz="2800"/>
              <a:t> in </a:t>
            </a:r>
            <a:r>
              <a:rPr lang="en-US" sz="2800" err="1"/>
              <a:t>ấn</a:t>
            </a:r>
            <a:r>
              <a:rPr lang="en-US" sz="2800"/>
              <a:t> </a:t>
            </a:r>
            <a:r>
              <a:rPr lang="en-US" sz="2800" err="1"/>
              <a:t>và</a:t>
            </a:r>
            <a:r>
              <a:rPr lang="en-US" sz="2800"/>
              <a:t> </a:t>
            </a:r>
            <a:r>
              <a:rPr lang="en-US" sz="2800" err="1"/>
              <a:t>các</a:t>
            </a:r>
            <a:r>
              <a:rPr lang="en-US" sz="2800"/>
              <a:t> </a:t>
            </a:r>
            <a:r>
              <a:rPr lang="en-US" sz="2800" err="1"/>
              <a:t>chỉ</a:t>
            </a:r>
            <a:r>
              <a:rPr lang="en-US" sz="2800"/>
              <a:t> </a:t>
            </a:r>
            <a:r>
              <a:rPr lang="en-US" sz="2800" err="1"/>
              <a:t>thị</a:t>
            </a:r>
            <a:r>
              <a:rPr lang="en-US" sz="2800"/>
              <a:t> macro.</a:t>
            </a:r>
          </a:p>
          <a:p>
            <a:pPr marL="0" indent="0">
              <a:buNone/>
              <a:defRPr/>
            </a:pPr>
            <a:endParaRPr lang="en-US" sz="2800"/>
          </a:p>
          <a:p>
            <a:pPr eaLnBrk="1" hangingPunct="1">
              <a:defRPr/>
            </a:pPr>
            <a:endParaRPr lang="en-US"/>
          </a:p>
        </p:txBody>
      </p:sp>
      <p:sp>
        <p:nvSpPr>
          <p:cNvPr id="23556" name="Slide Number Placeholder 3">
            <a:extLst>
              <a:ext uri="{FF2B5EF4-FFF2-40B4-BE49-F238E27FC236}">
                <a16:creationId xmlns:a16="http://schemas.microsoft.com/office/drawing/2014/main" id="{BE7E6DCD-57EE-4B1E-8926-67B2D9BAC4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B9961437-7EE5-41D9-9A43-743FC178877B}" type="slidenum">
              <a:rPr lang="en-US" altLang="en-US" sz="1400">
                <a:latin typeface="Tahoma" panose="020B0604030504040204" pitchFamily="34" charset="0"/>
              </a:rPr>
              <a:pPr>
                <a:spcBef>
                  <a:spcPct val="0"/>
                </a:spcBef>
                <a:buClrTx/>
                <a:buSzTx/>
                <a:buFontTx/>
                <a:buNone/>
              </a:pPr>
              <a:t>512</a:t>
            </a:fld>
            <a:endParaRPr lang="en-US" altLang="en-US" sz="1400">
              <a:latin typeface="Tahoma" panose="020B0604030504040204" pitchFamily="34" charset="0"/>
            </a:endParaRPr>
          </a:p>
        </p:txBody>
      </p:sp>
    </p:spTree>
    <p:extLst>
      <p:ext uri="{BB962C8B-B14F-4D97-AF65-F5344CB8AC3E}">
        <p14:creationId xmlns:p14="http://schemas.microsoft.com/office/powerpoint/2010/main" val="398199468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73BF70CD-9500-4BB3-8A0A-DA71AB97AAC7}"/>
              </a:ext>
            </a:extLst>
          </p:cNvPr>
          <p:cNvSpPr>
            <a:spLocks noGrp="1"/>
          </p:cNvSpPr>
          <p:nvPr>
            <p:ph type="title"/>
          </p:nvPr>
        </p:nvSpPr>
        <p:spPr/>
        <p:txBody>
          <a:bodyPr/>
          <a:lstStyle/>
          <a:p>
            <a:pPr eaLnBrk="1" hangingPunct="1"/>
            <a:r>
              <a:rPr lang="en-GB" altLang="en-US"/>
              <a:t>CHỈ THỊ (DIRECTIVES) </a:t>
            </a:r>
            <a:endParaRPr lang="en-US" altLang="en-US"/>
          </a:p>
        </p:txBody>
      </p:sp>
      <p:sp>
        <p:nvSpPr>
          <p:cNvPr id="3" name="Content Placeholder 2">
            <a:extLst>
              <a:ext uri="{FF2B5EF4-FFF2-40B4-BE49-F238E27FC236}">
                <a16:creationId xmlns:a16="http://schemas.microsoft.com/office/drawing/2014/main" id="{93048D78-D0A5-423A-8A7C-7D21F3928508}"/>
              </a:ext>
            </a:extLst>
          </p:cNvPr>
          <p:cNvSpPr>
            <a:spLocks noGrp="1"/>
          </p:cNvSpPr>
          <p:nvPr>
            <p:ph idx="1"/>
          </p:nvPr>
        </p:nvSpPr>
        <p:spPr>
          <a:xfrm>
            <a:off x="1752600" y="1295400"/>
            <a:ext cx="8726488" cy="5181600"/>
          </a:xfrm>
        </p:spPr>
        <p:txBody>
          <a:bodyPr/>
          <a:lstStyle/>
          <a:p>
            <a:pPr eaLnBrk="1" hangingPunct="1">
              <a:defRPr/>
            </a:pPr>
            <a:r>
              <a:rPr lang="en-US"/>
              <a:t>Chỉ  </a:t>
            </a:r>
            <a:r>
              <a:rPr lang="en-US" err="1"/>
              <a:t>thị</a:t>
            </a:r>
            <a:r>
              <a:rPr lang="en-US"/>
              <a:t> </a:t>
            </a:r>
            <a:r>
              <a:rPr lang="en-US" err="1"/>
              <a:t>về</a:t>
            </a:r>
            <a:r>
              <a:rPr lang="en-US"/>
              <a:t> </a:t>
            </a:r>
            <a:r>
              <a:rPr lang="en-US" err="1"/>
              <a:t>bộ</a:t>
            </a:r>
            <a:r>
              <a:rPr lang="en-US"/>
              <a:t> </a:t>
            </a:r>
            <a:r>
              <a:rPr lang="en-US" err="1"/>
              <a:t>nhớ</a:t>
            </a:r>
            <a:r>
              <a:rPr lang="en-US"/>
              <a:t>: </a:t>
            </a:r>
          </a:p>
          <a:p>
            <a:pPr marL="0" indent="0">
              <a:buNone/>
              <a:defRPr/>
            </a:pPr>
            <a:r>
              <a:rPr lang="en-US"/>
              <a:t>ASSUME, COMMENT, DB, DW, DD, DQ, DT, END, EQU, EXTRN, GROUP, INCLUDE, LABEL, ORG, PROC, PUBLIC, RECORD, SEGMENT, STRUC.</a:t>
            </a:r>
            <a:endParaRPr lang="en-US" sz="4000"/>
          </a:p>
          <a:p>
            <a:pPr eaLnBrk="1" hangingPunct="1">
              <a:defRPr/>
            </a:pPr>
            <a:endParaRPr lang="en-US" sz="2800"/>
          </a:p>
          <a:p>
            <a:pPr eaLnBrk="1" hangingPunct="1">
              <a:defRPr/>
            </a:pPr>
            <a:endParaRPr lang="en-US"/>
          </a:p>
        </p:txBody>
      </p:sp>
      <p:sp>
        <p:nvSpPr>
          <p:cNvPr id="24580" name="Slide Number Placeholder 3">
            <a:extLst>
              <a:ext uri="{FF2B5EF4-FFF2-40B4-BE49-F238E27FC236}">
                <a16:creationId xmlns:a16="http://schemas.microsoft.com/office/drawing/2014/main" id="{7F253AF5-BC75-45B1-84F3-7F05B5A9788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A4F8CB80-0515-40F8-95EB-DC4F7194406E}" type="slidenum">
              <a:rPr lang="en-US" altLang="en-US" sz="1400">
                <a:latin typeface="Tahoma" panose="020B0604030504040204" pitchFamily="34" charset="0"/>
              </a:rPr>
              <a:pPr>
                <a:spcBef>
                  <a:spcPct val="0"/>
                </a:spcBef>
                <a:buClrTx/>
                <a:buSzTx/>
                <a:buFontTx/>
                <a:buNone/>
              </a:pPr>
              <a:t>513</a:t>
            </a:fld>
            <a:endParaRPr lang="en-US" altLang="en-US" sz="1400">
              <a:latin typeface="Tahoma" panose="020B0604030504040204" pitchFamily="34" charset="0"/>
            </a:endParaRPr>
          </a:p>
        </p:txBody>
      </p:sp>
    </p:spTree>
    <p:extLst>
      <p:ext uri="{BB962C8B-B14F-4D97-AF65-F5344CB8AC3E}">
        <p14:creationId xmlns:p14="http://schemas.microsoft.com/office/powerpoint/2010/main" val="78459370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59D16A00-5316-481A-BF4B-CB4360764D43}"/>
              </a:ext>
            </a:extLst>
          </p:cNvPr>
          <p:cNvSpPr>
            <a:spLocks noGrp="1"/>
          </p:cNvSpPr>
          <p:nvPr>
            <p:ph type="title"/>
          </p:nvPr>
        </p:nvSpPr>
        <p:spPr/>
        <p:txBody>
          <a:bodyPr/>
          <a:lstStyle/>
          <a:p>
            <a:pPr eaLnBrk="1" hangingPunct="1"/>
            <a:r>
              <a:rPr lang="en-US" altLang="en-US"/>
              <a:t>Chỉ thị segment</a:t>
            </a:r>
          </a:p>
        </p:txBody>
      </p:sp>
      <p:sp>
        <p:nvSpPr>
          <p:cNvPr id="3" name="Content Placeholder 2">
            <a:extLst>
              <a:ext uri="{FF2B5EF4-FFF2-40B4-BE49-F238E27FC236}">
                <a16:creationId xmlns:a16="http://schemas.microsoft.com/office/drawing/2014/main" id="{71011099-CA04-459F-94BC-7A8DEBAFDD20}"/>
              </a:ext>
            </a:extLst>
          </p:cNvPr>
          <p:cNvSpPr>
            <a:spLocks noGrp="1"/>
          </p:cNvSpPr>
          <p:nvPr>
            <p:ph idx="1"/>
          </p:nvPr>
        </p:nvSpPr>
        <p:spPr>
          <a:xfrm>
            <a:off x="1752600" y="1295400"/>
            <a:ext cx="8726488" cy="5410200"/>
          </a:xfrm>
        </p:spPr>
        <p:txBody>
          <a:bodyPr/>
          <a:lstStyle/>
          <a:p>
            <a:pPr marL="0" indent="0">
              <a:buNone/>
              <a:defRPr/>
            </a:pPr>
            <a:r>
              <a:rPr lang="en-US" sz="2800"/>
              <a:t>&lt;</a:t>
            </a:r>
            <a:r>
              <a:rPr lang="en-US" sz="2800" err="1"/>
              <a:t>tên</a:t>
            </a:r>
            <a:r>
              <a:rPr lang="en-US" sz="2800"/>
              <a:t> &gt; SEGMENT [&lt;align&gt;]	[&lt;combine&gt;] [</a:t>
            </a:r>
            <a:r>
              <a:rPr lang="en-US" sz="2800">
                <a:sym typeface="Symbol"/>
              </a:rPr>
              <a:t></a:t>
            </a:r>
            <a:r>
              <a:rPr lang="en-US" sz="2800"/>
              <a:t>&lt;class&gt;</a:t>
            </a:r>
            <a:r>
              <a:rPr lang="en-US" sz="2800">
                <a:sym typeface="Symbol"/>
              </a:rPr>
              <a:t></a:t>
            </a:r>
            <a:r>
              <a:rPr lang="en-US" sz="2800"/>
              <a:t>]</a:t>
            </a:r>
          </a:p>
          <a:p>
            <a:pPr eaLnBrk="1" hangingPunct="1">
              <a:buFont typeface="Wingdings" panose="05000000000000000000" pitchFamily="2" charset="2"/>
              <a:buNone/>
              <a:defRPr/>
            </a:pPr>
            <a:r>
              <a:rPr lang="en-US" sz="2400" b="1"/>
              <a:t>			</a:t>
            </a:r>
            <a:r>
              <a:rPr lang="en-US" sz="2400"/>
              <a:t>. . .</a:t>
            </a:r>
          </a:p>
          <a:p>
            <a:pPr marL="0" indent="0">
              <a:buNone/>
              <a:defRPr/>
            </a:pPr>
            <a:r>
              <a:rPr lang="en-US"/>
              <a:t>&lt;</a:t>
            </a:r>
            <a:r>
              <a:rPr lang="en-US" err="1"/>
              <a:t>tên</a:t>
            </a:r>
            <a:r>
              <a:rPr lang="en-US"/>
              <a:t> &gt;ENDS</a:t>
            </a:r>
          </a:p>
          <a:p>
            <a:pPr lvl="1" eaLnBrk="1" hangingPunct="1">
              <a:defRPr/>
            </a:pPr>
            <a:r>
              <a:rPr lang="en-US">
                <a:ea typeface="+mn-ea"/>
                <a:cs typeface="+mn-cs"/>
              </a:rPr>
              <a:t>&lt;class&gt; </a:t>
            </a:r>
            <a:r>
              <a:rPr lang="en-US" err="1">
                <a:ea typeface="+mn-ea"/>
                <a:cs typeface="+mn-cs"/>
              </a:rPr>
              <a:t>là</a:t>
            </a:r>
            <a:r>
              <a:rPr lang="en-US">
                <a:ea typeface="+mn-ea"/>
                <a:cs typeface="+mn-cs"/>
              </a:rPr>
              <a:t> </a:t>
            </a:r>
            <a:r>
              <a:rPr lang="en-US" err="1">
                <a:ea typeface="+mn-ea"/>
                <a:cs typeface="+mn-cs"/>
              </a:rPr>
              <a:t>tên</a:t>
            </a:r>
            <a:r>
              <a:rPr lang="en-US">
                <a:ea typeface="+mn-ea"/>
                <a:cs typeface="+mn-cs"/>
              </a:rPr>
              <a:t> </a:t>
            </a:r>
            <a:r>
              <a:rPr lang="en-US" err="1">
                <a:ea typeface="+mn-ea"/>
                <a:cs typeface="+mn-cs"/>
              </a:rPr>
              <a:t>lớp</a:t>
            </a:r>
            <a:r>
              <a:rPr lang="en-US">
                <a:ea typeface="+mn-ea"/>
                <a:cs typeface="+mn-cs"/>
              </a:rPr>
              <a:t> </a:t>
            </a:r>
            <a:r>
              <a:rPr lang="en-US" err="1">
                <a:ea typeface="+mn-ea"/>
                <a:cs typeface="+mn-cs"/>
              </a:rPr>
              <a:t>của</a:t>
            </a:r>
            <a:r>
              <a:rPr lang="en-US">
                <a:ea typeface="+mn-ea"/>
                <a:cs typeface="+mn-cs"/>
              </a:rPr>
              <a:t> </a:t>
            </a:r>
            <a:r>
              <a:rPr lang="en-US" err="1">
                <a:ea typeface="+mn-ea"/>
                <a:cs typeface="+mn-cs"/>
              </a:rPr>
              <a:t>đoạn</a:t>
            </a:r>
            <a:r>
              <a:rPr lang="en-US">
                <a:ea typeface="+mn-ea"/>
                <a:cs typeface="+mn-cs"/>
              </a:rPr>
              <a:t> </a:t>
            </a:r>
            <a:r>
              <a:rPr lang="en-US" err="1">
                <a:ea typeface="+mn-ea"/>
                <a:cs typeface="+mn-cs"/>
              </a:rPr>
              <a:t>dùng</a:t>
            </a:r>
            <a:r>
              <a:rPr lang="en-US">
                <a:ea typeface="+mn-ea"/>
                <a:cs typeface="+mn-cs"/>
              </a:rPr>
              <a:t> </a:t>
            </a:r>
            <a:r>
              <a:rPr lang="en-US" err="1">
                <a:ea typeface="+mn-ea"/>
                <a:cs typeface="+mn-cs"/>
              </a:rPr>
              <a:t>để</a:t>
            </a:r>
            <a:r>
              <a:rPr lang="en-US">
                <a:ea typeface="+mn-ea"/>
                <a:cs typeface="+mn-cs"/>
              </a:rPr>
              <a:t> </a:t>
            </a:r>
            <a:r>
              <a:rPr lang="en-US" err="1">
                <a:ea typeface="+mn-ea"/>
                <a:cs typeface="+mn-cs"/>
              </a:rPr>
              <a:t>ghép</a:t>
            </a:r>
            <a:r>
              <a:rPr lang="en-US">
                <a:ea typeface="+mn-ea"/>
                <a:cs typeface="+mn-cs"/>
              </a:rPr>
              <a:t> </a:t>
            </a:r>
            <a:r>
              <a:rPr lang="en-US" err="1">
                <a:ea typeface="+mn-ea"/>
                <a:cs typeface="+mn-cs"/>
              </a:rPr>
              <a:t>nhóm</a:t>
            </a:r>
            <a:r>
              <a:rPr lang="en-US">
                <a:ea typeface="+mn-ea"/>
                <a:cs typeface="+mn-cs"/>
              </a:rPr>
              <a:t> </a:t>
            </a:r>
            <a:r>
              <a:rPr lang="en-US" err="1">
                <a:ea typeface="+mn-ea"/>
                <a:cs typeface="+mn-cs"/>
              </a:rPr>
              <a:t>khi</a:t>
            </a:r>
            <a:r>
              <a:rPr lang="en-US">
                <a:ea typeface="+mn-ea"/>
                <a:cs typeface="+mn-cs"/>
              </a:rPr>
              <a:t> </a:t>
            </a:r>
            <a:r>
              <a:rPr lang="en-US" err="1">
                <a:ea typeface="+mn-ea"/>
                <a:cs typeface="+mn-cs"/>
              </a:rPr>
              <a:t>liên</a:t>
            </a:r>
            <a:r>
              <a:rPr lang="en-US">
                <a:ea typeface="+mn-ea"/>
                <a:cs typeface="+mn-cs"/>
              </a:rPr>
              <a:t> </a:t>
            </a:r>
            <a:r>
              <a:rPr lang="en-US" err="1">
                <a:ea typeface="+mn-ea"/>
                <a:cs typeface="+mn-cs"/>
              </a:rPr>
              <a:t>kết</a:t>
            </a:r>
            <a:r>
              <a:rPr lang="en-US">
                <a:ea typeface="+mn-ea"/>
                <a:cs typeface="+mn-cs"/>
              </a:rPr>
              <a:t>.</a:t>
            </a:r>
          </a:p>
          <a:p>
            <a:pPr lvl="1" eaLnBrk="1" hangingPunct="1">
              <a:defRPr/>
            </a:pPr>
            <a:r>
              <a:rPr lang="en-GB">
                <a:ea typeface="+mn-ea"/>
                <a:cs typeface="+mn-cs"/>
              </a:rPr>
              <a:t>&lt;align&gt; </a:t>
            </a:r>
            <a:r>
              <a:rPr lang="en-GB" err="1">
                <a:ea typeface="+mn-ea"/>
                <a:cs typeface="+mn-cs"/>
              </a:rPr>
              <a:t>Để</a:t>
            </a:r>
            <a:r>
              <a:rPr lang="en-GB">
                <a:ea typeface="+mn-ea"/>
                <a:cs typeface="+mn-cs"/>
              </a:rPr>
              <a:t> qui </a:t>
            </a:r>
            <a:r>
              <a:rPr lang="en-GB" err="1">
                <a:ea typeface="+mn-ea"/>
                <a:cs typeface="+mn-cs"/>
              </a:rPr>
              <a:t>định</a:t>
            </a:r>
            <a:r>
              <a:rPr lang="en-GB">
                <a:ea typeface="+mn-ea"/>
                <a:cs typeface="+mn-cs"/>
              </a:rPr>
              <a:t> </a:t>
            </a:r>
            <a:r>
              <a:rPr lang="en-GB" err="1">
                <a:ea typeface="+mn-ea"/>
                <a:cs typeface="+mn-cs"/>
              </a:rPr>
              <a:t>biên</a:t>
            </a:r>
            <a:r>
              <a:rPr lang="en-GB">
                <a:ea typeface="+mn-ea"/>
                <a:cs typeface="+mn-cs"/>
              </a:rPr>
              <a:t> </a:t>
            </a:r>
            <a:r>
              <a:rPr lang="en-GB" err="1">
                <a:ea typeface="+mn-ea"/>
                <a:cs typeface="+mn-cs"/>
              </a:rPr>
              <a:t>của</a:t>
            </a:r>
            <a:r>
              <a:rPr lang="en-GB">
                <a:ea typeface="+mn-ea"/>
                <a:cs typeface="+mn-cs"/>
              </a:rPr>
              <a:t> </a:t>
            </a:r>
            <a:r>
              <a:rPr lang="en-GB" err="1">
                <a:ea typeface="+mn-ea"/>
                <a:cs typeface="+mn-cs"/>
              </a:rPr>
              <a:t>các</a:t>
            </a:r>
            <a:r>
              <a:rPr lang="en-GB">
                <a:ea typeface="+mn-ea"/>
                <a:cs typeface="+mn-cs"/>
              </a:rPr>
              <a:t> </a:t>
            </a:r>
            <a:r>
              <a:rPr lang="en-GB" err="1">
                <a:ea typeface="+mn-ea"/>
                <a:cs typeface="+mn-cs"/>
              </a:rPr>
              <a:t>đoạn</a:t>
            </a:r>
            <a:r>
              <a:rPr lang="en-GB">
                <a:ea typeface="+mn-ea"/>
                <a:cs typeface="+mn-cs"/>
              </a:rPr>
              <a:t> </a:t>
            </a:r>
            <a:r>
              <a:rPr lang="en-GB" err="1">
                <a:ea typeface="+mn-ea"/>
                <a:cs typeface="+mn-cs"/>
              </a:rPr>
              <a:t>khi</a:t>
            </a:r>
            <a:r>
              <a:rPr lang="en-GB">
                <a:ea typeface="+mn-ea"/>
                <a:cs typeface="+mn-cs"/>
              </a:rPr>
              <a:t> </a:t>
            </a:r>
            <a:r>
              <a:rPr lang="en-GB" err="1">
                <a:ea typeface="+mn-ea"/>
                <a:cs typeface="+mn-cs"/>
              </a:rPr>
              <a:t>ghép</a:t>
            </a:r>
            <a:r>
              <a:rPr lang="en-GB">
                <a:ea typeface="+mn-ea"/>
                <a:cs typeface="+mn-cs"/>
              </a:rPr>
              <a:t> </a:t>
            </a:r>
            <a:r>
              <a:rPr lang="en-GB" err="1">
                <a:ea typeface="+mn-ea"/>
                <a:cs typeface="+mn-cs"/>
              </a:rPr>
              <a:t>kế</a:t>
            </a:r>
            <a:r>
              <a:rPr lang="en-GB">
                <a:ea typeface="+mn-ea"/>
                <a:cs typeface="+mn-cs"/>
              </a:rPr>
              <a:t> </a:t>
            </a:r>
            <a:r>
              <a:rPr lang="en-GB" err="1">
                <a:ea typeface="+mn-ea"/>
                <a:cs typeface="+mn-cs"/>
              </a:rPr>
              <a:t>tiếp</a:t>
            </a:r>
            <a:r>
              <a:rPr lang="en-GB">
                <a:ea typeface="+mn-ea"/>
                <a:cs typeface="+mn-cs"/>
              </a:rPr>
              <a:t> </a:t>
            </a:r>
            <a:r>
              <a:rPr lang="en-GB" err="1">
                <a:ea typeface="+mn-ea"/>
                <a:cs typeface="+mn-cs"/>
              </a:rPr>
              <a:t>nhau</a:t>
            </a:r>
            <a:r>
              <a:rPr lang="en-GB">
                <a:ea typeface="+mn-ea"/>
                <a:cs typeface="+mn-cs"/>
              </a:rPr>
              <a:t>, </a:t>
            </a:r>
            <a:r>
              <a:rPr lang="en-GB" err="1">
                <a:ea typeface="+mn-ea"/>
                <a:cs typeface="+mn-cs"/>
              </a:rPr>
              <a:t>cũng</a:t>
            </a:r>
            <a:r>
              <a:rPr lang="en-GB">
                <a:ea typeface="+mn-ea"/>
                <a:cs typeface="+mn-cs"/>
              </a:rPr>
              <a:t> </a:t>
            </a:r>
            <a:r>
              <a:rPr lang="en-GB" err="1">
                <a:ea typeface="+mn-ea"/>
                <a:cs typeface="+mn-cs"/>
              </a:rPr>
              <a:t>chính</a:t>
            </a:r>
            <a:r>
              <a:rPr lang="en-GB">
                <a:ea typeface="+mn-ea"/>
                <a:cs typeface="+mn-cs"/>
              </a:rPr>
              <a:t> </a:t>
            </a:r>
            <a:r>
              <a:rPr lang="en-GB" err="1">
                <a:ea typeface="+mn-ea"/>
                <a:cs typeface="+mn-cs"/>
              </a:rPr>
              <a:t>là</a:t>
            </a:r>
            <a:r>
              <a:rPr lang="en-GB">
                <a:ea typeface="+mn-ea"/>
                <a:cs typeface="+mn-cs"/>
              </a:rPr>
              <a:t> qui </a:t>
            </a:r>
            <a:r>
              <a:rPr lang="en-GB" err="1">
                <a:ea typeface="+mn-ea"/>
                <a:cs typeface="+mn-cs"/>
              </a:rPr>
              <a:t>định</a:t>
            </a:r>
            <a:r>
              <a:rPr lang="en-GB">
                <a:ea typeface="+mn-ea"/>
                <a:cs typeface="+mn-cs"/>
              </a:rPr>
              <a:t> </a:t>
            </a:r>
            <a:r>
              <a:rPr lang="en-GB" err="1">
                <a:ea typeface="+mn-ea"/>
                <a:cs typeface="+mn-cs"/>
              </a:rPr>
              <a:t>địa</a:t>
            </a:r>
            <a:r>
              <a:rPr lang="en-GB">
                <a:ea typeface="+mn-ea"/>
                <a:cs typeface="+mn-cs"/>
              </a:rPr>
              <a:t> </a:t>
            </a:r>
            <a:r>
              <a:rPr lang="en-GB" err="1">
                <a:ea typeface="+mn-ea"/>
                <a:cs typeface="+mn-cs"/>
              </a:rPr>
              <a:t>chỉ</a:t>
            </a:r>
            <a:r>
              <a:rPr lang="en-GB">
                <a:ea typeface="+mn-ea"/>
                <a:cs typeface="+mn-cs"/>
              </a:rPr>
              <a:t> </a:t>
            </a:r>
            <a:r>
              <a:rPr lang="en-GB" err="1">
                <a:ea typeface="+mn-ea"/>
                <a:cs typeface="+mn-cs"/>
              </a:rPr>
              <a:t>bắt</a:t>
            </a:r>
            <a:r>
              <a:rPr lang="en-GB">
                <a:ea typeface="+mn-ea"/>
                <a:cs typeface="+mn-cs"/>
              </a:rPr>
              <a:t> </a:t>
            </a:r>
            <a:r>
              <a:rPr lang="en-GB" err="1">
                <a:ea typeface="+mn-ea"/>
                <a:cs typeface="+mn-cs"/>
              </a:rPr>
              <a:t>đầu</a:t>
            </a:r>
            <a:r>
              <a:rPr lang="en-GB">
                <a:ea typeface="+mn-ea"/>
                <a:cs typeface="+mn-cs"/>
              </a:rPr>
              <a:t> </a:t>
            </a:r>
            <a:r>
              <a:rPr lang="en-GB" err="1">
                <a:ea typeface="+mn-ea"/>
                <a:cs typeface="+mn-cs"/>
              </a:rPr>
              <a:t>của</a:t>
            </a:r>
            <a:r>
              <a:rPr lang="en-GB">
                <a:ea typeface="+mn-ea"/>
                <a:cs typeface="+mn-cs"/>
              </a:rPr>
              <a:t> </a:t>
            </a:r>
            <a:r>
              <a:rPr lang="en-GB" err="1">
                <a:ea typeface="+mn-ea"/>
                <a:cs typeface="+mn-cs"/>
              </a:rPr>
              <a:t>đoạn</a:t>
            </a:r>
            <a:r>
              <a:rPr lang="en-GB">
                <a:ea typeface="+mn-ea"/>
                <a:cs typeface="+mn-cs"/>
              </a:rPr>
              <a:t> </a:t>
            </a:r>
            <a:r>
              <a:rPr lang="en-GB" err="1">
                <a:ea typeface="+mn-ea"/>
                <a:cs typeface="+mn-cs"/>
              </a:rPr>
              <a:t>kế</a:t>
            </a:r>
            <a:r>
              <a:rPr lang="en-GB">
                <a:ea typeface="+mn-ea"/>
                <a:cs typeface="+mn-cs"/>
              </a:rPr>
              <a:t> </a:t>
            </a:r>
            <a:r>
              <a:rPr lang="en-GB" err="1">
                <a:ea typeface="+mn-ea"/>
                <a:cs typeface="+mn-cs"/>
              </a:rPr>
              <a:t>như</a:t>
            </a:r>
            <a:r>
              <a:rPr lang="en-GB">
                <a:ea typeface="+mn-ea"/>
                <a:cs typeface="+mn-cs"/>
              </a:rPr>
              <a:t> </a:t>
            </a:r>
            <a:r>
              <a:rPr lang="en-GB" err="1">
                <a:ea typeface="+mn-ea"/>
                <a:cs typeface="+mn-cs"/>
              </a:rPr>
              <a:t>sau</a:t>
            </a:r>
            <a:r>
              <a:rPr lang="en-GB">
                <a:ea typeface="+mn-ea"/>
                <a:cs typeface="+mn-cs"/>
              </a:rPr>
              <a:t> :</a:t>
            </a:r>
            <a:endParaRPr lang="en-US"/>
          </a:p>
        </p:txBody>
      </p:sp>
      <p:sp>
        <p:nvSpPr>
          <p:cNvPr id="25604" name="Slide Number Placeholder 3">
            <a:extLst>
              <a:ext uri="{FF2B5EF4-FFF2-40B4-BE49-F238E27FC236}">
                <a16:creationId xmlns:a16="http://schemas.microsoft.com/office/drawing/2014/main" id="{CE6B527E-1D6B-46C7-A299-00BC2DC6E4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907E4C32-F04D-40C1-8652-246D6AB685D0}" type="slidenum">
              <a:rPr lang="en-US" altLang="en-US" sz="1400">
                <a:latin typeface="Tahoma" panose="020B0604030504040204" pitchFamily="34" charset="0"/>
              </a:rPr>
              <a:pPr>
                <a:spcBef>
                  <a:spcPct val="0"/>
                </a:spcBef>
                <a:buClrTx/>
                <a:buSzTx/>
                <a:buFontTx/>
                <a:buNone/>
              </a:pPr>
              <a:t>514</a:t>
            </a:fld>
            <a:endParaRPr lang="en-US" altLang="en-US" sz="1400">
              <a:latin typeface="Tahoma" panose="020B0604030504040204" pitchFamily="34" charset="0"/>
            </a:endParaRPr>
          </a:p>
        </p:txBody>
      </p:sp>
      <p:graphicFrame>
        <p:nvGraphicFramePr>
          <p:cNvPr id="5" name="Table 4">
            <a:extLst>
              <a:ext uri="{FF2B5EF4-FFF2-40B4-BE49-F238E27FC236}">
                <a16:creationId xmlns:a16="http://schemas.microsoft.com/office/drawing/2014/main" id="{D1C219D7-19D3-4BB9-B1A2-D866D3C08AB6}"/>
              </a:ext>
            </a:extLst>
          </p:cNvPr>
          <p:cNvGraphicFramePr>
            <a:graphicFrameLocks noGrp="1"/>
          </p:cNvGraphicFramePr>
          <p:nvPr/>
        </p:nvGraphicFramePr>
        <p:xfrm>
          <a:off x="5105400" y="4800600"/>
          <a:ext cx="4876800" cy="1646238"/>
        </p:xfrm>
        <a:graphic>
          <a:graphicData uri="http://schemas.openxmlformats.org/drawingml/2006/table">
            <a:tbl>
              <a:tblPr/>
              <a:tblGrid>
                <a:gridCol w="1828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4373">
                <a:tc>
                  <a:txBody>
                    <a:bodyPr/>
                    <a:lstStyle/>
                    <a:p>
                      <a:pPr marL="693738" marR="0" lvl="0" indent="-117475"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&lt;align&gt;</a:t>
                      </a:r>
                      <a:endParaRPr kumimoji="0" lang="en-US" sz="2800" b="1" i="0" u="none" strike="noStrike" cap="none" normalizeH="0" baseline="0">
                        <a:ln>
                          <a:noFill/>
                        </a:ln>
                        <a:solidFill>
                          <a:schemeClr val="tx1"/>
                        </a:solidFill>
                        <a:effectLst/>
                        <a:latin typeface="VnTimes"/>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lnTlToBr>
                      <a:noFill/>
                    </a:lnTlToBr>
                    <a:lnBlToTr>
                      <a:noFill/>
                    </a:lnBlToTr>
                    <a:noFill/>
                  </a:tcPr>
                </a:tc>
                <a:tc>
                  <a:txBody>
                    <a:bodyPr/>
                    <a:lstStyle/>
                    <a:p>
                      <a:pPr marL="693738" marR="0" lvl="0" indent="-117475"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địa chỉ bắt đầu</a:t>
                      </a:r>
                      <a:endParaRPr kumimoji="0" lang="en-US" sz="2800" b="1" i="0" u="none" strike="noStrike" cap="none" normalizeH="0" baseline="0">
                        <a:ln>
                          <a:noFill/>
                        </a:ln>
                        <a:solidFill>
                          <a:schemeClr val="tx1"/>
                        </a:solidFill>
                        <a:effectLst/>
                        <a:latin typeface="VnTimes"/>
                        <a:cs typeface="Times New Roman" pitchFamily="18" charset="0"/>
                      </a:endParaRPr>
                    </a:p>
                  </a:txBody>
                  <a:tcPr marL="68580" marR="68580" marT="0" marB="0" anchor="ctr" horzOverflow="overflow">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73">
                <a:tc>
                  <a:txBody>
                    <a:bodyPr/>
                    <a:lstStyle/>
                    <a:p>
                      <a:pPr marL="693738" marR="0" lvl="0" indent="-117475"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BYTE</a:t>
                      </a:r>
                      <a:endParaRPr kumimoji="0" lang="en-US" sz="2800" b="1" i="0" u="none" strike="noStrike" cap="none" normalizeH="0" baseline="0">
                        <a:ln>
                          <a:noFill/>
                        </a:ln>
                        <a:solidFill>
                          <a:schemeClr val="tx1"/>
                        </a:solidFill>
                        <a:effectLst/>
                        <a:latin typeface="VnTimes"/>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01600" marR="0" lvl="0" indent="-117475" algn="l" defTabSz="914400" rtl="0" eaLnBrk="1" fontAlgn="base" latinLnBrk="0" hangingPunct="1">
                        <a:lnSpc>
                          <a:spcPct val="100000"/>
                        </a:lnSpc>
                        <a:spcBef>
                          <a:spcPct val="0"/>
                        </a:spcBef>
                        <a:spcAft>
                          <a:spcPct val="0"/>
                        </a:spcAft>
                        <a:buClrTx/>
                        <a:buSzTx/>
                        <a:buFontTx/>
                        <a:buNone/>
                        <a:tabLst>
                          <a:tab pos="501650" algn="l"/>
                          <a:tab pos="1016000" algn="l"/>
                        </a:tabLst>
                      </a:pPr>
                      <a:r>
                        <a:rPr kumimoji="0" lang="en-US" sz="1800" b="1" i="0" u="none" strike="noStrike" cap="none" normalizeH="0" baseline="0">
                          <a:ln>
                            <a:noFill/>
                          </a:ln>
                          <a:solidFill>
                            <a:schemeClr val="tx1"/>
                          </a:solidFill>
                          <a:effectLst/>
                          <a:latin typeface="Courier New" pitchFamily="49" charset="0"/>
                          <a:cs typeface="Times New Roman" pitchFamily="18" charset="0"/>
                        </a:rPr>
                        <a:t>XXXX	xxxx</a:t>
                      </a:r>
                      <a:r>
                        <a:rPr kumimoji="0" lang="en-US" sz="1800" b="1" i="0" u="none" strike="noStrike" cap="none" normalizeH="0" baseline="0">
                          <a:ln>
                            <a:noFill/>
                          </a:ln>
                          <a:solidFill>
                            <a:schemeClr val="tx1"/>
                          </a:solidFill>
                          <a:effectLst/>
                          <a:latin typeface="Times New Roman" pitchFamily="18" charset="0"/>
                          <a:cs typeface="Times New Roman" pitchFamily="18" charset="0"/>
                        </a:rPr>
                        <a:t>	(1 byte)</a:t>
                      </a:r>
                      <a:endParaRPr kumimoji="0" lang="en-US" sz="2800" b="1" i="0" u="none" strike="noStrike" cap="none" normalizeH="0" baseline="0">
                        <a:ln>
                          <a:noFill/>
                        </a:ln>
                        <a:solidFill>
                          <a:schemeClr val="tx1"/>
                        </a:solidFill>
                        <a:effectLst/>
                        <a:latin typeface="VnTimes"/>
                        <a:cs typeface="Times New Roman" pitchFamily="18" charset="0"/>
                      </a:endParaRPr>
                    </a:p>
                  </a:txBody>
                  <a:tcPr marL="68580" marR="68580" marT="0" marB="0" anchor="ctr" horzOverflow="overflow">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73">
                <a:tc>
                  <a:txBody>
                    <a:bodyPr/>
                    <a:lstStyle/>
                    <a:p>
                      <a:pPr marL="693738" marR="0" lvl="0" indent="-117475"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WORD</a:t>
                      </a:r>
                      <a:endParaRPr kumimoji="0" lang="en-US" sz="2800" b="1" i="0" u="none" strike="noStrike" cap="none" normalizeH="0" baseline="0">
                        <a:ln>
                          <a:noFill/>
                        </a:ln>
                        <a:solidFill>
                          <a:schemeClr val="tx1"/>
                        </a:solidFill>
                        <a:effectLst/>
                        <a:latin typeface="VnTimes"/>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01600" marR="0" lvl="0" indent="-117475" algn="l" defTabSz="914400" rtl="0" eaLnBrk="1" fontAlgn="base" latinLnBrk="0" hangingPunct="1">
                        <a:lnSpc>
                          <a:spcPct val="100000"/>
                        </a:lnSpc>
                        <a:spcBef>
                          <a:spcPct val="0"/>
                        </a:spcBef>
                        <a:spcAft>
                          <a:spcPct val="0"/>
                        </a:spcAft>
                        <a:buClrTx/>
                        <a:buSzTx/>
                        <a:buFontTx/>
                        <a:buNone/>
                        <a:tabLst>
                          <a:tab pos="501650" algn="l"/>
                          <a:tab pos="1016000" algn="l"/>
                        </a:tabLst>
                      </a:pPr>
                      <a:r>
                        <a:rPr kumimoji="0" lang="en-US" sz="1800" b="1" i="0" u="none" strike="noStrike" cap="none" normalizeH="0" baseline="0">
                          <a:ln>
                            <a:noFill/>
                          </a:ln>
                          <a:solidFill>
                            <a:schemeClr val="tx1"/>
                          </a:solidFill>
                          <a:effectLst/>
                          <a:latin typeface="Courier New" pitchFamily="49" charset="0"/>
                          <a:cs typeface="Times New Roman" pitchFamily="18" charset="0"/>
                        </a:rPr>
                        <a:t>XXXX	xxx0</a:t>
                      </a:r>
                      <a:r>
                        <a:rPr kumimoji="0" lang="en-US" sz="1800" b="1" i="0" u="none" strike="noStrike" cap="none" normalizeH="0" baseline="0">
                          <a:ln>
                            <a:noFill/>
                          </a:ln>
                          <a:solidFill>
                            <a:schemeClr val="tx1"/>
                          </a:solidFill>
                          <a:effectLst/>
                          <a:latin typeface="Times New Roman" pitchFamily="18" charset="0"/>
                          <a:cs typeface="Times New Roman" pitchFamily="18" charset="0"/>
                        </a:rPr>
                        <a:t>	(2 byte)</a:t>
                      </a:r>
                      <a:endParaRPr kumimoji="0" lang="en-US" sz="2800" b="1" i="0" u="none" strike="noStrike" cap="none" normalizeH="0" baseline="0">
                        <a:ln>
                          <a:noFill/>
                        </a:ln>
                        <a:solidFill>
                          <a:schemeClr val="tx1"/>
                        </a:solidFill>
                        <a:effectLst/>
                        <a:latin typeface="VnTimes"/>
                        <a:cs typeface="Times New Roman" pitchFamily="18" charset="0"/>
                      </a:endParaRPr>
                    </a:p>
                  </a:txBody>
                  <a:tcPr marL="68580" marR="68580" marT="0" marB="0" anchor="ctr" horzOverflow="overflow">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373">
                <a:tc>
                  <a:txBody>
                    <a:bodyPr/>
                    <a:lstStyle/>
                    <a:p>
                      <a:pPr marL="693738" marR="0" lvl="0" indent="-117475"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DWORD</a:t>
                      </a:r>
                      <a:endParaRPr kumimoji="0" lang="en-US" sz="2800" b="1" i="0" u="none" strike="noStrike" cap="none" normalizeH="0" baseline="0">
                        <a:ln>
                          <a:noFill/>
                        </a:ln>
                        <a:solidFill>
                          <a:schemeClr val="tx1"/>
                        </a:solidFill>
                        <a:effectLst/>
                        <a:latin typeface="VnTimes"/>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01600" marR="0" lvl="0" indent="-117475" algn="l" defTabSz="914400" rtl="0" eaLnBrk="1" fontAlgn="base" latinLnBrk="0" hangingPunct="1">
                        <a:lnSpc>
                          <a:spcPct val="100000"/>
                        </a:lnSpc>
                        <a:spcBef>
                          <a:spcPct val="0"/>
                        </a:spcBef>
                        <a:spcAft>
                          <a:spcPct val="0"/>
                        </a:spcAft>
                        <a:buClrTx/>
                        <a:buSzTx/>
                        <a:buFontTx/>
                        <a:buNone/>
                        <a:tabLst>
                          <a:tab pos="501650" algn="l"/>
                          <a:tab pos="1016000" algn="l"/>
                        </a:tabLst>
                      </a:pPr>
                      <a:r>
                        <a:rPr kumimoji="0" lang="en-US" sz="1800" b="1" i="0" u="none" strike="noStrike" cap="none" normalizeH="0" baseline="0">
                          <a:ln>
                            <a:noFill/>
                          </a:ln>
                          <a:solidFill>
                            <a:schemeClr val="tx1"/>
                          </a:solidFill>
                          <a:effectLst/>
                          <a:latin typeface="Courier New" pitchFamily="49" charset="0"/>
                          <a:cs typeface="Times New Roman" pitchFamily="18" charset="0"/>
                        </a:rPr>
                        <a:t>XXXX	xx00</a:t>
                      </a:r>
                      <a:r>
                        <a:rPr kumimoji="0" lang="en-US" sz="1800" b="1" i="0" u="none" strike="noStrike" cap="none" normalizeH="0" baseline="0">
                          <a:ln>
                            <a:noFill/>
                          </a:ln>
                          <a:solidFill>
                            <a:schemeClr val="tx1"/>
                          </a:solidFill>
                          <a:effectLst/>
                          <a:latin typeface="Times New Roman" pitchFamily="18" charset="0"/>
                          <a:cs typeface="Times New Roman" pitchFamily="18" charset="0"/>
                        </a:rPr>
                        <a:t>	(4 byte)</a:t>
                      </a:r>
                      <a:endParaRPr kumimoji="0" lang="en-US" sz="2800" b="1" i="0" u="none" strike="noStrike" cap="none" normalizeH="0" baseline="0">
                        <a:ln>
                          <a:noFill/>
                        </a:ln>
                        <a:solidFill>
                          <a:schemeClr val="tx1"/>
                        </a:solidFill>
                        <a:effectLst/>
                        <a:latin typeface="VnTimes"/>
                        <a:cs typeface="Times New Roman" pitchFamily="18" charset="0"/>
                      </a:endParaRPr>
                    </a:p>
                  </a:txBody>
                  <a:tcPr marL="68580" marR="68580" marT="0" marB="0" anchor="ctr" horzOverflow="overflow">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373">
                <a:tc>
                  <a:txBody>
                    <a:bodyPr/>
                    <a:lstStyle/>
                    <a:p>
                      <a:pPr marL="693738" marR="0" lvl="0" indent="-117475"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PARA</a:t>
                      </a:r>
                      <a:endParaRPr kumimoji="0" lang="en-US" sz="2800" b="1" i="0" u="none" strike="noStrike" cap="none" normalizeH="0" baseline="0">
                        <a:ln>
                          <a:noFill/>
                        </a:ln>
                        <a:solidFill>
                          <a:schemeClr val="tx1"/>
                        </a:solidFill>
                        <a:effectLst/>
                        <a:latin typeface="VnTimes"/>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01600" marR="0" lvl="0" indent="-117475" algn="l" defTabSz="914400" rtl="0" eaLnBrk="1" fontAlgn="base" latinLnBrk="0" hangingPunct="1">
                        <a:lnSpc>
                          <a:spcPct val="100000"/>
                        </a:lnSpc>
                        <a:spcBef>
                          <a:spcPct val="0"/>
                        </a:spcBef>
                        <a:spcAft>
                          <a:spcPct val="0"/>
                        </a:spcAft>
                        <a:buClrTx/>
                        <a:buSzTx/>
                        <a:buFontTx/>
                        <a:buNone/>
                        <a:tabLst>
                          <a:tab pos="501650" algn="l"/>
                          <a:tab pos="1016000" algn="l"/>
                        </a:tabLst>
                      </a:pPr>
                      <a:r>
                        <a:rPr kumimoji="0" lang="en-US" sz="1800" b="1" i="0" u="none" strike="noStrike" cap="none" normalizeH="0" baseline="0">
                          <a:ln>
                            <a:noFill/>
                          </a:ln>
                          <a:solidFill>
                            <a:schemeClr val="tx1"/>
                          </a:solidFill>
                          <a:effectLst/>
                          <a:latin typeface="Courier New" pitchFamily="49" charset="0"/>
                          <a:cs typeface="Times New Roman" pitchFamily="18" charset="0"/>
                        </a:rPr>
                        <a:t>XXXX	0000</a:t>
                      </a:r>
                      <a:r>
                        <a:rPr kumimoji="0" lang="en-US" sz="1800" b="1" i="0" u="none" strike="noStrike" cap="none" normalizeH="0" baseline="0">
                          <a:ln>
                            <a:noFill/>
                          </a:ln>
                          <a:solidFill>
                            <a:schemeClr val="tx1"/>
                          </a:solidFill>
                          <a:effectLst/>
                          <a:latin typeface="Times New Roman" pitchFamily="18" charset="0"/>
                          <a:cs typeface="Times New Roman" pitchFamily="18" charset="0"/>
                        </a:rPr>
                        <a:t>	(16 byte)</a:t>
                      </a:r>
                      <a:endParaRPr kumimoji="0" lang="en-US" sz="2800" b="1" i="0" u="none" strike="noStrike" cap="none" normalizeH="0" baseline="0">
                        <a:ln>
                          <a:noFill/>
                        </a:ln>
                        <a:solidFill>
                          <a:schemeClr val="tx1"/>
                        </a:solidFill>
                        <a:effectLst/>
                        <a:latin typeface="VnTimes"/>
                        <a:cs typeface="Times New Roman" pitchFamily="18" charset="0"/>
                      </a:endParaRPr>
                    </a:p>
                  </a:txBody>
                  <a:tcPr marL="68580" marR="68580" marT="0" marB="0" anchor="ctr" horzOverflow="overflow">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373">
                <a:tc>
                  <a:txBody>
                    <a:bodyPr/>
                    <a:lstStyle/>
                    <a:p>
                      <a:pPr marL="693738" marR="0" lvl="0" indent="-117475"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pitchFamily="18" charset="0"/>
                          <a:cs typeface="Times New Roman" pitchFamily="18" charset="0"/>
                        </a:rPr>
                        <a:t>PAGE</a:t>
                      </a:r>
                      <a:endParaRPr kumimoji="0" lang="en-US" sz="2800" b="1" i="0" u="none" strike="noStrike" cap="none" normalizeH="0" baseline="0">
                        <a:ln>
                          <a:noFill/>
                        </a:ln>
                        <a:solidFill>
                          <a:schemeClr val="tx1"/>
                        </a:solidFill>
                        <a:effectLst/>
                        <a:latin typeface="VnTimes"/>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01600" marR="0" lvl="0" indent="-117475" algn="l" defTabSz="914400" rtl="0" eaLnBrk="1" fontAlgn="base" latinLnBrk="0" hangingPunct="1">
                        <a:lnSpc>
                          <a:spcPct val="100000"/>
                        </a:lnSpc>
                        <a:spcBef>
                          <a:spcPct val="0"/>
                        </a:spcBef>
                        <a:spcAft>
                          <a:spcPct val="0"/>
                        </a:spcAft>
                        <a:buClrTx/>
                        <a:buSzTx/>
                        <a:buFontTx/>
                        <a:buNone/>
                        <a:tabLst>
                          <a:tab pos="501650" algn="l"/>
                          <a:tab pos="1016000" algn="l"/>
                        </a:tabLst>
                      </a:pPr>
                      <a:r>
                        <a:rPr kumimoji="0" lang="en-US" sz="1800" b="1" i="0" u="none" strike="noStrike" cap="none" normalizeH="0" baseline="0">
                          <a:ln>
                            <a:noFill/>
                          </a:ln>
                          <a:solidFill>
                            <a:schemeClr val="tx1"/>
                          </a:solidFill>
                          <a:effectLst/>
                          <a:latin typeface="Courier New" pitchFamily="49" charset="0"/>
                          <a:cs typeface="Times New Roman" pitchFamily="18" charset="0"/>
                        </a:rPr>
                        <a:t>XXX0	0000</a:t>
                      </a:r>
                      <a:r>
                        <a:rPr kumimoji="0" lang="en-US" sz="1800" b="1" i="0" u="none" strike="noStrike" cap="none" normalizeH="0" baseline="0">
                          <a:ln>
                            <a:noFill/>
                          </a:ln>
                          <a:solidFill>
                            <a:schemeClr val="tx1"/>
                          </a:solidFill>
                          <a:effectLst/>
                          <a:latin typeface="Times New Roman" pitchFamily="18" charset="0"/>
                          <a:cs typeface="Times New Roman" pitchFamily="18" charset="0"/>
                        </a:rPr>
                        <a:t>	(256 byte)</a:t>
                      </a:r>
                      <a:endParaRPr kumimoji="0" lang="en-US" sz="2800" b="1" i="0" u="none" strike="noStrike" cap="none" normalizeH="0" baseline="0">
                        <a:ln>
                          <a:noFill/>
                        </a:ln>
                        <a:solidFill>
                          <a:schemeClr val="tx1"/>
                        </a:solidFill>
                        <a:effectLst/>
                        <a:latin typeface="VnTimes"/>
                        <a:cs typeface="Times New Roman" pitchFamily="18" charset="0"/>
                      </a:endParaRPr>
                    </a:p>
                  </a:txBody>
                  <a:tcPr marL="68580" marR="68580" marT="0" marB="0" anchor="ctr" horzOverflow="overflow">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80895006"/>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65E0DBFC-5155-45CD-A5F8-FC0CB09E18F1}"/>
              </a:ext>
            </a:extLst>
          </p:cNvPr>
          <p:cNvSpPr>
            <a:spLocks noGrp="1"/>
          </p:cNvSpPr>
          <p:nvPr>
            <p:ph type="title"/>
          </p:nvPr>
        </p:nvSpPr>
        <p:spPr/>
        <p:txBody>
          <a:bodyPr/>
          <a:lstStyle/>
          <a:p>
            <a:pPr eaLnBrk="1" hangingPunct="1"/>
            <a:endParaRPr lang="en-US" altLang="en-US"/>
          </a:p>
        </p:txBody>
      </p:sp>
      <p:sp>
        <p:nvSpPr>
          <p:cNvPr id="26627" name="Content Placeholder 2">
            <a:extLst>
              <a:ext uri="{FF2B5EF4-FFF2-40B4-BE49-F238E27FC236}">
                <a16:creationId xmlns:a16="http://schemas.microsoft.com/office/drawing/2014/main" id="{CC70338D-ACE9-460E-942B-B71E198F6583}"/>
              </a:ext>
            </a:extLst>
          </p:cNvPr>
          <p:cNvSpPr>
            <a:spLocks noGrp="1"/>
          </p:cNvSpPr>
          <p:nvPr>
            <p:ph idx="1"/>
          </p:nvPr>
        </p:nvSpPr>
        <p:spPr/>
        <p:txBody>
          <a:bodyPr/>
          <a:lstStyle/>
          <a:p>
            <a:pPr lvl="1" eaLnBrk="1" hangingPunct="1"/>
            <a:r>
              <a:rPr lang="en-US" altLang="en-US"/>
              <a:t>&lt;combine&gt; có thể là PUBLIC, COMMON, AT &lt;exp&gt;, STACK, MEMORY hay không có dùng để qui định phương thức ghép các đoạn trong một lớp như sau :</a:t>
            </a:r>
          </a:p>
          <a:p>
            <a:pPr lvl="2" eaLnBrk="1" hangingPunct="1"/>
            <a:r>
              <a:rPr lang="en-US" altLang="en-US"/>
              <a:t>Không có (ghép riêng biệt) : </a:t>
            </a:r>
            <a:r>
              <a:rPr lang="en-GB" altLang="en-US"/>
              <a:t>Các đoạn riêng biệt được nạp riêng. Chúng có thể liên tục về vật lý nhưng không liên tục về luận lý (hình vẽ). Mỗi đoạn có địa chỉ nền riêng của nó và có offset bắt đầu từ 0.</a:t>
            </a:r>
            <a:endParaRPr lang="en-US" altLang="en-US"/>
          </a:p>
          <a:p>
            <a:pPr lvl="1" eaLnBrk="1" hangingPunct="1"/>
            <a:endParaRPr lang="en-US" altLang="en-US"/>
          </a:p>
        </p:txBody>
      </p:sp>
      <p:sp>
        <p:nvSpPr>
          <p:cNvPr id="26628" name="Slide Number Placeholder 3">
            <a:extLst>
              <a:ext uri="{FF2B5EF4-FFF2-40B4-BE49-F238E27FC236}">
                <a16:creationId xmlns:a16="http://schemas.microsoft.com/office/drawing/2014/main" id="{AA68E017-EAE4-4E16-A8F4-5264077BF9D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F9D72C2D-4326-4F51-80BD-5C427580CD71}" type="slidenum">
              <a:rPr lang="en-US" altLang="en-US" sz="1400">
                <a:latin typeface="Tahoma" panose="020B0604030504040204" pitchFamily="34" charset="0"/>
              </a:rPr>
              <a:pPr>
                <a:spcBef>
                  <a:spcPct val="0"/>
                </a:spcBef>
                <a:buClrTx/>
                <a:buSzTx/>
                <a:buFontTx/>
                <a:buNone/>
              </a:pPr>
              <a:t>515</a:t>
            </a:fld>
            <a:endParaRPr lang="en-US" altLang="en-US" sz="1400">
              <a:latin typeface="Tahoma" panose="020B0604030504040204" pitchFamily="34" charset="0"/>
            </a:endParaRPr>
          </a:p>
        </p:txBody>
      </p:sp>
      <p:pic>
        <p:nvPicPr>
          <p:cNvPr id="26629" name="Picture 1">
            <a:extLst>
              <a:ext uri="{FF2B5EF4-FFF2-40B4-BE49-F238E27FC236}">
                <a16:creationId xmlns:a16="http://schemas.microsoft.com/office/drawing/2014/main" id="{D630E8E0-7781-425F-A36C-1B77F796C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572000"/>
            <a:ext cx="462915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33255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A7DDA630-B731-4902-A20D-175A60BFF6F5}"/>
              </a:ext>
            </a:extLst>
          </p:cNvPr>
          <p:cNvSpPr>
            <a:spLocks noGrp="1"/>
          </p:cNvSpPr>
          <p:nvPr>
            <p:ph type="title"/>
          </p:nvPr>
        </p:nvSpPr>
        <p:spPr/>
        <p:txBody>
          <a:bodyPr/>
          <a:lstStyle/>
          <a:p>
            <a:pPr eaLnBrk="1" hangingPunct="1"/>
            <a:endParaRPr lang="en-US" altLang="en-US"/>
          </a:p>
        </p:txBody>
      </p:sp>
      <p:sp>
        <p:nvSpPr>
          <p:cNvPr id="27651" name="Content Placeholder 2">
            <a:extLst>
              <a:ext uri="{FF2B5EF4-FFF2-40B4-BE49-F238E27FC236}">
                <a16:creationId xmlns:a16="http://schemas.microsoft.com/office/drawing/2014/main" id="{601BFA05-D085-456F-B5F0-546F4ADE3955}"/>
              </a:ext>
            </a:extLst>
          </p:cNvPr>
          <p:cNvSpPr>
            <a:spLocks noGrp="1"/>
          </p:cNvSpPr>
          <p:nvPr>
            <p:ph idx="1"/>
          </p:nvPr>
        </p:nvSpPr>
        <p:spPr/>
        <p:txBody>
          <a:bodyPr/>
          <a:lstStyle/>
          <a:p>
            <a:pPr lvl="2" eaLnBrk="1" hangingPunct="1"/>
            <a:r>
              <a:rPr lang="en-GB" altLang="en-US"/>
              <a:t>PUBLIC và STACK : Các đoạn được nạp liên tục. Địa chỉ trong đoạn (offset) được tính liên tục từ đoạn đầu cho đến đoạn cuối. Hình vẽ cho thấy việc ghép hai đoạn A và B thành một đoạn duy nhất AB.</a:t>
            </a:r>
          </a:p>
          <a:p>
            <a:pPr lvl="2" eaLnBrk="1" hangingPunct="1"/>
            <a:endParaRPr lang="en-US" altLang="en-US"/>
          </a:p>
        </p:txBody>
      </p:sp>
      <p:sp>
        <p:nvSpPr>
          <p:cNvPr id="27652" name="Slide Number Placeholder 3">
            <a:extLst>
              <a:ext uri="{FF2B5EF4-FFF2-40B4-BE49-F238E27FC236}">
                <a16:creationId xmlns:a16="http://schemas.microsoft.com/office/drawing/2014/main" id="{48D6CAD5-AA5F-40C8-8212-342319501CB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0D30199F-3513-4B4B-8D8E-8658193CA21E}" type="slidenum">
              <a:rPr lang="en-US" altLang="en-US" sz="1400">
                <a:latin typeface="Tahoma" panose="020B0604030504040204" pitchFamily="34" charset="0"/>
              </a:rPr>
              <a:pPr>
                <a:spcBef>
                  <a:spcPct val="0"/>
                </a:spcBef>
                <a:buClrTx/>
                <a:buSzTx/>
                <a:buFontTx/>
                <a:buNone/>
              </a:pPr>
              <a:t>516</a:t>
            </a:fld>
            <a:endParaRPr lang="en-US" altLang="en-US" sz="1400">
              <a:latin typeface="Tahoma" panose="020B0604030504040204" pitchFamily="34" charset="0"/>
            </a:endParaRPr>
          </a:p>
        </p:txBody>
      </p:sp>
      <p:pic>
        <p:nvPicPr>
          <p:cNvPr id="27653" name="Picture 1">
            <a:extLst>
              <a:ext uri="{FF2B5EF4-FFF2-40B4-BE49-F238E27FC236}">
                <a16:creationId xmlns:a16="http://schemas.microsoft.com/office/drawing/2014/main" id="{95DF8F98-E019-46B4-95ED-B84A4A863D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1" y="2971800"/>
            <a:ext cx="4657725"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011647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747A748-6CFD-4D87-B390-87EE3EA331C2}"/>
              </a:ext>
            </a:extLst>
          </p:cNvPr>
          <p:cNvSpPr>
            <a:spLocks noGrp="1"/>
          </p:cNvSpPr>
          <p:nvPr>
            <p:ph type="title"/>
          </p:nvPr>
        </p:nvSpPr>
        <p:spPr/>
        <p:txBody>
          <a:bodyPr/>
          <a:lstStyle/>
          <a:p>
            <a:pPr eaLnBrk="1" hangingPunct="1"/>
            <a:endParaRPr lang="en-US" altLang="en-US"/>
          </a:p>
        </p:txBody>
      </p:sp>
      <p:sp>
        <p:nvSpPr>
          <p:cNvPr id="3" name="Content Placeholder 2">
            <a:extLst>
              <a:ext uri="{FF2B5EF4-FFF2-40B4-BE49-F238E27FC236}">
                <a16:creationId xmlns:a16="http://schemas.microsoft.com/office/drawing/2014/main" id="{CD30E845-AF40-48C8-B328-9FAD46EF40A5}"/>
              </a:ext>
            </a:extLst>
          </p:cNvPr>
          <p:cNvSpPr>
            <a:spLocks noGrp="1"/>
          </p:cNvSpPr>
          <p:nvPr>
            <p:ph idx="1"/>
          </p:nvPr>
        </p:nvSpPr>
        <p:spPr/>
        <p:txBody>
          <a:bodyPr/>
          <a:lstStyle/>
          <a:p>
            <a:pPr lvl="2" eaLnBrk="1" hangingPunct="1">
              <a:defRPr/>
            </a:pPr>
            <a:r>
              <a:rPr lang="en-US"/>
              <a:t>COMMON : </a:t>
            </a:r>
            <a:r>
              <a:rPr lang="en-GB" err="1"/>
              <a:t>Các</a:t>
            </a:r>
            <a:r>
              <a:rPr lang="en-GB"/>
              <a:t> </a:t>
            </a:r>
            <a:r>
              <a:rPr lang="en-GB" err="1"/>
              <a:t>đoạn</a:t>
            </a:r>
            <a:r>
              <a:rPr lang="en-GB"/>
              <a:t> </a:t>
            </a:r>
            <a:r>
              <a:rPr lang="en-GB" err="1"/>
              <a:t>được</a:t>
            </a:r>
            <a:r>
              <a:rPr lang="en-GB"/>
              <a:t> </a:t>
            </a:r>
            <a:r>
              <a:rPr lang="en-GB" err="1"/>
              <a:t>nạp</a:t>
            </a:r>
            <a:r>
              <a:rPr lang="en-GB"/>
              <a:t> </a:t>
            </a:r>
            <a:r>
              <a:rPr lang="en-GB" err="1"/>
              <a:t>chồng</a:t>
            </a:r>
            <a:r>
              <a:rPr lang="en-GB"/>
              <a:t> </a:t>
            </a:r>
            <a:r>
              <a:rPr lang="en-GB" err="1"/>
              <a:t>lên</a:t>
            </a:r>
            <a:r>
              <a:rPr lang="en-GB"/>
              <a:t> </a:t>
            </a:r>
            <a:r>
              <a:rPr lang="en-GB" err="1"/>
              <a:t>nhau</a:t>
            </a:r>
            <a:r>
              <a:rPr lang="en-GB"/>
              <a:t> </a:t>
            </a:r>
            <a:r>
              <a:rPr lang="en-GB" err="1"/>
              <a:t>và</a:t>
            </a:r>
            <a:r>
              <a:rPr lang="en-GB"/>
              <a:t> </a:t>
            </a:r>
            <a:r>
              <a:rPr lang="en-GB" err="1"/>
              <a:t>có</a:t>
            </a:r>
            <a:r>
              <a:rPr lang="en-GB"/>
              <a:t> </a:t>
            </a:r>
            <a:r>
              <a:rPr lang="en-GB" err="1"/>
              <a:t>một</a:t>
            </a:r>
            <a:r>
              <a:rPr lang="en-GB"/>
              <a:t> </a:t>
            </a:r>
            <a:r>
              <a:rPr lang="en-GB" err="1"/>
              <a:t>địa</a:t>
            </a:r>
            <a:r>
              <a:rPr lang="en-GB"/>
              <a:t> </a:t>
            </a:r>
            <a:r>
              <a:rPr lang="en-GB" err="1"/>
              <a:t>chỉ</a:t>
            </a:r>
            <a:r>
              <a:rPr lang="en-GB"/>
              <a:t> </a:t>
            </a:r>
            <a:r>
              <a:rPr lang="en-GB" err="1"/>
              <a:t>nền</a:t>
            </a:r>
            <a:r>
              <a:rPr lang="en-GB"/>
              <a:t> </a:t>
            </a:r>
            <a:r>
              <a:rPr lang="en-GB" err="1"/>
              <a:t>duy</a:t>
            </a:r>
            <a:r>
              <a:rPr lang="en-GB"/>
              <a:t> </a:t>
            </a:r>
            <a:r>
              <a:rPr lang="en-GB" err="1"/>
              <a:t>nhất</a:t>
            </a:r>
            <a:r>
              <a:rPr lang="en-GB"/>
              <a:t>. </a:t>
            </a:r>
            <a:r>
              <a:rPr lang="en-GB" err="1"/>
              <a:t>Chiều</a:t>
            </a:r>
            <a:r>
              <a:rPr lang="en-GB"/>
              <a:t> </a:t>
            </a:r>
            <a:r>
              <a:rPr lang="en-GB" err="1"/>
              <a:t>dài</a:t>
            </a:r>
            <a:r>
              <a:rPr lang="en-GB"/>
              <a:t> </a:t>
            </a:r>
            <a:r>
              <a:rPr lang="en-GB" err="1"/>
              <a:t>đoạn</a:t>
            </a:r>
            <a:r>
              <a:rPr lang="en-GB"/>
              <a:t> </a:t>
            </a:r>
            <a:r>
              <a:rPr lang="en-GB" err="1"/>
              <a:t>lấy</a:t>
            </a:r>
            <a:r>
              <a:rPr lang="en-GB"/>
              <a:t> </a:t>
            </a:r>
            <a:r>
              <a:rPr lang="en-GB" err="1"/>
              <a:t>theo</a:t>
            </a:r>
            <a:r>
              <a:rPr lang="en-GB"/>
              <a:t> </a:t>
            </a:r>
            <a:r>
              <a:rPr lang="en-GB" err="1"/>
              <a:t>đoạn</a:t>
            </a:r>
            <a:r>
              <a:rPr lang="en-GB"/>
              <a:t> </a:t>
            </a:r>
            <a:r>
              <a:rPr lang="en-GB" err="1"/>
              <a:t>dài</a:t>
            </a:r>
            <a:r>
              <a:rPr lang="en-GB"/>
              <a:t> </a:t>
            </a:r>
            <a:r>
              <a:rPr lang="en-GB" err="1"/>
              <a:t>nhất</a:t>
            </a:r>
            <a:r>
              <a:rPr lang="en-GB"/>
              <a:t> (</a:t>
            </a:r>
            <a:r>
              <a:rPr lang="en-GB" err="1"/>
              <a:t>hình</a:t>
            </a:r>
            <a:r>
              <a:rPr lang="en-GB"/>
              <a:t> </a:t>
            </a:r>
            <a:r>
              <a:rPr lang="en-GB" err="1"/>
              <a:t>vẽ</a:t>
            </a:r>
            <a:r>
              <a:rPr lang="en-GB"/>
              <a:t>). </a:t>
            </a:r>
            <a:r>
              <a:rPr lang="en-GB" err="1"/>
              <a:t>Thường</a:t>
            </a:r>
            <a:r>
              <a:rPr lang="en-GB"/>
              <a:t> </a:t>
            </a:r>
            <a:r>
              <a:rPr lang="en-GB" err="1"/>
              <a:t>sử</a:t>
            </a:r>
            <a:r>
              <a:rPr lang="en-GB"/>
              <a:t> </a:t>
            </a:r>
            <a:r>
              <a:rPr lang="en-GB" err="1"/>
              <a:t>dụng</a:t>
            </a:r>
            <a:r>
              <a:rPr lang="en-GB"/>
              <a:t> </a:t>
            </a:r>
            <a:r>
              <a:rPr lang="en-GB" err="1"/>
              <a:t>đối</a:t>
            </a:r>
            <a:r>
              <a:rPr lang="en-GB"/>
              <a:t> </a:t>
            </a:r>
            <a:r>
              <a:rPr lang="en-GB" err="1"/>
              <a:t>với</a:t>
            </a:r>
            <a:r>
              <a:rPr lang="en-GB"/>
              <a:t> </a:t>
            </a:r>
            <a:r>
              <a:rPr lang="en-GB" err="1"/>
              <a:t>đoạn</a:t>
            </a:r>
            <a:r>
              <a:rPr lang="en-GB"/>
              <a:t> </a:t>
            </a:r>
            <a:r>
              <a:rPr lang="en-GB" err="1"/>
              <a:t>dữ</a:t>
            </a:r>
            <a:r>
              <a:rPr lang="en-GB"/>
              <a:t> </a:t>
            </a:r>
            <a:r>
              <a:rPr lang="en-GB" err="1"/>
              <a:t>liệu</a:t>
            </a:r>
            <a:r>
              <a:rPr lang="en-GB"/>
              <a:t>. </a:t>
            </a:r>
            <a:r>
              <a:rPr lang="en-GB" err="1"/>
              <a:t>Lúc</a:t>
            </a:r>
            <a:r>
              <a:rPr lang="en-GB"/>
              <a:t> </a:t>
            </a:r>
            <a:r>
              <a:rPr lang="en-GB" err="1"/>
              <a:t>đó</a:t>
            </a:r>
            <a:r>
              <a:rPr lang="en-GB"/>
              <a:t> </a:t>
            </a:r>
            <a:r>
              <a:rPr lang="en-GB" err="1"/>
              <a:t>các</a:t>
            </a:r>
            <a:r>
              <a:rPr lang="en-GB"/>
              <a:t> </a:t>
            </a:r>
            <a:r>
              <a:rPr lang="en-GB" err="1"/>
              <a:t>biến</a:t>
            </a:r>
            <a:r>
              <a:rPr lang="en-GB"/>
              <a:t> </a:t>
            </a:r>
            <a:r>
              <a:rPr lang="en-GB" err="1"/>
              <a:t>có</a:t>
            </a:r>
            <a:r>
              <a:rPr lang="en-GB"/>
              <a:t> </a:t>
            </a:r>
            <a:r>
              <a:rPr lang="en-GB" err="1"/>
              <a:t>cùng</a:t>
            </a:r>
            <a:r>
              <a:rPr lang="en-GB"/>
              <a:t> offset </a:t>
            </a:r>
            <a:r>
              <a:rPr lang="en-GB" err="1"/>
              <a:t>sẽ</a:t>
            </a:r>
            <a:r>
              <a:rPr lang="en-GB"/>
              <a:t> </a:t>
            </a:r>
            <a:r>
              <a:rPr lang="en-GB" err="1"/>
              <a:t>trùng</a:t>
            </a:r>
            <a:r>
              <a:rPr lang="en-GB"/>
              <a:t> </a:t>
            </a:r>
            <a:r>
              <a:rPr lang="en-GB" err="1"/>
              <a:t>lên</a:t>
            </a:r>
            <a:r>
              <a:rPr lang="en-GB"/>
              <a:t> </a:t>
            </a:r>
            <a:r>
              <a:rPr lang="en-GB" err="1"/>
              <a:t>nhau</a:t>
            </a:r>
            <a:r>
              <a:rPr lang="en-GB"/>
              <a:t> (</a:t>
            </a:r>
            <a:r>
              <a:rPr lang="en-GB" err="1"/>
              <a:t>có</a:t>
            </a:r>
            <a:r>
              <a:rPr lang="en-GB"/>
              <a:t> </a:t>
            </a:r>
            <a:r>
              <a:rPr lang="en-GB" err="1"/>
              <a:t>cùng</a:t>
            </a:r>
            <a:r>
              <a:rPr lang="en-GB"/>
              <a:t> </a:t>
            </a:r>
            <a:r>
              <a:rPr lang="en-GB" err="1"/>
              <a:t>nội</a:t>
            </a:r>
            <a:r>
              <a:rPr lang="en-GB"/>
              <a:t> dung).</a:t>
            </a:r>
          </a:p>
          <a:p>
            <a:pPr lvl="2" eaLnBrk="1" hangingPunct="1">
              <a:defRPr/>
            </a:pPr>
            <a:endParaRPr lang="en-GB"/>
          </a:p>
          <a:p>
            <a:pPr lvl="2" eaLnBrk="1" hangingPunct="1">
              <a:defRPr/>
            </a:pPr>
            <a:endParaRPr lang="en-GB"/>
          </a:p>
          <a:p>
            <a:pPr lvl="2" eaLnBrk="1" hangingPunct="1">
              <a:defRPr/>
            </a:pPr>
            <a:endParaRPr lang="en-GB"/>
          </a:p>
          <a:p>
            <a:pPr lvl="2" eaLnBrk="1" hangingPunct="1">
              <a:defRPr/>
            </a:pPr>
            <a:endParaRPr lang="en-GB"/>
          </a:p>
          <a:p>
            <a:pPr lvl="2" eaLnBrk="1" hangingPunct="1">
              <a:defRPr/>
            </a:pPr>
            <a:endParaRPr lang="en-GB"/>
          </a:p>
          <a:p>
            <a:pPr lvl="2" eaLnBrk="1" hangingPunct="1">
              <a:defRPr/>
            </a:pPr>
            <a:r>
              <a:rPr lang="en-US"/>
              <a:t>MEMORY:</a:t>
            </a:r>
            <a:r>
              <a:rPr lang="en-GB" err="1">
                <a:ea typeface="+mn-ea"/>
                <a:cs typeface="+mn-cs"/>
              </a:rPr>
              <a:t>Các</a:t>
            </a:r>
            <a:r>
              <a:rPr lang="en-GB">
                <a:ea typeface="+mn-ea"/>
                <a:cs typeface="+mn-cs"/>
              </a:rPr>
              <a:t> </a:t>
            </a:r>
            <a:r>
              <a:rPr lang="en-GB" err="1">
                <a:ea typeface="+mn-ea"/>
                <a:cs typeface="+mn-cs"/>
              </a:rPr>
              <a:t>đoạn</a:t>
            </a:r>
            <a:r>
              <a:rPr lang="en-GB">
                <a:ea typeface="+mn-ea"/>
                <a:cs typeface="+mn-cs"/>
              </a:rPr>
              <a:t> </a:t>
            </a:r>
            <a:r>
              <a:rPr lang="en-GB" err="1">
                <a:ea typeface="+mn-ea"/>
                <a:cs typeface="+mn-cs"/>
              </a:rPr>
              <a:t>được</a:t>
            </a:r>
            <a:r>
              <a:rPr lang="en-GB">
                <a:ea typeface="+mn-ea"/>
                <a:cs typeface="+mn-cs"/>
              </a:rPr>
              <a:t> </a:t>
            </a:r>
            <a:r>
              <a:rPr lang="en-GB" err="1">
                <a:ea typeface="+mn-ea"/>
                <a:cs typeface="+mn-cs"/>
              </a:rPr>
              <a:t>nạp</a:t>
            </a:r>
            <a:r>
              <a:rPr lang="en-GB">
                <a:ea typeface="+mn-ea"/>
                <a:cs typeface="+mn-cs"/>
              </a:rPr>
              <a:t> </a:t>
            </a:r>
            <a:r>
              <a:rPr lang="en-GB" err="1">
                <a:ea typeface="+mn-ea"/>
                <a:cs typeface="+mn-cs"/>
              </a:rPr>
              <a:t>chồng</a:t>
            </a:r>
            <a:r>
              <a:rPr lang="en-GB">
                <a:ea typeface="+mn-ea"/>
                <a:cs typeface="+mn-cs"/>
              </a:rPr>
              <a:t> </a:t>
            </a:r>
            <a:r>
              <a:rPr lang="en-GB" err="1">
                <a:ea typeface="+mn-ea"/>
                <a:cs typeface="+mn-cs"/>
              </a:rPr>
              <a:t>lên</a:t>
            </a:r>
            <a:r>
              <a:rPr lang="en-GB">
                <a:ea typeface="+mn-ea"/>
                <a:cs typeface="+mn-cs"/>
              </a:rPr>
              <a:t> </a:t>
            </a:r>
            <a:r>
              <a:rPr lang="en-GB" err="1">
                <a:ea typeface="+mn-ea"/>
                <a:cs typeface="+mn-cs"/>
              </a:rPr>
              <a:t>nhau</a:t>
            </a:r>
            <a:r>
              <a:rPr lang="en-GB">
                <a:ea typeface="+mn-ea"/>
                <a:cs typeface="+mn-cs"/>
              </a:rPr>
              <a:t> ở segment </a:t>
            </a:r>
            <a:r>
              <a:rPr lang="en-GB" err="1">
                <a:ea typeface="+mn-ea"/>
                <a:cs typeface="+mn-cs"/>
              </a:rPr>
              <a:t>cao</a:t>
            </a:r>
            <a:r>
              <a:rPr lang="en-GB">
                <a:ea typeface="+mn-ea"/>
                <a:cs typeface="+mn-cs"/>
              </a:rPr>
              <a:t> </a:t>
            </a:r>
            <a:r>
              <a:rPr lang="en-GB" err="1">
                <a:ea typeface="+mn-ea"/>
                <a:cs typeface="+mn-cs"/>
              </a:rPr>
              <a:t>nhất</a:t>
            </a:r>
            <a:r>
              <a:rPr lang="en-GB">
                <a:ea typeface="+mn-ea"/>
                <a:cs typeface="+mn-cs"/>
              </a:rPr>
              <a:t> </a:t>
            </a:r>
            <a:r>
              <a:rPr lang="en-GB" err="1">
                <a:ea typeface="+mn-ea"/>
                <a:cs typeface="+mn-cs"/>
              </a:rPr>
              <a:t>của</a:t>
            </a:r>
            <a:r>
              <a:rPr lang="en-GB">
                <a:ea typeface="+mn-ea"/>
                <a:cs typeface="+mn-cs"/>
              </a:rPr>
              <a:t> </a:t>
            </a:r>
            <a:r>
              <a:rPr lang="en-GB" err="1">
                <a:ea typeface="+mn-ea"/>
                <a:cs typeface="+mn-cs"/>
              </a:rPr>
              <a:t>vùng</a:t>
            </a:r>
            <a:r>
              <a:rPr lang="en-GB">
                <a:ea typeface="+mn-ea"/>
                <a:cs typeface="+mn-cs"/>
              </a:rPr>
              <a:t> </a:t>
            </a:r>
            <a:r>
              <a:rPr lang="en-GB" err="1">
                <a:ea typeface="+mn-ea"/>
                <a:cs typeface="+mn-cs"/>
              </a:rPr>
              <a:t>nhớ</a:t>
            </a:r>
            <a:r>
              <a:rPr lang="en-GB">
                <a:ea typeface="+mn-ea"/>
                <a:cs typeface="+mn-cs"/>
              </a:rPr>
              <a:t>. </a:t>
            </a:r>
            <a:r>
              <a:rPr lang="en-GB" err="1">
                <a:ea typeface="+mn-ea"/>
                <a:cs typeface="+mn-cs"/>
              </a:rPr>
              <a:t>Kiểu</a:t>
            </a:r>
            <a:r>
              <a:rPr lang="en-GB">
                <a:ea typeface="+mn-ea"/>
                <a:cs typeface="+mn-cs"/>
              </a:rPr>
              <a:t> </a:t>
            </a:r>
            <a:r>
              <a:rPr lang="en-GB" err="1">
                <a:ea typeface="+mn-ea"/>
                <a:cs typeface="+mn-cs"/>
              </a:rPr>
              <a:t>này</a:t>
            </a:r>
            <a:r>
              <a:rPr lang="en-GB">
                <a:ea typeface="+mn-ea"/>
                <a:cs typeface="+mn-cs"/>
              </a:rPr>
              <a:t> </a:t>
            </a:r>
            <a:r>
              <a:rPr lang="en-GB" err="1">
                <a:ea typeface="+mn-ea"/>
                <a:cs typeface="+mn-cs"/>
              </a:rPr>
              <a:t>không</a:t>
            </a:r>
            <a:r>
              <a:rPr lang="en-GB">
                <a:ea typeface="+mn-ea"/>
                <a:cs typeface="+mn-cs"/>
              </a:rPr>
              <a:t> </a:t>
            </a:r>
            <a:r>
              <a:rPr lang="en-GB" err="1">
                <a:ea typeface="+mn-ea"/>
                <a:cs typeface="+mn-cs"/>
              </a:rPr>
              <a:t>dùng</a:t>
            </a:r>
            <a:r>
              <a:rPr lang="en-GB">
                <a:ea typeface="+mn-ea"/>
                <a:cs typeface="+mn-cs"/>
              </a:rPr>
              <a:t> </a:t>
            </a:r>
            <a:r>
              <a:rPr lang="en-GB" err="1">
                <a:ea typeface="+mn-ea"/>
                <a:cs typeface="+mn-cs"/>
              </a:rPr>
              <a:t>trong</a:t>
            </a:r>
            <a:r>
              <a:rPr lang="en-GB">
                <a:ea typeface="+mn-ea"/>
                <a:cs typeface="+mn-cs"/>
              </a:rPr>
              <a:t> MS-LINK. MS-LINK </a:t>
            </a:r>
            <a:r>
              <a:rPr lang="en-GB" err="1">
                <a:ea typeface="+mn-ea"/>
                <a:cs typeface="+mn-cs"/>
              </a:rPr>
              <a:t>xem</a:t>
            </a:r>
            <a:r>
              <a:rPr lang="en-GB">
                <a:ea typeface="+mn-ea"/>
                <a:cs typeface="+mn-cs"/>
              </a:rPr>
              <a:t> </a:t>
            </a:r>
            <a:r>
              <a:rPr lang="en-GB" err="1">
                <a:ea typeface="+mn-ea"/>
                <a:cs typeface="+mn-cs"/>
              </a:rPr>
              <a:t>như</a:t>
            </a:r>
            <a:r>
              <a:rPr lang="en-GB">
                <a:ea typeface="+mn-ea"/>
                <a:cs typeface="+mn-cs"/>
              </a:rPr>
              <a:t> PUBLIC.</a:t>
            </a:r>
            <a:endParaRPr lang="en-US"/>
          </a:p>
          <a:p>
            <a:pPr lvl="2" eaLnBrk="1" hangingPunct="1">
              <a:defRPr/>
            </a:pPr>
            <a:endParaRPr lang="en-US"/>
          </a:p>
        </p:txBody>
      </p:sp>
      <p:sp>
        <p:nvSpPr>
          <p:cNvPr id="28676" name="Slide Number Placeholder 3">
            <a:extLst>
              <a:ext uri="{FF2B5EF4-FFF2-40B4-BE49-F238E27FC236}">
                <a16:creationId xmlns:a16="http://schemas.microsoft.com/office/drawing/2014/main" id="{148FB5BD-B971-45F7-8111-D7F57E6F29E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05209C2B-6686-42A5-BC59-F39E986EA0E7}" type="slidenum">
              <a:rPr lang="en-US" altLang="en-US" sz="1400">
                <a:latin typeface="Tahoma" panose="020B0604030504040204" pitchFamily="34" charset="0"/>
              </a:rPr>
              <a:pPr>
                <a:spcBef>
                  <a:spcPct val="0"/>
                </a:spcBef>
                <a:buClrTx/>
                <a:buSzTx/>
                <a:buFontTx/>
                <a:buNone/>
              </a:pPr>
              <a:t>517</a:t>
            </a:fld>
            <a:endParaRPr lang="en-US" altLang="en-US" sz="1400">
              <a:latin typeface="Tahoma" panose="020B0604030504040204" pitchFamily="34" charset="0"/>
            </a:endParaRPr>
          </a:p>
        </p:txBody>
      </p:sp>
      <p:pic>
        <p:nvPicPr>
          <p:cNvPr id="28677" name="Picture 1">
            <a:extLst>
              <a:ext uri="{FF2B5EF4-FFF2-40B4-BE49-F238E27FC236}">
                <a16:creationId xmlns:a16="http://schemas.microsoft.com/office/drawing/2014/main" id="{F6E69E36-4F8C-4BA6-8BAF-35195D30D3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1" y="2819400"/>
            <a:ext cx="47529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495524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B5C701BB-2D03-4F03-B02D-E493B5058E56}"/>
              </a:ext>
            </a:extLst>
          </p:cNvPr>
          <p:cNvSpPr>
            <a:spLocks noGrp="1"/>
          </p:cNvSpPr>
          <p:nvPr>
            <p:ph type="title"/>
          </p:nvPr>
        </p:nvSpPr>
        <p:spPr/>
        <p:txBody>
          <a:bodyPr/>
          <a:lstStyle/>
          <a:p>
            <a:pPr eaLnBrk="1" hangingPunct="1"/>
            <a:endParaRPr lang="en-US" altLang="en-US"/>
          </a:p>
        </p:txBody>
      </p:sp>
      <p:sp>
        <p:nvSpPr>
          <p:cNvPr id="3" name="Content Placeholder 2">
            <a:extLst>
              <a:ext uri="{FF2B5EF4-FFF2-40B4-BE49-F238E27FC236}">
                <a16:creationId xmlns:a16="http://schemas.microsoft.com/office/drawing/2014/main" id="{8D0C6FB2-8920-4168-B7FD-95FB6957D992}"/>
              </a:ext>
            </a:extLst>
          </p:cNvPr>
          <p:cNvSpPr>
            <a:spLocks noGrp="1"/>
          </p:cNvSpPr>
          <p:nvPr>
            <p:ph idx="1"/>
          </p:nvPr>
        </p:nvSpPr>
        <p:spPr>
          <a:xfrm>
            <a:off x="1752600" y="1295400"/>
            <a:ext cx="8726488" cy="5105400"/>
          </a:xfrm>
        </p:spPr>
        <p:txBody>
          <a:bodyPr/>
          <a:lstStyle/>
          <a:p>
            <a:pPr eaLnBrk="1" hangingPunct="1">
              <a:defRPr/>
            </a:pPr>
            <a:r>
              <a:rPr lang="en-US" sz="2800"/>
              <a:t>Ta </a:t>
            </a:r>
            <a:r>
              <a:rPr lang="en-US" sz="2800" err="1"/>
              <a:t>có</a:t>
            </a:r>
            <a:r>
              <a:rPr lang="en-US" sz="2800"/>
              <a:t> </a:t>
            </a:r>
            <a:r>
              <a:rPr lang="en-US" sz="2800" err="1"/>
              <a:t>thể</a:t>
            </a:r>
            <a:r>
              <a:rPr lang="en-US" sz="2800"/>
              <a:t> </a:t>
            </a:r>
            <a:r>
              <a:rPr lang="en-US" sz="2800" err="1"/>
              <a:t>dùng</a:t>
            </a:r>
            <a:r>
              <a:rPr lang="en-US" sz="2800"/>
              <a:t> </a:t>
            </a:r>
            <a:r>
              <a:rPr lang="en-US" sz="2800" err="1"/>
              <a:t>chỉ</a:t>
            </a:r>
            <a:r>
              <a:rPr lang="en-US" sz="2800"/>
              <a:t> </a:t>
            </a:r>
            <a:r>
              <a:rPr lang="en-US" sz="2800" err="1"/>
              <a:t>thị</a:t>
            </a:r>
            <a:r>
              <a:rPr lang="en-US" sz="2800"/>
              <a:t> </a:t>
            </a:r>
            <a:r>
              <a:rPr lang="en-US" sz="2800" err="1"/>
              <a:t>này</a:t>
            </a:r>
            <a:r>
              <a:rPr lang="en-US" sz="2800"/>
              <a:t> </a:t>
            </a:r>
            <a:r>
              <a:rPr lang="en-US" sz="2800" err="1"/>
              <a:t>để</a:t>
            </a:r>
            <a:r>
              <a:rPr lang="en-US" sz="2800"/>
              <a:t> </a:t>
            </a:r>
            <a:r>
              <a:rPr lang="en-US" sz="2800" err="1"/>
              <a:t>khai</a:t>
            </a:r>
            <a:r>
              <a:rPr lang="en-US" sz="2800"/>
              <a:t> </a:t>
            </a:r>
            <a:r>
              <a:rPr lang="en-US" sz="2800" err="1"/>
              <a:t>báo</a:t>
            </a:r>
            <a:r>
              <a:rPr lang="en-US" sz="2800"/>
              <a:t> </a:t>
            </a:r>
            <a:r>
              <a:rPr lang="en-US" sz="2800" err="1"/>
              <a:t>cho</a:t>
            </a:r>
            <a:r>
              <a:rPr lang="en-US" sz="2800"/>
              <a:t> </a:t>
            </a:r>
            <a:r>
              <a:rPr lang="en-US" sz="2800" err="1"/>
              <a:t>các</a:t>
            </a:r>
            <a:r>
              <a:rPr lang="en-US" sz="2800"/>
              <a:t> </a:t>
            </a:r>
            <a:r>
              <a:rPr lang="en-US" sz="2800" err="1"/>
              <a:t>đoạn</a:t>
            </a:r>
            <a:r>
              <a:rPr lang="en-US" sz="2800"/>
              <a:t> </a:t>
            </a:r>
            <a:r>
              <a:rPr lang="en-US" sz="2800" err="1"/>
              <a:t>chương</a:t>
            </a:r>
            <a:r>
              <a:rPr lang="en-US" sz="2800"/>
              <a:t> </a:t>
            </a:r>
            <a:r>
              <a:rPr lang="en-US" sz="2800" err="1"/>
              <a:t>trình</a:t>
            </a:r>
            <a:r>
              <a:rPr lang="en-US" sz="2800"/>
              <a:t>, </a:t>
            </a:r>
            <a:r>
              <a:rPr lang="en-US" sz="2800" err="1"/>
              <a:t>dữ</a:t>
            </a:r>
            <a:r>
              <a:rPr lang="en-US" sz="2800"/>
              <a:t> </a:t>
            </a:r>
            <a:r>
              <a:rPr lang="en-US" sz="2800" err="1"/>
              <a:t>liệu</a:t>
            </a:r>
            <a:r>
              <a:rPr lang="en-US" sz="2800"/>
              <a:t> </a:t>
            </a:r>
            <a:r>
              <a:rPr lang="en-US" sz="2800" err="1"/>
              <a:t>hoặc</a:t>
            </a:r>
            <a:r>
              <a:rPr lang="en-US" sz="2800"/>
              <a:t> stack.</a:t>
            </a:r>
          </a:p>
          <a:p>
            <a:pPr lvl="1" eaLnBrk="1" hangingPunct="1">
              <a:defRPr/>
            </a:pPr>
            <a:r>
              <a:rPr lang="en-US" sz="2400" i="1" err="1">
                <a:ea typeface="+mn-ea"/>
                <a:cs typeface="+mn-cs"/>
              </a:rPr>
              <a:t>Ví</a:t>
            </a:r>
            <a:r>
              <a:rPr lang="en-US" sz="2400" i="1">
                <a:ea typeface="+mn-ea"/>
                <a:cs typeface="+mn-cs"/>
              </a:rPr>
              <a:t> </a:t>
            </a:r>
            <a:r>
              <a:rPr lang="en-US" sz="2400" i="1" err="1">
                <a:ea typeface="+mn-ea"/>
                <a:cs typeface="+mn-cs"/>
              </a:rPr>
              <a:t>dụ</a:t>
            </a:r>
            <a:r>
              <a:rPr lang="en-US" sz="2400" i="1">
                <a:ea typeface="+mn-ea"/>
                <a:cs typeface="+mn-cs"/>
              </a:rPr>
              <a:t> :</a:t>
            </a:r>
            <a:r>
              <a:rPr lang="en-US" sz="2400">
                <a:ea typeface="+mn-ea"/>
                <a:cs typeface="+mn-cs"/>
              </a:rPr>
              <a:t> 	code	</a:t>
            </a:r>
            <a:r>
              <a:rPr lang="en-US" sz="2400" b="1">
                <a:ea typeface="+mn-ea"/>
                <a:cs typeface="+mn-cs"/>
              </a:rPr>
              <a:t>SEGMENT	PARA	PUBLIC</a:t>
            </a:r>
            <a:r>
              <a:rPr lang="en-US" sz="2400">
                <a:ea typeface="+mn-ea"/>
                <a:cs typeface="+mn-cs"/>
              </a:rPr>
              <a:t>	</a:t>
            </a:r>
            <a:r>
              <a:rPr lang="en-US" sz="2400">
                <a:ea typeface="+mn-ea"/>
                <a:cs typeface="+mn-cs"/>
                <a:sym typeface="Symbol"/>
              </a:rPr>
              <a:t></a:t>
            </a:r>
            <a:r>
              <a:rPr lang="en-US" sz="2400">
                <a:ea typeface="+mn-ea"/>
                <a:cs typeface="+mn-cs"/>
              </a:rPr>
              <a:t>code</a:t>
            </a:r>
            <a:r>
              <a:rPr lang="en-US" sz="2400">
                <a:ea typeface="+mn-ea"/>
                <a:cs typeface="+mn-cs"/>
                <a:sym typeface="Symbol"/>
              </a:rPr>
              <a:t></a:t>
            </a:r>
            <a:endParaRPr lang="en-US" sz="2400">
              <a:ea typeface="+mn-ea"/>
              <a:cs typeface="+mn-cs"/>
            </a:endParaRPr>
          </a:p>
          <a:p>
            <a:pPr lvl="2" eaLnBrk="1" hangingPunct="1">
              <a:buFont typeface="Wingdings" panose="05000000000000000000" pitchFamily="2" charset="2"/>
              <a:buNone/>
              <a:defRPr/>
            </a:pPr>
            <a:r>
              <a:rPr lang="en-US" sz="2000">
                <a:ea typeface="+mn-ea"/>
                <a:cs typeface="+mn-cs"/>
              </a:rPr>
              <a:t>		 . . .</a:t>
            </a:r>
          </a:p>
          <a:p>
            <a:pPr lvl="1" eaLnBrk="1" hangingPunct="1">
              <a:buFont typeface="Wingdings" panose="05000000000000000000" pitchFamily="2" charset="2"/>
              <a:buNone/>
              <a:defRPr/>
            </a:pPr>
            <a:r>
              <a:rPr lang="en-US" sz="2400">
                <a:ea typeface="+mn-ea"/>
                <a:cs typeface="+mn-cs"/>
              </a:rPr>
              <a:t>			code	</a:t>
            </a:r>
            <a:r>
              <a:rPr lang="en-US" sz="2400" b="1">
                <a:ea typeface="+mn-ea"/>
                <a:cs typeface="+mn-cs"/>
              </a:rPr>
              <a:t>ENDS</a:t>
            </a:r>
          </a:p>
          <a:p>
            <a:pPr lvl="1" eaLnBrk="1" hangingPunct="1">
              <a:buFont typeface="Wingdings" panose="05000000000000000000" pitchFamily="2" charset="2"/>
              <a:buNone/>
              <a:defRPr/>
            </a:pPr>
            <a:r>
              <a:rPr lang="en-US" sz="2400">
                <a:ea typeface="+mn-ea"/>
                <a:cs typeface="+mn-cs"/>
              </a:rPr>
              <a:t>			data	</a:t>
            </a:r>
            <a:r>
              <a:rPr lang="en-US" sz="2400" b="1">
                <a:ea typeface="+mn-ea"/>
                <a:cs typeface="+mn-cs"/>
              </a:rPr>
              <a:t>SEGMENT	PARA	PUBLIC</a:t>
            </a:r>
            <a:r>
              <a:rPr lang="en-US" sz="2400">
                <a:ea typeface="+mn-ea"/>
                <a:cs typeface="+mn-cs"/>
              </a:rPr>
              <a:t>	</a:t>
            </a:r>
            <a:r>
              <a:rPr lang="en-US" sz="2400">
                <a:ea typeface="+mn-ea"/>
                <a:cs typeface="+mn-cs"/>
                <a:sym typeface="Symbol"/>
              </a:rPr>
              <a:t></a:t>
            </a:r>
            <a:r>
              <a:rPr lang="en-US" sz="2400">
                <a:ea typeface="+mn-ea"/>
                <a:cs typeface="+mn-cs"/>
              </a:rPr>
              <a:t>data</a:t>
            </a:r>
            <a:r>
              <a:rPr lang="en-US" sz="2400">
                <a:ea typeface="+mn-ea"/>
                <a:cs typeface="+mn-cs"/>
                <a:sym typeface="Symbol"/>
              </a:rPr>
              <a:t></a:t>
            </a:r>
            <a:endParaRPr lang="en-US" sz="2400">
              <a:ea typeface="+mn-ea"/>
              <a:cs typeface="+mn-cs"/>
            </a:endParaRPr>
          </a:p>
          <a:p>
            <a:pPr eaLnBrk="1" hangingPunct="1">
              <a:buFont typeface="Wingdings" panose="05000000000000000000" pitchFamily="2" charset="2"/>
              <a:buNone/>
              <a:defRPr/>
            </a:pPr>
            <a:r>
              <a:rPr lang="en-US" sz="2800"/>
              <a:t>			 . . .</a:t>
            </a:r>
          </a:p>
          <a:p>
            <a:pPr lvl="1" eaLnBrk="1" hangingPunct="1">
              <a:buFont typeface="Wingdings" panose="05000000000000000000" pitchFamily="2" charset="2"/>
              <a:buNone/>
              <a:defRPr/>
            </a:pPr>
            <a:r>
              <a:rPr lang="en-US" sz="2400">
                <a:ea typeface="+mn-ea"/>
                <a:cs typeface="+mn-cs"/>
              </a:rPr>
              <a:t>			data	</a:t>
            </a:r>
            <a:r>
              <a:rPr lang="en-US" sz="2400" b="1">
                <a:ea typeface="+mn-ea"/>
                <a:cs typeface="+mn-cs"/>
              </a:rPr>
              <a:t>ENDS</a:t>
            </a:r>
            <a:endParaRPr lang="en-US" sz="2400">
              <a:ea typeface="+mn-ea"/>
              <a:cs typeface="+mn-cs"/>
            </a:endParaRPr>
          </a:p>
          <a:p>
            <a:pPr lvl="1" eaLnBrk="1" hangingPunct="1">
              <a:buFont typeface="Wingdings" panose="05000000000000000000" pitchFamily="2" charset="2"/>
              <a:buNone/>
              <a:defRPr/>
            </a:pPr>
            <a:r>
              <a:rPr lang="en-US" sz="2400">
                <a:ea typeface="+mn-ea"/>
                <a:cs typeface="+mn-cs"/>
              </a:rPr>
              <a:t>			stack	</a:t>
            </a:r>
            <a:r>
              <a:rPr lang="en-US" sz="2400" b="1">
                <a:ea typeface="+mn-ea"/>
                <a:cs typeface="+mn-cs"/>
              </a:rPr>
              <a:t>SEGMENT	STACK</a:t>
            </a:r>
            <a:r>
              <a:rPr lang="en-US" sz="2400">
                <a:ea typeface="+mn-ea"/>
                <a:cs typeface="+mn-cs"/>
              </a:rPr>
              <a:t>	</a:t>
            </a:r>
            <a:r>
              <a:rPr lang="en-US" sz="2400">
                <a:ea typeface="+mn-ea"/>
                <a:cs typeface="+mn-cs"/>
                <a:sym typeface="Symbol"/>
              </a:rPr>
              <a:t></a:t>
            </a:r>
            <a:r>
              <a:rPr lang="en-US" sz="2400">
                <a:ea typeface="+mn-ea"/>
                <a:cs typeface="+mn-cs"/>
              </a:rPr>
              <a:t>stack</a:t>
            </a:r>
            <a:r>
              <a:rPr lang="en-US" sz="2400">
                <a:ea typeface="+mn-ea"/>
                <a:cs typeface="+mn-cs"/>
                <a:sym typeface="Symbol"/>
              </a:rPr>
              <a:t></a:t>
            </a:r>
            <a:endParaRPr lang="en-US" sz="2400">
              <a:ea typeface="+mn-ea"/>
              <a:cs typeface="+mn-cs"/>
            </a:endParaRPr>
          </a:p>
          <a:p>
            <a:pPr lvl="1" eaLnBrk="1" hangingPunct="1">
              <a:buFont typeface="Wingdings" panose="05000000000000000000" pitchFamily="2" charset="2"/>
              <a:buNone/>
              <a:defRPr/>
            </a:pPr>
            <a:r>
              <a:rPr lang="en-US" sz="2400">
                <a:ea typeface="+mn-ea"/>
                <a:cs typeface="+mn-cs"/>
              </a:rPr>
              <a:t>			 . . .</a:t>
            </a:r>
          </a:p>
          <a:p>
            <a:pPr lvl="1" eaLnBrk="1" hangingPunct="1">
              <a:buFont typeface="Wingdings" panose="05000000000000000000" pitchFamily="2" charset="2"/>
              <a:buNone/>
              <a:defRPr/>
            </a:pPr>
            <a:r>
              <a:rPr lang="en-US" sz="2400">
                <a:ea typeface="+mn-ea"/>
                <a:cs typeface="+mn-cs"/>
              </a:rPr>
              <a:t>			stack	</a:t>
            </a:r>
            <a:r>
              <a:rPr lang="en-US" sz="2400" b="1">
                <a:ea typeface="+mn-ea"/>
                <a:cs typeface="+mn-cs"/>
              </a:rPr>
              <a:t>ENDS</a:t>
            </a:r>
            <a:endParaRPr lang="en-US" sz="2400">
              <a:ea typeface="+mn-ea"/>
              <a:cs typeface="+mn-cs"/>
            </a:endParaRPr>
          </a:p>
          <a:p>
            <a:pPr lvl="1" eaLnBrk="1" hangingPunct="1">
              <a:defRPr/>
            </a:pPr>
            <a:endParaRPr lang="en-US" sz="2400">
              <a:ea typeface="+mn-ea"/>
              <a:cs typeface="+mn-cs"/>
            </a:endParaRPr>
          </a:p>
          <a:p>
            <a:pPr eaLnBrk="1" hangingPunct="1">
              <a:defRPr/>
            </a:pPr>
            <a:endParaRPr lang="en-US" sz="2800"/>
          </a:p>
        </p:txBody>
      </p:sp>
      <p:sp>
        <p:nvSpPr>
          <p:cNvPr id="29700" name="Slide Number Placeholder 3">
            <a:extLst>
              <a:ext uri="{FF2B5EF4-FFF2-40B4-BE49-F238E27FC236}">
                <a16:creationId xmlns:a16="http://schemas.microsoft.com/office/drawing/2014/main" id="{9723E2B9-9575-478C-AD8F-54014DBC46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80EFF8D7-7895-4F7D-89F0-BB6B188FB381}" type="slidenum">
              <a:rPr lang="en-US" altLang="en-US" sz="1400">
                <a:latin typeface="Tahoma" panose="020B0604030504040204" pitchFamily="34" charset="0"/>
              </a:rPr>
              <a:pPr>
                <a:spcBef>
                  <a:spcPct val="0"/>
                </a:spcBef>
                <a:buClrTx/>
                <a:buSzTx/>
                <a:buFontTx/>
                <a:buNone/>
              </a:pPr>
              <a:t>518</a:t>
            </a:fld>
            <a:endParaRPr lang="en-US" altLang="en-US" sz="1400">
              <a:latin typeface="Tahoma" panose="020B0604030504040204" pitchFamily="34" charset="0"/>
            </a:endParaRPr>
          </a:p>
        </p:txBody>
      </p:sp>
    </p:spTree>
    <p:extLst>
      <p:ext uri="{BB962C8B-B14F-4D97-AF65-F5344CB8AC3E}">
        <p14:creationId xmlns:p14="http://schemas.microsoft.com/office/powerpoint/2010/main" val="396275140"/>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BD97B154-76BB-4622-9DA6-0D52ABE0C7D2}"/>
              </a:ext>
            </a:extLst>
          </p:cNvPr>
          <p:cNvSpPr>
            <a:spLocks noGrp="1"/>
          </p:cNvSpPr>
          <p:nvPr>
            <p:ph type="title"/>
          </p:nvPr>
        </p:nvSpPr>
        <p:spPr/>
        <p:txBody>
          <a:bodyPr/>
          <a:lstStyle/>
          <a:p>
            <a:pPr eaLnBrk="1" hangingPunct="1"/>
            <a:r>
              <a:rPr lang="en-US" altLang="en-US"/>
              <a:t>Chỉ thị ASSUME</a:t>
            </a:r>
          </a:p>
        </p:txBody>
      </p:sp>
      <p:sp>
        <p:nvSpPr>
          <p:cNvPr id="3" name="Content Placeholder 2">
            <a:extLst>
              <a:ext uri="{FF2B5EF4-FFF2-40B4-BE49-F238E27FC236}">
                <a16:creationId xmlns:a16="http://schemas.microsoft.com/office/drawing/2014/main" id="{89EDEA2C-F451-46D8-88A7-3BA29C81C539}"/>
              </a:ext>
            </a:extLst>
          </p:cNvPr>
          <p:cNvSpPr>
            <a:spLocks noGrp="1"/>
          </p:cNvSpPr>
          <p:nvPr>
            <p:ph idx="1"/>
          </p:nvPr>
        </p:nvSpPr>
        <p:spPr>
          <a:xfrm>
            <a:off x="1752600" y="1295400"/>
            <a:ext cx="8726488" cy="5257800"/>
          </a:xfrm>
        </p:spPr>
        <p:txBody>
          <a:bodyPr/>
          <a:lstStyle/>
          <a:p>
            <a:pPr marL="457200" lvl="1" indent="0">
              <a:buNone/>
              <a:defRPr/>
            </a:pPr>
            <a:r>
              <a:rPr lang="en-US"/>
              <a:t>ASSUME &lt;thanh </a:t>
            </a:r>
            <a:r>
              <a:rPr lang="en-US" err="1"/>
              <a:t>ghi</a:t>
            </a:r>
            <a:r>
              <a:rPr lang="en-US"/>
              <a:t> </a:t>
            </a:r>
            <a:r>
              <a:rPr lang="en-US" err="1"/>
              <a:t>đoạn</a:t>
            </a:r>
            <a:r>
              <a:rPr lang="en-US"/>
              <a:t>&gt;: &lt;</a:t>
            </a:r>
            <a:r>
              <a:rPr lang="en-US" err="1"/>
              <a:t>tên</a:t>
            </a:r>
            <a:r>
              <a:rPr lang="en-US"/>
              <a:t>&gt; [, . . .]</a:t>
            </a:r>
          </a:p>
          <a:p>
            <a:pPr lvl="1" eaLnBrk="1" hangingPunct="1">
              <a:defRPr/>
            </a:pPr>
            <a:r>
              <a:rPr lang="en-US">
                <a:ea typeface="+mn-ea"/>
                <a:cs typeface="+mn-cs"/>
              </a:rPr>
              <a:t>&lt;</a:t>
            </a:r>
            <a:r>
              <a:rPr lang="en-US" err="1">
                <a:ea typeface="+mn-ea"/>
                <a:cs typeface="+mn-cs"/>
              </a:rPr>
              <a:t>thanh</a:t>
            </a:r>
            <a:r>
              <a:rPr lang="en-US">
                <a:ea typeface="+mn-ea"/>
                <a:cs typeface="+mn-cs"/>
              </a:rPr>
              <a:t> </a:t>
            </a:r>
            <a:r>
              <a:rPr lang="en-US" err="1">
                <a:ea typeface="+mn-ea"/>
                <a:cs typeface="+mn-cs"/>
              </a:rPr>
              <a:t>ghi</a:t>
            </a:r>
            <a:r>
              <a:rPr lang="en-US">
                <a:ea typeface="+mn-ea"/>
                <a:cs typeface="+mn-cs"/>
              </a:rPr>
              <a:t> </a:t>
            </a:r>
            <a:r>
              <a:rPr lang="en-US" err="1">
                <a:ea typeface="+mn-ea"/>
                <a:cs typeface="+mn-cs"/>
              </a:rPr>
              <a:t>đoạn</a:t>
            </a:r>
            <a:r>
              <a:rPr lang="en-US">
                <a:ea typeface="+mn-ea"/>
                <a:cs typeface="+mn-cs"/>
              </a:rPr>
              <a:t>&gt; </a:t>
            </a:r>
            <a:r>
              <a:rPr lang="en-US" err="1">
                <a:ea typeface="+mn-ea"/>
                <a:cs typeface="+mn-cs"/>
              </a:rPr>
              <a:t>là</a:t>
            </a:r>
            <a:r>
              <a:rPr lang="en-US">
                <a:ea typeface="+mn-ea"/>
                <a:cs typeface="+mn-cs"/>
              </a:rPr>
              <a:t> CS, DS, ES </a:t>
            </a:r>
            <a:r>
              <a:rPr lang="en-US" err="1">
                <a:ea typeface="+mn-ea"/>
                <a:cs typeface="+mn-cs"/>
              </a:rPr>
              <a:t>và</a:t>
            </a:r>
            <a:r>
              <a:rPr lang="en-US">
                <a:ea typeface="+mn-ea"/>
                <a:cs typeface="+mn-cs"/>
              </a:rPr>
              <a:t> SS.</a:t>
            </a:r>
          </a:p>
          <a:p>
            <a:pPr lvl="1" eaLnBrk="1" hangingPunct="1">
              <a:defRPr/>
            </a:pPr>
            <a:r>
              <a:rPr lang="en-US">
                <a:ea typeface="+mn-ea"/>
                <a:cs typeface="+mn-cs"/>
              </a:rPr>
              <a:t>&lt;</a:t>
            </a:r>
            <a:r>
              <a:rPr lang="en-US" err="1">
                <a:ea typeface="+mn-ea"/>
                <a:cs typeface="+mn-cs"/>
              </a:rPr>
              <a:t>tên</a:t>
            </a:r>
            <a:r>
              <a:rPr lang="en-US">
                <a:ea typeface="+mn-ea"/>
                <a:cs typeface="+mn-cs"/>
              </a:rPr>
              <a:t>&gt; </a:t>
            </a:r>
            <a:r>
              <a:rPr lang="en-US" err="1">
                <a:ea typeface="+mn-ea"/>
                <a:cs typeface="+mn-cs"/>
              </a:rPr>
              <a:t>là</a:t>
            </a:r>
            <a:r>
              <a:rPr lang="en-US">
                <a:ea typeface="+mn-ea"/>
                <a:cs typeface="+mn-cs"/>
              </a:rPr>
              <a:t> </a:t>
            </a:r>
            <a:r>
              <a:rPr lang="en-US" err="1">
                <a:ea typeface="+mn-ea"/>
                <a:cs typeface="+mn-cs"/>
              </a:rPr>
              <a:t>tên</a:t>
            </a:r>
            <a:r>
              <a:rPr lang="en-US">
                <a:ea typeface="+mn-ea"/>
                <a:cs typeface="+mn-cs"/>
              </a:rPr>
              <a:t> </a:t>
            </a:r>
            <a:r>
              <a:rPr lang="en-US" err="1">
                <a:ea typeface="+mn-ea"/>
                <a:cs typeface="+mn-cs"/>
              </a:rPr>
              <a:t>đoạn</a:t>
            </a:r>
            <a:r>
              <a:rPr lang="en-US">
                <a:ea typeface="+mn-ea"/>
                <a:cs typeface="+mn-cs"/>
              </a:rPr>
              <a:t> (</a:t>
            </a:r>
            <a:r>
              <a:rPr lang="en-US" err="1">
                <a:ea typeface="+mn-ea"/>
                <a:cs typeface="+mn-cs"/>
              </a:rPr>
              <a:t>được</a:t>
            </a:r>
            <a:r>
              <a:rPr lang="en-US">
                <a:ea typeface="+mn-ea"/>
                <a:cs typeface="+mn-cs"/>
              </a:rPr>
              <a:t> </a:t>
            </a:r>
            <a:r>
              <a:rPr lang="en-US" err="1">
                <a:ea typeface="+mn-ea"/>
                <a:cs typeface="+mn-cs"/>
              </a:rPr>
              <a:t>khai</a:t>
            </a:r>
            <a:r>
              <a:rPr lang="en-US">
                <a:ea typeface="+mn-ea"/>
                <a:cs typeface="+mn-cs"/>
              </a:rPr>
              <a:t> </a:t>
            </a:r>
            <a:r>
              <a:rPr lang="en-US" err="1">
                <a:ea typeface="+mn-ea"/>
                <a:cs typeface="+mn-cs"/>
              </a:rPr>
              <a:t>báo</a:t>
            </a:r>
            <a:r>
              <a:rPr lang="en-US">
                <a:ea typeface="+mn-ea"/>
                <a:cs typeface="+mn-cs"/>
              </a:rPr>
              <a:t> </a:t>
            </a:r>
            <a:r>
              <a:rPr lang="en-US" err="1">
                <a:ea typeface="+mn-ea"/>
                <a:cs typeface="+mn-cs"/>
              </a:rPr>
              <a:t>bằng</a:t>
            </a:r>
            <a:r>
              <a:rPr lang="en-US">
                <a:ea typeface="+mn-ea"/>
                <a:cs typeface="+mn-cs"/>
              </a:rPr>
              <a:t> </a:t>
            </a:r>
            <a:r>
              <a:rPr lang="en-US" err="1">
                <a:ea typeface="+mn-ea"/>
                <a:cs typeface="+mn-cs"/>
              </a:rPr>
              <a:t>chỉ</a:t>
            </a:r>
            <a:r>
              <a:rPr lang="en-US">
                <a:ea typeface="+mn-ea"/>
                <a:cs typeface="+mn-cs"/>
              </a:rPr>
              <a:t> </a:t>
            </a:r>
            <a:r>
              <a:rPr lang="en-US" err="1">
                <a:ea typeface="+mn-ea"/>
                <a:cs typeface="+mn-cs"/>
              </a:rPr>
              <a:t>thị</a:t>
            </a:r>
            <a:r>
              <a:rPr lang="en-US">
                <a:ea typeface="+mn-ea"/>
                <a:cs typeface="+mn-cs"/>
              </a:rPr>
              <a:t> SEGMENT), </a:t>
            </a:r>
            <a:r>
              <a:rPr lang="en-US" err="1">
                <a:ea typeface="+mn-ea"/>
                <a:cs typeface="+mn-cs"/>
              </a:rPr>
              <a:t>tên</a:t>
            </a:r>
            <a:r>
              <a:rPr lang="en-US">
                <a:ea typeface="+mn-ea"/>
                <a:cs typeface="+mn-cs"/>
              </a:rPr>
              <a:t> </a:t>
            </a:r>
            <a:r>
              <a:rPr lang="en-US" err="1">
                <a:ea typeface="+mn-ea"/>
                <a:cs typeface="+mn-cs"/>
              </a:rPr>
              <a:t>nhóm</a:t>
            </a:r>
            <a:r>
              <a:rPr lang="en-US">
                <a:ea typeface="+mn-ea"/>
                <a:cs typeface="+mn-cs"/>
              </a:rPr>
              <a:t> (</a:t>
            </a:r>
            <a:r>
              <a:rPr lang="en-US" err="1">
                <a:ea typeface="+mn-ea"/>
                <a:cs typeface="+mn-cs"/>
              </a:rPr>
              <a:t>được</a:t>
            </a:r>
            <a:r>
              <a:rPr lang="en-US">
                <a:ea typeface="+mn-ea"/>
                <a:cs typeface="+mn-cs"/>
              </a:rPr>
              <a:t> </a:t>
            </a:r>
            <a:r>
              <a:rPr lang="en-US" err="1">
                <a:ea typeface="+mn-ea"/>
                <a:cs typeface="+mn-cs"/>
              </a:rPr>
              <a:t>khai</a:t>
            </a:r>
            <a:r>
              <a:rPr lang="en-US">
                <a:ea typeface="+mn-ea"/>
                <a:cs typeface="+mn-cs"/>
              </a:rPr>
              <a:t> </a:t>
            </a:r>
            <a:r>
              <a:rPr lang="en-US" err="1">
                <a:ea typeface="+mn-ea"/>
                <a:cs typeface="+mn-cs"/>
              </a:rPr>
              <a:t>báo</a:t>
            </a:r>
            <a:r>
              <a:rPr lang="en-US">
                <a:ea typeface="+mn-ea"/>
                <a:cs typeface="+mn-cs"/>
              </a:rPr>
              <a:t> </a:t>
            </a:r>
            <a:r>
              <a:rPr lang="en-US" err="1">
                <a:ea typeface="+mn-ea"/>
                <a:cs typeface="+mn-cs"/>
              </a:rPr>
              <a:t>bằng</a:t>
            </a:r>
            <a:r>
              <a:rPr lang="en-US">
                <a:ea typeface="+mn-ea"/>
                <a:cs typeface="+mn-cs"/>
              </a:rPr>
              <a:t> </a:t>
            </a:r>
            <a:r>
              <a:rPr lang="en-US" err="1">
                <a:ea typeface="+mn-ea"/>
                <a:cs typeface="+mn-cs"/>
              </a:rPr>
              <a:t>chỉ</a:t>
            </a:r>
            <a:r>
              <a:rPr lang="en-US">
                <a:ea typeface="+mn-ea"/>
                <a:cs typeface="+mn-cs"/>
              </a:rPr>
              <a:t> </a:t>
            </a:r>
            <a:r>
              <a:rPr lang="en-US" err="1">
                <a:ea typeface="+mn-ea"/>
                <a:cs typeface="+mn-cs"/>
              </a:rPr>
              <a:t>thị</a:t>
            </a:r>
            <a:r>
              <a:rPr lang="en-US">
                <a:ea typeface="+mn-ea"/>
                <a:cs typeface="+mn-cs"/>
              </a:rPr>
              <a:t> GROUP), hay </a:t>
            </a:r>
            <a:r>
              <a:rPr lang="en-US" err="1">
                <a:ea typeface="+mn-ea"/>
                <a:cs typeface="+mn-cs"/>
              </a:rPr>
              <a:t>biểu</a:t>
            </a:r>
            <a:r>
              <a:rPr lang="en-US">
                <a:ea typeface="+mn-ea"/>
                <a:cs typeface="+mn-cs"/>
              </a:rPr>
              <a:t> </a:t>
            </a:r>
            <a:r>
              <a:rPr lang="en-US" err="1">
                <a:ea typeface="+mn-ea"/>
                <a:cs typeface="+mn-cs"/>
              </a:rPr>
              <a:t>thức</a:t>
            </a:r>
            <a:r>
              <a:rPr lang="en-US">
                <a:ea typeface="+mn-ea"/>
                <a:cs typeface="+mn-cs"/>
              </a:rPr>
              <a:t> </a:t>
            </a:r>
            <a:r>
              <a:rPr lang="en-US" err="1">
                <a:ea typeface="+mn-ea"/>
                <a:cs typeface="+mn-cs"/>
              </a:rPr>
              <a:t>có</a:t>
            </a:r>
            <a:r>
              <a:rPr lang="en-US">
                <a:ea typeface="+mn-ea"/>
                <a:cs typeface="+mn-cs"/>
              </a:rPr>
              <a:t> </a:t>
            </a:r>
            <a:r>
              <a:rPr lang="en-US" err="1">
                <a:ea typeface="+mn-ea"/>
                <a:cs typeface="+mn-cs"/>
              </a:rPr>
              <a:t>toán</a:t>
            </a:r>
            <a:r>
              <a:rPr lang="en-US">
                <a:ea typeface="+mn-ea"/>
                <a:cs typeface="+mn-cs"/>
              </a:rPr>
              <a:t> </a:t>
            </a:r>
            <a:r>
              <a:rPr lang="en-US" err="1">
                <a:ea typeface="+mn-ea"/>
                <a:cs typeface="+mn-cs"/>
              </a:rPr>
              <a:t>tử</a:t>
            </a:r>
            <a:r>
              <a:rPr lang="en-US">
                <a:ea typeface="+mn-ea"/>
                <a:cs typeface="+mn-cs"/>
              </a:rPr>
              <a:t> SEG.</a:t>
            </a:r>
          </a:p>
          <a:p>
            <a:pPr lvl="1" eaLnBrk="1" hangingPunct="1">
              <a:defRPr/>
            </a:pPr>
            <a:r>
              <a:rPr lang="en-US" i="1" err="1">
                <a:ea typeface="+mn-ea"/>
                <a:cs typeface="+mn-cs"/>
              </a:rPr>
              <a:t>Ví</a:t>
            </a:r>
            <a:r>
              <a:rPr lang="en-US" i="1">
                <a:ea typeface="+mn-ea"/>
                <a:cs typeface="+mn-cs"/>
              </a:rPr>
              <a:t> </a:t>
            </a:r>
            <a:r>
              <a:rPr lang="en-US" i="1" err="1">
                <a:ea typeface="+mn-ea"/>
                <a:cs typeface="+mn-cs"/>
              </a:rPr>
              <a:t>dụ</a:t>
            </a:r>
            <a:r>
              <a:rPr lang="en-US" i="1">
                <a:ea typeface="+mn-ea"/>
                <a:cs typeface="+mn-cs"/>
              </a:rPr>
              <a:t> :</a:t>
            </a:r>
            <a:r>
              <a:rPr lang="en-US">
                <a:ea typeface="+mn-ea"/>
                <a:cs typeface="+mn-cs"/>
              </a:rPr>
              <a:t>	</a:t>
            </a:r>
            <a:r>
              <a:rPr lang="en-US" b="1">
                <a:ea typeface="+mn-ea"/>
                <a:cs typeface="+mn-cs"/>
              </a:rPr>
              <a:t>ASSUME</a:t>
            </a:r>
            <a:r>
              <a:rPr lang="en-US">
                <a:ea typeface="+mn-ea"/>
                <a:cs typeface="+mn-cs"/>
              </a:rPr>
              <a:t>	</a:t>
            </a:r>
            <a:r>
              <a:rPr lang="en-US" err="1">
                <a:ea typeface="+mn-ea"/>
                <a:cs typeface="+mn-cs"/>
              </a:rPr>
              <a:t>CS:code</a:t>
            </a:r>
            <a:r>
              <a:rPr lang="en-US">
                <a:ea typeface="+mn-ea"/>
                <a:cs typeface="+mn-cs"/>
              </a:rPr>
              <a:t>, </a:t>
            </a:r>
            <a:r>
              <a:rPr lang="en-US" err="1">
                <a:ea typeface="+mn-ea"/>
                <a:cs typeface="+mn-cs"/>
              </a:rPr>
              <a:t>DS:data</a:t>
            </a:r>
            <a:r>
              <a:rPr lang="en-US">
                <a:ea typeface="+mn-ea"/>
                <a:cs typeface="+mn-cs"/>
              </a:rPr>
              <a:t>, </a:t>
            </a:r>
            <a:r>
              <a:rPr lang="en-US" err="1">
                <a:ea typeface="+mn-ea"/>
                <a:cs typeface="+mn-cs"/>
              </a:rPr>
              <a:t>SS:stack</a:t>
            </a:r>
            <a:endParaRPr lang="en-US">
              <a:ea typeface="+mn-ea"/>
              <a:cs typeface="+mn-cs"/>
            </a:endParaRPr>
          </a:p>
          <a:p>
            <a:pPr lvl="1" eaLnBrk="1" hangingPunct="1">
              <a:defRPr/>
            </a:pPr>
            <a:r>
              <a:rPr lang="en-US" err="1">
                <a:ea typeface="+mn-ea"/>
                <a:cs typeface="+mn-cs"/>
              </a:rPr>
              <a:t>Dùng</a:t>
            </a:r>
            <a:r>
              <a:rPr lang="en-US">
                <a:ea typeface="+mn-ea"/>
                <a:cs typeface="+mn-cs"/>
              </a:rPr>
              <a:t> </a:t>
            </a:r>
            <a:r>
              <a:rPr lang="en-US" err="1">
                <a:ea typeface="+mn-ea"/>
                <a:cs typeface="+mn-cs"/>
              </a:rPr>
              <a:t>để</a:t>
            </a:r>
            <a:r>
              <a:rPr lang="en-US">
                <a:ea typeface="+mn-ea"/>
                <a:cs typeface="+mn-cs"/>
              </a:rPr>
              <a:t> </a:t>
            </a:r>
            <a:r>
              <a:rPr lang="en-US" err="1">
                <a:ea typeface="+mn-ea"/>
                <a:cs typeface="+mn-cs"/>
              </a:rPr>
              <a:t>giả</a:t>
            </a:r>
            <a:r>
              <a:rPr lang="en-US">
                <a:ea typeface="+mn-ea"/>
                <a:cs typeface="+mn-cs"/>
              </a:rPr>
              <a:t> </a:t>
            </a:r>
            <a:r>
              <a:rPr lang="en-US" err="1">
                <a:ea typeface="+mn-ea"/>
                <a:cs typeface="+mn-cs"/>
              </a:rPr>
              <a:t>định</a:t>
            </a:r>
            <a:r>
              <a:rPr lang="en-US">
                <a:ea typeface="+mn-ea"/>
                <a:cs typeface="+mn-cs"/>
              </a:rPr>
              <a:t> </a:t>
            </a:r>
            <a:r>
              <a:rPr lang="en-US" err="1">
                <a:ea typeface="+mn-ea"/>
                <a:cs typeface="+mn-cs"/>
              </a:rPr>
              <a:t>thanh</a:t>
            </a:r>
            <a:r>
              <a:rPr lang="en-US">
                <a:ea typeface="+mn-ea"/>
                <a:cs typeface="+mn-cs"/>
              </a:rPr>
              <a:t> </a:t>
            </a:r>
            <a:r>
              <a:rPr lang="en-US" err="1">
                <a:ea typeface="+mn-ea"/>
                <a:cs typeface="+mn-cs"/>
              </a:rPr>
              <a:t>ghi</a:t>
            </a:r>
            <a:r>
              <a:rPr lang="en-US">
                <a:ea typeface="+mn-ea"/>
                <a:cs typeface="+mn-cs"/>
              </a:rPr>
              <a:t> </a:t>
            </a:r>
            <a:r>
              <a:rPr lang="en-US" err="1">
                <a:ea typeface="+mn-ea"/>
                <a:cs typeface="+mn-cs"/>
              </a:rPr>
              <a:t>đoạn</a:t>
            </a:r>
            <a:r>
              <a:rPr lang="en-US">
                <a:ea typeface="+mn-ea"/>
                <a:cs typeface="+mn-cs"/>
              </a:rPr>
              <a:t> </a:t>
            </a:r>
            <a:r>
              <a:rPr lang="en-US" err="1">
                <a:ea typeface="+mn-ea"/>
                <a:cs typeface="+mn-cs"/>
              </a:rPr>
              <a:t>đang</a:t>
            </a:r>
            <a:r>
              <a:rPr lang="en-US">
                <a:ea typeface="+mn-ea"/>
                <a:cs typeface="+mn-cs"/>
              </a:rPr>
              <a:t> </a:t>
            </a:r>
            <a:r>
              <a:rPr lang="en-US" err="1">
                <a:ea typeface="+mn-ea"/>
                <a:cs typeface="+mn-cs"/>
              </a:rPr>
              <a:t>được</a:t>
            </a:r>
            <a:r>
              <a:rPr lang="en-US">
                <a:ea typeface="+mn-ea"/>
                <a:cs typeface="+mn-cs"/>
              </a:rPr>
              <a:t> </a:t>
            </a:r>
            <a:r>
              <a:rPr lang="en-US" err="1">
                <a:ea typeface="+mn-ea"/>
                <a:cs typeface="+mn-cs"/>
              </a:rPr>
              <a:t>xem</a:t>
            </a:r>
            <a:r>
              <a:rPr lang="en-US">
                <a:ea typeface="+mn-ea"/>
                <a:cs typeface="+mn-cs"/>
              </a:rPr>
              <a:t> </a:t>
            </a:r>
            <a:r>
              <a:rPr lang="en-US" err="1">
                <a:ea typeface="+mn-ea"/>
                <a:cs typeface="+mn-cs"/>
              </a:rPr>
              <a:t>như</a:t>
            </a:r>
            <a:r>
              <a:rPr lang="en-US">
                <a:ea typeface="+mn-ea"/>
                <a:cs typeface="+mn-cs"/>
              </a:rPr>
              <a:t> </a:t>
            </a:r>
            <a:r>
              <a:rPr lang="en-US" err="1">
                <a:ea typeface="+mn-ea"/>
                <a:cs typeface="+mn-cs"/>
              </a:rPr>
              <a:t>chứa</a:t>
            </a:r>
            <a:r>
              <a:rPr lang="en-US">
                <a:ea typeface="+mn-ea"/>
                <a:cs typeface="+mn-cs"/>
              </a:rPr>
              <a:t> </a:t>
            </a:r>
            <a:r>
              <a:rPr lang="en-US" err="1">
                <a:ea typeface="+mn-ea"/>
                <a:cs typeface="+mn-cs"/>
              </a:rPr>
              <a:t>địa</a:t>
            </a:r>
            <a:r>
              <a:rPr lang="en-US">
                <a:ea typeface="+mn-ea"/>
                <a:cs typeface="+mn-cs"/>
              </a:rPr>
              <a:t> </a:t>
            </a:r>
            <a:r>
              <a:rPr lang="en-US" err="1">
                <a:ea typeface="+mn-ea"/>
                <a:cs typeface="+mn-cs"/>
              </a:rPr>
              <a:t>chỉ</a:t>
            </a:r>
            <a:r>
              <a:rPr lang="en-US">
                <a:ea typeface="+mn-ea"/>
                <a:cs typeface="+mn-cs"/>
              </a:rPr>
              <a:t> </a:t>
            </a:r>
            <a:r>
              <a:rPr lang="en-US" err="1">
                <a:ea typeface="+mn-ea"/>
                <a:cs typeface="+mn-cs"/>
              </a:rPr>
              <a:t>đoạn</a:t>
            </a:r>
            <a:r>
              <a:rPr lang="en-US">
                <a:ea typeface="+mn-ea"/>
                <a:cs typeface="+mn-cs"/>
              </a:rPr>
              <a:t> (segment) </a:t>
            </a:r>
            <a:r>
              <a:rPr lang="en-US" err="1">
                <a:ea typeface="+mn-ea"/>
                <a:cs typeface="+mn-cs"/>
              </a:rPr>
              <a:t>của</a:t>
            </a:r>
            <a:r>
              <a:rPr lang="en-US">
                <a:ea typeface="+mn-ea"/>
                <a:cs typeface="+mn-cs"/>
              </a:rPr>
              <a:t> </a:t>
            </a:r>
            <a:r>
              <a:rPr lang="en-US" err="1">
                <a:ea typeface="+mn-ea"/>
                <a:cs typeface="+mn-cs"/>
              </a:rPr>
              <a:t>đoạn</a:t>
            </a:r>
            <a:r>
              <a:rPr lang="en-US">
                <a:ea typeface="+mn-ea"/>
                <a:cs typeface="+mn-cs"/>
              </a:rPr>
              <a:t> hay </a:t>
            </a:r>
            <a:r>
              <a:rPr lang="en-US" err="1">
                <a:ea typeface="+mn-ea"/>
                <a:cs typeface="+mn-cs"/>
              </a:rPr>
              <a:t>nhóm</a:t>
            </a:r>
            <a:r>
              <a:rPr lang="en-US">
                <a:ea typeface="+mn-ea"/>
                <a:cs typeface="+mn-cs"/>
              </a:rPr>
              <a:t> </a:t>
            </a:r>
            <a:r>
              <a:rPr lang="en-US" err="1">
                <a:ea typeface="+mn-ea"/>
                <a:cs typeface="+mn-cs"/>
              </a:rPr>
              <a:t>chỉ</a:t>
            </a:r>
            <a:r>
              <a:rPr lang="en-US">
                <a:ea typeface="+mn-ea"/>
                <a:cs typeface="+mn-cs"/>
              </a:rPr>
              <a:t> </a:t>
            </a:r>
            <a:r>
              <a:rPr lang="en-US" err="1">
                <a:ea typeface="+mn-ea"/>
                <a:cs typeface="+mn-cs"/>
              </a:rPr>
              <a:t>định</a:t>
            </a:r>
            <a:r>
              <a:rPr lang="en-US">
                <a:ea typeface="+mn-ea"/>
                <a:cs typeface="+mn-cs"/>
              </a:rPr>
              <a:t>.</a:t>
            </a:r>
          </a:p>
          <a:p>
            <a:pPr lvl="1" eaLnBrk="1" hangingPunct="1">
              <a:defRPr/>
            </a:pPr>
            <a:r>
              <a:rPr lang="en-US" err="1">
                <a:ea typeface="+mn-ea"/>
                <a:cs typeface="+mn-cs"/>
              </a:rPr>
              <a:t>Mục</a:t>
            </a:r>
            <a:r>
              <a:rPr lang="en-US">
                <a:ea typeface="+mn-ea"/>
                <a:cs typeface="+mn-cs"/>
              </a:rPr>
              <a:t> </a:t>
            </a:r>
            <a:r>
              <a:rPr lang="en-US" err="1">
                <a:ea typeface="+mn-ea"/>
                <a:cs typeface="+mn-cs"/>
              </a:rPr>
              <a:t>đích</a:t>
            </a:r>
            <a:r>
              <a:rPr lang="en-US">
                <a:ea typeface="+mn-ea"/>
                <a:cs typeface="+mn-cs"/>
              </a:rPr>
              <a:t> </a:t>
            </a:r>
            <a:r>
              <a:rPr lang="en-US" err="1">
                <a:ea typeface="+mn-ea"/>
                <a:cs typeface="+mn-cs"/>
              </a:rPr>
              <a:t>là</a:t>
            </a:r>
            <a:r>
              <a:rPr lang="en-US">
                <a:ea typeface="+mn-ea"/>
                <a:cs typeface="+mn-cs"/>
              </a:rPr>
              <a:t> </a:t>
            </a:r>
            <a:r>
              <a:rPr lang="en-US" err="1">
                <a:ea typeface="+mn-ea"/>
                <a:cs typeface="+mn-cs"/>
              </a:rPr>
              <a:t>để</a:t>
            </a:r>
            <a:r>
              <a:rPr lang="en-US">
                <a:ea typeface="+mn-ea"/>
                <a:cs typeface="+mn-cs"/>
              </a:rPr>
              <a:t> MASM </a:t>
            </a:r>
            <a:r>
              <a:rPr lang="en-US" err="1">
                <a:ea typeface="+mn-ea"/>
                <a:cs typeface="+mn-cs"/>
              </a:rPr>
              <a:t>tính</a:t>
            </a:r>
            <a:r>
              <a:rPr lang="en-US">
                <a:ea typeface="+mn-ea"/>
                <a:cs typeface="+mn-cs"/>
              </a:rPr>
              <a:t> </a:t>
            </a:r>
            <a:r>
              <a:rPr lang="en-US" err="1">
                <a:ea typeface="+mn-ea"/>
                <a:cs typeface="+mn-cs"/>
              </a:rPr>
              <a:t>địa</a:t>
            </a:r>
            <a:r>
              <a:rPr lang="en-US">
                <a:ea typeface="+mn-ea"/>
                <a:cs typeface="+mn-cs"/>
              </a:rPr>
              <a:t> </a:t>
            </a:r>
            <a:r>
              <a:rPr lang="en-US" err="1">
                <a:ea typeface="+mn-ea"/>
                <a:cs typeface="+mn-cs"/>
              </a:rPr>
              <a:t>chỉ</a:t>
            </a:r>
            <a:r>
              <a:rPr lang="en-US">
                <a:ea typeface="+mn-ea"/>
                <a:cs typeface="+mn-cs"/>
              </a:rPr>
              <a:t> </a:t>
            </a:r>
            <a:r>
              <a:rPr lang="en-US" err="1">
                <a:ea typeface="+mn-ea"/>
                <a:cs typeface="+mn-cs"/>
              </a:rPr>
              <a:t>trong</a:t>
            </a:r>
            <a:r>
              <a:rPr lang="en-US">
                <a:ea typeface="+mn-ea"/>
                <a:cs typeface="+mn-cs"/>
              </a:rPr>
              <a:t> </a:t>
            </a:r>
            <a:r>
              <a:rPr lang="en-US" err="1">
                <a:ea typeface="+mn-ea"/>
                <a:cs typeface="+mn-cs"/>
              </a:rPr>
              <a:t>đoạn</a:t>
            </a:r>
            <a:r>
              <a:rPr lang="en-US">
                <a:ea typeface="+mn-ea"/>
                <a:cs typeface="+mn-cs"/>
              </a:rPr>
              <a:t> (offset) </a:t>
            </a:r>
            <a:r>
              <a:rPr lang="en-US" err="1">
                <a:ea typeface="+mn-ea"/>
                <a:cs typeface="+mn-cs"/>
              </a:rPr>
              <a:t>của</a:t>
            </a:r>
            <a:r>
              <a:rPr lang="en-US">
                <a:ea typeface="+mn-ea"/>
                <a:cs typeface="+mn-cs"/>
              </a:rPr>
              <a:t> </a:t>
            </a:r>
            <a:r>
              <a:rPr lang="en-US" err="1">
                <a:ea typeface="+mn-ea"/>
                <a:cs typeface="+mn-cs"/>
              </a:rPr>
              <a:t>biến</a:t>
            </a:r>
            <a:r>
              <a:rPr lang="en-US">
                <a:ea typeface="+mn-ea"/>
                <a:cs typeface="+mn-cs"/>
              </a:rPr>
              <a:t> </a:t>
            </a:r>
            <a:r>
              <a:rPr lang="en-US" err="1">
                <a:ea typeface="+mn-ea"/>
                <a:cs typeface="+mn-cs"/>
              </a:rPr>
              <a:t>hoặc</a:t>
            </a:r>
            <a:r>
              <a:rPr lang="en-US">
                <a:ea typeface="+mn-ea"/>
                <a:cs typeface="+mn-cs"/>
              </a:rPr>
              <a:t> </a:t>
            </a:r>
            <a:r>
              <a:rPr lang="en-US" err="1">
                <a:ea typeface="+mn-ea"/>
                <a:cs typeface="+mn-cs"/>
              </a:rPr>
              <a:t>nhãn</a:t>
            </a:r>
            <a:r>
              <a:rPr lang="en-US">
                <a:ea typeface="+mn-ea"/>
                <a:cs typeface="+mn-cs"/>
              </a:rPr>
              <a:t> </a:t>
            </a:r>
            <a:r>
              <a:rPr lang="en-US" err="1">
                <a:ea typeface="+mn-ea"/>
                <a:cs typeface="+mn-cs"/>
              </a:rPr>
              <a:t>trong</a:t>
            </a:r>
            <a:r>
              <a:rPr lang="en-US">
                <a:ea typeface="+mn-ea"/>
                <a:cs typeface="+mn-cs"/>
              </a:rPr>
              <a:t> </a:t>
            </a:r>
            <a:r>
              <a:rPr lang="en-US" err="1">
                <a:ea typeface="+mn-ea"/>
                <a:cs typeface="+mn-cs"/>
              </a:rPr>
              <a:t>chương</a:t>
            </a:r>
            <a:r>
              <a:rPr lang="en-US">
                <a:ea typeface="+mn-ea"/>
                <a:cs typeface="+mn-cs"/>
              </a:rPr>
              <a:t> </a:t>
            </a:r>
            <a:r>
              <a:rPr lang="en-US" err="1">
                <a:ea typeface="+mn-ea"/>
                <a:cs typeface="+mn-cs"/>
              </a:rPr>
              <a:t>trình</a:t>
            </a:r>
            <a:r>
              <a:rPr lang="en-US">
                <a:ea typeface="+mn-ea"/>
                <a:cs typeface="+mn-cs"/>
              </a:rPr>
              <a:t>.</a:t>
            </a:r>
          </a:p>
        </p:txBody>
      </p:sp>
      <p:sp>
        <p:nvSpPr>
          <p:cNvPr id="30724" name="Slide Number Placeholder 3">
            <a:extLst>
              <a:ext uri="{FF2B5EF4-FFF2-40B4-BE49-F238E27FC236}">
                <a16:creationId xmlns:a16="http://schemas.microsoft.com/office/drawing/2014/main" id="{D9E50ECE-593E-491E-B375-41265B0432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0E695596-8B36-43BA-AC12-1359ACB0EA31}" type="slidenum">
              <a:rPr lang="en-US" altLang="en-US" sz="1400">
                <a:latin typeface="Tahoma" panose="020B0604030504040204" pitchFamily="34" charset="0"/>
              </a:rPr>
              <a:pPr>
                <a:spcBef>
                  <a:spcPct val="0"/>
                </a:spcBef>
                <a:buClrTx/>
                <a:buSzTx/>
                <a:buFontTx/>
                <a:buNone/>
              </a:pPr>
              <a:t>519</a:t>
            </a:fld>
            <a:endParaRPr lang="en-US" altLang="en-US" sz="1400">
              <a:latin typeface="Tahoma" panose="020B0604030504040204" pitchFamily="34" charset="0"/>
            </a:endParaRPr>
          </a:p>
        </p:txBody>
      </p:sp>
    </p:spTree>
    <p:extLst>
      <p:ext uri="{BB962C8B-B14F-4D97-AF65-F5344CB8AC3E}">
        <p14:creationId xmlns:p14="http://schemas.microsoft.com/office/powerpoint/2010/main" val="1002608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6FB960DB-44EE-4CB9-8E79-1BCF72B2D597}"/>
              </a:ext>
            </a:extLst>
          </p:cNvPr>
          <p:cNvSpPr>
            <a:spLocks noGrp="1"/>
          </p:cNvSpPr>
          <p:nvPr>
            <p:ph type="title"/>
          </p:nvPr>
        </p:nvSpPr>
        <p:spPr/>
        <p:txBody>
          <a:bodyPr/>
          <a:lstStyle/>
          <a:p>
            <a:r>
              <a:rPr lang="en-US" altLang="vi-VN"/>
              <a:t>Cổng logic và phép tính</a:t>
            </a:r>
          </a:p>
        </p:txBody>
      </p:sp>
      <p:sp>
        <p:nvSpPr>
          <p:cNvPr id="51203" name="Content Placeholder 2">
            <a:extLst>
              <a:ext uri="{FF2B5EF4-FFF2-40B4-BE49-F238E27FC236}">
                <a16:creationId xmlns:a16="http://schemas.microsoft.com/office/drawing/2014/main" id="{5F7A6571-3326-4450-BF57-AA3F3991A3D3}"/>
              </a:ext>
            </a:extLst>
          </p:cNvPr>
          <p:cNvSpPr>
            <a:spLocks noGrp="1"/>
          </p:cNvSpPr>
          <p:nvPr>
            <p:ph idx="1"/>
          </p:nvPr>
        </p:nvSpPr>
        <p:spPr>
          <a:xfrm>
            <a:off x="1905000" y="1295400"/>
            <a:ext cx="8574088" cy="5334000"/>
          </a:xfrm>
        </p:spPr>
        <p:txBody>
          <a:bodyPr/>
          <a:lstStyle/>
          <a:p>
            <a:r>
              <a:rPr lang="en-US" altLang="vi-VN"/>
              <a:t>Các phép tính logic</a:t>
            </a:r>
          </a:p>
          <a:p>
            <a:endParaRPr lang="en-US" altLang="vi-VN"/>
          </a:p>
          <a:p>
            <a:endParaRPr lang="en-US" altLang="vi-VN"/>
          </a:p>
          <a:p>
            <a:endParaRPr lang="en-US" altLang="vi-VN"/>
          </a:p>
          <a:p>
            <a:endParaRPr lang="en-US" altLang="vi-VN"/>
          </a:p>
          <a:p>
            <a:r>
              <a:rPr lang="en-US" altLang="vi-VN"/>
              <a:t>Phép + gọi là phép OR</a:t>
            </a:r>
          </a:p>
          <a:p>
            <a:r>
              <a:rPr lang="en-US" altLang="vi-VN"/>
              <a:t>Phép . Gọi là phép AND</a:t>
            </a:r>
          </a:p>
          <a:p>
            <a:r>
              <a:rPr lang="en-US" altLang="vi-VN"/>
              <a:t>Phép</a:t>
            </a:r>
            <a:r>
              <a:rPr lang="en-US" altLang="vi-VN" b="1">
                <a:sym typeface="Symbol" panose="05050102010706020507" pitchFamily="18" charset="2"/>
              </a:rPr>
              <a:t></a:t>
            </a:r>
            <a:r>
              <a:rPr lang="en-US" altLang="vi-VN" b="1"/>
              <a:t>   </a:t>
            </a:r>
            <a:r>
              <a:rPr lang="en-US" altLang="vi-VN"/>
              <a:t>gọi là phép NOT</a:t>
            </a:r>
          </a:p>
          <a:p>
            <a:r>
              <a:rPr lang="en-US" altLang="vi-VN"/>
              <a:t>Phép </a:t>
            </a:r>
            <a:r>
              <a:rPr lang="en-US" altLang="vi-VN">
                <a:sym typeface="Symbol" panose="05050102010706020507" pitchFamily="18" charset="2"/>
              </a:rPr>
              <a:t> gọi là phép XOR</a:t>
            </a:r>
            <a:endParaRPr lang="en-US" altLang="vi-VN"/>
          </a:p>
        </p:txBody>
      </p:sp>
      <p:graphicFrame>
        <p:nvGraphicFramePr>
          <p:cNvPr id="4" name="Table 3">
            <a:extLst>
              <a:ext uri="{FF2B5EF4-FFF2-40B4-BE49-F238E27FC236}">
                <a16:creationId xmlns:a16="http://schemas.microsoft.com/office/drawing/2014/main" id="{734877A1-5AC0-40FA-8804-A511D657B63E}"/>
              </a:ext>
            </a:extLst>
          </p:cNvPr>
          <p:cNvGraphicFramePr>
            <a:graphicFrameLocks noGrp="1"/>
          </p:cNvGraphicFramePr>
          <p:nvPr/>
        </p:nvGraphicFramePr>
        <p:xfrm>
          <a:off x="2286000" y="1905000"/>
          <a:ext cx="6096000" cy="22860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r>
                        <a:rPr lang="en-US" sz="2400" dirty="0">
                          <a:solidFill>
                            <a:srgbClr val="FF0000"/>
                          </a:solidFill>
                        </a:rPr>
                        <a:t>X</a:t>
                      </a:r>
                    </a:p>
                  </a:txBody>
                  <a:tcPr/>
                </a:tc>
                <a:tc>
                  <a:txBody>
                    <a:bodyPr/>
                    <a:lstStyle/>
                    <a:p>
                      <a:r>
                        <a:rPr lang="en-US" sz="2400" dirty="0">
                          <a:solidFill>
                            <a:srgbClr val="FF0000"/>
                          </a:solidFill>
                        </a:rPr>
                        <a:t>Y</a:t>
                      </a:r>
                    </a:p>
                  </a:txBody>
                  <a:tcPr/>
                </a:tc>
                <a:tc>
                  <a:txBody>
                    <a:bodyPr/>
                    <a:lstStyle/>
                    <a:p>
                      <a:r>
                        <a:rPr lang="en-US" sz="2400" dirty="0">
                          <a:solidFill>
                            <a:srgbClr val="FF0000"/>
                          </a:solidFill>
                        </a:rPr>
                        <a:t>X+Y</a:t>
                      </a:r>
                    </a:p>
                  </a:txBody>
                  <a:tcPr/>
                </a:tc>
                <a:tc>
                  <a:txBody>
                    <a:bodyPr/>
                    <a:lstStyle/>
                    <a:p>
                      <a:r>
                        <a:rPr lang="en-US" sz="2400" dirty="0">
                          <a:solidFill>
                            <a:srgbClr val="FF0000"/>
                          </a:solidFill>
                        </a:rPr>
                        <a:t>X.Y</a:t>
                      </a:r>
                    </a:p>
                  </a:txBody>
                  <a:tcPr/>
                </a:tc>
                <a:tc>
                  <a:txBody>
                    <a:bodyPr/>
                    <a:lstStyle/>
                    <a:p>
                      <a:endParaRPr lang="en-US" sz="2400" dirty="0">
                        <a:solidFill>
                          <a:srgbClr val="FF0000"/>
                        </a:solidFill>
                      </a:endParaRPr>
                    </a:p>
                  </a:txBody>
                  <a:tcPr/>
                </a:tc>
                <a:tc>
                  <a:txBody>
                    <a:bodyPr/>
                    <a:lstStyle/>
                    <a:p>
                      <a:r>
                        <a:rPr lang="en-US" sz="2400" dirty="0">
                          <a:solidFill>
                            <a:srgbClr val="FF0000"/>
                          </a:solidFill>
                        </a:rPr>
                        <a:t>X</a:t>
                      </a:r>
                      <a:r>
                        <a:rPr lang="en-US" sz="2400" dirty="0">
                          <a:solidFill>
                            <a:srgbClr val="FF0000"/>
                          </a:solidFill>
                          <a:sym typeface="Symbol"/>
                        </a:rPr>
                        <a:t>Y</a:t>
                      </a:r>
                      <a:endParaRPr lang="en-US" sz="2400" dirty="0">
                        <a:solidFill>
                          <a:srgbClr val="FF0000"/>
                        </a:solidFill>
                      </a:endParaRPr>
                    </a:p>
                  </a:txBody>
                  <a:tcPr/>
                </a:tc>
                <a:extLst>
                  <a:ext uri="{0D108BD9-81ED-4DB2-BD59-A6C34878D82A}">
                    <a16:rowId xmlns:a16="http://schemas.microsoft.com/office/drawing/2014/main" val="10000"/>
                  </a:ext>
                </a:extLst>
              </a:tr>
              <a:tr h="370840">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extLst>
                  <a:ext uri="{0D108BD9-81ED-4DB2-BD59-A6C34878D82A}">
                    <a16:rowId xmlns:a16="http://schemas.microsoft.com/office/drawing/2014/main" val="10001"/>
                  </a:ext>
                </a:extLst>
              </a:tr>
              <a:tr h="370840">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extLst>
                  <a:ext uri="{0D108BD9-81ED-4DB2-BD59-A6C34878D82A}">
                    <a16:rowId xmlns:a16="http://schemas.microsoft.com/office/drawing/2014/main" val="10002"/>
                  </a:ext>
                </a:extLst>
              </a:tr>
              <a:tr h="370840">
                <a:tc>
                  <a:txBody>
                    <a:bodyPr/>
                    <a:lstStyle/>
                    <a:p>
                      <a:r>
                        <a:rPr lang="en-US" sz="2400" dirty="0"/>
                        <a:t>1</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extLst>
                  <a:ext uri="{0D108BD9-81ED-4DB2-BD59-A6C34878D82A}">
                    <a16:rowId xmlns:a16="http://schemas.microsoft.com/office/drawing/2014/main" val="10003"/>
                  </a:ext>
                </a:extLst>
              </a:tr>
              <a:tr h="370840">
                <a:tc>
                  <a:txBody>
                    <a:bodyPr/>
                    <a:lstStyle/>
                    <a:p>
                      <a:r>
                        <a:rPr lang="en-US" sz="2400" dirty="0"/>
                        <a:t>1</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extLst>
                  <a:ext uri="{0D108BD9-81ED-4DB2-BD59-A6C34878D82A}">
                    <a16:rowId xmlns:a16="http://schemas.microsoft.com/office/drawing/2014/main" val="10004"/>
                  </a:ext>
                </a:extLst>
              </a:tr>
            </a:tbl>
          </a:graphicData>
        </a:graphic>
      </p:graphicFrame>
      <p:graphicFrame>
        <p:nvGraphicFramePr>
          <p:cNvPr id="51248" name="Object 2">
            <a:extLst>
              <a:ext uri="{FF2B5EF4-FFF2-40B4-BE49-F238E27FC236}">
                <a16:creationId xmlns:a16="http://schemas.microsoft.com/office/drawing/2014/main" id="{AEB56191-B54C-4411-9DF6-13406EFD4751}"/>
              </a:ext>
            </a:extLst>
          </p:cNvPr>
          <p:cNvGraphicFramePr>
            <a:graphicFrameLocks noChangeAspect="1"/>
          </p:cNvGraphicFramePr>
          <p:nvPr/>
        </p:nvGraphicFramePr>
        <p:xfrm>
          <a:off x="6629400" y="1905000"/>
          <a:ext cx="381000" cy="381000"/>
        </p:xfrm>
        <a:graphic>
          <a:graphicData uri="http://schemas.openxmlformats.org/presentationml/2006/ole">
            <mc:AlternateContent xmlns:mc="http://schemas.openxmlformats.org/markup-compatibility/2006">
              <mc:Choice xmlns:v="urn:schemas-microsoft-com:vml" Requires="v">
                <p:oleObj name="Equation" r:id="rId2" imgW="177569" imgH="202936" progId="Equation.3">
                  <p:embed/>
                </p:oleObj>
              </mc:Choice>
              <mc:Fallback>
                <p:oleObj name="Equation" r:id="rId2" imgW="177569" imgH="202936" progId="Equation.3">
                  <p:embed/>
                  <p:pic>
                    <p:nvPicPr>
                      <p:cNvPr id="51248" name="Object 2">
                        <a:extLst>
                          <a:ext uri="{FF2B5EF4-FFF2-40B4-BE49-F238E27FC236}">
                            <a16:creationId xmlns:a16="http://schemas.microsoft.com/office/drawing/2014/main" id="{AEB56191-B54C-4411-9DF6-13406EFD4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905000"/>
                        <a:ext cx="381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8187377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02359728-E484-4F97-91A4-876CF5CC2B4D}"/>
              </a:ext>
            </a:extLst>
          </p:cNvPr>
          <p:cNvSpPr>
            <a:spLocks noGrp="1"/>
          </p:cNvSpPr>
          <p:nvPr>
            <p:ph type="title"/>
          </p:nvPr>
        </p:nvSpPr>
        <p:spPr/>
        <p:txBody>
          <a:bodyPr/>
          <a:lstStyle/>
          <a:p>
            <a:pPr eaLnBrk="1" hangingPunct="1"/>
            <a:r>
              <a:rPr lang="en-US" altLang="en-US"/>
              <a:t>Chỉ thị END</a:t>
            </a:r>
          </a:p>
        </p:txBody>
      </p:sp>
      <p:sp>
        <p:nvSpPr>
          <p:cNvPr id="3" name="Content Placeholder 2">
            <a:extLst>
              <a:ext uri="{FF2B5EF4-FFF2-40B4-BE49-F238E27FC236}">
                <a16:creationId xmlns:a16="http://schemas.microsoft.com/office/drawing/2014/main" id="{6073DE16-A6C6-4BC4-9A38-9689D369A9BF}"/>
              </a:ext>
            </a:extLst>
          </p:cNvPr>
          <p:cNvSpPr>
            <a:spLocks noGrp="1"/>
          </p:cNvSpPr>
          <p:nvPr>
            <p:ph idx="1"/>
          </p:nvPr>
        </p:nvSpPr>
        <p:spPr>
          <a:xfrm>
            <a:off x="1752600" y="1066800"/>
            <a:ext cx="8726488" cy="5791200"/>
          </a:xfrm>
        </p:spPr>
        <p:txBody>
          <a:bodyPr/>
          <a:lstStyle/>
          <a:p>
            <a:pPr marL="457200" lvl="1" indent="0">
              <a:spcBef>
                <a:spcPts val="0"/>
              </a:spcBef>
              <a:buNone/>
              <a:defRPr/>
            </a:pPr>
            <a:r>
              <a:rPr lang="en-US" sz="2400" b="1"/>
              <a:t>END	[&lt;</a:t>
            </a:r>
            <a:r>
              <a:rPr lang="en-US" sz="2400" b="1" err="1"/>
              <a:t>biểu</a:t>
            </a:r>
            <a:r>
              <a:rPr lang="en-US" sz="2400" b="1"/>
              <a:t> </a:t>
            </a:r>
            <a:r>
              <a:rPr lang="en-US" sz="2400" b="1" err="1"/>
              <a:t>thức</a:t>
            </a:r>
            <a:r>
              <a:rPr lang="en-US" sz="2400" b="1"/>
              <a:t>&gt;] :</a:t>
            </a:r>
            <a:r>
              <a:rPr lang="en-US" sz="2400" err="1">
                <a:ea typeface="+mn-ea"/>
                <a:cs typeface="+mn-cs"/>
              </a:rPr>
              <a:t>Dùng</a:t>
            </a:r>
            <a:r>
              <a:rPr lang="en-US" sz="2400">
                <a:ea typeface="+mn-ea"/>
                <a:cs typeface="+mn-cs"/>
              </a:rPr>
              <a:t> </a:t>
            </a:r>
            <a:r>
              <a:rPr lang="en-US" sz="2400" err="1">
                <a:ea typeface="+mn-ea"/>
                <a:cs typeface="+mn-cs"/>
              </a:rPr>
              <a:t>để</a:t>
            </a:r>
            <a:r>
              <a:rPr lang="en-US" sz="2400">
                <a:ea typeface="+mn-ea"/>
                <a:cs typeface="+mn-cs"/>
              </a:rPr>
              <a:t> </a:t>
            </a:r>
            <a:r>
              <a:rPr lang="en-US" sz="2400" err="1">
                <a:ea typeface="+mn-ea"/>
                <a:cs typeface="+mn-cs"/>
              </a:rPr>
              <a:t>kết</a:t>
            </a:r>
            <a:r>
              <a:rPr lang="en-US" sz="2400">
                <a:ea typeface="+mn-ea"/>
                <a:cs typeface="+mn-cs"/>
              </a:rPr>
              <a:t> </a:t>
            </a:r>
            <a:r>
              <a:rPr lang="en-US" sz="2400" err="1">
                <a:ea typeface="+mn-ea"/>
                <a:cs typeface="+mn-cs"/>
              </a:rPr>
              <a:t>thúc</a:t>
            </a:r>
            <a:r>
              <a:rPr lang="en-US" sz="2400">
                <a:ea typeface="+mn-ea"/>
                <a:cs typeface="+mn-cs"/>
              </a:rPr>
              <a:t> </a:t>
            </a:r>
            <a:r>
              <a:rPr lang="en-US" sz="2400" err="1">
                <a:ea typeface="+mn-ea"/>
                <a:cs typeface="+mn-cs"/>
              </a:rPr>
              <a:t>chương</a:t>
            </a:r>
            <a:r>
              <a:rPr lang="en-US" sz="2400">
                <a:ea typeface="+mn-ea"/>
                <a:cs typeface="+mn-cs"/>
              </a:rPr>
              <a:t> </a:t>
            </a:r>
            <a:r>
              <a:rPr lang="en-US" sz="2400" err="1">
                <a:ea typeface="+mn-ea"/>
                <a:cs typeface="+mn-cs"/>
              </a:rPr>
              <a:t>trình</a:t>
            </a:r>
            <a:r>
              <a:rPr lang="en-US" sz="2400">
                <a:ea typeface="+mn-ea"/>
                <a:cs typeface="+mn-cs"/>
              </a:rPr>
              <a:t> </a:t>
            </a:r>
          </a:p>
          <a:p>
            <a:pPr lvl="2">
              <a:spcBef>
                <a:spcPts val="0"/>
              </a:spcBef>
              <a:defRPr/>
            </a:pPr>
            <a:r>
              <a:rPr lang="en-US">
                <a:ea typeface="+mn-ea"/>
                <a:cs typeface="+mn-cs"/>
              </a:rPr>
              <a:t>&lt;</a:t>
            </a:r>
            <a:r>
              <a:rPr lang="en-US" err="1">
                <a:ea typeface="+mn-ea"/>
                <a:cs typeface="+mn-cs"/>
              </a:rPr>
              <a:t>biểu</a:t>
            </a:r>
            <a:r>
              <a:rPr lang="en-US">
                <a:ea typeface="+mn-ea"/>
                <a:cs typeface="+mn-cs"/>
              </a:rPr>
              <a:t> </a:t>
            </a:r>
            <a:r>
              <a:rPr lang="en-US" err="1">
                <a:ea typeface="+mn-ea"/>
                <a:cs typeface="+mn-cs"/>
              </a:rPr>
              <a:t>thức</a:t>
            </a:r>
            <a:r>
              <a:rPr lang="en-US">
                <a:ea typeface="+mn-ea"/>
                <a:cs typeface="+mn-cs"/>
              </a:rPr>
              <a:t>&gt; </a:t>
            </a:r>
            <a:r>
              <a:rPr lang="en-US" err="1">
                <a:ea typeface="+mn-ea"/>
                <a:cs typeface="+mn-cs"/>
              </a:rPr>
              <a:t>là</a:t>
            </a:r>
            <a:r>
              <a:rPr lang="en-US">
                <a:ea typeface="+mn-ea"/>
                <a:cs typeface="+mn-cs"/>
              </a:rPr>
              <a:t> </a:t>
            </a:r>
            <a:r>
              <a:rPr lang="en-US" err="1">
                <a:ea typeface="+mn-ea"/>
                <a:cs typeface="+mn-cs"/>
              </a:rPr>
              <a:t>địa</a:t>
            </a:r>
            <a:r>
              <a:rPr lang="en-US">
                <a:ea typeface="+mn-ea"/>
                <a:cs typeface="+mn-cs"/>
              </a:rPr>
              <a:t> </a:t>
            </a:r>
            <a:r>
              <a:rPr lang="en-US" err="1">
                <a:ea typeface="+mn-ea"/>
                <a:cs typeface="+mn-cs"/>
              </a:rPr>
              <a:t>chỉ</a:t>
            </a:r>
            <a:r>
              <a:rPr lang="en-US">
                <a:ea typeface="+mn-ea"/>
                <a:cs typeface="+mn-cs"/>
              </a:rPr>
              <a:t> </a:t>
            </a:r>
            <a:r>
              <a:rPr lang="en-US" err="1">
                <a:ea typeface="+mn-ea"/>
                <a:cs typeface="+mn-cs"/>
              </a:rPr>
              <a:t>bắt</a:t>
            </a:r>
            <a:r>
              <a:rPr lang="en-US">
                <a:ea typeface="+mn-ea"/>
                <a:cs typeface="+mn-cs"/>
              </a:rPr>
              <a:t> </a:t>
            </a:r>
            <a:r>
              <a:rPr lang="en-US" err="1">
                <a:ea typeface="+mn-ea"/>
                <a:cs typeface="+mn-cs"/>
              </a:rPr>
              <a:t>đầu</a:t>
            </a:r>
            <a:r>
              <a:rPr lang="en-US">
                <a:ea typeface="+mn-ea"/>
                <a:cs typeface="+mn-cs"/>
              </a:rPr>
              <a:t> </a:t>
            </a:r>
            <a:r>
              <a:rPr lang="en-US" err="1">
                <a:ea typeface="+mn-ea"/>
                <a:cs typeface="+mn-cs"/>
              </a:rPr>
              <a:t>chạy</a:t>
            </a:r>
            <a:r>
              <a:rPr lang="en-US">
                <a:ea typeface="+mn-ea"/>
                <a:cs typeface="+mn-cs"/>
              </a:rPr>
              <a:t> </a:t>
            </a:r>
            <a:r>
              <a:rPr lang="en-US" err="1">
                <a:ea typeface="+mn-ea"/>
                <a:cs typeface="+mn-cs"/>
              </a:rPr>
              <a:t>chương</a:t>
            </a:r>
            <a:r>
              <a:rPr lang="en-US">
                <a:ea typeface="+mn-ea"/>
                <a:cs typeface="+mn-cs"/>
              </a:rPr>
              <a:t> </a:t>
            </a:r>
            <a:r>
              <a:rPr lang="en-US" err="1">
                <a:ea typeface="+mn-ea"/>
                <a:cs typeface="+mn-cs"/>
              </a:rPr>
              <a:t>trình</a:t>
            </a:r>
            <a:r>
              <a:rPr lang="en-US">
                <a:ea typeface="+mn-ea"/>
                <a:cs typeface="+mn-cs"/>
              </a:rPr>
              <a:t>.</a:t>
            </a:r>
          </a:p>
          <a:p>
            <a:pPr lvl="2">
              <a:spcBef>
                <a:spcPts val="0"/>
              </a:spcBef>
              <a:defRPr/>
            </a:pPr>
            <a:r>
              <a:rPr lang="en-US" err="1">
                <a:ea typeface="+mn-ea"/>
                <a:cs typeface="+mn-cs"/>
              </a:rPr>
              <a:t>Không</a:t>
            </a:r>
            <a:r>
              <a:rPr lang="en-US">
                <a:ea typeface="+mn-ea"/>
                <a:cs typeface="+mn-cs"/>
              </a:rPr>
              <a:t> </a:t>
            </a:r>
            <a:r>
              <a:rPr lang="en-US" err="1">
                <a:ea typeface="+mn-ea"/>
                <a:cs typeface="+mn-cs"/>
              </a:rPr>
              <a:t>cung</a:t>
            </a:r>
            <a:r>
              <a:rPr lang="en-US">
                <a:ea typeface="+mn-ea"/>
                <a:cs typeface="+mn-cs"/>
              </a:rPr>
              <a:t> </a:t>
            </a:r>
            <a:r>
              <a:rPr lang="en-US" err="1">
                <a:ea typeface="+mn-ea"/>
                <a:cs typeface="+mn-cs"/>
              </a:rPr>
              <a:t>cấp</a:t>
            </a:r>
            <a:r>
              <a:rPr lang="en-US">
                <a:ea typeface="+mn-ea"/>
                <a:cs typeface="+mn-cs"/>
              </a:rPr>
              <a:t> </a:t>
            </a:r>
            <a:r>
              <a:rPr lang="en-US" err="1">
                <a:ea typeface="+mn-ea"/>
                <a:cs typeface="+mn-cs"/>
              </a:rPr>
              <a:t>biểu</a:t>
            </a:r>
            <a:r>
              <a:rPr lang="en-US">
                <a:ea typeface="+mn-ea"/>
                <a:cs typeface="+mn-cs"/>
              </a:rPr>
              <a:t> </a:t>
            </a:r>
            <a:r>
              <a:rPr lang="en-US" err="1">
                <a:ea typeface="+mn-ea"/>
                <a:cs typeface="+mn-cs"/>
              </a:rPr>
              <a:t>thức</a:t>
            </a:r>
            <a:r>
              <a:rPr lang="en-US">
                <a:ea typeface="+mn-ea"/>
                <a:cs typeface="+mn-cs"/>
              </a:rPr>
              <a:t> </a:t>
            </a:r>
            <a:r>
              <a:rPr lang="en-US" err="1">
                <a:ea typeface="+mn-ea"/>
                <a:cs typeface="+mn-cs"/>
              </a:rPr>
              <a:t>trong</a:t>
            </a:r>
            <a:r>
              <a:rPr lang="en-US">
                <a:ea typeface="+mn-ea"/>
                <a:cs typeface="+mn-cs"/>
              </a:rPr>
              <a:t> </a:t>
            </a:r>
            <a:r>
              <a:rPr lang="en-US" err="1">
                <a:ea typeface="+mn-ea"/>
                <a:cs typeface="+mn-cs"/>
              </a:rPr>
              <a:t>trường</a:t>
            </a:r>
            <a:r>
              <a:rPr lang="en-US">
                <a:ea typeface="+mn-ea"/>
                <a:cs typeface="+mn-cs"/>
              </a:rPr>
              <a:t> </a:t>
            </a:r>
            <a:r>
              <a:rPr lang="en-US" err="1">
                <a:ea typeface="+mn-ea"/>
                <a:cs typeface="+mn-cs"/>
              </a:rPr>
              <a:t>hợp</a:t>
            </a:r>
            <a:r>
              <a:rPr lang="en-US">
                <a:ea typeface="+mn-ea"/>
                <a:cs typeface="+mn-cs"/>
              </a:rPr>
              <a:t> </a:t>
            </a:r>
            <a:r>
              <a:rPr lang="en-US" err="1">
                <a:ea typeface="+mn-ea"/>
                <a:cs typeface="+mn-cs"/>
              </a:rPr>
              <a:t>dịch</a:t>
            </a:r>
            <a:r>
              <a:rPr lang="en-US">
                <a:ea typeface="+mn-ea"/>
                <a:cs typeface="+mn-cs"/>
              </a:rPr>
              <a:t> </a:t>
            </a:r>
            <a:r>
              <a:rPr lang="en-US" err="1">
                <a:ea typeface="+mn-ea"/>
                <a:cs typeface="+mn-cs"/>
              </a:rPr>
              <a:t>chương</a:t>
            </a:r>
            <a:r>
              <a:rPr lang="en-US">
                <a:ea typeface="+mn-ea"/>
                <a:cs typeface="+mn-cs"/>
              </a:rPr>
              <a:t> </a:t>
            </a:r>
            <a:r>
              <a:rPr lang="en-US" err="1">
                <a:ea typeface="+mn-ea"/>
                <a:cs typeface="+mn-cs"/>
              </a:rPr>
              <a:t>trình</a:t>
            </a:r>
            <a:r>
              <a:rPr lang="en-US">
                <a:ea typeface="+mn-ea"/>
                <a:cs typeface="+mn-cs"/>
              </a:rPr>
              <a:t> </a:t>
            </a:r>
            <a:r>
              <a:rPr lang="en-US" err="1">
                <a:ea typeface="+mn-ea"/>
                <a:cs typeface="+mn-cs"/>
              </a:rPr>
              <a:t>có</a:t>
            </a:r>
            <a:r>
              <a:rPr lang="en-US">
                <a:ea typeface="+mn-ea"/>
                <a:cs typeface="+mn-cs"/>
              </a:rPr>
              <a:t> </a:t>
            </a:r>
            <a:r>
              <a:rPr lang="en-US" err="1">
                <a:ea typeface="+mn-ea"/>
                <a:cs typeface="+mn-cs"/>
              </a:rPr>
              <a:t>nhiều</a:t>
            </a:r>
            <a:r>
              <a:rPr lang="en-US">
                <a:ea typeface="+mn-ea"/>
                <a:cs typeface="+mn-cs"/>
              </a:rPr>
              <a:t> module. </a:t>
            </a:r>
            <a:r>
              <a:rPr lang="en-US" err="1">
                <a:ea typeface="+mn-ea"/>
                <a:cs typeface="+mn-cs"/>
              </a:rPr>
              <a:t>Lúc</a:t>
            </a:r>
            <a:r>
              <a:rPr lang="en-US">
                <a:ea typeface="+mn-ea"/>
                <a:cs typeface="+mn-cs"/>
              </a:rPr>
              <a:t> </a:t>
            </a:r>
            <a:r>
              <a:rPr lang="en-US" err="1">
                <a:ea typeface="+mn-ea"/>
                <a:cs typeface="+mn-cs"/>
              </a:rPr>
              <a:t>đó</a:t>
            </a:r>
            <a:r>
              <a:rPr lang="en-US">
                <a:ea typeface="+mn-ea"/>
                <a:cs typeface="+mn-cs"/>
              </a:rPr>
              <a:t> </a:t>
            </a:r>
            <a:r>
              <a:rPr lang="en-US" err="1">
                <a:ea typeface="+mn-ea"/>
                <a:cs typeface="+mn-cs"/>
              </a:rPr>
              <a:t>chỉ</a:t>
            </a:r>
            <a:r>
              <a:rPr lang="en-US">
                <a:ea typeface="+mn-ea"/>
                <a:cs typeface="+mn-cs"/>
              </a:rPr>
              <a:t> </a:t>
            </a:r>
            <a:r>
              <a:rPr lang="en-US" err="1">
                <a:ea typeface="+mn-ea"/>
                <a:cs typeface="+mn-cs"/>
              </a:rPr>
              <a:t>có</a:t>
            </a:r>
            <a:r>
              <a:rPr lang="en-US">
                <a:ea typeface="+mn-ea"/>
                <a:cs typeface="+mn-cs"/>
              </a:rPr>
              <a:t> </a:t>
            </a:r>
            <a:r>
              <a:rPr lang="en-US" err="1">
                <a:ea typeface="+mn-ea"/>
                <a:cs typeface="+mn-cs"/>
              </a:rPr>
              <a:t>một</a:t>
            </a:r>
            <a:r>
              <a:rPr lang="en-US">
                <a:ea typeface="+mn-ea"/>
                <a:cs typeface="+mn-cs"/>
              </a:rPr>
              <a:t> module </a:t>
            </a:r>
            <a:r>
              <a:rPr lang="en-US" err="1">
                <a:ea typeface="+mn-ea"/>
                <a:cs typeface="+mn-cs"/>
              </a:rPr>
              <a:t>được</a:t>
            </a:r>
            <a:r>
              <a:rPr lang="en-US">
                <a:ea typeface="+mn-ea"/>
                <a:cs typeface="+mn-cs"/>
              </a:rPr>
              <a:t> </a:t>
            </a:r>
            <a:r>
              <a:rPr lang="en-US" err="1">
                <a:ea typeface="+mn-ea"/>
                <a:cs typeface="+mn-cs"/>
              </a:rPr>
              <a:t>định</a:t>
            </a:r>
            <a:r>
              <a:rPr lang="en-US">
                <a:ea typeface="+mn-ea"/>
                <a:cs typeface="+mn-cs"/>
              </a:rPr>
              <a:t> </a:t>
            </a:r>
            <a:r>
              <a:rPr lang="en-US" err="1">
                <a:ea typeface="+mn-ea"/>
                <a:cs typeface="+mn-cs"/>
              </a:rPr>
              <a:t>ra</a:t>
            </a:r>
            <a:r>
              <a:rPr lang="en-US">
                <a:ea typeface="+mn-ea"/>
                <a:cs typeface="+mn-cs"/>
              </a:rPr>
              <a:t> </a:t>
            </a:r>
            <a:r>
              <a:rPr lang="en-US" err="1">
                <a:ea typeface="+mn-ea"/>
                <a:cs typeface="+mn-cs"/>
              </a:rPr>
              <a:t>địa</a:t>
            </a:r>
            <a:r>
              <a:rPr lang="en-US">
                <a:ea typeface="+mn-ea"/>
                <a:cs typeface="+mn-cs"/>
              </a:rPr>
              <a:t> </a:t>
            </a:r>
            <a:r>
              <a:rPr lang="en-US" err="1">
                <a:ea typeface="+mn-ea"/>
                <a:cs typeface="+mn-cs"/>
              </a:rPr>
              <a:t>chỉ</a:t>
            </a:r>
            <a:r>
              <a:rPr lang="en-US">
                <a:ea typeface="+mn-ea"/>
                <a:cs typeface="+mn-cs"/>
              </a:rPr>
              <a:t> </a:t>
            </a:r>
            <a:r>
              <a:rPr lang="en-US" err="1">
                <a:ea typeface="+mn-ea"/>
                <a:cs typeface="+mn-cs"/>
              </a:rPr>
              <a:t>bắt</a:t>
            </a:r>
            <a:r>
              <a:rPr lang="en-US">
                <a:ea typeface="+mn-ea"/>
                <a:cs typeface="+mn-cs"/>
              </a:rPr>
              <a:t> </a:t>
            </a:r>
            <a:r>
              <a:rPr lang="en-US" err="1">
                <a:ea typeface="+mn-ea"/>
                <a:cs typeface="+mn-cs"/>
              </a:rPr>
              <a:t>đầu</a:t>
            </a:r>
            <a:r>
              <a:rPr lang="en-US">
                <a:ea typeface="+mn-ea"/>
                <a:cs typeface="+mn-cs"/>
              </a:rPr>
              <a:t> </a:t>
            </a:r>
            <a:r>
              <a:rPr lang="en-US" err="1">
                <a:ea typeface="+mn-ea"/>
                <a:cs typeface="+mn-cs"/>
              </a:rPr>
              <a:t>chạy</a:t>
            </a:r>
            <a:r>
              <a:rPr lang="en-US">
                <a:ea typeface="+mn-ea"/>
                <a:cs typeface="+mn-cs"/>
              </a:rPr>
              <a:t> </a:t>
            </a:r>
            <a:r>
              <a:rPr lang="en-US" err="1">
                <a:ea typeface="+mn-ea"/>
                <a:cs typeface="+mn-cs"/>
              </a:rPr>
              <a:t>chương</a:t>
            </a:r>
            <a:r>
              <a:rPr lang="en-US">
                <a:ea typeface="+mn-ea"/>
                <a:cs typeface="+mn-cs"/>
              </a:rPr>
              <a:t> </a:t>
            </a:r>
            <a:r>
              <a:rPr lang="en-US" err="1">
                <a:ea typeface="+mn-ea"/>
                <a:cs typeface="+mn-cs"/>
              </a:rPr>
              <a:t>trình</a:t>
            </a:r>
            <a:r>
              <a:rPr lang="en-US">
                <a:ea typeface="+mn-ea"/>
                <a:cs typeface="+mn-cs"/>
              </a:rPr>
              <a:t> </a:t>
            </a:r>
            <a:r>
              <a:rPr lang="en-US" err="1">
                <a:ea typeface="+mn-ea"/>
                <a:cs typeface="+mn-cs"/>
              </a:rPr>
              <a:t>còn</a:t>
            </a:r>
            <a:r>
              <a:rPr lang="en-US">
                <a:ea typeface="+mn-ea"/>
                <a:cs typeface="+mn-cs"/>
              </a:rPr>
              <a:t> </a:t>
            </a:r>
            <a:r>
              <a:rPr lang="en-US" err="1">
                <a:ea typeface="+mn-ea"/>
                <a:cs typeface="+mn-cs"/>
              </a:rPr>
              <a:t>các</a:t>
            </a:r>
            <a:r>
              <a:rPr lang="en-US">
                <a:ea typeface="+mn-ea"/>
                <a:cs typeface="+mn-cs"/>
              </a:rPr>
              <a:t> module </a:t>
            </a:r>
            <a:r>
              <a:rPr lang="en-US" err="1">
                <a:ea typeface="+mn-ea"/>
                <a:cs typeface="+mn-cs"/>
              </a:rPr>
              <a:t>còn</a:t>
            </a:r>
            <a:r>
              <a:rPr lang="en-US">
                <a:ea typeface="+mn-ea"/>
                <a:cs typeface="+mn-cs"/>
              </a:rPr>
              <a:t> </a:t>
            </a:r>
            <a:r>
              <a:rPr lang="en-US" err="1">
                <a:ea typeface="+mn-ea"/>
                <a:cs typeface="+mn-cs"/>
              </a:rPr>
              <a:t>lại</a:t>
            </a:r>
            <a:r>
              <a:rPr lang="en-US">
                <a:ea typeface="+mn-ea"/>
                <a:cs typeface="+mn-cs"/>
              </a:rPr>
              <a:t> </a:t>
            </a:r>
            <a:r>
              <a:rPr lang="en-US" err="1">
                <a:ea typeface="+mn-ea"/>
                <a:cs typeface="+mn-cs"/>
              </a:rPr>
              <a:t>thì</a:t>
            </a:r>
            <a:r>
              <a:rPr lang="en-US">
                <a:ea typeface="+mn-ea"/>
                <a:cs typeface="+mn-cs"/>
              </a:rPr>
              <a:t> </a:t>
            </a:r>
            <a:r>
              <a:rPr lang="en-US" err="1">
                <a:ea typeface="+mn-ea"/>
                <a:cs typeface="+mn-cs"/>
              </a:rPr>
              <a:t>không</a:t>
            </a:r>
            <a:r>
              <a:rPr lang="en-US">
                <a:ea typeface="+mn-ea"/>
                <a:cs typeface="+mn-cs"/>
              </a:rPr>
              <a:t> </a:t>
            </a:r>
            <a:r>
              <a:rPr lang="en-US" err="1">
                <a:ea typeface="+mn-ea"/>
                <a:cs typeface="+mn-cs"/>
              </a:rPr>
              <a:t>cung</a:t>
            </a:r>
            <a:r>
              <a:rPr lang="en-US">
                <a:ea typeface="+mn-ea"/>
                <a:cs typeface="+mn-cs"/>
              </a:rPr>
              <a:t> </a:t>
            </a:r>
            <a:r>
              <a:rPr lang="en-US" err="1">
                <a:ea typeface="+mn-ea"/>
                <a:cs typeface="+mn-cs"/>
              </a:rPr>
              <a:t>cấp</a:t>
            </a:r>
            <a:r>
              <a:rPr lang="en-US">
                <a:ea typeface="+mn-ea"/>
                <a:cs typeface="+mn-cs"/>
              </a:rPr>
              <a:t> </a:t>
            </a:r>
            <a:r>
              <a:rPr lang="en-US" err="1">
                <a:ea typeface="+mn-ea"/>
                <a:cs typeface="+mn-cs"/>
              </a:rPr>
              <a:t>biểu</a:t>
            </a:r>
            <a:r>
              <a:rPr lang="en-US">
                <a:ea typeface="+mn-ea"/>
                <a:cs typeface="+mn-cs"/>
              </a:rPr>
              <a:t> </a:t>
            </a:r>
            <a:r>
              <a:rPr lang="en-US" err="1">
                <a:ea typeface="+mn-ea"/>
                <a:cs typeface="+mn-cs"/>
              </a:rPr>
              <a:t>thức</a:t>
            </a:r>
            <a:r>
              <a:rPr lang="en-US">
                <a:ea typeface="+mn-ea"/>
                <a:cs typeface="+mn-cs"/>
              </a:rPr>
              <a:t>.</a:t>
            </a:r>
          </a:p>
          <a:p>
            <a:pPr lvl="2">
              <a:spcBef>
                <a:spcPts val="0"/>
              </a:spcBef>
              <a:defRPr/>
            </a:pPr>
            <a:r>
              <a:rPr lang="en-US" err="1">
                <a:ea typeface="+mn-ea"/>
                <a:cs typeface="+mn-cs"/>
              </a:rPr>
              <a:t>Khi</a:t>
            </a:r>
            <a:r>
              <a:rPr lang="en-US">
                <a:ea typeface="+mn-ea"/>
                <a:cs typeface="+mn-cs"/>
              </a:rPr>
              <a:t> </a:t>
            </a:r>
            <a:r>
              <a:rPr lang="en-US" err="1">
                <a:ea typeface="+mn-ea"/>
                <a:cs typeface="+mn-cs"/>
              </a:rPr>
              <a:t>viết</a:t>
            </a:r>
            <a:r>
              <a:rPr lang="en-US">
                <a:ea typeface="+mn-ea"/>
                <a:cs typeface="+mn-cs"/>
              </a:rPr>
              <a:t> </a:t>
            </a:r>
            <a:r>
              <a:rPr lang="en-US" err="1">
                <a:ea typeface="+mn-ea"/>
                <a:cs typeface="+mn-cs"/>
              </a:rPr>
              <a:t>chương</a:t>
            </a:r>
            <a:r>
              <a:rPr lang="en-US">
                <a:ea typeface="+mn-ea"/>
                <a:cs typeface="+mn-cs"/>
              </a:rPr>
              <a:t> </a:t>
            </a:r>
            <a:r>
              <a:rPr lang="en-US" err="1">
                <a:ea typeface="+mn-ea"/>
                <a:cs typeface="+mn-cs"/>
              </a:rPr>
              <a:t>trình</a:t>
            </a:r>
            <a:r>
              <a:rPr lang="en-US">
                <a:ea typeface="+mn-ea"/>
                <a:cs typeface="+mn-cs"/>
              </a:rPr>
              <a:t> </a:t>
            </a:r>
            <a:r>
              <a:rPr lang="en-US" err="1">
                <a:ea typeface="+mn-ea"/>
                <a:cs typeface="+mn-cs"/>
              </a:rPr>
              <a:t>để</a:t>
            </a:r>
            <a:r>
              <a:rPr lang="en-US">
                <a:ea typeface="+mn-ea"/>
                <a:cs typeface="+mn-cs"/>
              </a:rPr>
              <a:t> </a:t>
            </a:r>
            <a:r>
              <a:rPr lang="en-US" err="1">
                <a:ea typeface="+mn-ea"/>
                <a:cs typeface="+mn-cs"/>
              </a:rPr>
              <a:t>tạo</a:t>
            </a:r>
            <a:r>
              <a:rPr lang="en-US">
                <a:ea typeface="+mn-ea"/>
                <a:cs typeface="+mn-cs"/>
              </a:rPr>
              <a:t> </a:t>
            </a:r>
            <a:r>
              <a:rPr lang="en-US" err="1">
                <a:ea typeface="+mn-ea"/>
                <a:cs typeface="+mn-cs"/>
              </a:rPr>
              <a:t>thư</a:t>
            </a:r>
            <a:r>
              <a:rPr lang="en-US">
                <a:ea typeface="+mn-ea"/>
                <a:cs typeface="+mn-cs"/>
              </a:rPr>
              <a:t> </a:t>
            </a:r>
            <a:r>
              <a:rPr lang="en-US" err="1">
                <a:ea typeface="+mn-ea"/>
                <a:cs typeface="+mn-cs"/>
              </a:rPr>
              <a:t>viện</a:t>
            </a:r>
            <a:r>
              <a:rPr lang="en-US">
                <a:ea typeface="+mn-ea"/>
                <a:cs typeface="+mn-cs"/>
              </a:rPr>
              <a:t> </a:t>
            </a:r>
            <a:r>
              <a:rPr lang="en-US" err="1">
                <a:ea typeface="+mn-ea"/>
                <a:cs typeface="+mn-cs"/>
              </a:rPr>
              <a:t>cũng</a:t>
            </a:r>
            <a:r>
              <a:rPr lang="en-US">
                <a:ea typeface="+mn-ea"/>
                <a:cs typeface="+mn-cs"/>
              </a:rPr>
              <a:t> </a:t>
            </a:r>
            <a:r>
              <a:rPr lang="en-US" err="1">
                <a:ea typeface="+mn-ea"/>
                <a:cs typeface="+mn-cs"/>
              </a:rPr>
              <a:t>không</a:t>
            </a:r>
            <a:r>
              <a:rPr lang="en-US">
                <a:ea typeface="+mn-ea"/>
                <a:cs typeface="+mn-cs"/>
              </a:rPr>
              <a:t> </a:t>
            </a:r>
            <a:r>
              <a:rPr lang="en-US" err="1">
                <a:ea typeface="+mn-ea"/>
                <a:cs typeface="+mn-cs"/>
              </a:rPr>
              <a:t>cung</a:t>
            </a:r>
            <a:r>
              <a:rPr lang="en-US">
                <a:ea typeface="+mn-ea"/>
                <a:cs typeface="+mn-cs"/>
              </a:rPr>
              <a:t> </a:t>
            </a:r>
            <a:r>
              <a:rPr lang="en-US" err="1">
                <a:ea typeface="+mn-ea"/>
                <a:cs typeface="+mn-cs"/>
              </a:rPr>
              <a:t>cấp</a:t>
            </a:r>
            <a:r>
              <a:rPr lang="en-US">
                <a:ea typeface="+mn-ea"/>
                <a:cs typeface="+mn-cs"/>
              </a:rPr>
              <a:t> </a:t>
            </a:r>
            <a:r>
              <a:rPr lang="en-US" err="1">
                <a:ea typeface="+mn-ea"/>
                <a:cs typeface="+mn-cs"/>
              </a:rPr>
              <a:t>địa</a:t>
            </a:r>
            <a:r>
              <a:rPr lang="en-US">
                <a:ea typeface="+mn-ea"/>
                <a:cs typeface="+mn-cs"/>
              </a:rPr>
              <a:t> </a:t>
            </a:r>
            <a:r>
              <a:rPr lang="en-US" err="1">
                <a:ea typeface="+mn-ea"/>
                <a:cs typeface="+mn-cs"/>
              </a:rPr>
              <a:t>chỉ</a:t>
            </a:r>
            <a:r>
              <a:rPr lang="en-US">
                <a:ea typeface="+mn-ea"/>
                <a:cs typeface="+mn-cs"/>
              </a:rPr>
              <a:t> </a:t>
            </a:r>
            <a:r>
              <a:rPr lang="en-US" err="1">
                <a:ea typeface="+mn-ea"/>
                <a:cs typeface="+mn-cs"/>
              </a:rPr>
              <a:t>chạy</a:t>
            </a:r>
            <a:r>
              <a:rPr lang="en-US">
                <a:ea typeface="+mn-ea"/>
                <a:cs typeface="+mn-cs"/>
              </a:rPr>
              <a:t> </a:t>
            </a:r>
            <a:r>
              <a:rPr lang="en-US" err="1">
                <a:ea typeface="+mn-ea"/>
                <a:cs typeface="+mn-cs"/>
              </a:rPr>
              <a:t>chương</a:t>
            </a:r>
            <a:r>
              <a:rPr lang="en-US">
                <a:ea typeface="+mn-ea"/>
                <a:cs typeface="+mn-cs"/>
              </a:rPr>
              <a:t> </a:t>
            </a:r>
            <a:r>
              <a:rPr lang="en-US" err="1">
                <a:ea typeface="+mn-ea"/>
                <a:cs typeface="+mn-cs"/>
              </a:rPr>
              <a:t>trình</a:t>
            </a:r>
            <a:r>
              <a:rPr lang="en-US">
                <a:ea typeface="+mn-ea"/>
                <a:cs typeface="+mn-cs"/>
              </a:rPr>
              <a:t> </a:t>
            </a:r>
            <a:r>
              <a:rPr lang="en-US" err="1">
                <a:ea typeface="+mn-ea"/>
                <a:cs typeface="+mn-cs"/>
              </a:rPr>
              <a:t>sau</a:t>
            </a:r>
            <a:r>
              <a:rPr lang="en-US">
                <a:ea typeface="+mn-ea"/>
                <a:cs typeface="+mn-cs"/>
              </a:rPr>
              <a:t> END.</a:t>
            </a:r>
          </a:p>
          <a:p>
            <a:pPr lvl="2">
              <a:spcBef>
                <a:spcPts val="0"/>
              </a:spcBef>
              <a:defRPr/>
            </a:pPr>
            <a:r>
              <a:rPr lang="en-US" i="1" err="1">
                <a:ea typeface="+mn-ea"/>
                <a:cs typeface="+mn-cs"/>
              </a:rPr>
              <a:t>Ví</a:t>
            </a:r>
            <a:r>
              <a:rPr lang="en-US" i="1">
                <a:ea typeface="+mn-ea"/>
                <a:cs typeface="+mn-cs"/>
              </a:rPr>
              <a:t> </a:t>
            </a:r>
            <a:r>
              <a:rPr lang="en-US" i="1" err="1">
                <a:ea typeface="+mn-ea"/>
                <a:cs typeface="+mn-cs"/>
              </a:rPr>
              <a:t>dụ</a:t>
            </a:r>
            <a:r>
              <a:rPr lang="en-US" i="1">
                <a:ea typeface="+mn-ea"/>
                <a:cs typeface="+mn-cs"/>
              </a:rPr>
              <a:t> : </a:t>
            </a:r>
            <a:r>
              <a:rPr lang="en-US" b="1">
                <a:ea typeface="+mn-ea"/>
                <a:cs typeface="+mn-cs"/>
              </a:rPr>
              <a:t>END</a:t>
            </a:r>
            <a:r>
              <a:rPr lang="en-US">
                <a:ea typeface="+mn-ea"/>
                <a:cs typeface="+mn-cs"/>
              </a:rPr>
              <a:t>	start</a:t>
            </a:r>
          </a:p>
          <a:p>
            <a:pPr lvl="2">
              <a:spcBef>
                <a:spcPts val="0"/>
              </a:spcBef>
              <a:defRPr/>
            </a:pPr>
            <a:r>
              <a:rPr lang="en-US" err="1">
                <a:ea typeface="+mn-ea"/>
                <a:cs typeface="+mn-cs"/>
              </a:rPr>
              <a:t>Muốn</a:t>
            </a:r>
            <a:r>
              <a:rPr lang="en-US">
                <a:ea typeface="+mn-ea"/>
                <a:cs typeface="+mn-cs"/>
              </a:rPr>
              <a:t> </a:t>
            </a:r>
            <a:r>
              <a:rPr lang="en-US" err="1">
                <a:ea typeface="+mn-ea"/>
                <a:cs typeface="+mn-cs"/>
              </a:rPr>
              <a:t>viết</a:t>
            </a:r>
            <a:r>
              <a:rPr lang="en-US">
                <a:ea typeface="+mn-ea"/>
                <a:cs typeface="+mn-cs"/>
              </a:rPr>
              <a:t> </a:t>
            </a:r>
            <a:r>
              <a:rPr lang="en-US" err="1">
                <a:ea typeface="+mn-ea"/>
                <a:cs typeface="+mn-cs"/>
              </a:rPr>
              <a:t>chương</a:t>
            </a:r>
            <a:r>
              <a:rPr lang="en-US">
                <a:ea typeface="+mn-ea"/>
                <a:cs typeface="+mn-cs"/>
              </a:rPr>
              <a:t> </a:t>
            </a:r>
            <a:r>
              <a:rPr lang="en-US" err="1">
                <a:ea typeface="+mn-ea"/>
                <a:cs typeface="+mn-cs"/>
              </a:rPr>
              <a:t>trình</a:t>
            </a:r>
            <a:r>
              <a:rPr lang="en-US">
                <a:ea typeface="+mn-ea"/>
                <a:cs typeface="+mn-cs"/>
              </a:rPr>
              <a:t> </a:t>
            </a:r>
            <a:r>
              <a:rPr lang="en-US" err="1">
                <a:ea typeface="+mn-ea"/>
                <a:cs typeface="+mn-cs"/>
              </a:rPr>
              <a:t>để</a:t>
            </a:r>
            <a:r>
              <a:rPr lang="en-US">
                <a:ea typeface="+mn-ea"/>
                <a:cs typeface="+mn-cs"/>
              </a:rPr>
              <a:t> </a:t>
            </a:r>
            <a:r>
              <a:rPr lang="en-US" err="1">
                <a:ea typeface="+mn-ea"/>
                <a:cs typeface="+mn-cs"/>
              </a:rPr>
              <a:t>dịch</a:t>
            </a:r>
            <a:r>
              <a:rPr lang="en-US">
                <a:ea typeface="+mn-ea"/>
                <a:cs typeface="+mn-cs"/>
              </a:rPr>
              <a:t> </a:t>
            </a:r>
            <a:r>
              <a:rPr lang="en-US" err="1">
                <a:ea typeface="+mn-ea"/>
                <a:cs typeface="+mn-cs"/>
              </a:rPr>
              <a:t>ra</a:t>
            </a:r>
            <a:r>
              <a:rPr lang="en-US">
                <a:ea typeface="+mn-ea"/>
                <a:cs typeface="+mn-cs"/>
              </a:rPr>
              <a:t> </a:t>
            </a:r>
            <a:r>
              <a:rPr lang="en-US" err="1">
                <a:ea typeface="+mn-ea"/>
                <a:cs typeface="+mn-cs"/>
              </a:rPr>
              <a:t>tập</a:t>
            </a:r>
            <a:r>
              <a:rPr lang="en-US">
                <a:ea typeface="+mn-ea"/>
                <a:cs typeface="+mn-cs"/>
              </a:rPr>
              <a:t> tin .COM </a:t>
            </a:r>
            <a:r>
              <a:rPr lang="en-US" err="1">
                <a:ea typeface="+mn-ea"/>
                <a:cs typeface="+mn-cs"/>
              </a:rPr>
              <a:t>thì</a:t>
            </a:r>
            <a:r>
              <a:rPr lang="en-US">
                <a:ea typeface="+mn-ea"/>
                <a:cs typeface="+mn-cs"/>
              </a:rPr>
              <a:t> </a:t>
            </a:r>
            <a:r>
              <a:rPr lang="en-US" err="1">
                <a:ea typeface="+mn-ea"/>
                <a:cs typeface="+mn-cs"/>
              </a:rPr>
              <a:t>địa</a:t>
            </a:r>
            <a:r>
              <a:rPr lang="en-US">
                <a:ea typeface="+mn-ea"/>
                <a:cs typeface="+mn-cs"/>
              </a:rPr>
              <a:t> </a:t>
            </a:r>
            <a:r>
              <a:rPr lang="en-US" err="1">
                <a:ea typeface="+mn-ea"/>
                <a:cs typeface="+mn-cs"/>
              </a:rPr>
              <a:t>chỉ</a:t>
            </a:r>
            <a:r>
              <a:rPr lang="en-US">
                <a:ea typeface="+mn-ea"/>
                <a:cs typeface="+mn-cs"/>
              </a:rPr>
              <a:t> </a:t>
            </a:r>
            <a:r>
              <a:rPr lang="en-US" err="1">
                <a:ea typeface="+mn-ea"/>
                <a:cs typeface="+mn-cs"/>
              </a:rPr>
              <a:t>chạy</a:t>
            </a:r>
            <a:r>
              <a:rPr lang="en-US">
                <a:ea typeface="+mn-ea"/>
                <a:cs typeface="+mn-cs"/>
              </a:rPr>
              <a:t> </a:t>
            </a:r>
            <a:r>
              <a:rPr lang="en-US" err="1">
                <a:ea typeface="+mn-ea"/>
                <a:cs typeface="+mn-cs"/>
              </a:rPr>
              <a:t>chương</a:t>
            </a:r>
            <a:r>
              <a:rPr lang="en-US">
                <a:ea typeface="+mn-ea"/>
                <a:cs typeface="+mn-cs"/>
              </a:rPr>
              <a:t> </a:t>
            </a:r>
            <a:r>
              <a:rPr lang="en-US" err="1">
                <a:ea typeface="+mn-ea"/>
                <a:cs typeface="+mn-cs"/>
              </a:rPr>
              <a:t>trình</a:t>
            </a:r>
            <a:r>
              <a:rPr lang="en-US">
                <a:ea typeface="+mn-ea"/>
                <a:cs typeface="+mn-cs"/>
              </a:rPr>
              <a:t> </a:t>
            </a:r>
            <a:r>
              <a:rPr lang="en-US" err="1">
                <a:ea typeface="+mn-ea"/>
                <a:cs typeface="+mn-cs"/>
              </a:rPr>
              <a:t>phải</a:t>
            </a:r>
            <a:r>
              <a:rPr lang="en-US">
                <a:ea typeface="+mn-ea"/>
                <a:cs typeface="+mn-cs"/>
              </a:rPr>
              <a:t> </a:t>
            </a:r>
            <a:r>
              <a:rPr lang="en-US" err="1">
                <a:ea typeface="+mn-ea"/>
                <a:cs typeface="+mn-cs"/>
              </a:rPr>
              <a:t>định</a:t>
            </a:r>
            <a:r>
              <a:rPr lang="en-US">
                <a:ea typeface="+mn-ea"/>
                <a:cs typeface="+mn-cs"/>
              </a:rPr>
              <a:t> ở 100h. </a:t>
            </a:r>
            <a:r>
              <a:rPr lang="en-US" err="1">
                <a:ea typeface="+mn-ea"/>
                <a:cs typeface="+mn-cs"/>
              </a:rPr>
              <a:t>Lúc</a:t>
            </a:r>
            <a:r>
              <a:rPr lang="en-US">
                <a:ea typeface="+mn-ea"/>
                <a:cs typeface="+mn-cs"/>
              </a:rPr>
              <a:t> </a:t>
            </a:r>
            <a:r>
              <a:rPr lang="en-US" err="1">
                <a:ea typeface="+mn-ea"/>
                <a:cs typeface="+mn-cs"/>
              </a:rPr>
              <a:t>đó</a:t>
            </a:r>
            <a:r>
              <a:rPr lang="en-US">
                <a:ea typeface="+mn-ea"/>
                <a:cs typeface="+mn-cs"/>
              </a:rPr>
              <a:t> </a:t>
            </a:r>
            <a:r>
              <a:rPr lang="en-US" err="1">
                <a:ea typeface="+mn-ea"/>
                <a:cs typeface="+mn-cs"/>
              </a:rPr>
              <a:t>phải</a:t>
            </a:r>
            <a:r>
              <a:rPr lang="en-US">
                <a:ea typeface="+mn-ea"/>
                <a:cs typeface="+mn-cs"/>
              </a:rPr>
              <a:t> </a:t>
            </a:r>
            <a:r>
              <a:rPr lang="en-US" err="1">
                <a:ea typeface="+mn-ea"/>
                <a:cs typeface="+mn-cs"/>
              </a:rPr>
              <a:t>dùng</a:t>
            </a:r>
            <a:r>
              <a:rPr lang="en-US">
                <a:ea typeface="+mn-ea"/>
                <a:cs typeface="+mn-cs"/>
              </a:rPr>
              <a:t> </a:t>
            </a:r>
            <a:r>
              <a:rPr lang="en-US" err="1">
                <a:ea typeface="+mn-ea"/>
                <a:cs typeface="+mn-cs"/>
              </a:rPr>
              <a:t>thêm</a:t>
            </a:r>
            <a:r>
              <a:rPr lang="en-US">
                <a:ea typeface="+mn-ea"/>
                <a:cs typeface="+mn-cs"/>
              </a:rPr>
              <a:t> </a:t>
            </a:r>
            <a:r>
              <a:rPr lang="en-US" err="1">
                <a:ea typeface="+mn-ea"/>
                <a:cs typeface="+mn-cs"/>
              </a:rPr>
              <a:t>chỉ</a:t>
            </a:r>
            <a:r>
              <a:rPr lang="en-US">
                <a:ea typeface="+mn-ea"/>
                <a:cs typeface="+mn-cs"/>
              </a:rPr>
              <a:t> </a:t>
            </a:r>
            <a:r>
              <a:rPr lang="en-US" err="1">
                <a:ea typeface="+mn-ea"/>
                <a:cs typeface="+mn-cs"/>
              </a:rPr>
              <a:t>thị</a:t>
            </a:r>
            <a:r>
              <a:rPr lang="en-US">
                <a:ea typeface="+mn-ea"/>
                <a:cs typeface="+mn-cs"/>
              </a:rPr>
              <a:t> ORG </a:t>
            </a:r>
            <a:r>
              <a:rPr lang="en-US" err="1">
                <a:ea typeface="+mn-ea"/>
                <a:cs typeface="+mn-cs"/>
              </a:rPr>
              <a:t>để</a:t>
            </a:r>
            <a:r>
              <a:rPr lang="en-US">
                <a:ea typeface="+mn-ea"/>
                <a:cs typeface="+mn-cs"/>
              </a:rPr>
              <a:t> </a:t>
            </a:r>
            <a:r>
              <a:rPr lang="en-US" err="1">
                <a:ea typeface="+mn-ea"/>
                <a:cs typeface="+mn-cs"/>
              </a:rPr>
              <a:t>định</a:t>
            </a:r>
            <a:r>
              <a:rPr lang="en-US">
                <a:ea typeface="+mn-ea"/>
                <a:cs typeface="+mn-cs"/>
              </a:rPr>
              <a:t> </a:t>
            </a:r>
            <a:r>
              <a:rPr lang="en-US" err="1">
                <a:ea typeface="+mn-ea"/>
                <a:cs typeface="+mn-cs"/>
              </a:rPr>
              <a:t>địa</a:t>
            </a:r>
            <a:r>
              <a:rPr lang="en-US">
                <a:ea typeface="+mn-ea"/>
                <a:cs typeface="+mn-cs"/>
              </a:rPr>
              <a:t> </a:t>
            </a:r>
            <a:r>
              <a:rPr lang="en-US" err="1">
                <a:ea typeface="+mn-ea"/>
                <a:cs typeface="+mn-cs"/>
              </a:rPr>
              <a:t>chỉ</a:t>
            </a:r>
            <a:r>
              <a:rPr lang="en-US">
                <a:ea typeface="+mn-ea"/>
                <a:cs typeface="+mn-cs"/>
              </a:rPr>
              <a:t> </a:t>
            </a:r>
            <a:r>
              <a:rPr lang="en-US" err="1">
                <a:ea typeface="+mn-ea"/>
                <a:cs typeface="+mn-cs"/>
              </a:rPr>
              <a:t>dịch</a:t>
            </a:r>
            <a:r>
              <a:rPr lang="en-US">
                <a:ea typeface="+mn-ea"/>
                <a:cs typeface="+mn-cs"/>
              </a:rPr>
              <a:t> </a:t>
            </a:r>
            <a:r>
              <a:rPr lang="en-US" err="1">
                <a:ea typeface="+mn-ea"/>
                <a:cs typeface="+mn-cs"/>
              </a:rPr>
              <a:t>như</a:t>
            </a:r>
            <a:r>
              <a:rPr lang="en-US">
                <a:ea typeface="+mn-ea"/>
                <a:cs typeface="+mn-cs"/>
              </a:rPr>
              <a:t> </a:t>
            </a:r>
            <a:r>
              <a:rPr lang="en-US" err="1">
                <a:ea typeface="+mn-ea"/>
                <a:cs typeface="+mn-cs"/>
              </a:rPr>
              <a:t>sau</a:t>
            </a:r>
            <a:r>
              <a:rPr lang="en-US">
                <a:ea typeface="+mn-ea"/>
                <a:cs typeface="+mn-cs"/>
              </a:rPr>
              <a:t> :</a:t>
            </a:r>
          </a:p>
          <a:p>
            <a:pPr lvl="2">
              <a:spcBef>
                <a:spcPts val="0"/>
              </a:spcBef>
              <a:defRPr/>
            </a:pPr>
            <a:r>
              <a:rPr lang="en-US">
                <a:ea typeface="+mn-ea"/>
                <a:cs typeface="+mn-cs"/>
              </a:rPr>
              <a:t>		ORG	100h</a:t>
            </a:r>
          </a:p>
          <a:p>
            <a:pPr lvl="2">
              <a:spcBef>
                <a:spcPts val="0"/>
              </a:spcBef>
              <a:buNone/>
              <a:defRPr/>
            </a:pPr>
            <a:r>
              <a:rPr lang="en-US">
                <a:ea typeface="+mn-ea"/>
                <a:cs typeface="+mn-cs"/>
              </a:rPr>
              <a:t>		main:	</a:t>
            </a:r>
            <a:r>
              <a:rPr lang="en-US" err="1">
                <a:ea typeface="+mn-ea"/>
                <a:cs typeface="+mn-cs"/>
              </a:rPr>
              <a:t>jmp</a:t>
            </a:r>
            <a:r>
              <a:rPr lang="en-US">
                <a:ea typeface="+mn-ea"/>
                <a:cs typeface="+mn-cs"/>
              </a:rPr>
              <a:t>	main0</a:t>
            </a:r>
          </a:p>
          <a:p>
            <a:pPr lvl="3">
              <a:spcBef>
                <a:spcPts val="0"/>
              </a:spcBef>
              <a:buNone/>
              <a:defRPr/>
            </a:pPr>
            <a:r>
              <a:rPr lang="en-US">
                <a:ea typeface="+mn-ea"/>
                <a:cs typeface="+mn-cs"/>
              </a:rPr>
              <a:t>			</a:t>
            </a:r>
            <a:r>
              <a:rPr lang="en-US" sz="1600">
                <a:ea typeface="+mn-ea"/>
                <a:cs typeface="+mn-cs"/>
              </a:rPr>
              <a:t>. . .</a:t>
            </a:r>
            <a:endParaRPr lang="en-US">
              <a:ea typeface="+mn-ea"/>
              <a:cs typeface="+mn-cs"/>
            </a:endParaRPr>
          </a:p>
          <a:p>
            <a:pPr lvl="2">
              <a:spcBef>
                <a:spcPts val="0"/>
              </a:spcBef>
              <a:buNone/>
              <a:defRPr/>
            </a:pPr>
            <a:r>
              <a:rPr lang="en-US" b="1">
                <a:ea typeface="+mn-ea"/>
                <a:cs typeface="+mn-cs"/>
              </a:rPr>
              <a:t>			END</a:t>
            </a:r>
            <a:r>
              <a:rPr lang="en-US">
                <a:ea typeface="+mn-ea"/>
                <a:cs typeface="+mn-cs"/>
              </a:rPr>
              <a:t>	main</a:t>
            </a:r>
          </a:p>
        </p:txBody>
      </p:sp>
      <p:sp>
        <p:nvSpPr>
          <p:cNvPr id="31748" name="Slide Number Placeholder 3">
            <a:extLst>
              <a:ext uri="{FF2B5EF4-FFF2-40B4-BE49-F238E27FC236}">
                <a16:creationId xmlns:a16="http://schemas.microsoft.com/office/drawing/2014/main" id="{DB0635F8-187D-4365-BFEC-4FDA5FF5B42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2A8F6207-F695-4432-B5A3-85FE07099A21}" type="slidenum">
              <a:rPr lang="en-US" altLang="en-US" sz="1400">
                <a:latin typeface="Tahoma" panose="020B0604030504040204" pitchFamily="34" charset="0"/>
              </a:rPr>
              <a:pPr>
                <a:spcBef>
                  <a:spcPct val="0"/>
                </a:spcBef>
                <a:buClrTx/>
                <a:buSzTx/>
                <a:buFontTx/>
                <a:buNone/>
              </a:pPr>
              <a:t>520</a:t>
            </a:fld>
            <a:endParaRPr lang="en-US" altLang="en-US" sz="1400">
              <a:latin typeface="Tahoma" panose="020B0604030504040204" pitchFamily="34" charset="0"/>
            </a:endParaRPr>
          </a:p>
        </p:txBody>
      </p:sp>
    </p:spTree>
    <p:extLst>
      <p:ext uri="{BB962C8B-B14F-4D97-AF65-F5344CB8AC3E}">
        <p14:creationId xmlns:p14="http://schemas.microsoft.com/office/powerpoint/2010/main" val="416410053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755C6747-CD4C-453F-991E-62AE7DF99E17}"/>
              </a:ext>
            </a:extLst>
          </p:cNvPr>
          <p:cNvSpPr>
            <a:spLocks noGrp="1"/>
          </p:cNvSpPr>
          <p:nvPr>
            <p:ph type="title"/>
          </p:nvPr>
        </p:nvSpPr>
        <p:spPr/>
        <p:txBody>
          <a:bodyPr/>
          <a:lstStyle/>
          <a:p>
            <a:pPr eaLnBrk="1" hangingPunct="1"/>
            <a:r>
              <a:rPr lang="en-US" altLang="en-US"/>
              <a:t>Chỉ thị Dx : Khai báo biến</a:t>
            </a:r>
          </a:p>
        </p:txBody>
      </p:sp>
      <p:sp>
        <p:nvSpPr>
          <p:cNvPr id="3" name="Content Placeholder 2">
            <a:extLst>
              <a:ext uri="{FF2B5EF4-FFF2-40B4-BE49-F238E27FC236}">
                <a16:creationId xmlns:a16="http://schemas.microsoft.com/office/drawing/2014/main" id="{43D79D49-439C-4347-B99B-AE9EB611C90E}"/>
              </a:ext>
            </a:extLst>
          </p:cNvPr>
          <p:cNvSpPr>
            <a:spLocks noGrp="1"/>
          </p:cNvSpPr>
          <p:nvPr>
            <p:ph idx="1"/>
          </p:nvPr>
        </p:nvSpPr>
        <p:spPr>
          <a:xfrm>
            <a:off x="1676400" y="1066800"/>
            <a:ext cx="8802688" cy="5791200"/>
          </a:xfrm>
        </p:spPr>
        <p:txBody>
          <a:bodyPr/>
          <a:lstStyle/>
          <a:p>
            <a:pPr marL="457200" lvl="1" indent="0">
              <a:spcBef>
                <a:spcPts val="0"/>
              </a:spcBef>
              <a:buNone/>
              <a:defRPr/>
            </a:pPr>
            <a:r>
              <a:rPr lang="en-US" sz="2400" b="1"/>
              <a:t>&lt;</a:t>
            </a:r>
            <a:r>
              <a:rPr lang="en-US" sz="2400" b="1" err="1"/>
              <a:t>tên</a:t>
            </a:r>
            <a:r>
              <a:rPr lang="en-US" sz="2400" b="1"/>
              <a:t> </a:t>
            </a:r>
            <a:r>
              <a:rPr lang="en-US" sz="2400" b="1" err="1"/>
              <a:t>biến</a:t>
            </a:r>
            <a:r>
              <a:rPr lang="en-US" sz="2400" b="1"/>
              <a:t>&gt;	</a:t>
            </a:r>
            <a:r>
              <a:rPr lang="en-US" sz="2400" b="1" err="1"/>
              <a:t>Dx</a:t>
            </a:r>
            <a:r>
              <a:rPr lang="en-US" sz="2400" b="1"/>
              <a:t>	&lt;</a:t>
            </a:r>
            <a:r>
              <a:rPr lang="en-US" sz="2400" b="1" err="1"/>
              <a:t>biểu</a:t>
            </a:r>
            <a:r>
              <a:rPr lang="en-US" sz="2400" b="1"/>
              <a:t> </a:t>
            </a:r>
            <a:r>
              <a:rPr lang="en-US" sz="2400" b="1" err="1"/>
              <a:t>thức</a:t>
            </a:r>
            <a:r>
              <a:rPr lang="en-US" sz="2400" b="1"/>
              <a:t> &gt; [, &lt;</a:t>
            </a:r>
            <a:r>
              <a:rPr lang="en-US" sz="2400" b="1" err="1"/>
              <a:t>biểu</a:t>
            </a:r>
            <a:r>
              <a:rPr lang="en-US" sz="2400" b="1"/>
              <a:t> </a:t>
            </a:r>
            <a:r>
              <a:rPr lang="en-US" sz="2400" b="1" err="1"/>
              <a:t>thức</a:t>
            </a:r>
            <a:r>
              <a:rPr lang="en-US" sz="2400" b="1"/>
              <a:t>&gt;....] </a:t>
            </a:r>
            <a:endParaRPr lang="en-US" sz="2400"/>
          </a:p>
          <a:p>
            <a:pPr lvl="1">
              <a:spcBef>
                <a:spcPts val="0"/>
              </a:spcBef>
              <a:defRPr/>
            </a:pPr>
            <a:r>
              <a:rPr lang="en-US" sz="2400" err="1">
                <a:ea typeface="+mn-ea"/>
                <a:cs typeface="+mn-cs"/>
              </a:rPr>
              <a:t>Khi</a:t>
            </a:r>
            <a:r>
              <a:rPr lang="en-US" sz="2400">
                <a:ea typeface="+mn-ea"/>
                <a:cs typeface="+mn-cs"/>
              </a:rPr>
              <a:t> </a:t>
            </a:r>
            <a:r>
              <a:rPr lang="en-US" sz="2400" err="1">
                <a:ea typeface="+mn-ea"/>
                <a:cs typeface="+mn-cs"/>
              </a:rPr>
              <a:t>sử</a:t>
            </a:r>
            <a:r>
              <a:rPr lang="en-US" sz="2400">
                <a:ea typeface="+mn-ea"/>
                <a:cs typeface="+mn-cs"/>
              </a:rPr>
              <a:t> </a:t>
            </a:r>
            <a:r>
              <a:rPr lang="en-US" sz="2400" err="1">
                <a:ea typeface="+mn-ea"/>
                <a:cs typeface="+mn-cs"/>
              </a:rPr>
              <a:t>dụng</a:t>
            </a:r>
            <a:r>
              <a:rPr lang="en-US" sz="2400">
                <a:ea typeface="+mn-ea"/>
                <a:cs typeface="+mn-cs"/>
              </a:rPr>
              <a:t>, </a:t>
            </a:r>
            <a:r>
              <a:rPr lang="en-US" sz="2400" err="1">
                <a:ea typeface="+mn-ea"/>
                <a:cs typeface="+mn-cs"/>
              </a:rPr>
              <a:t>Dx</a:t>
            </a:r>
            <a:r>
              <a:rPr lang="en-US" sz="2400">
                <a:ea typeface="+mn-ea"/>
                <a:cs typeface="+mn-cs"/>
              </a:rPr>
              <a:t> </a:t>
            </a:r>
            <a:r>
              <a:rPr lang="en-US" sz="2400" err="1">
                <a:ea typeface="+mn-ea"/>
                <a:cs typeface="+mn-cs"/>
              </a:rPr>
              <a:t>phải</a:t>
            </a:r>
            <a:r>
              <a:rPr lang="en-US" sz="2400">
                <a:ea typeface="+mn-ea"/>
                <a:cs typeface="+mn-cs"/>
              </a:rPr>
              <a:t> </a:t>
            </a:r>
            <a:r>
              <a:rPr lang="en-US" sz="2400" err="1">
                <a:ea typeface="+mn-ea"/>
                <a:cs typeface="+mn-cs"/>
              </a:rPr>
              <a:t>viết</a:t>
            </a:r>
            <a:r>
              <a:rPr lang="en-US" sz="2400">
                <a:ea typeface="+mn-ea"/>
                <a:cs typeface="+mn-cs"/>
              </a:rPr>
              <a:t> </a:t>
            </a:r>
            <a:r>
              <a:rPr lang="en-US" sz="2400" err="1">
                <a:ea typeface="+mn-ea"/>
                <a:cs typeface="+mn-cs"/>
              </a:rPr>
              <a:t>là</a:t>
            </a:r>
            <a:r>
              <a:rPr lang="en-US" sz="2400">
                <a:ea typeface="+mn-ea"/>
                <a:cs typeface="+mn-cs"/>
              </a:rPr>
              <a:t> DB, DW, DD, DQ hay DT </a:t>
            </a:r>
            <a:r>
              <a:rPr lang="en-US" sz="2400" err="1">
                <a:ea typeface="+mn-ea"/>
                <a:cs typeface="+mn-cs"/>
              </a:rPr>
              <a:t>dùng</a:t>
            </a:r>
            <a:r>
              <a:rPr lang="en-US" sz="2400">
                <a:ea typeface="+mn-ea"/>
                <a:cs typeface="+mn-cs"/>
              </a:rPr>
              <a:t> </a:t>
            </a:r>
            <a:r>
              <a:rPr lang="en-US" sz="2400" err="1">
                <a:ea typeface="+mn-ea"/>
                <a:cs typeface="+mn-cs"/>
              </a:rPr>
              <a:t>để</a:t>
            </a:r>
            <a:r>
              <a:rPr lang="en-US" sz="2400">
                <a:ea typeface="+mn-ea"/>
                <a:cs typeface="+mn-cs"/>
              </a:rPr>
              <a:t> </a:t>
            </a:r>
            <a:r>
              <a:rPr lang="en-US" sz="2400" err="1">
                <a:ea typeface="+mn-ea"/>
                <a:cs typeface="+mn-cs"/>
              </a:rPr>
              <a:t>định</a:t>
            </a:r>
            <a:r>
              <a:rPr lang="en-US" sz="2400">
                <a:ea typeface="+mn-ea"/>
                <a:cs typeface="+mn-cs"/>
              </a:rPr>
              <a:t> </a:t>
            </a:r>
            <a:r>
              <a:rPr lang="en-US" sz="2400" err="1">
                <a:ea typeface="+mn-ea"/>
                <a:cs typeface="+mn-cs"/>
              </a:rPr>
              <a:t>nghĩa</a:t>
            </a:r>
            <a:r>
              <a:rPr lang="en-US" sz="2400">
                <a:ea typeface="+mn-ea"/>
                <a:cs typeface="+mn-cs"/>
              </a:rPr>
              <a:t> </a:t>
            </a:r>
            <a:r>
              <a:rPr lang="en-US" sz="2400" err="1">
                <a:ea typeface="+mn-ea"/>
                <a:cs typeface="+mn-cs"/>
              </a:rPr>
              <a:t>cho</a:t>
            </a:r>
            <a:r>
              <a:rPr lang="en-US" sz="2400">
                <a:ea typeface="+mn-ea"/>
                <a:cs typeface="+mn-cs"/>
              </a:rPr>
              <a:t> </a:t>
            </a:r>
            <a:r>
              <a:rPr lang="en-US" sz="2400" err="1">
                <a:ea typeface="+mn-ea"/>
                <a:cs typeface="+mn-cs"/>
              </a:rPr>
              <a:t>các</a:t>
            </a:r>
            <a:r>
              <a:rPr lang="en-US" sz="2400">
                <a:ea typeface="+mn-ea"/>
                <a:cs typeface="+mn-cs"/>
              </a:rPr>
              <a:t> </a:t>
            </a:r>
            <a:r>
              <a:rPr lang="en-US" sz="2400" err="1">
                <a:ea typeface="+mn-ea"/>
                <a:cs typeface="+mn-cs"/>
              </a:rPr>
              <a:t>loại</a:t>
            </a:r>
            <a:r>
              <a:rPr lang="en-US" sz="2400">
                <a:ea typeface="+mn-ea"/>
                <a:cs typeface="+mn-cs"/>
              </a:rPr>
              <a:t> </a:t>
            </a:r>
            <a:r>
              <a:rPr lang="en-US" sz="2400" err="1">
                <a:ea typeface="+mn-ea"/>
                <a:cs typeface="+mn-cs"/>
              </a:rPr>
              <a:t>biến</a:t>
            </a:r>
            <a:r>
              <a:rPr lang="en-US" sz="2400">
                <a:ea typeface="+mn-ea"/>
                <a:cs typeface="+mn-cs"/>
              </a:rPr>
              <a:t> </a:t>
            </a:r>
            <a:r>
              <a:rPr lang="en-US" sz="2400" err="1">
                <a:ea typeface="+mn-ea"/>
                <a:cs typeface="+mn-cs"/>
              </a:rPr>
              <a:t>lần</a:t>
            </a:r>
            <a:r>
              <a:rPr lang="en-US" sz="2400">
                <a:ea typeface="+mn-ea"/>
                <a:cs typeface="+mn-cs"/>
              </a:rPr>
              <a:t> </a:t>
            </a:r>
            <a:r>
              <a:rPr lang="en-US" sz="2400" err="1">
                <a:ea typeface="+mn-ea"/>
                <a:cs typeface="+mn-cs"/>
              </a:rPr>
              <a:t>lượt</a:t>
            </a:r>
            <a:r>
              <a:rPr lang="en-US" sz="2400">
                <a:ea typeface="+mn-ea"/>
                <a:cs typeface="+mn-cs"/>
              </a:rPr>
              <a:t> </a:t>
            </a:r>
            <a:r>
              <a:rPr lang="en-US" sz="2400" err="1">
                <a:ea typeface="+mn-ea"/>
                <a:cs typeface="+mn-cs"/>
              </a:rPr>
              <a:t>là</a:t>
            </a:r>
            <a:r>
              <a:rPr lang="en-US" sz="2400">
                <a:ea typeface="+mn-ea"/>
                <a:cs typeface="+mn-cs"/>
              </a:rPr>
              <a:t> BYTE, WORD, DWORD, QWORD, TBYTE.</a:t>
            </a:r>
          </a:p>
          <a:p>
            <a:pPr lvl="1">
              <a:spcBef>
                <a:spcPts val="0"/>
              </a:spcBef>
              <a:defRPr/>
            </a:pPr>
            <a:r>
              <a:rPr lang="en-US" sz="2400">
                <a:ea typeface="+mn-ea"/>
                <a:cs typeface="+mn-cs"/>
              </a:rPr>
              <a:t>&lt;</a:t>
            </a:r>
            <a:r>
              <a:rPr lang="en-US" sz="2400" err="1">
                <a:ea typeface="+mn-ea"/>
                <a:cs typeface="+mn-cs"/>
              </a:rPr>
              <a:t>biểu</a:t>
            </a:r>
            <a:r>
              <a:rPr lang="en-US" sz="2400">
                <a:ea typeface="+mn-ea"/>
                <a:cs typeface="+mn-cs"/>
              </a:rPr>
              <a:t> </a:t>
            </a:r>
            <a:r>
              <a:rPr lang="en-US" sz="2400" err="1">
                <a:ea typeface="+mn-ea"/>
                <a:cs typeface="+mn-cs"/>
              </a:rPr>
              <a:t>thức</a:t>
            </a:r>
            <a:r>
              <a:rPr lang="en-US" sz="2400">
                <a:ea typeface="+mn-ea"/>
                <a:cs typeface="+mn-cs"/>
              </a:rPr>
              <a:t>&gt; </a:t>
            </a:r>
            <a:r>
              <a:rPr lang="en-US" sz="2400" err="1">
                <a:ea typeface="+mn-ea"/>
                <a:cs typeface="+mn-cs"/>
              </a:rPr>
              <a:t>có</a:t>
            </a:r>
            <a:r>
              <a:rPr lang="en-US" sz="2400">
                <a:ea typeface="+mn-ea"/>
                <a:cs typeface="+mn-cs"/>
              </a:rPr>
              <a:t> </a:t>
            </a:r>
            <a:r>
              <a:rPr lang="en-US" sz="2400" err="1">
                <a:ea typeface="+mn-ea"/>
                <a:cs typeface="+mn-cs"/>
              </a:rPr>
              <a:t>thể</a:t>
            </a:r>
            <a:r>
              <a:rPr lang="en-US" sz="2400">
                <a:ea typeface="+mn-ea"/>
                <a:cs typeface="+mn-cs"/>
              </a:rPr>
              <a:t> </a:t>
            </a:r>
            <a:r>
              <a:rPr lang="en-US" sz="2400" err="1">
                <a:ea typeface="+mn-ea"/>
                <a:cs typeface="+mn-cs"/>
              </a:rPr>
              <a:t>là</a:t>
            </a:r>
            <a:r>
              <a:rPr lang="en-US" sz="2400">
                <a:ea typeface="+mn-ea"/>
                <a:cs typeface="+mn-cs"/>
              </a:rPr>
              <a:t>:</a:t>
            </a:r>
          </a:p>
          <a:p>
            <a:pPr lvl="2">
              <a:spcBef>
                <a:spcPts val="0"/>
              </a:spcBef>
              <a:defRPr/>
            </a:pPr>
            <a:r>
              <a:rPr lang="en-US" err="1"/>
              <a:t>Biểu</a:t>
            </a:r>
            <a:r>
              <a:rPr lang="en-US"/>
              <a:t> </a:t>
            </a:r>
            <a:r>
              <a:rPr lang="en-US" err="1"/>
              <a:t>thức</a:t>
            </a:r>
            <a:r>
              <a:rPr lang="en-US"/>
              <a:t> </a:t>
            </a:r>
            <a:r>
              <a:rPr lang="en-US" err="1"/>
              <a:t>hằng</a:t>
            </a:r>
            <a:r>
              <a:rPr lang="en-US"/>
              <a:t>.</a:t>
            </a:r>
          </a:p>
          <a:p>
            <a:pPr lvl="2">
              <a:spcBef>
                <a:spcPts val="0"/>
              </a:spcBef>
              <a:defRPr/>
            </a:pPr>
            <a:r>
              <a:rPr lang="en-US" err="1"/>
              <a:t>Biểu</a:t>
            </a:r>
            <a:r>
              <a:rPr lang="en-US"/>
              <a:t> </a:t>
            </a:r>
            <a:r>
              <a:rPr lang="en-US" err="1"/>
              <a:t>thức</a:t>
            </a:r>
            <a:r>
              <a:rPr lang="en-US"/>
              <a:t> </a:t>
            </a:r>
            <a:r>
              <a:rPr lang="en-US" err="1"/>
              <a:t>địa</a:t>
            </a:r>
            <a:r>
              <a:rPr lang="en-US"/>
              <a:t> </a:t>
            </a:r>
            <a:r>
              <a:rPr lang="en-US" err="1"/>
              <a:t>chỉ</a:t>
            </a:r>
            <a:r>
              <a:rPr lang="en-US"/>
              <a:t> (</a:t>
            </a:r>
            <a:r>
              <a:rPr lang="en-US" err="1"/>
              <a:t>dùng</a:t>
            </a:r>
            <a:r>
              <a:rPr lang="en-US"/>
              <a:t> </a:t>
            </a:r>
            <a:r>
              <a:rPr lang="en-US" err="1"/>
              <a:t>trong</a:t>
            </a:r>
            <a:r>
              <a:rPr lang="en-US"/>
              <a:t> DW </a:t>
            </a:r>
            <a:r>
              <a:rPr lang="en-US" err="1"/>
              <a:t>và</a:t>
            </a:r>
            <a:r>
              <a:rPr lang="en-US"/>
              <a:t> DD).</a:t>
            </a:r>
          </a:p>
          <a:p>
            <a:pPr lvl="2">
              <a:spcBef>
                <a:spcPts val="0"/>
              </a:spcBef>
              <a:defRPr/>
            </a:pPr>
            <a:r>
              <a:rPr lang="en-US" err="1"/>
              <a:t>Ký</a:t>
            </a:r>
            <a:r>
              <a:rPr lang="en-US"/>
              <a:t> </a:t>
            </a:r>
            <a:r>
              <a:rPr lang="en-US" err="1"/>
              <a:t>tự</a:t>
            </a:r>
            <a:r>
              <a:rPr lang="en-US"/>
              <a:t> '?' (</a:t>
            </a:r>
            <a:r>
              <a:rPr lang="en-US" err="1"/>
              <a:t>trị</a:t>
            </a:r>
            <a:r>
              <a:rPr lang="en-US"/>
              <a:t> </a:t>
            </a:r>
            <a:r>
              <a:rPr lang="en-US" err="1"/>
              <a:t>không</a:t>
            </a:r>
            <a:r>
              <a:rPr lang="en-US"/>
              <a:t> </a:t>
            </a:r>
            <a:r>
              <a:rPr lang="en-US" err="1"/>
              <a:t>xác</a:t>
            </a:r>
            <a:r>
              <a:rPr lang="en-US"/>
              <a:t> </a:t>
            </a:r>
            <a:r>
              <a:rPr lang="en-US" err="1"/>
              <a:t>định</a:t>
            </a:r>
            <a:r>
              <a:rPr lang="en-US"/>
              <a:t>).</a:t>
            </a:r>
          </a:p>
          <a:p>
            <a:pPr lvl="2">
              <a:spcBef>
                <a:spcPts val="0"/>
              </a:spcBef>
              <a:defRPr/>
            </a:pPr>
            <a:r>
              <a:rPr lang="en-US" err="1"/>
              <a:t>Chuỗi</a:t>
            </a:r>
            <a:r>
              <a:rPr lang="en-US"/>
              <a:t> ASCII (</a:t>
            </a:r>
            <a:r>
              <a:rPr lang="en-US" err="1"/>
              <a:t>chỉ</a:t>
            </a:r>
            <a:r>
              <a:rPr lang="en-US"/>
              <a:t> </a:t>
            </a:r>
            <a:r>
              <a:rPr lang="en-US" err="1"/>
              <a:t>dùng</a:t>
            </a:r>
            <a:r>
              <a:rPr lang="en-US"/>
              <a:t> </a:t>
            </a:r>
            <a:r>
              <a:rPr lang="en-US" err="1"/>
              <a:t>với</a:t>
            </a:r>
            <a:r>
              <a:rPr lang="en-US"/>
              <a:t> DB).</a:t>
            </a:r>
          </a:p>
          <a:p>
            <a:pPr lvl="2">
              <a:spcBef>
                <a:spcPts val="0"/>
              </a:spcBef>
              <a:defRPr/>
            </a:pPr>
            <a:r>
              <a:rPr lang="en-US"/>
              <a:t>&lt;</a:t>
            </a:r>
            <a:r>
              <a:rPr lang="en-US" err="1"/>
              <a:t>số</a:t>
            </a:r>
            <a:r>
              <a:rPr lang="en-US"/>
              <a:t> </a:t>
            </a:r>
            <a:r>
              <a:rPr lang="en-US" err="1"/>
              <a:t>phần</a:t>
            </a:r>
            <a:r>
              <a:rPr lang="en-US"/>
              <a:t> </a:t>
            </a:r>
            <a:r>
              <a:rPr lang="en-US" err="1"/>
              <a:t>tử</a:t>
            </a:r>
            <a:r>
              <a:rPr lang="en-US"/>
              <a:t>&gt; DUP (&lt;</a:t>
            </a:r>
            <a:r>
              <a:rPr lang="en-US" err="1"/>
              <a:t>biểu</a:t>
            </a:r>
            <a:r>
              <a:rPr lang="en-US"/>
              <a:t> </a:t>
            </a:r>
            <a:r>
              <a:rPr lang="en-US" err="1"/>
              <a:t>thức</a:t>
            </a:r>
            <a:r>
              <a:rPr lang="en-US"/>
              <a:t>&gt;[,...])(</a:t>
            </a:r>
            <a:r>
              <a:rPr lang="en-US" err="1"/>
              <a:t>dùng</a:t>
            </a:r>
            <a:r>
              <a:rPr lang="en-US"/>
              <a:t> </a:t>
            </a:r>
            <a:r>
              <a:rPr lang="en-US" err="1"/>
              <a:t>để</a:t>
            </a:r>
            <a:r>
              <a:rPr lang="en-US"/>
              <a:t> </a:t>
            </a:r>
            <a:r>
              <a:rPr lang="en-US" err="1"/>
              <a:t>khai</a:t>
            </a:r>
            <a:r>
              <a:rPr lang="en-US"/>
              <a:t> </a:t>
            </a:r>
            <a:r>
              <a:rPr lang="en-US" err="1"/>
              <a:t>báo</a:t>
            </a:r>
            <a:r>
              <a:rPr lang="en-US"/>
              <a:t> </a:t>
            </a:r>
            <a:r>
              <a:rPr lang="en-US" err="1"/>
              <a:t>dãy</a:t>
            </a:r>
            <a:r>
              <a:rPr lang="en-US"/>
              <a:t>).</a:t>
            </a:r>
          </a:p>
          <a:p>
            <a:pPr lvl="1">
              <a:spcBef>
                <a:spcPts val="0"/>
              </a:spcBef>
              <a:defRPr/>
            </a:pPr>
            <a:r>
              <a:rPr lang="en-US" i="1" err="1">
                <a:ea typeface="+mn-ea"/>
                <a:cs typeface="+mn-cs"/>
              </a:rPr>
              <a:t>Ví</a:t>
            </a:r>
            <a:r>
              <a:rPr lang="en-US" i="1">
                <a:ea typeface="+mn-ea"/>
                <a:cs typeface="+mn-cs"/>
              </a:rPr>
              <a:t> </a:t>
            </a:r>
            <a:r>
              <a:rPr lang="en-US" i="1" err="1">
                <a:ea typeface="+mn-ea"/>
                <a:cs typeface="+mn-cs"/>
              </a:rPr>
              <a:t>dụ</a:t>
            </a:r>
            <a:r>
              <a:rPr lang="en-US" i="1">
                <a:ea typeface="+mn-ea"/>
                <a:cs typeface="+mn-cs"/>
              </a:rPr>
              <a:t> :</a:t>
            </a:r>
            <a:r>
              <a:rPr lang="en-US">
                <a:ea typeface="+mn-ea"/>
                <a:cs typeface="+mn-cs"/>
              </a:rPr>
              <a:t> 	</a:t>
            </a:r>
            <a:r>
              <a:rPr lang="en-US" sz="2400">
                <a:ea typeface="+mn-ea"/>
                <a:cs typeface="+mn-cs"/>
              </a:rPr>
              <a:t>tri	</a:t>
            </a:r>
            <a:r>
              <a:rPr lang="en-US" sz="2400" b="1">
                <a:ea typeface="+mn-ea"/>
                <a:cs typeface="+mn-cs"/>
              </a:rPr>
              <a:t>DB</a:t>
            </a:r>
            <a:r>
              <a:rPr lang="en-US" sz="2400">
                <a:ea typeface="+mn-ea"/>
                <a:cs typeface="+mn-cs"/>
              </a:rPr>
              <a:t>	0,1,2,3</a:t>
            </a:r>
          </a:p>
          <a:p>
            <a:pPr lvl="2">
              <a:spcBef>
                <a:spcPts val="0"/>
              </a:spcBef>
              <a:buNone/>
              <a:defRPr/>
            </a:pPr>
            <a:r>
              <a:rPr lang="en-US">
                <a:ea typeface="+mn-ea"/>
                <a:cs typeface="+mn-cs"/>
              </a:rPr>
              <a:t>		</a:t>
            </a:r>
            <a:r>
              <a:rPr lang="en-US" err="1">
                <a:ea typeface="+mn-ea"/>
                <a:cs typeface="+mn-cs"/>
              </a:rPr>
              <a:t>jtable</a:t>
            </a:r>
            <a:r>
              <a:rPr lang="en-US">
                <a:ea typeface="+mn-ea"/>
                <a:cs typeface="+mn-cs"/>
              </a:rPr>
              <a:t>	</a:t>
            </a:r>
            <a:r>
              <a:rPr lang="en-US" b="1">
                <a:ea typeface="+mn-ea"/>
                <a:cs typeface="+mn-cs"/>
              </a:rPr>
              <a:t>DD</a:t>
            </a:r>
            <a:r>
              <a:rPr lang="en-US">
                <a:ea typeface="+mn-ea"/>
                <a:cs typeface="+mn-cs"/>
              </a:rPr>
              <a:t>	subr1,subr2,subr3,subr4</a:t>
            </a:r>
          </a:p>
          <a:p>
            <a:pPr lvl="2">
              <a:spcBef>
                <a:spcPts val="0"/>
              </a:spcBef>
              <a:buNone/>
              <a:defRPr/>
            </a:pPr>
            <a:r>
              <a:rPr lang="en-US">
                <a:ea typeface="+mn-ea"/>
                <a:cs typeface="+mn-cs"/>
              </a:rPr>
              <a:t>		mess	</a:t>
            </a:r>
            <a:r>
              <a:rPr lang="en-US" b="1">
                <a:ea typeface="+mn-ea"/>
                <a:cs typeface="+mn-cs"/>
              </a:rPr>
              <a:t>DB</a:t>
            </a:r>
            <a:r>
              <a:rPr lang="en-US">
                <a:ea typeface="+mn-ea"/>
                <a:cs typeface="+mn-cs"/>
              </a:rPr>
              <a:t>	</a:t>
            </a:r>
            <a:r>
              <a:rPr lang="en-US">
                <a:ea typeface="+mn-ea"/>
                <a:cs typeface="+mn-cs"/>
                <a:sym typeface="Symbol"/>
              </a:rPr>
              <a:t></a:t>
            </a:r>
            <a:r>
              <a:rPr lang="en-US">
                <a:ea typeface="+mn-ea"/>
                <a:cs typeface="+mn-cs"/>
              </a:rPr>
              <a:t>The quick brown fox $</a:t>
            </a:r>
            <a:r>
              <a:rPr lang="en-US">
                <a:ea typeface="+mn-ea"/>
                <a:cs typeface="+mn-cs"/>
                <a:sym typeface="Symbol"/>
              </a:rPr>
              <a:t></a:t>
            </a:r>
            <a:endParaRPr lang="en-US">
              <a:ea typeface="+mn-ea"/>
              <a:cs typeface="+mn-cs"/>
            </a:endParaRPr>
          </a:p>
          <a:p>
            <a:pPr lvl="2">
              <a:spcBef>
                <a:spcPts val="0"/>
              </a:spcBef>
              <a:buNone/>
              <a:defRPr/>
            </a:pPr>
            <a:r>
              <a:rPr lang="en-US">
                <a:ea typeface="+mn-ea"/>
                <a:cs typeface="+mn-cs"/>
              </a:rPr>
              <a:t>		day1	</a:t>
            </a:r>
            <a:r>
              <a:rPr lang="en-US" b="1">
                <a:ea typeface="+mn-ea"/>
                <a:cs typeface="+mn-cs"/>
              </a:rPr>
              <a:t>DW</a:t>
            </a:r>
            <a:r>
              <a:rPr lang="en-US">
                <a:ea typeface="+mn-ea"/>
                <a:cs typeface="+mn-cs"/>
              </a:rPr>
              <a:t>	100	DUP	(?,2	DUP	(0,?))</a:t>
            </a:r>
          </a:p>
          <a:p>
            <a:pPr lvl="2">
              <a:spcBef>
                <a:spcPts val="0"/>
              </a:spcBef>
              <a:buNone/>
              <a:defRPr/>
            </a:pPr>
            <a:r>
              <a:rPr lang="en-US">
                <a:ea typeface="+mn-ea"/>
                <a:cs typeface="+mn-cs"/>
              </a:rPr>
              <a:t>		buffer	</a:t>
            </a:r>
            <a:r>
              <a:rPr lang="en-US" b="1">
                <a:ea typeface="+mn-ea"/>
                <a:cs typeface="+mn-cs"/>
              </a:rPr>
              <a:t>DB</a:t>
            </a:r>
            <a:r>
              <a:rPr lang="en-US">
                <a:ea typeface="+mn-ea"/>
                <a:cs typeface="+mn-cs"/>
              </a:rPr>
              <a:t>	1024	DUP	(</a:t>
            </a:r>
            <a:r>
              <a:rPr lang="en-US">
                <a:ea typeface="+mn-ea"/>
                <a:cs typeface="+mn-cs"/>
                <a:sym typeface="Symbol"/>
              </a:rPr>
              <a:t></a:t>
            </a:r>
            <a:r>
              <a:rPr lang="en-US">
                <a:ea typeface="+mn-ea"/>
                <a:cs typeface="+mn-cs"/>
              </a:rPr>
              <a:t>BUFFER@@</a:t>
            </a:r>
            <a:r>
              <a:rPr lang="en-US">
                <a:ea typeface="+mn-ea"/>
                <a:cs typeface="+mn-cs"/>
                <a:sym typeface="Symbol"/>
              </a:rPr>
              <a:t></a:t>
            </a:r>
            <a:r>
              <a:rPr lang="en-US">
                <a:ea typeface="+mn-ea"/>
                <a:cs typeface="+mn-cs"/>
              </a:rPr>
              <a:t>)</a:t>
            </a:r>
          </a:p>
          <a:p>
            <a:pPr>
              <a:spcBef>
                <a:spcPts val="0"/>
              </a:spcBef>
              <a:defRPr/>
            </a:pPr>
            <a:endParaRPr lang="en-US"/>
          </a:p>
        </p:txBody>
      </p:sp>
      <p:sp>
        <p:nvSpPr>
          <p:cNvPr id="32772" name="Slide Number Placeholder 3">
            <a:extLst>
              <a:ext uri="{FF2B5EF4-FFF2-40B4-BE49-F238E27FC236}">
                <a16:creationId xmlns:a16="http://schemas.microsoft.com/office/drawing/2014/main" id="{F9DC37C9-B745-4BD6-94BD-C3D731C3CC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49CCA2B3-BD94-4465-8A44-B4F2ABF8063E}" type="slidenum">
              <a:rPr lang="en-US" altLang="en-US" sz="1400">
                <a:latin typeface="Tahoma" panose="020B0604030504040204" pitchFamily="34" charset="0"/>
              </a:rPr>
              <a:pPr>
                <a:spcBef>
                  <a:spcPct val="0"/>
                </a:spcBef>
                <a:buClrTx/>
                <a:buSzTx/>
                <a:buFontTx/>
                <a:buNone/>
              </a:pPr>
              <a:t>521</a:t>
            </a:fld>
            <a:endParaRPr lang="en-US" altLang="en-US" sz="1400">
              <a:latin typeface="Tahoma" panose="020B0604030504040204" pitchFamily="34" charset="0"/>
            </a:endParaRPr>
          </a:p>
        </p:txBody>
      </p:sp>
    </p:spTree>
    <p:extLst>
      <p:ext uri="{BB962C8B-B14F-4D97-AF65-F5344CB8AC3E}">
        <p14:creationId xmlns:p14="http://schemas.microsoft.com/office/powerpoint/2010/main" val="356724862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0A5007A9-B2A9-4AEB-A3C2-12BC823DD601}"/>
              </a:ext>
            </a:extLst>
          </p:cNvPr>
          <p:cNvSpPr>
            <a:spLocks noGrp="1"/>
          </p:cNvSpPr>
          <p:nvPr>
            <p:ph type="title"/>
          </p:nvPr>
        </p:nvSpPr>
        <p:spPr/>
        <p:txBody>
          <a:bodyPr/>
          <a:lstStyle/>
          <a:p>
            <a:pPr eaLnBrk="1" hangingPunct="1"/>
            <a:endParaRPr lang="en-US" altLang="en-US"/>
          </a:p>
        </p:txBody>
      </p:sp>
      <p:sp>
        <p:nvSpPr>
          <p:cNvPr id="3" name="Content Placeholder 2">
            <a:extLst>
              <a:ext uri="{FF2B5EF4-FFF2-40B4-BE49-F238E27FC236}">
                <a16:creationId xmlns:a16="http://schemas.microsoft.com/office/drawing/2014/main" id="{E0855333-234B-4F2D-8CBA-1B4E21F2135F}"/>
              </a:ext>
            </a:extLst>
          </p:cNvPr>
          <p:cNvSpPr>
            <a:spLocks noGrp="1"/>
          </p:cNvSpPr>
          <p:nvPr>
            <p:ph idx="1"/>
          </p:nvPr>
        </p:nvSpPr>
        <p:spPr>
          <a:xfrm>
            <a:off x="1752600" y="1295400"/>
            <a:ext cx="8726488" cy="5257800"/>
          </a:xfrm>
        </p:spPr>
        <p:txBody>
          <a:bodyPr/>
          <a:lstStyle/>
          <a:p>
            <a:pPr marL="457200" lvl="1" indent="0">
              <a:buNone/>
              <a:defRPr/>
            </a:pPr>
            <a:r>
              <a:rPr lang="en-US" b="1"/>
              <a:t>&lt;</a:t>
            </a:r>
            <a:r>
              <a:rPr lang="en-US" b="1" err="1"/>
              <a:t>tên</a:t>
            </a:r>
            <a:r>
              <a:rPr lang="en-US" b="1"/>
              <a:t>&gt;	EQU	&lt;</a:t>
            </a:r>
            <a:r>
              <a:rPr lang="en-US" b="1" err="1"/>
              <a:t>biểu</a:t>
            </a:r>
            <a:r>
              <a:rPr lang="en-US" b="1"/>
              <a:t> </a:t>
            </a:r>
            <a:r>
              <a:rPr lang="en-US" b="1" err="1"/>
              <a:t>thức</a:t>
            </a:r>
            <a:r>
              <a:rPr lang="en-US" b="1"/>
              <a:t> </a:t>
            </a:r>
            <a:r>
              <a:rPr lang="en-US" b="1" err="1"/>
              <a:t>hằng</a:t>
            </a:r>
            <a:r>
              <a:rPr lang="en-US" b="1"/>
              <a:t>&gt;</a:t>
            </a:r>
            <a:endParaRPr lang="en-US"/>
          </a:p>
          <a:p>
            <a:pPr marL="457200" lvl="1" indent="0">
              <a:buNone/>
              <a:defRPr/>
            </a:pPr>
            <a:r>
              <a:rPr lang="en-US" b="1">
                <a:ea typeface="+mn-ea"/>
                <a:cs typeface="+mn-cs"/>
              </a:rPr>
              <a:t>&lt;</a:t>
            </a:r>
            <a:r>
              <a:rPr lang="en-US" b="1" err="1">
                <a:ea typeface="+mn-ea"/>
                <a:cs typeface="+mn-cs"/>
              </a:rPr>
              <a:t>tên</a:t>
            </a:r>
            <a:r>
              <a:rPr lang="en-US" b="1">
                <a:ea typeface="+mn-ea"/>
                <a:cs typeface="+mn-cs"/>
              </a:rPr>
              <a:t>&gt;	=	&lt;</a:t>
            </a:r>
            <a:r>
              <a:rPr lang="en-US" b="1" err="1">
                <a:ea typeface="+mn-ea"/>
                <a:cs typeface="+mn-cs"/>
              </a:rPr>
              <a:t>biểu</a:t>
            </a:r>
            <a:r>
              <a:rPr lang="en-US" b="1">
                <a:ea typeface="+mn-ea"/>
                <a:cs typeface="+mn-cs"/>
              </a:rPr>
              <a:t> </a:t>
            </a:r>
            <a:r>
              <a:rPr lang="en-US" b="1" err="1">
                <a:ea typeface="+mn-ea"/>
                <a:cs typeface="+mn-cs"/>
              </a:rPr>
              <a:t>thức</a:t>
            </a:r>
            <a:r>
              <a:rPr lang="en-US" b="1">
                <a:ea typeface="+mn-ea"/>
                <a:cs typeface="+mn-cs"/>
              </a:rPr>
              <a:t> </a:t>
            </a:r>
            <a:r>
              <a:rPr lang="en-US" b="1" err="1">
                <a:ea typeface="+mn-ea"/>
                <a:cs typeface="+mn-cs"/>
              </a:rPr>
              <a:t>hằng</a:t>
            </a:r>
            <a:r>
              <a:rPr lang="en-US" b="1">
                <a:ea typeface="+mn-ea"/>
                <a:cs typeface="+mn-cs"/>
              </a:rPr>
              <a:t>&gt;</a:t>
            </a:r>
            <a:endParaRPr lang="en-US">
              <a:ea typeface="+mn-ea"/>
              <a:cs typeface="+mn-cs"/>
            </a:endParaRPr>
          </a:p>
          <a:p>
            <a:pPr lvl="1" eaLnBrk="1" hangingPunct="1">
              <a:defRPr/>
            </a:pPr>
            <a:r>
              <a:rPr lang="en-US" err="1">
                <a:ea typeface="+mn-ea"/>
                <a:cs typeface="+mn-cs"/>
              </a:rPr>
              <a:t>Dùng</a:t>
            </a:r>
            <a:r>
              <a:rPr lang="en-US">
                <a:ea typeface="+mn-ea"/>
                <a:cs typeface="+mn-cs"/>
              </a:rPr>
              <a:t> </a:t>
            </a:r>
            <a:r>
              <a:rPr lang="en-US" err="1">
                <a:ea typeface="+mn-ea"/>
                <a:cs typeface="+mn-cs"/>
              </a:rPr>
              <a:t>để</a:t>
            </a:r>
            <a:r>
              <a:rPr lang="en-US">
                <a:ea typeface="+mn-ea"/>
                <a:cs typeface="+mn-cs"/>
              </a:rPr>
              <a:t> </a:t>
            </a:r>
            <a:r>
              <a:rPr lang="en-US" err="1">
                <a:ea typeface="+mn-ea"/>
                <a:cs typeface="+mn-cs"/>
              </a:rPr>
              <a:t>khai</a:t>
            </a:r>
            <a:r>
              <a:rPr lang="en-US">
                <a:ea typeface="+mn-ea"/>
                <a:cs typeface="+mn-cs"/>
              </a:rPr>
              <a:t> </a:t>
            </a:r>
            <a:r>
              <a:rPr lang="en-US" err="1">
                <a:ea typeface="+mn-ea"/>
                <a:cs typeface="+mn-cs"/>
              </a:rPr>
              <a:t>báo</a:t>
            </a:r>
            <a:r>
              <a:rPr lang="en-US">
                <a:ea typeface="+mn-ea"/>
                <a:cs typeface="+mn-cs"/>
              </a:rPr>
              <a:t> </a:t>
            </a:r>
            <a:r>
              <a:rPr lang="en-US" err="1">
                <a:ea typeface="+mn-ea"/>
                <a:cs typeface="+mn-cs"/>
              </a:rPr>
              <a:t>hằng</a:t>
            </a:r>
            <a:r>
              <a:rPr lang="en-US">
                <a:ea typeface="+mn-ea"/>
                <a:cs typeface="+mn-cs"/>
              </a:rPr>
              <a:t>.</a:t>
            </a:r>
          </a:p>
          <a:p>
            <a:pPr lvl="1" eaLnBrk="1" hangingPunct="1">
              <a:defRPr/>
            </a:pPr>
            <a:r>
              <a:rPr lang="en-US" err="1">
                <a:ea typeface="+mn-ea"/>
                <a:cs typeface="+mn-cs"/>
              </a:rPr>
              <a:t>Dùng</a:t>
            </a:r>
            <a:r>
              <a:rPr lang="en-US">
                <a:ea typeface="+mn-ea"/>
                <a:cs typeface="+mn-cs"/>
              </a:rPr>
              <a:t> EQU </a:t>
            </a:r>
            <a:r>
              <a:rPr lang="en-US" err="1">
                <a:ea typeface="+mn-ea"/>
                <a:cs typeface="+mn-cs"/>
              </a:rPr>
              <a:t>thì</a:t>
            </a:r>
            <a:r>
              <a:rPr lang="en-US">
                <a:ea typeface="+mn-ea"/>
                <a:cs typeface="+mn-cs"/>
              </a:rPr>
              <a:t> </a:t>
            </a:r>
            <a:r>
              <a:rPr lang="en-US" err="1">
                <a:ea typeface="+mn-ea"/>
                <a:cs typeface="+mn-cs"/>
              </a:rPr>
              <a:t>trị</a:t>
            </a:r>
            <a:r>
              <a:rPr lang="en-US">
                <a:ea typeface="+mn-ea"/>
                <a:cs typeface="+mn-cs"/>
              </a:rPr>
              <a:t> </a:t>
            </a:r>
            <a:r>
              <a:rPr lang="en-US" err="1">
                <a:ea typeface="+mn-ea"/>
                <a:cs typeface="+mn-cs"/>
              </a:rPr>
              <a:t>của</a:t>
            </a:r>
            <a:r>
              <a:rPr lang="en-US">
                <a:ea typeface="+mn-ea"/>
                <a:cs typeface="+mn-cs"/>
              </a:rPr>
              <a:t> </a:t>
            </a:r>
            <a:r>
              <a:rPr lang="en-US" err="1">
                <a:ea typeface="+mn-ea"/>
                <a:cs typeface="+mn-cs"/>
              </a:rPr>
              <a:t>hằng</a:t>
            </a:r>
            <a:r>
              <a:rPr lang="en-US">
                <a:ea typeface="+mn-ea"/>
                <a:cs typeface="+mn-cs"/>
              </a:rPr>
              <a:t> </a:t>
            </a:r>
            <a:r>
              <a:rPr lang="en-US" err="1">
                <a:ea typeface="+mn-ea"/>
                <a:cs typeface="+mn-cs"/>
              </a:rPr>
              <a:t>là</a:t>
            </a:r>
            <a:r>
              <a:rPr lang="en-US">
                <a:ea typeface="+mn-ea"/>
                <a:cs typeface="+mn-cs"/>
              </a:rPr>
              <a:t> </a:t>
            </a:r>
            <a:r>
              <a:rPr lang="en-US" err="1">
                <a:ea typeface="+mn-ea"/>
                <a:cs typeface="+mn-cs"/>
              </a:rPr>
              <a:t>không</a:t>
            </a:r>
            <a:r>
              <a:rPr lang="en-US">
                <a:ea typeface="+mn-ea"/>
                <a:cs typeface="+mn-cs"/>
              </a:rPr>
              <a:t> </a:t>
            </a:r>
            <a:r>
              <a:rPr lang="en-US" err="1">
                <a:ea typeface="+mn-ea"/>
                <a:cs typeface="+mn-cs"/>
              </a:rPr>
              <a:t>đổi</a:t>
            </a:r>
            <a:r>
              <a:rPr lang="en-US">
                <a:ea typeface="+mn-ea"/>
                <a:cs typeface="+mn-cs"/>
              </a:rPr>
              <a:t> </a:t>
            </a:r>
            <a:r>
              <a:rPr lang="en-US" err="1">
                <a:ea typeface="+mn-ea"/>
                <a:cs typeface="+mn-cs"/>
              </a:rPr>
              <a:t>trong</a:t>
            </a:r>
            <a:r>
              <a:rPr lang="en-US">
                <a:ea typeface="+mn-ea"/>
                <a:cs typeface="+mn-cs"/>
              </a:rPr>
              <a:t> </a:t>
            </a:r>
            <a:r>
              <a:rPr lang="en-US" err="1">
                <a:ea typeface="+mn-ea"/>
                <a:cs typeface="+mn-cs"/>
              </a:rPr>
              <a:t>suốt</a:t>
            </a:r>
            <a:r>
              <a:rPr lang="en-US">
                <a:ea typeface="+mn-ea"/>
                <a:cs typeface="+mn-cs"/>
              </a:rPr>
              <a:t> </a:t>
            </a:r>
            <a:r>
              <a:rPr lang="en-US" err="1">
                <a:ea typeface="+mn-ea"/>
                <a:cs typeface="+mn-cs"/>
              </a:rPr>
              <a:t>chương</a:t>
            </a:r>
            <a:r>
              <a:rPr lang="en-US">
                <a:ea typeface="+mn-ea"/>
                <a:cs typeface="+mn-cs"/>
              </a:rPr>
              <a:t> </a:t>
            </a:r>
            <a:r>
              <a:rPr lang="en-US" err="1">
                <a:ea typeface="+mn-ea"/>
                <a:cs typeface="+mn-cs"/>
              </a:rPr>
              <a:t>trình</a:t>
            </a:r>
            <a:r>
              <a:rPr lang="en-US">
                <a:ea typeface="+mn-ea"/>
                <a:cs typeface="+mn-cs"/>
              </a:rPr>
              <a:t>.</a:t>
            </a:r>
          </a:p>
          <a:p>
            <a:pPr lvl="1" eaLnBrk="1" hangingPunct="1">
              <a:defRPr/>
            </a:pPr>
            <a:r>
              <a:rPr lang="en-US" err="1">
                <a:ea typeface="+mn-ea"/>
                <a:cs typeface="+mn-cs"/>
              </a:rPr>
              <a:t>Dùng</a:t>
            </a:r>
            <a:r>
              <a:rPr lang="en-US">
                <a:ea typeface="+mn-ea"/>
                <a:cs typeface="+mn-cs"/>
              </a:rPr>
              <a:t> </a:t>
            </a:r>
            <a:r>
              <a:rPr lang="en-US" err="1">
                <a:ea typeface="+mn-ea"/>
                <a:cs typeface="+mn-cs"/>
              </a:rPr>
              <a:t>dấu</a:t>
            </a:r>
            <a:r>
              <a:rPr lang="en-US">
                <a:ea typeface="+mn-ea"/>
                <a:cs typeface="+mn-cs"/>
              </a:rPr>
              <a:t> = </a:t>
            </a:r>
            <a:r>
              <a:rPr lang="en-US" err="1">
                <a:ea typeface="+mn-ea"/>
                <a:cs typeface="+mn-cs"/>
              </a:rPr>
              <a:t>thì</a:t>
            </a:r>
            <a:r>
              <a:rPr lang="en-US">
                <a:ea typeface="+mn-ea"/>
                <a:cs typeface="+mn-cs"/>
              </a:rPr>
              <a:t> </a:t>
            </a:r>
            <a:r>
              <a:rPr lang="en-US" err="1">
                <a:ea typeface="+mn-ea"/>
                <a:cs typeface="+mn-cs"/>
              </a:rPr>
              <a:t>trị</a:t>
            </a:r>
            <a:r>
              <a:rPr lang="en-US">
                <a:ea typeface="+mn-ea"/>
                <a:cs typeface="+mn-cs"/>
              </a:rPr>
              <a:t> </a:t>
            </a:r>
            <a:r>
              <a:rPr lang="en-US" err="1">
                <a:ea typeface="+mn-ea"/>
                <a:cs typeface="+mn-cs"/>
              </a:rPr>
              <a:t>của</a:t>
            </a:r>
            <a:r>
              <a:rPr lang="en-US">
                <a:ea typeface="+mn-ea"/>
                <a:cs typeface="+mn-cs"/>
              </a:rPr>
              <a:t> </a:t>
            </a:r>
            <a:r>
              <a:rPr lang="en-US" err="1">
                <a:ea typeface="+mn-ea"/>
                <a:cs typeface="+mn-cs"/>
              </a:rPr>
              <a:t>hằng</a:t>
            </a:r>
            <a:r>
              <a:rPr lang="en-US">
                <a:ea typeface="+mn-ea"/>
                <a:cs typeface="+mn-cs"/>
              </a:rPr>
              <a:t> </a:t>
            </a:r>
            <a:r>
              <a:rPr lang="en-US" err="1">
                <a:ea typeface="+mn-ea"/>
                <a:cs typeface="+mn-cs"/>
              </a:rPr>
              <a:t>có</a:t>
            </a:r>
            <a:r>
              <a:rPr lang="en-US">
                <a:ea typeface="+mn-ea"/>
                <a:cs typeface="+mn-cs"/>
              </a:rPr>
              <a:t> </a:t>
            </a:r>
            <a:r>
              <a:rPr lang="en-US" err="1">
                <a:ea typeface="+mn-ea"/>
                <a:cs typeface="+mn-cs"/>
              </a:rPr>
              <a:t>thể</a:t>
            </a:r>
            <a:r>
              <a:rPr lang="en-US">
                <a:ea typeface="+mn-ea"/>
                <a:cs typeface="+mn-cs"/>
              </a:rPr>
              <a:t> </a:t>
            </a:r>
            <a:r>
              <a:rPr lang="en-US" err="1">
                <a:ea typeface="+mn-ea"/>
                <a:cs typeface="+mn-cs"/>
              </a:rPr>
              <a:t>thay</a:t>
            </a:r>
            <a:r>
              <a:rPr lang="en-US">
                <a:ea typeface="+mn-ea"/>
                <a:cs typeface="+mn-cs"/>
              </a:rPr>
              <a:t> </a:t>
            </a:r>
            <a:r>
              <a:rPr lang="en-US" err="1">
                <a:ea typeface="+mn-ea"/>
                <a:cs typeface="+mn-cs"/>
              </a:rPr>
              <a:t>đổi</a:t>
            </a:r>
            <a:r>
              <a:rPr lang="en-US">
                <a:ea typeface="+mn-ea"/>
                <a:cs typeface="+mn-cs"/>
              </a:rPr>
              <a:t> </a:t>
            </a:r>
            <a:r>
              <a:rPr lang="en-US" err="1">
                <a:ea typeface="+mn-ea"/>
                <a:cs typeface="+mn-cs"/>
              </a:rPr>
              <a:t>bằng</a:t>
            </a:r>
            <a:r>
              <a:rPr lang="en-US">
                <a:ea typeface="+mn-ea"/>
                <a:cs typeface="+mn-cs"/>
              </a:rPr>
              <a:t> </a:t>
            </a:r>
            <a:r>
              <a:rPr lang="en-US" err="1">
                <a:ea typeface="+mn-ea"/>
                <a:cs typeface="+mn-cs"/>
              </a:rPr>
              <a:t>một</a:t>
            </a:r>
            <a:r>
              <a:rPr lang="en-US">
                <a:ea typeface="+mn-ea"/>
                <a:cs typeface="+mn-cs"/>
              </a:rPr>
              <a:t> </a:t>
            </a:r>
            <a:r>
              <a:rPr lang="en-US" err="1">
                <a:ea typeface="+mn-ea"/>
                <a:cs typeface="+mn-cs"/>
              </a:rPr>
              <a:t>định</a:t>
            </a:r>
            <a:r>
              <a:rPr lang="en-US">
                <a:ea typeface="+mn-ea"/>
                <a:cs typeface="+mn-cs"/>
              </a:rPr>
              <a:t> </a:t>
            </a:r>
            <a:r>
              <a:rPr lang="en-US" err="1">
                <a:ea typeface="+mn-ea"/>
                <a:cs typeface="+mn-cs"/>
              </a:rPr>
              <a:t>nghĩa</a:t>
            </a:r>
            <a:r>
              <a:rPr lang="en-US">
                <a:ea typeface="+mn-ea"/>
                <a:cs typeface="+mn-cs"/>
              </a:rPr>
              <a:t> </a:t>
            </a:r>
            <a:r>
              <a:rPr lang="en-US" err="1">
                <a:ea typeface="+mn-ea"/>
                <a:cs typeface="+mn-cs"/>
              </a:rPr>
              <a:t>hằng</a:t>
            </a:r>
            <a:r>
              <a:rPr lang="en-US">
                <a:ea typeface="+mn-ea"/>
                <a:cs typeface="+mn-cs"/>
              </a:rPr>
              <a:t> </a:t>
            </a:r>
            <a:r>
              <a:rPr lang="en-US" err="1">
                <a:ea typeface="+mn-ea"/>
                <a:cs typeface="+mn-cs"/>
              </a:rPr>
              <a:t>khác</a:t>
            </a:r>
            <a:r>
              <a:rPr lang="en-US">
                <a:ea typeface="+mn-ea"/>
                <a:cs typeface="+mn-cs"/>
              </a:rPr>
              <a:t> </a:t>
            </a:r>
            <a:r>
              <a:rPr lang="en-US" err="1">
                <a:ea typeface="+mn-ea"/>
                <a:cs typeface="+mn-cs"/>
              </a:rPr>
              <a:t>vẫn</a:t>
            </a:r>
            <a:r>
              <a:rPr lang="en-US">
                <a:ea typeface="+mn-ea"/>
                <a:cs typeface="+mn-cs"/>
              </a:rPr>
              <a:t> </a:t>
            </a:r>
            <a:r>
              <a:rPr lang="en-US" err="1">
                <a:ea typeface="+mn-ea"/>
                <a:cs typeface="+mn-cs"/>
              </a:rPr>
              <a:t>dùng</a:t>
            </a:r>
            <a:r>
              <a:rPr lang="en-US">
                <a:ea typeface="+mn-ea"/>
                <a:cs typeface="+mn-cs"/>
              </a:rPr>
              <a:t> </a:t>
            </a:r>
            <a:r>
              <a:rPr lang="en-US" err="1">
                <a:ea typeface="+mn-ea"/>
                <a:cs typeface="+mn-cs"/>
              </a:rPr>
              <a:t>dấu</a:t>
            </a:r>
            <a:r>
              <a:rPr lang="en-US">
                <a:ea typeface="+mn-ea"/>
                <a:cs typeface="+mn-cs"/>
              </a:rPr>
              <a:t> </a:t>
            </a:r>
            <a:r>
              <a:rPr lang="en-US" err="1">
                <a:ea typeface="+mn-ea"/>
                <a:cs typeface="+mn-cs"/>
              </a:rPr>
              <a:t>bằng</a:t>
            </a:r>
            <a:r>
              <a:rPr lang="en-US">
                <a:ea typeface="+mn-ea"/>
                <a:cs typeface="+mn-cs"/>
              </a:rPr>
              <a:t> (=).</a:t>
            </a:r>
          </a:p>
          <a:p>
            <a:pPr lvl="1" eaLnBrk="1" hangingPunct="1">
              <a:defRPr/>
            </a:pPr>
            <a:r>
              <a:rPr lang="en-US" i="1" err="1">
                <a:ea typeface="+mn-ea"/>
                <a:cs typeface="+mn-cs"/>
              </a:rPr>
              <a:t>Ví</a:t>
            </a:r>
            <a:r>
              <a:rPr lang="en-US" i="1">
                <a:ea typeface="+mn-ea"/>
                <a:cs typeface="+mn-cs"/>
              </a:rPr>
              <a:t> </a:t>
            </a:r>
            <a:r>
              <a:rPr lang="en-US" i="1" err="1">
                <a:ea typeface="+mn-ea"/>
                <a:cs typeface="+mn-cs"/>
              </a:rPr>
              <a:t>dụ</a:t>
            </a:r>
            <a:r>
              <a:rPr lang="en-US" i="1">
                <a:ea typeface="+mn-ea"/>
                <a:cs typeface="+mn-cs"/>
              </a:rPr>
              <a:t> :</a:t>
            </a:r>
            <a:r>
              <a:rPr lang="en-US">
                <a:ea typeface="+mn-ea"/>
                <a:cs typeface="+mn-cs"/>
              </a:rPr>
              <a:t> 	OFF	</a:t>
            </a:r>
            <a:r>
              <a:rPr lang="en-US" b="1" i="1">
                <a:ea typeface="+mn-ea"/>
                <a:cs typeface="+mn-cs"/>
              </a:rPr>
              <a:t>EQU</a:t>
            </a:r>
            <a:r>
              <a:rPr lang="en-US">
                <a:ea typeface="+mn-ea"/>
                <a:cs typeface="+mn-cs"/>
              </a:rPr>
              <a:t>	0</a:t>
            </a:r>
          </a:p>
          <a:p>
            <a:pPr lvl="1" eaLnBrk="1" hangingPunct="1">
              <a:buFont typeface="Wingdings" panose="05000000000000000000" pitchFamily="2" charset="2"/>
              <a:buNone/>
              <a:defRPr/>
            </a:pPr>
            <a:r>
              <a:rPr lang="en-US">
                <a:ea typeface="+mn-ea"/>
                <a:cs typeface="+mn-cs"/>
              </a:rPr>
              <a:t>			ON	</a:t>
            </a:r>
            <a:r>
              <a:rPr lang="en-US" b="1">
                <a:ea typeface="+mn-ea"/>
                <a:cs typeface="+mn-cs"/>
              </a:rPr>
              <a:t>=</a:t>
            </a:r>
            <a:r>
              <a:rPr lang="en-US">
                <a:ea typeface="+mn-ea"/>
                <a:cs typeface="+mn-cs"/>
              </a:rPr>
              <a:t>	</a:t>
            </a:r>
            <a:r>
              <a:rPr lang="en-US" i="1">
                <a:ea typeface="+mn-ea"/>
                <a:cs typeface="+mn-cs"/>
              </a:rPr>
              <a:t>1</a:t>
            </a:r>
            <a:endParaRPr lang="en-US">
              <a:ea typeface="+mn-ea"/>
              <a:cs typeface="+mn-cs"/>
            </a:endParaRPr>
          </a:p>
          <a:p>
            <a:pPr lvl="3" eaLnBrk="1" hangingPunct="1">
              <a:buFont typeface="Wingdings" panose="05000000000000000000" pitchFamily="2" charset="2"/>
              <a:buNone/>
              <a:defRPr/>
            </a:pPr>
            <a:r>
              <a:rPr lang="en-US">
                <a:ea typeface="+mn-ea"/>
                <a:cs typeface="+mn-cs"/>
              </a:rPr>
              <a:t>		. . .</a:t>
            </a:r>
          </a:p>
          <a:p>
            <a:pPr lvl="1" eaLnBrk="1" hangingPunct="1">
              <a:buFont typeface="Wingdings" panose="05000000000000000000" pitchFamily="2" charset="2"/>
              <a:buNone/>
              <a:defRPr/>
            </a:pPr>
            <a:r>
              <a:rPr lang="en-US">
                <a:ea typeface="+mn-ea"/>
                <a:cs typeface="+mn-cs"/>
              </a:rPr>
              <a:t>			ON	</a:t>
            </a:r>
            <a:r>
              <a:rPr lang="en-US" b="1">
                <a:ea typeface="+mn-ea"/>
                <a:cs typeface="+mn-cs"/>
              </a:rPr>
              <a:t>=</a:t>
            </a:r>
            <a:r>
              <a:rPr lang="en-US">
                <a:ea typeface="+mn-ea"/>
                <a:cs typeface="+mn-cs"/>
              </a:rPr>
              <a:t>	</a:t>
            </a:r>
            <a:r>
              <a:rPr lang="en-US" i="1">
                <a:ea typeface="+mn-ea"/>
                <a:cs typeface="+mn-cs"/>
              </a:rPr>
              <a:t>-1</a:t>
            </a:r>
            <a:endParaRPr lang="en-US">
              <a:ea typeface="+mn-ea"/>
              <a:cs typeface="+mn-cs"/>
            </a:endParaRPr>
          </a:p>
        </p:txBody>
      </p:sp>
      <p:sp>
        <p:nvSpPr>
          <p:cNvPr id="33796" name="Slide Number Placeholder 3">
            <a:extLst>
              <a:ext uri="{FF2B5EF4-FFF2-40B4-BE49-F238E27FC236}">
                <a16:creationId xmlns:a16="http://schemas.microsoft.com/office/drawing/2014/main" id="{EF6801D2-36B7-4310-A7F8-AF8C0D8B8E8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E912905E-3B97-441A-B6C5-14CB83B02EC8}" type="slidenum">
              <a:rPr lang="en-US" altLang="en-US" sz="1400">
                <a:latin typeface="Tahoma" panose="020B0604030504040204" pitchFamily="34" charset="0"/>
              </a:rPr>
              <a:pPr>
                <a:spcBef>
                  <a:spcPct val="0"/>
                </a:spcBef>
                <a:buClrTx/>
                <a:buSzTx/>
                <a:buFontTx/>
                <a:buNone/>
              </a:pPr>
              <a:t>522</a:t>
            </a:fld>
            <a:endParaRPr lang="en-US" altLang="en-US" sz="1400">
              <a:latin typeface="Tahoma" panose="020B0604030504040204" pitchFamily="34" charset="0"/>
            </a:endParaRPr>
          </a:p>
        </p:txBody>
      </p:sp>
    </p:spTree>
    <p:extLst>
      <p:ext uri="{BB962C8B-B14F-4D97-AF65-F5344CB8AC3E}">
        <p14:creationId xmlns:p14="http://schemas.microsoft.com/office/powerpoint/2010/main" val="5691563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1EF024C2-FBB3-4553-A825-6A6B854FE8AE}"/>
              </a:ext>
            </a:extLst>
          </p:cNvPr>
          <p:cNvSpPr>
            <a:spLocks noGrp="1"/>
          </p:cNvSpPr>
          <p:nvPr>
            <p:ph type="title"/>
          </p:nvPr>
        </p:nvSpPr>
        <p:spPr/>
        <p:txBody>
          <a:bodyPr/>
          <a:lstStyle/>
          <a:p>
            <a:pPr eaLnBrk="1" hangingPunct="1"/>
            <a:endParaRPr lang="en-US" altLang="en-US"/>
          </a:p>
        </p:txBody>
      </p:sp>
      <p:sp>
        <p:nvSpPr>
          <p:cNvPr id="3" name="Content Placeholder 2">
            <a:extLst>
              <a:ext uri="{FF2B5EF4-FFF2-40B4-BE49-F238E27FC236}">
                <a16:creationId xmlns:a16="http://schemas.microsoft.com/office/drawing/2014/main" id="{891CFB37-9AE8-41D5-9081-C2D05F1CBA66}"/>
              </a:ext>
            </a:extLst>
          </p:cNvPr>
          <p:cNvSpPr>
            <a:spLocks noGrp="1"/>
          </p:cNvSpPr>
          <p:nvPr>
            <p:ph idx="1"/>
          </p:nvPr>
        </p:nvSpPr>
        <p:spPr>
          <a:xfrm>
            <a:off x="1752600" y="1143000"/>
            <a:ext cx="8726488" cy="5562600"/>
          </a:xfrm>
        </p:spPr>
        <p:txBody>
          <a:bodyPr/>
          <a:lstStyle/>
          <a:p>
            <a:pPr marL="457200" lvl="1" indent="0">
              <a:buNone/>
              <a:defRPr/>
            </a:pPr>
            <a:r>
              <a:rPr lang="en-US" b="1"/>
              <a:t>INCLUDE	&lt;</a:t>
            </a:r>
            <a:r>
              <a:rPr lang="en-US" b="1" err="1"/>
              <a:t>tên</a:t>
            </a:r>
            <a:r>
              <a:rPr lang="en-US" b="1"/>
              <a:t> </a:t>
            </a:r>
            <a:r>
              <a:rPr lang="en-US" b="1" err="1"/>
              <a:t>tập</a:t>
            </a:r>
            <a:r>
              <a:rPr lang="en-US" b="1"/>
              <a:t> tin&gt;</a:t>
            </a:r>
            <a:endParaRPr lang="en-US"/>
          </a:p>
          <a:p>
            <a:pPr lvl="1" eaLnBrk="1" hangingPunct="1">
              <a:defRPr/>
            </a:pPr>
            <a:r>
              <a:rPr lang="en-US" err="1">
                <a:ea typeface="+mn-ea"/>
                <a:cs typeface="+mn-cs"/>
              </a:rPr>
              <a:t>Dùng</a:t>
            </a:r>
            <a:r>
              <a:rPr lang="en-US">
                <a:ea typeface="+mn-ea"/>
                <a:cs typeface="+mn-cs"/>
              </a:rPr>
              <a:t> </a:t>
            </a:r>
            <a:r>
              <a:rPr lang="en-US" err="1">
                <a:ea typeface="+mn-ea"/>
                <a:cs typeface="+mn-cs"/>
              </a:rPr>
              <a:t>để</a:t>
            </a:r>
            <a:r>
              <a:rPr lang="en-US">
                <a:ea typeface="+mn-ea"/>
                <a:cs typeface="+mn-cs"/>
              </a:rPr>
              <a:t> chèn </a:t>
            </a:r>
            <a:r>
              <a:rPr lang="en-US" err="1">
                <a:ea typeface="+mn-ea"/>
                <a:cs typeface="+mn-cs"/>
              </a:rPr>
              <a:t>thêm</a:t>
            </a:r>
            <a:r>
              <a:rPr lang="en-US">
                <a:ea typeface="+mn-ea"/>
                <a:cs typeface="+mn-cs"/>
              </a:rPr>
              <a:t> </a:t>
            </a:r>
            <a:r>
              <a:rPr lang="en-US" err="1">
                <a:ea typeface="+mn-ea"/>
                <a:cs typeface="+mn-cs"/>
              </a:rPr>
              <a:t>một</a:t>
            </a:r>
            <a:r>
              <a:rPr lang="en-US">
                <a:ea typeface="+mn-ea"/>
                <a:cs typeface="+mn-cs"/>
              </a:rPr>
              <a:t> </a:t>
            </a:r>
            <a:r>
              <a:rPr lang="en-US" err="1">
                <a:ea typeface="+mn-ea"/>
                <a:cs typeface="+mn-cs"/>
              </a:rPr>
              <a:t>phần</a:t>
            </a:r>
            <a:r>
              <a:rPr lang="en-US">
                <a:ea typeface="+mn-ea"/>
                <a:cs typeface="+mn-cs"/>
              </a:rPr>
              <a:t> </a:t>
            </a:r>
            <a:r>
              <a:rPr lang="en-US" err="1">
                <a:ea typeface="+mn-ea"/>
                <a:cs typeface="+mn-cs"/>
              </a:rPr>
              <a:t>chương</a:t>
            </a:r>
            <a:r>
              <a:rPr lang="en-US">
                <a:ea typeface="+mn-ea"/>
                <a:cs typeface="+mn-cs"/>
              </a:rPr>
              <a:t> </a:t>
            </a:r>
            <a:r>
              <a:rPr lang="en-US" err="1">
                <a:ea typeface="+mn-ea"/>
                <a:cs typeface="+mn-cs"/>
              </a:rPr>
              <a:t>trình</a:t>
            </a:r>
            <a:r>
              <a:rPr lang="en-US">
                <a:ea typeface="+mn-ea"/>
                <a:cs typeface="+mn-cs"/>
              </a:rPr>
              <a:t> </a:t>
            </a:r>
            <a:r>
              <a:rPr lang="en-US" err="1">
                <a:ea typeface="+mn-ea"/>
                <a:cs typeface="+mn-cs"/>
              </a:rPr>
              <a:t>nguồn</a:t>
            </a:r>
            <a:r>
              <a:rPr lang="en-US">
                <a:ea typeface="+mn-ea"/>
                <a:cs typeface="+mn-cs"/>
              </a:rPr>
              <a:t> </a:t>
            </a:r>
            <a:r>
              <a:rPr lang="en-US" err="1">
                <a:ea typeface="+mn-ea"/>
                <a:cs typeface="+mn-cs"/>
              </a:rPr>
              <a:t>từ</a:t>
            </a:r>
            <a:r>
              <a:rPr lang="en-US">
                <a:ea typeface="+mn-ea"/>
                <a:cs typeface="+mn-cs"/>
              </a:rPr>
              <a:t> </a:t>
            </a:r>
            <a:r>
              <a:rPr lang="en-US" err="1">
                <a:ea typeface="+mn-ea"/>
                <a:cs typeface="+mn-cs"/>
              </a:rPr>
              <a:t>trên</a:t>
            </a:r>
            <a:r>
              <a:rPr lang="en-US">
                <a:ea typeface="+mn-ea"/>
                <a:cs typeface="+mn-cs"/>
              </a:rPr>
              <a:t> </a:t>
            </a:r>
            <a:r>
              <a:rPr lang="en-US" err="1">
                <a:ea typeface="+mn-ea"/>
                <a:cs typeface="+mn-cs"/>
              </a:rPr>
              <a:t>đĩa</a:t>
            </a:r>
            <a:r>
              <a:rPr lang="en-US">
                <a:ea typeface="+mn-ea"/>
                <a:cs typeface="+mn-cs"/>
              </a:rPr>
              <a:t> </a:t>
            </a:r>
            <a:r>
              <a:rPr lang="en-US" err="1">
                <a:ea typeface="+mn-ea"/>
                <a:cs typeface="+mn-cs"/>
              </a:rPr>
              <a:t>vào</a:t>
            </a:r>
            <a:r>
              <a:rPr lang="en-US">
                <a:ea typeface="+mn-ea"/>
                <a:cs typeface="+mn-cs"/>
              </a:rPr>
              <a:t> </a:t>
            </a:r>
            <a:r>
              <a:rPr lang="en-US" err="1">
                <a:ea typeface="+mn-ea"/>
                <a:cs typeface="+mn-cs"/>
              </a:rPr>
              <a:t>đúng</a:t>
            </a:r>
            <a:r>
              <a:rPr lang="en-US">
                <a:ea typeface="+mn-ea"/>
                <a:cs typeface="+mn-cs"/>
              </a:rPr>
              <a:t> </a:t>
            </a:r>
            <a:r>
              <a:rPr lang="en-US" err="1">
                <a:ea typeface="+mn-ea"/>
                <a:cs typeface="+mn-cs"/>
              </a:rPr>
              <a:t>vị</a:t>
            </a:r>
            <a:r>
              <a:rPr lang="en-US">
                <a:ea typeface="+mn-ea"/>
                <a:cs typeface="+mn-cs"/>
              </a:rPr>
              <a:t> </a:t>
            </a:r>
            <a:r>
              <a:rPr lang="en-US" err="1">
                <a:ea typeface="+mn-ea"/>
                <a:cs typeface="+mn-cs"/>
              </a:rPr>
              <a:t>trí</a:t>
            </a:r>
            <a:r>
              <a:rPr lang="en-US">
                <a:ea typeface="+mn-ea"/>
                <a:cs typeface="+mn-cs"/>
              </a:rPr>
              <a:t> </a:t>
            </a:r>
            <a:r>
              <a:rPr lang="en-US" err="1">
                <a:ea typeface="+mn-ea"/>
                <a:cs typeface="+mn-cs"/>
              </a:rPr>
              <a:t>của</a:t>
            </a:r>
            <a:r>
              <a:rPr lang="en-US">
                <a:ea typeface="+mn-ea"/>
                <a:cs typeface="+mn-cs"/>
              </a:rPr>
              <a:t> </a:t>
            </a:r>
            <a:r>
              <a:rPr lang="en-US" err="1">
                <a:ea typeface="+mn-ea"/>
                <a:cs typeface="+mn-cs"/>
              </a:rPr>
              <a:t>chỉ</a:t>
            </a:r>
            <a:r>
              <a:rPr lang="en-US">
                <a:ea typeface="+mn-ea"/>
                <a:cs typeface="+mn-cs"/>
              </a:rPr>
              <a:t> </a:t>
            </a:r>
            <a:r>
              <a:rPr lang="en-US" err="1">
                <a:ea typeface="+mn-ea"/>
                <a:cs typeface="+mn-cs"/>
              </a:rPr>
              <a:t>thị</a:t>
            </a:r>
            <a:r>
              <a:rPr lang="en-US">
                <a:ea typeface="+mn-ea"/>
                <a:cs typeface="+mn-cs"/>
              </a:rPr>
              <a:t> </a:t>
            </a:r>
            <a:r>
              <a:rPr lang="en-US" err="1">
                <a:ea typeface="+mn-ea"/>
                <a:cs typeface="+mn-cs"/>
              </a:rPr>
              <a:t>trong</a:t>
            </a:r>
            <a:r>
              <a:rPr lang="en-US">
                <a:ea typeface="+mn-ea"/>
                <a:cs typeface="+mn-cs"/>
              </a:rPr>
              <a:t> </a:t>
            </a:r>
            <a:r>
              <a:rPr lang="en-US" err="1">
                <a:ea typeface="+mn-ea"/>
                <a:cs typeface="+mn-cs"/>
              </a:rPr>
              <a:t>khi</a:t>
            </a:r>
            <a:r>
              <a:rPr lang="en-US">
                <a:ea typeface="+mn-ea"/>
                <a:cs typeface="+mn-cs"/>
              </a:rPr>
              <a:t> </a:t>
            </a:r>
            <a:r>
              <a:rPr lang="en-US" err="1">
                <a:ea typeface="+mn-ea"/>
                <a:cs typeface="+mn-cs"/>
              </a:rPr>
              <a:t>dịch</a:t>
            </a:r>
            <a:r>
              <a:rPr lang="en-US">
                <a:ea typeface="+mn-ea"/>
                <a:cs typeface="+mn-cs"/>
              </a:rPr>
              <a:t>.</a:t>
            </a:r>
          </a:p>
          <a:p>
            <a:pPr lvl="1" eaLnBrk="1" hangingPunct="1">
              <a:defRPr/>
            </a:pPr>
            <a:r>
              <a:rPr lang="en-US" err="1">
                <a:ea typeface="+mn-ea"/>
                <a:cs typeface="+mn-cs"/>
              </a:rPr>
              <a:t>Chỉ</a:t>
            </a:r>
            <a:r>
              <a:rPr lang="en-US">
                <a:ea typeface="+mn-ea"/>
                <a:cs typeface="+mn-cs"/>
              </a:rPr>
              <a:t> </a:t>
            </a:r>
            <a:r>
              <a:rPr lang="en-US" err="1">
                <a:ea typeface="+mn-ea"/>
                <a:cs typeface="+mn-cs"/>
              </a:rPr>
              <a:t>thị</a:t>
            </a:r>
            <a:r>
              <a:rPr lang="en-US">
                <a:ea typeface="+mn-ea"/>
                <a:cs typeface="+mn-cs"/>
              </a:rPr>
              <a:t> </a:t>
            </a:r>
            <a:r>
              <a:rPr lang="en-US" err="1">
                <a:ea typeface="+mn-ea"/>
                <a:cs typeface="+mn-cs"/>
              </a:rPr>
              <a:t>này</a:t>
            </a:r>
            <a:r>
              <a:rPr lang="en-US">
                <a:ea typeface="+mn-ea"/>
                <a:cs typeface="+mn-cs"/>
              </a:rPr>
              <a:t> </a:t>
            </a:r>
            <a:r>
              <a:rPr lang="en-US" err="1">
                <a:ea typeface="+mn-ea"/>
                <a:cs typeface="+mn-cs"/>
              </a:rPr>
              <a:t>giúp</a:t>
            </a:r>
            <a:r>
              <a:rPr lang="en-US">
                <a:ea typeface="+mn-ea"/>
                <a:cs typeface="+mn-cs"/>
              </a:rPr>
              <a:t> </a:t>
            </a:r>
            <a:r>
              <a:rPr lang="en-US" err="1">
                <a:ea typeface="+mn-ea"/>
                <a:cs typeface="+mn-cs"/>
              </a:rPr>
              <a:t>người</a:t>
            </a:r>
            <a:r>
              <a:rPr lang="en-US">
                <a:ea typeface="+mn-ea"/>
                <a:cs typeface="+mn-cs"/>
              </a:rPr>
              <a:t> </a:t>
            </a:r>
            <a:r>
              <a:rPr lang="en-US" err="1">
                <a:ea typeface="+mn-ea"/>
                <a:cs typeface="+mn-cs"/>
              </a:rPr>
              <a:t>lập</a:t>
            </a:r>
            <a:r>
              <a:rPr lang="en-US">
                <a:ea typeface="+mn-ea"/>
                <a:cs typeface="+mn-cs"/>
              </a:rPr>
              <a:t> </a:t>
            </a:r>
            <a:r>
              <a:rPr lang="en-US" err="1">
                <a:ea typeface="+mn-ea"/>
                <a:cs typeface="+mn-cs"/>
              </a:rPr>
              <a:t>trình</a:t>
            </a:r>
            <a:r>
              <a:rPr lang="en-US">
                <a:ea typeface="+mn-ea"/>
                <a:cs typeface="+mn-cs"/>
              </a:rPr>
              <a:t> </a:t>
            </a:r>
            <a:r>
              <a:rPr lang="en-US" err="1">
                <a:ea typeface="+mn-ea"/>
                <a:cs typeface="+mn-cs"/>
              </a:rPr>
              <a:t>có</a:t>
            </a:r>
            <a:r>
              <a:rPr lang="en-US">
                <a:ea typeface="+mn-ea"/>
                <a:cs typeface="+mn-cs"/>
              </a:rPr>
              <a:t> </a:t>
            </a:r>
            <a:r>
              <a:rPr lang="en-US" err="1">
                <a:ea typeface="+mn-ea"/>
                <a:cs typeface="+mn-cs"/>
              </a:rPr>
              <a:t>thể</a:t>
            </a:r>
            <a:r>
              <a:rPr lang="en-US">
                <a:ea typeface="+mn-ea"/>
                <a:cs typeface="+mn-cs"/>
              </a:rPr>
              <a:t> </a:t>
            </a:r>
            <a:r>
              <a:rPr lang="en-US" err="1">
                <a:ea typeface="+mn-ea"/>
                <a:cs typeface="+mn-cs"/>
              </a:rPr>
              <a:t>tách</a:t>
            </a:r>
            <a:r>
              <a:rPr lang="en-US">
                <a:ea typeface="+mn-ea"/>
                <a:cs typeface="+mn-cs"/>
              </a:rPr>
              <a:t> </a:t>
            </a:r>
            <a:r>
              <a:rPr lang="en-US" err="1">
                <a:ea typeface="+mn-ea"/>
                <a:cs typeface="+mn-cs"/>
              </a:rPr>
              <a:t>bớt</a:t>
            </a:r>
            <a:r>
              <a:rPr lang="en-US">
                <a:ea typeface="+mn-ea"/>
                <a:cs typeface="+mn-cs"/>
              </a:rPr>
              <a:t> </a:t>
            </a:r>
            <a:r>
              <a:rPr lang="en-US" err="1">
                <a:ea typeface="+mn-ea"/>
                <a:cs typeface="+mn-cs"/>
              </a:rPr>
              <a:t>các</a:t>
            </a:r>
            <a:r>
              <a:rPr lang="en-US">
                <a:ea typeface="+mn-ea"/>
                <a:cs typeface="+mn-cs"/>
              </a:rPr>
              <a:t> </a:t>
            </a:r>
            <a:r>
              <a:rPr lang="en-US" err="1">
                <a:ea typeface="+mn-ea"/>
                <a:cs typeface="+mn-cs"/>
              </a:rPr>
              <a:t>phần</a:t>
            </a:r>
            <a:r>
              <a:rPr lang="en-US">
                <a:ea typeface="+mn-ea"/>
                <a:cs typeface="+mn-cs"/>
              </a:rPr>
              <a:t> </a:t>
            </a:r>
            <a:r>
              <a:rPr lang="en-US" err="1">
                <a:ea typeface="+mn-ea"/>
                <a:cs typeface="+mn-cs"/>
              </a:rPr>
              <a:t>dữ</a:t>
            </a:r>
            <a:r>
              <a:rPr lang="en-US">
                <a:ea typeface="+mn-ea"/>
                <a:cs typeface="+mn-cs"/>
              </a:rPr>
              <a:t> </a:t>
            </a:r>
            <a:r>
              <a:rPr lang="en-US" err="1">
                <a:ea typeface="+mn-ea"/>
                <a:cs typeface="+mn-cs"/>
              </a:rPr>
              <a:t>liệu</a:t>
            </a:r>
            <a:r>
              <a:rPr lang="en-US">
                <a:ea typeface="+mn-ea"/>
                <a:cs typeface="+mn-cs"/>
              </a:rPr>
              <a:t> hay </a:t>
            </a:r>
            <a:r>
              <a:rPr lang="en-US" err="1">
                <a:ea typeface="+mn-ea"/>
                <a:cs typeface="+mn-cs"/>
              </a:rPr>
              <a:t>chương</a:t>
            </a:r>
            <a:r>
              <a:rPr lang="en-US">
                <a:ea typeface="+mn-ea"/>
                <a:cs typeface="+mn-cs"/>
              </a:rPr>
              <a:t> </a:t>
            </a:r>
            <a:r>
              <a:rPr lang="en-US" err="1">
                <a:ea typeface="+mn-ea"/>
                <a:cs typeface="+mn-cs"/>
              </a:rPr>
              <a:t>trình</a:t>
            </a:r>
            <a:r>
              <a:rPr lang="en-US">
                <a:ea typeface="+mn-ea"/>
                <a:cs typeface="+mn-cs"/>
              </a:rPr>
              <a:t> </a:t>
            </a:r>
            <a:r>
              <a:rPr lang="en-US" err="1">
                <a:ea typeface="+mn-ea"/>
                <a:cs typeface="+mn-cs"/>
              </a:rPr>
              <a:t>nào</a:t>
            </a:r>
            <a:r>
              <a:rPr lang="en-US">
                <a:ea typeface="+mn-ea"/>
                <a:cs typeface="+mn-cs"/>
              </a:rPr>
              <a:t> </a:t>
            </a:r>
            <a:r>
              <a:rPr lang="en-US" err="1">
                <a:ea typeface="+mn-ea"/>
                <a:cs typeface="+mn-cs"/>
              </a:rPr>
              <a:t>mà</a:t>
            </a:r>
            <a:r>
              <a:rPr lang="en-US">
                <a:ea typeface="+mn-ea"/>
                <a:cs typeface="+mn-cs"/>
              </a:rPr>
              <a:t> </a:t>
            </a:r>
            <a:r>
              <a:rPr lang="en-US" err="1">
                <a:ea typeface="+mn-ea"/>
                <a:cs typeface="+mn-cs"/>
              </a:rPr>
              <a:t>không</a:t>
            </a:r>
            <a:r>
              <a:rPr lang="en-US">
                <a:ea typeface="+mn-ea"/>
                <a:cs typeface="+mn-cs"/>
              </a:rPr>
              <a:t> </a:t>
            </a:r>
            <a:r>
              <a:rPr lang="en-US" err="1">
                <a:ea typeface="+mn-ea"/>
                <a:cs typeface="+mn-cs"/>
              </a:rPr>
              <a:t>cần</a:t>
            </a:r>
            <a:r>
              <a:rPr lang="en-US">
                <a:ea typeface="+mn-ea"/>
                <a:cs typeface="+mn-cs"/>
              </a:rPr>
              <a:t> </a:t>
            </a:r>
            <a:r>
              <a:rPr lang="en-US" err="1">
                <a:ea typeface="+mn-ea"/>
                <a:cs typeface="+mn-cs"/>
              </a:rPr>
              <a:t>sửa</a:t>
            </a:r>
            <a:r>
              <a:rPr lang="en-US">
                <a:ea typeface="+mn-ea"/>
                <a:cs typeface="+mn-cs"/>
              </a:rPr>
              <a:t> </a:t>
            </a:r>
            <a:r>
              <a:rPr lang="en-US" err="1">
                <a:ea typeface="+mn-ea"/>
                <a:cs typeface="+mn-cs"/>
              </a:rPr>
              <a:t>đổi</a:t>
            </a:r>
            <a:r>
              <a:rPr lang="en-US">
                <a:ea typeface="+mn-ea"/>
                <a:cs typeface="+mn-cs"/>
              </a:rPr>
              <a:t> </a:t>
            </a:r>
            <a:r>
              <a:rPr lang="en-US" err="1">
                <a:ea typeface="+mn-ea"/>
                <a:cs typeface="+mn-cs"/>
              </a:rPr>
              <a:t>nữa</a:t>
            </a:r>
            <a:r>
              <a:rPr lang="en-US">
                <a:ea typeface="+mn-ea"/>
                <a:cs typeface="+mn-cs"/>
              </a:rPr>
              <a:t> </a:t>
            </a:r>
            <a:r>
              <a:rPr lang="en-US" err="1">
                <a:ea typeface="+mn-ea"/>
                <a:cs typeface="+mn-cs"/>
              </a:rPr>
              <a:t>thành</a:t>
            </a:r>
            <a:r>
              <a:rPr lang="en-US">
                <a:ea typeface="+mn-ea"/>
                <a:cs typeface="+mn-cs"/>
              </a:rPr>
              <a:t> </a:t>
            </a:r>
            <a:r>
              <a:rPr lang="en-US" err="1">
                <a:ea typeface="+mn-ea"/>
                <a:cs typeface="+mn-cs"/>
              </a:rPr>
              <a:t>tập</a:t>
            </a:r>
            <a:r>
              <a:rPr lang="en-US">
                <a:ea typeface="+mn-ea"/>
                <a:cs typeface="+mn-cs"/>
              </a:rPr>
              <a:t> tin </a:t>
            </a:r>
            <a:r>
              <a:rPr lang="en-US" err="1">
                <a:ea typeface="+mn-ea"/>
                <a:cs typeface="+mn-cs"/>
              </a:rPr>
              <a:t>riêng</a:t>
            </a:r>
            <a:r>
              <a:rPr lang="en-US">
                <a:ea typeface="+mn-ea"/>
                <a:cs typeface="+mn-cs"/>
              </a:rPr>
              <a:t> </a:t>
            </a:r>
            <a:r>
              <a:rPr lang="en-US" err="1">
                <a:ea typeface="+mn-ea"/>
                <a:cs typeface="+mn-cs"/>
              </a:rPr>
              <a:t>để</a:t>
            </a:r>
            <a:r>
              <a:rPr lang="en-US">
                <a:ea typeface="+mn-ea"/>
                <a:cs typeface="+mn-cs"/>
              </a:rPr>
              <a:t> </a:t>
            </a:r>
            <a:r>
              <a:rPr lang="en-US" err="1">
                <a:ea typeface="+mn-ea"/>
                <a:cs typeface="+mn-cs"/>
              </a:rPr>
              <a:t>làm</a:t>
            </a:r>
            <a:r>
              <a:rPr lang="en-US">
                <a:ea typeface="+mn-ea"/>
                <a:cs typeface="+mn-cs"/>
              </a:rPr>
              <a:t> </a:t>
            </a:r>
            <a:r>
              <a:rPr lang="en-US" err="1">
                <a:ea typeface="+mn-ea"/>
                <a:cs typeface="+mn-cs"/>
              </a:rPr>
              <a:t>giảm</a:t>
            </a:r>
            <a:r>
              <a:rPr lang="en-US">
                <a:ea typeface="+mn-ea"/>
                <a:cs typeface="+mn-cs"/>
              </a:rPr>
              <a:t> </a:t>
            </a:r>
            <a:r>
              <a:rPr lang="en-US" err="1">
                <a:ea typeface="+mn-ea"/>
                <a:cs typeface="+mn-cs"/>
              </a:rPr>
              <a:t>kích</a:t>
            </a:r>
            <a:r>
              <a:rPr lang="en-US">
                <a:ea typeface="+mn-ea"/>
                <a:cs typeface="+mn-cs"/>
              </a:rPr>
              <a:t> </a:t>
            </a:r>
            <a:r>
              <a:rPr lang="en-US" err="1">
                <a:ea typeface="+mn-ea"/>
                <a:cs typeface="+mn-cs"/>
              </a:rPr>
              <a:t>thước</a:t>
            </a:r>
            <a:r>
              <a:rPr lang="en-US">
                <a:ea typeface="+mn-ea"/>
                <a:cs typeface="+mn-cs"/>
              </a:rPr>
              <a:t> </a:t>
            </a:r>
            <a:r>
              <a:rPr lang="en-US" err="1">
                <a:ea typeface="+mn-ea"/>
                <a:cs typeface="+mn-cs"/>
              </a:rPr>
              <a:t>chương</a:t>
            </a:r>
            <a:r>
              <a:rPr lang="en-US">
                <a:ea typeface="+mn-ea"/>
                <a:cs typeface="+mn-cs"/>
              </a:rPr>
              <a:t> </a:t>
            </a:r>
            <a:r>
              <a:rPr lang="en-US" err="1">
                <a:ea typeface="+mn-ea"/>
                <a:cs typeface="+mn-cs"/>
              </a:rPr>
              <a:t>trình</a:t>
            </a:r>
            <a:r>
              <a:rPr lang="en-US">
                <a:ea typeface="+mn-ea"/>
                <a:cs typeface="+mn-cs"/>
              </a:rPr>
              <a:t> </a:t>
            </a:r>
            <a:r>
              <a:rPr lang="en-US" err="1">
                <a:ea typeface="+mn-ea"/>
                <a:cs typeface="+mn-cs"/>
              </a:rPr>
              <a:t>nguồn</a:t>
            </a:r>
            <a:r>
              <a:rPr lang="en-US">
                <a:ea typeface="+mn-ea"/>
                <a:cs typeface="+mn-cs"/>
              </a:rPr>
              <a:t>, </a:t>
            </a:r>
            <a:r>
              <a:rPr lang="en-US" err="1">
                <a:ea typeface="+mn-ea"/>
                <a:cs typeface="+mn-cs"/>
              </a:rPr>
              <a:t>tiện</a:t>
            </a:r>
            <a:r>
              <a:rPr lang="en-US">
                <a:ea typeface="+mn-ea"/>
                <a:cs typeface="+mn-cs"/>
              </a:rPr>
              <a:t> </a:t>
            </a:r>
            <a:r>
              <a:rPr lang="en-US" err="1">
                <a:ea typeface="+mn-ea"/>
                <a:cs typeface="+mn-cs"/>
              </a:rPr>
              <a:t>cho</a:t>
            </a:r>
            <a:r>
              <a:rPr lang="en-US">
                <a:ea typeface="+mn-ea"/>
                <a:cs typeface="+mn-cs"/>
              </a:rPr>
              <a:t> </a:t>
            </a:r>
            <a:r>
              <a:rPr lang="en-US" err="1">
                <a:ea typeface="+mn-ea"/>
                <a:cs typeface="+mn-cs"/>
              </a:rPr>
              <a:t>việc</a:t>
            </a:r>
            <a:r>
              <a:rPr lang="en-US">
                <a:ea typeface="+mn-ea"/>
                <a:cs typeface="+mn-cs"/>
              </a:rPr>
              <a:t> </a:t>
            </a:r>
            <a:r>
              <a:rPr lang="en-US" err="1">
                <a:ea typeface="+mn-ea"/>
                <a:cs typeface="+mn-cs"/>
              </a:rPr>
              <a:t>sửa</a:t>
            </a:r>
            <a:r>
              <a:rPr lang="en-US">
                <a:ea typeface="+mn-ea"/>
                <a:cs typeface="+mn-cs"/>
              </a:rPr>
              <a:t> </a:t>
            </a:r>
            <a:r>
              <a:rPr lang="en-US" err="1">
                <a:ea typeface="+mn-ea"/>
                <a:cs typeface="+mn-cs"/>
              </a:rPr>
              <a:t>chương</a:t>
            </a:r>
            <a:r>
              <a:rPr lang="en-US">
                <a:ea typeface="+mn-ea"/>
                <a:cs typeface="+mn-cs"/>
              </a:rPr>
              <a:t> </a:t>
            </a:r>
            <a:r>
              <a:rPr lang="en-US" err="1">
                <a:ea typeface="+mn-ea"/>
                <a:cs typeface="+mn-cs"/>
              </a:rPr>
              <a:t>trình</a:t>
            </a:r>
            <a:r>
              <a:rPr lang="en-US">
                <a:ea typeface="+mn-ea"/>
                <a:cs typeface="+mn-cs"/>
              </a:rPr>
              <a:t> </a:t>
            </a:r>
            <a:r>
              <a:rPr lang="en-US" err="1">
                <a:ea typeface="+mn-ea"/>
                <a:cs typeface="+mn-cs"/>
              </a:rPr>
              <a:t>khi</a:t>
            </a:r>
            <a:r>
              <a:rPr lang="en-US">
                <a:ea typeface="+mn-ea"/>
                <a:cs typeface="+mn-cs"/>
              </a:rPr>
              <a:t> </a:t>
            </a:r>
            <a:r>
              <a:rPr lang="en-US" err="1">
                <a:ea typeface="+mn-ea"/>
                <a:cs typeface="+mn-cs"/>
              </a:rPr>
              <a:t>có</a:t>
            </a:r>
            <a:r>
              <a:rPr lang="en-US">
                <a:ea typeface="+mn-ea"/>
                <a:cs typeface="+mn-cs"/>
              </a:rPr>
              <a:t> </a:t>
            </a:r>
            <a:r>
              <a:rPr lang="en-US" err="1">
                <a:ea typeface="+mn-ea"/>
                <a:cs typeface="+mn-cs"/>
              </a:rPr>
              <a:t>lỗi</a:t>
            </a:r>
            <a:r>
              <a:rPr lang="en-US">
                <a:ea typeface="+mn-ea"/>
                <a:cs typeface="+mn-cs"/>
              </a:rPr>
              <a:t>.</a:t>
            </a:r>
          </a:p>
          <a:p>
            <a:pPr lvl="1" eaLnBrk="1" hangingPunct="1">
              <a:defRPr/>
            </a:pPr>
            <a:r>
              <a:rPr lang="en-US" err="1">
                <a:ea typeface="+mn-ea"/>
                <a:cs typeface="+mn-cs"/>
              </a:rPr>
              <a:t>Cũng</a:t>
            </a:r>
            <a:r>
              <a:rPr lang="en-US">
                <a:ea typeface="+mn-ea"/>
                <a:cs typeface="+mn-cs"/>
              </a:rPr>
              <a:t> </a:t>
            </a:r>
            <a:r>
              <a:rPr lang="en-US" err="1">
                <a:ea typeface="+mn-ea"/>
                <a:cs typeface="+mn-cs"/>
              </a:rPr>
              <a:t>có</a:t>
            </a:r>
            <a:r>
              <a:rPr lang="en-US">
                <a:ea typeface="+mn-ea"/>
                <a:cs typeface="+mn-cs"/>
              </a:rPr>
              <a:t> </a:t>
            </a:r>
            <a:r>
              <a:rPr lang="en-US" err="1">
                <a:ea typeface="+mn-ea"/>
                <a:cs typeface="+mn-cs"/>
              </a:rPr>
              <a:t>thể</a:t>
            </a:r>
            <a:r>
              <a:rPr lang="en-US">
                <a:ea typeface="+mn-ea"/>
                <a:cs typeface="+mn-cs"/>
              </a:rPr>
              <a:t> </a:t>
            </a:r>
            <a:r>
              <a:rPr lang="en-US" err="1">
                <a:ea typeface="+mn-ea"/>
                <a:cs typeface="+mn-cs"/>
              </a:rPr>
              <a:t>tách</a:t>
            </a:r>
            <a:r>
              <a:rPr lang="en-US">
                <a:ea typeface="+mn-ea"/>
                <a:cs typeface="+mn-cs"/>
              </a:rPr>
              <a:t> </a:t>
            </a:r>
            <a:r>
              <a:rPr lang="en-US" err="1">
                <a:ea typeface="+mn-ea"/>
                <a:cs typeface="+mn-cs"/>
              </a:rPr>
              <a:t>phần</a:t>
            </a:r>
            <a:r>
              <a:rPr lang="en-US">
                <a:ea typeface="+mn-ea"/>
                <a:cs typeface="+mn-cs"/>
              </a:rPr>
              <a:t> </a:t>
            </a:r>
            <a:r>
              <a:rPr lang="en-US" err="1">
                <a:ea typeface="+mn-ea"/>
                <a:cs typeface="+mn-cs"/>
              </a:rPr>
              <a:t>các</a:t>
            </a:r>
            <a:r>
              <a:rPr lang="en-US">
                <a:ea typeface="+mn-ea"/>
                <a:cs typeface="+mn-cs"/>
              </a:rPr>
              <a:t> </a:t>
            </a:r>
            <a:r>
              <a:rPr lang="en-US" err="1">
                <a:ea typeface="+mn-ea"/>
                <a:cs typeface="+mn-cs"/>
              </a:rPr>
              <a:t>khai</a:t>
            </a:r>
            <a:r>
              <a:rPr lang="en-US">
                <a:ea typeface="+mn-ea"/>
                <a:cs typeface="+mn-cs"/>
              </a:rPr>
              <a:t> </a:t>
            </a:r>
            <a:r>
              <a:rPr lang="en-US" err="1">
                <a:ea typeface="+mn-ea"/>
                <a:cs typeface="+mn-cs"/>
              </a:rPr>
              <a:t>báo</a:t>
            </a:r>
            <a:r>
              <a:rPr lang="en-US">
                <a:ea typeface="+mn-ea"/>
                <a:cs typeface="+mn-cs"/>
              </a:rPr>
              <a:t> </a:t>
            </a:r>
            <a:r>
              <a:rPr lang="en-US" err="1">
                <a:ea typeface="+mn-ea"/>
                <a:cs typeface="+mn-cs"/>
              </a:rPr>
              <a:t>dùng</a:t>
            </a:r>
            <a:r>
              <a:rPr lang="en-US">
                <a:ea typeface="+mn-ea"/>
                <a:cs typeface="+mn-cs"/>
              </a:rPr>
              <a:t> </a:t>
            </a:r>
            <a:r>
              <a:rPr lang="en-US" err="1">
                <a:ea typeface="+mn-ea"/>
                <a:cs typeface="+mn-cs"/>
              </a:rPr>
              <a:t>chung</a:t>
            </a:r>
            <a:r>
              <a:rPr lang="en-US">
                <a:ea typeface="+mn-ea"/>
                <a:cs typeface="+mn-cs"/>
              </a:rPr>
              <a:t> </a:t>
            </a:r>
            <a:r>
              <a:rPr lang="en-US" err="1">
                <a:ea typeface="+mn-ea"/>
                <a:cs typeface="+mn-cs"/>
              </a:rPr>
              <a:t>cho</a:t>
            </a:r>
            <a:r>
              <a:rPr lang="en-US">
                <a:ea typeface="+mn-ea"/>
                <a:cs typeface="+mn-cs"/>
              </a:rPr>
              <a:t> </a:t>
            </a:r>
            <a:r>
              <a:rPr lang="en-US" err="1">
                <a:ea typeface="+mn-ea"/>
                <a:cs typeface="+mn-cs"/>
              </a:rPr>
              <a:t>nhiều</a:t>
            </a:r>
            <a:r>
              <a:rPr lang="en-US">
                <a:ea typeface="+mn-ea"/>
                <a:cs typeface="+mn-cs"/>
              </a:rPr>
              <a:t> module, </a:t>
            </a:r>
            <a:r>
              <a:rPr lang="en-US" err="1">
                <a:ea typeface="+mn-ea"/>
                <a:cs typeface="+mn-cs"/>
              </a:rPr>
              <a:t>tiết</a:t>
            </a:r>
            <a:r>
              <a:rPr lang="en-US">
                <a:ea typeface="+mn-ea"/>
                <a:cs typeface="+mn-cs"/>
              </a:rPr>
              <a:t> </a:t>
            </a:r>
            <a:r>
              <a:rPr lang="en-US" err="1">
                <a:ea typeface="+mn-ea"/>
                <a:cs typeface="+mn-cs"/>
              </a:rPr>
              <a:t>kiệm</a:t>
            </a:r>
            <a:r>
              <a:rPr lang="en-US">
                <a:ea typeface="+mn-ea"/>
                <a:cs typeface="+mn-cs"/>
              </a:rPr>
              <a:t> </a:t>
            </a:r>
            <a:r>
              <a:rPr lang="en-US" err="1">
                <a:ea typeface="+mn-ea"/>
                <a:cs typeface="+mn-cs"/>
              </a:rPr>
              <a:t>không</a:t>
            </a:r>
            <a:r>
              <a:rPr lang="en-US">
                <a:ea typeface="+mn-ea"/>
                <a:cs typeface="+mn-cs"/>
              </a:rPr>
              <a:t> </a:t>
            </a:r>
            <a:r>
              <a:rPr lang="en-US" err="1">
                <a:ea typeface="+mn-ea"/>
                <a:cs typeface="+mn-cs"/>
              </a:rPr>
              <a:t>gian</a:t>
            </a:r>
            <a:r>
              <a:rPr lang="en-US">
                <a:ea typeface="+mn-ea"/>
                <a:cs typeface="+mn-cs"/>
              </a:rPr>
              <a:t> </a:t>
            </a:r>
            <a:r>
              <a:rPr lang="en-US" err="1">
                <a:ea typeface="+mn-ea"/>
                <a:cs typeface="+mn-cs"/>
              </a:rPr>
              <a:t>đĩa</a:t>
            </a:r>
            <a:r>
              <a:rPr lang="en-US">
                <a:ea typeface="+mn-ea"/>
                <a:cs typeface="+mn-cs"/>
              </a:rPr>
              <a:t> </a:t>
            </a:r>
            <a:r>
              <a:rPr lang="en-US" err="1">
                <a:ea typeface="+mn-ea"/>
                <a:cs typeface="+mn-cs"/>
              </a:rPr>
              <a:t>khi</a:t>
            </a:r>
            <a:r>
              <a:rPr lang="en-US">
                <a:ea typeface="+mn-ea"/>
                <a:cs typeface="+mn-cs"/>
              </a:rPr>
              <a:t> </a:t>
            </a:r>
            <a:r>
              <a:rPr lang="en-US" err="1">
                <a:ea typeface="+mn-ea"/>
                <a:cs typeface="+mn-cs"/>
              </a:rPr>
              <a:t>lưu</a:t>
            </a:r>
            <a:r>
              <a:rPr lang="en-US">
                <a:ea typeface="+mn-ea"/>
                <a:cs typeface="+mn-cs"/>
              </a:rPr>
              <a:t> </a:t>
            </a:r>
            <a:r>
              <a:rPr lang="en-US" err="1">
                <a:ea typeface="+mn-ea"/>
                <a:cs typeface="+mn-cs"/>
              </a:rPr>
              <a:t>trữ</a:t>
            </a:r>
            <a:r>
              <a:rPr lang="en-US">
                <a:ea typeface="+mn-ea"/>
                <a:cs typeface="+mn-cs"/>
              </a:rPr>
              <a:t> </a:t>
            </a:r>
            <a:r>
              <a:rPr lang="en-US" err="1">
                <a:ea typeface="+mn-ea"/>
                <a:cs typeface="+mn-cs"/>
              </a:rPr>
              <a:t>chương</a:t>
            </a:r>
            <a:r>
              <a:rPr lang="en-US">
                <a:ea typeface="+mn-ea"/>
                <a:cs typeface="+mn-cs"/>
              </a:rPr>
              <a:t> </a:t>
            </a:r>
            <a:r>
              <a:rPr lang="en-US" err="1">
                <a:ea typeface="+mn-ea"/>
                <a:cs typeface="+mn-cs"/>
              </a:rPr>
              <a:t>trình</a:t>
            </a:r>
            <a:r>
              <a:rPr lang="en-US">
                <a:ea typeface="+mn-ea"/>
                <a:cs typeface="+mn-cs"/>
              </a:rPr>
              <a:t> </a:t>
            </a:r>
            <a:r>
              <a:rPr lang="en-US" err="1">
                <a:ea typeface="+mn-ea"/>
                <a:cs typeface="+mn-cs"/>
              </a:rPr>
              <a:t>nguồn</a:t>
            </a:r>
            <a:r>
              <a:rPr lang="en-US">
                <a:ea typeface="+mn-ea"/>
                <a:cs typeface="+mn-cs"/>
              </a:rPr>
              <a:t>.</a:t>
            </a:r>
          </a:p>
          <a:p>
            <a:pPr lvl="1" eaLnBrk="1" hangingPunct="1">
              <a:defRPr/>
            </a:pPr>
            <a:r>
              <a:rPr lang="en-US" i="1" err="1">
                <a:ea typeface="+mn-ea"/>
                <a:cs typeface="+mn-cs"/>
              </a:rPr>
              <a:t>Ví</a:t>
            </a:r>
            <a:r>
              <a:rPr lang="en-US" i="1">
                <a:ea typeface="+mn-ea"/>
                <a:cs typeface="+mn-cs"/>
              </a:rPr>
              <a:t> </a:t>
            </a:r>
            <a:r>
              <a:rPr lang="en-US" i="1" err="1">
                <a:ea typeface="+mn-ea"/>
                <a:cs typeface="+mn-cs"/>
              </a:rPr>
              <a:t>dụ</a:t>
            </a:r>
            <a:r>
              <a:rPr lang="en-US" i="1">
                <a:ea typeface="+mn-ea"/>
                <a:cs typeface="+mn-cs"/>
              </a:rPr>
              <a:t> :</a:t>
            </a:r>
            <a:r>
              <a:rPr lang="en-US">
                <a:ea typeface="+mn-ea"/>
                <a:cs typeface="+mn-cs"/>
              </a:rPr>
              <a:t> 	</a:t>
            </a:r>
            <a:r>
              <a:rPr lang="en-US" b="1" i="1">
                <a:ea typeface="+mn-ea"/>
                <a:cs typeface="+mn-cs"/>
              </a:rPr>
              <a:t>INCLUDE</a:t>
            </a:r>
            <a:r>
              <a:rPr lang="en-US">
                <a:ea typeface="+mn-ea"/>
                <a:cs typeface="+mn-cs"/>
              </a:rPr>
              <a:t>	MACRO.ASM</a:t>
            </a:r>
          </a:p>
          <a:p>
            <a:pPr eaLnBrk="1" hangingPunct="1">
              <a:defRPr/>
            </a:pPr>
            <a:endParaRPr lang="en-US"/>
          </a:p>
        </p:txBody>
      </p:sp>
      <p:sp>
        <p:nvSpPr>
          <p:cNvPr id="34820" name="Slide Number Placeholder 3">
            <a:extLst>
              <a:ext uri="{FF2B5EF4-FFF2-40B4-BE49-F238E27FC236}">
                <a16:creationId xmlns:a16="http://schemas.microsoft.com/office/drawing/2014/main" id="{E9CCC982-879C-46BD-B851-D0C96AD522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FA437721-B6B1-4AC8-93AC-AD9E025AA3E9}" type="slidenum">
              <a:rPr lang="en-US" altLang="en-US" sz="1400">
                <a:latin typeface="Tahoma" panose="020B0604030504040204" pitchFamily="34" charset="0"/>
              </a:rPr>
              <a:pPr>
                <a:spcBef>
                  <a:spcPct val="0"/>
                </a:spcBef>
                <a:buClrTx/>
                <a:buSzTx/>
                <a:buFontTx/>
                <a:buNone/>
              </a:pPr>
              <a:t>523</a:t>
            </a:fld>
            <a:endParaRPr lang="en-US" altLang="en-US" sz="1400">
              <a:latin typeface="Tahoma" panose="020B0604030504040204" pitchFamily="34" charset="0"/>
            </a:endParaRPr>
          </a:p>
        </p:txBody>
      </p:sp>
    </p:spTree>
    <p:extLst>
      <p:ext uri="{BB962C8B-B14F-4D97-AF65-F5344CB8AC3E}">
        <p14:creationId xmlns:p14="http://schemas.microsoft.com/office/powerpoint/2010/main" val="4041966322"/>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a:extLst>
              <a:ext uri="{FF2B5EF4-FFF2-40B4-BE49-F238E27FC236}">
                <a16:creationId xmlns:a16="http://schemas.microsoft.com/office/drawing/2014/main" id="{6F603784-16CE-4C78-B856-07EBA412EE6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17E2BEEA-B0C0-4B2C-8A09-6410B0DEC367}" type="slidenum">
              <a:rPr lang="en-US" altLang="en-US" sz="1400">
                <a:latin typeface="Tahoma" panose="020B0604030504040204" pitchFamily="34" charset="0"/>
              </a:rPr>
              <a:pPr>
                <a:spcBef>
                  <a:spcPct val="0"/>
                </a:spcBef>
                <a:buClrTx/>
                <a:buSzTx/>
                <a:buFontTx/>
                <a:buNone/>
              </a:pPr>
              <a:t>524</a:t>
            </a:fld>
            <a:endParaRPr lang="en-US" altLang="en-US" sz="1400">
              <a:latin typeface="Tahoma" panose="020B0604030504040204" pitchFamily="34" charset="0"/>
            </a:endParaRPr>
          </a:p>
        </p:txBody>
      </p:sp>
      <p:sp>
        <p:nvSpPr>
          <p:cNvPr id="35843" name="Rectangle 2">
            <a:extLst>
              <a:ext uri="{FF2B5EF4-FFF2-40B4-BE49-F238E27FC236}">
                <a16:creationId xmlns:a16="http://schemas.microsoft.com/office/drawing/2014/main" id="{4BD7C6CC-472A-48B6-888F-4C273333A2AB}"/>
              </a:ext>
            </a:extLst>
          </p:cNvPr>
          <p:cNvSpPr>
            <a:spLocks noGrp="1" noChangeArrowheads="1"/>
          </p:cNvSpPr>
          <p:nvPr>
            <p:ph type="title"/>
          </p:nvPr>
        </p:nvSpPr>
        <p:spPr/>
        <p:txBody>
          <a:bodyPr/>
          <a:lstStyle/>
          <a:p>
            <a:pPr marL="914400" indent="-914400" algn="just"/>
            <a:r>
              <a:rPr lang="en-US" altLang="en-US" sz="2400"/>
              <a:t>IV. CẤU TRÚC CHUNG CỦA CHƯƠNG TRÌNH ASM</a:t>
            </a:r>
            <a:r>
              <a:rPr lang="en-US" altLang="en-US"/>
              <a:t> </a:t>
            </a:r>
          </a:p>
        </p:txBody>
      </p:sp>
      <p:sp>
        <p:nvSpPr>
          <p:cNvPr id="35844" name="Rectangle 3">
            <a:extLst>
              <a:ext uri="{FF2B5EF4-FFF2-40B4-BE49-F238E27FC236}">
                <a16:creationId xmlns:a16="http://schemas.microsoft.com/office/drawing/2014/main" id="{391B2AB2-C8AB-4417-B944-E7C45E0223F1}"/>
              </a:ext>
            </a:extLst>
          </p:cNvPr>
          <p:cNvSpPr>
            <a:spLocks noGrp="1" noChangeArrowheads="1"/>
          </p:cNvSpPr>
          <p:nvPr>
            <p:ph type="body" idx="1"/>
          </p:nvPr>
        </p:nvSpPr>
        <p:spPr>
          <a:xfrm>
            <a:off x="1752600" y="1219200"/>
            <a:ext cx="8726488" cy="5486400"/>
          </a:xfrm>
        </p:spPr>
        <p:txBody>
          <a:bodyPr/>
          <a:lstStyle/>
          <a:p>
            <a:pPr eaLnBrk="1" hangingPunct="1">
              <a:lnSpc>
                <a:spcPct val="80000"/>
              </a:lnSpc>
              <a:buSzPct val="130000"/>
              <a:buFont typeface="Wingdings" panose="05000000000000000000" pitchFamily="2" charset="2"/>
              <a:buChar char="§"/>
            </a:pPr>
            <a:r>
              <a:rPr lang="en-US" altLang="en-US" sz="2800" b="1"/>
              <a:t>Khai báo dạng đơn giản </a:t>
            </a:r>
            <a:endParaRPr lang="en-US" altLang="en-US" sz="2800"/>
          </a:p>
          <a:p>
            <a:pPr lvl="1" eaLnBrk="1" hangingPunct="1">
              <a:lnSpc>
                <a:spcPct val="80000"/>
              </a:lnSpc>
              <a:buFont typeface="Wingdings" panose="05000000000000000000" pitchFamily="2" charset="2"/>
              <a:buNone/>
            </a:pPr>
            <a:r>
              <a:rPr lang="en-US" altLang="en-US" sz="2000"/>
              <a:t>[phần khai báo Macro, STRUC, RECORD, UNION] (nếu có)</a:t>
            </a:r>
          </a:p>
          <a:p>
            <a:pPr lvl="1" eaLnBrk="1" hangingPunct="1">
              <a:lnSpc>
                <a:spcPct val="80000"/>
              </a:lnSpc>
              <a:buFont typeface="Wingdings" panose="05000000000000000000" pitchFamily="2" charset="2"/>
              <a:buNone/>
            </a:pPr>
            <a:r>
              <a:rPr lang="en-US" altLang="en-US" sz="2000"/>
              <a:t>chú ý : phần này có thể đặt chỗ khác, nhưng phải trước khi được sử dụng </a:t>
            </a:r>
          </a:p>
          <a:p>
            <a:pPr lvl="1" eaLnBrk="1" hangingPunct="1">
              <a:lnSpc>
                <a:spcPct val="80000"/>
              </a:lnSpc>
              <a:buFont typeface="Wingdings" panose="05000000000000000000" pitchFamily="2" charset="2"/>
              <a:buNone/>
            </a:pPr>
            <a:r>
              <a:rPr lang="en-US" altLang="en-US" sz="2000"/>
              <a:t>.MODEL kiểu</a:t>
            </a:r>
          </a:p>
          <a:p>
            <a:pPr lvl="1" eaLnBrk="1" hangingPunct="1">
              <a:lnSpc>
                <a:spcPct val="80000"/>
              </a:lnSpc>
              <a:buFont typeface="Wingdings" panose="05000000000000000000" pitchFamily="2" charset="2"/>
              <a:buNone/>
            </a:pPr>
            <a:r>
              <a:rPr lang="en-US" altLang="en-US" sz="2000"/>
              <a:t>.STACK độ lớn (tính theo byte)</a:t>
            </a:r>
          </a:p>
          <a:p>
            <a:pPr lvl="1" eaLnBrk="1" hangingPunct="1">
              <a:lnSpc>
                <a:spcPct val="80000"/>
              </a:lnSpc>
              <a:buFont typeface="Wingdings" panose="05000000000000000000" pitchFamily="2" charset="2"/>
              <a:buNone/>
            </a:pPr>
            <a:r>
              <a:rPr lang="en-US" altLang="en-US" sz="2000"/>
              <a:t>.DATA</a:t>
            </a:r>
          </a:p>
          <a:p>
            <a:pPr lvl="1" eaLnBrk="1" hangingPunct="1">
              <a:lnSpc>
                <a:spcPct val="80000"/>
              </a:lnSpc>
              <a:buFont typeface="Wingdings" panose="05000000000000000000" pitchFamily="2" charset="2"/>
              <a:buNone/>
            </a:pPr>
            <a:r>
              <a:rPr lang="en-US" altLang="en-US" sz="2000"/>
              <a:t>	các khai báo biến</a:t>
            </a:r>
          </a:p>
          <a:p>
            <a:pPr lvl="1" eaLnBrk="1" hangingPunct="1">
              <a:lnSpc>
                <a:spcPct val="80000"/>
              </a:lnSpc>
              <a:buFont typeface="Wingdings" panose="05000000000000000000" pitchFamily="2" charset="2"/>
              <a:buNone/>
            </a:pPr>
            <a:r>
              <a:rPr lang="en-US" altLang="en-US" sz="2000"/>
              <a:t>.CODE</a:t>
            </a:r>
          </a:p>
          <a:p>
            <a:pPr lvl="1" eaLnBrk="1" hangingPunct="1">
              <a:lnSpc>
                <a:spcPct val="80000"/>
              </a:lnSpc>
              <a:buFont typeface="Wingdings" panose="05000000000000000000" pitchFamily="2" charset="2"/>
              <a:buNone/>
            </a:pPr>
            <a:r>
              <a:rPr lang="en-US" altLang="en-US" sz="2000"/>
              <a:t>Nhãn : </a:t>
            </a:r>
          </a:p>
          <a:p>
            <a:pPr lvl="1" eaLnBrk="1" hangingPunct="1">
              <a:lnSpc>
                <a:spcPct val="80000"/>
              </a:lnSpc>
              <a:buFont typeface="Wingdings" panose="05000000000000000000" pitchFamily="2" charset="2"/>
              <a:buNone/>
            </a:pPr>
            <a:r>
              <a:rPr lang="en-US" altLang="en-US" sz="2000"/>
              <a:t>		MOV AX, @DATA</a:t>
            </a:r>
          </a:p>
          <a:p>
            <a:pPr lvl="1" eaLnBrk="1" hangingPunct="1">
              <a:lnSpc>
                <a:spcPct val="80000"/>
              </a:lnSpc>
              <a:buFont typeface="Wingdings" panose="05000000000000000000" pitchFamily="2" charset="2"/>
              <a:buNone/>
            </a:pPr>
            <a:r>
              <a:rPr lang="en-US" altLang="en-US" sz="2000"/>
              <a:t>		MOV  DS, AX</a:t>
            </a:r>
          </a:p>
          <a:p>
            <a:pPr lvl="1" eaLnBrk="1" hangingPunct="1">
              <a:lnSpc>
                <a:spcPct val="80000"/>
              </a:lnSpc>
              <a:buFont typeface="Wingdings" panose="05000000000000000000" pitchFamily="2" charset="2"/>
              <a:buNone/>
            </a:pPr>
            <a:r>
              <a:rPr lang="en-US" altLang="en-US" sz="2000"/>
              <a:t>		Thân chương trình </a:t>
            </a:r>
          </a:p>
          <a:p>
            <a:pPr lvl="1" eaLnBrk="1" hangingPunct="1">
              <a:lnSpc>
                <a:spcPct val="80000"/>
              </a:lnSpc>
              <a:buFont typeface="Wingdings" panose="05000000000000000000" pitchFamily="2" charset="2"/>
              <a:buNone/>
            </a:pPr>
            <a:r>
              <a:rPr lang="en-US" altLang="en-US" sz="2000"/>
              <a:t>		…</a:t>
            </a:r>
          </a:p>
          <a:p>
            <a:pPr lvl="1" eaLnBrk="1" hangingPunct="1">
              <a:lnSpc>
                <a:spcPct val="80000"/>
              </a:lnSpc>
              <a:buFont typeface="Wingdings" panose="05000000000000000000" pitchFamily="2" charset="2"/>
              <a:buNone/>
            </a:pPr>
            <a:r>
              <a:rPr lang="en-US" altLang="en-US" sz="2000"/>
              <a:t>		…</a:t>
            </a:r>
          </a:p>
          <a:p>
            <a:pPr lvl="1" eaLnBrk="1" hangingPunct="1">
              <a:lnSpc>
                <a:spcPct val="80000"/>
              </a:lnSpc>
              <a:buFont typeface="Wingdings" panose="05000000000000000000" pitchFamily="2" charset="2"/>
              <a:buNone/>
            </a:pPr>
            <a:r>
              <a:rPr lang="en-US" altLang="en-US" sz="2000"/>
              <a:t>		MOV AH, 4Ch	; lệnh trở về DOS</a:t>
            </a:r>
          </a:p>
          <a:p>
            <a:pPr lvl="1" eaLnBrk="1" hangingPunct="1">
              <a:lnSpc>
                <a:spcPct val="80000"/>
              </a:lnSpc>
              <a:buFont typeface="Wingdings" panose="05000000000000000000" pitchFamily="2" charset="2"/>
              <a:buNone/>
            </a:pPr>
            <a:r>
              <a:rPr lang="en-US" altLang="en-US" sz="2000"/>
              <a:t>		INT 21H</a:t>
            </a:r>
          </a:p>
          <a:p>
            <a:pPr lvl="1" eaLnBrk="1" hangingPunct="1">
              <a:lnSpc>
                <a:spcPct val="80000"/>
              </a:lnSpc>
              <a:buFont typeface="Wingdings" panose="05000000000000000000" pitchFamily="2" charset="2"/>
              <a:buNone/>
            </a:pPr>
            <a:r>
              <a:rPr lang="en-US" altLang="en-US" sz="2000"/>
              <a:t>		[các chương trình con] (nếu có)</a:t>
            </a:r>
          </a:p>
          <a:p>
            <a:pPr lvl="1" eaLnBrk="1" hangingPunct="1">
              <a:lnSpc>
                <a:spcPct val="80000"/>
              </a:lnSpc>
              <a:buFont typeface="Wingdings" panose="05000000000000000000" pitchFamily="2" charset="2"/>
              <a:buNone/>
            </a:pPr>
            <a:r>
              <a:rPr lang="en-US" altLang="en-US" sz="2000"/>
              <a:t>END Nhãn</a:t>
            </a:r>
          </a:p>
        </p:txBody>
      </p:sp>
    </p:spTree>
    <p:extLst>
      <p:ext uri="{BB962C8B-B14F-4D97-AF65-F5344CB8AC3E}">
        <p14:creationId xmlns:p14="http://schemas.microsoft.com/office/powerpoint/2010/main" val="870536781"/>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a:extLst>
              <a:ext uri="{FF2B5EF4-FFF2-40B4-BE49-F238E27FC236}">
                <a16:creationId xmlns:a16="http://schemas.microsoft.com/office/drawing/2014/main" id="{EF55B767-B5E9-47A0-8250-B30279C2B7A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850A1CF6-F700-4DB1-B452-72E4EC33F80B}" type="slidenum">
              <a:rPr lang="en-US" altLang="en-US" sz="1400">
                <a:latin typeface="Tahoma" panose="020B0604030504040204" pitchFamily="34" charset="0"/>
              </a:rPr>
              <a:pPr>
                <a:spcBef>
                  <a:spcPct val="0"/>
                </a:spcBef>
                <a:buClrTx/>
                <a:buSzTx/>
                <a:buFontTx/>
                <a:buNone/>
              </a:pPr>
              <a:t>525</a:t>
            </a:fld>
            <a:endParaRPr lang="en-US" altLang="en-US" sz="1400">
              <a:latin typeface="Tahoma" panose="020B0604030504040204" pitchFamily="34" charset="0"/>
            </a:endParaRPr>
          </a:p>
        </p:txBody>
      </p:sp>
      <p:sp>
        <p:nvSpPr>
          <p:cNvPr id="36867" name="Rectangle 30">
            <a:extLst>
              <a:ext uri="{FF2B5EF4-FFF2-40B4-BE49-F238E27FC236}">
                <a16:creationId xmlns:a16="http://schemas.microsoft.com/office/drawing/2014/main" id="{FCE683EB-8C22-416F-B66A-068B856AFBC3}"/>
              </a:ext>
            </a:extLst>
          </p:cNvPr>
          <p:cNvSpPr>
            <a:spLocks noGrp="1" noChangeArrowheads="1"/>
          </p:cNvSpPr>
          <p:nvPr>
            <p:ph type="title"/>
          </p:nvPr>
        </p:nvSpPr>
        <p:spPr/>
        <p:txBody>
          <a:bodyPr/>
          <a:lstStyle/>
          <a:p>
            <a:pPr eaLnBrk="1" hangingPunct="1"/>
            <a:r>
              <a:rPr lang="en-US" altLang="en-US"/>
              <a:t>Model : Khái báo quy mô kiểu dùng bộ nhớ </a:t>
            </a:r>
          </a:p>
        </p:txBody>
      </p:sp>
      <p:graphicFrame>
        <p:nvGraphicFramePr>
          <p:cNvPr id="255037" name="Group 61">
            <a:extLst>
              <a:ext uri="{FF2B5EF4-FFF2-40B4-BE49-F238E27FC236}">
                <a16:creationId xmlns:a16="http://schemas.microsoft.com/office/drawing/2014/main" id="{E490F352-A3F6-4308-BDAE-196377DD23CF}"/>
              </a:ext>
            </a:extLst>
          </p:cNvPr>
          <p:cNvGraphicFramePr>
            <a:graphicFrameLocks noGrp="1"/>
          </p:cNvGraphicFramePr>
          <p:nvPr>
            <p:ph idx="1"/>
          </p:nvPr>
        </p:nvGraphicFramePr>
        <p:xfrm>
          <a:off x="1752600" y="1295401"/>
          <a:ext cx="8726488" cy="5345113"/>
        </p:xfrm>
        <a:graphic>
          <a:graphicData uri="http://schemas.openxmlformats.org/drawingml/2006/table">
            <a:tbl>
              <a:tblPr/>
              <a:tblGrid>
                <a:gridCol w="2209800">
                  <a:extLst>
                    <a:ext uri="{9D8B030D-6E8A-4147-A177-3AD203B41FA5}">
                      <a16:colId xmlns:a16="http://schemas.microsoft.com/office/drawing/2014/main" val="20000"/>
                    </a:ext>
                  </a:extLst>
                </a:gridCol>
                <a:gridCol w="6516688">
                  <a:extLst>
                    <a:ext uri="{9D8B030D-6E8A-4147-A177-3AD203B41FA5}">
                      <a16:colId xmlns:a16="http://schemas.microsoft.com/office/drawing/2014/main" val="20001"/>
                    </a:ext>
                  </a:extLst>
                </a:gridCol>
              </a:tblGrid>
              <a:tr h="73031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1" i="0" u="none" strike="noStrike" cap="none" normalizeH="0" baseline="0">
                          <a:ln>
                            <a:noFill/>
                          </a:ln>
                          <a:solidFill>
                            <a:schemeClr val="tx1"/>
                          </a:solidFill>
                          <a:effectLst/>
                          <a:latin typeface="Times New Roman" pitchFamily="18" charset="0"/>
                        </a:rPr>
                        <a:t>Kiểu</a:t>
                      </a:r>
                    </a:p>
                  </a:txBody>
                  <a:tcPr marT="45724" marB="45724"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1" i="0" u="none" strike="noStrike" cap="none" normalizeH="0" baseline="0">
                          <a:ln>
                            <a:noFill/>
                          </a:ln>
                          <a:solidFill>
                            <a:schemeClr val="tx1"/>
                          </a:solidFill>
                          <a:effectLst/>
                          <a:latin typeface="Times New Roman" pitchFamily="18" charset="0"/>
                        </a:rPr>
                        <a:t>Mô tả</a:t>
                      </a:r>
                    </a:p>
                  </a:txBody>
                  <a:tcPr marT="45724" marB="45724"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837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1" i="0" u="none" strike="noStrike" cap="none" normalizeH="0" baseline="0">
                          <a:ln>
                            <a:noFill/>
                          </a:ln>
                          <a:solidFill>
                            <a:schemeClr val="tx1"/>
                          </a:solidFill>
                          <a:effectLst/>
                          <a:latin typeface="Times New Roman" pitchFamily="18" charset="0"/>
                        </a:rPr>
                        <a:t>Tiny (Hẹp)</a:t>
                      </a:r>
                    </a:p>
                  </a:txBody>
                  <a:tcPr marT="45724" marB="45724"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1" i="0" u="none" strike="noStrike" cap="none" normalizeH="0" baseline="0">
                          <a:ln>
                            <a:noFill/>
                          </a:ln>
                          <a:solidFill>
                            <a:schemeClr val="tx1"/>
                          </a:solidFill>
                          <a:effectLst/>
                          <a:latin typeface="Times New Roman" pitchFamily="18" charset="0"/>
                        </a:rPr>
                        <a:t>mã lệnh và dữ liệu gói gọn trong một đoạn</a:t>
                      </a:r>
                    </a:p>
                  </a:txBody>
                  <a:tcPr marT="45724" marB="45724"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837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1" i="0" u="none" strike="noStrike" cap="none" normalizeH="0" baseline="0">
                          <a:ln>
                            <a:noFill/>
                          </a:ln>
                          <a:solidFill>
                            <a:schemeClr val="tx1"/>
                          </a:solidFill>
                          <a:effectLst/>
                          <a:latin typeface="Times New Roman" pitchFamily="18" charset="0"/>
                        </a:rPr>
                        <a:t>Small (Nhỏ)</a:t>
                      </a:r>
                    </a:p>
                  </a:txBody>
                  <a:tcPr marT="45724" marB="45724"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1" i="0" u="none" strike="noStrike" cap="none" normalizeH="0" baseline="0">
                          <a:ln>
                            <a:noFill/>
                          </a:ln>
                          <a:solidFill>
                            <a:schemeClr val="tx1"/>
                          </a:solidFill>
                          <a:effectLst/>
                          <a:latin typeface="Times New Roman" pitchFamily="18" charset="0"/>
                        </a:rPr>
                        <a:t>mã lệnh nằm trong 1 đoạn, dữ liệu 1 đoạn</a:t>
                      </a:r>
                    </a:p>
                  </a:txBody>
                  <a:tcPr marT="45724" marB="45724"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996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1" i="0" u="none" strike="noStrike" cap="none" normalizeH="0" baseline="0">
                          <a:ln>
                            <a:noFill/>
                          </a:ln>
                          <a:solidFill>
                            <a:schemeClr val="tx1"/>
                          </a:solidFill>
                          <a:effectLst/>
                          <a:latin typeface="Times New Roman" pitchFamily="18" charset="0"/>
                        </a:rPr>
                        <a:t>Medium (TB)</a:t>
                      </a:r>
                    </a:p>
                  </a:txBody>
                  <a:tcPr marT="45724" marB="45724"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1" i="0" u="none" strike="noStrike" cap="none" normalizeH="0" baseline="0">
                          <a:ln>
                            <a:noFill/>
                          </a:ln>
                          <a:solidFill>
                            <a:schemeClr val="tx1"/>
                          </a:solidFill>
                          <a:effectLst/>
                          <a:latin typeface="Times New Roman" pitchFamily="18" charset="0"/>
                        </a:rPr>
                        <a:t>mã lệnh nằm trong nhiều đoạn, dữ liệu 1 đoạn</a:t>
                      </a:r>
                    </a:p>
                  </a:txBody>
                  <a:tcPr marT="45724" marB="45724"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230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1" i="0" u="none" strike="noStrike" cap="none" normalizeH="0" baseline="0">
                          <a:ln>
                            <a:noFill/>
                          </a:ln>
                          <a:solidFill>
                            <a:schemeClr val="tx1"/>
                          </a:solidFill>
                          <a:effectLst/>
                          <a:latin typeface="Times New Roman" pitchFamily="18" charset="0"/>
                        </a:rPr>
                        <a:t>Compact (Gọn)</a:t>
                      </a:r>
                    </a:p>
                  </a:txBody>
                  <a:tcPr marT="45724" marB="45724"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1" i="0" u="none" strike="noStrike" cap="none" normalizeH="0" baseline="0">
                          <a:ln>
                            <a:noFill/>
                          </a:ln>
                          <a:solidFill>
                            <a:schemeClr val="tx1"/>
                          </a:solidFill>
                          <a:effectLst/>
                          <a:latin typeface="Times New Roman" pitchFamily="18" charset="0"/>
                        </a:rPr>
                        <a:t>mã lệnh nằm trong 1 đoạn, dữ liệu trong nhiểu đoạn</a:t>
                      </a:r>
                    </a:p>
                  </a:txBody>
                  <a:tcPr marT="45724" marB="45724"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230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1" i="0" u="none" strike="noStrike" cap="none" normalizeH="0" baseline="0">
                          <a:ln>
                            <a:noFill/>
                          </a:ln>
                          <a:solidFill>
                            <a:schemeClr val="tx1"/>
                          </a:solidFill>
                          <a:effectLst/>
                          <a:latin typeface="Times New Roman" pitchFamily="18" charset="0"/>
                        </a:rPr>
                        <a:t>Large (lớn)</a:t>
                      </a:r>
                    </a:p>
                  </a:txBody>
                  <a:tcPr marT="45724" marB="45724"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1" i="0" u="none" strike="noStrike" cap="none" normalizeH="0" baseline="0">
                          <a:ln>
                            <a:noFill/>
                          </a:ln>
                          <a:solidFill>
                            <a:schemeClr val="tx1"/>
                          </a:solidFill>
                          <a:effectLst/>
                          <a:latin typeface="Times New Roman" pitchFamily="18" charset="0"/>
                        </a:rPr>
                        <a:t>mã lệnh nằm trong nhiều đoạn, dữ liệu trong nhiều đoạn, không có mảng nào lớn hơn 64 K</a:t>
                      </a:r>
                    </a:p>
                  </a:txBody>
                  <a:tcPr marT="45724" marB="45724"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26199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1" i="0" u="none" strike="noStrike" cap="none" normalizeH="0" baseline="0">
                          <a:ln>
                            <a:noFill/>
                          </a:ln>
                          <a:solidFill>
                            <a:schemeClr val="tx1"/>
                          </a:solidFill>
                          <a:effectLst/>
                          <a:latin typeface="Times New Roman" pitchFamily="18" charset="0"/>
                        </a:rPr>
                        <a:t>Huge (đồ sộ)</a:t>
                      </a:r>
                    </a:p>
                  </a:txBody>
                  <a:tcPr marT="45724" marB="45724"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1" i="0" u="none" strike="noStrike" cap="none" normalizeH="0" baseline="0">
                          <a:ln>
                            <a:noFill/>
                          </a:ln>
                          <a:solidFill>
                            <a:schemeClr val="tx1"/>
                          </a:solidFill>
                          <a:effectLst/>
                          <a:latin typeface="Times New Roman" pitchFamily="18" charset="0"/>
                        </a:rPr>
                        <a:t>mã lệnh nằm trong nhiều đoạn, dữ liệu trong nhiều đoạn, các  mảng có thể lớn hơn 64 K</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1" i="0" u="none" strike="noStrike" cap="none" normalizeH="0" baseline="0">
                        <a:ln>
                          <a:noFill/>
                        </a:ln>
                        <a:solidFill>
                          <a:schemeClr val="tx1"/>
                        </a:solidFill>
                        <a:effectLst/>
                        <a:latin typeface="Times New Roman" pitchFamily="18" charset="0"/>
                      </a:endParaRPr>
                    </a:p>
                  </a:txBody>
                  <a:tcPr marT="45724" marB="45724" horzOverflow="overflow">
                    <a:lnL w="28575" cap="flat" cmpd="sng" algn="ctr">
                      <a:solidFill>
                        <a:schemeClr val="hlink"/>
                      </a:solidFill>
                      <a:prstDash val="solid"/>
                      <a:round/>
                      <a:headEnd type="none" w="med" len="med"/>
                      <a:tailEnd type="none" w="med" len="med"/>
                    </a:lnL>
                    <a:lnR w="28575" cap="flat" cmpd="sng" algn="ctr">
                      <a:solidFill>
                        <a:schemeClr val="hlink"/>
                      </a:solidFill>
                      <a:prstDash val="solid"/>
                      <a:round/>
                      <a:headEnd type="none" w="med" len="med"/>
                      <a:tailEnd type="none" w="med" len="med"/>
                    </a:lnR>
                    <a:lnT w="28575" cap="flat" cmpd="sng" algn="ctr">
                      <a:solidFill>
                        <a:schemeClr val="hlink"/>
                      </a:solidFill>
                      <a:prstDash val="solid"/>
                      <a:round/>
                      <a:headEnd type="none" w="med" len="med"/>
                      <a:tailEnd type="none" w="med" len="med"/>
                    </a:lnT>
                    <a:lnB w="28575" cap="flat" cmpd="sng" algn="ctr">
                      <a:solidFill>
                        <a:schemeClr val="hlink"/>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8530475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a:extLst>
              <a:ext uri="{FF2B5EF4-FFF2-40B4-BE49-F238E27FC236}">
                <a16:creationId xmlns:a16="http://schemas.microsoft.com/office/drawing/2014/main" id="{347E00AE-31F2-407D-A59E-AC1174AA51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0AC45CC2-B4E3-4784-91AB-D8244863B961}" type="slidenum">
              <a:rPr lang="en-US" altLang="en-US" sz="1400">
                <a:latin typeface="Tahoma" panose="020B0604030504040204" pitchFamily="34" charset="0"/>
              </a:rPr>
              <a:pPr>
                <a:spcBef>
                  <a:spcPct val="0"/>
                </a:spcBef>
                <a:buClrTx/>
                <a:buSzTx/>
                <a:buFontTx/>
                <a:buNone/>
              </a:pPr>
              <a:t>526</a:t>
            </a:fld>
            <a:endParaRPr lang="en-US" altLang="en-US" sz="1400">
              <a:latin typeface="Tahoma" panose="020B0604030504040204" pitchFamily="34" charset="0"/>
            </a:endParaRPr>
          </a:p>
        </p:txBody>
      </p:sp>
      <p:sp>
        <p:nvSpPr>
          <p:cNvPr id="37891" name="Rectangle 2">
            <a:extLst>
              <a:ext uri="{FF2B5EF4-FFF2-40B4-BE49-F238E27FC236}">
                <a16:creationId xmlns:a16="http://schemas.microsoft.com/office/drawing/2014/main" id="{5BC24F7E-BE9B-4AC1-9364-7605AB34816C}"/>
              </a:ext>
            </a:extLst>
          </p:cNvPr>
          <p:cNvSpPr>
            <a:spLocks noGrp="1" noChangeArrowheads="1"/>
          </p:cNvSpPr>
          <p:nvPr>
            <p:ph type="title"/>
          </p:nvPr>
        </p:nvSpPr>
        <p:spPr/>
        <p:txBody>
          <a:bodyPr/>
          <a:lstStyle/>
          <a:p>
            <a:pPr marL="914400" indent="-914400" algn="just"/>
            <a:r>
              <a:rPr lang="en-US" altLang="en-US" sz="2800"/>
              <a:t>KHUNG CỦA CHƯƠNG TRÌNH ASM</a:t>
            </a:r>
            <a:r>
              <a:rPr lang="en-US" altLang="en-US"/>
              <a:t> </a:t>
            </a:r>
          </a:p>
        </p:txBody>
      </p:sp>
      <p:sp>
        <p:nvSpPr>
          <p:cNvPr id="37892" name="Rectangle 3">
            <a:extLst>
              <a:ext uri="{FF2B5EF4-FFF2-40B4-BE49-F238E27FC236}">
                <a16:creationId xmlns:a16="http://schemas.microsoft.com/office/drawing/2014/main" id="{227DAAC0-CC60-4584-9C63-598B1134B3F6}"/>
              </a:ext>
            </a:extLst>
          </p:cNvPr>
          <p:cNvSpPr>
            <a:spLocks noGrp="1" noChangeArrowheads="1"/>
          </p:cNvSpPr>
          <p:nvPr>
            <p:ph type="body" idx="1"/>
          </p:nvPr>
        </p:nvSpPr>
        <p:spPr>
          <a:xfrm>
            <a:off x="1524000" y="1219200"/>
            <a:ext cx="8955088" cy="5334000"/>
          </a:xfrm>
        </p:spPr>
        <p:txBody>
          <a:bodyPr/>
          <a:lstStyle/>
          <a:p>
            <a:pPr marL="609600" indent="-609600">
              <a:lnSpc>
                <a:spcPct val="80000"/>
              </a:lnSpc>
            </a:pPr>
            <a:r>
              <a:rPr lang="en-US" altLang="en-US" b="1"/>
              <a:t>Khái báo dạng chuẩn </a:t>
            </a:r>
          </a:p>
          <a:p>
            <a:pPr marL="990600" lvl="1" indent="-533400">
              <a:lnSpc>
                <a:spcPct val="80000"/>
              </a:lnSpc>
              <a:buNone/>
            </a:pPr>
            <a:r>
              <a:rPr lang="en-US" altLang="en-US"/>
              <a:t>[phần khai báo Macro, STRUC, RECORD, UNION] </a:t>
            </a:r>
          </a:p>
          <a:p>
            <a:pPr marL="990600" lvl="1" indent="-533400">
              <a:lnSpc>
                <a:spcPct val="80000"/>
              </a:lnSpc>
              <a:buNone/>
            </a:pPr>
            <a:r>
              <a:rPr lang="en-US" altLang="en-US"/>
              <a:t>Chú ý : Có thể đặt chỗ khác, nhưng phải trước khi dùng </a:t>
            </a:r>
          </a:p>
          <a:p>
            <a:pPr marL="990600" lvl="1" indent="-533400">
              <a:lnSpc>
                <a:spcPct val="80000"/>
              </a:lnSpc>
              <a:buNone/>
            </a:pPr>
            <a:r>
              <a:rPr lang="en-US" altLang="en-US"/>
              <a:t>StackName	SEGMENT	alig 	combine 	‘class’</a:t>
            </a:r>
          </a:p>
          <a:p>
            <a:pPr marL="990600" lvl="1" indent="-533400">
              <a:lnSpc>
                <a:spcPct val="80000"/>
              </a:lnSpc>
              <a:buNone/>
            </a:pPr>
            <a:r>
              <a:rPr lang="en-US" altLang="en-US"/>
              <a:t>			Kiểu  Độ lớn  DUP  (? hoặc 1 giá trị)  </a:t>
            </a:r>
          </a:p>
          <a:p>
            <a:pPr marL="990600" lvl="1" indent="-533400">
              <a:lnSpc>
                <a:spcPct val="80000"/>
              </a:lnSpc>
              <a:buNone/>
            </a:pPr>
            <a:r>
              <a:rPr lang="en-US" altLang="en-US"/>
              <a:t>StackName 	ENDS</a:t>
            </a:r>
          </a:p>
          <a:p>
            <a:pPr marL="990600" lvl="1" indent="-533400">
              <a:lnSpc>
                <a:spcPct val="80000"/>
              </a:lnSpc>
              <a:buNone/>
            </a:pPr>
            <a:r>
              <a:rPr lang="en-US" altLang="en-US"/>
              <a:t>DataName	SEGMENT	alig 	combine 	‘class’</a:t>
            </a:r>
          </a:p>
          <a:p>
            <a:pPr marL="990600" lvl="1" indent="-533400">
              <a:lnSpc>
                <a:spcPct val="80000"/>
              </a:lnSpc>
              <a:buNone/>
            </a:pPr>
            <a:r>
              <a:rPr lang="en-US" altLang="en-US"/>
              <a:t>			Các khai báo biến </a:t>
            </a:r>
          </a:p>
          <a:p>
            <a:pPr marL="990600" lvl="1" indent="-533400">
              <a:lnSpc>
                <a:spcPct val="80000"/>
              </a:lnSpc>
              <a:buNone/>
            </a:pPr>
            <a:r>
              <a:rPr lang="en-US" altLang="en-US"/>
              <a:t>DataName 	ENDS</a:t>
            </a:r>
          </a:p>
          <a:p>
            <a:pPr marL="990600" lvl="1" indent="-533400">
              <a:lnSpc>
                <a:spcPct val="80000"/>
              </a:lnSpc>
              <a:buNone/>
            </a:pPr>
            <a:endParaRPr lang="en-US" altLang="en-US" b="1"/>
          </a:p>
        </p:txBody>
      </p:sp>
    </p:spTree>
    <p:extLst>
      <p:ext uri="{BB962C8B-B14F-4D97-AF65-F5344CB8AC3E}">
        <p14:creationId xmlns:p14="http://schemas.microsoft.com/office/powerpoint/2010/main" val="307165977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a:extLst>
              <a:ext uri="{FF2B5EF4-FFF2-40B4-BE49-F238E27FC236}">
                <a16:creationId xmlns:a16="http://schemas.microsoft.com/office/drawing/2014/main" id="{F7F4D0ED-3F28-4835-B61B-523848B4EE0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2F867C2D-0FC0-4222-802D-BEABE32F5CF5}" type="slidenum">
              <a:rPr lang="en-US" altLang="en-US" sz="1400">
                <a:latin typeface="Tahoma" panose="020B0604030504040204" pitchFamily="34" charset="0"/>
              </a:rPr>
              <a:pPr>
                <a:spcBef>
                  <a:spcPct val="0"/>
                </a:spcBef>
                <a:buClrTx/>
                <a:buSzTx/>
                <a:buFontTx/>
                <a:buNone/>
              </a:pPr>
              <a:t>527</a:t>
            </a:fld>
            <a:endParaRPr lang="en-US" altLang="en-US" sz="1400">
              <a:latin typeface="Tahoma" panose="020B0604030504040204" pitchFamily="34" charset="0"/>
            </a:endParaRPr>
          </a:p>
        </p:txBody>
      </p:sp>
      <p:sp>
        <p:nvSpPr>
          <p:cNvPr id="38915" name="Rectangle 2">
            <a:extLst>
              <a:ext uri="{FF2B5EF4-FFF2-40B4-BE49-F238E27FC236}">
                <a16:creationId xmlns:a16="http://schemas.microsoft.com/office/drawing/2014/main" id="{63016A54-FA0E-411E-A0BA-16375BAD5627}"/>
              </a:ext>
            </a:extLst>
          </p:cNvPr>
          <p:cNvSpPr>
            <a:spLocks noGrp="1" noChangeArrowheads="1"/>
          </p:cNvSpPr>
          <p:nvPr>
            <p:ph type="title"/>
          </p:nvPr>
        </p:nvSpPr>
        <p:spPr/>
        <p:txBody>
          <a:bodyPr/>
          <a:lstStyle/>
          <a:p>
            <a:pPr eaLnBrk="1" hangingPunct="1"/>
            <a:r>
              <a:rPr lang="en-US" altLang="en-US"/>
              <a:t>KHUNG CHƯƠNG TRÌNH</a:t>
            </a:r>
          </a:p>
        </p:txBody>
      </p:sp>
      <p:sp>
        <p:nvSpPr>
          <p:cNvPr id="38916" name="Rectangle 3">
            <a:extLst>
              <a:ext uri="{FF2B5EF4-FFF2-40B4-BE49-F238E27FC236}">
                <a16:creationId xmlns:a16="http://schemas.microsoft.com/office/drawing/2014/main" id="{98527364-C2E7-4730-99EF-854687C25AE5}"/>
              </a:ext>
            </a:extLst>
          </p:cNvPr>
          <p:cNvSpPr>
            <a:spLocks noGrp="1" noChangeArrowheads="1"/>
          </p:cNvSpPr>
          <p:nvPr>
            <p:ph type="body" idx="1"/>
          </p:nvPr>
        </p:nvSpPr>
        <p:spPr>
          <a:xfrm>
            <a:off x="1752600" y="1295400"/>
            <a:ext cx="8726488" cy="5257800"/>
          </a:xfrm>
        </p:spPr>
        <p:txBody>
          <a:bodyPr/>
          <a:lstStyle/>
          <a:p>
            <a:pPr marL="990600" lvl="1" indent="-533400">
              <a:lnSpc>
                <a:spcPct val="80000"/>
              </a:lnSpc>
              <a:buNone/>
              <a:defRPr/>
            </a:pPr>
            <a:r>
              <a:rPr lang="en-US" altLang="en-US" sz="2400"/>
              <a:t>CodeName		SEGMENT	alig 	combine 	‘class’</a:t>
            </a:r>
          </a:p>
          <a:p>
            <a:pPr marL="990600" lvl="1" indent="-533400">
              <a:lnSpc>
                <a:spcPct val="80000"/>
              </a:lnSpc>
              <a:buNone/>
              <a:defRPr/>
            </a:pPr>
            <a:r>
              <a:rPr lang="en-US" altLang="en-US" sz="2400"/>
              <a:t>	ASSUME	tên_thanh_ghi_segment : tên_segment </a:t>
            </a:r>
            <a:br>
              <a:rPr lang="en-US" altLang="en-US" sz="2400"/>
            </a:br>
            <a:r>
              <a:rPr lang="en-US" altLang="en-US" sz="2400"/>
              <a:t>Nhãn :</a:t>
            </a:r>
          </a:p>
          <a:p>
            <a:pPr lvl="1" eaLnBrk="1" hangingPunct="1">
              <a:lnSpc>
                <a:spcPct val="90000"/>
              </a:lnSpc>
              <a:buFont typeface="Wingdings" panose="05000000000000000000" pitchFamily="2" charset="2"/>
              <a:buNone/>
              <a:defRPr/>
            </a:pPr>
            <a:r>
              <a:rPr lang="en-US" altLang="en-US" sz="2400"/>
              <a:t>		MOV AX, Tên_Data_Seg</a:t>
            </a:r>
          </a:p>
          <a:p>
            <a:pPr lvl="1" eaLnBrk="1" hangingPunct="1">
              <a:lnSpc>
                <a:spcPct val="90000"/>
              </a:lnSpc>
              <a:buFont typeface="Wingdings" panose="05000000000000000000" pitchFamily="2" charset="2"/>
              <a:buNone/>
              <a:defRPr/>
            </a:pPr>
            <a:r>
              <a:rPr lang="en-US" altLang="en-US" sz="2400"/>
              <a:t>		MOV DS, AX</a:t>
            </a:r>
          </a:p>
          <a:p>
            <a:pPr lvl="1" eaLnBrk="1" hangingPunct="1">
              <a:lnSpc>
                <a:spcPct val="90000"/>
              </a:lnSpc>
              <a:buFont typeface="Wingdings" panose="05000000000000000000" pitchFamily="2" charset="2"/>
              <a:buNone/>
              <a:defRPr/>
            </a:pPr>
            <a:r>
              <a:rPr lang="en-US" altLang="en-US" sz="2400"/>
              <a:t>		Thân chương trình</a:t>
            </a:r>
          </a:p>
          <a:p>
            <a:pPr lvl="1" eaLnBrk="1" hangingPunct="1">
              <a:lnSpc>
                <a:spcPct val="90000"/>
              </a:lnSpc>
              <a:buFont typeface="Wingdings" panose="05000000000000000000" pitchFamily="2" charset="2"/>
              <a:buNone/>
              <a:defRPr/>
            </a:pPr>
            <a:r>
              <a:rPr lang="en-US" altLang="en-US" sz="2400"/>
              <a:t>		…</a:t>
            </a:r>
          </a:p>
          <a:p>
            <a:pPr lvl="1" eaLnBrk="1" hangingPunct="1">
              <a:lnSpc>
                <a:spcPct val="90000"/>
              </a:lnSpc>
              <a:buFont typeface="Wingdings" panose="05000000000000000000" pitchFamily="2" charset="2"/>
              <a:buNone/>
              <a:defRPr/>
            </a:pPr>
            <a:r>
              <a:rPr lang="en-US" altLang="en-US" sz="2400"/>
              <a:t>		…</a:t>
            </a:r>
          </a:p>
          <a:p>
            <a:pPr lvl="1" eaLnBrk="1" hangingPunct="1">
              <a:lnSpc>
                <a:spcPct val="90000"/>
              </a:lnSpc>
              <a:buFont typeface="Wingdings" panose="05000000000000000000" pitchFamily="2" charset="2"/>
              <a:buNone/>
              <a:defRPr/>
            </a:pPr>
            <a:r>
              <a:rPr lang="en-US" altLang="en-US" sz="2400"/>
              <a:t>		MOV AH, 4CH</a:t>
            </a:r>
          </a:p>
          <a:p>
            <a:pPr lvl="1" eaLnBrk="1" hangingPunct="1">
              <a:lnSpc>
                <a:spcPct val="90000"/>
              </a:lnSpc>
              <a:buFont typeface="Wingdings" panose="05000000000000000000" pitchFamily="2" charset="2"/>
              <a:buNone/>
              <a:defRPr/>
            </a:pPr>
            <a:r>
              <a:rPr lang="en-US" altLang="en-US" sz="2400"/>
              <a:t>		INT 21H</a:t>
            </a:r>
          </a:p>
          <a:p>
            <a:pPr lvl="1" eaLnBrk="1" hangingPunct="1">
              <a:lnSpc>
                <a:spcPct val="90000"/>
              </a:lnSpc>
              <a:buFont typeface="Wingdings" panose="05000000000000000000" pitchFamily="2" charset="2"/>
              <a:buNone/>
              <a:defRPr/>
            </a:pPr>
            <a:r>
              <a:rPr lang="en-US" altLang="en-US" sz="2400"/>
              <a:t>		[các chương trình con] (nếu có)</a:t>
            </a:r>
          </a:p>
          <a:p>
            <a:pPr lvl="1" eaLnBrk="1" hangingPunct="1">
              <a:lnSpc>
                <a:spcPct val="90000"/>
              </a:lnSpc>
              <a:buFont typeface="Wingdings" panose="05000000000000000000" pitchFamily="2" charset="2"/>
              <a:buNone/>
              <a:defRPr/>
            </a:pPr>
            <a:r>
              <a:rPr lang="en-US" altLang="en-US" sz="2400"/>
              <a:t>CodeName		ENDS	</a:t>
            </a:r>
          </a:p>
          <a:p>
            <a:pPr lvl="1" eaLnBrk="1" hangingPunct="1">
              <a:lnSpc>
                <a:spcPct val="90000"/>
              </a:lnSpc>
              <a:buFont typeface="Wingdings" panose="05000000000000000000" pitchFamily="2" charset="2"/>
              <a:buNone/>
              <a:defRPr/>
            </a:pPr>
            <a:r>
              <a:rPr lang="en-US" altLang="en-US" sz="2400"/>
              <a:t>				END Nhãn</a:t>
            </a:r>
          </a:p>
        </p:txBody>
      </p:sp>
    </p:spTree>
    <p:extLst>
      <p:ext uri="{BB962C8B-B14F-4D97-AF65-F5344CB8AC3E}">
        <p14:creationId xmlns:p14="http://schemas.microsoft.com/office/powerpoint/2010/main" val="189677623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3AA22569-D2EF-4AA1-804F-EEDD111E13E7}"/>
              </a:ext>
            </a:extLst>
          </p:cNvPr>
          <p:cNvSpPr>
            <a:spLocks noGrp="1"/>
          </p:cNvSpPr>
          <p:nvPr>
            <p:ph type="title"/>
          </p:nvPr>
        </p:nvSpPr>
        <p:spPr/>
        <p:txBody>
          <a:bodyPr/>
          <a:lstStyle/>
          <a:p>
            <a:pPr eaLnBrk="1" hangingPunct="1"/>
            <a:endParaRPr lang="en-US" altLang="en-US"/>
          </a:p>
        </p:txBody>
      </p:sp>
      <p:sp>
        <p:nvSpPr>
          <p:cNvPr id="38915" name="Content Placeholder 2">
            <a:extLst>
              <a:ext uri="{FF2B5EF4-FFF2-40B4-BE49-F238E27FC236}">
                <a16:creationId xmlns:a16="http://schemas.microsoft.com/office/drawing/2014/main" id="{7D5C1D8B-01B1-4B7E-AB18-7F73B5CFD20B}"/>
              </a:ext>
            </a:extLst>
          </p:cNvPr>
          <p:cNvSpPr>
            <a:spLocks noGrp="1"/>
          </p:cNvSpPr>
          <p:nvPr>
            <p:ph idx="1"/>
          </p:nvPr>
        </p:nvSpPr>
        <p:spPr/>
        <p:txBody>
          <a:bodyPr/>
          <a:lstStyle/>
          <a:p>
            <a:pPr algn="just" eaLnBrk="1" hangingPunct="1">
              <a:lnSpc>
                <a:spcPct val="90000"/>
              </a:lnSpc>
              <a:defRPr/>
            </a:pPr>
            <a:r>
              <a:rPr lang="en-US" altLang="en-US" sz="2400" b="1"/>
              <a:t>Ví dụ :</a:t>
            </a:r>
            <a:r>
              <a:rPr lang="en-US" altLang="en-US" sz="2400"/>
              <a:t> C.trình Hello.asm dùng để in ra dòng chữ hello, world.</a:t>
            </a:r>
          </a:p>
          <a:p>
            <a:pPr marL="457200" lvl="1" indent="0" algn="just">
              <a:lnSpc>
                <a:spcPct val="90000"/>
              </a:lnSpc>
              <a:buNone/>
              <a:defRPr/>
            </a:pPr>
            <a:r>
              <a:rPr lang="en-US" altLang="en-US" sz="2400"/>
              <a:t>Stackseg		SEGMENT	PARA	 STACK	‘stack’</a:t>
            </a:r>
          </a:p>
          <a:p>
            <a:pPr lvl="1" algn="just" eaLnBrk="1" hangingPunct="1">
              <a:lnSpc>
                <a:spcPct val="90000"/>
              </a:lnSpc>
              <a:buFont typeface="Wingdings" panose="05000000000000000000" pitchFamily="2" charset="2"/>
              <a:buNone/>
              <a:defRPr/>
            </a:pPr>
            <a:r>
              <a:rPr lang="en-US" altLang="en-US" sz="2400"/>
              <a:t>				DB 200 DUP(?)</a:t>
            </a:r>
          </a:p>
          <a:p>
            <a:pPr marL="457200" lvl="1" indent="0" algn="just">
              <a:lnSpc>
                <a:spcPct val="90000"/>
              </a:lnSpc>
              <a:buNone/>
              <a:defRPr/>
            </a:pPr>
            <a:r>
              <a:rPr lang="en-US" altLang="en-US" sz="2400"/>
              <a:t>Stackseg 	ENDS</a:t>
            </a:r>
          </a:p>
          <a:p>
            <a:pPr marL="457200" lvl="1" indent="0" algn="just">
              <a:lnSpc>
                <a:spcPct val="90000"/>
              </a:lnSpc>
              <a:buNone/>
              <a:defRPr/>
            </a:pPr>
            <a:r>
              <a:rPr lang="en-US" altLang="en-US" sz="2400"/>
              <a:t>Dataseg		SEGMENT	WORD	‘data’</a:t>
            </a:r>
          </a:p>
          <a:p>
            <a:pPr lvl="2" algn="just" eaLnBrk="1" hangingPunct="1">
              <a:lnSpc>
                <a:spcPct val="90000"/>
              </a:lnSpc>
              <a:buFont typeface="Wingdings" panose="05000000000000000000" pitchFamily="2" charset="2"/>
              <a:buNone/>
              <a:defRPr/>
            </a:pPr>
            <a:r>
              <a:rPr lang="en-US" altLang="en-US" sz="2000"/>
              <a:t>			</a:t>
            </a:r>
            <a:r>
              <a:rPr lang="en-US" altLang="en-US"/>
              <a:t>Message DB ‘Hello, world’, 0Dh, 0Ah, ‘$’</a:t>
            </a:r>
          </a:p>
          <a:p>
            <a:pPr marL="457200" lvl="1" indent="0" algn="just">
              <a:lnSpc>
                <a:spcPct val="90000"/>
              </a:lnSpc>
              <a:buNone/>
              <a:defRPr/>
            </a:pPr>
            <a:r>
              <a:rPr lang="en-US" altLang="en-US" sz="2400"/>
              <a:t>Dataseg		ENDS</a:t>
            </a:r>
          </a:p>
          <a:p>
            <a:pPr marL="457200" lvl="1" indent="0" algn="just">
              <a:lnSpc>
                <a:spcPct val="90000"/>
              </a:lnSpc>
              <a:buNone/>
              <a:defRPr/>
            </a:pPr>
            <a:endParaRPr lang="en-US" altLang="en-US" sz="2400"/>
          </a:p>
          <a:p>
            <a:pPr marL="457200" lvl="1" indent="0" algn="just">
              <a:lnSpc>
                <a:spcPct val="90000"/>
              </a:lnSpc>
              <a:buNone/>
              <a:defRPr/>
            </a:pPr>
            <a:r>
              <a:rPr lang="en-US" altLang="en-US" sz="2400"/>
              <a:t>                  </a:t>
            </a:r>
          </a:p>
          <a:p>
            <a:pPr marL="0" indent="0">
              <a:buNone/>
              <a:defRPr/>
            </a:pPr>
            <a:endParaRPr lang="en-US" altLang="en-US"/>
          </a:p>
        </p:txBody>
      </p:sp>
      <p:sp>
        <p:nvSpPr>
          <p:cNvPr id="39940" name="Slide Number Placeholder 3">
            <a:extLst>
              <a:ext uri="{FF2B5EF4-FFF2-40B4-BE49-F238E27FC236}">
                <a16:creationId xmlns:a16="http://schemas.microsoft.com/office/drawing/2014/main" id="{9B8B5708-E57E-4691-A292-06C450BC21C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51F184E0-0CC2-42BA-B08C-789EAAC50684}" type="slidenum">
              <a:rPr lang="en-US" altLang="en-US" sz="1400">
                <a:latin typeface="Tahoma" panose="020B0604030504040204" pitchFamily="34" charset="0"/>
              </a:rPr>
              <a:pPr>
                <a:spcBef>
                  <a:spcPct val="0"/>
                </a:spcBef>
                <a:buClrTx/>
                <a:buSzTx/>
                <a:buFontTx/>
                <a:buNone/>
              </a:pPr>
              <a:t>528</a:t>
            </a:fld>
            <a:endParaRPr lang="en-US" altLang="en-US" sz="1400">
              <a:latin typeface="Tahoma" panose="020B0604030504040204" pitchFamily="34" charset="0"/>
            </a:endParaRPr>
          </a:p>
        </p:txBody>
      </p:sp>
    </p:spTree>
    <p:extLst>
      <p:ext uri="{BB962C8B-B14F-4D97-AF65-F5344CB8AC3E}">
        <p14:creationId xmlns:p14="http://schemas.microsoft.com/office/powerpoint/2010/main" val="280780757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C1262EC3-E862-4D1E-9F1E-6542C9A24F59}"/>
              </a:ext>
            </a:extLst>
          </p:cNvPr>
          <p:cNvSpPr>
            <a:spLocks noGrp="1"/>
          </p:cNvSpPr>
          <p:nvPr>
            <p:ph type="title"/>
          </p:nvPr>
        </p:nvSpPr>
        <p:spPr/>
        <p:txBody>
          <a:bodyPr/>
          <a:lstStyle/>
          <a:p>
            <a:pPr eaLnBrk="1" hangingPunct="1"/>
            <a:endParaRPr lang="en-US" altLang="en-US"/>
          </a:p>
        </p:txBody>
      </p:sp>
      <p:sp>
        <p:nvSpPr>
          <p:cNvPr id="39939" name="Content Placeholder 2">
            <a:extLst>
              <a:ext uri="{FF2B5EF4-FFF2-40B4-BE49-F238E27FC236}">
                <a16:creationId xmlns:a16="http://schemas.microsoft.com/office/drawing/2014/main" id="{4D7A59C1-E48F-4B6E-8613-6945AC2A61E8}"/>
              </a:ext>
            </a:extLst>
          </p:cNvPr>
          <p:cNvSpPr>
            <a:spLocks noGrp="1"/>
          </p:cNvSpPr>
          <p:nvPr>
            <p:ph idx="1"/>
          </p:nvPr>
        </p:nvSpPr>
        <p:spPr>
          <a:xfrm>
            <a:off x="1752600" y="1295400"/>
            <a:ext cx="8726488" cy="5181600"/>
          </a:xfrm>
        </p:spPr>
        <p:txBody>
          <a:bodyPr/>
          <a:lstStyle/>
          <a:p>
            <a:pPr marL="457200" lvl="1" indent="0" algn="just">
              <a:lnSpc>
                <a:spcPct val="90000"/>
              </a:lnSpc>
              <a:buNone/>
              <a:defRPr/>
            </a:pPr>
            <a:r>
              <a:rPr lang="en-US" altLang="en-US" sz="2400"/>
              <a:t>Codeseg SEGMENT	WORD	‘code’</a:t>
            </a:r>
          </a:p>
          <a:p>
            <a:pPr marL="1597025" lvl="1" indent="0" algn="just">
              <a:lnSpc>
                <a:spcPct val="90000"/>
              </a:lnSpc>
              <a:buNone/>
              <a:defRPr/>
            </a:pPr>
            <a:r>
              <a:rPr lang="en-US" altLang="en-US" sz="2400"/>
              <a:t> ASSUME CS:Codeseg,DS:Dataseg,SS:Stackseg </a:t>
            </a:r>
          </a:p>
          <a:p>
            <a:pPr marL="1597025" lvl="1" indent="0" algn="just">
              <a:lnSpc>
                <a:spcPct val="90000"/>
              </a:lnSpc>
              <a:buNone/>
              <a:defRPr/>
            </a:pPr>
            <a:r>
              <a:rPr lang="en-US" altLang="en-US" sz="2400"/>
              <a:t>Begin:</a:t>
            </a:r>
          </a:p>
          <a:p>
            <a:pPr marL="1597025" lvl="1" indent="0">
              <a:lnSpc>
                <a:spcPct val="90000"/>
              </a:lnSpc>
              <a:buNone/>
              <a:defRPr/>
            </a:pPr>
            <a:r>
              <a:rPr lang="en-US" altLang="en-US" sz="2400"/>
              <a:t>MOV AX, Dataseg</a:t>
            </a:r>
          </a:p>
          <a:p>
            <a:pPr marL="1597025" lvl="1" indent="0">
              <a:lnSpc>
                <a:spcPct val="90000"/>
              </a:lnSpc>
              <a:buNone/>
              <a:defRPr/>
            </a:pPr>
            <a:r>
              <a:rPr lang="en-US" altLang="en-US" sz="2400"/>
              <a:t>MOV DS,AX</a:t>
            </a:r>
          </a:p>
          <a:p>
            <a:pPr marL="1597025" lvl="1" indent="0">
              <a:lnSpc>
                <a:spcPct val="90000"/>
              </a:lnSpc>
              <a:buNone/>
              <a:defRPr/>
            </a:pPr>
            <a:r>
              <a:rPr lang="en-US" altLang="en-US" sz="2400"/>
              <a:t>MOV DX, OFFSET Message</a:t>
            </a:r>
          </a:p>
          <a:p>
            <a:pPr marL="1597025" lvl="1" indent="0">
              <a:lnSpc>
                <a:spcPct val="90000"/>
              </a:lnSpc>
              <a:buNone/>
              <a:defRPr/>
            </a:pPr>
            <a:r>
              <a:rPr lang="en-US" altLang="en-US" sz="2400"/>
              <a:t>MOV AH, 09H</a:t>
            </a:r>
          </a:p>
          <a:p>
            <a:pPr marL="1597025" lvl="1" indent="0">
              <a:lnSpc>
                <a:spcPct val="90000"/>
              </a:lnSpc>
              <a:buNone/>
              <a:defRPr/>
            </a:pPr>
            <a:r>
              <a:rPr lang="en-US" altLang="en-US" sz="2400"/>
              <a:t>INT 21H</a:t>
            </a:r>
          </a:p>
          <a:p>
            <a:pPr marL="1597025" lvl="1" indent="0">
              <a:lnSpc>
                <a:spcPct val="90000"/>
              </a:lnSpc>
              <a:buNone/>
              <a:defRPr/>
            </a:pPr>
            <a:r>
              <a:rPr lang="en-US" altLang="en-US" sz="2400"/>
              <a:t>MOV AH, 4CH</a:t>
            </a:r>
          </a:p>
          <a:p>
            <a:pPr marL="1597025" lvl="1" indent="0">
              <a:lnSpc>
                <a:spcPct val="90000"/>
              </a:lnSpc>
              <a:buNone/>
              <a:defRPr/>
            </a:pPr>
            <a:r>
              <a:rPr lang="en-US" altLang="en-US" sz="2400"/>
              <a:t>INT 21H</a:t>
            </a:r>
          </a:p>
          <a:p>
            <a:pPr marL="465138" lvl="1" indent="0">
              <a:lnSpc>
                <a:spcPct val="90000"/>
              </a:lnSpc>
              <a:buNone/>
              <a:defRPr/>
            </a:pPr>
            <a:r>
              <a:rPr lang="en-US" altLang="en-US" sz="2400"/>
              <a:t>Codeseg ENDS</a:t>
            </a:r>
          </a:p>
          <a:p>
            <a:pPr marL="465138" lvl="1" indent="0">
              <a:lnSpc>
                <a:spcPct val="90000"/>
              </a:lnSpc>
              <a:buNone/>
              <a:defRPr/>
            </a:pPr>
            <a:r>
              <a:rPr lang="en-US" altLang="en-US" sz="2400"/>
              <a:t>               END Begin</a:t>
            </a:r>
          </a:p>
          <a:p>
            <a:pPr marL="465138" lvl="1" indent="0">
              <a:lnSpc>
                <a:spcPct val="90000"/>
              </a:lnSpc>
              <a:buNone/>
              <a:defRPr/>
            </a:pPr>
            <a:endParaRPr lang="en-US" altLang="en-US" sz="2400" b="1"/>
          </a:p>
        </p:txBody>
      </p:sp>
      <p:sp>
        <p:nvSpPr>
          <p:cNvPr id="40964" name="Slide Number Placeholder 3">
            <a:extLst>
              <a:ext uri="{FF2B5EF4-FFF2-40B4-BE49-F238E27FC236}">
                <a16:creationId xmlns:a16="http://schemas.microsoft.com/office/drawing/2014/main" id="{123AB0C2-7612-48CA-9EF6-88115F10C9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A80C86F4-44A3-4176-8A55-2F881A133ACA}" type="slidenum">
              <a:rPr lang="en-US" altLang="en-US" sz="1400">
                <a:latin typeface="Tahoma" panose="020B0604030504040204" pitchFamily="34" charset="0"/>
              </a:rPr>
              <a:pPr>
                <a:spcBef>
                  <a:spcPct val="0"/>
                </a:spcBef>
                <a:buClrTx/>
                <a:buSzTx/>
                <a:buFontTx/>
                <a:buNone/>
              </a:pPr>
              <a:t>529</a:t>
            </a:fld>
            <a:endParaRPr lang="en-US" altLang="en-US" sz="1400">
              <a:latin typeface="Tahoma" panose="020B0604030504040204" pitchFamily="34" charset="0"/>
            </a:endParaRPr>
          </a:p>
        </p:txBody>
      </p:sp>
    </p:spTree>
    <p:extLst>
      <p:ext uri="{BB962C8B-B14F-4D97-AF65-F5344CB8AC3E}">
        <p14:creationId xmlns:p14="http://schemas.microsoft.com/office/powerpoint/2010/main" val="14002312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a:extLst>
              <a:ext uri="{FF2B5EF4-FFF2-40B4-BE49-F238E27FC236}">
                <a16:creationId xmlns:a16="http://schemas.microsoft.com/office/drawing/2014/main" id="{3B135D3D-5065-4620-84ED-C6AD0D144C4E}"/>
              </a:ext>
            </a:extLst>
          </p:cNvPr>
          <p:cNvSpPr>
            <a:spLocks noGrp="1" noChangeArrowheads="1"/>
          </p:cNvSpPr>
          <p:nvPr>
            <p:ph type="title"/>
          </p:nvPr>
        </p:nvSpPr>
        <p:spPr>
          <a:xfrm>
            <a:off x="2667000" y="228600"/>
            <a:ext cx="7962900" cy="533400"/>
          </a:xfrm>
        </p:spPr>
        <p:txBody>
          <a:bodyPr>
            <a:normAutofit fontScale="90000"/>
          </a:bodyPr>
          <a:lstStyle/>
          <a:p>
            <a:pPr eaLnBrk="1" hangingPunct="1"/>
            <a:r>
              <a:rPr lang="en-AU" altLang="vi-VN"/>
              <a:t>Các Cổng Logic</a:t>
            </a:r>
          </a:p>
        </p:txBody>
      </p:sp>
      <p:sp>
        <p:nvSpPr>
          <p:cNvPr id="52228" name="Rectangle 3">
            <a:extLst>
              <a:ext uri="{FF2B5EF4-FFF2-40B4-BE49-F238E27FC236}">
                <a16:creationId xmlns:a16="http://schemas.microsoft.com/office/drawing/2014/main" id="{D13F729D-F688-41AC-BC5D-66AEB542EDF3}"/>
              </a:ext>
            </a:extLst>
          </p:cNvPr>
          <p:cNvSpPr>
            <a:spLocks noGrp="1" noChangeArrowheads="1"/>
          </p:cNvSpPr>
          <p:nvPr>
            <p:ph type="body" sz="half" idx="1"/>
          </p:nvPr>
        </p:nvSpPr>
        <p:spPr>
          <a:xfrm>
            <a:off x="1524000" y="1295401"/>
            <a:ext cx="4953000" cy="5026025"/>
          </a:xfrm>
        </p:spPr>
        <p:txBody>
          <a:bodyPr/>
          <a:lstStyle/>
          <a:p>
            <a:pPr eaLnBrk="1" hangingPunct="1"/>
            <a:r>
              <a:rPr lang="en-US" altLang="vi-VN"/>
              <a:t>Cổng ĐẢO (NOT inverter)</a:t>
            </a:r>
          </a:p>
          <a:p>
            <a:pPr lvl="1" eaLnBrk="1" hangingPunct="1"/>
            <a:r>
              <a:rPr lang="en-US" altLang="vi-VN"/>
              <a:t>Ký hiệu:</a:t>
            </a:r>
          </a:p>
          <a:p>
            <a:pPr lvl="1" eaLnBrk="1" hangingPunct="1"/>
            <a:r>
              <a:rPr lang="en-US" altLang="vi-VN"/>
              <a:t>Bảng sự thật:</a:t>
            </a:r>
          </a:p>
          <a:p>
            <a:pPr lvl="1" eaLnBrk="1" hangingPunct="1"/>
            <a:r>
              <a:rPr lang="en-US" altLang="vi-VN">
                <a:cs typeface="Arial" panose="020B0604020202020204" pitchFamily="34" charset="0"/>
              </a:rPr>
              <a:t>Bảng sự thật</a:t>
            </a:r>
          </a:p>
          <a:p>
            <a:pPr lvl="1" eaLnBrk="1" hangingPunct="1"/>
            <a:endParaRPr lang="en-US" altLang="vi-VN">
              <a:cs typeface="Arial" panose="020B0604020202020204" pitchFamily="34" charset="0"/>
            </a:endParaRPr>
          </a:p>
          <a:p>
            <a:pPr lvl="1" eaLnBrk="1" hangingPunct="1"/>
            <a:endParaRPr lang="en-US" altLang="vi-VN">
              <a:cs typeface="Arial" panose="020B0604020202020204" pitchFamily="34" charset="0"/>
            </a:endParaRPr>
          </a:p>
          <a:p>
            <a:pPr lvl="1" eaLnBrk="1" hangingPunct="1"/>
            <a:endParaRPr lang="en-US" altLang="vi-VN">
              <a:cs typeface="Arial" panose="020B0604020202020204" pitchFamily="34" charset="0"/>
            </a:endParaRPr>
          </a:p>
          <a:p>
            <a:pPr lvl="1" eaLnBrk="1" hangingPunct="1"/>
            <a:endParaRPr lang="en-US" altLang="vi-VN">
              <a:cs typeface="Arial" panose="020B0604020202020204" pitchFamily="34" charset="0"/>
            </a:endParaRPr>
          </a:p>
          <a:p>
            <a:pPr lvl="1" eaLnBrk="1" hangingPunct="1"/>
            <a:r>
              <a:rPr lang="en-US" altLang="vi-VN">
                <a:cs typeface="Arial" panose="020B0604020202020204" pitchFamily="34" charset="0"/>
              </a:rPr>
              <a:t>Quan hệ vào ra :  </a:t>
            </a:r>
            <a:endParaRPr lang="en-AU" altLang="vi-VN"/>
          </a:p>
        </p:txBody>
      </p:sp>
      <p:graphicFrame>
        <p:nvGraphicFramePr>
          <p:cNvPr id="1519622" name="Group 6">
            <a:extLst>
              <a:ext uri="{FF2B5EF4-FFF2-40B4-BE49-F238E27FC236}">
                <a16:creationId xmlns:a16="http://schemas.microsoft.com/office/drawing/2014/main" id="{B51B8EE9-03CF-4B91-9F26-DD8C3874057F}"/>
              </a:ext>
            </a:extLst>
          </p:cNvPr>
          <p:cNvGraphicFramePr>
            <a:graphicFrameLocks noGrp="1"/>
          </p:cNvGraphicFramePr>
          <p:nvPr>
            <p:ph sz="half" idx="2"/>
          </p:nvPr>
        </p:nvGraphicFramePr>
        <p:xfrm>
          <a:off x="6781800" y="4648201"/>
          <a:ext cx="2057400" cy="1749426"/>
        </p:xfrm>
        <a:graphic>
          <a:graphicData uri="http://schemas.openxmlformats.org/drawingml/2006/table">
            <a:tbl>
              <a:tblPr/>
              <a:tblGrid>
                <a:gridCol w="1039813">
                  <a:extLst>
                    <a:ext uri="{9D8B030D-6E8A-4147-A177-3AD203B41FA5}">
                      <a16:colId xmlns:a16="http://schemas.microsoft.com/office/drawing/2014/main" val="20000"/>
                    </a:ext>
                  </a:extLst>
                </a:gridCol>
                <a:gridCol w="1017587">
                  <a:extLst>
                    <a:ext uri="{9D8B030D-6E8A-4147-A177-3AD203B41FA5}">
                      <a16:colId xmlns:a16="http://schemas.microsoft.com/office/drawing/2014/main" val="20001"/>
                    </a:ext>
                  </a:extLst>
                </a:gridCol>
              </a:tblGrid>
              <a:tr h="58261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out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extLst>
                  <a:ext uri="{0D108BD9-81ED-4DB2-BD59-A6C34878D82A}">
                    <a16:rowId xmlns:a16="http://schemas.microsoft.com/office/drawing/2014/main" val="10000"/>
                  </a:ext>
                </a:extLst>
              </a:tr>
              <a:tr h="58420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261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2226" name="Slide Number Placeholder 6">
            <a:extLst>
              <a:ext uri="{FF2B5EF4-FFF2-40B4-BE49-F238E27FC236}">
                <a16:creationId xmlns:a16="http://schemas.microsoft.com/office/drawing/2014/main" id="{8DD49FEF-49DA-4E73-B0CD-BEEF495C80B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F492D64D-F048-48CE-8BB1-3C32FB33867E}" type="slidenum">
              <a:rPr lang="en-US" altLang="vi-VN" sz="1400">
                <a:latin typeface="Tahoma" panose="020B0604030504040204" pitchFamily="34" charset="0"/>
              </a:rPr>
              <a:pPr>
                <a:spcBef>
                  <a:spcPct val="0"/>
                </a:spcBef>
                <a:buClrTx/>
                <a:buSzTx/>
                <a:buFontTx/>
                <a:buNone/>
              </a:pPr>
              <a:t>53</a:t>
            </a:fld>
            <a:endParaRPr lang="en-US" altLang="vi-VN" sz="1400">
              <a:latin typeface="Tahoma" panose="020B0604030504040204" pitchFamily="34" charset="0"/>
            </a:endParaRPr>
          </a:p>
        </p:txBody>
      </p:sp>
      <p:pic>
        <p:nvPicPr>
          <p:cNvPr id="52229" name="Picture 4">
            <a:extLst>
              <a:ext uri="{FF2B5EF4-FFF2-40B4-BE49-F238E27FC236}">
                <a16:creationId xmlns:a16="http://schemas.microsoft.com/office/drawing/2014/main" id="{72F1E1C7-FF71-4D07-9827-30F5494EDC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4038601"/>
            <a:ext cx="19050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5">
            <a:extLst>
              <a:ext uri="{FF2B5EF4-FFF2-40B4-BE49-F238E27FC236}">
                <a16:creationId xmlns:a16="http://schemas.microsoft.com/office/drawing/2014/main" id="{0917DE1B-88B3-4CE1-B310-570145DB24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135438"/>
            <a:ext cx="16764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5" name="Picture 22">
            <a:extLst>
              <a:ext uri="{FF2B5EF4-FFF2-40B4-BE49-F238E27FC236}">
                <a16:creationId xmlns:a16="http://schemas.microsoft.com/office/drawing/2014/main" id="{11D6B668-50DB-4166-B8D3-AF26EEFEFA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1524000"/>
            <a:ext cx="41148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2246" name="Object 2">
            <a:extLst>
              <a:ext uri="{FF2B5EF4-FFF2-40B4-BE49-F238E27FC236}">
                <a16:creationId xmlns:a16="http://schemas.microsoft.com/office/drawing/2014/main" id="{B1BB00E6-75E6-4586-A467-E631051733B4}"/>
              </a:ext>
            </a:extLst>
          </p:cNvPr>
          <p:cNvGraphicFramePr>
            <a:graphicFrameLocks noChangeAspect="1"/>
          </p:cNvGraphicFramePr>
          <p:nvPr/>
        </p:nvGraphicFramePr>
        <p:xfrm>
          <a:off x="3810000" y="5551488"/>
          <a:ext cx="1600200" cy="696912"/>
        </p:xfrm>
        <a:graphic>
          <a:graphicData uri="http://schemas.openxmlformats.org/presentationml/2006/ole">
            <mc:AlternateContent xmlns:mc="http://schemas.openxmlformats.org/markup-compatibility/2006">
              <mc:Choice xmlns:v="urn:schemas-microsoft-com:vml" Requires="v">
                <p:oleObj name="Equation" r:id="rId5" imgW="532937" imgH="215713" progId="Equation.3">
                  <p:embed/>
                </p:oleObj>
              </mc:Choice>
              <mc:Fallback>
                <p:oleObj name="Equation" r:id="rId5" imgW="532937" imgH="215713" progId="Equation.3">
                  <p:embed/>
                  <p:pic>
                    <p:nvPicPr>
                      <p:cNvPr id="52246" name="Object 2">
                        <a:extLst>
                          <a:ext uri="{FF2B5EF4-FFF2-40B4-BE49-F238E27FC236}">
                            <a16:creationId xmlns:a16="http://schemas.microsoft.com/office/drawing/2014/main" id="{B1BB00E6-75E6-4586-A467-E631051733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0" y="5551488"/>
                        <a:ext cx="1600200"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8923096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a:extLst>
              <a:ext uri="{FF2B5EF4-FFF2-40B4-BE49-F238E27FC236}">
                <a16:creationId xmlns:a16="http://schemas.microsoft.com/office/drawing/2014/main" id="{7581AF1D-67E7-457D-BC0F-D06F6BAA692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B0BAB56F-8934-4A14-B01E-7F2CFE9CC5EB}" type="slidenum">
              <a:rPr lang="en-US" altLang="en-US" sz="1400">
                <a:latin typeface="Tahoma" panose="020B0604030504040204" pitchFamily="34" charset="0"/>
              </a:rPr>
              <a:pPr>
                <a:spcBef>
                  <a:spcPct val="0"/>
                </a:spcBef>
                <a:buClrTx/>
                <a:buSzTx/>
                <a:buFontTx/>
                <a:buNone/>
              </a:pPr>
              <a:t>530</a:t>
            </a:fld>
            <a:endParaRPr lang="en-US" altLang="en-US" sz="1400">
              <a:latin typeface="Tahoma" panose="020B0604030504040204" pitchFamily="34" charset="0"/>
            </a:endParaRPr>
          </a:p>
        </p:txBody>
      </p:sp>
      <p:sp>
        <p:nvSpPr>
          <p:cNvPr id="41987" name="Rectangle 2">
            <a:extLst>
              <a:ext uri="{FF2B5EF4-FFF2-40B4-BE49-F238E27FC236}">
                <a16:creationId xmlns:a16="http://schemas.microsoft.com/office/drawing/2014/main" id="{5673D1ED-750E-44C6-9429-C39BF70C5DC4}"/>
              </a:ext>
            </a:extLst>
          </p:cNvPr>
          <p:cNvSpPr>
            <a:spLocks noGrp="1" noChangeArrowheads="1"/>
          </p:cNvSpPr>
          <p:nvPr>
            <p:ph type="title"/>
          </p:nvPr>
        </p:nvSpPr>
        <p:spPr>
          <a:xfrm>
            <a:off x="2438400" y="228600"/>
            <a:ext cx="8153400" cy="623888"/>
          </a:xfrm>
        </p:spPr>
        <p:txBody>
          <a:bodyPr/>
          <a:lstStyle/>
          <a:p>
            <a:pPr marL="914400" indent="-914400"/>
            <a:r>
              <a:rPr lang="en-US" altLang="en-US"/>
              <a:t>Các bước thực hiện C.trình asm trên máy PC</a:t>
            </a:r>
          </a:p>
        </p:txBody>
      </p:sp>
      <p:sp>
        <p:nvSpPr>
          <p:cNvPr id="41988" name="Rectangle 3">
            <a:extLst>
              <a:ext uri="{FF2B5EF4-FFF2-40B4-BE49-F238E27FC236}">
                <a16:creationId xmlns:a16="http://schemas.microsoft.com/office/drawing/2014/main" id="{CF9840BE-A7D0-44C1-ACA7-D77961BA1F8C}"/>
              </a:ext>
            </a:extLst>
          </p:cNvPr>
          <p:cNvSpPr>
            <a:spLocks noGrp="1" noChangeArrowheads="1"/>
          </p:cNvSpPr>
          <p:nvPr>
            <p:ph type="body" idx="1"/>
          </p:nvPr>
        </p:nvSpPr>
        <p:spPr>
          <a:xfrm>
            <a:off x="1752600" y="1295400"/>
            <a:ext cx="8726488" cy="5334000"/>
          </a:xfrm>
        </p:spPr>
        <p:txBody>
          <a:bodyPr/>
          <a:lstStyle/>
          <a:p>
            <a:pPr marL="590550" indent="-533400" algn="just"/>
            <a:r>
              <a:rPr lang="en-US" altLang="en-US" sz="2800"/>
              <a:t>Dùng một chương trình soạn thảo bất kỳ (ở chế độ soạn thảo chương trình – program mode) để soạn thảo chương trình.</a:t>
            </a:r>
          </a:p>
          <a:p>
            <a:pPr marL="590550" indent="-533400" algn="just"/>
            <a:r>
              <a:rPr lang="en-US" altLang="en-US" sz="2800"/>
              <a:t>Lưu tập tin chương trình trên đĩa có đuôi .asm. Ngôn ngữ assembly thuần tuý không phân biệt chữ hoa, chữ thường.</a:t>
            </a:r>
          </a:p>
          <a:p>
            <a:pPr marL="590550" indent="-533400" algn="just"/>
            <a:r>
              <a:rPr lang="en-US" altLang="en-US" sz="2800"/>
              <a:t>Dịch chương trình assembly vừa tạo để tạo ra tập tin đối tượng .obj dùng trình dịch MASM của Microsoft hoặc trình dịch TASM của hãng Borland.</a:t>
            </a:r>
          </a:p>
          <a:p>
            <a:pPr marL="590550" indent="-533400" algn="just"/>
            <a:r>
              <a:rPr lang="en-US" altLang="en-US" sz="2800"/>
              <a:t>Liên kết các tập tin đối tượng để tạo tập tin khả thi.</a:t>
            </a:r>
          </a:p>
          <a:p>
            <a:pPr marL="590550" indent="-533400" algn="just"/>
            <a:r>
              <a:rPr lang="en-US" altLang="en-US" sz="2800"/>
              <a:t>Chạy thử</a:t>
            </a:r>
          </a:p>
        </p:txBody>
      </p:sp>
    </p:spTree>
    <p:extLst>
      <p:ext uri="{BB962C8B-B14F-4D97-AF65-F5344CB8AC3E}">
        <p14:creationId xmlns:p14="http://schemas.microsoft.com/office/powerpoint/2010/main" val="309828425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566BD491-C7F0-4E42-974C-B4FEB03EF49B}"/>
              </a:ext>
            </a:extLst>
          </p:cNvPr>
          <p:cNvSpPr>
            <a:spLocks noGrp="1"/>
          </p:cNvSpPr>
          <p:nvPr>
            <p:ph type="title"/>
          </p:nvPr>
        </p:nvSpPr>
        <p:spPr/>
        <p:txBody>
          <a:bodyPr/>
          <a:lstStyle/>
          <a:p>
            <a:pPr eaLnBrk="1" hangingPunct="1"/>
            <a:r>
              <a:rPr lang="en-US" altLang="en-US"/>
              <a:t>Các bước thực hiện chương trình</a:t>
            </a:r>
          </a:p>
        </p:txBody>
      </p:sp>
      <p:sp>
        <p:nvSpPr>
          <p:cNvPr id="43011" name="Content Placeholder 2">
            <a:extLst>
              <a:ext uri="{FF2B5EF4-FFF2-40B4-BE49-F238E27FC236}">
                <a16:creationId xmlns:a16="http://schemas.microsoft.com/office/drawing/2014/main" id="{A083987D-3F94-46ED-BB5D-FA3A9B6997D9}"/>
              </a:ext>
            </a:extLst>
          </p:cNvPr>
          <p:cNvSpPr>
            <a:spLocks noGrp="1"/>
          </p:cNvSpPr>
          <p:nvPr>
            <p:ph idx="1"/>
          </p:nvPr>
        </p:nvSpPr>
        <p:spPr/>
        <p:txBody>
          <a:bodyPr/>
          <a:lstStyle/>
          <a:p>
            <a:pPr lvl="1" algn="just" eaLnBrk="1" hangingPunct="1"/>
            <a:r>
              <a:rPr lang="en-US" altLang="en-US"/>
              <a:t>Cú pháp đơn giản để dịch chương trình là </a:t>
            </a:r>
          </a:p>
          <a:p>
            <a:pPr lvl="2" algn="just" eaLnBrk="1" hangingPunct="1"/>
            <a:r>
              <a:rPr lang="en-US" altLang="en-US"/>
              <a:t>MASM tên_file[.asm]	&lt;enter&gt;</a:t>
            </a:r>
          </a:p>
          <a:p>
            <a:pPr lvl="2" algn="just" eaLnBrk="1" hangingPunct="1">
              <a:buFont typeface="Wingdings" panose="05000000000000000000" pitchFamily="2" charset="2"/>
              <a:buNone/>
            </a:pPr>
            <a:r>
              <a:rPr lang="en-US" altLang="en-US"/>
              <a:t>hoặc</a:t>
            </a:r>
          </a:p>
          <a:p>
            <a:pPr lvl="2" algn="just" eaLnBrk="1" hangingPunct="1"/>
            <a:r>
              <a:rPr lang="en-US" altLang="en-US"/>
              <a:t>TASM tên_file[.am]		&lt;enter&gt;	</a:t>
            </a:r>
          </a:p>
          <a:p>
            <a:pPr lvl="1" algn="just" eaLnBrk="1" hangingPunct="1"/>
            <a:r>
              <a:rPr lang="en-US" altLang="en-US"/>
              <a:t>Cú pháp đơn giản để liên kết là </a:t>
            </a:r>
          </a:p>
          <a:p>
            <a:pPr lvl="2" algn="just" eaLnBrk="1" hangingPunct="1"/>
            <a:r>
              <a:rPr lang="en-US" altLang="en-US"/>
              <a:t>LINK tên_file[.obj]		&lt;enter&gt; (đối với MASM)</a:t>
            </a:r>
          </a:p>
          <a:p>
            <a:pPr lvl="2" algn="just" eaLnBrk="1" hangingPunct="1"/>
            <a:r>
              <a:rPr lang="en-US" altLang="en-US"/>
              <a:t>TLINK tên_file[.obj]	&lt;enter&gt; (đối với TASM)</a:t>
            </a:r>
          </a:p>
          <a:p>
            <a:pPr lvl="1" algn="just" eaLnBrk="1" hangingPunct="1"/>
            <a:r>
              <a:rPr lang="en-US" altLang="en-US"/>
              <a:t>Chạy thử  : tên_file[.exe] 	&lt;enter&gt;</a:t>
            </a:r>
          </a:p>
          <a:p>
            <a:pPr eaLnBrk="1" hangingPunct="1"/>
            <a:endParaRPr lang="en-US" altLang="en-US"/>
          </a:p>
        </p:txBody>
      </p:sp>
      <p:sp>
        <p:nvSpPr>
          <p:cNvPr id="43012" name="Slide Number Placeholder 3">
            <a:extLst>
              <a:ext uri="{FF2B5EF4-FFF2-40B4-BE49-F238E27FC236}">
                <a16:creationId xmlns:a16="http://schemas.microsoft.com/office/drawing/2014/main" id="{8A369542-0440-4C20-9917-1BEA0CBA118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7193DFE5-48A0-4982-8189-C1F36D180CFA}" type="slidenum">
              <a:rPr lang="en-US" altLang="en-US" sz="1400">
                <a:latin typeface="Tahoma" panose="020B0604030504040204" pitchFamily="34" charset="0"/>
              </a:rPr>
              <a:pPr>
                <a:spcBef>
                  <a:spcPct val="0"/>
                </a:spcBef>
                <a:buClrTx/>
                <a:buSzTx/>
                <a:buFontTx/>
                <a:buNone/>
              </a:pPr>
              <a:t>531</a:t>
            </a:fld>
            <a:endParaRPr lang="en-US" altLang="en-US" sz="1400">
              <a:latin typeface="Tahoma" panose="020B0604030504040204" pitchFamily="34" charset="0"/>
            </a:endParaRPr>
          </a:p>
        </p:txBody>
      </p:sp>
    </p:spTree>
    <p:extLst>
      <p:ext uri="{BB962C8B-B14F-4D97-AF65-F5344CB8AC3E}">
        <p14:creationId xmlns:p14="http://schemas.microsoft.com/office/powerpoint/2010/main" val="148105460"/>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a:extLst>
              <a:ext uri="{FF2B5EF4-FFF2-40B4-BE49-F238E27FC236}">
                <a16:creationId xmlns:a16="http://schemas.microsoft.com/office/drawing/2014/main" id="{5B387BE7-CED6-46E5-839F-542C63FB0F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37027F00-CB8B-4D33-B628-B501031BA4A4}" type="slidenum">
              <a:rPr lang="en-US" altLang="en-US" sz="1400">
                <a:latin typeface="Tahoma" panose="020B0604030504040204" pitchFamily="34" charset="0"/>
              </a:rPr>
              <a:pPr>
                <a:spcBef>
                  <a:spcPct val="0"/>
                </a:spcBef>
                <a:buClrTx/>
                <a:buSzTx/>
                <a:buFontTx/>
                <a:buNone/>
              </a:pPr>
              <a:t>532</a:t>
            </a:fld>
            <a:endParaRPr lang="en-US" altLang="en-US" sz="1400">
              <a:latin typeface="Tahoma" panose="020B0604030504040204" pitchFamily="34" charset="0"/>
            </a:endParaRPr>
          </a:p>
        </p:txBody>
      </p:sp>
      <p:sp>
        <p:nvSpPr>
          <p:cNvPr id="44035" name="Rectangle 2">
            <a:extLst>
              <a:ext uri="{FF2B5EF4-FFF2-40B4-BE49-F238E27FC236}">
                <a16:creationId xmlns:a16="http://schemas.microsoft.com/office/drawing/2014/main" id="{B083E9F2-B633-4E58-966B-8C6F1F7517CF}"/>
              </a:ext>
            </a:extLst>
          </p:cNvPr>
          <p:cNvSpPr>
            <a:spLocks noGrp="1" noChangeArrowheads="1"/>
          </p:cNvSpPr>
          <p:nvPr>
            <p:ph type="title"/>
          </p:nvPr>
        </p:nvSpPr>
        <p:spPr/>
        <p:txBody>
          <a:bodyPr/>
          <a:lstStyle/>
          <a:p>
            <a:pPr marL="914400" indent="-914400"/>
            <a:r>
              <a:rPr lang="en-US" altLang="en-US"/>
              <a:t>TẬP TIN .EXE VÀ .COM</a:t>
            </a:r>
          </a:p>
        </p:txBody>
      </p:sp>
      <p:sp>
        <p:nvSpPr>
          <p:cNvPr id="44036" name="Rectangle 3">
            <a:extLst>
              <a:ext uri="{FF2B5EF4-FFF2-40B4-BE49-F238E27FC236}">
                <a16:creationId xmlns:a16="http://schemas.microsoft.com/office/drawing/2014/main" id="{66BF6A93-E469-4279-A0F0-1BAAB4F9878E}"/>
              </a:ext>
            </a:extLst>
          </p:cNvPr>
          <p:cNvSpPr>
            <a:spLocks noGrp="1" noChangeArrowheads="1"/>
          </p:cNvSpPr>
          <p:nvPr>
            <p:ph type="body" idx="1"/>
          </p:nvPr>
        </p:nvSpPr>
        <p:spPr>
          <a:xfrm>
            <a:off x="1752600" y="1295400"/>
            <a:ext cx="8726488" cy="5181600"/>
          </a:xfrm>
        </p:spPr>
        <p:txBody>
          <a:bodyPr/>
          <a:lstStyle/>
          <a:p>
            <a:pPr marL="609600" indent="-609600"/>
            <a:r>
              <a:rPr lang="en-US" altLang="en-US"/>
              <a:t>Sự khác nhau giữa C.trình .COM và .EXE :</a:t>
            </a:r>
            <a:r>
              <a:rPr lang="en-US" altLang="en-US" b="1"/>
              <a:t> </a:t>
            </a:r>
            <a:r>
              <a:rPr lang="en-US" altLang="en-US"/>
              <a:t>Kích thước chương trình, cách định nghĩa segment và cách khởi động chương trình. </a:t>
            </a:r>
            <a:endParaRPr lang="en-US" altLang="en-US" b="1"/>
          </a:p>
          <a:p>
            <a:pPr marL="990600" lvl="1" indent="-533400" algn="just"/>
            <a:r>
              <a:rPr lang="en-US" altLang="en-US" b="1"/>
              <a:t>Kích thước chương trình </a:t>
            </a:r>
            <a:r>
              <a:rPr lang="en-US" altLang="en-US"/>
              <a:t>:</a:t>
            </a:r>
          </a:p>
          <a:p>
            <a:pPr marL="1371600" lvl="2" indent="-457200" algn="just"/>
            <a:r>
              <a:rPr lang="en-US" altLang="en-US"/>
              <a:t>Chương trình .EXE có thể có kích thước bất kỳ</a:t>
            </a:r>
          </a:p>
          <a:p>
            <a:pPr marL="1371600" lvl="2" indent="-457200" algn="just"/>
            <a:r>
              <a:rPr lang="en-US" altLang="en-US"/>
              <a:t>Chương trình .COM bị giới hạn trong 1 segment và tối đa chỉ bằng 64KB bao gồm cả PSP. PSP là một khối 256 byte mà HĐH chèn ngay trước một chương trình .COM hay .EXE khi HĐH nạp chương trình từ đĩa vào bộ nhớ. </a:t>
            </a:r>
          </a:p>
        </p:txBody>
      </p:sp>
    </p:spTree>
    <p:extLst>
      <p:ext uri="{BB962C8B-B14F-4D97-AF65-F5344CB8AC3E}">
        <p14:creationId xmlns:p14="http://schemas.microsoft.com/office/powerpoint/2010/main" val="61009356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a:extLst>
              <a:ext uri="{FF2B5EF4-FFF2-40B4-BE49-F238E27FC236}">
                <a16:creationId xmlns:a16="http://schemas.microsoft.com/office/drawing/2014/main" id="{70291FD9-1419-448E-8366-2F948F9EADB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6F80669E-D597-4164-82A1-598B8C52122B}" type="slidenum">
              <a:rPr lang="en-US" altLang="en-US" sz="1400">
                <a:latin typeface="Tahoma" panose="020B0604030504040204" pitchFamily="34" charset="0"/>
              </a:rPr>
              <a:pPr>
                <a:spcBef>
                  <a:spcPct val="0"/>
                </a:spcBef>
                <a:buClrTx/>
                <a:buSzTx/>
                <a:buFontTx/>
                <a:buNone/>
              </a:pPr>
              <a:t>533</a:t>
            </a:fld>
            <a:endParaRPr lang="en-US" altLang="en-US" sz="1400">
              <a:latin typeface="Tahoma" panose="020B0604030504040204" pitchFamily="34" charset="0"/>
            </a:endParaRPr>
          </a:p>
        </p:txBody>
      </p:sp>
      <p:sp>
        <p:nvSpPr>
          <p:cNvPr id="45059" name="Rectangle 2">
            <a:extLst>
              <a:ext uri="{FF2B5EF4-FFF2-40B4-BE49-F238E27FC236}">
                <a16:creationId xmlns:a16="http://schemas.microsoft.com/office/drawing/2014/main" id="{44144ACA-320E-4DDF-A41C-61ED4823DFEF}"/>
              </a:ext>
            </a:extLst>
          </p:cNvPr>
          <p:cNvSpPr>
            <a:spLocks noGrp="1" noChangeArrowheads="1"/>
          </p:cNvSpPr>
          <p:nvPr>
            <p:ph type="title"/>
          </p:nvPr>
        </p:nvSpPr>
        <p:spPr/>
        <p:txBody>
          <a:bodyPr/>
          <a:lstStyle/>
          <a:p>
            <a:pPr marL="914400" indent="-914400"/>
            <a:r>
              <a:rPr lang="en-US" altLang="en-US"/>
              <a:t>TẬP TIN .EXE VÀ .COM</a:t>
            </a:r>
          </a:p>
        </p:txBody>
      </p:sp>
      <p:sp>
        <p:nvSpPr>
          <p:cNvPr id="45060" name="Rectangle 3">
            <a:extLst>
              <a:ext uri="{FF2B5EF4-FFF2-40B4-BE49-F238E27FC236}">
                <a16:creationId xmlns:a16="http://schemas.microsoft.com/office/drawing/2014/main" id="{67FBF921-BA21-4D76-A959-F8F4EB2CD1B2}"/>
              </a:ext>
            </a:extLst>
          </p:cNvPr>
          <p:cNvSpPr>
            <a:spLocks noGrp="1" noChangeArrowheads="1"/>
          </p:cNvSpPr>
          <p:nvPr>
            <p:ph type="body" idx="1"/>
          </p:nvPr>
        </p:nvSpPr>
        <p:spPr>
          <a:xfrm>
            <a:off x="1752600" y="1295400"/>
            <a:ext cx="8726488" cy="5334000"/>
          </a:xfrm>
        </p:spPr>
        <p:txBody>
          <a:bodyPr/>
          <a:lstStyle/>
          <a:p>
            <a:pPr lvl="1" algn="just" eaLnBrk="1" hangingPunct="1">
              <a:lnSpc>
                <a:spcPct val="80000"/>
              </a:lnSpc>
            </a:pPr>
            <a:r>
              <a:rPr lang="en-US" altLang="en-US"/>
              <a:t>C.trình .COM luôn nhỏ hơn chương trình .EXE tương ứng</a:t>
            </a:r>
            <a:endParaRPr lang="en-US" altLang="en-US" b="1"/>
          </a:p>
          <a:p>
            <a:pPr algn="just" eaLnBrk="1" hangingPunct="1">
              <a:lnSpc>
                <a:spcPct val="80000"/>
              </a:lnSpc>
            </a:pPr>
            <a:r>
              <a:rPr lang="en-US" altLang="en-US" b="1"/>
              <a:t>Các segment : </a:t>
            </a:r>
          </a:p>
          <a:p>
            <a:pPr lvl="2" algn="just" eaLnBrk="1" hangingPunct="1">
              <a:lnSpc>
                <a:spcPct val="80000"/>
              </a:lnSpc>
            </a:pPr>
            <a:r>
              <a:rPr lang="en-US" altLang="en-US"/>
              <a:t>Chương trình EXE phải định nghĩa cả 3 segment : stack, data, code</a:t>
            </a:r>
          </a:p>
          <a:p>
            <a:pPr lvl="2" algn="just" eaLnBrk="1" hangingPunct="1">
              <a:lnSpc>
                <a:spcPct val="80000"/>
              </a:lnSpc>
            </a:pPr>
            <a:r>
              <a:rPr lang="en-US" altLang="en-US"/>
              <a:t>Chương trình COM chỉ cần định nghĩa 1 segment code (dữ liệu và stack được lồng vào code segment)</a:t>
            </a:r>
          </a:p>
          <a:p>
            <a:pPr algn="just" eaLnBrk="1" hangingPunct="1">
              <a:lnSpc>
                <a:spcPct val="80000"/>
              </a:lnSpc>
              <a:buSzPct val="125000"/>
              <a:buFont typeface="Wingdings" panose="05000000000000000000" pitchFamily="2" charset="2"/>
              <a:buChar char="§"/>
            </a:pPr>
            <a:r>
              <a:rPr lang="en-US" altLang="en-US" sz="2800" b="1"/>
              <a:t>Khởi động : </a:t>
            </a:r>
          </a:p>
          <a:p>
            <a:pPr lvl="2" algn="just" eaLnBrk="1" hangingPunct="1">
              <a:lnSpc>
                <a:spcPct val="80000"/>
              </a:lnSpc>
            </a:pPr>
            <a:r>
              <a:rPr lang="en-US" altLang="en-US" b="1"/>
              <a:t>Chương trình .COM : </a:t>
            </a:r>
            <a:r>
              <a:rPr lang="en-US" altLang="en-US"/>
              <a:t>Khi HĐH nạp chương trình .COM từ đĩa vào bộ nhớ, HĐH tự động khởi động các thanh ghi segment bằng cách nạp địa chỉ của vùng PSP cho các thanh ghi này. Vì các thanh ghi segment CS và DS sẽ chứa đúng địa chỉ segment, do đó chương trình của ta không cần nạp chúng.</a:t>
            </a:r>
            <a:endParaRPr lang="en-US" altLang="en-US" b="1"/>
          </a:p>
          <a:p>
            <a:pPr algn="just" eaLnBrk="1" hangingPunct="1">
              <a:lnSpc>
                <a:spcPct val="80000"/>
              </a:lnSpc>
            </a:pPr>
            <a:endParaRPr lang="en-US" altLang="en-US" sz="3600"/>
          </a:p>
        </p:txBody>
      </p:sp>
    </p:spTree>
    <p:extLst>
      <p:ext uri="{BB962C8B-B14F-4D97-AF65-F5344CB8AC3E}">
        <p14:creationId xmlns:p14="http://schemas.microsoft.com/office/powerpoint/2010/main" val="85438141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a:extLst>
              <a:ext uri="{FF2B5EF4-FFF2-40B4-BE49-F238E27FC236}">
                <a16:creationId xmlns:a16="http://schemas.microsoft.com/office/drawing/2014/main" id="{30879890-0FFA-4870-A5E2-B615C044B50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33F458D9-E9CC-45AD-B2A1-36DF410D30C6}" type="slidenum">
              <a:rPr lang="en-US" altLang="en-US" sz="1400">
                <a:latin typeface="Tahoma" panose="020B0604030504040204" pitchFamily="34" charset="0"/>
              </a:rPr>
              <a:pPr>
                <a:spcBef>
                  <a:spcPct val="0"/>
                </a:spcBef>
                <a:buClrTx/>
                <a:buSzTx/>
                <a:buFontTx/>
                <a:buNone/>
              </a:pPr>
              <a:t>534</a:t>
            </a:fld>
            <a:endParaRPr lang="en-US" altLang="en-US" sz="1400">
              <a:latin typeface="Tahoma" panose="020B0604030504040204" pitchFamily="34" charset="0"/>
            </a:endParaRPr>
          </a:p>
        </p:txBody>
      </p:sp>
      <p:sp>
        <p:nvSpPr>
          <p:cNvPr id="46083" name="Rectangle 2">
            <a:extLst>
              <a:ext uri="{FF2B5EF4-FFF2-40B4-BE49-F238E27FC236}">
                <a16:creationId xmlns:a16="http://schemas.microsoft.com/office/drawing/2014/main" id="{21C1A7FB-EAFF-4601-AACB-8DCC65717B6B}"/>
              </a:ext>
            </a:extLst>
          </p:cNvPr>
          <p:cNvSpPr>
            <a:spLocks noGrp="1" noChangeArrowheads="1"/>
          </p:cNvSpPr>
          <p:nvPr>
            <p:ph type="title"/>
          </p:nvPr>
        </p:nvSpPr>
        <p:spPr/>
        <p:txBody>
          <a:bodyPr/>
          <a:lstStyle/>
          <a:p>
            <a:pPr marL="914400" indent="-914400"/>
            <a:r>
              <a:rPr lang="en-US" altLang="en-US"/>
              <a:t>TẬP TIN .EXE VÀ .COM</a:t>
            </a:r>
          </a:p>
        </p:txBody>
      </p:sp>
      <p:sp>
        <p:nvSpPr>
          <p:cNvPr id="46084" name="Rectangle 3">
            <a:extLst>
              <a:ext uri="{FF2B5EF4-FFF2-40B4-BE49-F238E27FC236}">
                <a16:creationId xmlns:a16="http://schemas.microsoft.com/office/drawing/2014/main" id="{0C9967C4-D124-4883-8661-AB88259FBE14}"/>
              </a:ext>
            </a:extLst>
          </p:cNvPr>
          <p:cNvSpPr>
            <a:spLocks noGrp="1" noChangeArrowheads="1"/>
          </p:cNvSpPr>
          <p:nvPr>
            <p:ph type="body" idx="1"/>
          </p:nvPr>
        </p:nvSpPr>
        <p:spPr>
          <a:xfrm>
            <a:off x="1752600" y="1295400"/>
            <a:ext cx="8726488" cy="5334000"/>
          </a:xfrm>
        </p:spPr>
        <p:txBody>
          <a:bodyPr/>
          <a:lstStyle/>
          <a:p>
            <a:pPr lvl="1" algn="just" eaLnBrk="1" hangingPunct="1"/>
            <a:r>
              <a:rPr lang="en-US" altLang="en-US" b="1"/>
              <a:t>Chương trình .EXE : </a:t>
            </a:r>
            <a:r>
              <a:rPr lang="en-US" altLang="en-US"/>
              <a:t>khi HĐH nạp chương trình .EXE từ đĩa vào trong bộ nhớ, thực hiện các thao tác sau : </a:t>
            </a:r>
          </a:p>
          <a:p>
            <a:pPr lvl="2" algn="just" eaLnBrk="1" hangingPunct="1"/>
            <a:r>
              <a:rPr lang="en-US" altLang="en-US"/>
              <a:t>Tạo ra một tiến segment chương trình PSP (program segment prefix) 256 byte (100h) ở địa chỉ chia hết cho 16 trong bộ nhớ</a:t>
            </a:r>
          </a:p>
          <a:p>
            <a:pPr lvl="2" algn="just" eaLnBrk="1" hangingPunct="1"/>
            <a:r>
              <a:rPr lang="en-US" altLang="en-US"/>
              <a:t>Lưu chương trình cần thực thi trong bộ nhớ ngay sau PSP</a:t>
            </a:r>
          </a:p>
          <a:p>
            <a:pPr lvl="2" algn="just" eaLnBrk="1" hangingPunct="1"/>
            <a:r>
              <a:rPr lang="en-US" altLang="en-US"/>
              <a:t>Nạp địa chỉ của PSP vào các thanh ghi segment DS và ES</a:t>
            </a:r>
          </a:p>
          <a:p>
            <a:pPr lvl="2" algn="just" eaLnBrk="1" hangingPunct="1"/>
            <a:r>
              <a:rPr lang="en-US" altLang="en-US"/>
              <a:t>Nạp địa chỉ của segment mã vào thanh ghi CS và nạp địa chỉ offset của chỉ thị đầu tiên trong segment mã vào thanh ghi IP (thường là 0)</a:t>
            </a:r>
          </a:p>
          <a:p>
            <a:pPr lvl="2" algn="just" eaLnBrk="1" hangingPunct="1">
              <a:buFont typeface="Wingdings" panose="05000000000000000000" pitchFamily="2" charset="2"/>
              <a:buNone/>
            </a:pPr>
            <a:endParaRPr lang="en-US" altLang="en-US"/>
          </a:p>
          <a:p>
            <a:pPr lvl="2" algn="just" eaLnBrk="1" hangingPunct="1"/>
            <a:endParaRPr lang="en-US" altLang="en-US"/>
          </a:p>
        </p:txBody>
      </p:sp>
    </p:spTree>
    <p:extLst>
      <p:ext uri="{BB962C8B-B14F-4D97-AF65-F5344CB8AC3E}">
        <p14:creationId xmlns:p14="http://schemas.microsoft.com/office/powerpoint/2010/main" val="588202707"/>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34008C98-63A5-4216-86AA-A4E31E20A563}"/>
              </a:ext>
            </a:extLst>
          </p:cNvPr>
          <p:cNvSpPr>
            <a:spLocks noGrp="1"/>
          </p:cNvSpPr>
          <p:nvPr>
            <p:ph type="title"/>
          </p:nvPr>
        </p:nvSpPr>
        <p:spPr/>
        <p:txBody>
          <a:bodyPr/>
          <a:lstStyle/>
          <a:p>
            <a:pPr eaLnBrk="1" hangingPunct="1"/>
            <a:endParaRPr lang="en-US" altLang="en-US"/>
          </a:p>
        </p:txBody>
      </p:sp>
      <p:sp>
        <p:nvSpPr>
          <p:cNvPr id="47107" name="Content Placeholder 2">
            <a:extLst>
              <a:ext uri="{FF2B5EF4-FFF2-40B4-BE49-F238E27FC236}">
                <a16:creationId xmlns:a16="http://schemas.microsoft.com/office/drawing/2014/main" id="{A6106996-095D-44AB-AB71-AE9865A3606A}"/>
              </a:ext>
            </a:extLst>
          </p:cNvPr>
          <p:cNvSpPr>
            <a:spLocks noGrp="1"/>
          </p:cNvSpPr>
          <p:nvPr>
            <p:ph idx="1"/>
          </p:nvPr>
        </p:nvSpPr>
        <p:spPr/>
        <p:txBody>
          <a:bodyPr/>
          <a:lstStyle/>
          <a:p>
            <a:pPr lvl="2" algn="just" eaLnBrk="1" hangingPunct="1"/>
            <a:r>
              <a:rPr lang="en-US" altLang="en-US"/>
              <a:t>nạp địa chỉ của stack vào thanh ghi SS, và nạp con trỏ stack SP khích thước của vùng stack. </a:t>
            </a:r>
          </a:p>
          <a:p>
            <a:pPr lvl="2" algn="just" eaLnBrk="1" hangingPunct="1"/>
            <a:r>
              <a:rPr lang="en-US" altLang="en-US"/>
              <a:t>chuyển điều khiển tới chương trình để thực thi, thường bắt đầu ở chỉ thị đầu tiên trong segment mã. </a:t>
            </a:r>
          </a:p>
          <a:p>
            <a:pPr eaLnBrk="1" hangingPunct="1"/>
            <a:r>
              <a:rPr lang="en-US" altLang="en-US"/>
              <a:t>Theo cách mô tả trên thì trình nạp của HĐH khởi động chính xác các thanh ghi CS, SS, còn các thanh ghi DS và ES được nạp địa chỉ của PSP chứ không phải địa chỉ của segment dữ liệu, đó chính là lý do tại sao ta phải khởi động thanh ghi DS tới địa chỉ của segment dữ liệu.</a:t>
            </a:r>
            <a:r>
              <a:rPr lang="en-US" altLang="en-US" sz="2800"/>
              <a:t> </a:t>
            </a:r>
          </a:p>
        </p:txBody>
      </p:sp>
      <p:sp>
        <p:nvSpPr>
          <p:cNvPr id="47108" name="Slide Number Placeholder 3">
            <a:extLst>
              <a:ext uri="{FF2B5EF4-FFF2-40B4-BE49-F238E27FC236}">
                <a16:creationId xmlns:a16="http://schemas.microsoft.com/office/drawing/2014/main" id="{F388097C-EFDF-4E9C-8A9C-F808747CC0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FE68B02C-96C7-4F35-9DA1-9EA6D9185C27}" type="slidenum">
              <a:rPr lang="en-US" altLang="en-US" sz="1400">
                <a:latin typeface="Tahoma" panose="020B0604030504040204" pitchFamily="34" charset="0"/>
              </a:rPr>
              <a:pPr>
                <a:spcBef>
                  <a:spcPct val="0"/>
                </a:spcBef>
                <a:buClrTx/>
                <a:buSzTx/>
                <a:buFontTx/>
                <a:buNone/>
              </a:pPr>
              <a:t>535</a:t>
            </a:fld>
            <a:endParaRPr lang="en-US" altLang="en-US" sz="1400">
              <a:latin typeface="Tahoma" panose="020B0604030504040204" pitchFamily="34" charset="0"/>
            </a:endParaRPr>
          </a:p>
        </p:txBody>
      </p:sp>
    </p:spTree>
    <p:extLst>
      <p:ext uri="{BB962C8B-B14F-4D97-AF65-F5344CB8AC3E}">
        <p14:creationId xmlns:p14="http://schemas.microsoft.com/office/powerpoint/2010/main" val="269061819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a:extLst>
              <a:ext uri="{FF2B5EF4-FFF2-40B4-BE49-F238E27FC236}">
                <a16:creationId xmlns:a16="http://schemas.microsoft.com/office/drawing/2014/main" id="{7BBC8C80-4718-4B6C-B6AD-A3D9B7055B0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8F757679-D6EA-495D-B6C5-435AE41B108B}" type="slidenum">
              <a:rPr lang="en-US" altLang="en-US" sz="1400">
                <a:latin typeface="Tahoma" panose="020B0604030504040204" pitchFamily="34" charset="0"/>
              </a:rPr>
              <a:pPr>
                <a:spcBef>
                  <a:spcPct val="0"/>
                </a:spcBef>
                <a:buClrTx/>
                <a:buSzTx/>
                <a:buFontTx/>
                <a:buNone/>
              </a:pPr>
              <a:t>536</a:t>
            </a:fld>
            <a:endParaRPr lang="en-US" altLang="en-US" sz="1400">
              <a:latin typeface="Tahoma" panose="020B0604030504040204" pitchFamily="34" charset="0"/>
            </a:endParaRPr>
          </a:p>
        </p:txBody>
      </p:sp>
      <p:sp>
        <p:nvSpPr>
          <p:cNvPr id="48131" name="Rectangle 2">
            <a:extLst>
              <a:ext uri="{FF2B5EF4-FFF2-40B4-BE49-F238E27FC236}">
                <a16:creationId xmlns:a16="http://schemas.microsoft.com/office/drawing/2014/main" id="{AF4F2941-6583-4433-A503-C316CF3AA15F}"/>
              </a:ext>
            </a:extLst>
          </p:cNvPr>
          <p:cNvSpPr>
            <a:spLocks noGrp="1" noChangeArrowheads="1"/>
          </p:cNvSpPr>
          <p:nvPr>
            <p:ph type="title"/>
          </p:nvPr>
        </p:nvSpPr>
        <p:spPr/>
        <p:txBody>
          <a:bodyPr/>
          <a:lstStyle/>
          <a:p>
            <a:pPr eaLnBrk="1" hangingPunct="1"/>
            <a:r>
              <a:rPr lang="en-US" altLang="en-US"/>
              <a:t>Cấu trúc của chương trình .COM</a:t>
            </a:r>
          </a:p>
        </p:txBody>
      </p:sp>
      <p:sp>
        <p:nvSpPr>
          <p:cNvPr id="48132" name="Rectangle 3">
            <a:extLst>
              <a:ext uri="{FF2B5EF4-FFF2-40B4-BE49-F238E27FC236}">
                <a16:creationId xmlns:a16="http://schemas.microsoft.com/office/drawing/2014/main" id="{9A228C4D-0262-4CBB-8AD9-123B76F21BB7}"/>
              </a:ext>
            </a:extLst>
          </p:cNvPr>
          <p:cNvSpPr>
            <a:spLocks noGrp="1" noChangeArrowheads="1"/>
          </p:cNvSpPr>
          <p:nvPr>
            <p:ph type="body" idx="1"/>
          </p:nvPr>
        </p:nvSpPr>
        <p:spPr>
          <a:xfrm>
            <a:off x="1752600" y="1295400"/>
            <a:ext cx="8915400" cy="5410200"/>
          </a:xfrm>
        </p:spPr>
        <p:txBody>
          <a:bodyPr/>
          <a:lstStyle/>
          <a:p>
            <a:pPr marL="609600" indent="-609600">
              <a:lnSpc>
                <a:spcPct val="80000"/>
              </a:lnSpc>
            </a:pPr>
            <a:r>
              <a:rPr lang="en-US" altLang="en-US" sz="2800" b="1"/>
              <a:t>Dạng đơn giản :</a:t>
            </a:r>
          </a:p>
          <a:p>
            <a:pPr marL="990600" lvl="1" indent="-533400">
              <a:lnSpc>
                <a:spcPct val="80000"/>
              </a:lnSpc>
            </a:pPr>
            <a:r>
              <a:rPr lang="en-US" altLang="en-US" sz="2400"/>
              <a:t>[Khai báo MACRO, STRUC, RECORD, UNION]</a:t>
            </a:r>
          </a:p>
          <a:p>
            <a:pPr marL="990600" lvl="1" indent="-533400">
              <a:lnSpc>
                <a:spcPct val="80000"/>
              </a:lnSpc>
            </a:pPr>
            <a:r>
              <a:rPr lang="en-US" altLang="en-US" sz="2400"/>
              <a:t>.MODEL  Tiny hoặc Small</a:t>
            </a:r>
          </a:p>
          <a:p>
            <a:pPr marL="990600" lvl="1" indent="-533400">
              <a:lnSpc>
                <a:spcPct val="80000"/>
              </a:lnSpc>
            </a:pPr>
            <a:r>
              <a:rPr lang="en-US" altLang="en-US" sz="2400"/>
              <a:t>.CODE</a:t>
            </a:r>
          </a:p>
          <a:p>
            <a:pPr marL="990600" lvl="1" indent="-533400">
              <a:lnSpc>
                <a:spcPct val="80000"/>
              </a:lnSpc>
            </a:pPr>
            <a:r>
              <a:rPr lang="en-US" altLang="en-US" sz="2400"/>
              <a:t>	ORG 100H</a:t>
            </a:r>
          </a:p>
          <a:p>
            <a:pPr marL="990600" lvl="1" indent="-533400">
              <a:lnSpc>
                <a:spcPct val="80000"/>
              </a:lnSpc>
            </a:pPr>
            <a:r>
              <a:rPr lang="en-US" altLang="en-US" sz="2400"/>
              <a:t>ProgramStart:</a:t>
            </a:r>
          </a:p>
          <a:p>
            <a:pPr marL="990600" lvl="1" indent="-533400">
              <a:lnSpc>
                <a:spcPct val="80000"/>
              </a:lnSpc>
            </a:pPr>
            <a:r>
              <a:rPr lang="en-US" altLang="en-US" sz="2400"/>
              <a:t>	JMP Start</a:t>
            </a:r>
          </a:p>
          <a:p>
            <a:pPr marL="990600" lvl="1" indent="-533400">
              <a:lnSpc>
                <a:spcPct val="80000"/>
              </a:lnSpc>
            </a:pPr>
            <a:r>
              <a:rPr lang="en-US" altLang="en-US" sz="2400"/>
              <a:t>	Khai báo các biến (dữ liệu) </a:t>
            </a:r>
          </a:p>
          <a:p>
            <a:pPr marL="990600" lvl="1" indent="-533400">
              <a:lnSpc>
                <a:spcPct val="80000"/>
              </a:lnSpc>
            </a:pPr>
            <a:r>
              <a:rPr lang="en-US" altLang="en-US" sz="2400"/>
              <a:t>Start :</a:t>
            </a:r>
          </a:p>
          <a:p>
            <a:pPr marL="990600" lvl="1" indent="-533400">
              <a:lnSpc>
                <a:spcPct val="80000"/>
              </a:lnSpc>
            </a:pPr>
            <a:r>
              <a:rPr lang="en-US" altLang="en-US" sz="2400"/>
              <a:t>	Thân của C.trình (không cần k/động các t/ghi segment)</a:t>
            </a:r>
          </a:p>
          <a:p>
            <a:pPr marL="990600" lvl="1" indent="-533400">
              <a:lnSpc>
                <a:spcPct val="80000"/>
              </a:lnSpc>
            </a:pPr>
            <a:r>
              <a:rPr lang="en-US" altLang="en-US" sz="2400"/>
              <a:t>	MOV AH, 4CH	; trở về DOS</a:t>
            </a:r>
          </a:p>
          <a:p>
            <a:pPr marL="990600" lvl="1" indent="-533400">
              <a:lnSpc>
                <a:spcPct val="80000"/>
              </a:lnSpc>
            </a:pPr>
            <a:r>
              <a:rPr lang="en-US" altLang="en-US" sz="2400"/>
              <a:t>	INT 21H		</a:t>
            </a:r>
          </a:p>
          <a:p>
            <a:pPr marL="990600" lvl="1" indent="-533400">
              <a:lnSpc>
                <a:spcPct val="80000"/>
              </a:lnSpc>
            </a:pPr>
            <a:r>
              <a:rPr lang="en-US" altLang="en-US" sz="2400"/>
              <a:t>	(có thể thay hai lệnh trên bằng 1 lệnh là INT 20h)</a:t>
            </a:r>
          </a:p>
          <a:p>
            <a:pPr marL="990600" lvl="1" indent="-533400">
              <a:lnSpc>
                <a:spcPct val="80000"/>
              </a:lnSpc>
            </a:pPr>
            <a:r>
              <a:rPr lang="en-US" altLang="en-US" sz="2400"/>
              <a:t>	[khai báo các chương trình con]</a:t>
            </a:r>
          </a:p>
          <a:p>
            <a:pPr marL="990600" lvl="1" indent="-533400">
              <a:lnSpc>
                <a:spcPct val="80000"/>
              </a:lnSpc>
            </a:pPr>
            <a:r>
              <a:rPr lang="en-US" altLang="en-US" sz="2400"/>
              <a:t>END 	ProgramStart</a:t>
            </a:r>
          </a:p>
        </p:txBody>
      </p:sp>
    </p:spTree>
    <p:extLst>
      <p:ext uri="{BB962C8B-B14F-4D97-AF65-F5344CB8AC3E}">
        <p14:creationId xmlns:p14="http://schemas.microsoft.com/office/powerpoint/2010/main" val="392319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5">
            <a:extLst>
              <a:ext uri="{FF2B5EF4-FFF2-40B4-BE49-F238E27FC236}">
                <a16:creationId xmlns:a16="http://schemas.microsoft.com/office/drawing/2014/main" id="{19259310-412F-4C00-B2D1-006B276C185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5FBB4EE4-7E6F-4EF4-842B-185D1AF21320}" type="slidenum">
              <a:rPr lang="en-US" altLang="en-US" sz="1400">
                <a:latin typeface="Tahoma" panose="020B0604030504040204" pitchFamily="34" charset="0"/>
              </a:rPr>
              <a:pPr>
                <a:spcBef>
                  <a:spcPct val="0"/>
                </a:spcBef>
                <a:buClrTx/>
                <a:buSzTx/>
                <a:buFontTx/>
                <a:buNone/>
              </a:pPr>
              <a:t>537</a:t>
            </a:fld>
            <a:endParaRPr lang="en-US" altLang="en-US" sz="1400">
              <a:latin typeface="Tahoma" panose="020B0604030504040204" pitchFamily="34" charset="0"/>
            </a:endParaRPr>
          </a:p>
        </p:txBody>
      </p:sp>
      <p:sp>
        <p:nvSpPr>
          <p:cNvPr id="49155" name="Rectangle 2">
            <a:extLst>
              <a:ext uri="{FF2B5EF4-FFF2-40B4-BE49-F238E27FC236}">
                <a16:creationId xmlns:a16="http://schemas.microsoft.com/office/drawing/2014/main" id="{DC41211C-A5F5-49A8-9C66-9FB79484FD15}"/>
              </a:ext>
            </a:extLst>
          </p:cNvPr>
          <p:cNvSpPr>
            <a:spLocks noGrp="1" noChangeArrowheads="1"/>
          </p:cNvSpPr>
          <p:nvPr>
            <p:ph type="title"/>
          </p:nvPr>
        </p:nvSpPr>
        <p:spPr/>
        <p:txBody>
          <a:bodyPr/>
          <a:lstStyle/>
          <a:p>
            <a:pPr eaLnBrk="1" hangingPunct="1"/>
            <a:r>
              <a:rPr lang="en-US" altLang="en-US"/>
              <a:t>Cấu trúc của chương trình .COM</a:t>
            </a:r>
          </a:p>
        </p:txBody>
      </p:sp>
      <p:sp>
        <p:nvSpPr>
          <p:cNvPr id="49156" name="Rectangle 3">
            <a:extLst>
              <a:ext uri="{FF2B5EF4-FFF2-40B4-BE49-F238E27FC236}">
                <a16:creationId xmlns:a16="http://schemas.microsoft.com/office/drawing/2014/main" id="{110C27BF-93B0-4639-A2E7-794628424E90}"/>
              </a:ext>
            </a:extLst>
          </p:cNvPr>
          <p:cNvSpPr>
            <a:spLocks noGrp="1" noChangeArrowheads="1"/>
          </p:cNvSpPr>
          <p:nvPr>
            <p:ph type="body" idx="1"/>
          </p:nvPr>
        </p:nvSpPr>
        <p:spPr>
          <a:xfrm>
            <a:off x="1752600" y="1295400"/>
            <a:ext cx="8686800" cy="5410200"/>
          </a:xfrm>
        </p:spPr>
        <p:txBody>
          <a:bodyPr/>
          <a:lstStyle/>
          <a:p>
            <a:pPr eaLnBrk="1" hangingPunct="1">
              <a:lnSpc>
                <a:spcPct val="80000"/>
              </a:lnSpc>
            </a:pPr>
            <a:r>
              <a:rPr lang="en-US" altLang="en-US" sz="2800"/>
              <a:t>Khai báo dạng chuẩn</a:t>
            </a:r>
          </a:p>
          <a:p>
            <a:pPr lvl="1" eaLnBrk="1" hangingPunct="1">
              <a:lnSpc>
                <a:spcPct val="80000"/>
              </a:lnSpc>
            </a:pPr>
            <a:r>
              <a:rPr lang="en-US" altLang="en-US" sz="2400"/>
              <a:t>[Khai báo MACRO, STRUC, RECORD, UNION]</a:t>
            </a:r>
          </a:p>
          <a:p>
            <a:pPr lvl="1" eaLnBrk="1" hangingPunct="1">
              <a:lnSpc>
                <a:spcPct val="80000"/>
              </a:lnSpc>
            </a:pPr>
            <a:r>
              <a:rPr lang="en-US" altLang="en-US" sz="2400"/>
              <a:t>	CODE 		SEGMENT</a:t>
            </a:r>
          </a:p>
          <a:p>
            <a:pPr lvl="1" eaLnBrk="1" hangingPunct="1">
              <a:lnSpc>
                <a:spcPct val="80000"/>
              </a:lnSpc>
            </a:pPr>
            <a:r>
              <a:rPr lang="en-US" altLang="en-US" sz="2400"/>
              <a:t>			ORG 100H</a:t>
            </a:r>
          </a:p>
          <a:p>
            <a:pPr lvl="1" eaLnBrk="1" hangingPunct="1">
              <a:lnSpc>
                <a:spcPct val="80000"/>
              </a:lnSpc>
            </a:pPr>
            <a:r>
              <a:rPr lang="en-US" altLang="en-US" sz="2400"/>
              <a:t>	ASSUME CS:CODE, DS:CODE, SS: CODE</a:t>
            </a:r>
          </a:p>
          <a:p>
            <a:pPr lvl="1" eaLnBrk="1" hangingPunct="1">
              <a:lnSpc>
                <a:spcPct val="80000"/>
              </a:lnSpc>
            </a:pPr>
            <a:r>
              <a:rPr lang="en-US" altLang="en-US" sz="2400"/>
              <a:t>ProgramStart:</a:t>
            </a:r>
          </a:p>
          <a:p>
            <a:pPr lvl="1" eaLnBrk="1" hangingPunct="1">
              <a:lnSpc>
                <a:spcPct val="80000"/>
              </a:lnSpc>
            </a:pPr>
            <a:r>
              <a:rPr lang="en-US" altLang="en-US" sz="2400"/>
              <a:t>		JMP	START</a:t>
            </a:r>
          </a:p>
          <a:p>
            <a:pPr lvl="2" eaLnBrk="1" hangingPunct="1">
              <a:lnSpc>
                <a:spcPct val="80000"/>
              </a:lnSpc>
              <a:buFont typeface="Wingdings" panose="05000000000000000000" pitchFamily="2" charset="2"/>
              <a:buNone/>
            </a:pPr>
            <a:r>
              <a:rPr lang="en-US" altLang="en-US" sz="2000"/>
              <a:t>		Khai  báo các biến</a:t>
            </a:r>
          </a:p>
          <a:p>
            <a:pPr lvl="1" eaLnBrk="1" hangingPunct="1">
              <a:lnSpc>
                <a:spcPct val="80000"/>
              </a:lnSpc>
            </a:pPr>
            <a:r>
              <a:rPr lang="en-US" altLang="en-US" sz="2400"/>
              <a:t>START:</a:t>
            </a:r>
          </a:p>
          <a:p>
            <a:pPr lvl="1" eaLnBrk="1" hangingPunct="1">
              <a:lnSpc>
                <a:spcPct val="80000"/>
              </a:lnSpc>
            </a:pPr>
            <a:r>
              <a:rPr lang="en-US" altLang="en-US" sz="2400"/>
              <a:t>		Các lệnh </a:t>
            </a:r>
          </a:p>
          <a:p>
            <a:pPr lvl="1" eaLnBrk="1" hangingPunct="1">
              <a:lnSpc>
                <a:spcPct val="80000"/>
              </a:lnSpc>
            </a:pPr>
            <a:r>
              <a:rPr lang="en-US" altLang="en-US" sz="2400"/>
              <a:t>		MOV AH, 4CH	; trở về DOS</a:t>
            </a:r>
          </a:p>
          <a:p>
            <a:pPr lvl="1" eaLnBrk="1" hangingPunct="1">
              <a:lnSpc>
                <a:spcPct val="80000"/>
              </a:lnSpc>
            </a:pPr>
            <a:r>
              <a:rPr lang="en-US" altLang="en-US" sz="2400"/>
              <a:t>		INT 21H 		;(có thể dùng 1 lệnh  INT 20h)</a:t>
            </a:r>
          </a:p>
          <a:p>
            <a:pPr lvl="1" eaLnBrk="1" hangingPunct="1">
              <a:lnSpc>
                <a:spcPct val="80000"/>
              </a:lnSpc>
            </a:pPr>
            <a:r>
              <a:rPr lang="en-US" altLang="en-US" sz="2400"/>
              <a:t>	[khai báo các chương trình con]</a:t>
            </a:r>
          </a:p>
          <a:p>
            <a:pPr lvl="1" eaLnBrk="1" hangingPunct="1">
              <a:lnSpc>
                <a:spcPct val="80000"/>
              </a:lnSpc>
            </a:pPr>
            <a:r>
              <a:rPr lang="en-US" altLang="en-US" sz="2400"/>
              <a:t>	CODE 	ENDS</a:t>
            </a:r>
          </a:p>
          <a:p>
            <a:pPr lvl="1" eaLnBrk="1" hangingPunct="1">
              <a:lnSpc>
                <a:spcPct val="80000"/>
              </a:lnSpc>
            </a:pPr>
            <a:r>
              <a:rPr lang="en-US" altLang="en-US" sz="2400"/>
              <a:t>	END	ProgramStart</a:t>
            </a:r>
          </a:p>
        </p:txBody>
      </p:sp>
    </p:spTree>
    <p:extLst>
      <p:ext uri="{BB962C8B-B14F-4D97-AF65-F5344CB8AC3E}">
        <p14:creationId xmlns:p14="http://schemas.microsoft.com/office/powerpoint/2010/main" val="291277146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a:extLst>
              <a:ext uri="{FF2B5EF4-FFF2-40B4-BE49-F238E27FC236}">
                <a16:creationId xmlns:a16="http://schemas.microsoft.com/office/drawing/2014/main" id="{B042019F-BCCB-4EBC-95B2-AF05FCD7CD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D79F1D38-13C0-4EDE-B7EB-60A2276E7973}" type="slidenum">
              <a:rPr lang="en-US" altLang="en-US" sz="1400">
                <a:latin typeface="Tahoma" panose="020B0604030504040204" pitchFamily="34" charset="0"/>
              </a:rPr>
              <a:pPr>
                <a:spcBef>
                  <a:spcPct val="0"/>
                </a:spcBef>
                <a:buClrTx/>
                <a:buSzTx/>
                <a:buFontTx/>
                <a:buNone/>
              </a:pPr>
              <a:t>538</a:t>
            </a:fld>
            <a:endParaRPr lang="en-US" altLang="en-US" sz="1400">
              <a:latin typeface="Tahoma" panose="020B0604030504040204" pitchFamily="34" charset="0"/>
            </a:endParaRPr>
          </a:p>
        </p:txBody>
      </p:sp>
      <p:sp>
        <p:nvSpPr>
          <p:cNvPr id="50179" name="Rectangle 2">
            <a:extLst>
              <a:ext uri="{FF2B5EF4-FFF2-40B4-BE49-F238E27FC236}">
                <a16:creationId xmlns:a16="http://schemas.microsoft.com/office/drawing/2014/main" id="{49471814-2CCF-49C8-A92E-3B44BA5BB6F3}"/>
              </a:ext>
            </a:extLst>
          </p:cNvPr>
          <p:cNvSpPr>
            <a:spLocks noGrp="1" noChangeArrowheads="1"/>
          </p:cNvSpPr>
          <p:nvPr>
            <p:ph type="title"/>
          </p:nvPr>
        </p:nvSpPr>
        <p:spPr/>
        <p:txBody>
          <a:bodyPr/>
          <a:lstStyle/>
          <a:p>
            <a:pPr eaLnBrk="1" hangingPunct="1"/>
            <a:r>
              <a:rPr lang="en-US" altLang="en-US"/>
              <a:t>Minh họa cấu trúc chương trình .COM</a:t>
            </a:r>
          </a:p>
        </p:txBody>
      </p:sp>
      <p:grpSp>
        <p:nvGrpSpPr>
          <p:cNvPr id="50180" name="Group 4">
            <a:extLst>
              <a:ext uri="{FF2B5EF4-FFF2-40B4-BE49-F238E27FC236}">
                <a16:creationId xmlns:a16="http://schemas.microsoft.com/office/drawing/2014/main" id="{BCB143E8-FBAF-46D8-89A4-BA3CB22D3B03}"/>
              </a:ext>
            </a:extLst>
          </p:cNvPr>
          <p:cNvGrpSpPr>
            <a:grpSpLocks/>
          </p:cNvGrpSpPr>
          <p:nvPr/>
        </p:nvGrpSpPr>
        <p:grpSpPr bwMode="auto">
          <a:xfrm>
            <a:off x="1752601" y="1524001"/>
            <a:ext cx="5122863" cy="4646613"/>
            <a:chOff x="1156" y="981"/>
            <a:chExt cx="3227" cy="2610"/>
          </a:xfrm>
        </p:grpSpPr>
        <p:sp>
          <p:nvSpPr>
            <p:cNvPr id="50231" name="Rectangle 5">
              <a:extLst>
                <a:ext uri="{FF2B5EF4-FFF2-40B4-BE49-F238E27FC236}">
                  <a16:creationId xmlns:a16="http://schemas.microsoft.com/office/drawing/2014/main" id="{EFC134B0-E50D-45DE-93B1-0CED9D1D5E53}"/>
                </a:ext>
              </a:extLst>
            </p:cNvPr>
            <p:cNvSpPr>
              <a:spLocks noChangeArrowheads="1"/>
            </p:cNvSpPr>
            <p:nvPr/>
          </p:nvSpPr>
          <p:spPr bwMode="auto">
            <a:xfrm>
              <a:off x="1791" y="1071"/>
              <a:ext cx="1951" cy="2450"/>
            </a:xfrm>
            <a:prstGeom prst="rect">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0232" name="Line 6">
              <a:extLst>
                <a:ext uri="{FF2B5EF4-FFF2-40B4-BE49-F238E27FC236}">
                  <a16:creationId xmlns:a16="http://schemas.microsoft.com/office/drawing/2014/main" id="{72F62C44-7C96-4D97-B0EE-5E07E3082252}"/>
                </a:ext>
              </a:extLst>
            </p:cNvPr>
            <p:cNvSpPr>
              <a:spLocks noChangeShapeType="1"/>
            </p:cNvSpPr>
            <p:nvPr/>
          </p:nvSpPr>
          <p:spPr bwMode="auto">
            <a:xfrm>
              <a:off x="1791" y="3113"/>
              <a:ext cx="195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0233" name="Line 7">
              <a:extLst>
                <a:ext uri="{FF2B5EF4-FFF2-40B4-BE49-F238E27FC236}">
                  <a16:creationId xmlns:a16="http://schemas.microsoft.com/office/drawing/2014/main" id="{A0AF1770-9D4E-4C29-B9A8-14D3C167E0D4}"/>
                </a:ext>
              </a:extLst>
            </p:cNvPr>
            <p:cNvSpPr>
              <a:spLocks noChangeShapeType="1"/>
            </p:cNvSpPr>
            <p:nvPr/>
          </p:nvSpPr>
          <p:spPr bwMode="auto">
            <a:xfrm>
              <a:off x="1791" y="2931"/>
              <a:ext cx="195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0234" name="Line 8">
              <a:extLst>
                <a:ext uri="{FF2B5EF4-FFF2-40B4-BE49-F238E27FC236}">
                  <a16:creationId xmlns:a16="http://schemas.microsoft.com/office/drawing/2014/main" id="{FC11633E-A227-4B4C-A896-7F1A4C71C6E9}"/>
                </a:ext>
              </a:extLst>
            </p:cNvPr>
            <p:cNvSpPr>
              <a:spLocks noChangeShapeType="1"/>
            </p:cNvSpPr>
            <p:nvPr/>
          </p:nvSpPr>
          <p:spPr bwMode="auto">
            <a:xfrm>
              <a:off x="1791" y="2659"/>
              <a:ext cx="195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0235" name="Text Box 9">
              <a:extLst>
                <a:ext uri="{FF2B5EF4-FFF2-40B4-BE49-F238E27FC236}">
                  <a16:creationId xmlns:a16="http://schemas.microsoft.com/office/drawing/2014/main" id="{F2301FC3-37A3-45FC-9748-CA92F88227A4}"/>
                </a:ext>
              </a:extLst>
            </p:cNvPr>
            <p:cNvSpPr txBox="1">
              <a:spLocks noChangeArrowheads="1"/>
            </p:cNvSpPr>
            <p:nvPr/>
          </p:nvSpPr>
          <p:spPr bwMode="auto">
            <a:xfrm>
              <a:off x="1202" y="3385"/>
              <a:ext cx="620"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0000H</a:t>
              </a:r>
            </a:p>
          </p:txBody>
        </p:sp>
        <p:sp>
          <p:nvSpPr>
            <p:cNvPr id="50236" name="Text Box 10">
              <a:extLst>
                <a:ext uri="{FF2B5EF4-FFF2-40B4-BE49-F238E27FC236}">
                  <a16:creationId xmlns:a16="http://schemas.microsoft.com/office/drawing/2014/main" id="{80690F5D-7333-4611-B37F-1EFB50730AC2}"/>
                </a:ext>
              </a:extLst>
            </p:cNvPr>
            <p:cNvSpPr txBox="1">
              <a:spLocks noChangeArrowheads="1"/>
            </p:cNvSpPr>
            <p:nvPr/>
          </p:nvSpPr>
          <p:spPr bwMode="auto">
            <a:xfrm>
              <a:off x="1156" y="981"/>
              <a:ext cx="620"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FFFFH</a:t>
              </a:r>
            </a:p>
          </p:txBody>
        </p:sp>
        <p:sp>
          <p:nvSpPr>
            <p:cNvPr id="50237" name="Text Box 11">
              <a:extLst>
                <a:ext uri="{FF2B5EF4-FFF2-40B4-BE49-F238E27FC236}">
                  <a16:creationId xmlns:a16="http://schemas.microsoft.com/office/drawing/2014/main" id="{683F8626-4A96-4B8B-93E9-139319A035B2}"/>
                </a:ext>
              </a:extLst>
            </p:cNvPr>
            <p:cNvSpPr txBox="1">
              <a:spLocks noChangeArrowheads="1"/>
            </p:cNvSpPr>
            <p:nvPr/>
          </p:nvSpPr>
          <p:spPr bwMode="auto">
            <a:xfrm>
              <a:off x="1973" y="3158"/>
              <a:ext cx="161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b="1">
                  <a:solidFill>
                    <a:srgbClr val="000099"/>
                  </a:solidFill>
                </a:rPr>
                <a:t>Đoạn đầu chương trình</a:t>
              </a:r>
            </a:p>
            <a:p>
              <a:pPr>
                <a:spcBef>
                  <a:spcPct val="0"/>
                </a:spcBef>
                <a:buClrTx/>
                <a:buSzTx/>
                <a:buFontTx/>
                <a:buNone/>
              </a:pPr>
              <a:r>
                <a:rPr lang="en-US" altLang="en-US" sz="1800" b="1">
                  <a:solidFill>
                    <a:srgbClr val="000099"/>
                  </a:solidFill>
                </a:rPr>
                <a:t>Program segment prefix</a:t>
              </a:r>
            </a:p>
          </p:txBody>
        </p:sp>
        <p:sp>
          <p:nvSpPr>
            <p:cNvPr id="50238" name="Text Box 12">
              <a:extLst>
                <a:ext uri="{FF2B5EF4-FFF2-40B4-BE49-F238E27FC236}">
                  <a16:creationId xmlns:a16="http://schemas.microsoft.com/office/drawing/2014/main" id="{9A4EEE87-0430-4F13-B98B-736924C78A57}"/>
                </a:ext>
              </a:extLst>
            </p:cNvPr>
            <p:cNvSpPr txBox="1">
              <a:spLocks noChangeArrowheads="1"/>
            </p:cNvSpPr>
            <p:nvPr/>
          </p:nvSpPr>
          <p:spPr bwMode="auto">
            <a:xfrm>
              <a:off x="1202" y="2931"/>
              <a:ext cx="620"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0100H</a:t>
              </a:r>
            </a:p>
          </p:txBody>
        </p:sp>
        <p:sp>
          <p:nvSpPr>
            <p:cNvPr id="50239" name="Text Box 13">
              <a:extLst>
                <a:ext uri="{FF2B5EF4-FFF2-40B4-BE49-F238E27FC236}">
                  <a16:creationId xmlns:a16="http://schemas.microsoft.com/office/drawing/2014/main" id="{A43071B4-D0F9-408E-8045-529DCDBABA33}"/>
                </a:ext>
              </a:extLst>
            </p:cNvPr>
            <p:cNvSpPr txBox="1">
              <a:spLocks noChangeArrowheads="1"/>
            </p:cNvSpPr>
            <p:nvPr/>
          </p:nvSpPr>
          <p:spPr bwMode="auto">
            <a:xfrm>
              <a:off x="2154" y="2931"/>
              <a:ext cx="760"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b="1">
                  <a:solidFill>
                    <a:srgbClr val="000099"/>
                  </a:solidFill>
                </a:rPr>
                <a:t>JMP Start</a:t>
              </a:r>
            </a:p>
          </p:txBody>
        </p:sp>
        <p:sp>
          <p:nvSpPr>
            <p:cNvPr id="50240" name="Text Box 14">
              <a:extLst>
                <a:ext uri="{FF2B5EF4-FFF2-40B4-BE49-F238E27FC236}">
                  <a16:creationId xmlns:a16="http://schemas.microsoft.com/office/drawing/2014/main" id="{94009315-B6C4-49B7-9E59-039D286F7D44}"/>
                </a:ext>
              </a:extLst>
            </p:cNvPr>
            <p:cNvSpPr txBox="1">
              <a:spLocks noChangeArrowheads="1"/>
            </p:cNvSpPr>
            <p:nvPr/>
          </p:nvSpPr>
          <p:spPr bwMode="auto">
            <a:xfrm>
              <a:off x="2381" y="2700"/>
              <a:ext cx="566"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b="1">
                  <a:solidFill>
                    <a:srgbClr val="000099"/>
                  </a:solidFill>
                </a:rPr>
                <a:t>Dữ liệu</a:t>
              </a:r>
            </a:p>
          </p:txBody>
        </p:sp>
        <p:sp>
          <p:nvSpPr>
            <p:cNvPr id="50241" name="Text Box 15">
              <a:extLst>
                <a:ext uri="{FF2B5EF4-FFF2-40B4-BE49-F238E27FC236}">
                  <a16:creationId xmlns:a16="http://schemas.microsoft.com/office/drawing/2014/main" id="{B857D9A2-7954-4512-83DE-4483E4CA47B0}"/>
                </a:ext>
              </a:extLst>
            </p:cNvPr>
            <p:cNvSpPr txBox="1">
              <a:spLocks noChangeArrowheads="1"/>
            </p:cNvSpPr>
            <p:nvPr/>
          </p:nvSpPr>
          <p:spPr bwMode="auto">
            <a:xfrm>
              <a:off x="2290" y="2383"/>
              <a:ext cx="512"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b="1">
                  <a:solidFill>
                    <a:srgbClr val="000099"/>
                  </a:solidFill>
                </a:rPr>
                <a:t>Start :</a:t>
              </a:r>
            </a:p>
          </p:txBody>
        </p:sp>
        <p:sp>
          <p:nvSpPr>
            <p:cNvPr id="50242" name="Text Box 16">
              <a:extLst>
                <a:ext uri="{FF2B5EF4-FFF2-40B4-BE49-F238E27FC236}">
                  <a16:creationId xmlns:a16="http://schemas.microsoft.com/office/drawing/2014/main" id="{C4E20579-4EAD-425B-B6C8-367581F5350C}"/>
                </a:ext>
              </a:extLst>
            </p:cNvPr>
            <p:cNvSpPr txBox="1">
              <a:spLocks noChangeArrowheads="1"/>
            </p:cNvSpPr>
            <p:nvPr/>
          </p:nvSpPr>
          <p:spPr bwMode="auto">
            <a:xfrm>
              <a:off x="4059" y="1071"/>
              <a:ext cx="324"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SP</a:t>
              </a:r>
            </a:p>
          </p:txBody>
        </p:sp>
        <p:sp>
          <p:nvSpPr>
            <p:cNvPr id="50243" name="Text Box 17">
              <a:extLst>
                <a:ext uri="{FF2B5EF4-FFF2-40B4-BE49-F238E27FC236}">
                  <a16:creationId xmlns:a16="http://schemas.microsoft.com/office/drawing/2014/main" id="{EEA2F3E8-5BB5-41C3-A7E4-FFE4122CC05A}"/>
                </a:ext>
              </a:extLst>
            </p:cNvPr>
            <p:cNvSpPr txBox="1">
              <a:spLocks noChangeArrowheads="1"/>
            </p:cNvSpPr>
            <p:nvPr/>
          </p:nvSpPr>
          <p:spPr bwMode="auto">
            <a:xfrm>
              <a:off x="4014" y="2931"/>
              <a:ext cx="276"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IP</a:t>
              </a:r>
            </a:p>
          </p:txBody>
        </p:sp>
        <p:sp>
          <p:nvSpPr>
            <p:cNvPr id="50244" name="Line 18">
              <a:extLst>
                <a:ext uri="{FF2B5EF4-FFF2-40B4-BE49-F238E27FC236}">
                  <a16:creationId xmlns:a16="http://schemas.microsoft.com/office/drawing/2014/main" id="{4EB6FAE7-B3CE-4B51-9F1B-39B5946C623D}"/>
                </a:ext>
              </a:extLst>
            </p:cNvPr>
            <p:cNvSpPr>
              <a:spLocks noChangeShapeType="1"/>
            </p:cNvSpPr>
            <p:nvPr/>
          </p:nvSpPr>
          <p:spPr bwMode="auto">
            <a:xfrm flipH="1">
              <a:off x="3742" y="3022"/>
              <a:ext cx="317"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50245" name="Line 19">
              <a:extLst>
                <a:ext uri="{FF2B5EF4-FFF2-40B4-BE49-F238E27FC236}">
                  <a16:creationId xmlns:a16="http://schemas.microsoft.com/office/drawing/2014/main" id="{F28DA1C5-398C-4192-B406-36630D5D655D}"/>
                </a:ext>
              </a:extLst>
            </p:cNvPr>
            <p:cNvSpPr>
              <a:spLocks noChangeShapeType="1"/>
            </p:cNvSpPr>
            <p:nvPr/>
          </p:nvSpPr>
          <p:spPr bwMode="auto">
            <a:xfrm flipH="1">
              <a:off x="3742" y="1162"/>
              <a:ext cx="363"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50246" name="Line 20">
              <a:extLst>
                <a:ext uri="{FF2B5EF4-FFF2-40B4-BE49-F238E27FC236}">
                  <a16:creationId xmlns:a16="http://schemas.microsoft.com/office/drawing/2014/main" id="{0AFEBD5D-01AC-48CB-8BE9-849D1D092535}"/>
                </a:ext>
              </a:extLst>
            </p:cNvPr>
            <p:cNvSpPr>
              <a:spLocks noChangeShapeType="1"/>
            </p:cNvSpPr>
            <p:nvPr/>
          </p:nvSpPr>
          <p:spPr bwMode="auto">
            <a:xfrm>
              <a:off x="2699" y="1117"/>
              <a:ext cx="1" cy="181"/>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50247" name="Line 21">
              <a:extLst>
                <a:ext uri="{FF2B5EF4-FFF2-40B4-BE49-F238E27FC236}">
                  <a16:creationId xmlns:a16="http://schemas.microsoft.com/office/drawing/2014/main" id="{2141DD47-56CD-42AF-8481-B7AD3D414FA3}"/>
                </a:ext>
              </a:extLst>
            </p:cNvPr>
            <p:cNvSpPr>
              <a:spLocks noChangeShapeType="1"/>
            </p:cNvSpPr>
            <p:nvPr/>
          </p:nvSpPr>
          <p:spPr bwMode="auto">
            <a:xfrm flipV="1">
              <a:off x="2699" y="2115"/>
              <a:ext cx="1" cy="226"/>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50248" name="Text Box 22">
              <a:extLst>
                <a:ext uri="{FF2B5EF4-FFF2-40B4-BE49-F238E27FC236}">
                  <a16:creationId xmlns:a16="http://schemas.microsoft.com/office/drawing/2014/main" id="{CA0D1C7F-6351-41DA-B0DE-BDD12DF72278}"/>
                </a:ext>
              </a:extLst>
            </p:cNvPr>
            <p:cNvSpPr txBox="1">
              <a:spLocks noChangeArrowheads="1"/>
            </p:cNvSpPr>
            <p:nvPr/>
          </p:nvSpPr>
          <p:spPr bwMode="auto">
            <a:xfrm>
              <a:off x="1837" y="1294"/>
              <a:ext cx="1596"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b="1">
                  <a:solidFill>
                    <a:srgbClr val="000099"/>
                  </a:solidFill>
                </a:rPr>
                <a:t>Chiều tiến của ngăn xếp</a:t>
              </a:r>
            </a:p>
          </p:txBody>
        </p:sp>
        <p:sp>
          <p:nvSpPr>
            <p:cNvPr id="50249" name="Text Box 23">
              <a:extLst>
                <a:ext uri="{FF2B5EF4-FFF2-40B4-BE49-F238E27FC236}">
                  <a16:creationId xmlns:a16="http://schemas.microsoft.com/office/drawing/2014/main" id="{ABFF28C7-442D-4A19-BBD7-3729644483CE}"/>
                </a:ext>
              </a:extLst>
            </p:cNvPr>
            <p:cNvSpPr txBox="1">
              <a:spLocks noChangeArrowheads="1"/>
            </p:cNvSpPr>
            <p:nvPr/>
          </p:nvSpPr>
          <p:spPr bwMode="auto">
            <a:xfrm>
              <a:off x="1791" y="1884"/>
              <a:ext cx="1874"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b="1">
                  <a:solidFill>
                    <a:srgbClr val="000099"/>
                  </a:solidFill>
                </a:rPr>
                <a:t>Chiều tiến của mã và dữ liệu</a:t>
              </a:r>
            </a:p>
          </p:txBody>
        </p:sp>
      </p:grpSp>
      <p:grpSp>
        <p:nvGrpSpPr>
          <p:cNvPr id="50181" name="Group 24">
            <a:extLst>
              <a:ext uri="{FF2B5EF4-FFF2-40B4-BE49-F238E27FC236}">
                <a16:creationId xmlns:a16="http://schemas.microsoft.com/office/drawing/2014/main" id="{29C1134C-91DF-405E-9893-17CD118C0710}"/>
              </a:ext>
            </a:extLst>
          </p:cNvPr>
          <p:cNvGrpSpPr>
            <a:grpSpLocks/>
          </p:cNvGrpSpPr>
          <p:nvPr/>
        </p:nvGrpSpPr>
        <p:grpSpPr bwMode="auto">
          <a:xfrm>
            <a:off x="7010400" y="1524000"/>
            <a:ext cx="3657600" cy="3962400"/>
            <a:chOff x="6818" y="2291"/>
            <a:chExt cx="4320" cy="3018"/>
          </a:xfrm>
        </p:grpSpPr>
        <p:sp>
          <p:nvSpPr>
            <p:cNvPr id="50219" name="Rectangle 25">
              <a:extLst>
                <a:ext uri="{FF2B5EF4-FFF2-40B4-BE49-F238E27FC236}">
                  <a16:creationId xmlns:a16="http://schemas.microsoft.com/office/drawing/2014/main" id="{1B0E6D7A-2A1E-4396-9A3D-C91CEB202D37}"/>
                </a:ext>
              </a:extLst>
            </p:cNvPr>
            <p:cNvSpPr>
              <a:spLocks noChangeArrowheads="1"/>
            </p:cNvSpPr>
            <p:nvPr/>
          </p:nvSpPr>
          <p:spPr bwMode="auto">
            <a:xfrm>
              <a:off x="7898" y="2471"/>
              <a:ext cx="2160" cy="252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0220" name="Text Box 26">
              <a:extLst>
                <a:ext uri="{FF2B5EF4-FFF2-40B4-BE49-F238E27FC236}">
                  <a16:creationId xmlns:a16="http://schemas.microsoft.com/office/drawing/2014/main" id="{E3639789-0459-480E-978F-8717C071E7C1}"/>
                </a:ext>
              </a:extLst>
            </p:cNvPr>
            <p:cNvSpPr txBox="1">
              <a:spLocks noChangeArrowheads="1"/>
            </p:cNvSpPr>
            <p:nvPr/>
          </p:nvSpPr>
          <p:spPr bwMode="auto">
            <a:xfrm>
              <a:off x="7898" y="4091"/>
              <a:ext cx="2160" cy="900"/>
            </a:xfrm>
            <a:prstGeom prst="rect">
              <a:avLst/>
            </a:prstGeom>
            <a:solidFill>
              <a:srgbClr val="FFFFFF"/>
            </a:solidFill>
            <a:ln w="2857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Tahoma" panose="020B0604030504040204" pitchFamily="34" charset="0"/>
                </a:rPr>
                <a:t>Start :</a:t>
              </a:r>
              <a:endParaRPr lang="en-US" altLang="en-US" sz="1800">
                <a:latin typeface="Tahoma" panose="020B0604030504040204" pitchFamily="34" charset="0"/>
              </a:endParaRPr>
            </a:p>
          </p:txBody>
        </p:sp>
        <p:sp>
          <p:nvSpPr>
            <p:cNvPr id="50221" name="Text Box 27">
              <a:extLst>
                <a:ext uri="{FF2B5EF4-FFF2-40B4-BE49-F238E27FC236}">
                  <a16:creationId xmlns:a16="http://schemas.microsoft.com/office/drawing/2014/main" id="{2B95F996-C10F-44FB-9BF9-0F0E6222017A}"/>
                </a:ext>
              </a:extLst>
            </p:cNvPr>
            <p:cNvSpPr txBox="1">
              <a:spLocks noChangeArrowheads="1"/>
            </p:cNvSpPr>
            <p:nvPr/>
          </p:nvSpPr>
          <p:spPr bwMode="auto">
            <a:xfrm>
              <a:off x="7898" y="3551"/>
              <a:ext cx="2160" cy="54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200">
                  <a:latin typeface="Tahoma" panose="020B0604030504040204" pitchFamily="34" charset="0"/>
                </a:rPr>
                <a:t>Data </a:t>
              </a:r>
              <a:endParaRPr lang="en-US" altLang="en-US" sz="1800">
                <a:latin typeface="Tahoma" panose="020B0604030504040204" pitchFamily="34" charset="0"/>
              </a:endParaRPr>
            </a:p>
          </p:txBody>
        </p:sp>
        <p:sp>
          <p:nvSpPr>
            <p:cNvPr id="50222" name="Text Box 28">
              <a:extLst>
                <a:ext uri="{FF2B5EF4-FFF2-40B4-BE49-F238E27FC236}">
                  <a16:creationId xmlns:a16="http://schemas.microsoft.com/office/drawing/2014/main" id="{AC4A52A3-F1DC-45B6-8FAE-39839A23F587}"/>
                </a:ext>
              </a:extLst>
            </p:cNvPr>
            <p:cNvSpPr txBox="1">
              <a:spLocks noChangeArrowheads="1"/>
            </p:cNvSpPr>
            <p:nvPr/>
          </p:nvSpPr>
          <p:spPr bwMode="auto">
            <a:xfrm>
              <a:off x="7898" y="3011"/>
              <a:ext cx="2160" cy="54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Tahoma" panose="020B0604030504040204" pitchFamily="34" charset="0"/>
                </a:rPr>
                <a:t>JMP Start</a:t>
              </a:r>
              <a:endParaRPr lang="en-US" altLang="en-US" sz="1800">
                <a:latin typeface="Tahoma" panose="020B0604030504040204" pitchFamily="34" charset="0"/>
              </a:endParaRPr>
            </a:p>
          </p:txBody>
        </p:sp>
        <p:sp>
          <p:nvSpPr>
            <p:cNvPr id="50223" name="Text Box 29">
              <a:extLst>
                <a:ext uri="{FF2B5EF4-FFF2-40B4-BE49-F238E27FC236}">
                  <a16:creationId xmlns:a16="http://schemas.microsoft.com/office/drawing/2014/main" id="{E841FBD6-D5C8-4D75-B3DC-2197B1B8B77D}"/>
                </a:ext>
              </a:extLst>
            </p:cNvPr>
            <p:cNvSpPr txBox="1">
              <a:spLocks noChangeArrowheads="1"/>
            </p:cNvSpPr>
            <p:nvPr/>
          </p:nvSpPr>
          <p:spPr bwMode="auto">
            <a:xfrm>
              <a:off x="7898" y="2471"/>
              <a:ext cx="2160" cy="54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Tahoma" panose="020B0604030504040204" pitchFamily="34" charset="0"/>
                </a:rPr>
                <a:t>PSP</a:t>
              </a:r>
              <a:endParaRPr lang="en-US" altLang="en-US" sz="1800">
                <a:latin typeface="Tahoma" panose="020B0604030504040204" pitchFamily="34" charset="0"/>
              </a:endParaRPr>
            </a:p>
          </p:txBody>
        </p:sp>
        <p:sp>
          <p:nvSpPr>
            <p:cNvPr id="50224" name="Text Box 30">
              <a:extLst>
                <a:ext uri="{FF2B5EF4-FFF2-40B4-BE49-F238E27FC236}">
                  <a16:creationId xmlns:a16="http://schemas.microsoft.com/office/drawing/2014/main" id="{58DB851F-0B26-4605-921E-2E3E053C1B81}"/>
                </a:ext>
              </a:extLst>
            </p:cNvPr>
            <p:cNvSpPr txBox="1">
              <a:spLocks noChangeArrowheads="1"/>
            </p:cNvSpPr>
            <p:nvPr/>
          </p:nvSpPr>
          <p:spPr bwMode="auto">
            <a:xfrm>
              <a:off x="6818" y="4741"/>
              <a:ext cx="1080"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Tahoma" panose="020B0604030504040204" pitchFamily="34" charset="0"/>
                </a:rPr>
                <a:t>FFFE h </a:t>
              </a:r>
              <a:endParaRPr lang="en-US" altLang="en-US" sz="1800">
                <a:latin typeface="Tahoma" panose="020B0604030504040204" pitchFamily="34" charset="0"/>
              </a:endParaRPr>
            </a:p>
          </p:txBody>
        </p:sp>
        <p:sp>
          <p:nvSpPr>
            <p:cNvPr id="50225" name="Text Box 31">
              <a:extLst>
                <a:ext uri="{FF2B5EF4-FFF2-40B4-BE49-F238E27FC236}">
                  <a16:creationId xmlns:a16="http://schemas.microsoft.com/office/drawing/2014/main" id="{D6887098-3B0C-4A2B-A845-B4D1D40B8B43}"/>
                </a:ext>
              </a:extLst>
            </p:cNvPr>
            <p:cNvSpPr txBox="1">
              <a:spLocks noChangeArrowheads="1"/>
            </p:cNvSpPr>
            <p:nvPr/>
          </p:nvSpPr>
          <p:spPr bwMode="auto">
            <a:xfrm>
              <a:off x="6998" y="2831"/>
              <a:ext cx="900"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Tahoma" panose="020B0604030504040204" pitchFamily="34" charset="0"/>
                </a:rPr>
                <a:t>100h</a:t>
              </a:r>
              <a:endParaRPr lang="en-US" altLang="en-US" sz="1800">
                <a:latin typeface="Tahoma" panose="020B0604030504040204" pitchFamily="34" charset="0"/>
              </a:endParaRPr>
            </a:p>
          </p:txBody>
        </p:sp>
        <p:sp>
          <p:nvSpPr>
            <p:cNvPr id="50226" name="Text Box 32">
              <a:extLst>
                <a:ext uri="{FF2B5EF4-FFF2-40B4-BE49-F238E27FC236}">
                  <a16:creationId xmlns:a16="http://schemas.microsoft.com/office/drawing/2014/main" id="{815D0769-4DCE-4C6B-BCD6-A403E3DD8147}"/>
                </a:ext>
              </a:extLst>
            </p:cNvPr>
            <p:cNvSpPr txBox="1">
              <a:spLocks noChangeArrowheads="1"/>
            </p:cNvSpPr>
            <p:nvPr/>
          </p:nvSpPr>
          <p:spPr bwMode="auto">
            <a:xfrm>
              <a:off x="6818" y="2291"/>
              <a:ext cx="1080"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Tahoma" panose="020B0604030504040204" pitchFamily="34" charset="0"/>
                </a:rPr>
                <a:t>Offset </a:t>
              </a:r>
              <a:endParaRPr lang="en-US" altLang="en-US" sz="1800">
                <a:latin typeface="Tahoma" panose="020B0604030504040204" pitchFamily="34" charset="0"/>
              </a:endParaRPr>
            </a:p>
          </p:txBody>
        </p:sp>
        <p:sp>
          <p:nvSpPr>
            <p:cNvPr id="50227" name="Line 33">
              <a:extLst>
                <a:ext uri="{FF2B5EF4-FFF2-40B4-BE49-F238E27FC236}">
                  <a16:creationId xmlns:a16="http://schemas.microsoft.com/office/drawing/2014/main" id="{ABF00E17-1D88-4BDA-9F65-B23EEA0E449C}"/>
                </a:ext>
              </a:extLst>
            </p:cNvPr>
            <p:cNvSpPr>
              <a:spLocks noChangeShapeType="1"/>
            </p:cNvSpPr>
            <p:nvPr/>
          </p:nvSpPr>
          <p:spPr bwMode="auto">
            <a:xfrm flipH="1">
              <a:off x="10058" y="3011"/>
              <a:ext cx="3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228" name="Text Box 34">
              <a:extLst>
                <a:ext uri="{FF2B5EF4-FFF2-40B4-BE49-F238E27FC236}">
                  <a16:creationId xmlns:a16="http://schemas.microsoft.com/office/drawing/2014/main" id="{7143EB74-FAB8-4EA0-A925-9EA7216EA79A}"/>
                </a:ext>
              </a:extLst>
            </p:cNvPr>
            <p:cNvSpPr txBox="1">
              <a:spLocks noChangeArrowheads="1"/>
            </p:cNvSpPr>
            <p:nvPr/>
          </p:nvSpPr>
          <p:spPr bwMode="auto">
            <a:xfrm>
              <a:off x="10418" y="2831"/>
              <a:ext cx="72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100">
                  <a:latin typeface="Tahoma" panose="020B0604030504040204" pitchFamily="34" charset="0"/>
                </a:rPr>
                <a:t>IP</a:t>
              </a:r>
              <a:endParaRPr lang="en-US" altLang="en-US" sz="1800">
                <a:latin typeface="Tahoma" panose="020B0604030504040204" pitchFamily="34" charset="0"/>
              </a:endParaRPr>
            </a:p>
          </p:txBody>
        </p:sp>
        <p:sp>
          <p:nvSpPr>
            <p:cNvPr id="50229" name="Line 35">
              <a:extLst>
                <a:ext uri="{FF2B5EF4-FFF2-40B4-BE49-F238E27FC236}">
                  <a16:creationId xmlns:a16="http://schemas.microsoft.com/office/drawing/2014/main" id="{E763F5C6-1BA5-4A03-96EF-93F46FF4516A}"/>
                </a:ext>
              </a:extLst>
            </p:cNvPr>
            <p:cNvSpPr>
              <a:spLocks noChangeShapeType="1"/>
            </p:cNvSpPr>
            <p:nvPr/>
          </p:nvSpPr>
          <p:spPr bwMode="auto">
            <a:xfrm flipH="1">
              <a:off x="10058" y="4991"/>
              <a:ext cx="3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230" name="Text Box 36">
              <a:extLst>
                <a:ext uri="{FF2B5EF4-FFF2-40B4-BE49-F238E27FC236}">
                  <a16:creationId xmlns:a16="http://schemas.microsoft.com/office/drawing/2014/main" id="{41328DDB-E495-41E8-9EF7-40E392BBEBC1}"/>
                </a:ext>
              </a:extLst>
            </p:cNvPr>
            <p:cNvSpPr txBox="1">
              <a:spLocks noChangeArrowheads="1"/>
            </p:cNvSpPr>
            <p:nvPr/>
          </p:nvSpPr>
          <p:spPr bwMode="auto">
            <a:xfrm>
              <a:off x="10418" y="4769"/>
              <a:ext cx="720"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Tahoma" panose="020B0604030504040204" pitchFamily="34" charset="0"/>
                </a:rPr>
                <a:t>SP</a:t>
              </a:r>
              <a:endParaRPr lang="en-US" altLang="en-US" sz="1800">
                <a:latin typeface="Tahoma" panose="020B0604030504040204" pitchFamily="34" charset="0"/>
              </a:endParaRPr>
            </a:p>
          </p:txBody>
        </p:sp>
      </p:grpSp>
      <p:grpSp>
        <p:nvGrpSpPr>
          <p:cNvPr id="50182" name="Group 37">
            <a:extLst>
              <a:ext uri="{FF2B5EF4-FFF2-40B4-BE49-F238E27FC236}">
                <a16:creationId xmlns:a16="http://schemas.microsoft.com/office/drawing/2014/main" id="{A20D6620-4824-49AB-BC80-53325F6F884A}"/>
              </a:ext>
            </a:extLst>
          </p:cNvPr>
          <p:cNvGrpSpPr>
            <a:grpSpLocks/>
          </p:cNvGrpSpPr>
          <p:nvPr/>
        </p:nvGrpSpPr>
        <p:grpSpPr bwMode="auto">
          <a:xfrm>
            <a:off x="7010400" y="1524000"/>
            <a:ext cx="3657600" cy="3962400"/>
            <a:chOff x="6818" y="2291"/>
            <a:chExt cx="4320" cy="3018"/>
          </a:xfrm>
        </p:grpSpPr>
        <p:sp>
          <p:nvSpPr>
            <p:cNvPr id="50207" name="Rectangle 38">
              <a:extLst>
                <a:ext uri="{FF2B5EF4-FFF2-40B4-BE49-F238E27FC236}">
                  <a16:creationId xmlns:a16="http://schemas.microsoft.com/office/drawing/2014/main" id="{1B7432FC-A085-4FF6-B855-BBA4197FAAA7}"/>
                </a:ext>
              </a:extLst>
            </p:cNvPr>
            <p:cNvSpPr>
              <a:spLocks noChangeArrowheads="1"/>
            </p:cNvSpPr>
            <p:nvPr/>
          </p:nvSpPr>
          <p:spPr bwMode="auto">
            <a:xfrm>
              <a:off x="7898" y="2471"/>
              <a:ext cx="2160" cy="252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0208" name="Text Box 39">
              <a:extLst>
                <a:ext uri="{FF2B5EF4-FFF2-40B4-BE49-F238E27FC236}">
                  <a16:creationId xmlns:a16="http://schemas.microsoft.com/office/drawing/2014/main" id="{755B1970-3E66-4020-93FA-7ACCCDA1C0FB}"/>
                </a:ext>
              </a:extLst>
            </p:cNvPr>
            <p:cNvSpPr txBox="1">
              <a:spLocks noChangeArrowheads="1"/>
            </p:cNvSpPr>
            <p:nvPr/>
          </p:nvSpPr>
          <p:spPr bwMode="auto">
            <a:xfrm>
              <a:off x="7898" y="4091"/>
              <a:ext cx="2160" cy="900"/>
            </a:xfrm>
            <a:prstGeom prst="rect">
              <a:avLst/>
            </a:prstGeom>
            <a:solidFill>
              <a:srgbClr val="FFFFFF"/>
            </a:solidFill>
            <a:ln w="2857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Tahoma" panose="020B0604030504040204" pitchFamily="34" charset="0"/>
                </a:rPr>
                <a:t>Start :</a:t>
              </a:r>
              <a:endParaRPr lang="en-US" altLang="en-US" sz="1800">
                <a:latin typeface="Tahoma" panose="020B0604030504040204" pitchFamily="34" charset="0"/>
              </a:endParaRPr>
            </a:p>
          </p:txBody>
        </p:sp>
        <p:sp>
          <p:nvSpPr>
            <p:cNvPr id="50209" name="Text Box 40">
              <a:extLst>
                <a:ext uri="{FF2B5EF4-FFF2-40B4-BE49-F238E27FC236}">
                  <a16:creationId xmlns:a16="http://schemas.microsoft.com/office/drawing/2014/main" id="{C1825B4D-5EDF-4863-96A2-2D21301EAB3C}"/>
                </a:ext>
              </a:extLst>
            </p:cNvPr>
            <p:cNvSpPr txBox="1">
              <a:spLocks noChangeArrowheads="1"/>
            </p:cNvSpPr>
            <p:nvPr/>
          </p:nvSpPr>
          <p:spPr bwMode="auto">
            <a:xfrm>
              <a:off x="7898" y="3551"/>
              <a:ext cx="2160" cy="54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200">
                  <a:latin typeface="Tahoma" panose="020B0604030504040204" pitchFamily="34" charset="0"/>
                </a:rPr>
                <a:t>Data </a:t>
              </a:r>
              <a:endParaRPr lang="en-US" altLang="en-US" sz="1800">
                <a:latin typeface="Tahoma" panose="020B0604030504040204" pitchFamily="34" charset="0"/>
              </a:endParaRPr>
            </a:p>
          </p:txBody>
        </p:sp>
        <p:sp>
          <p:nvSpPr>
            <p:cNvPr id="50210" name="Text Box 41">
              <a:extLst>
                <a:ext uri="{FF2B5EF4-FFF2-40B4-BE49-F238E27FC236}">
                  <a16:creationId xmlns:a16="http://schemas.microsoft.com/office/drawing/2014/main" id="{F6D329E1-47A8-4746-A0F5-37D8B271AEB6}"/>
                </a:ext>
              </a:extLst>
            </p:cNvPr>
            <p:cNvSpPr txBox="1">
              <a:spLocks noChangeArrowheads="1"/>
            </p:cNvSpPr>
            <p:nvPr/>
          </p:nvSpPr>
          <p:spPr bwMode="auto">
            <a:xfrm>
              <a:off x="7898" y="3011"/>
              <a:ext cx="2160" cy="54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Tahoma" panose="020B0604030504040204" pitchFamily="34" charset="0"/>
                </a:rPr>
                <a:t>JMP Start</a:t>
              </a:r>
              <a:endParaRPr lang="en-US" altLang="en-US" sz="1800">
                <a:latin typeface="Tahoma" panose="020B0604030504040204" pitchFamily="34" charset="0"/>
              </a:endParaRPr>
            </a:p>
          </p:txBody>
        </p:sp>
        <p:sp>
          <p:nvSpPr>
            <p:cNvPr id="50211" name="Text Box 42">
              <a:extLst>
                <a:ext uri="{FF2B5EF4-FFF2-40B4-BE49-F238E27FC236}">
                  <a16:creationId xmlns:a16="http://schemas.microsoft.com/office/drawing/2014/main" id="{0FBE4F6C-BC89-43E4-8EC8-39569105FFF5}"/>
                </a:ext>
              </a:extLst>
            </p:cNvPr>
            <p:cNvSpPr txBox="1">
              <a:spLocks noChangeArrowheads="1"/>
            </p:cNvSpPr>
            <p:nvPr/>
          </p:nvSpPr>
          <p:spPr bwMode="auto">
            <a:xfrm>
              <a:off x="7898" y="2471"/>
              <a:ext cx="2160" cy="54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Tahoma" panose="020B0604030504040204" pitchFamily="34" charset="0"/>
                </a:rPr>
                <a:t>PSP</a:t>
              </a:r>
              <a:endParaRPr lang="en-US" altLang="en-US" sz="1800">
                <a:latin typeface="Tahoma" panose="020B0604030504040204" pitchFamily="34" charset="0"/>
              </a:endParaRPr>
            </a:p>
          </p:txBody>
        </p:sp>
        <p:sp>
          <p:nvSpPr>
            <p:cNvPr id="50212" name="Text Box 43">
              <a:extLst>
                <a:ext uri="{FF2B5EF4-FFF2-40B4-BE49-F238E27FC236}">
                  <a16:creationId xmlns:a16="http://schemas.microsoft.com/office/drawing/2014/main" id="{96AED727-D437-4191-A88A-8105A3F34111}"/>
                </a:ext>
              </a:extLst>
            </p:cNvPr>
            <p:cNvSpPr txBox="1">
              <a:spLocks noChangeArrowheads="1"/>
            </p:cNvSpPr>
            <p:nvPr/>
          </p:nvSpPr>
          <p:spPr bwMode="auto">
            <a:xfrm>
              <a:off x="6818" y="4741"/>
              <a:ext cx="1080"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Tahoma" panose="020B0604030504040204" pitchFamily="34" charset="0"/>
                </a:rPr>
                <a:t>FFFE h </a:t>
              </a:r>
              <a:endParaRPr lang="en-US" altLang="en-US" sz="1800">
                <a:latin typeface="Tahoma" panose="020B0604030504040204" pitchFamily="34" charset="0"/>
              </a:endParaRPr>
            </a:p>
          </p:txBody>
        </p:sp>
        <p:sp>
          <p:nvSpPr>
            <p:cNvPr id="50213" name="Text Box 44">
              <a:extLst>
                <a:ext uri="{FF2B5EF4-FFF2-40B4-BE49-F238E27FC236}">
                  <a16:creationId xmlns:a16="http://schemas.microsoft.com/office/drawing/2014/main" id="{6BE36770-D031-4288-99FE-2351F0B59A6B}"/>
                </a:ext>
              </a:extLst>
            </p:cNvPr>
            <p:cNvSpPr txBox="1">
              <a:spLocks noChangeArrowheads="1"/>
            </p:cNvSpPr>
            <p:nvPr/>
          </p:nvSpPr>
          <p:spPr bwMode="auto">
            <a:xfrm>
              <a:off x="6998" y="2831"/>
              <a:ext cx="900"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Tahoma" panose="020B0604030504040204" pitchFamily="34" charset="0"/>
                </a:rPr>
                <a:t>100h</a:t>
              </a:r>
              <a:endParaRPr lang="en-US" altLang="en-US" sz="1800">
                <a:latin typeface="Tahoma" panose="020B0604030504040204" pitchFamily="34" charset="0"/>
              </a:endParaRPr>
            </a:p>
          </p:txBody>
        </p:sp>
        <p:sp>
          <p:nvSpPr>
            <p:cNvPr id="50214" name="Text Box 45">
              <a:extLst>
                <a:ext uri="{FF2B5EF4-FFF2-40B4-BE49-F238E27FC236}">
                  <a16:creationId xmlns:a16="http://schemas.microsoft.com/office/drawing/2014/main" id="{F306FD07-95DC-438E-9A18-78FD544D6C02}"/>
                </a:ext>
              </a:extLst>
            </p:cNvPr>
            <p:cNvSpPr txBox="1">
              <a:spLocks noChangeArrowheads="1"/>
            </p:cNvSpPr>
            <p:nvPr/>
          </p:nvSpPr>
          <p:spPr bwMode="auto">
            <a:xfrm>
              <a:off x="6818" y="2291"/>
              <a:ext cx="1080"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Tahoma" panose="020B0604030504040204" pitchFamily="34" charset="0"/>
                </a:rPr>
                <a:t>Offset </a:t>
              </a:r>
              <a:endParaRPr lang="en-US" altLang="en-US" sz="1800">
                <a:latin typeface="Tahoma" panose="020B0604030504040204" pitchFamily="34" charset="0"/>
              </a:endParaRPr>
            </a:p>
          </p:txBody>
        </p:sp>
        <p:sp>
          <p:nvSpPr>
            <p:cNvPr id="50215" name="Line 46">
              <a:extLst>
                <a:ext uri="{FF2B5EF4-FFF2-40B4-BE49-F238E27FC236}">
                  <a16:creationId xmlns:a16="http://schemas.microsoft.com/office/drawing/2014/main" id="{8DE30084-78CD-4FC8-91DD-9F4AF4BE2A0B}"/>
                </a:ext>
              </a:extLst>
            </p:cNvPr>
            <p:cNvSpPr>
              <a:spLocks noChangeShapeType="1"/>
            </p:cNvSpPr>
            <p:nvPr/>
          </p:nvSpPr>
          <p:spPr bwMode="auto">
            <a:xfrm flipH="1">
              <a:off x="10058" y="3011"/>
              <a:ext cx="3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216" name="Text Box 47">
              <a:extLst>
                <a:ext uri="{FF2B5EF4-FFF2-40B4-BE49-F238E27FC236}">
                  <a16:creationId xmlns:a16="http://schemas.microsoft.com/office/drawing/2014/main" id="{478BC9FF-FACA-4675-9DB0-B5879FB99C66}"/>
                </a:ext>
              </a:extLst>
            </p:cNvPr>
            <p:cNvSpPr txBox="1">
              <a:spLocks noChangeArrowheads="1"/>
            </p:cNvSpPr>
            <p:nvPr/>
          </p:nvSpPr>
          <p:spPr bwMode="auto">
            <a:xfrm>
              <a:off x="10418" y="2831"/>
              <a:ext cx="72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100">
                  <a:latin typeface="Tahoma" panose="020B0604030504040204" pitchFamily="34" charset="0"/>
                </a:rPr>
                <a:t>IP</a:t>
              </a:r>
              <a:endParaRPr lang="en-US" altLang="en-US" sz="1800">
                <a:latin typeface="Tahoma" panose="020B0604030504040204" pitchFamily="34" charset="0"/>
              </a:endParaRPr>
            </a:p>
          </p:txBody>
        </p:sp>
        <p:sp>
          <p:nvSpPr>
            <p:cNvPr id="50217" name="Line 48">
              <a:extLst>
                <a:ext uri="{FF2B5EF4-FFF2-40B4-BE49-F238E27FC236}">
                  <a16:creationId xmlns:a16="http://schemas.microsoft.com/office/drawing/2014/main" id="{DFE9FDAE-6024-43F0-8C9A-6A9BDB8C75FD}"/>
                </a:ext>
              </a:extLst>
            </p:cNvPr>
            <p:cNvSpPr>
              <a:spLocks noChangeShapeType="1"/>
            </p:cNvSpPr>
            <p:nvPr/>
          </p:nvSpPr>
          <p:spPr bwMode="auto">
            <a:xfrm flipH="1">
              <a:off x="10058" y="4991"/>
              <a:ext cx="3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218" name="Text Box 49">
              <a:extLst>
                <a:ext uri="{FF2B5EF4-FFF2-40B4-BE49-F238E27FC236}">
                  <a16:creationId xmlns:a16="http://schemas.microsoft.com/office/drawing/2014/main" id="{9AC086C4-22F4-4A23-A7CB-B8EEC270ACE0}"/>
                </a:ext>
              </a:extLst>
            </p:cNvPr>
            <p:cNvSpPr txBox="1">
              <a:spLocks noChangeArrowheads="1"/>
            </p:cNvSpPr>
            <p:nvPr/>
          </p:nvSpPr>
          <p:spPr bwMode="auto">
            <a:xfrm>
              <a:off x="10418" y="4769"/>
              <a:ext cx="720"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Tahoma" panose="020B0604030504040204" pitchFamily="34" charset="0"/>
                </a:rPr>
                <a:t>SP</a:t>
              </a:r>
              <a:endParaRPr lang="en-US" altLang="en-US" sz="1800">
                <a:latin typeface="Tahoma" panose="020B0604030504040204" pitchFamily="34" charset="0"/>
              </a:endParaRPr>
            </a:p>
          </p:txBody>
        </p:sp>
      </p:grpSp>
      <p:grpSp>
        <p:nvGrpSpPr>
          <p:cNvPr id="50183" name="Group 50">
            <a:extLst>
              <a:ext uri="{FF2B5EF4-FFF2-40B4-BE49-F238E27FC236}">
                <a16:creationId xmlns:a16="http://schemas.microsoft.com/office/drawing/2014/main" id="{5551149C-73E8-47C8-9C4D-A683A1B38A93}"/>
              </a:ext>
            </a:extLst>
          </p:cNvPr>
          <p:cNvGrpSpPr>
            <a:grpSpLocks/>
          </p:cNvGrpSpPr>
          <p:nvPr/>
        </p:nvGrpSpPr>
        <p:grpSpPr bwMode="auto">
          <a:xfrm>
            <a:off x="7010400" y="1524000"/>
            <a:ext cx="3657600" cy="3962400"/>
            <a:chOff x="6818" y="2291"/>
            <a:chExt cx="4320" cy="3018"/>
          </a:xfrm>
        </p:grpSpPr>
        <p:sp>
          <p:nvSpPr>
            <p:cNvPr id="50195" name="Rectangle 51">
              <a:extLst>
                <a:ext uri="{FF2B5EF4-FFF2-40B4-BE49-F238E27FC236}">
                  <a16:creationId xmlns:a16="http://schemas.microsoft.com/office/drawing/2014/main" id="{C8F1AA58-DAEE-4B2D-A97A-9C32DB626AEB}"/>
                </a:ext>
              </a:extLst>
            </p:cNvPr>
            <p:cNvSpPr>
              <a:spLocks noChangeArrowheads="1"/>
            </p:cNvSpPr>
            <p:nvPr/>
          </p:nvSpPr>
          <p:spPr bwMode="auto">
            <a:xfrm>
              <a:off x="7898" y="2471"/>
              <a:ext cx="2160" cy="252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0196" name="Text Box 52">
              <a:extLst>
                <a:ext uri="{FF2B5EF4-FFF2-40B4-BE49-F238E27FC236}">
                  <a16:creationId xmlns:a16="http://schemas.microsoft.com/office/drawing/2014/main" id="{402430EA-10B1-4925-998C-496F931AF2C0}"/>
                </a:ext>
              </a:extLst>
            </p:cNvPr>
            <p:cNvSpPr txBox="1">
              <a:spLocks noChangeArrowheads="1"/>
            </p:cNvSpPr>
            <p:nvPr/>
          </p:nvSpPr>
          <p:spPr bwMode="auto">
            <a:xfrm>
              <a:off x="7898" y="4091"/>
              <a:ext cx="2160" cy="900"/>
            </a:xfrm>
            <a:prstGeom prst="rect">
              <a:avLst/>
            </a:prstGeom>
            <a:solidFill>
              <a:srgbClr val="FFFFFF"/>
            </a:solidFill>
            <a:ln w="2857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Tahoma" panose="020B0604030504040204" pitchFamily="34" charset="0"/>
                </a:rPr>
                <a:t>Start :</a:t>
              </a:r>
              <a:endParaRPr lang="en-US" altLang="en-US" sz="1800">
                <a:latin typeface="Tahoma" panose="020B0604030504040204" pitchFamily="34" charset="0"/>
              </a:endParaRPr>
            </a:p>
          </p:txBody>
        </p:sp>
        <p:sp>
          <p:nvSpPr>
            <p:cNvPr id="50197" name="Text Box 53">
              <a:extLst>
                <a:ext uri="{FF2B5EF4-FFF2-40B4-BE49-F238E27FC236}">
                  <a16:creationId xmlns:a16="http://schemas.microsoft.com/office/drawing/2014/main" id="{23641F7C-DDA1-4594-BFF1-365E24B9648F}"/>
                </a:ext>
              </a:extLst>
            </p:cNvPr>
            <p:cNvSpPr txBox="1">
              <a:spLocks noChangeArrowheads="1"/>
            </p:cNvSpPr>
            <p:nvPr/>
          </p:nvSpPr>
          <p:spPr bwMode="auto">
            <a:xfrm>
              <a:off x="7898" y="3551"/>
              <a:ext cx="2160" cy="54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200">
                  <a:latin typeface="Tahoma" panose="020B0604030504040204" pitchFamily="34" charset="0"/>
                </a:rPr>
                <a:t>Data </a:t>
              </a:r>
              <a:endParaRPr lang="en-US" altLang="en-US" sz="1800">
                <a:latin typeface="Tahoma" panose="020B0604030504040204" pitchFamily="34" charset="0"/>
              </a:endParaRPr>
            </a:p>
          </p:txBody>
        </p:sp>
        <p:sp>
          <p:nvSpPr>
            <p:cNvPr id="50198" name="Text Box 54">
              <a:extLst>
                <a:ext uri="{FF2B5EF4-FFF2-40B4-BE49-F238E27FC236}">
                  <a16:creationId xmlns:a16="http://schemas.microsoft.com/office/drawing/2014/main" id="{8530FE02-019A-4F84-912A-408DA6877793}"/>
                </a:ext>
              </a:extLst>
            </p:cNvPr>
            <p:cNvSpPr txBox="1">
              <a:spLocks noChangeArrowheads="1"/>
            </p:cNvSpPr>
            <p:nvPr/>
          </p:nvSpPr>
          <p:spPr bwMode="auto">
            <a:xfrm>
              <a:off x="7898" y="3011"/>
              <a:ext cx="2160" cy="54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Tahoma" panose="020B0604030504040204" pitchFamily="34" charset="0"/>
                </a:rPr>
                <a:t>JMP Start</a:t>
              </a:r>
              <a:endParaRPr lang="en-US" altLang="en-US" sz="1800">
                <a:latin typeface="Tahoma" panose="020B0604030504040204" pitchFamily="34" charset="0"/>
              </a:endParaRPr>
            </a:p>
          </p:txBody>
        </p:sp>
        <p:sp>
          <p:nvSpPr>
            <p:cNvPr id="50199" name="Text Box 55">
              <a:extLst>
                <a:ext uri="{FF2B5EF4-FFF2-40B4-BE49-F238E27FC236}">
                  <a16:creationId xmlns:a16="http://schemas.microsoft.com/office/drawing/2014/main" id="{6A9087B2-D351-4843-B786-47572CE0A45D}"/>
                </a:ext>
              </a:extLst>
            </p:cNvPr>
            <p:cNvSpPr txBox="1">
              <a:spLocks noChangeArrowheads="1"/>
            </p:cNvSpPr>
            <p:nvPr/>
          </p:nvSpPr>
          <p:spPr bwMode="auto">
            <a:xfrm>
              <a:off x="7898" y="2471"/>
              <a:ext cx="2160" cy="54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Tahoma" panose="020B0604030504040204" pitchFamily="34" charset="0"/>
                </a:rPr>
                <a:t>PSP</a:t>
              </a:r>
              <a:endParaRPr lang="en-US" altLang="en-US" sz="1800">
                <a:latin typeface="Tahoma" panose="020B0604030504040204" pitchFamily="34" charset="0"/>
              </a:endParaRPr>
            </a:p>
          </p:txBody>
        </p:sp>
        <p:sp>
          <p:nvSpPr>
            <p:cNvPr id="50200" name="Text Box 56">
              <a:extLst>
                <a:ext uri="{FF2B5EF4-FFF2-40B4-BE49-F238E27FC236}">
                  <a16:creationId xmlns:a16="http://schemas.microsoft.com/office/drawing/2014/main" id="{85988974-A6DE-4903-94FB-87B870B5E175}"/>
                </a:ext>
              </a:extLst>
            </p:cNvPr>
            <p:cNvSpPr txBox="1">
              <a:spLocks noChangeArrowheads="1"/>
            </p:cNvSpPr>
            <p:nvPr/>
          </p:nvSpPr>
          <p:spPr bwMode="auto">
            <a:xfrm>
              <a:off x="6818" y="4741"/>
              <a:ext cx="1080"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Tahoma" panose="020B0604030504040204" pitchFamily="34" charset="0"/>
                </a:rPr>
                <a:t>FFFE h </a:t>
              </a:r>
              <a:endParaRPr lang="en-US" altLang="en-US" sz="1800">
                <a:latin typeface="Tahoma" panose="020B0604030504040204" pitchFamily="34" charset="0"/>
              </a:endParaRPr>
            </a:p>
          </p:txBody>
        </p:sp>
        <p:sp>
          <p:nvSpPr>
            <p:cNvPr id="50201" name="Text Box 57">
              <a:extLst>
                <a:ext uri="{FF2B5EF4-FFF2-40B4-BE49-F238E27FC236}">
                  <a16:creationId xmlns:a16="http://schemas.microsoft.com/office/drawing/2014/main" id="{79DD51E5-1421-440A-A584-A017696BDDFC}"/>
                </a:ext>
              </a:extLst>
            </p:cNvPr>
            <p:cNvSpPr txBox="1">
              <a:spLocks noChangeArrowheads="1"/>
            </p:cNvSpPr>
            <p:nvPr/>
          </p:nvSpPr>
          <p:spPr bwMode="auto">
            <a:xfrm>
              <a:off x="6998" y="2831"/>
              <a:ext cx="900"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Tahoma" panose="020B0604030504040204" pitchFamily="34" charset="0"/>
                </a:rPr>
                <a:t>100h</a:t>
              </a:r>
              <a:endParaRPr lang="en-US" altLang="en-US" sz="1800">
                <a:latin typeface="Tahoma" panose="020B0604030504040204" pitchFamily="34" charset="0"/>
              </a:endParaRPr>
            </a:p>
          </p:txBody>
        </p:sp>
        <p:sp>
          <p:nvSpPr>
            <p:cNvPr id="50202" name="Text Box 58">
              <a:extLst>
                <a:ext uri="{FF2B5EF4-FFF2-40B4-BE49-F238E27FC236}">
                  <a16:creationId xmlns:a16="http://schemas.microsoft.com/office/drawing/2014/main" id="{B3853045-4149-43BB-900C-CD1763A158E0}"/>
                </a:ext>
              </a:extLst>
            </p:cNvPr>
            <p:cNvSpPr txBox="1">
              <a:spLocks noChangeArrowheads="1"/>
            </p:cNvSpPr>
            <p:nvPr/>
          </p:nvSpPr>
          <p:spPr bwMode="auto">
            <a:xfrm>
              <a:off x="6818" y="2291"/>
              <a:ext cx="1080"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Tahoma" panose="020B0604030504040204" pitchFamily="34" charset="0"/>
                </a:rPr>
                <a:t>Offset </a:t>
              </a:r>
              <a:endParaRPr lang="en-US" altLang="en-US" sz="1800">
                <a:latin typeface="Tahoma" panose="020B0604030504040204" pitchFamily="34" charset="0"/>
              </a:endParaRPr>
            </a:p>
          </p:txBody>
        </p:sp>
        <p:sp>
          <p:nvSpPr>
            <p:cNvPr id="50203" name="Line 59">
              <a:extLst>
                <a:ext uri="{FF2B5EF4-FFF2-40B4-BE49-F238E27FC236}">
                  <a16:creationId xmlns:a16="http://schemas.microsoft.com/office/drawing/2014/main" id="{46C87472-EB2F-4125-9833-E35990CEB649}"/>
                </a:ext>
              </a:extLst>
            </p:cNvPr>
            <p:cNvSpPr>
              <a:spLocks noChangeShapeType="1"/>
            </p:cNvSpPr>
            <p:nvPr/>
          </p:nvSpPr>
          <p:spPr bwMode="auto">
            <a:xfrm flipH="1">
              <a:off x="10058" y="3011"/>
              <a:ext cx="3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204" name="Text Box 60">
              <a:extLst>
                <a:ext uri="{FF2B5EF4-FFF2-40B4-BE49-F238E27FC236}">
                  <a16:creationId xmlns:a16="http://schemas.microsoft.com/office/drawing/2014/main" id="{AE0926C6-15BA-4D5E-9073-1E02F11C03A4}"/>
                </a:ext>
              </a:extLst>
            </p:cNvPr>
            <p:cNvSpPr txBox="1">
              <a:spLocks noChangeArrowheads="1"/>
            </p:cNvSpPr>
            <p:nvPr/>
          </p:nvSpPr>
          <p:spPr bwMode="auto">
            <a:xfrm>
              <a:off x="10418" y="2831"/>
              <a:ext cx="72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100">
                  <a:latin typeface="Tahoma" panose="020B0604030504040204" pitchFamily="34" charset="0"/>
                </a:rPr>
                <a:t>IP</a:t>
              </a:r>
              <a:endParaRPr lang="en-US" altLang="en-US" sz="1800">
                <a:latin typeface="Tahoma" panose="020B0604030504040204" pitchFamily="34" charset="0"/>
              </a:endParaRPr>
            </a:p>
          </p:txBody>
        </p:sp>
        <p:sp>
          <p:nvSpPr>
            <p:cNvPr id="50205" name="Line 61">
              <a:extLst>
                <a:ext uri="{FF2B5EF4-FFF2-40B4-BE49-F238E27FC236}">
                  <a16:creationId xmlns:a16="http://schemas.microsoft.com/office/drawing/2014/main" id="{E3ED75AB-CBF3-4313-9CC6-3A5856476D76}"/>
                </a:ext>
              </a:extLst>
            </p:cNvPr>
            <p:cNvSpPr>
              <a:spLocks noChangeShapeType="1"/>
            </p:cNvSpPr>
            <p:nvPr/>
          </p:nvSpPr>
          <p:spPr bwMode="auto">
            <a:xfrm flipH="1">
              <a:off x="10058" y="4991"/>
              <a:ext cx="3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206" name="Text Box 62">
              <a:extLst>
                <a:ext uri="{FF2B5EF4-FFF2-40B4-BE49-F238E27FC236}">
                  <a16:creationId xmlns:a16="http://schemas.microsoft.com/office/drawing/2014/main" id="{C15BA133-C383-41CA-B6BC-7E256072E1DF}"/>
                </a:ext>
              </a:extLst>
            </p:cNvPr>
            <p:cNvSpPr txBox="1">
              <a:spLocks noChangeArrowheads="1"/>
            </p:cNvSpPr>
            <p:nvPr/>
          </p:nvSpPr>
          <p:spPr bwMode="auto">
            <a:xfrm>
              <a:off x="10418" y="4769"/>
              <a:ext cx="720"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Tahoma" panose="020B0604030504040204" pitchFamily="34" charset="0"/>
                </a:rPr>
                <a:t>SP</a:t>
              </a:r>
              <a:endParaRPr lang="en-US" altLang="en-US" sz="1800">
                <a:latin typeface="Tahoma" panose="020B0604030504040204" pitchFamily="34" charset="0"/>
              </a:endParaRPr>
            </a:p>
          </p:txBody>
        </p:sp>
      </p:grpSp>
      <p:grpSp>
        <p:nvGrpSpPr>
          <p:cNvPr id="50184" name="Group 76">
            <a:extLst>
              <a:ext uri="{FF2B5EF4-FFF2-40B4-BE49-F238E27FC236}">
                <a16:creationId xmlns:a16="http://schemas.microsoft.com/office/drawing/2014/main" id="{270C5F16-06C5-4F73-98BD-5EC5070BCCAA}"/>
              </a:ext>
            </a:extLst>
          </p:cNvPr>
          <p:cNvGrpSpPr>
            <a:grpSpLocks/>
          </p:cNvGrpSpPr>
          <p:nvPr/>
        </p:nvGrpSpPr>
        <p:grpSpPr bwMode="auto">
          <a:xfrm>
            <a:off x="6934200" y="1524000"/>
            <a:ext cx="2819400" cy="3657600"/>
            <a:chOff x="3408" y="960"/>
            <a:chExt cx="1776" cy="2304"/>
          </a:xfrm>
        </p:grpSpPr>
        <p:sp>
          <p:nvSpPr>
            <p:cNvPr id="50187" name="Rectangle 64">
              <a:extLst>
                <a:ext uri="{FF2B5EF4-FFF2-40B4-BE49-F238E27FC236}">
                  <a16:creationId xmlns:a16="http://schemas.microsoft.com/office/drawing/2014/main" id="{48102DD9-1C31-49B6-9C9A-CBDBBF7B34F3}"/>
                </a:ext>
              </a:extLst>
            </p:cNvPr>
            <p:cNvSpPr>
              <a:spLocks noChangeArrowheads="1"/>
            </p:cNvSpPr>
            <p:nvPr/>
          </p:nvSpPr>
          <p:spPr bwMode="auto">
            <a:xfrm>
              <a:off x="4032" y="1104"/>
              <a:ext cx="1152" cy="2084"/>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0188" name="Text Box 65">
              <a:extLst>
                <a:ext uri="{FF2B5EF4-FFF2-40B4-BE49-F238E27FC236}">
                  <a16:creationId xmlns:a16="http://schemas.microsoft.com/office/drawing/2014/main" id="{F0276FFB-C0BA-4EB9-B7F2-F049EB95FDB3}"/>
                </a:ext>
              </a:extLst>
            </p:cNvPr>
            <p:cNvSpPr txBox="1">
              <a:spLocks noChangeArrowheads="1"/>
            </p:cNvSpPr>
            <p:nvPr/>
          </p:nvSpPr>
          <p:spPr bwMode="auto">
            <a:xfrm>
              <a:off x="4032" y="2400"/>
              <a:ext cx="1152" cy="768"/>
            </a:xfrm>
            <a:prstGeom prst="rect">
              <a:avLst/>
            </a:prstGeom>
            <a:solidFill>
              <a:srgbClr val="FFFFFF"/>
            </a:solidFill>
            <a:ln w="2857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b="1">
                  <a:latin typeface="Tahoma" panose="020B0604030504040204" pitchFamily="34" charset="0"/>
                </a:rPr>
                <a:t>Start :</a:t>
              </a:r>
              <a:endParaRPr lang="en-US" altLang="en-US" sz="2400" b="1">
                <a:latin typeface="Tahoma" panose="020B0604030504040204" pitchFamily="34" charset="0"/>
              </a:endParaRPr>
            </a:p>
          </p:txBody>
        </p:sp>
        <p:sp>
          <p:nvSpPr>
            <p:cNvPr id="50189" name="Text Box 66">
              <a:extLst>
                <a:ext uri="{FF2B5EF4-FFF2-40B4-BE49-F238E27FC236}">
                  <a16:creationId xmlns:a16="http://schemas.microsoft.com/office/drawing/2014/main" id="{742F0855-1A45-464F-8055-AFC4891E6D20}"/>
                </a:ext>
              </a:extLst>
            </p:cNvPr>
            <p:cNvSpPr txBox="1">
              <a:spLocks noChangeArrowheads="1"/>
            </p:cNvSpPr>
            <p:nvPr/>
          </p:nvSpPr>
          <p:spPr bwMode="auto">
            <a:xfrm>
              <a:off x="4032" y="1968"/>
              <a:ext cx="1152" cy="447"/>
            </a:xfrm>
            <a:prstGeom prst="rect">
              <a:avLst/>
            </a:prstGeom>
            <a:solidFill>
              <a:srgbClr val="FFFFFF"/>
            </a:solidFill>
            <a:ln w="2857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b="1">
                  <a:latin typeface="Tahoma" panose="020B0604030504040204" pitchFamily="34" charset="0"/>
                </a:rPr>
                <a:t>Data</a:t>
              </a:r>
              <a:r>
                <a:rPr lang="en-US" altLang="en-US" sz="1200">
                  <a:latin typeface="Tahoma" panose="020B0604030504040204" pitchFamily="34" charset="0"/>
                </a:rPr>
                <a:t> </a:t>
              </a:r>
              <a:endParaRPr lang="en-US" altLang="en-US" sz="1800">
                <a:latin typeface="Tahoma" panose="020B0604030504040204" pitchFamily="34" charset="0"/>
              </a:endParaRPr>
            </a:p>
          </p:txBody>
        </p:sp>
        <p:sp>
          <p:nvSpPr>
            <p:cNvPr id="50190" name="Text Box 67">
              <a:extLst>
                <a:ext uri="{FF2B5EF4-FFF2-40B4-BE49-F238E27FC236}">
                  <a16:creationId xmlns:a16="http://schemas.microsoft.com/office/drawing/2014/main" id="{7B261BE2-A9BD-4B6B-AC64-29018BBA78D0}"/>
                </a:ext>
              </a:extLst>
            </p:cNvPr>
            <p:cNvSpPr txBox="1">
              <a:spLocks noChangeArrowheads="1"/>
            </p:cNvSpPr>
            <p:nvPr/>
          </p:nvSpPr>
          <p:spPr bwMode="auto">
            <a:xfrm>
              <a:off x="4032" y="1536"/>
              <a:ext cx="1152" cy="447"/>
            </a:xfrm>
            <a:prstGeom prst="rect">
              <a:avLst/>
            </a:prstGeom>
            <a:solidFill>
              <a:srgbClr val="FFFFFF"/>
            </a:solidFill>
            <a:ln w="2857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b="1">
                  <a:latin typeface="Tahoma" panose="020B0604030504040204" pitchFamily="34" charset="0"/>
                </a:rPr>
                <a:t>JMP Start</a:t>
              </a:r>
              <a:endParaRPr lang="en-US" altLang="en-US" sz="2400" b="1">
                <a:latin typeface="Tahoma" panose="020B0604030504040204" pitchFamily="34" charset="0"/>
              </a:endParaRPr>
            </a:p>
          </p:txBody>
        </p:sp>
        <p:sp>
          <p:nvSpPr>
            <p:cNvPr id="50191" name="Text Box 68">
              <a:extLst>
                <a:ext uri="{FF2B5EF4-FFF2-40B4-BE49-F238E27FC236}">
                  <a16:creationId xmlns:a16="http://schemas.microsoft.com/office/drawing/2014/main" id="{80B454E8-3AD8-4C0A-A40A-BDCC927A14F0}"/>
                </a:ext>
              </a:extLst>
            </p:cNvPr>
            <p:cNvSpPr txBox="1">
              <a:spLocks noChangeArrowheads="1"/>
            </p:cNvSpPr>
            <p:nvPr/>
          </p:nvSpPr>
          <p:spPr bwMode="auto">
            <a:xfrm>
              <a:off x="4032" y="1104"/>
              <a:ext cx="1152" cy="446"/>
            </a:xfrm>
            <a:prstGeom prst="rect">
              <a:avLst/>
            </a:prstGeom>
            <a:solidFill>
              <a:srgbClr val="FFFFFF"/>
            </a:solidFill>
            <a:ln w="2857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b="1">
                  <a:latin typeface="Tahoma" panose="020B0604030504040204" pitchFamily="34" charset="0"/>
                </a:rPr>
                <a:t>PSP</a:t>
              </a:r>
              <a:endParaRPr lang="en-US" altLang="en-US" sz="2400" b="1">
                <a:latin typeface="Tahoma" panose="020B0604030504040204" pitchFamily="34" charset="0"/>
              </a:endParaRPr>
            </a:p>
          </p:txBody>
        </p:sp>
        <p:sp>
          <p:nvSpPr>
            <p:cNvPr id="50192" name="Text Box 69">
              <a:extLst>
                <a:ext uri="{FF2B5EF4-FFF2-40B4-BE49-F238E27FC236}">
                  <a16:creationId xmlns:a16="http://schemas.microsoft.com/office/drawing/2014/main" id="{E4804379-CA7A-44D4-A4D1-90B2DF3BDD19}"/>
                </a:ext>
              </a:extLst>
            </p:cNvPr>
            <p:cNvSpPr txBox="1">
              <a:spLocks noChangeArrowheads="1"/>
            </p:cNvSpPr>
            <p:nvPr/>
          </p:nvSpPr>
          <p:spPr bwMode="auto">
            <a:xfrm>
              <a:off x="3408" y="3024"/>
              <a:ext cx="576" cy="2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b="1">
                  <a:latin typeface="Tahoma" panose="020B0604030504040204" pitchFamily="34" charset="0"/>
                </a:rPr>
                <a:t>FFFE h</a:t>
              </a:r>
              <a:r>
                <a:rPr lang="en-US" altLang="en-US" sz="1200">
                  <a:latin typeface="Tahoma" panose="020B0604030504040204" pitchFamily="34" charset="0"/>
                </a:rPr>
                <a:t> </a:t>
              </a:r>
              <a:endParaRPr lang="en-US" altLang="en-US" sz="1800">
                <a:latin typeface="Tahoma" panose="020B0604030504040204" pitchFamily="34" charset="0"/>
              </a:endParaRPr>
            </a:p>
          </p:txBody>
        </p:sp>
        <p:sp>
          <p:nvSpPr>
            <p:cNvPr id="50193" name="Text Box 70">
              <a:extLst>
                <a:ext uri="{FF2B5EF4-FFF2-40B4-BE49-F238E27FC236}">
                  <a16:creationId xmlns:a16="http://schemas.microsoft.com/office/drawing/2014/main" id="{1C247B85-5E52-4153-BECB-6A04C96EE2CC}"/>
                </a:ext>
              </a:extLst>
            </p:cNvPr>
            <p:cNvSpPr txBox="1">
              <a:spLocks noChangeArrowheads="1"/>
            </p:cNvSpPr>
            <p:nvPr/>
          </p:nvSpPr>
          <p:spPr bwMode="auto">
            <a:xfrm>
              <a:off x="3504" y="1407"/>
              <a:ext cx="480" cy="2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b="1">
                  <a:latin typeface="Tahoma" panose="020B0604030504040204" pitchFamily="34" charset="0"/>
                </a:rPr>
                <a:t>100h</a:t>
              </a:r>
              <a:endParaRPr lang="en-US" altLang="en-US" sz="2400" b="1">
                <a:latin typeface="Tahoma" panose="020B0604030504040204" pitchFamily="34" charset="0"/>
              </a:endParaRPr>
            </a:p>
          </p:txBody>
        </p:sp>
        <p:sp>
          <p:nvSpPr>
            <p:cNvPr id="50194" name="Text Box 71">
              <a:extLst>
                <a:ext uri="{FF2B5EF4-FFF2-40B4-BE49-F238E27FC236}">
                  <a16:creationId xmlns:a16="http://schemas.microsoft.com/office/drawing/2014/main" id="{343C1474-864B-44D1-BF56-E391CA83ABB2}"/>
                </a:ext>
              </a:extLst>
            </p:cNvPr>
            <p:cNvSpPr txBox="1">
              <a:spLocks noChangeArrowheads="1"/>
            </p:cNvSpPr>
            <p:nvPr/>
          </p:nvSpPr>
          <p:spPr bwMode="auto">
            <a:xfrm>
              <a:off x="3408" y="960"/>
              <a:ext cx="576" cy="3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b="1">
                  <a:latin typeface="Tahoma" panose="020B0604030504040204" pitchFamily="34" charset="0"/>
                </a:rPr>
                <a:t>Offset </a:t>
              </a:r>
              <a:endParaRPr lang="en-US" altLang="en-US" sz="2400" b="1">
                <a:latin typeface="Tahoma" panose="020B0604030504040204" pitchFamily="34" charset="0"/>
              </a:endParaRPr>
            </a:p>
          </p:txBody>
        </p:sp>
      </p:grpSp>
      <p:sp>
        <p:nvSpPr>
          <p:cNvPr id="50185" name="Text Box 73">
            <a:extLst>
              <a:ext uri="{FF2B5EF4-FFF2-40B4-BE49-F238E27FC236}">
                <a16:creationId xmlns:a16="http://schemas.microsoft.com/office/drawing/2014/main" id="{D4A84E84-AC76-4700-B2AF-4ECA875B6F81}"/>
              </a:ext>
            </a:extLst>
          </p:cNvPr>
          <p:cNvSpPr txBox="1">
            <a:spLocks noChangeArrowheads="1"/>
          </p:cNvSpPr>
          <p:nvPr/>
        </p:nvSpPr>
        <p:spPr bwMode="auto">
          <a:xfrm>
            <a:off x="10058400" y="2233614"/>
            <a:ext cx="609600" cy="471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500" b="1">
                <a:latin typeface="Tahoma" panose="020B0604030504040204" pitchFamily="34" charset="0"/>
              </a:rPr>
              <a:t>IP</a:t>
            </a:r>
            <a:endParaRPr lang="en-US" altLang="en-US" sz="2400" b="1">
              <a:latin typeface="Tahoma" panose="020B0604030504040204" pitchFamily="34" charset="0"/>
            </a:endParaRPr>
          </a:p>
        </p:txBody>
      </p:sp>
      <p:sp>
        <p:nvSpPr>
          <p:cNvPr id="50186" name="Text Box 75">
            <a:extLst>
              <a:ext uri="{FF2B5EF4-FFF2-40B4-BE49-F238E27FC236}">
                <a16:creationId xmlns:a16="http://schemas.microsoft.com/office/drawing/2014/main" id="{41A039C7-774A-4AA3-B2C8-E36FB4A935D0}"/>
              </a:ext>
            </a:extLst>
          </p:cNvPr>
          <p:cNvSpPr txBox="1">
            <a:spLocks noChangeArrowheads="1"/>
          </p:cNvSpPr>
          <p:nvPr/>
        </p:nvSpPr>
        <p:spPr bwMode="auto">
          <a:xfrm>
            <a:off x="10058400" y="4776788"/>
            <a:ext cx="609600" cy="7096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600" b="1">
                <a:latin typeface="Tahoma" panose="020B0604030504040204" pitchFamily="34" charset="0"/>
              </a:rPr>
              <a:t>SP</a:t>
            </a:r>
            <a:endParaRPr lang="en-US" altLang="en-US" sz="2400" b="1">
              <a:latin typeface="Tahoma" panose="020B0604030504040204" pitchFamily="34" charset="0"/>
            </a:endParaRPr>
          </a:p>
        </p:txBody>
      </p:sp>
    </p:spTree>
    <p:extLst>
      <p:ext uri="{BB962C8B-B14F-4D97-AF65-F5344CB8AC3E}">
        <p14:creationId xmlns:p14="http://schemas.microsoft.com/office/powerpoint/2010/main" val="339280723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a:extLst>
              <a:ext uri="{FF2B5EF4-FFF2-40B4-BE49-F238E27FC236}">
                <a16:creationId xmlns:a16="http://schemas.microsoft.com/office/drawing/2014/main" id="{7A2582B8-FC6C-446C-9B3D-D0F399B9C55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8694BF35-B547-4B02-BE32-39E9E9A64C81}" type="slidenum">
              <a:rPr lang="en-US" altLang="en-US" sz="1400">
                <a:latin typeface="Tahoma" panose="020B0604030504040204" pitchFamily="34" charset="0"/>
              </a:rPr>
              <a:pPr>
                <a:spcBef>
                  <a:spcPct val="0"/>
                </a:spcBef>
                <a:buClrTx/>
                <a:buSzTx/>
                <a:buFontTx/>
                <a:buNone/>
              </a:pPr>
              <a:t>539</a:t>
            </a:fld>
            <a:endParaRPr lang="en-US" altLang="en-US" sz="1400">
              <a:latin typeface="Tahoma" panose="020B0604030504040204" pitchFamily="34" charset="0"/>
            </a:endParaRPr>
          </a:p>
        </p:txBody>
      </p:sp>
      <p:sp>
        <p:nvSpPr>
          <p:cNvPr id="51203" name="Rectangle 2">
            <a:extLst>
              <a:ext uri="{FF2B5EF4-FFF2-40B4-BE49-F238E27FC236}">
                <a16:creationId xmlns:a16="http://schemas.microsoft.com/office/drawing/2014/main" id="{1343E151-8597-47DC-A4B1-1779C5E0EB01}"/>
              </a:ext>
            </a:extLst>
          </p:cNvPr>
          <p:cNvSpPr>
            <a:spLocks noGrp="1" noChangeArrowheads="1"/>
          </p:cNvSpPr>
          <p:nvPr>
            <p:ph type="title"/>
          </p:nvPr>
        </p:nvSpPr>
        <p:spPr/>
        <p:txBody>
          <a:bodyPr/>
          <a:lstStyle/>
          <a:p>
            <a:pPr eaLnBrk="1" hangingPunct="1"/>
            <a:r>
              <a:rPr lang="en-US" altLang="en-US"/>
              <a:t>So sánh chương trình .EXE và .COM</a:t>
            </a:r>
          </a:p>
        </p:txBody>
      </p:sp>
      <p:grpSp>
        <p:nvGrpSpPr>
          <p:cNvPr id="51204" name="Group 38">
            <a:extLst>
              <a:ext uri="{FF2B5EF4-FFF2-40B4-BE49-F238E27FC236}">
                <a16:creationId xmlns:a16="http://schemas.microsoft.com/office/drawing/2014/main" id="{FF3793E9-0E3B-44AE-96C3-10058C136BC7}"/>
              </a:ext>
            </a:extLst>
          </p:cNvPr>
          <p:cNvGrpSpPr>
            <a:grpSpLocks/>
          </p:cNvGrpSpPr>
          <p:nvPr/>
        </p:nvGrpSpPr>
        <p:grpSpPr bwMode="auto">
          <a:xfrm>
            <a:off x="1776414" y="1412875"/>
            <a:ext cx="8569325" cy="4254500"/>
            <a:chOff x="159" y="890"/>
            <a:chExt cx="5398" cy="2680"/>
          </a:xfrm>
        </p:grpSpPr>
        <p:sp>
          <p:nvSpPr>
            <p:cNvPr id="51205" name="Rectangle 4">
              <a:extLst>
                <a:ext uri="{FF2B5EF4-FFF2-40B4-BE49-F238E27FC236}">
                  <a16:creationId xmlns:a16="http://schemas.microsoft.com/office/drawing/2014/main" id="{9700D52A-F538-4FC0-803C-42789832DF8D}"/>
                </a:ext>
              </a:extLst>
            </p:cNvPr>
            <p:cNvSpPr>
              <a:spLocks noChangeArrowheads="1"/>
            </p:cNvSpPr>
            <p:nvPr/>
          </p:nvSpPr>
          <p:spPr bwMode="auto">
            <a:xfrm>
              <a:off x="703" y="1662"/>
              <a:ext cx="1270" cy="1270"/>
            </a:xfrm>
            <a:prstGeom prst="rect">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1206" name="Rectangle 5">
              <a:extLst>
                <a:ext uri="{FF2B5EF4-FFF2-40B4-BE49-F238E27FC236}">
                  <a16:creationId xmlns:a16="http://schemas.microsoft.com/office/drawing/2014/main" id="{3F3419E5-BC78-4987-9CFA-B3D6A60E210B}"/>
                </a:ext>
              </a:extLst>
            </p:cNvPr>
            <p:cNvSpPr>
              <a:spLocks noChangeArrowheads="1"/>
            </p:cNvSpPr>
            <p:nvPr/>
          </p:nvSpPr>
          <p:spPr bwMode="auto">
            <a:xfrm>
              <a:off x="3742" y="890"/>
              <a:ext cx="1270" cy="2041"/>
            </a:xfrm>
            <a:prstGeom prst="rect">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51207" name="Line 6">
              <a:extLst>
                <a:ext uri="{FF2B5EF4-FFF2-40B4-BE49-F238E27FC236}">
                  <a16:creationId xmlns:a16="http://schemas.microsoft.com/office/drawing/2014/main" id="{A053CF9E-3338-4BC6-B422-ED4D4D483739}"/>
                </a:ext>
              </a:extLst>
            </p:cNvPr>
            <p:cNvSpPr>
              <a:spLocks noChangeShapeType="1"/>
            </p:cNvSpPr>
            <p:nvPr/>
          </p:nvSpPr>
          <p:spPr bwMode="auto">
            <a:xfrm>
              <a:off x="703" y="2614"/>
              <a:ext cx="127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1208" name="Line 7">
              <a:extLst>
                <a:ext uri="{FF2B5EF4-FFF2-40B4-BE49-F238E27FC236}">
                  <a16:creationId xmlns:a16="http://schemas.microsoft.com/office/drawing/2014/main" id="{C7D72BF0-75A7-4AFA-ABAF-9DB7300E3BF1}"/>
                </a:ext>
              </a:extLst>
            </p:cNvPr>
            <p:cNvSpPr>
              <a:spLocks noChangeShapeType="1"/>
            </p:cNvSpPr>
            <p:nvPr/>
          </p:nvSpPr>
          <p:spPr bwMode="auto">
            <a:xfrm>
              <a:off x="3742" y="2568"/>
              <a:ext cx="127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1209" name="Line 8">
              <a:extLst>
                <a:ext uri="{FF2B5EF4-FFF2-40B4-BE49-F238E27FC236}">
                  <a16:creationId xmlns:a16="http://schemas.microsoft.com/office/drawing/2014/main" id="{14E48077-519D-4E92-8616-12D7448B98DC}"/>
                </a:ext>
              </a:extLst>
            </p:cNvPr>
            <p:cNvSpPr>
              <a:spLocks noChangeShapeType="1"/>
            </p:cNvSpPr>
            <p:nvPr/>
          </p:nvSpPr>
          <p:spPr bwMode="auto">
            <a:xfrm>
              <a:off x="3742" y="1616"/>
              <a:ext cx="127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1210" name="Text Box 9">
              <a:extLst>
                <a:ext uri="{FF2B5EF4-FFF2-40B4-BE49-F238E27FC236}">
                  <a16:creationId xmlns:a16="http://schemas.microsoft.com/office/drawing/2014/main" id="{FCAE0F65-54C9-44B3-ADA3-81AAB3C05C6A}"/>
                </a:ext>
              </a:extLst>
            </p:cNvPr>
            <p:cNvSpPr txBox="1">
              <a:spLocks noChangeArrowheads="1"/>
            </p:cNvSpPr>
            <p:nvPr/>
          </p:nvSpPr>
          <p:spPr bwMode="auto">
            <a:xfrm>
              <a:off x="1112" y="2660"/>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PSP</a:t>
              </a:r>
            </a:p>
          </p:txBody>
        </p:sp>
        <p:sp>
          <p:nvSpPr>
            <p:cNvPr id="51211" name="Text Box 10">
              <a:extLst>
                <a:ext uri="{FF2B5EF4-FFF2-40B4-BE49-F238E27FC236}">
                  <a16:creationId xmlns:a16="http://schemas.microsoft.com/office/drawing/2014/main" id="{D4F9A4BF-3351-47A6-8C1F-1315F39969BB}"/>
                </a:ext>
              </a:extLst>
            </p:cNvPr>
            <p:cNvSpPr txBox="1">
              <a:spLocks noChangeArrowheads="1"/>
            </p:cNvSpPr>
            <p:nvPr/>
          </p:nvSpPr>
          <p:spPr bwMode="auto">
            <a:xfrm>
              <a:off x="4150" y="2659"/>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PSP</a:t>
              </a:r>
            </a:p>
          </p:txBody>
        </p:sp>
        <p:sp>
          <p:nvSpPr>
            <p:cNvPr id="51212" name="Text Box 11">
              <a:extLst>
                <a:ext uri="{FF2B5EF4-FFF2-40B4-BE49-F238E27FC236}">
                  <a16:creationId xmlns:a16="http://schemas.microsoft.com/office/drawing/2014/main" id="{7D76AC52-7095-4F39-964B-494230478AE8}"/>
                </a:ext>
              </a:extLst>
            </p:cNvPr>
            <p:cNvSpPr txBox="1">
              <a:spLocks noChangeArrowheads="1"/>
            </p:cNvSpPr>
            <p:nvPr/>
          </p:nvSpPr>
          <p:spPr bwMode="auto">
            <a:xfrm>
              <a:off x="159" y="2524"/>
              <a:ext cx="5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100h</a:t>
              </a:r>
            </a:p>
          </p:txBody>
        </p:sp>
        <p:sp>
          <p:nvSpPr>
            <p:cNvPr id="51213" name="Text Box 12">
              <a:extLst>
                <a:ext uri="{FF2B5EF4-FFF2-40B4-BE49-F238E27FC236}">
                  <a16:creationId xmlns:a16="http://schemas.microsoft.com/office/drawing/2014/main" id="{D5114441-D1E4-47FF-A862-85A59FB7711B}"/>
                </a:ext>
              </a:extLst>
            </p:cNvPr>
            <p:cNvSpPr txBox="1">
              <a:spLocks noChangeArrowheads="1"/>
            </p:cNvSpPr>
            <p:nvPr/>
          </p:nvSpPr>
          <p:spPr bwMode="auto">
            <a:xfrm>
              <a:off x="794" y="2051"/>
              <a:ext cx="10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2000" b="1"/>
                <a:t>Chương trình</a:t>
              </a:r>
            </a:p>
          </p:txBody>
        </p:sp>
        <p:sp>
          <p:nvSpPr>
            <p:cNvPr id="51214" name="Text Box 13">
              <a:extLst>
                <a:ext uri="{FF2B5EF4-FFF2-40B4-BE49-F238E27FC236}">
                  <a16:creationId xmlns:a16="http://schemas.microsoft.com/office/drawing/2014/main" id="{ACAE1020-AB23-4D33-A7AD-B8D479E7B50A}"/>
                </a:ext>
              </a:extLst>
            </p:cNvPr>
            <p:cNvSpPr txBox="1">
              <a:spLocks noChangeArrowheads="1"/>
            </p:cNvSpPr>
            <p:nvPr/>
          </p:nvSpPr>
          <p:spPr bwMode="auto">
            <a:xfrm>
              <a:off x="3832" y="1960"/>
              <a:ext cx="10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2000" b="1"/>
                <a:t>Chương trình</a:t>
              </a:r>
            </a:p>
          </p:txBody>
        </p:sp>
        <p:sp>
          <p:nvSpPr>
            <p:cNvPr id="51215" name="Text Box 14">
              <a:extLst>
                <a:ext uri="{FF2B5EF4-FFF2-40B4-BE49-F238E27FC236}">
                  <a16:creationId xmlns:a16="http://schemas.microsoft.com/office/drawing/2014/main" id="{5769E0F6-8460-43D9-BDBD-C5518B4D84CD}"/>
                </a:ext>
              </a:extLst>
            </p:cNvPr>
            <p:cNvSpPr txBox="1">
              <a:spLocks noChangeArrowheads="1"/>
            </p:cNvSpPr>
            <p:nvPr/>
          </p:nvSpPr>
          <p:spPr bwMode="auto">
            <a:xfrm>
              <a:off x="4105" y="1117"/>
              <a:ext cx="5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Stack</a:t>
              </a:r>
            </a:p>
          </p:txBody>
        </p:sp>
        <p:sp>
          <p:nvSpPr>
            <p:cNvPr id="51216" name="Text Box 15">
              <a:extLst>
                <a:ext uri="{FF2B5EF4-FFF2-40B4-BE49-F238E27FC236}">
                  <a16:creationId xmlns:a16="http://schemas.microsoft.com/office/drawing/2014/main" id="{0E9E6349-A433-4867-AD2D-0B7C4B79AF9A}"/>
                </a:ext>
              </a:extLst>
            </p:cNvPr>
            <p:cNvSpPr txBox="1">
              <a:spLocks noChangeArrowheads="1"/>
            </p:cNvSpPr>
            <p:nvPr/>
          </p:nvSpPr>
          <p:spPr bwMode="auto">
            <a:xfrm>
              <a:off x="5057" y="2523"/>
              <a:ext cx="5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100h</a:t>
              </a:r>
            </a:p>
          </p:txBody>
        </p:sp>
        <p:sp>
          <p:nvSpPr>
            <p:cNvPr id="51217" name="Rectangle 16">
              <a:extLst>
                <a:ext uri="{FF2B5EF4-FFF2-40B4-BE49-F238E27FC236}">
                  <a16:creationId xmlns:a16="http://schemas.microsoft.com/office/drawing/2014/main" id="{7AF29907-9023-45C7-8919-1EE0A4465FF6}"/>
                </a:ext>
              </a:extLst>
            </p:cNvPr>
            <p:cNvSpPr>
              <a:spLocks noChangeArrowheads="1"/>
            </p:cNvSpPr>
            <p:nvPr/>
          </p:nvSpPr>
          <p:spPr bwMode="auto">
            <a:xfrm>
              <a:off x="2562" y="1979"/>
              <a:ext cx="726" cy="181"/>
            </a:xfrm>
            <a:prstGeom prst="rect">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Arial Black" panose="020B0A04020102020204" pitchFamily="34" charset="0"/>
                </a:rPr>
                <a:t>SS</a:t>
              </a:r>
            </a:p>
          </p:txBody>
        </p:sp>
        <p:sp>
          <p:nvSpPr>
            <p:cNvPr id="51218" name="Rectangle 17">
              <a:extLst>
                <a:ext uri="{FF2B5EF4-FFF2-40B4-BE49-F238E27FC236}">
                  <a16:creationId xmlns:a16="http://schemas.microsoft.com/office/drawing/2014/main" id="{4C28DFBD-A11B-426F-83E7-C8DF980A3D23}"/>
                </a:ext>
              </a:extLst>
            </p:cNvPr>
            <p:cNvSpPr>
              <a:spLocks noChangeArrowheads="1"/>
            </p:cNvSpPr>
            <p:nvPr/>
          </p:nvSpPr>
          <p:spPr bwMode="auto">
            <a:xfrm>
              <a:off x="2562" y="2160"/>
              <a:ext cx="726" cy="181"/>
            </a:xfrm>
            <a:prstGeom prst="rect">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Arial Black" panose="020B0A04020102020204" pitchFamily="34" charset="0"/>
                </a:rPr>
                <a:t>CS</a:t>
              </a:r>
            </a:p>
          </p:txBody>
        </p:sp>
        <p:sp>
          <p:nvSpPr>
            <p:cNvPr id="51219" name="Rectangle 18">
              <a:extLst>
                <a:ext uri="{FF2B5EF4-FFF2-40B4-BE49-F238E27FC236}">
                  <a16:creationId xmlns:a16="http://schemas.microsoft.com/office/drawing/2014/main" id="{A7035CC1-90E8-4107-ADD7-B43486F84393}"/>
                </a:ext>
              </a:extLst>
            </p:cNvPr>
            <p:cNvSpPr>
              <a:spLocks noChangeArrowheads="1"/>
            </p:cNvSpPr>
            <p:nvPr/>
          </p:nvSpPr>
          <p:spPr bwMode="auto">
            <a:xfrm>
              <a:off x="2562" y="2341"/>
              <a:ext cx="726" cy="181"/>
            </a:xfrm>
            <a:prstGeom prst="rect">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Arial Black" panose="020B0A04020102020204" pitchFamily="34" charset="0"/>
                </a:rPr>
                <a:t>DS</a:t>
              </a:r>
            </a:p>
          </p:txBody>
        </p:sp>
        <p:sp>
          <p:nvSpPr>
            <p:cNvPr id="51220" name="Rectangle 19">
              <a:extLst>
                <a:ext uri="{FF2B5EF4-FFF2-40B4-BE49-F238E27FC236}">
                  <a16:creationId xmlns:a16="http://schemas.microsoft.com/office/drawing/2014/main" id="{7E2E23B6-8BFB-4A1F-8389-67D9F0F87241}"/>
                </a:ext>
              </a:extLst>
            </p:cNvPr>
            <p:cNvSpPr>
              <a:spLocks noChangeArrowheads="1"/>
            </p:cNvSpPr>
            <p:nvPr/>
          </p:nvSpPr>
          <p:spPr bwMode="auto">
            <a:xfrm>
              <a:off x="2562" y="2523"/>
              <a:ext cx="726" cy="181"/>
            </a:xfrm>
            <a:prstGeom prst="rect">
              <a:avLst/>
            </a:prstGeom>
            <a:solidFill>
              <a:schemeClr val="accent1"/>
            </a:solidFill>
            <a:ln w="2857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latin typeface="Arial Black" panose="020B0A04020102020204" pitchFamily="34" charset="0"/>
                </a:rPr>
                <a:t>ES</a:t>
              </a:r>
            </a:p>
          </p:txBody>
        </p:sp>
        <p:sp>
          <p:nvSpPr>
            <p:cNvPr id="51221" name="Line 20">
              <a:extLst>
                <a:ext uri="{FF2B5EF4-FFF2-40B4-BE49-F238E27FC236}">
                  <a16:creationId xmlns:a16="http://schemas.microsoft.com/office/drawing/2014/main" id="{500737BB-E28E-44F0-9FD8-2FA690ABA29C}"/>
                </a:ext>
              </a:extLst>
            </p:cNvPr>
            <p:cNvSpPr>
              <a:spLocks noChangeShapeType="1"/>
            </p:cNvSpPr>
            <p:nvPr/>
          </p:nvSpPr>
          <p:spPr bwMode="auto">
            <a:xfrm>
              <a:off x="3288" y="2069"/>
              <a:ext cx="22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1222" name="Line 21">
              <a:extLst>
                <a:ext uri="{FF2B5EF4-FFF2-40B4-BE49-F238E27FC236}">
                  <a16:creationId xmlns:a16="http://schemas.microsoft.com/office/drawing/2014/main" id="{C6566786-3534-492A-9C74-DB42EE494C84}"/>
                </a:ext>
              </a:extLst>
            </p:cNvPr>
            <p:cNvSpPr>
              <a:spLocks noChangeShapeType="1"/>
            </p:cNvSpPr>
            <p:nvPr/>
          </p:nvSpPr>
          <p:spPr bwMode="auto">
            <a:xfrm flipV="1">
              <a:off x="3515" y="1616"/>
              <a:ext cx="0" cy="45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1223" name="Line 22">
              <a:extLst>
                <a:ext uri="{FF2B5EF4-FFF2-40B4-BE49-F238E27FC236}">
                  <a16:creationId xmlns:a16="http://schemas.microsoft.com/office/drawing/2014/main" id="{006EB66A-5FA3-41B7-8E55-50C40596DCE2}"/>
                </a:ext>
              </a:extLst>
            </p:cNvPr>
            <p:cNvSpPr>
              <a:spLocks noChangeShapeType="1"/>
            </p:cNvSpPr>
            <p:nvPr/>
          </p:nvSpPr>
          <p:spPr bwMode="auto">
            <a:xfrm>
              <a:off x="3515" y="1616"/>
              <a:ext cx="22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51224" name="Line 23">
              <a:extLst>
                <a:ext uri="{FF2B5EF4-FFF2-40B4-BE49-F238E27FC236}">
                  <a16:creationId xmlns:a16="http://schemas.microsoft.com/office/drawing/2014/main" id="{14A3F463-2FBE-4FC0-A783-C069264925D4}"/>
                </a:ext>
              </a:extLst>
            </p:cNvPr>
            <p:cNvSpPr>
              <a:spLocks noChangeShapeType="1"/>
            </p:cNvSpPr>
            <p:nvPr/>
          </p:nvSpPr>
          <p:spPr bwMode="auto">
            <a:xfrm>
              <a:off x="3288" y="2251"/>
              <a:ext cx="31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1225" name="Line 24">
              <a:extLst>
                <a:ext uri="{FF2B5EF4-FFF2-40B4-BE49-F238E27FC236}">
                  <a16:creationId xmlns:a16="http://schemas.microsoft.com/office/drawing/2014/main" id="{8E47F1B2-5064-4A33-9CEB-B3210627F71A}"/>
                </a:ext>
              </a:extLst>
            </p:cNvPr>
            <p:cNvSpPr>
              <a:spLocks noChangeShapeType="1"/>
            </p:cNvSpPr>
            <p:nvPr/>
          </p:nvSpPr>
          <p:spPr bwMode="auto">
            <a:xfrm>
              <a:off x="3606" y="2251"/>
              <a:ext cx="0" cy="31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1226" name="Line 25">
              <a:extLst>
                <a:ext uri="{FF2B5EF4-FFF2-40B4-BE49-F238E27FC236}">
                  <a16:creationId xmlns:a16="http://schemas.microsoft.com/office/drawing/2014/main" id="{E12CA50D-2B61-43E3-9310-87C5A11064BF}"/>
                </a:ext>
              </a:extLst>
            </p:cNvPr>
            <p:cNvSpPr>
              <a:spLocks noChangeShapeType="1"/>
            </p:cNvSpPr>
            <p:nvPr/>
          </p:nvSpPr>
          <p:spPr bwMode="auto">
            <a:xfrm>
              <a:off x="3606" y="2568"/>
              <a:ext cx="13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51227" name="Line 26">
              <a:extLst>
                <a:ext uri="{FF2B5EF4-FFF2-40B4-BE49-F238E27FC236}">
                  <a16:creationId xmlns:a16="http://schemas.microsoft.com/office/drawing/2014/main" id="{5F30DD4E-1F7B-4D79-9F2C-69A2D7ABDCC6}"/>
                </a:ext>
              </a:extLst>
            </p:cNvPr>
            <p:cNvSpPr>
              <a:spLocks noChangeShapeType="1"/>
            </p:cNvSpPr>
            <p:nvPr/>
          </p:nvSpPr>
          <p:spPr bwMode="auto">
            <a:xfrm>
              <a:off x="3288" y="2432"/>
              <a:ext cx="1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1228" name="Line 27">
              <a:extLst>
                <a:ext uri="{FF2B5EF4-FFF2-40B4-BE49-F238E27FC236}">
                  <a16:creationId xmlns:a16="http://schemas.microsoft.com/office/drawing/2014/main" id="{BB5E3A6F-DD49-4286-8DB8-CB224C752C31}"/>
                </a:ext>
              </a:extLst>
            </p:cNvPr>
            <p:cNvSpPr>
              <a:spLocks noChangeShapeType="1"/>
            </p:cNvSpPr>
            <p:nvPr/>
          </p:nvSpPr>
          <p:spPr bwMode="auto">
            <a:xfrm>
              <a:off x="3288" y="2614"/>
              <a:ext cx="1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1229" name="Line 28">
              <a:extLst>
                <a:ext uri="{FF2B5EF4-FFF2-40B4-BE49-F238E27FC236}">
                  <a16:creationId xmlns:a16="http://schemas.microsoft.com/office/drawing/2014/main" id="{FF73E591-7C43-4403-8311-979A3AD023DA}"/>
                </a:ext>
              </a:extLst>
            </p:cNvPr>
            <p:cNvSpPr>
              <a:spLocks noChangeShapeType="1"/>
            </p:cNvSpPr>
            <p:nvPr/>
          </p:nvSpPr>
          <p:spPr bwMode="auto">
            <a:xfrm>
              <a:off x="3424" y="2432"/>
              <a:ext cx="0" cy="49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1230" name="Line 29">
              <a:extLst>
                <a:ext uri="{FF2B5EF4-FFF2-40B4-BE49-F238E27FC236}">
                  <a16:creationId xmlns:a16="http://schemas.microsoft.com/office/drawing/2014/main" id="{636ED997-3ED7-4907-A1D7-FF6CD8552E61}"/>
                </a:ext>
              </a:extLst>
            </p:cNvPr>
            <p:cNvSpPr>
              <a:spLocks noChangeShapeType="1"/>
            </p:cNvSpPr>
            <p:nvPr/>
          </p:nvSpPr>
          <p:spPr bwMode="auto">
            <a:xfrm>
              <a:off x="3424" y="2931"/>
              <a:ext cx="31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51231" name="Line 30">
              <a:extLst>
                <a:ext uri="{FF2B5EF4-FFF2-40B4-BE49-F238E27FC236}">
                  <a16:creationId xmlns:a16="http://schemas.microsoft.com/office/drawing/2014/main" id="{9ADEC54F-D0D7-4DCA-92D8-1C8C3CC658A2}"/>
                </a:ext>
              </a:extLst>
            </p:cNvPr>
            <p:cNvSpPr>
              <a:spLocks noChangeShapeType="1"/>
            </p:cNvSpPr>
            <p:nvPr/>
          </p:nvSpPr>
          <p:spPr bwMode="auto">
            <a:xfrm flipH="1">
              <a:off x="2290" y="2069"/>
              <a:ext cx="27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1232" name="Line 31">
              <a:extLst>
                <a:ext uri="{FF2B5EF4-FFF2-40B4-BE49-F238E27FC236}">
                  <a16:creationId xmlns:a16="http://schemas.microsoft.com/office/drawing/2014/main" id="{4F6C7F8F-223D-41C2-919F-AFDD8978C198}"/>
                </a:ext>
              </a:extLst>
            </p:cNvPr>
            <p:cNvSpPr>
              <a:spLocks noChangeShapeType="1"/>
            </p:cNvSpPr>
            <p:nvPr/>
          </p:nvSpPr>
          <p:spPr bwMode="auto">
            <a:xfrm>
              <a:off x="2290" y="2069"/>
              <a:ext cx="0" cy="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1233" name="Line 32">
              <a:extLst>
                <a:ext uri="{FF2B5EF4-FFF2-40B4-BE49-F238E27FC236}">
                  <a16:creationId xmlns:a16="http://schemas.microsoft.com/office/drawing/2014/main" id="{F72E4C13-F0A5-41A8-A881-E5FAF7CF8581}"/>
                </a:ext>
              </a:extLst>
            </p:cNvPr>
            <p:cNvSpPr>
              <a:spLocks noChangeShapeType="1"/>
            </p:cNvSpPr>
            <p:nvPr/>
          </p:nvSpPr>
          <p:spPr bwMode="auto">
            <a:xfrm flipH="1">
              <a:off x="2018" y="2931"/>
              <a:ext cx="27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51234" name="Line 33">
              <a:extLst>
                <a:ext uri="{FF2B5EF4-FFF2-40B4-BE49-F238E27FC236}">
                  <a16:creationId xmlns:a16="http://schemas.microsoft.com/office/drawing/2014/main" id="{6D5BB53D-0AF3-4E0E-BB9E-007039931AE1}"/>
                </a:ext>
              </a:extLst>
            </p:cNvPr>
            <p:cNvSpPr>
              <a:spLocks noChangeShapeType="1"/>
            </p:cNvSpPr>
            <p:nvPr/>
          </p:nvSpPr>
          <p:spPr bwMode="auto">
            <a:xfrm flipH="1">
              <a:off x="2290" y="2251"/>
              <a:ext cx="27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1235" name="Line 34">
              <a:extLst>
                <a:ext uri="{FF2B5EF4-FFF2-40B4-BE49-F238E27FC236}">
                  <a16:creationId xmlns:a16="http://schemas.microsoft.com/office/drawing/2014/main" id="{FED8BF74-0528-4E3E-98A6-9621682DE30C}"/>
                </a:ext>
              </a:extLst>
            </p:cNvPr>
            <p:cNvSpPr>
              <a:spLocks noChangeShapeType="1"/>
            </p:cNvSpPr>
            <p:nvPr/>
          </p:nvSpPr>
          <p:spPr bwMode="auto">
            <a:xfrm flipH="1">
              <a:off x="2290" y="2432"/>
              <a:ext cx="27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1236" name="Line 35">
              <a:extLst>
                <a:ext uri="{FF2B5EF4-FFF2-40B4-BE49-F238E27FC236}">
                  <a16:creationId xmlns:a16="http://schemas.microsoft.com/office/drawing/2014/main" id="{A53189F3-F14E-4164-8240-43520A3EC122}"/>
                </a:ext>
              </a:extLst>
            </p:cNvPr>
            <p:cNvSpPr>
              <a:spLocks noChangeShapeType="1"/>
            </p:cNvSpPr>
            <p:nvPr/>
          </p:nvSpPr>
          <p:spPr bwMode="auto">
            <a:xfrm flipH="1">
              <a:off x="2290" y="2614"/>
              <a:ext cx="27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51237" name="Text Box 36">
              <a:extLst>
                <a:ext uri="{FF2B5EF4-FFF2-40B4-BE49-F238E27FC236}">
                  <a16:creationId xmlns:a16="http://schemas.microsoft.com/office/drawing/2014/main" id="{73DE99D2-1AC5-42DB-81DD-4E19154ED83E}"/>
                </a:ext>
              </a:extLst>
            </p:cNvPr>
            <p:cNvSpPr txBox="1">
              <a:spLocks noChangeArrowheads="1"/>
            </p:cNvSpPr>
            <p:nvPr/>
          </p:nvSpPr>
          <p:spPr bwMode="auto">
            <a:xfrm>
              <a:off x="1020" y="3339"/>
              <a:ext cx="5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.COM</a:t>
              </a:r>
            </a:p>
          </p:txBody>
        </p:sp>
        <p:sp>
          <p:nvSpPr>
            <p:cNvPr id="51238" name="Text Box 37">
              <a:extLst>
                <a:ext uri="{FF2B5EF4-FFF2-40B4-BE49-F238E27FC236}">
                  <a16:creationId xmlns:a16="http://schemas.microsoft.com/office/drawing/2014/main" id="{181BC7A0-EF3C-4845-914F-AA11F4D1E415}"/>
                </a:ext>
              </a:extLst>
            </p:cNvPr>
            <p:cNvSpPr txBox="1">
              <a:spLocks noChangeArrowheads="1"/>
            </p:cNvSpPr>
            <p:nvPr/>
          </p:nvSpPr>
          <p:spPr bwMode="auto">
            <a:xfrm>
              <a:off x="4150" y="3294"/>
              <a:ext cx="5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rial Black" panose="020B0A04020102020204" pitchFamily="34" charset="0"/>
                </a:rPr>
                <a:t>. EXE</a:t>
              </a:r>
            </a:p>
          </p:txBody>
        </p:sp>
      </p:grpSp>
    </p:spTree>
    <p:extLst>
      <p:ext uri="{BB962C8B-B14F-4D97-AF65-F5344CB8AC3E}">
        <p14:creationId xmlns:p14="http://schemas.microsoft.com/office/powerpoint/2010/main" val="106131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a:extLst>
              <a:ext uri="{FF2B5EF4-FFF2-40B4-BE49-F238E27FC236}">
                <a16:creationId xmlns:a16="http://schemas.microsoft.com/office/drawing/2014/main" id="{70DF1BA8-3B24-4C5D-9D87-D31A28EB5D9F}"/>
              </a:ext>
            </a:extLst>
          </p:cNvPr>
          <p:cNvSpPr>
            <a:spLocks noGrp="1" noChangeArrowheads="1"/>
          </p:cNvSpPr>
          <p:nvPr>
            <p:ph type="title"/>
          </p:nvPr>
        </p:nvSpPr>
        <p:spPr>
          <a:xfrm>
            <a:off x="2667000" y="228600"/>
            <a:ext cx="7962900" cy="533400"/>
          </a:xfrm>
        </p:spPr>
        <p:txBody>
          <a:bodyPr>
            <a:normAutofit fontScale="90000"/>
          </a:bodyPr>
          <a:lstStyle/>
          <a:p>
            <a:pPr eaLnBrk="1" hangingPunct="1"/>
            <a:r>
              <a:rPr lang="en-AU" altLang="vi-VN"/>
              <a:t>Các Cổng Logic</a:t>
            </a:r>
          </a:p>
        </p:txBody>
      </p:sp>
      <p:sp>
        <p:nvSpPr>
          <p:cNvPr id="53252" name="Rectangle 3">
            <a:extLst>
              <a:ext uri="{FF2B5EF4-FFF2-40B4-BE49-F238E27FC236}">
                <a16:creationId xmlns:a16="http://schemas.microsoft.com/office/drawing/2014/main" id="{3B5B3434-4DE8-4AA8-8730-AEBBBEB46CDA}"/>
              </a:ext>
            </a:extLst>
          </p:cNvPr>
          <p:cNvSpPr>
            <a:spLocks noGrp="1" noChangeArrowheads="1"/>
          </p:cNvSpPr>
          <p:nvPr>
            <p:ph type="body" sz="half" idx="1"/>
          </p:nvPr>
        </p:nvSpPr>
        <p:spPr>
          <a:xfrm>
            <a:off x="1752600" y="1295400"/>
            <a:ext cx="5638800" cy="5334000"/>
          </a:xfrm>
        </p:spPr>
        <p:txBody>
          <a:bodyPr/>
          <a:lstStyle/>
          <a:p>
            <a:pPr eaLnBrk="1" hangingPunct="1"/>
            <a:r>
              <a:rPr lang="en-AU" altLang="vi-VN"/>
              <a:t>Cổng AND</a:t>
            </a:r>
          </a:p>
          <a:p>
            <a:pPr lvl="1" eaLnBrk="1" hangingPunct="1"/>
            <a:r>
              <a:rPr lang="en-US" altLang="vi-VN" sz="3200"/>
              <a:t>Chức năng:Thực hiện phép nhân</a:t>
            </a:r>
          </a:p>
          <a:p>
            <a:pPr lvl="1" eaLnBrk="1" hangingPunct="1"/>
            <a:r>
              <a:rPr lang="en-US" altLang="vi-VN" sz="3200"/>
              <a:t>Đầu ra chỉ bằng 1 khi tất cả các đầu vào bằng 1</a:t>
            </a:r>
          </a:p>
          <a:p>
            <a:pPr lvl="1" eaLnBrk="1" hangingPunct="1"/>
            <a:r>
              <a:rPr lang="en-US" altLang="vi-VN" sz="3200"/>
              <a:t>Ký hiệu:</a:t>
            </a:r>
          </a:p>
          <a:p>
            <a:pPr lvl="1" eaLnBrk="1" hangingPunct="1">
              <a:buFont typeface="Wingdings 2" panose="05020102010507070707" pitchFamily="18" charset="2"/>
              <a:buNone/>
            </a:pPr>
            <a:endParaRPr lang="en-US" altLang="vi-VN" sz="3200"/>
          </a:p>
          <a:p>
            <a:pPr lvl="1" eaLnBrk="1" hangingPunct="1"/>
            <a:r>
              <a:rPr lang="en-US" altLang="vi-VN" sz="3200"/>
              <a:t>Bảng sự thật:</a:t>
            </a:r>
          </a:p>
          <a:p>
            <a:pPr lvl="1" eaLnBrk="1" hangingPunct="1"/>
            <a:r>
              <a:rPr lang="en-US" altLang="vi-VN" sz="3200"/>
              <a:t>Quan hệ vào ra : out = A . B</a:t>
            </a:r>
            <a:endParaRPr lang="en-AU" altLang="vi-VN"/>
          </a:p>
        </p:txBody>
      </p:sp>
      <p:graphicFrame>
        <p:nvGraphicFramePr>
          <p:cNvPr id="1525836" name="Group 76">
            <a:extLst>
              <a:ext uri="{FF2B5EF4-FFF2-40B4-BE49-F238E27FC236}">
                <a16:creationId xmlns:a16="http://schemas.microsoft.com/office/drawing/2014/main" id="{6D5CCAC7-EDFC-4AD7-A54C-D61145CC315C}"/>
              </a:ext>
            </a:extLst>
          </p:cNvPr>
          <p:cNvGraphicFramePr>
            <a:graphicFrameLocks noGrp="1"/>
          </p:cNvGraphicFramePr>
          <p:nvPr>
            <p:ph sz="half" idx="2"/>
          </p:nvPr>
        </p:nvGraphicFramePr>
        <p:xfrm>
          <a:off x="7543800" y="1447800"/>
          <a:ext cx="2819400" cy="2895600"/>
        </p:xfrm>
        <a:graphic>
          <a:graphicData uri="http://schemas.openxmlformats.org/drawingml/2006/table">
            <a:tbl>
              <a:tblPr/>
              <a:tblGrid>
                <a:gridCol w="947738">
                  <a:extLst>
                    <a:ext uri="{9D8B030D-6E8A-4147-A177-3AD203B41FA5}">
                      <a16:colId xmlns:a16="http://schemas.microsoft.com/office/drawing/2014/main" val="20000"/>
                    </a:ext>
                  </a:extLst>
                </a:gridCol>
                <a:gridCol w="946150">
                  <a:extLst>
                    <a:ext uri="{9D8B030D-6E8A-4147-A177-3AD203B41FA5}">
                      <a16:colId xmlns:a16="http://schemas.microsoft.com/office/drawing/2014/main" val="20001"/>
                    </a:ext>
                  </a:extLst>
                </a:gridCol>
                <a:gridCol w="925512">
                  <a:extLst>
                    <a:ext uri="{9D8B030D-6E8A-4147-A177-3AD203B41FA5}">
                      <a16:colId xmlns:a16="http://schemas.microsoft.com/office/drawing/2014/main" val="20002"/>
                    </a:ext>
                  </a:extLst>
                </a:gridCol>
              </a:tblGrid>
              <a:tr h="471488">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3200" b="1" i="0" u="none" strike="noStrike" cap="none" normalizeH="0" baseline="0">
                          <a:ln>
                            <a:noFill/>
                          </a:ln>
                          <a:solidFill>
                            <a:srgbClr val="000066"/>
                          </a:solidFill>
                          <a:effectLst/>
                          <a:latin typeface="Arial" charset="0"/>
                        </a:rPr>
                        <a:t>A</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3200" b="1" i="0" u="none" strike="noStrike" cap="none" normalizeH="0" baseline="0">
                          <a:ln>
                            <a:noFill/>
                          </a:ln>
                          <a:solidFill>
                            <a:srgbClr val="000066"/>
                          </a:solidFill>
                          <a:effectLst/>
                          <a:latin typeface="Arial" charset="0"/>
                        </a:rPr>
                        <a:t>B</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3200" b="1" i="0" u="none" strike="noStrike" cap="none" normalizeH="0" baseline="0">
                          <a:ln>
                            <a:noFill/>
                          </a:ln>
                          <a:solidFill>
                            <a:srgbClr val="000066"/>
                          </a:solidFill>
                          <a:effectLst/>
                          <a:latin typeface="Arial" charset="0"/>
                        </a:rPr>
                        <a:t>out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6D8F2"/>
                    </a:solidFill>
                  </a:tcPr>
                </a:tc>
                <a:extLst>
                  <a:ext uri="{0D108BD9-81ED-4DB2-BD59-A6C34878D82A}">
                    <a16:rowId xmlns:a16="http://schemas.microsoft.com/office/drawing/2014/main" val="10000"/>
                  </a:ext>
                </a:extLst>
              </a:tr>
              <a:tr h="471488">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3200" b="1" i="0" u="none" strike="noStrike" cap="none" normalizeH="0" baseline="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3200" b="1" i="0" u="none" strike="noStrike" cap="none" normalizeH="0" baseline="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3200" b="1" i="0" u="none" strike="noStrike" cap="none" normalizeH="0" baseline="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307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3200" b="1" i="0" u="none" strike="noStrike" cap="none" normalizeH="0" baseline="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3200" b="1" i="0" u="none" strike="noStrike" cap="none" normalizeH="0" baseline="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3200" b="1" i="0" u="none" strike="noStrike" cap="none" normalizeH="0" baseline="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1488">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3200" b="1" i="0" u="none" strike="noStrike" cap="none" normalizeH="0" baseline="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3200" b="1" i="0" u="none" strike="noStrike" cap="none" normalizeH="0" baseline="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3200" b="1" i="0" u="none" strike="noStrike" cap="none" normalizeH="0" baseline="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1488">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3200" b="1" i="0" u="none" strike="noStrike" cap="none" normalizeH="0" baseline="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3200" b="1" i="0" u="none" strike="noStrike" cap="none" normalizeH="0" baseline="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3200" b="1" i="0" u="none" strike="noStrike" cap="none" normalizeH="0" baseline="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3250" name="Slide Number Placeholder 6">
            <a:extLst>
              <a:ext uri="{FF2B5EF4-FFF2-40B4-BE49-F238E27FC236}">
                <a16:creationId xmlns:a16="http://schemas.microsoft.com/office/drawing/2014/main" id="{536B69A3-985B-4961-AF2D-44C21B86248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004C6F1F-27E9-4649-A238-BB4317FDC87F}" type="slidenum">
              <a:rPr lang="en-US" altLang="vi-VN" sz="1400">
                <a:latin typeface="Tahoma" panose="020B0604030504040204" pitchFamily="34" charset="0"/>
              </a:rPr>
              <a:pPr>
                <a:spcBef>
                  <a:spcPct val="0"/>
                </a:spcBef>
                <a:buClrTx/>
                <a:buSzTx/>
                <a:buFontTx/>
                <a:buNone/>
              </a:pPr>
              <a:t>54</a:t>
            </a:fld>
            <a:endParaRPr lang="en-US" altLang="vi-VN" sz="1400">
              <a:latin typeface="Tahoma" panose="020B0604030504040204" pitchFamily="34" charset="0"/>
            </a:endParaRPr>
          </a:p>
        </p:txBody>
      </p:sp>
      <p:pic>
        <p:nvPicPr>
          <p:cNvPr id="53253" name="Picture 4">
            <a:extLst>
              <a:ext uri="{FF2B5EF4-FFF2-40B4-BE49-F238E27FC236}">
                <a16:creationId xmlns:a16="http://schemas.microsoft.com/office/drawing/2014/main" id="{6C806A95-C5C4-4563-8DC1-5AA53642C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1" y="4495800"/>
            <a:ext cx="17684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5" descr="'Rectangular' AND Symbol">
            <a:hlinkClick r:id="rId3" tooltip="'Rectangular' AND Symbol"/>
            <a:extLst>
              <a:ext uri="{FF2B5EF4-FFF2-40B4-BE49-F238E27FC236}">
                <a16:creationId xmlns:a16="http://schemas.microsoft.com/office/drawing/2014/main" id="{E2FE4209-93BE-41D7-92C7-EE92D5EB4E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4343401"/>
            <a:ext cx="1600200"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07038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a:extLst>
              <a:ext uri="{FF2B5EF4-FFF2-40B4-BE49-F238E27FC236}">
                <a16:creationId xmlns:a16="http://schemas.microsoft.com/office/drawing/2014/main" id="{9FF01F39-664C-4344-BBF4-5906C1A845E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DEE25BFC-7EF5-4883-B5C7-F391B9EB35EC}" type="slidenum">
              <a:rPr lang="en-US" altLang="en-US" sz="1400">
                <a:latin typeface="Tahoma" panose="020B0604030504040204" pitchFamily="34" charset="0"/>
              </a:rPr>
              <a:pPr>
                <a:spcBef>
                  <a:spcPct val="0"/>
                </a:spcBef>
                <a:buClrTx/>
                <a:buSzTx/>
                <a:buFontTx/>
                <a:buNone/>
              </a:pPr>
              <a:t>540</a:t>
            </a:fld>
            <a:endParaRPr lang="en-US" altLang="en-US" sz="1400">
              <a:latin typeface="Tahoma" panose="020B0604030504040204" pitchFamily="34" charset="0"/>
            </a:endParaRPr>
          </a:p>
        </p:txBody>
      </p:sp>
      <p:sp>
        <p:nvSpPr>
          <p:cNvPr id="52227" name="Rectangle 2">
            <a:extLst>
              <a:ext uri="{FF2B5EF4-FFF2-40B4-BE49-F238E27FC236}">
                <a16:creationId xmlns:a16="http://schemas.microsoft.com/office/drawing/2014/main" id="{35D34BBE-B38A-4BC7-975C-9AA51256BE0A}"/>
              </a:ext>
            </a:extLst>
          </p:cNvPr>
          <p:cNvSpPr>
            <a:spLocks noGrp="1" noChangeArrowheads="1"/>
          </p:cNvSpPr>
          <p:nvPr>
            <p:ph type="title"/>
          </p:nvPr>
        </p:nvSpPr>
        <p:spPr/>
        <p:txBody>
          <a:bodyPr/>
          <a:lstStyle/>
          <a:p>
            <a:pPr eaLnBrk="1" hangingPunct="1"/>
            <a:r>
              <a:rPr lang="en-US" altLang="en-US"/>
              <a:t>Biên dịch chương trình .COM</a:t>
            </a:r>
          </a:p>
        </p:txBody>
      </p:sp>
      <p:sp>
        <p:nvSpPr>
          <p:cNvPr id="52228" name="Rectangle 3">
            <a:extLst>
              <a:ext uri="{FF2B5EF4-FFF2-40B4-BE49-F238E27FC236}">
                <a16:creationId xmlns:a16="http://schemas.microsoft.com/office/drawing/2014/main" id="{88146E3D-6CF1-4E22-99B4-A6AB29797F24}"/>
              </a:ext>
            </a:extLst>
          </p:cNvPr>
          <p:cNvSpPr>
            <a:spLocks noGrp="1" noChangeArrowheads="1"/>
          </p:cNvSpPr>
          <p:nvPr>
            <p:ph type="body" idx="1"/>
          </p:nvPr>
        </p:nvSpPr>
        <p:spPr>
          <a:xfrm>
            <a:off x="1752600" y="1295400"/>
            <a:ext cx="8726488" cy="5257800"/>
          </a:xfrm>
        </p:spPr>
        <p:txBody>
          <a:bodyPr/>
          <a:lstStyle/>
          <a:p>
            <a:pPr marL="609600" indent="-609600">
              <a:lnSpc>
                <a:spcPct val="90000"/>
              </a:lnSpc>
            </a:pPr>
            <a:r>
              <a:rPr lang="en-US" altLang="en-US" sz="2800" b="1"/>
              <a:t>Dùng MASM</a:t>
            </a:r>
            <a:endParaRPr lang="en-US" altLang="en-US" sz="2800"/>
          </a:p>
          <a:p>
            <a:pPr marL="990600" lvl="1" indent="-533400">
              <a:lnSpc>
                <a:spcPct val="90000"/>
              </a:lnSpc>
            </a:pPr>
            <a:r>
              <a:rPr lang="en-US" altLang="en-US" sz="2400"/>
              <a:t>C.trình nguồn viết dưới dạng .COM hay .EXE đều phải được dịch sang tập tin .OBJ và được liên kết để tạo ra chương trình thực thi .EXE</a:t>
            </a:r>
          </a:p>
          <a:p>
            <a:pPr marL="990600" lvl="1" indent="-533400">
              <a:lnSpc>
                <a:spcPct val="90000"/>
              </a:lnSpc>
            </a:pPr>
            <a:r>
              <a:rPr lang="en-US" altLang="en-US" sz="2400"/>
              <a:t>Nếu viết chương trình ở dạng .EXE, ta có thể thực thi chương trình ngay, nhưng nếu viết chương trình nguồn ở dạng .COM, trình liên kết sẽ thông báo lỗi như sau :</a:t>
            </a:r>
          </a:p>
          <a:p>
            <a:pPr marL="990600" lvl="1" indent="-533400">
              <a:lnSpc>
                <a:spcPct val="90000"/>
              </a:lnSpc>
            </a:pPr>
            <a:r>
              <a:rPr lang="en-US" altLang="en-US" sz="2400"/>
              <a:t>Warning : No stack Segment</a:t>
            </a:r>
          </a:p>
          <a:p>
            <a:pPr marL="990600" lvl="1" indent="-533400">
              <a:lnSpc>
                <a:spcPct val="90000"/>
              </a:lnSpc>
            </a:pPr>
            <a:r>
              <a:rPr lang="en-US" altLang="en-US" sz="2400"/>
              <a:t>Ta bỏ  qua thông báo này, vì chương trình .COM thực sự không định nghĩa stack segment.</a:t>
            </a:r>
          </a:p>
          <a:p>
            <a:pPr marL="990600" lvl="1" indent="-533400">
              <a:lnSpc>
                <a:spcPct val="90000"/>
              </a:lnSpc>
            </a:pPr>
            <a:r>
              <a:rPr lang="en-US" altLang="en-US" sz="2400"/>
              <a:t>Bây giờ ta chuyển tập tin .exe vừa biên dịch sang .com dùng EXE2BIN như sau</a:t>
            </a:r>
          </a:p>
          <a:p>
            <a:pPr marL="990600" lvl="1" indent="-533400">
              <a:lnSpc>
                <a:spcPct val="90000"/>
              </a:lnSpc>
            </a:pPr>
            <a:r>
              <a:rPr lang="en-US" altLang="en-US" sz="2400"/>
              <a:t>EXE2BIN	tên_file[.exe]	tên_file.com</a:t>
            </a:r>
          </a:p>
        </p:txBody>
      </p:sp>
    </p:spTree>
    <p:extLst>
      <p:ext uri="{BB962C8B-B14F-4D97-AF65-F5344CB8AC3E}">
        <p14:creationId xmlns:p14="http://schemas.microsoft.com/office/powerpoint/2010/main" val="116258327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a:extLst>
              <a:ext uri="{FF2B5EF4-FFF2-40B4-BE49-F238E27FC236}">
                <a16:creationId xmlns:a16="http://schemas.microsoft.com/office/drawing/2014/main" id="{496A2CB3-136F-4D8C-B1E6-38907FEC321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624259A6-1340-4B22-9C14-336FECFEC297}" type="slidenum">
              <a:rPr lang="en-US" altLang="en-US" sz="1400">
                <a:latin typeface="Tahoma" panose="020B0604030504040204" pitchFamily="34" charset="0"/>
              </a:rPr>
              <a:pPr>
                <a:spcBef>
                  <a:spcPct val="0"/>
                </a:spcBef>
                <a:buClrTx/>
                <a:buSzTx/>
                <a:buFontTx/>
                <a:buNone/>
              </a:pPr>
              <a:t>541</a:t>
            </a:fld>
            <a:endParaRPr lang="en-US" altLang="en-US" sz="1400">
              <a:latin typeface="Tahoma" panose="020B0604030504040204" pitchFamily="34" charset="0"/>
            </a:endParaRPr>
          </a:p>
        </p:txBody>
      </p:sp>
      <p:sp>
        <p:nvSpPr>
          <p:cNvPr id="53251" name="Rectangle 2">
            <a:extLst>
              <a:ext uri="{FF2B5EF4-FFF2-40B4-BE49-F238E27FC236}">
                <a16:creationId xmlns:a16="http://schemas.microsoft.com/office/drawing/2014/main" id="{1082474D-5145-4AE5-B910-C16BF4CB0FF2}"/>
              </a:ext>
            </a:extLst>
          </p:cNvPr>
          <p:cNvSpPr>
            <a:spLocks noGrp="1" noChangeArrowheads="1"/>
          </p:cNvSpPr>
          <p:nvPr>
            <p:ph type="title"/>
          </p:nvPr>
        </p:nvSpPr>
        <p:spPr/>
        <p:txBody>
          <a:bodyPr/>
          <a:lstStyle/>
          <a:p>
            <a:pPr eaLnBrk="1" hangingPunct="1"/>
            <a:r>
              <a:rPr lang="en-US" altLang="en-US"/>
              <a:t>Dịch chương trình .COM</a:t>
            </a:r>
          </a:p>
        </p:txBody>
      </p:sp>
      <p:sp>
        <p:nvSpPr>
          <p:cNvPr id="53252" name="Rectangle 3">
            <a:extLst>
              <a:ext uri="{FF2B5EF4-FFF2-40B4-BE49-F238E27FC236}">
                <a16:creationId xmlns:a16="http://schemas.microsoft.com/office/drawing/2014/main" id="{D5C4B226-7C66-4A06-91F6-952D6CAB63EF}"/>
              </a:ext>
            </a:extLst>
          </p:cNvPr>
          <p:cNvSpPr>
            <a:spLocks noGrp="1" noChangeArrowheads="1"/>
          </p:cNvSpPr>
          <p:nvPr>
            <p:ph type="body" idx="1"/>
          </p:nvPr>
        </p:nvSpPr>
        <p:spPr/>
        <p:txBody>
          <a:bodyPr/>
          <a:lstStyle/>
          <a:p>
            <a:pPr marL="609600" indent="-609600"/>
            <a:r>
              <a:rPr lang="en-US" altLang="en-US" b="1"/>
              <a:t>Dùng TASM</a:t>
            </a:r>
            <a:endParaRPr lang="en-US" altLang="en-US"/>
          </a:p>
          <a:p>
            <a:pPr marL="990600" lvl="1" indent="-533400"/>
            <a:r>
              <a:rPr lang="en-US" altLang="en-US"/>
              <a:t>Ta tiến hành biên dịch sang file .obj bình thường : TASM tên_file.asm</a:t>
            </a:r>
          </a:p>
          <a:p>
            <a:pPr marL="990600" lvl="1" indent="-533400"/>
            <a:r>
              <a:rPr lang="en-US" altLang="en-US"/>
              <a:t>Liên kết bằng Tlink với lựa chọn t như sau : </a:t>
            </a:r>
          </a:p>
          <a:p>
            <a:pPr marL="990600" lvl="1" indent="-533400"/>
            <a:r>
              <a:rPr lang="en-US" altLang="en-US"/>
              <a:t>TLINK /t tên_file[.obj]</a:t>
            </a:r>
          </a:p>
          <a:p>
            <a:pPr marL="609600" indent="-609600"/>
            <a:r>
              <a:rPr lang="en-US" altLang="en-US" b="1"/>
              <a:t>Ví dụ 1 :</a:t>
            </a:r>
            <a:r>
              <a:rPr lang="en-US" altLang="en-US"/>
              <a:t> Viết chương trình tính tổng một dãy số nguyên (3 1 9 7 6), in kết quả. (dạng .EXE VÀ .COM)</a:t>
            </a:r>
          </a:p>
        </p:txBody>
      </p:sp>
    </p:spTree>
    <p:extLst>
      <p:ext uri="{BB962C8B-B14F-4D97-AF65-F5344CB8AC3E}">
        <p14:creationId xmlns:p14="http://schemas.microsoft.com/office/powerpoint/2010/main" val="89921629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2D5480B-2AFC-424D-9555-F031B9CDF1A3}"/>
              </a:ext>
            </a:extLst>
          </p:cNvPr>
          <p:cNvSpPr>
            <a:spLocks noGrp="1" noChangeArrowheads="1"/>
          </p:cNvSpPr>
          <p:nvPr>
            <p:ph type="ctrTitle"/>
          </p:nvPr>
        </p:nvSpPr>
        <p:spPr/>
        <p:txBody>
          <a:bodyPr/>
          <a:lstStyle/>
          <a:p>
            <a:pPr eaLnBrk="1" hangingPunct="1"/>
            <a:r>
              <a:rPr lang="en-US" altLang="en-US"/>
              <a:t>CHƯƠNG 8</a:t>
            </a:r>
          </a:p>
        </p:txBody>
      </p:sp>
      <p:sp>
        <p:nvSpPr>
          <p:cNvPr id="3075" name="Rectangle 3">
            <a:extLst>
              <a:ext uri="{FF2B5EF4-FFF2-40B4-BE49-F238E27FC236}">
                <a16:creationId xmlns:a16="http://schemas.microsoft.com/office/drawing/2014/main" id="{329558D8-00DB-4AE1-947A-0A076DED3E17}"/>
              </a:ext>
            </a:extLst>
          </p:cNvPr>
          <p:cNvSpPr>
            <a:spLocks noGrp="1" noChangeArrowheads="1"/>
          </p:cNvSpPr>
          <p:nvPr>
            <p:ph type="subTitle" idx="1"/>
          </p:nvPr>
        </p:nvSpPr>
        <p:spPr/>
        <p:txBody>
          <a:bodyPr/>
          <a:lstStyle/>
          <a:p>
            <a:pPr algn="ctr" eaLnBrk="1" hangingPunct="1"/>
            <a:endParaRPr lang="en-US" altLang="en-US" sz="5400" b="1">
              <a:solidFill>
                <a:schemeClr val="hlink"/>
              </a:solidFill>
            </a:endParaRPr>
          </a:p>
          <a:p>
            <a:pPr algn="ctr" eaLnBrk="1" hangingPunct="1"/>
            <a:r>
              <a:rPr lang="en-US" altLang="en-US" sz="5400" b="1">
                <a:solidFill>
                  <a:schemeClr val="hlink"/>
                </a:solidFill>
              </a:rPr>
              <a:t>MỘT SỐ CHỦ ĐỀ</a:t>
            </a:r>
          </a:p>
        </p:txBody>
      </p:sp>
    </p:spTree>
    <p:extLst>
      <p:ext uri="{BB962C8B-B14F-4D97-AF65-F5344CB8AC3E}">
        <p14:creationId xmlns:p14="http://schemas.microsoft.com/office/powerpoint/2010/main" val="3751656630"/>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21B8733-58E9-46B3-936A-3F4B1D310EF0}"/>
              </a:ext>
            </a:extLst>
          </p:cNvPr>
          <p:cNvSpPr>
            <a:spLocks noGrp="1" noChangeArrowheads="1"/>
          </p:cNvSpPr>
          <p:nvPr>
            <p:ph type="title"/>
          </p:nvPr>
        </p:nvSpPr>
        <p:spPr/>
        <p:txBody>
          <a:bodyPr/>
          <a:lstStyle/>
          <a:p>
            <a:pPr eaLnBrk="1" hangingPunct="1"/>
            <a:r>
              <a:rPr lang="en-US" altLang="en-US"/>
              <a:t>CHỦ ĐỀ 1 : XUẤT NHẬP CƠ BẢN</a:t>
            </a:r>
          </a:p>
        </p:txBody>
      </p:sp>
      <p:sp>
        <p:nvSpPr>
          <p:cNvPr id="4099" name="Rectangle 3">
            <a:extLst>
              <a:ext uri="{FF2B5EF4-FFF2-40B4-BE49-F238E27FC236}">
                <a16:creationId xmlns:a16="http://schemas.microsoft.com/office/drawing/2014/main" id="{B81FC4A6-B595-464B-BBDF-788851543A05}"/>
              </a:ext>
            </a:extLst>
          </p:cNvPr>
          <p:cNvSpPr>
            <a:spLocks noGrp="1" noChangeArrowheads="1"/>
          </p:cNvSpPr>
          <p:nvPr>
            <p:ph type="body" sz="half" idx="1"/>
          </p:nvPr>
        </p:nvSpPr>
        <p:spPr>
          <a:xfrm>
            <a:off x="1905000" y="1295400"/>
            <a:ext cx="8534400" cy="1295400"/>
          </a:xfrm>
        </p:spPr>
        <p:txBody>
          <a:bodyPr/>
          <a:lstStyle/>
          <a:p>
            <a:pPr eaLnBrk="1" hangingPunct="1"/>
            <a:r>
              <a:rPr lang="en-US" altLang="en-US" sz="2800"/>
              <a:t>Một số ngắt liên quan tới xuất nhập</a:t>
            </a:r>
          </a:p>
          <a:p>
            <a:pPr lvl="1" eaLnBrk="1" hangingPunct="1"/>
            <a:r>
              <a:rPr lang="en-US" altLang="en-US" sz="2400"/>
              <a:t>Ngắt 21</a:t>
            </a:r>
          </a:p>
        </p:txBody>
      </p:sp>
      <p:graphicFrame>
        <p:nvGraphicFramePr>
          <p:cNvPr id="8291" name="Group 99">
            <a:extLst>
              <a:ext uri="{FF2B5EF4-FFF2-40B4-BE49-F238E27FC236}">
                <a16:creationId xmlns:a16="http://schemas.microsoft.com/office/drawing/2014/main" id="{B79ABE4E-26D3-404A-8F13-22501E78EEC5}"/>
              </a:ext>
            </a:extLst>
          </p:cNvPr>
          <p:cNvGraphicFramePr>
            <a:graphicFrameLocks noGrp="1"/>
          </p:cNvGraphicFramePr>
          <p:nvPr>
            <p:ph sz="half" idx="2"/>
          </p:nvPr>
        </p:nvGraphicFramePr>
        <p:xfrm>
          <a:off x="1752600" y="2667001"/>
          <a:ext cx="8726488" cy="4023248"/>
        </p:xfrm>
        <a:graphic>
          <a:graphicData uri="http://schemas.openxmlformats.org/drawingml/2006/table">
            <a:tbl>
              <a:tblPr/>
              <a:tblGrid>
                <a:gridCol w="3743325">
                  <a:extLst>
                    <a:ext uri="{9D8B030D-6E8A-4147-A177-3AD203B41FA5}">
                      <a16:colId xmlns:a16="http://schemas.microsoft.com/office/drawing/2014/main" val="20000"/>
                    </a:ext>
                  </a:extLst>
                </a:gridCol>
                <a:gridCol w="2697163">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45712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Chức năng </a:t>
                      </a:r>
                      <a:endParaRPr kumimoji="0" lang="en-US" sz="3600" b="1" i="0" u="none" strike="noStrike" cap="none" normalizeH="0" baseline="0">
                        <a:ln>
                          <a:noFill/>
                        </a:ln>
                        <a:solidFill>
                          <a:schemeClr val="tx1"/>
                        </a:solidFill>
                        <a:effectLst/>
                        <a:latin typeface="Arial" charset="0"/>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Vào </a:t>
                      </a:r>
                      <a:endParaRPr kumimoji="0" lang="en-US" sz="3600" b="1" i="0" u="none" strike="noStrike" cap="none" normalizeH="0" baseline="0">
                        <a:ln>
                          <a:noFill/>
                        </a:ln>
                        <a:solidFill>
                          <a:schemeClr val="tx1"/>
                        </a:solidFill>
                        <a:effectLst/>
                        <a:latin typeface="Arial" charset="0"/>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Times New Roman" pitchFamily="18" charset="0"/>
                          <a:cs typeface="Times New Roman" pitchFamily="18" charset="0"/>
                        </a:rPr>
                        <a:t>Ra </a:t>
                      </a:r>
                      <a:endParaRPr kumimoji="0" lang="en-US" sz="3600" b="1" i="0" u="none" strike="noStrike" cap="none" normalizeH="0" baseline="0">
                        <a:ln>
                          <a:noFill/>
                        </a:ln>
                        <a:solidFill>
                          <a:schemeClr val="tx1"/>
                        </a:solidFill>
                        <a:effectLst/>
                        <a:latin typeface="Arial" charset="0"/>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88535">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1h : Nhập một ký tự từ bàn phím (có hiển thị lên màn hình).</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AH = 01h</a:t>
                      </a:r>
                      <a:endParaRPr kumimoji="0" lang="en-US" sz="3600" b="0" i="0" u="none" strike="noStrike" cap="none" normalizeH="0" baseline="0">
                        <a:ln>
                          <a:noFill/>
                        </a:ln>
                        <a:solidFill>
                          <a:schemeClr val="tx1"/>
                        </a:solidFill>
                        <a:effectLst/>
                        <a:latin typeface="Arial" charset="0"/>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AL = Mã ASCII của ký tự vừa nhập  </a:t>
                      </a:r>
                      <a:endParaRPr kumimoji="0" lang="en-US" sz="3600" b="0" i="0" u="none" strike="noStrike" cap="none" normalizeH="0" baseline="0">
                        <a:ln>
                          <a:noFill/>
                        </a:ln>
                        <a:solidFill>
                          <a:schemeClr val="tx1"/>
                        </a:solidFill>
                        <a:effectLst/>
                        <a:latin typeface="Arial" charset="0"/>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88535">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2h : Xuất ra màn hình một ký tự  </a:t>
                      </a:r>
                      <a:endParaRPr kumimoji="0" lang="en-US" sz="3600" b="0" i="0" u="none" strike="noStrike" cap="none" normalizeH="0" baseline="0">
                        <a:ln>
                          <a:noFill/>
                        </a:ln>
                        <a:solidFill>
                          <a:schemeClr val="tx1"/>
                        </a:solidFill>
                        <a:effectLst/>
                        <a:latin typeface="Arial" charset="0"/>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AH = 02h</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DL = Mã ASCII  ký tự </a:t>
                      </a:r>
                      <a:endParaRPr kumimoji="0" lang="en-US" sz="3600" b="0" i="0" u="none" strike="noStrike" cap="none" normalizeH="0" baseline="0">
                        <a:ln>
                          <a:noFill/>
                        </a:ln>
                        <a:solidFill>
                          <a:schemeClr val="tx1"/>
                        </a:solidFill>
                        <a:effectLst/>
                        <a:latin typeface="Arial" charset="0"/>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Không </a:t>
                      </a:r>
                      <a:endParaRPr kumimoji="0" lang="en-US" sz="3600" b="0" i="0" u="none" strike="noStrike" cap="none" normalizeH="0" baseline="0">
                        <a:ln>
                          <a:noFill/>
                        </a:ln>
                        <a:solidFill>
                          <a:schemeClr val="tx1"/>
                        </a:solidFill>
                        <a:effectLst/>
                        <a:latin typeface="Arial" charset="0"/>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88535">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8h : Nhập từ bàn phím một ký tự (không hiển thị ra màn hình)   </a:t>
                      </a:r>
                      <a:endParaRPr kumimoji="0" lang="en-US" sz="3600" b="0" i="0" u="none" strike="noStrike" cap="none" normalizeH="0" baseline="0">
                        <a:ln>
                          <a:noFill/>
                        </a:ln>
                        <a:solidFill>
                          <a:schemeClr val="tx1"/>
                        </a:solidFill>
                        <a:effectLst/>
                        <a:latin typeface="Arial" charset="0"/>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AH = 08h</a:t>
                      </a:r>
                      <a:endParaRPr kumimoji="0" lang="en-US" sz="2000" b="0" i="0" u="none" strike="noStrike" cap="none" normalizeH="0" baseline="0">
                        <a:ln>
                          <a:noFill/>
                        </a:ln>
                        <a:solidFill>
                          <a:schemeClr val="tx1"/>
                        </a:solidFill>
                        <a:effectLst/>
                        <a:latin typeface="Times New Roman" pitchFamily="18" charset="0"/>
                        <a:cs typeface="Times New Roman" pitchFamily="18" charset="0"/>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AL = Mã ASCII của ký tự vừa nhập. </a:t>
                      </a:r>
                      <a:endParaRPr kumimoji="0" lang="en-US" sz="3600" b="0" i="0" u="none" strike="noStrike" cap="none" normalizeH="0" baseline="0">
                        <a:ln>
                          <a:noFill/>
                        </a:ln>
                        <a:solidFill>
                          <a:schemeClr val="tx1"/>
                        </a:solidFill>
                        <a:effectLst/>
                        <a:latin typeface="Arial" charset="0"/>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82276187"/>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15455D9-7B52-4ACB-A7DC-07B419E34FDD}"/>
              </a:ext>
            </a:extLst>
          </p:cNvPr>
          <p:cNvSpPr>
            <a:spLocks noGrp="1" noChangeArrowheads="1"/>
          </p:cNvSpPr>
          <p:nvPr>
            <p:ph type="title"/>
          </p:nvPr>
        </p:nvSpPr>
        <p:spPr/>
        <p:txBody>
          <a:bodyPr/>
          <a:lstStyle/>
          <a:p>
            <a:pPr eaLnBrk="1" hangingPunct="1"/>
            <a:r>
              <a:rPr lang="en-US" altLang="en-US"/>
              <a:t>Ngắt 21</a:t>
            </a:r>
          </a:p>
        </p:txBody>
      </p:sp>
      <p:graphicFrame>
        <p:nvGraphicFramePr>
          <p:cNvPr id="9416" name="Group 200">
            <a:extLst>
              <a:ext uri="{FF2B5EF4-FFF2-40B4-BE49-F238E27FC236}">
                <a16:creationId xmlns:a16="http://schemas.microsoft.com/office/drawing/2014/main" id="{6100BF00-E430-4AF8-9FC5-32766C8012EC}"/>
              </a:ext>
            </a:extLst>
          </p:cNvPr>
          <p:cNvGraphicFramePr>
            <a:graphicFrameLocks noGrp="1"/>
          </p:cNvGraphicFramePr>
          <p:nvPr/>
        </p:nvGraphicFramePr>
        <p:xfrm>
          <a:off x="1752600" y="1066800"/>
          <a:ext cx="8686800" cy="5562600"/>
        </p:xfrm>
        <a:graphic>
          <a:graphicData uri="http://schemas.openxmlformats.org/drawingml/2006/table">
            <a:tbl>
              <a:tblPr/>
              <a:tblGrid>
                <a:gridCol w="35052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20828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9h : Xuất một chuỗi ký tự ra màn hình  </a:t>
                      </a:r>
                      <a:endParaRPr kumimoji="0" lang="en-US" sz="32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AH = 09h</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DS:DX= con trỏ tới chuỗi ký tự cần xuất </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Chú ý : chuỗi ký tự phải kết thúc bằng ký tự $</a:t>
                      </a:r>
                      <a:endParaRPr kumimoji="0" lang="en-US" sz="32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Không </a:t>
                      </a:r>
                      <a:endParaRPr kumimoji="0" lang="en-US" sz="32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798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44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AH = 0Ah</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DS:DX = địa chỉ của vùng đệm chứa chuỗi ký tự nhập</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Ví dụ :</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Buffer	DB  81</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DB 0</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DB 81 DUP (0)</a:t>
                      </a:r>
                      <a:endParaRPr kumimoji="0" lang="en-US" sz="32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Không </a:t>
                      </a:r>
                      <a:endParaRPr kumimoji="0" lang="en-US" sz="32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9420" name="Group 204">
            <a:extLst>
              <a:ext uri="{FF2B5EF4-FFF2-40B4-BE49-F238E27FC236}">
                <a16:creationId xmlns:a16="http://schemas.microsoft.com/office/drawing/2014/main" id="{7C93B5E2-96D6-4E56-BACF-574C5165E87F}"/>
              </a:ext>
            </a:extLst>
          </p:cNvPr>
          <p:cNvGraphicFramePr>
            <a:graphicFrameLocks noGrp="1"/>
          </p:cNvGraphicFramePr>
          <p:nvPr/>
        </p:nvGraphicFramePr>
        <p:xfrm>
          <a:off x="1828800" y="4648200"/>
          <a:ext cx="3352800" cy="1981201"/>
        </p:xfrm>
        <a:graphic>
          <a:graphicData uri="http://schemas.openxmlformats.org/drawingml/2006/table">
            <a:tbl>
              <a:tblPr/>
              <a:tblGrid>
                <a:gridCol w="712788">
                  <a:extLst>
                    <a:ext uri="{9D8B030D-6E8A-4147-A177-3AD203B41FA5}">
                      <a16:colId xmlns:a16="http://schemas.microsoft.com/office/drawing/2014/main" val="20000"/>
                    </a:ext>
                  </a:extLst>
                </a:gridCol>
                <a:gridCol w="2640012">
                  <a:extLst>
                    <a:ext uri="{9D8B030D-6E8A-4147-A177-3AD203B41FA5}">
                      <a16:colId xmlns:a16="http://schemas.microsoft.com/office/drawing/2014/main" val="20001"/>
                    </a:ext>
                  </a:extLst>
                </a:gridCol>
              </a:tblGrid>
              <a:tr h="373063">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BYTE</a:t>
                      </a:r>
                      <a:endParaRPr kumimoji="0" lang="en-US" sz="24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Ý nghĩa </a:t>
                      </a:r>
                      <a:endParaRPr kumimoji="0" lang="en-US" sz="24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0</a:t>
                      </a:r>
                      <a:endParaRPr kumimoji="0" lang="en-US" sz="24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số ký tự tối đa của chuỗi</a:t>
                      </a:r>
                      <a:endParaRPr kumimoji="0" lang="en-US" sz="24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7538">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1</a:t>
                      </a:r>
                      <a:endParaRPr kumimoji="0" lang="en-US" sz="24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số ký tự thật sự đã đọc vào, không kể ENTER</a:t>
                      </a:r>
                      <a:endParaRPr kumimoji="0" lang="en-US" sz="24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1912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2, …</a:t>
                      </a:r>
                      <a:endParaRPr kumimoji="0" lang="en-US" sz="24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chứa các ký tự đã nhập vào, kể cả dấu enter </a:t>
                      </a: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154" name="Rectangle 191">
            <a:extLst>
              <a:ext uri="{FF2B5EF4-FFF2-40B4-BE49-F238E27FC236}">
                <a16:creationId xmlns:a16="http://schemas.microsoft.com/office/drawing/2014/main" id="{77F6986E-FBB3-45E4-B05D-B6E22862AB41}"/>
              </a:ext>
            </a:extLst>
          </p:cNvPr>
          <p:cNvSpPr>
            <a:spLocks noChangeArrowheads="1"/>
          </p:cNvSpPr>
          <p:nvPr/>
        </p:nvSpPr>
        <p:spPr bwMode="auto">
          <a:xfrm>
            <a:off x="1828800" y="3106738"/>
            <a:ext cx="335280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just" eaLnBrk="1" hangingPunct="1">
              <a:spcBef>
                <a:spcPct val="0"/>
              </a:spcBef>
              <a:buClrTx/>
              <a:buSzTx/>
              <a:buFontTx/>
              <a:buNone/>
            </a:pPr>
            <a:r>
              <a:rPr lang="en-US" altLang="en-US" sz="1800">
                <a:cs typeface="Times New Roman" panose="02020603050405020304" pitchFamily="18" charset="0"/>
              </a:rPr>
              <a:t>0Ah : Nhập một chuỗi từ bàn phím (có thể chỉnh sửa khi nhập)</a:t>
            </a:r>
            <a:r>
              <a:rPr lang="en-US" altLang="en-US" sz="1600">
                <a:cs typeface="Times New Roman" panose="02020603050405020304" pitchFamily="18" charset="0"/>
              </a:rPr>
              <a:t> </a:t>
            </a:r>
            <a:r>
              <a:rPr lang="en-US" altLang="en-US" sz="1800">
                <a:cs typeface="Times New Roman" panose="02020603050405020304" pitchFamily="18" charset="0"/>
              </a:rPr>
              <a:t>Chú ý : trước khi gọi hàm này, khai báo vùng đệm (buffer) có dạng sau : </a:t>
            </a:r>
            <a:endParaRPr lang="en-US" altLang="en-US" sz="2800">
              <a:latin typeface="Arial" panose="020B0604020202020204" pitchFamily="34" charset="0"/>
            </a:endParaRPr>
          </a:p>
        </p:txBody>
      </p:sp>
    </p:spTree>
    <p:extLst>
      <p:ext uri="{BB962C8B-B14F-4D97-AF65-F5344CB8AC3E}">
        <p14:creationId xmlns:p14="http://schemas.microsoft.com/office/powerpoint/2010/main" val="277995406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AB46752E-D551-4F45-B466-CE9587231EED}"/>
              </a:ext>
            </a:extLst>
          </p:cNvPr>
          <p:cNvSpPr>
            <a:spLocks noGrp="1" noChangeArrowheads="1"/>
          </p:cNvSpPr>
          <p:nvPr>
            <p:ph type="title"/>
          </p:nvPr>
        </p:nvSpPr>
        <p:spPr/>
        <p:txBody>
          <a:bodyPr/>
          <a:lstStyle/>
          <a:p>
            <a:pPr eaLnBrk="1" hangingPunct="1"/>
            <a:r>
              <a:rPr lang="en-US" altLang="en-US"/>
              <a:t>Ngắt 16h</a:t>
            </a:r>
          </a:p>
        </p:txBody>
      </p:sp>
      <p:graphicFrame>
        <p:nvGraphicFramePr>
          <p:cNvPr id="10304" name="Group 64">
            <a:extLst>
              <a:ext uri="{FF2B5EF4-FFF2-40B4-BE49-F238E27FC236}">
                <a16:creationId xmlns:a16="http://schemas.microsoft.com/office/drawing/2014/main" id="{8EB9AB9F-BFCA-4C82-BC8B-2229E1AC2AA2}"/>
              </a:ext>
            </a:extLst>
          </p:cNvPr>
          <p:cNvGraphicFramePr>
            <a:graphicFrameLocks noGrp="1"/>
          </p:cNvGraphicFramePr>
          <p:nvPr>
            <p:ph idx="1"/>
          </p:nvPr>
        </p:nvGraphicFramePr>
        <p:xfrm>
          <a:off x="1828800" y="1335088"/>
          <a:ext cx="8574088" cy="4837113"/>
        </p:xfrm>
        <a:graphic>
          <a:graphicData uri="http://schemas.openxmlformats.org/drawingml/2006/table">
            <a:tbl>
              <a:tblPr/>
              <a:tblGrid>
                <a:gridCol w="3678238">
                  <a:extLst>
                    <a:ext uri="{9D8B030D-6E8A-4147-A177-3AD203B41FA5}">
                      <a16:colId xmlns:a16="http://schemas.microsoft.com/office/drawing/2014/main" val="20000"/>
                    </a:ext>
                  </a:extLst>
                </a:gridCol>
                <a:gridCol w="1655762">
                  <a:extLst>
                    <a:ext uri="{9D8B030D-6E8A-4147-A177-3AD203B41FA5}">
                      <a16:colId xmlns:a16="http://schemas.microsoft.com/office/drawing/2014/main" val="20001"/>
                    </a:ext>
                  </a:extLst>
                </a:gridCol>
                <a:gridCol w="3240088">
                  <a:extLst>
                    <a:ext uri="{9D8B030D-6E8A-4147-A177-3AD203B41FA5}">
                      <a16:colId xmlns:a16="http://schemas.microsoft.com/office/drawing/2014/main" val="20002"/>
                    </a:ext>
                  </a:extLst>
                </a:gridCol>
              </a:tblGrid>
              <a:tr h="41592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Times New Roman" pitchFamily="18" charset="0"/>
                          <a:cs typeface="Times New Roman" pitchFamily="18" charset="0"/>
                        </a:rPr>
                        <a:t>Chức</a:t>
                      </a:r>
                      <a:r>
                        <a:rPr kumimoji="0" lang="en-US" sz="20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a:ln>
                            <a:noFill/>
                          </a:ln>
                          <a:solidFill>
                            <a:schemeClr val="tx1"/>
                          </a:solidFill>
                          <a:effectLst/>
                          <a:latin typeface="Times New Roman" pitchFamily="18" charset="0"/>
                          <a:cs typeface="Times New Roman" pitchFamily="18" charset="0"/>
                        </a:rPr>
                        <a:t>năng</a:t>
                      </a:r>
                      <a:r>
                        <a:rPr kumimoji="0" lang="en-US" sz="2000" b="0" i="0" u="none" strike="noStrike" cap="none" normalizeH="0" baseline="0" dirty="0">
                          <a:ln>
                            <a:noFill/>
                          </a:ln>
                          <a:solidFill>
                            <a:schemeClr val="tx1"/>
                          </a:solidFill>
                          <a:effectLst/>
                          <a:latin typeface="Times New Roman" pitchFamily="18" charset="0"/>
                          <a:cs typeface="Times New Roman" pitchFamily="18" charset="0"/>
                        </a:rPr>
                        <a:t> </a:t>
                      </a:r>
                      <a:endParaRPr kumimoji="0" lang="en-US" sz="3200" b="0" i="0" u="none" strike="noStrike" cap="none" normalizeH="0" baseline="0" dirty="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Vào </a:t>
                      </a:r>
                      <a:endParaRPr kumimoji="0" lang="en-US" sz="32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Ra </a:t>
                      </a:r>
                      <a:endParaRPr kumimoji="0" lang="en-US" sz="32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4950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00h : Đọc ký tự từ bàn phím (không hiển thị lên màn hình) </a:t>
                      </a:r>
                      <a:endParaRPr kumimoji="0" lang="en-US" sz="32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AH = 00h</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AL = Mã ASCII của ký tự vừa nhập (nếu AL =0 thì AH = mã ASCII mở rộng)</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AH=Mã quét(scan code) hay mã ASCII mở rộng của ký tự vừa nhập</a:t>
                      </a:r>
                      <a:endParaRPr kumimoji="0" lang="en-US" sz="32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71688">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01h : Đọc ký tự từ bàn phím (không hiển thị lên màn hình), dành cho bàn phím 101 phím</a:t>
                      </a:r>
                      <a:endParaRPr kumimoji="0" lang="en-US" sz="32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AH = 01h</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AL = mã ASCII của ký tự vừa nhập (nếu AL=0 thì AH=mã ASCII mở rộng)</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AH = mã quét (scan code) hay mã ASCII mở rộng của ký tự nhập </a:t>
                      </a:r>
                      <a:endParaRPr kumimoji="0" lang="en-US" sz="32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6022796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627E2D78-2FDA-4F85-A190-2D36F75F60A5}"/>
              </a:ext>
            </a:extLst>
          </p:cNvPr>
          <p:cNvSpPr>
            <a:spLocks noGrp="1" noChangeArrowheads="1"/>
          </p:cNvSpPr>
          <p:nvPr>
            <p:ph type="title"/>
          </p:nvPr>
        </p:nvSpPr>
        <p:spPr/>
        <p:txBody>
          <a:bodyPr/>
          <a:lstStyle/>
          <a:p>
            <a:pPr eaLnBrk="1" hangingPunct="1"/>
            <a:r>
              <a:rPr lang="en-US" altLang="en-US"/>
              <a:t>Ngắt 10h</a:t>
            </a:r>
          </a:p>
        </p:txBody>
      </p:sp>
      <p:graphicFrame>
        <p:nvGraphicFramePr>
          <p:cNvPr id="11309" name="Group 45">
            <a:extLst>
              <a:ext uri="{FF2B5EF4-FFF2-40B4-BE49-F238E27FC236}">
                <a16:creationId xmlns:a16="http://schemas.microsoft.com/office/drawing/2014/main" id="{9C4051D2-F669-48C6-81F4-10089C135245}"/>
              </a:ext>
            </a:extLst>
          </p:cNvPr>
          <p:cNvGraphicFramePr>
            <a:graphicFrameLocks noGrp="1"/>
          </p:cNvGraphicFramePr>
          <p:nvPr>
            <p:ph idx="1"/>
          </p:nvPr>
        </p:nvGraphicFramePr>
        <p:xfrm>
          <a:off x="1905000" y="1295400"/>
          <a:ext cx="8382000" cy="2286000"/>
        </p:xfrm>
        <a:graphic>
          <a:graphicData uri="http://schemas.openxmlformats.org/drawingml/2006/table">
            <a:tbl>
              <a:tblPr/>
              <a:tblGrid>
                <a:gridCol w="4114800">
                  <a:extLst>
                    <a:ext uri="{9D8B030D-6E8A-4147-A177-3AD203B41FA5}">
                      <a16:colId xmlns:a16="http://schemas.microsoft.com/office/drawing/2014/main" val="20000"/>
                    </a:ext>
                  </a:extLst>
                </a:gridCol>
                <a:gridCol w="3216275">
                  <a:extLst>
                    <a:ext uri="{9D8B030D-6E8A-4147-A177-3AD203B41FA5}">
                      <a16:colId xmlns:a16="http://schemas.microsoft.com/office/drawing/2014/main" val="20001"/>
                    </a:ext>
                  </a:extLst>
                </a:gridCol>
                <a:gridCol w="1050925">
                  <a:extLst>
                    <a:ext uri="{9D8B030D-6E8A-4147-A177-3AD203B41FA5}">
                      <a16:colId xmlns:a16="http://schemas.microsoft.com/office/drawing/2014/main" val="20002"/>
                    </a:ext>
                  </a:extLst>
                </a:gridCol>
              </a:tblGrid>
              <a:tr h="6873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cs typeface="Times New Roman" pitchFamily="18" charset="0"/>
                        </a:rPr>
                        <a:t>Chức năng </a:t>
                      </a:r>
                      <a:endParaRPr kumimoji="0" lang="en-US" sz="32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cs typeface="Times New Roman" pitchFamily="18" charset="0"/>
                        </a:rPr>
                        <a:t>Vào </a:t>
                      </a:r>
                      <a:endParaRPr kumimoji="0" lang="en-US" sz="32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pitchFamily="18" charset="0"/>
                          <a:cs typeface="Times New Roman" pitchFamily="18" charset="0"/>
                        </a:rPr>
                        <a:t>Ra </a:t>
                      </a:r>
                      <a:endParaRPr kumimoji="0" lang="en-US" sz="32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98612">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0eh : Xuất ký tự ASCII tại vị trí con trỏ và dịch chuyển con trỏ tới vị trí tiếp theo</a:t>
                      </a:r>
                      <a:endParaRPr kumimoji="0" lang="en-US" sz="32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AH = 0Eh</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AL = Mã ASCII của ký tự</a:t>
                      </a:r>
                      <a:endParaRPr kumimoji="0" lang="en-US" sz="1800" b="0" i="0" u="none" strike="noStrike" cap="none" normalizeH="0" baseline="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BH = trang, BL = màu nổi</a:t>
                      </a:r>
                      <a:endParaRPr kumimoji="0" lang="en-US" sz="32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Không </a:t>
                      </a:r>
                      <a:endParaRPr kumimoji="0" lang="en-US" sz="32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185" name="Text Box 47">
            <a:extLst>
              <a:ext uri="{FF2B5EF4-FFF2-40B4-BE49-F238E27FC236}">
                <a16:creationId xmlns:a16="http://schemas.microsoft.com/office/drawing/2014/main" id="{38E068A3-CD63-4BDE-8701-BEBC02CD95C9}"/>
              </a:ext>
            </a:extLst>
          </p:cNvPr>
          <p:cNvSpPr txBox="1">
            <a:spLocks noChangeArrowheads="1"/>
          </p:cNvSpPr>
          <p:nvPr/>
        </p:nvSpPr>
        <p:spPr bwMode="auto">
          <a:xfrm>
            <a:off x="1828800" y="3674165"/>
            <a:ext cx="85344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dirty="0" err="1"/>
              <a:t>Chú</a:t>
            </a:r>
            <a:r>
              <a:rPr lang="en-US" altLang="en-US" sz="2400" dirty="0"/>
              <a:t> ý :</a:t>
            </a:r>
          </a:p>
          <a:p>
            <a:pPr>
              <a:spcBef>
                <a:spcPct val="50000"/>
              </a:spcBef>
              <a:buClrTx/>
              <a:buSzTx/>
              <a:buFontTx/>
              <a:buChar char="-"/>
            </a:pPr>
            <a:r>
              <a:rPr lang="en-US" altLang="en-US" sz="2400" dirty="0" err="1"/>
              <a:t>Muốn</a:t>
            </a:r>
            <a:r>
              <a:rPr lang="en-US" altLang="en-US" sz="2400" dirty="0"/>
              <a:t> </a:t>
            </a:r>
            <a:r>
              <a:rPr lang="en-US" altLang="en-US" sz="2400" dirty="0" err="1"/>
              <a:t>đổi</a:t>
            </a:r>
            <a:r>
              <a:rPr lang="en-US" altLang="en-US" sz="2400" dirty="0"/>
              <a:t> </a:t>
            </a:r>
            <a:r>
              <a:rPr lang="en-US" altLang="en-US" sz="2400" dirty="0" err="1"/>
              <a:t>mã</a:t>
            </a:r>
            <a:r>
              <a:rPr lang="en-US" altLang="en-US" sz="2400" dirty="0"/>
              <a:t> ASCII </a:t>
            </a:r>
            <a:r>
              <a:rPr lang="en-US" altLang="en-US" sz="2400" dirty="0" err="1"/>
              <a:t>của</a:t>
            </a:r>
            <a:r>
              <a:rPr lang="en-US" altLang="en-US" sz="2400" dirty="0"/>
              <a:t> </a:t>
            </a:r>
            <a:r>
              <a:rPr lang="en-US" altLang="en-US" sz="2400" dirty="0" err="1"/>
              <a:t>các</a:t>
            </a:r>
            <a:r>
              <a:rPr lang="en-US" altLang="en-US" sz="2400" dirty="0"/>
              <a:t> </a:t>
            </a:r>
            <a:r>
              <a:rPr lang="en-US" altLang="en-US" sz="2400" dirty="0" err="1"/>
              <a:t>số</a:t>
            </a:r>
            <a:r>
              <a:rPr lang="en-US" altLang="en-US" sz="2400" dirty="0"/>
              <a:t> 0 – 9 sang </a:t>
            </a:r>
            <a:r>
              <a:rPr lang="en-US" altLang="en-US" sz="2400" dirty="0" err="1"/>
              <a:t>chữ</a:t>
            </a:r>
            <a:r>
              <a:rPr lang="en-US" altLang="en-US" sz="2400" dirty="0"/>
              <a:t> </a:t>
            </a:r>
            <a:r>
              <a:rPr lang="en-US" altLang="en-US" sz="2400" dirty="0" err="1"/>
              <a:t>số</a:t>
            </a:r>
            <a:r>
              <a:rPr lang="en-US" altLang="en-US" sz="2400" dirty="0"/>
              <a:t>, ta </a:t>
            </a:r>
            <a:r>
              <a:rPr lang="en-US" altLang="en-US" sz="2400" dirty="0" err="1"/>
              <a:t>trừ</a:t>
            </a:r>
            <a:r>
              <a:rPr lang="en-US" altLang="en-US" sz="2400" dirty="0"/>
              <a:t> </a:t>
            </a:r>
            <a:r>
              <a:rPr lang="en-US" altLang="en-US" sz="2400" dirty="0" err="1"/>
              <a:t>mã</a:t>
            </a:r>
            <a:r>
              <a:rPr lang="en-US" altLang="en-US" sz="2400" dirty="0"/>
              <a:t> ASCII </a:t>
            </a:r>
            <a:r>
              <a:rPr lang="en-US" altLang="en-US" sz="2400" dirty="0" err="1"/>
              <a:t>cho</a:t>
            </a:r>
            <a:r>
              <a:rPr lang="en-US" altLang="en-US" sz="2400" dirty="0"/>
              <a:t> 48 (30H)</a:t>
            </a:r>
          </a:p>
          <a:p>
            <a:pPr>
              <a:spcBef>
                <a:spcPct val="50000"/>
              </a:spcBef>
              <a:buClrTx/>
              <a:buSzTx/>
              <a:buFontTx/>
              <a:buChar char="-"/>
            </a:pPr>
            <a:r>
              <a:rPr lang="en-US" altLang="en-US" sz="2400" dirty="0" err="1"/>
              <a:t>Khi</a:t>
            </a:r>
            <a:r>
              <a:rPr lang="en-US" altLang="en-US" sz="2400" dirty="0"/>
              <a:t> </a:t>
            </a:r>
            <a:r>
              <a:rPr lang="en-US" altLang="en-US" sz="2400" dirty="0" err="1"/>
              <a:t>nhập</a:t>
            </a:r>
            <a:r>
              <a:rPr lang="en-US" altLang="en-US" sz="2400" dirty="0"/>
              <a:t> </a:t>
            </a:r>
            <a:r>
              <a:rPr lang="en-US" altLang="en-US" sz="2400" dirty="0" err="1"/>
              <a:t>số</a:t>
            </a:r>
            <a:r>
              <a:rPr lang="en-US" altLang="en-US" sz="2400" dirty="0"/>
              <a:t> </a:t>
            </a:r>
            <a:r>
              <a:rPr lang="en-US" altLang="en-US" sz="2400" dirty="0" err="1"/>
              <a:t>dùng</a:t>
            </a:r>
            <a:r>
              <a:rPr lang="en-US" altLang="en-US" sz="2400" dirty="0"/>
              <a:t> </a:t>
            </a:r>
            <a:r>
              <a:rPr lang="en-US" altLang="en-US" sz="2400" dirty="0" err="1"/>
              <a:t>chức</a:t>
            </a:r>
            <a:r>
              <a:rPr lang="en-US" altLang="en-US" sz="2400" dirty="0"/>
              <a:t> </a:t>
            </a:r>
            <a:r>
              <a:rPr lang="en-US" altLang="en-US" sz="2400" dirty="0" err="1"/>
              <a:t>năng</a:t>
            </a:r>
            <a:r>
              <a:rPr lang="en-US" altLang="en-US" sz="2400" dirty="0"/>
              <a:t> 01h </a:t>
            </a:r>
            <a:r>
              <a:rPr lang="en-US" altLang="en-US" sz="2400" dirty="0" err="1"/>
              <a:t>của</a:t>
            </a:r>
            <a:r>
              <a:rPr lang="en-US" altLang="en-US" sz="2400" dirty="0"/>
              <a:t> </a:t>
            </a:r>
            <a:r>
              <a:rPr lang="en-US" altLang="en-US" sz="2400" dirty="0" err="1"/>
              <a:t>ngắt</a:t>
            </a:r>
            <a:r>
              <a:rPr lang="en-US" altLang="en-US" sz="2400" dirty="0"/>
              <a:t> 21h, </a:t>
            </a:r>
            <a:r>
              <a:rPr lang="en-US" altLang="en-US" sz="2400" dirty="0" err="1"/>
              <a:t>nhớ</a:t>
            </a:r>
            <a:r>
              <a:rPr lang="en-US" altLang="en-US" sz="2400" dirty="0"/>
              <a:t> </a:t>
            </a:r>
            <a:r>
              <a:rPr lang="en-US" altLang="en-US" sz="2400" dirty="0" err="1"/>
              <a:t>đổi</a:t>
            </a:r>
            <a:r>
              <a:rPr lang="en-US" altLang="en-US" sz="2400" dirty="0"/>
              <a:t> sang </a:t>
            </a:r>
            <a:r>
              <a:rPr lang="en-US" altLang="en-US" sz="2400" dirty="0" err="1"/>
              <a:t>số</a:t>
            </a:r>
            <a:r>
              <a:rPr lang="en-US" altLang="en-US" sz="2400" dirty="0"/>
              <a:t> </a:t>
            </a:r>
            <a:r>
              <a:rPr lang="en-US" altLang="en-US" sz="2400" dirty="0" err="1"/>
              <a:t>rồi</a:t>
            </a:r>
            <a:r>
              <a:rPr lang="en-US" altLang="en-US" sz="2400" dirty="0"/>
              <a:t> </a:t>
            </a:r>
            <a:r>
              <a:rPr lang="en-US" altLang="en-US" sz="2400" dirty="0" err="1"/>
              <a:t>mới</a:t>
            </a:r>
            <a:r>
              <a:rPr lang="en-US" altLang="en-US" sz="2400" dirty="0"/>
              <a:t> </a:t>
            </a:r>
            <a:r>
              <a:rPr lang="en-US" altLang="en-US" sz="2400" dirty="0" err="1"/>
              <a:t>tính</a:t>
            </a:r>
            <a:endParaRPr lang="en-US" altLang="en-US" sz="2400" dirty="0"/>
          </a:p>
          <a:p>
            <a:pPr>
              <a:spcBef>
                <a:spcPct val="50000"/>
              </a:spcBef>
              <a:buClrTx/>
              <a:buSzTx/>
              <a:buFontTx/>
              <a:buChar char="-"/>
            </a:pPr>
            <a:r>
              <a:rPr lang="en-US" altLang="en-US" sz="2400" dirty="0" err="1"/>
              <a:t>Trước</a:t>
            </a:r>
            <a:r>
              <a:rPr lang="en-US" altLang="en-US" sz="2400" dirty="0"/>
              <a:t> </a:t>
            </a:r>
            <a:r>
              <a:rPr lang="en-US" altLang="en-US" sz="2400" dirty="0" err="1"/>
              <a:t>khi</a:t>
            </a:r>
            <a:r>
              <a:rPr lang="en-US" altLang="en-US" sz="2400" dirty="0"/>
              <a:t> in </a:t>
            </a:r>
            <a:r>
              <a:rPr lang="en-US" altLang="en-US" sz="2400" dirty="0" err="1"/>
              <a:t>số</a:t>
            </a:r>
            <a:r>
              <a:rPr lang="en-US" altLang="en-US" sz="2400" dirty="0"/>
              <a:t> </a:t>
            </a:r>
            <a:r>
              <a:rPr lang="en-US" altLang="en-US" sz="2400" dirty="0" err="1"/>
              <a:t>nhớ</a:t>
            </a:r>
            <a:r>
              <a:rPr lang="en-US" altLang="en-US" sz="2400" dirty="0"/>
              <a:t> </a:t>
            </a:r>
            <a:r>
              <a:rPr lang="en-US" altLang="en-US" sz="2400" dirty="0" err="1"/>
              <a:t>đổi</a:t>
            </a:r>
            <a:r>
              <a:rPr lang="en-US" altLang="en-US" sz="2400" dirty="0"/>
              <a:t> </a:t>
            </a:r>
            <a:r>
              <a:rPr lang="en-US" altLang="en-US" sz="2400" dirty="0" err="1"/>
              <a:t>từ</a:t>
            </a:r>
            <a:r>
              <a:rPr lang="en-US" altLang="en-US" sz="2400" dirty="0"/>
              <a:t> </a:t>
            </a:r>
            <a:r>
              <a:rPr lang="en-US" altLang="en-US" sz="2400" dirty="0" err="1"/>
              <a:t>số</a:t>
            </a:r>
            <a:r>
              <a:rPr lang="en-US" altLang="en-US" sz="2400" dirty="0"/>
              <a:t> sang </a:t>
            </a:r>
            <a:r>
              <a:rPr lang="en-US" altLang="en-US" sz="2400" dirty="0" err="1"/>
              <a:t>mã</a:t>
            </a:r>
            <a:r>
              <a:rPr lang="en-US" altLang="en-US" sz="2400" dirty="0"/>
              <a:t> ASCII</a:t>
            </a:r>
          </a:p>
        </p:txBody>
      </p:sp>
    </p:spTree>
    <p:extLst>
      <p:ext uri="{BB962C8B-B14F-4D97-AF65-F5344CB8AC3E}">
        <p14:creationId xmlns:p14="http://schemas.microsoft.com/office/powerpoint/2010/main" val="1584570536"/>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BDA6ECCF-E05B-4509-A26F-0FABAE4F8634}"/>
              </a:ext>
            </a:extLst>
          </p:cNvPr>
          <p:cNvSpPr>
            <a:spLocks noGrp="1" noChangeArrowheads="1"/>
          </p:cNvSpPr>
          <p:nvPr>
            <p:ph type="title"/>
          </p:nvPr>
        </p:nvSpPr>
        <p:spPr>
          <a:xfrm>
            <a:off x="2667000" y="228600"/>
            <a:ext cx="7793038" cy="623888"/>
          </a:xfrm>
        </p:spPr>
        <p:txBody>
          <a:bodyPr/>
          <a:lstStyle/>
          <a:p>
            <a:pPr eaLnBrk="1" hangingPunct="1"/>
            <a:r>
              <a:rPr lang="en-US" altLang="en-US"/>
              <a:t>Ví dụ 1</a:t>
            </a:r>
          </a:p>
        </p:txBody>
      </p:sp>
      <p:sp>
        <p:nvSpPr>
          <p:cNvPr id="8195" name="Rectangle 3">
            <a:extLst>
              <a:ext uri="{FF2B5EF4-FFF2-40B4-BE49-F238E27FC236}">
                <a16:creationId xmlns:a16="http://schemas.microsoft.com/office/drawing/2014/main" id="{64A83313-9A62-48D4-BC9D-6794F7716EB7}"/>
              </a:ext>
            </a:extLst>
          </p:cNvPr>
          <p:cNvSpPr>
            <a:spLocks noGrp="1" noChangeArrowheads="1"/>
          </p:cNvSpPr>
          <p:nvPr>
            <p:ph type="body" idx="1"/>
          </p:nvPr>
        </p:nvSpPr>
        <p:spPr>
          <a:xfrm>
            <a:off x="1905000" y="980661"/>
            <a:ext cx="8574088" cy="5648739"/>
          </a:xfrm>
        </p:spPr>
        <p:txBody>
          <a:bodyPr/>
          <a:lstStyle/>
          <a:p>
            <a:pPr eaLnBrk="1" hangingPunct="1">
              <a:lnSpc>
                <a:spcPct val="80000"/>
              </a:lnSpc>
            </a:pPr>
            <a:r>
              <a:rPr lang="en-US" altLang="en-US" sz="1800" dirty="0" err="1"/>
              <a:t>Viết</a:t>
            </a:r>
            <a:r>
              <a:rPr lang="en-US" altLang="en-US" sz="1800" dirty="0"/>
              <a:t> </a:t>
            </a:r>
            <a:r>
              <a:rPr lang="en-US" altLang="en-US" sz="1800" dirty="0" err="1"/>
              <a:t>chương</a:t>
            </a:r>
            <a:r>
              <a:rPr lang="en-US" altLang="en-US" sz="1800" dirty="0"/>
              <a:t> </a:t>
            </a:r>
            <a:r>
              <a:rPr lang="en-US" altLang="en-US" sz="1800" dirty="0" err="1"/>
              <a:t>trình</a:t>
            </a:r>
            <a:r>
              <a:rPr lang="en-US" altLang="en-US" sz="1800" dirty="0"/>
              <a:t>  </a:t>
            </a:r>
            <a:r>
              <a:rPr lang="en-US" altLang="en-US" sz="1800" dirty="0" err="1"/>
              <a:t>hiện</a:t>
            </a:r>
            <a:r>
              <a:rPr lang="en-US" altLang="en-US" sz="1800" dirty="0"/>
              <a:t> </a:t>
            </a:r>
            <a:r>
              <a:rPr lang="en-US" altLang="en-US" sz="1800" dirty="0" err="1"/>
              <a:t>chuỗi</a:t>
            </a:r>
            <a:r>
              <a:rPr lang="en-US" altLang="en-US" sz="1800" dirty="0"/>
              <a:t> </a:t>
            </a:r>
            <a:r>
              <a:rPr lang="en-US" altLang="en-US" sz="1800" dirty="0" err="1"/>
              <a:t>ký</a:t>
            </a:r>
            <a:r>
              <a:rPr lang="en-US" altLang="en-US" sz="1800" dirty="0"/>
              <a:t> </a:t>
            </a:r>
            <a:r>
              <a:rPr lang="en-US" altLang="en-US" sz="1800" dirty="0" err="1"/>
              <a:t>tự</a:t>
            </a:r>
            <a:r>
              <a:rPr lang="en-US" altLang="en-US" sz="1800" dirty="0"/>
              <a:t> ‘Hello TASM !’ </a:t>
            </a:r>
            <a:r>
              <a:rPr lang="en-US" altLang="en-US" sz="1800" dirty="0" err="1"/>
              <a:t>ra</a:t>
            </a:r>
            <a:r>
              <a:rPr lang="en-US" altLang="en-US" sz="1800" dirty="0"/>
              <a:t> </a:t>
            </a:r>
            <a:r>
              <a:rPr lang="en-US" altLang="en-US" sz="1800" dirty="0" err="1"/>
              <a:t>màn</a:t>
            </a:r>
            <a:r>
              <a:rPr lang="en-US" altLang="en-US" sz="1800" dirty="0"/>
              <a:t> </a:t>
            </a:r>
            <a:r>
              <a:rPr lang="en-US" altLang="en-US" sz="1800" dirty="0" err="1"/>
              <a:t>hình</a:t>
            </a:r>
            <a:r>
              <a:rPr lang="en-US" altLang="en-US" sz="1800" dirty="0"/>
              <a:t>.</a:t>
            </a:r>
            <a:endParaRPr lang="en-US" altLang="en-US" sz="1800" b="1" dirty="0"/>
          </a:p>
          <a:p>
            <a:pPr eaLnBrk="1" hangingPunct="1">
              <a:lnSpc>
                <a:spcPct val="80000"/>
              </a:lnSpc>
            </a:pPr>
            <a:r>
              <a:rPr lang="en-US" altLang="en-US" sz="1800" b="1" dirty="0" err="1"/>
              <a:t>Cách</a:t>
            </a:r>
            <a:r>
              <a:rPr lang="en-US" altLang="en-US" sz="1800" b="1" dirty="0"/>
              <a:t> 1 :</a:t>
            </a:r>
            <a:r>
              <a:rPr lang="en-US" altLang="en-US" sz="1800" dirty="0"/>
              <a:t> </a:t>
            </a:r>
            <a:r>
              <a:rPr lang="en-US" altLang="en-US" sz="1800" dirty="0" err="1"/>
              <a:t>Dùng</a:t>
            </a:r>
            <a:r>
              <a:rPr lang="en-US" altLang="en-US" sz="1800" dirty="0"/>
              <a:t> </a:t>
            </a:r>
            <a:r>
              <a:rPr lang="en-US" altLang="en-US" sz="1800" dirty="0" err="1"/>
              <a:t>chức</a:t>
            </a:r>
            <a:r>
              <a:rPr lang="en-US" altLang="en-US" sz="1800" dirty="0"/>
              <a:t> </a:t>
            </a:r>
            <a:r>
              <a:rPr lang="en-US" altLang="en-US" sz="1800" dirty="0" err="1"/>
              <a:t>năng</a:t>
            </a:r>
            <a:r>
              <a:rPr lang="en-US" altLang="en-US" sz="1800" dirty="0"/>
              <a:t>  9h </a:t>
            </a:r>
            <a:r>
              <a:rPr lang="en-US" altLang="en-US" sz="1800" dirty="0" err="1"/>
              <a:t>của</a:t>
            </a:r>
            <a:r>
              <a:rPr lang="en-US" altLang="en-US" sz="1800" dirty="0"/>
              <a:t> </a:t>
            </a:r>
            <a:r>
              <a:rPr lang="en-US" altLang="en-US" sz="1800" dirty="0" err="1"/>
              <a:t>ngắt</a:t>
            </a:r>
            <a:r>
              <a:rPr lang="en-US" altLang="en-US" sz="1800" dirty="0"/>
              <a:t> 21h.</a:t>
            </a:r>
          </a:p>
          <a:p>
            <a:pPr eaLnBrk="1" hangingPunct="1">
              <a:lnSpc>
                <a:spcPct val="80000"/>
              </a:lnSpc>
            </a:pPr>
            <a:r>
              <a:rPr lang="en-US" altLang="en-US" sz="1800" dirty="0"/>
              <a:t>	.MODEL small</a:t>
            </a:r>
          </a:p>
          <a:p>
            <a:pPr eaLnBrk="1" hangingPunct="1">
              <a:lnSpc>
                <a:spcPct val="80000"/>
              </a:lnSpc>
            </a:pPr>
            <a:r>
              <a:rPr lang="en-US" altLang="en-US" sz="1800" dirty="0"/>
              <a:t>	.STACK 100h</a:t>
            </a:r>
          </a:p>
          <a:p>
            <a:pPr eaLnBrk="1" hangingPunct="1">
              <a:lnSpc>
                <a:spcPct val="80000"/>
              </a:lnSpc>
            </a:pPr>
            <a:r>
              <a:rPr lang="en-US" altLang="en-US" sz="1800" dirty="0"/>
              <a:t>	.DATA</a:t>
            </a:r>
          </a:p>
          <a:p>
            <a:pPr eaLnBrk="1" hangingPunct="1">
              <a:lnSpc>
                <a:spcPct val="80000"/>
              </a:lnSpc>
            </a:pPr>
            <a:r>
              <a:rPr lang="en-US" altLang="en-US" sz="1800" dirty="0"/>
              <a:t>		Message DB ‘Hello TASM ! $’	;</a:t>
            </a:r>
            <a:r>
              <a:rPr lang="en-US" altLang="en-US" sz="1800" dirty="0" err="1"/>
              <a:t>khai</a:t>
            </a:r>
            <a:r>
              <a:rPr lang="en-US" altLang="en-US" sz="1800" dirty="0"/>
              <a:t> </a:t>
            </a:r>
            <a:r>
              <a:rPr lang="en-US" altLang="en-US" sz="1800" dirty="0" err="1"/>
              <a:t>báo</a:t>
            </a:r>
            <a:r>
              <a:rPr lang="en-US" altLang="en-US" sz="1800" dirty="0"/>
              <a:t> </a:t>
            </a:r>
            <a:r>
              <a:rPr lang="en-US" altLang="en-US" sz="1800" dirty="0" err="1"/>
              <a:t>biến</a:t>
            </a:r>
            <a:r>
              <a:rPr lang="en-US" altLang="en-US" sz="1800" dirty="0"/>
              <a:t> </a:t>
            </a:r>
            <a:r>
              <a:rPr lang="en-US" altLang="en-US" sz="1800" dirty="0" err="1"/>
              <a:t>chuỗi</a:t>
            </a:r>
            <a:r>
              <a:rPr lang="en-US" altLang="en-US" sz="1800" dirty="0"/>
              <a:t> </a:t>
            </a:r>
            <a:r>
              <a:rPr lang="en-US" altLang="en-US" sz="1800" dirty="0" err="1"/>
              <a:t>ký</a:t>
            </a:r>
            <a:r>
              <a:rPr lang="en-US" altLang="en-US" sz="1800" dirty="0"/>
              <a:t> </a:t>
            </a:r>
            <a:r>
              <a:rPr lang="en-US" altLang="en-US" sz="1800" dirty="0" err="1"/>
              <a:t>tự</a:t>
            </a:r>
            <a:endParaRPr lang="en-US" altLang="en-US" sz="1800" dirty="0"/>
          </a:p>
          <a:p>
            <a:pPr eaLnBrk="1" hangingPunct="1">
              <a:lnSpc>
                <a:spcPct val="80000"/>
              </a:lnSpc>
            </a:pPr>
            <a:r>
              <a:rPr lang="en-US" altLang="en-US" sz="1800" dirty="0"/>
              <a:t>	.CODE</a:t>
            </a:r>
          </a:p>
          <a:p>
            <a:pPr eaLnBrk="1" hangingPunct="1">
              <a:lnSpc>
                <a:spcPct val="80000"/>
              </a:lnSpc>
            </a:pPr>
            <a:r>
              <a:rPr lang="en-US" altLang="en-US" sz="1800" dirty="0"/>
              <a:t>Begin :</a:t>
            </a:r>
          </a:p>
          <a:p>
            <a:pPr eaLnBrk="1" hangingPunct="1">
              <a:lnSpc>
                <a:spcPct val="80000"/>
              </a:lnSpc>
            </a:pPr>
            <a:r>
              <a:rPr lang="en-US" altLang="en-US" sz="1800" dirty="0"/>
              <a:t>	MOV AX, @DATA	</a:t>
            </a:r>
          </a:p>
          <a:p>
            <a:pPr eaLnBrk="1" hangingPunct="1">
              <a:lnSpc>
                <a:spcPct val="80000"/>
              </a:lnSpc>
            </a:pPr>
            <a:r>
              <a:rPr lang="en-US" altLang="en-US" sz="1800" dirty="0"/>
              <a:t>	MOV DS,AX		; </a:t>
            </a:r>
            <a:r>
              <a:rPr lang="en-US" altLang="en-US" sz="1800" dirty="0" err="1"/>
              <a:t>đưa</a:t>
            </a:r>
            <a:r>
              <a:rPr lang="en-US" altLang="en-US" sz="1800" dirty="0"/>
              <a:t> đ/</a:t>
            </a:r>
            <a:r>
              <a:rPr lang="en-US" altLang="en-US" sz="1800" dirty="0" err="1"/>
              <a:t>chỉ</a:t>
            </a:r>
            <a:r>
              <a:rPr lang="en-US" altLang="en-US" sz="1800" dirty="0"/>
              <a:t> offset </a:t>
            </a:r>
            <a:r>
              <a:rPr lang="en-US" altLang="en-US" sz="1800" dirty="0" err="1"/>
              <a:t>của</a:t>
            </a:r>
            <a:r>
              <a:rPr lang="en-US" altLang="en-US" sz="1800" dirty="0"/>
              <a:t> </a:t>
            </a:r>
            <a:r>
              <a:rPr lang="en-US" altLang="en-US" sz="1800" dirty="0" err="1"/>
              <a:t>đoạn</a:t>
            </a:r>
            <a:r>
              <a:rPr lang="en-US" altLang="en-US" sz="1800" dirty="0"/>
              <a:t> </a:t>
            </a:r>
            <a:r>
              <a:rPr lang="en-US" altLang="en-US" sz="1800" dirty="0" err="1"/>
              <a:t>dữ</a:t>
            </a:r>
            <a:r>
              <a:rPr lang="en-US" altLang="en-US" sz="1800" dirty="0"/>
              <a:t> </a:t>
            </a:r>
            <a:r>
              <a:rPr lang="en-US" altLang="en-US" sz="1800" dirty="0" err="1"/>
              <a:t>liệu</a:t>
            </a:r>
            <a:r>
              <a:rPr lang="en-US" altLang="en-US" sz="1800" dirty="0"/>
              <a:t> </a:t>
            </a:r>
            <a:r>
              <a:rPr lang="en-US" altLang="en-US" sz="1800" dirty="0" err="1"/>
              <a:t>vào</a:t>
            </a:r>
            <a:r>
              <a:rPr lang="en-US" altLang="en-US" sz="1800" dirty="0"/>
              <a:t> DS</a:t>
            </a:r>
          </a:p>
          <a:p>
            <a:pPr eaLnBrk="1" hangingPunct="1">
              <a:lnSpc>
                <a:spcPct val="80000"/>
              </a:lnSpc>
            </a:pPr>
            <a:r>
              <a:rPr lang="en-US" altLang="en-US" sz="1800" dirty="0"/>
              <a:t>	MOV DX, OFFSET Message	; DX </a:t>
            </a:r>
            <a:r>
              <a:rPr lang="en-US" altLang="en-US" sz="1800" dirty="0" err="1"/>
              <a:t>chứa</a:t>
            </a:r>
            <a:r>
              <a:rPr lang="en-US" altLang="en-US" sz="1800" dirty="0"/>
              <a:t> đ/</a:t>
            </a:r>
            <a:r>
              <a:rPr lang="en-US" altLang="en-US" sz="1800" dirty="0" err="1"/>
              <a:t>chỉ</a:t>
            </a:r>
            <a:r>
              <a:rPr lang="en-US" altLang="en-US" sz="1800" dirty="0"/>
              <a:t> offset </a:t>
            </a:r>
            <a:r>
              <a:rPr lang="en-US" altLang="en-US" sz="1800" dirty="0" err="1"/>
              <a:t>của</a:t>
            </a:r>
            <a:r>
              <a:rPr lang="en-US" altLang="en-US" sz="1800" dirty="0"/>
              <a:t> </a:t>
            </a:r>
            <a:r>
              <a:rPr lang="en-US" altLang="en-US" sz="1800" dirty="0" err="1"/>
              <a:t>biến</a:t>
            </a:r>
            <a:r>
              <a:rPr lang="en-US" altLang="en-US" sz="1800" dirty="0"/>
              <a:t> </a:t>
            </a:r>
            <a:r>
              <a:rPr lang="en-US" altLang="en-US" sz="1800" dirty="0" err="1"/>
              <a:t>chuỗi</a:t>
            </a:r>
            <a:r>
              <a:rPr lang="en-US" altLang="en-US" sz="1800" dirty="0"/>
              <a:t> </a:t>
            </a:r>
            <a:r>
              <a:rPr lang="en-US" altLang="en-US" sz="1800" dirty="0" err="1"/>
              <a:t>ký</a:t>
            </a:r>
            <a:r>
              <a:rPr lang="en-US" altLang="en-US" sz="1800" dirty="0"/>
              <a:t> </a:t>
            </a:r>
            <a:r>
              <a:rPr lang="en-US" altLang="en-US" sz="1800" dirty="0" err="1"/>
              <a:t>tự</a:t>
            </a:r>
            <a:r>
              <a:rPr lang="en-US" altLang="en-US" sz="1800" dirty="0"/>
              <a:t> </a:t>
            </a:r>
          </a:p>
          <a:p>
            <a:pPr eaLnBrk="1" hangingPunct="1">
              <a:lnSpc>
                <a:spcPct val="80000"/>
              </a:lnSpc>
            </a:pPr>
            <a:r>
              <a:rPr lang="en-US" altLang="en-US" sz="1800" dirty="0"/>
              <a:t>	MOV AH, 09H		; </a:t>
            </a:r>
            <a:r>
              <a:rPr lang="en-US" altLang="en-US" sz="1800" dirty="0" err="1"/>
              <a:t>chức</a:t>
            </a:r>
            <a:r>
              <a:rPr lang="en-US" altLang="en-US" sz="1800" dirty="0"/>
              <a:t> </a:t>
            </a:r>
            <a:r>
              <a:rPr lang="en-US" altLang="en-US" sz="1800" dirty="0" err="1"/>
              <a:t>năng</a:t>
            </a:r>
            <a:r>
              <a:rPr lang="en-US" altLang="en-US" sz="1800" dirty="0"/>
              <a:t> 09h</a:t>
            </a:r>
          </a:p>
          <a:p>
            <a:pPr eaLnBrk="1" hangingPunct="1">
              <a:lnSpc>
                <a:spcPct val="80000"/>
              </a:lnSpc>
            </a:pPr>
            <a:r>
              <a:rPr lang="en-US" altLang="en-US" sz="1800" dirty="0"/>
              <a:t>	INT 21H			; </a:t>
            </a:r>
            <a:r>
              <a:rPr lang="en-US" altLang="en-US" sz="1800" dirty="0" err="1"/>
              <a:t>của</a:t>
            </a:r>
            <a:r>
              <a:rPr lang="en-US" altLang="en-US" sz="1800" dirty="0"/>
              <a:t> </a:t>
            </a:r>
            <a:r>
              <a:rPr lang="en-US" altLang="en-US" sz="1800" dirty="0" err="1"/>
              <a:t>ngắt</a:t>
            </a:r>
            <a:r>
              <a:rPr lang="en-US" altLang="en-US" sz="1800" dirty="0"/>
              <a:t> 21h </a:t>
            </a:r>
            <a:r>
              <a:rPr lang="en-US" altLang="en-US" sz="1800" dirty="0" err="1"/>
              <a:t>hiển</a:t>
            </a:r>
            <a:r>
              <a:rPr lang="en-US" altLang="en-US" sz="1800" dirty="0"/>
              <a:t> </a:t>
            </a:r>
            <a:r>
              <a:rPr lang="en-US" altLang="en-US" sz="1800" dirty="0" err="1"/>
              <a:t>thị</a:t>
            </a:r>
            <a:r>
              <a:rPr lang="en-US" altLang="en-US" sz="1800" dirty="0"/>
              <a:t> Message </a:t>
            </a:r>
            <a:r>
              <a:rPr lang="en-US" altLang="en-US" sz="1800" dirty="0" err="1"/>
              <a:t>lên</a:t>
            </a:r>
            <a:r>
              <a:rPr lang="en-US" altLang="en-US" sz="1800" dirty="0"/>
              <a:t> </a:t>
            </a:r>
            <a:r>
              <a:rPr lang="en-US" altLang="en-US" sz="1800" dirty="0" err="1"/>
              <a:t>màn</a:t>
            </a:r>
            <a:r>
              <a:rPr lang="en-US" altLang="en-US" sz="1800" dirty="0"/>
              <a:t> </a:t>
            </a:r>
            <a:r>
              <a:rPr lang="en-US" altLang="en-US" sz="1800" dirty="0" err="1"/>
              <a:t>hình</a:t>
            </a:r>
            <a:endParaRPr lang="en-US" altLang="en-US" sz="1800" dirty="0"/>
          </a:p>
          <a:p>
            <a:pPr eaLnBrk="1" hangingPunct="1">
              <a:lnSpc>
                <a:spcPct val="80000"/>
              </a:lnSpc>
            </a:pPr>
            <a:r>
              <a:rPr lang="en-US" altLang="en-US" sz="1800" dirty="0"/>
              <a:t>	MOV AH, 1H		; </a:t>
            </a:r>
            <a:r>
              <a:rPr lang="en-US" altLang="en-US" sz="1800" dirty="0" err="1"/>
              <a:t>chức</a:t>
            </a:r>
            <a:r>
              <a:rPr lang="en-US" altLang="en-US" sz="1800" dirty="0"/>
              <a:t> </a:t>
            </a:r>
            <a:r>
              <a:rPr lang="en-US" altLang="en-US" sz="1800" dirty="0" err="1"/>
              <a:t>năng</a:t>
            </a:r>
            <a:r>
              <a:rPr lang="en-US" altLang="en-US" sz="1800" dirty="0"/>
              <a:t> </a:t>
            </a:r>
            <a:r>
              <a:rPr lang="en-US" altLang="en-US" sz="1800" dirty="0" err="1"/>
              <a:t>chờ</a:t>
            </a:r>
            <a:r>
              <a:rPr lang="en-US" altLang="en-US" sz="1800" dirty="0"/>
              <a:t> </a:t>
            </a:r>
            <a:r>
              <a:rPr lang="en-US" altLang="en-US" sz="1800" dirty="0" err="1"/>
              <a:t>nhấn</a:t>
            </a:r>
            <a:r>
              <a:rPr lang="en-US" altLang="en-US" sz="1800" dirty="0"/>
              <a:t> 1 </a:t>
            </a:r>
            <a:r>
              <a:rPr lang="en-US" altLang="en-US" sz="1800" dirty="0" err="1"/>
              <a:t>ký</a:t>
            </a:r>
            <a:r>
              <a:rPr lang="en-US" altLang="en-US" sz="1800" dirty="0"/>
              <a:t> </a:t>
            </a:r>
            <a:r>
              <a:rPr lang="en-US" altLang="en-US" sz="1800" dirty="0" err="1"/>
              <a:t>tự</a:t>
            </a:r>
            <a:endParaRPr lang="en-US" altLang="en-US" sz="1800" dirty="0"/>
          </a:p>
          <a:p>
            <a:pPr eaLnBrk="1" hangingPunct="1">
              <a:lnSpc>
                <a:spcPct val="80000"/>
              </a:lnSpc>
            </a:pPr>
            <a:r>
              <a:rPr lang="en-US" altLang="en-US" sz="1800" dirty="0"/>
              <a:t>	INT 21H</a:t>
            </a:r>
          </a:p>
          <a:p>
            <a:pPr eaLnBrk="1" hangingPunct="1">
              <a:lnSpc>
                <a:spcPct val="80000"/>
              </a:lnSpc>
            </a:pPr>
            <a:r>
              <a:rPr lang="en-US" altLang="en-US" sz="1800" dirty="0"/>
              <a:t>	MOV AH, 4CH		; </a:t>
            </a:r>
            <a:r>
              <a:rPr lang="en-US" altLang="en-US" sz="1800" dirty="0" err="1"/>
              <a:t>trở</a:t>
            </a:r>
            <a:r>
              <a:rPr lang="en-US" altLang="en-US" sz="1800" dirty="0"/>
              <a:t> </a:t>
            </a:r>
            <a:r>
              <a:rPr lang="en-US" altLang="en-US" sz="1800" dirty="0" err="1"/>
              <a:t>về</a:t>
            </a:r>
            <a:r>
              <a:rPr lang="en-US" altLang="en-US" sz="1800" dirty="0"/>
              <a:t> DOS</a:t>
            </a:r>
          </a:p>
          <a:p>
            <a:pPr eaLnBrk="1" hangingPunct="1">
              <a:lnSpc>
                <a:spcPct val="80000"/>
              </a:lnSpc>
            </a:pPr>
            <a:r>
              <a:rPr lang="en-US" altLang="en-US" sz="1800" dirty="0"/>
              <a:t>	INT 21H</a:t>
            </a:r>
          </a:p>
          <a:p>
            <a:pPr eaLnBrk="1" hangingPunct="1">
              <a:lnSpc>
                <a:spcPct val="80000"/>
              </a:lnSpc>
            </a:pPr>
            <a:r>
              <a:rPr lang="en-US" altLang="en-US" sz="1800" dirty="0"/>
              <a:t>	END Begin</a:t>
            </a:r>
          </a:p>
        </p:txBody>
      </p:sp>
    </p:spTree>
    <p:extLst>
      <p:ext uri="{BB962C8B-B14F-4D97-AF65-F5344CB8AC3E}">
        <p14:creationId xmlns:p14="http://schemas.microsoft.com/office/powerpoint/2010/main" val="296011789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58967CD6-11A2-4C25-9001-53130D6EDE53}"/>
              </a:ext>
            </a:extLst>
          </p:cNvPr>
          <p:cNvSpPr>
            <a:spLocks noGrp="1" noChangeArrowheads="1"/>
          </p:cNvSpPr>
          <p:nvPr>
            <p:ph type="title"/>
          </p:nvPr>
        </p:nvSpPr>
        <p:spPr/>
        <p:txBody>
          <a:bodyPr/>
          <a:lstStyle/>
          <a:p>
            <a:pPr eaLnBrk="1" hangingPunct="1"/>
            <a:r>
              <a:rPr lang="en-US" altLang="en-US" b="0"/>
              <a:t>Cách 2 : </a:t>
            </a:r>
            <a:endParaRPr lang="en-US" altLang="en-US"/>
          </a:p>
        </p:txBody>
      </p:sp>
      <p:sp>
        <p:nvSpPr>
          <p:cNvPr id="9219" name="Rectangle 3">
            <a:extLst>
              <a:ext uri="{FF2B5EF4-FFF2-40B4-BE49-F238E27FC236}">
                <a16:creationId xmlns:a16="http://schemas.microsoft.com/office/drawing/2014/main" id="{5AFF85F5-F138-488C-B048-3D8E27E7C3C4}"/>
              </a:ext>
            </a:extLst>
          </p:cNvPr>
          <p:cNvSpPr>
            <a:spLocks noGrp="1" noChangeArrowheads="1"/>
          </p:cNvSpPr>
          <p:nvPr>
            <p:ph type="body" idx="1"/>
          </p:nvPr>
        </p:nvSpPr>
        <p:spPr>
          <a:xfrm>
            <a:off x="1905000" y="1295400"/>
            <a:ext cx="8574088" cy="5410200"/>
          </a:xfrm>
        </p:spPr>
        <p:txBody>
          <a:bodyPr/>
          <a:lstStyle/>
          <a:p>
            <a:pPr eaLnBrk="1" hangingPunct="1">
              <a:lnSpc>
                <a:spcPct val="80000"/>
              </a:lnSpc>
            </a:pPr>
            <a:r>
              <a:rPr lang="en-US" altLang="en-US" sz="1800" dirty="0"/>
              <a:t>	</a:t>
            </a:r>
            <a:r>
              <a:rPr lang="en-US" altLang="en-US" sz="1800" dirty="0" err="1"/>
              <a:t>Stackseg</a:t>
            </a:r>
            <a:r>
              <a:rPr lang="en-US" altLang="en-US" sz="1800" dirty="0"/>
              <a:t>	SEGMENT	STACK 	‘STACK’</a:t>
            </a:r>
          </a:p>
          <a:p>
            <a:pPr eaLnBrk="1" hangingPunct="1">
              <a:lnSpc>
                <a:spcPct val="80000"/>
              </a:lnSpc>
            </a:pPr>
            <a:r>
              <a:rPr lang="en-US" altLang="en-US" sz="1800" dirty="0"/>
              <a:t>		DB 100 DUP(?)</a:t>
            </a:r>
          </a:p>
          <a:p>
            <a:pPr eaLnBrk="1" hangingPunct="1">
              <a:lnSpc>
                <a:spcPct val="80000"/>
              </a:lnSpc>
            </a:pPr>
            <a:r>
              <a:rPr lang="en-US" altLang="en-US" sz="1800" dirty="0"/>
              <a:t>	</a:t>
            </a:r>
            <a:r>
              <a:rPr lang="en-US" altLang="en-US" sz="1800" dirty="0" err="1"/>
              <a:t>Stackseg</a:t>
            </a:r>
            <a:r>
              <a:rPr lang="en-US" altLang="en-US" sz="1800" dirty="0"/>
              <a:t>	ENDS</a:t>
            </a:r>
          </a:p>
          <a:p>
            <a:pPr eaLnBrk="1" hangingPunct="1">
              <a:lnSpc>
                <a:spcPct val="80000"/>
              </a:lnSpc>
            </a:pPr>
            <a:r>
              <a:rPr lang="en-US" altLang="en-US" sz="1800" dirty="0"/>
              <a:t>	DATA	SEGMENT	</a:t>
            </a:r>
          </a:p>
          <a:p>
            <a:pPr eaLnBrk="1" hangingPunct="1">
              <a:lnSpc>
                <a:spcPct val="80000"/>
              </a:lnSpc>
            </a:pPr>
            <a:r>
              <a:rPr lang="en-US" altLang="en-US" sz="1800" dirty="0"/>
              <a:t>		Message	DB ‘Hello TASM !’,0</a:t>
            </a:r>
          </a:p>
          <a:p>
            <a:pPr eaLnBrk="1" hangingPunct="1">
              <a:lnSpc>
                <a:spcPct val="80000"/>
              </a:lnSpc>
            </a:pPr>
            <a:r>
              <a:rPr lang="en-US" altLang="en-US" sz="1800" dirty="0"/>
              <a:t>	DATA 	ENDS</a:t>
            </a:r>
          </a:p>
          <a:p>
            <a:pPr eaLnBrk="1" hangingPunct="1">
              <a:lnSpc>
                <a:spcPct val="80000"/>
              </a:lnSpc>
            </a:pPr>
            <a:r>
              <a:rPr lang="en-US" altLang="en-US" sz="1800" dirty="0"/>
              <a:t>	CODE	SEGMENT</a:t>
            </a:r>
          </a:p>
          <a:p>
            <a:pPr eaLnBrk="1" hangingPunct="1">
              <a:lnSpc>
                <a:spcPct val="80000"/>
              </a:lnSpc>
            </a:pPr>
            <a:r>
              <a:rPr lang="en-US" altLang="en-US" sz="1800" dirty="0"/>
              <a:t>		ASSUME CS:CODE, DS:DATA, </a:t>
            </a:r>
            <a:r>
              <a:rPr lang="en-US" altLang="en-US" sz="1800" dirty="0" err="1"/>
              <a:t>SS:Stackseg</a:t>
            </a:r>
            <a:endParaRPr lang="en-US" altLang="en-US" sz="1800" dirty="0"/>
          </a:p>
          <a:p>
            <a:pPr eaLnBrk="1" hangingPunct="1">
              <a:lnSpc>
                <a:spcPct val="80000"/>
              </a:lnSpc>
            </a:pPr>
            <a:r>
              <a:rPr lang="en-US" altLang="en-US" sz="1800" dirty="0"/>
              <a:t>Begin : </a:t>
            </a:r>
          </a:p>
          <a:p>
            <a:pPr eaLnBrk="1" hangingPunct="1">
              <a:lnSpc>
                <a:spcPct val="80000"/>
              </a:lnSpc>
            </a:pPr>
            <a:r>
              <a:rPr lang="en-US" altLang="en-US" sz="1800" dirty="0"/>
              <a:t>	MOV AX, DATA</a:t>
            </a:r>
          </a:p>
          <a:p>
            <a:pPr eaLnBrk="1" hangingPunct="1">
              <a:lnSpc>
                <a:spcPct val="80000"/>
              </a:lnSpc>
            </a:pPr>
            <a:r>
              <a:rPr lang="en-US" altLang="en-US" sz="1800" dirty="0"/>
              <a:t>	MOV DS, AX</a:t>
            </a:r>
          </a:p>
          <a:p>
            <a:pPr eaLnBrk="1" hangingPunct="1">
              <a:lnSpc>
                <a:spcPct val="80000"/>
              </a:lnSpc>
            </a:pPr>
            <a:r>
              <a:rPr lang="en-US" altLang="en-US" sz="1800" dirty="0"/>
              <a:t>	MOV SI, OFFSET Message	; DS:SI </a:t>
            </a:r>
            <a:r>
              <a:rPr lang="en-US" altLang="en-US" sz="1800" dirty="0" err="1"/>
              <a:t>trỏ</a:t>
            </a:r>
            <a:r>
              <a:rPr lang="en-US" altLang="en-US" sz="1800" dirty="0"/>
              <a:t> </a:t>
            </a:r>
            <a:r>
              <a:rPr lang="en-US" altLang="en-US" sz="1800" dirty="0" err="1"/>
              <a:t>tới</a:t>
            </a:r>
            <a:r>
              <a:rPr lang="en-US" altLang="en-US" sz="1800" dirty="0"/>
              <a:t> </a:t>
            </a:r>
            <a:r>
              <a:rPr lang="en-US" altLang="en-US" sz="1800" dirty="0" err="1"/>
              <a:t>thành</a:t>
            </a:r>
            <a:r>
              <a:rPr lang="en-US" altLang="en-US" sz="1800" dirty="0"/>
              <a:t> </a:t>
            </a:r>
            <a:r>
              <a:rPr lang="en-US" altLang="en-US" sz="1800" dirty="0" err="1"/>
              <a:t>phần</a:t>
            </a:r>
            <a:r>
              <a:rPr lang="en-US" altLang="en-US" sz="1800" dirty="0"/>
              <a:t> </a:t>
            </a:r>
            <a:r>
              <a:rPr lang="en-US" altLang="en-US" sz="1800" dirty="0" err="1"/>
              <a:t>đầu</a:t>
            </a:r>
            <a:r>
              <a:rPr lang="en-US" altLang="en-US" sz="1800" dirty="0"/>
              <a:t> </a:t>
            </a:r>
            <a:r>
              <a:rPr lang="en-US" altLang="en-US" sz="1800" dirty="0" err="1"/>
              <a:t>tiên</a:t>
            </a:r>
            <a:r>
              <a:rPr lang="en-US" altLang="en-US" sz="1800" dirty="0"/>
              <a:t> </a:t>
            </a:r>
            <a:r>
              <a:rPr lang="en-US" altLang="en-US" sz="1800" dirty="0" err="1"/>
              <a:t>của</a:t>
            </a:r>
            <a:r>
              <a:rPr lang="en-US" altLang="en-US" sz="1800" dirty="0"/>
              <a:t> </a:t>
            </a:r>
            <a:r>
              <a:rPr lang="en-US" altLang="en-US" sz="1800" dirty="0" err="1"/>
              <a:t>chuỗi</a:t>
            </a:r>
            <a:endParaRPr lang="en-US" altLang="en-US" sz="1800" dirty="0"/>
          </a:p>
          <a:p>
            <a:pPr eaLnBrk="1" hangingPunct="1">
              <a:lnSpc>
                <a:spcPct val="80000"/>
              </a:lnSpc>
            </a:pPr>
            <a:r>
              <a:rPr lang="en-US" altLang="en-US" sz="1800" dirty="0"/>
              <a:t>	CLD			; DF=0 : </a:t>
            </a:r>
            <a:r>
              <a:rPr lang="en-US" altLang="en-US" sz="1800" dirty="0" err="1"/>
              <a:t>lấy</a:t>
            </a:r>
            <a:r>
              <a:rPr lang="en-US" altLang="en-US" sz="1800" dirty="0"/>
              <a:t> </a:t>
            </a:r>
            <a:r>
              <a:rPr lang="en-US" altLang="en-US" sz="1800" dirty="0" err="1"/>
              <a:t>ký</a:t>
            </a:r>
            <a:r>
              <a:rPr lang="en-US" altLang="en-US" sz="1800" dirty="0"/>
              <a:t> </a:t>
            </a:r>
            <a:r>
              <a:rPr lang="en-US" altLang="en-US" sz="1800" dirty="0" err="1"/>
              <a:t>tự</a:t>
            </a:r>
            <a:r>
              <a:rPr lang="en-US" altLang="en-US" sz="1800" dirty="0"/>
              <a:t> </a:t>
            </a:r>
            <a:r>
              <a:rPr lang="en-US" altLang="en-US" sz="1800" dirty="0" err="1"/>
              <a:t>theo</a:t>
            </a:r>
            <a:r>
              <a:rPr lang="en-US" altLang="en-US" sz="1800" dirty="0"/>
              <a:t> </a:t>
            </a:r>
            <a:r>
              <a:rPr lang="en-US" altLang="en-US" sz="1800" dirty="0" err="1"/>
              <a:t>chiều</a:t>
            </a:r>
            <a:r>
              <a:rPr lang="en-US" altLang="en-US" sz="1800" dirty="0"/>
              <a:t> </a:t>
            </a:r>
            <a:r>
              <a:rPr lang="en-US" altLang="en-US" sz="1800" dirty="0" err="1"/>
              <a:t>từ</a:t>
            </a:r>
            <a:r>
              <a:rPr lang="en-US" altLang="en-US" sz="1800" dirty="0"/>
              <a:t> </a:t>
            </a:r>
            <a:r>
              <a:rPr lang="en-US" altLang="en-US" sz="1800" dirty="0" err="1"/>
              <a:t>trái</a:t>
            </a:r>
            <a:r>
              <a:rPr lang="en-US" altLang="en-US" sz="1800" dirty="0"/>
              <a:t> sang</a:t>
            </a:r>
          </a:p>
          <a:p>
            <a:pPr eaLnBrk="1" hangingPunct="1">
              <a:lnSpc>
                <a:spcPct val="80000"/>
              </a:lnSpc>
            </a:pPr>
            <a:r>
              <a:rPr lang="en-US" altLang="en-US" sz="1800" dirty="0"/>
              <a:t>L1: </a:t>
            </a:r>
          </a:p>
          <a:p>
            <a:pPr eaLnBrk="1" hangingPunct="1">
              <a:lnSpc>
                <a:spcPct val="80000"/>
              </a:lnSpc>
            </a:pPr>
            <a:r>
              <a:rPr lang="en-US" altLang="en-US" sz="1800" dirty="0"/>
              <a:t>	LODSB			; </a:t>
            </a:r>
            <a:r>
              <a:rPr lang="en-US" altLang="en-US" sz="1800" dirty="0" err="1"/>
              <a:t>đưa</a:t>
            </a:r>
            <a:r>
              <a:rPr lang="en-US" altLang="en-US" sz="1800" dirty="0"/>
              <a:t> </a:t>
            </a:r>
            <a:r>
              <a:rPr lang="en-US" altLang="en-US" sz="1800" dirty="0" err="1"/>
              <a:t>ký</a:t>
            </a:r>
            <a:r>
              <a:rPr lang="en-US" altLang="en-US" sz="1800" dirty="0"/>
              <a:t> </a:t>
            </a:r>
            <a:r>
              <a:rPr lang="en-US" altLang="en-US" sz="1800" dirty="0" err="1"/>
              <a:t>tự</a:t>
            </a:r>
            <a:r>
              <a:rPr lang="en-US" altLang="en-US" sz="1800" dirty="0"/>
              <a:t> </a:t>
            </a:r>
            <a:r>
              <a:rPr lang="en-US" altLang="en-US" sz="1800" dirty="0" err="1"/>
              <a:t>được</a:t>
            </a:r>
            <a:r>
              <a:rPr lang="en-US" altLang="en-US" sz="1800" dirty="0"/>
              <a:t> </a:t>
            </a:r>
            <a:r>
              <a:rPr lang="en-US" altLang="en-US" sz="1800" dirty="0" err="1"/>
              <a:t>trở</a:t>
            </a:r>
            <a:r>
              <a:rPr lang="en-US" altLang="en-US" sz="1800" dirty="0"/>
              <a:t> </a:t>
            </a:r>
            <a:r>
              <a:rPr lang="en-US" altLang="en-US" sz="1800" dirty="0" err="1"/>
              <a:t>bởi</a:t>
            </a:r>
            <a:r>
              <a:rPr lang="en-US" altLang="en-US" sz="1800" dirty="0"/>
              <a:t> DS:SI </a:t>
            </a:r>
            <a:r>
              <a:rPr lang="en-US" altLang="en-US" sz="1800" dirty="0" err="1"/>
              <a:t>vào</a:t>
            </a:r>
            <a:r>
              <a:rPr lang="en-US" altLang="en-US" sz="1800" dirty="0"/>
              <a:t> AL</a:t>
            </a:r>
          </a:p>
          <a:p>
            <a:pPr eaLnBrk="1" hangingPunct="1">
              <a:lnSpc>
                <a:spcPct val="80000"/>
              </a:lnSpc>
            </a:pPr>
            <a:r>
              <a:rPr lang="en-US" altLang="en-US" sz="1800" dirty="0"/>
              <a:t>	AND AL,AL		; </a:t>
            </a:r>
            <a:r>
              <a:rPr lang="en-US" altLang="en-US" sz="1800" dirty="0" err="1"/>
              <a:t>kiểm</a:t>
            </a:r>
            <a:r>
              <a:rPr lang="en-US" altLang="en-US" sz="1800" dirty="0"/>
              <a:t> </a:t>
            </a:r>
            <a:r>
              <a:rPr lang="en-US" altLang="en-US" sz="1800" dirty="0" err="1"/>
              <a:t>tra</a:t>
            </a:r>
            <a:r>
              <a:rPr lang="en-US" altLang="en-US" sz="1800" dirty="0"/>
              <a:t> </a:t>
            </a:r>
            <a:r>
              <a:rPr lang="en-US" altLang="en-US" sz="1800" dirty="0" err="1"/>
              <a:t>xem</a:t>
            </a:r>
            <a:r>
              <a:rPr lang="en-US" altLang="en-US" sz="1800" dirty="0"/>
              <a:t> </a:t>
            </a:r>
            <a:r>
              <a:rPr lang="en-US" altLang="en-US" sz="1800" dirty="0" err="1"/>
              <a:t>đã</a:t>
            </a:r>
            <a:r>
              <a:rPr lang="en-US" altLang="en-US" sz="1800" dirty="0"/>
              <a:t> </a:t>
            </a:r>
            <a:r>
              <a:rPr lang="en-US" altLang="en-US" sz="1800" dirty="0" err="1"/>
              <a:t>tới</a:t>
            </a:r>
            <a:r>
              <a:rPr lang="en-US" altLang="en-US" sz="1800" dirty="0"/>
              <a:t> </a:t>
            </a:r>
            <a:r>
              <a:rPr lang="en-US" altLang="en-US" sz="1800" dirty="0" err="1"/>
              <a:t>ký</a:t>
            </a:r>
            <a:r>
              <a:rPr lang="en-US" altLang="en-US" sz="1800" dirty="0"/>
              <a:t> </a:t>
            </a:r>
            <a:r>
              <a:rPr lang="en-US" altLang="en-US" sz="1800" dirty="0" err="1"/>
              <a:t>tự</a:t>
            </a:r>
            <a:r>
              <a:rPr lang="en-US" altLang="en-US" sz="1800" dirty="0"/>
              <a:t> 0 </a:t>
            </a:r>
            <a:r>
              <a:rPr lang="en-US" altLang="en-US" sz="1800" dirty="0" err="1"/>
              <a:t>chưa</a:t>
            </a:r>
            <a:r>
              <a:rPr lang="en-US" altLang="en-US" sz="1800" dirty="0"/>
              <a:t>, </a:t>
            </a:r>
            <a:r>
              <a:rPr lang="en-US" altLang="en-US" sz="1800" dirty="0" err="1"/>
              <a:t>cờ</a:t>
            </a:r>
            <a:r>
              <a:rPr lang="en-US" altLang="en-US" sz="1800" dirty="0"/>
              <a:t> ZF = 1 </a:t>
            </a:r>
            <a:r>
              <a:rPr lang="en-US" altLang="en-US" sz="1800" dirty="0" err="1"/>
              <a:t>chưa</a:t>
            </a:r>
            <a:r>
              <a:rPr lang="en-US" altLang="en-US" sz="1800" dirty="0"/>
              <a:t> </a:t>
            </a:r>
          </a:p>
          <a:p>
            <a:pPr eaLnBrk="1" hangingPunct="1">
              <a:lnSpc>
                <a:spcPct val="80000"/>
              </a:lnSpc>
            </a:pPr>
            <a:r>
              <a:rPr lang="en-US" altLang="en-US" sz="1800" dirty="0"/>
              <a:t>	</a:t>
            </a:r>
          </a:p>
        </p:txBody>
      </p:sp>
    </p:spTree>
    <p:extLst>
      <p:ext uri="{BB962C8B-B14F-4D97-AF65-F5344CB8AC3E}">
        <p14:creationId xmlns:p14="http://schemas.microsoft.com/office/powerpoint/2010/main" val="1430583083"/>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E0DA250D-2C4A-47C9-ADE3-B05D04970321}"/>
              </a:ext>
            </a:extLst>
          </p:cNvPr>
          <p:cNvSpPr>
            <a:spLocks noGrp="1" noChangeArrowheads="1"/>
          </p:cNvSpPr>
          <p:nvPr>
            <p:ph type="title"/>
          </p:nvPr>
        </p:nvSpPr>
        <p:spPr/>
        <p:txBody>
          <a:bodyPr/>
          <a:lstStyle/>
          <a:p>
            <a:pPr eaLnBrk="1" hangingPunct="1"/>
            <a:endParaRPr lang="en-US" altLang="en-US"/>
          </a:p>
        </p:txBody>
      </p:sp>
      <p:sp>
        <p:nvSpPr>
          <p:cNvPr id="10243" name="Rectangle 3">
            <a:extLst>
              <a:ext uri="{FF2B5EF4-FFF2-40B4-BE49-F238E27FC236}">
                <a16:creationId xmlns:a16="http://schemas.microsoft.com/office/drawing/2014/main" id="{3888427B-F242-4702-91F1-BC333D5BC199}"/>
              </a:ext>
            </a:extLst>
          </p:cNvPr>
          <p:cNvSpPr>
            <a:spLocks noGrp="1" noChangeArrowheads="1"/>
          </p:cNvSpPr>
          <p:nvPr>
            <p:ph type="body" idx="1"/>
          </p:nvPr>
        </p:nvSpPr>
        <p:spPr/>
        <p:txBody>
          <a:bodyPr/>
          <a:lstStyle/>
          <a:p>
            <a:pPr eaLnBrk="1" hangingPunct="1">
              <a:lnSpc>
                <a:spcPct val="80000"/>
              </a:lnSpc>
            </a:pPr>
            <a:r>
              <a:rPr lang="en-US" altLang="en-US" sz="2400" dirty="0"/>
              <a:t>JZ   Stop				; </a:t>
            </a:r>
            <a:r>
              <a:rPr lang="en-US" altLang="en-US" sz="2400" dirty="0" err="1"/>
              <a:t>nếu</a:t>
            </a:r>
            <a:r>
              <a:rPr lang="en-US" altLang="en-US" sz="2400" dirty="0"/>
              <a:t> </a:t>
            </a:r>
            <a:r>
              <a:rPr lang="en-US" altLang="en-US" sz="2400" dirty="0" err="1"/>
              <a:t>đã</a:t>
            </a:r>
            <a:r>
              <a:rPr lang="en-US" altLang="en-US" sz="2400" dirty="0"/>
              <a:t> </a:t>
            </a:r>
            <a:r>
              <a:rPr lang="en-US" altLang="en-US" sz="2400" dirty="0" err="1"/>
              <a:t>tới</a:t>
            </a:r>
            <a:r>
              <a:rPr lang="en-US" altLang="en-US" sz="2400" dirty="0"/>
              <a:t> </a:t>
            </a:r>
            <a:r>
              <a:rPr lang="en-US" altLang="en-US" sz="2400" dirty="0" err="1"/>
              <a:t>ký</a:t>
            </a:r>
            <a:r>
              <a:rPr lang="en-US" altLang="en-US" sz="2400" dirty="0"/>
              <a:t> </a:t>
            </a:r>
            <a:r>
              <a:rPr lang="en-US" altLang="en-US" sz="2400" dirty="0" err="1"/>
              <a:t>tự</a:t>
            </a:r>
            <a:r>
              <a:rPr lang="en-US" altLang="en-US" sz="2400" dirty="0"/>
              <a:t> 0 </a:t>
            </a:r>
            <a:r>
              <a:rPr lang="en-US" altLang="en-US" sz="2400" dirty="0" err="1"/>
              <a:t>thì</a:t>
            </a:r>
            <a:r>
              <a:rPr lang="en-US" altLang="en-US" sz="2400" dirty="0"/>
              <a:t> </a:t>
            </a:r>
            <a:r>
              <a:rPr lang="en-US" altLang="en-US" sz="2400" dirty="0" err="1"/>
              <a:t>nhảy</a:t>
            </a:r>
            <a:r>
              <a:rPr lang="en-US" altLang="en-US" sz="2400" dirty="0"/>
              <a:t> </a:t>
            </a:r>
            <a:r>
              <a:rPr lang="en-US" altLang="en-US" sz="2400" dirty="0" err="1"/>
              <a:t>tới</a:t>
            </a:r>
            <a:r>
              <a:rPr lang="en-US" altLang="en-US" sz="2400" dirty="0"/>
              <a:t> Stop</a:t>
            </a:r>
          </a:p>
          <a:p>
            <a:pPr eaLnBrk="1" hangingPunct="1">
              <a:lnSpc>
                <a:spcPct val="80000"/>
              </a:lnSpc>
            </a:pPr>
            <a:r>
              <a:rPr lang="en-US" altLang="en-US" sz="2400" dirty="0"/>
              <a:t>	MOV AH, 0Eh			; </a:t>
            </a:r>
            <a:r>
              <a:rPr lang="en-US" altLang="en-US" sz="2400" dirty="0" err="1"/>
              <a:t>chức</a:t>
            </a:r>
            <a:r>
              <a:rPr lang="en-US" altLang="en-US" sz="2400" dirty="0"/>
              <a:t> </a:t>
            </a:r>
            <a:r>
              <a:rPr lang="en-US" altLang="en-US" sz="2400" dirty="0" err="1"/>
              <a:t>năng</a:t>
            </a:r>
            <a:r>
              <a:rPr lang="en-US" altLang="en-US" sz="2400" dirty="0"/>
              <a:t> 0eh </a:t>
            </a:r>
            <a:r>
              <a:rPr lang="en-US" altLang="en-US" sz="2400" dirty="0" err="1"/>
              <a:t>của</a:t>
            </a:r>
            <a:r>
              <a:rPr lang="en-US" altLang="en-US" sz="2400" dirty="0"/>
              <a:t> </a:t>
            </a:r>
            <a:r>
              <a:rPr lang="en-US" altLang="en-US" sz="2400" dirty="0" err="1"/>
              <a:t>ngắt</a:t>
            </a:r>
            <a:r>
              <a:rPr lang="en-US" altLang="en-US" sz="2400" dirty="0"/>
              <a:t> 10h</a:t>
            </a:r>
          </a:p>
          <a:p>
            <a:pPr eaLnBrk="1" hangingPunct="1">
              <a:lnSpc>
                <a:spcPct val="80000"/>
              </a:lnSpc>
            </a:pPr>
            <a:r>
              <a:rPr lang="en-US" altLang="en-US" sz="2400" dirty="0"/>
              <a:t>	INT 10H</a:t>
            </a:r>
          </a:p>
          <a:p>
            <a:pPr eaLnBrk="1" hangingPunct="1">
              <a:lnSpc>
                <a:spcPct val="80000"/>
              </a:lnSpc>
            </a:pPr>
            <a:r>
              <a:rPr lang="en-US" altLang="en-US" sz="2400" dirty="0"/>
              <a:t>	JMP L1</a:t>
            </a:r>
          </a:p>
          <a:p>
            <a:pPr eaLnBrk="1" hangingPunct="1">
              <a:lnSpc>
                <a:spcPct val="80000"/>
              </a:lnSpc>
            </a:pPr>
            <a:r>
              <a:rPr lang="en-US" altLang="en-US" sz="2400" dirty="0"/>
              <a:t>Stop :</a:t>
            </a:r>
          </a:p>
          <a:p>
            <a:pPr eaLnBrk="1" hangingPunct="1">
              <a:lnSpc>
                <a:spcPct val="80000"/>
              </a:lnSpc>
            </a:pPr>
            <a:r>
              <a:rPr lang="en-US" altLang="en-US" sz="2400" dirty="0"/>
              <a:t>MOV AH, 1H</a:t>
            </a:r>
          </a:p>
          <a:p>
            <a:pPr eaLnBrk="1" hangingPunct="1">
              <a:lnSpc>
                <a:spcPct val="80000"/>
              </a:lnSpc>
            </a:pPr>
            <a:r>
              <a:rPr lang="en-US" altLang="en-US" sz="2400" dirty="0"/>
              <a:t>	INT 21H</a:t>
            </a:r>
          </a:p>
          <a:p>
            <a:pPr eaLnBrk="1" hangingPunct="1">
              <a:lnSpc>
                <a:spcPct val="80000"/>
              </a:lnSpc>
            </a:pPr>
            <a:r>
              <a:rPr lang="en-US" altLang="en-US" sz="2400" dirty="0"/>
              <a:t>	MOV AH, 4CH</a:t>
            </a:r>
          </a:p>
          <a:p>
            <a:pPr eaLnBrk="1" hangingPunct="1">
              <a:lnSpc>
                <a:spcPct val="80000"/>
              </a:lnSpc>
            </a:pPr>
            <a:r>
              <a:rPr lang="en-US" altLang="en-US" sz="2400" dirty="0"/>
              <a:t>	INT 21H</a:t>
            </a:r>
          </a:p>
          <a:p>
            <a:pPr eaLnBrk="1" hangingPunct="1">
              <a:lnSpc>
                <a:spcPct val="80000"/>
              </a:lnSpc>
            </a:pPr>
            <a:r>
              <a:rPr lang="en-US" altLang="en-US" sz="2400" dirty="0"/>
              <a:t>CODE ENDS</a:t>
            </a:r>
          </a:p>
          <a:p>
            <a:pPr eaLnBrk="1" hangingPunct="1">
              <a:lnSpc>
                <a:spcPct val="80000"/>
              </a:lnSpc>
            </a:pPr>
            <a:r>
              <a:rPr lang="en-US" altLang="en-US" sz="2400" dirty="0"/>
              <a:t>	END Begin</a:t>
            </a:r>
          </a:p>
        </p:txBody>
      </p:sp>
    </p:spTree>
    <p:extLst>
      <p:ext uri="{BB962C8B-B14F-4D97-AF65-F5344CB8AC3E}">
        <p14:creationId xmlns:p14="http://schemas.microsoft.com/office/powerpoint/2010/main" val="3147367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a:extLst>
              <a:ext uri="{FF2B5EF4-FFF2-40B4-BE49-F238E27FC236}">
                <a16:creationId xmlns:a16="http://schemas.microsoft.com/office/drawing/2014/main" id="{E5F93DC8-06CF-459C-832E-602B2692AC34}"/>
              </a:ext>
            </a:extLst>
          </p:cNvPr>
          <p:cNvSpPr>
            <a:spLocks noGrp="1" noChangeArrowheads="1"/>
          </p:cNvSpPr>
          <p:nvPr>
            <p:ph type="title"/>
          </p:nvPr>
        </p:nvSpPr>
        <p:spPr>
          <a:xfrm>
            <a:off x="2743200" y="228600"/>
            <a:ext cx="7886700" cy="533400"/>
          </a:xfrm>
        </p:spPr>
        <p:txBody>
          <a:bodyPr>
            <a:normAutofit fontScale="90000"/>
          </a:bodyPr>
          <a:lstStyle/>
          <a:p>
            <a:pPr eaLnBrk="1" hangingPunct="1"/>
            <a:r>
              <a:rPr lang="en-AU" altLang="vi-VN"/>
              <a:t> Các Cổng Logic</a:t>
            </a:r>
          </a:p>
        </p:txBody>
      </p:sp>
      <p:sp>
        <p:nvSpPr>
          <p:cNvPr id="54276" name="Rectangle 3">
            <a:extLst>
              <a:ext uri="{FF2B5EF4-FFF2-40B4-BE49-F238E27FC236}">
                <a16:creationId xmlns:a16="http://schemas.microsoft.com/office/drawing/2014/main" id="{A8CA0257-9115-4ABD-8C51-6EA58108AD41}"/>
              </a:ext>
            </a:extLst>
          </p:cNvPr>
          <p:cNvSpPr>
            <a:spLocks noGrp="1" noChangeArrowheads="1"/>
          </p:cNvSpPr>
          <p:nvPr>
            <p:ph type="body" sz="half" idx="1"/>
          </p:nvPr>
        </p:nvSpPr>
        <p:spPr>
          <a:xfrm>
            <a:off x="1752600" y="1295401"/>
            <a:ext cx="5257800" cy="5026025"/>
          </a:xfrm>
        </p:spPr>
        <p:txBody>
          <a:bodyPr/>
          <a:lstStyle/>
          <a:p>
            <a:pPr eaLnBrk="1" hangingPunct="1">
              <a:lnSpc>
                <a:spcPct val="90000"/>
              </a:lnSpc>
            </a:pPr>
            <a:r>
              <a:rPr lang="en-AU" altLang="vi-VN"/>
              <a:t>Cổng NAND</a:t>
            </a:r>
          </a:p>
          <a:p>
            <a:pPr lvl="1" eaLnBrk="1" hangingPunct="1">
              <a:lnSpc>
                <a:spcPct val="90000"/>
              </a:lnSpc>
            </a:pPr>
            <a:r>
              <a:rPr lang="en-US" altLang="vi-VN"/>
              <a:t>Chức năng:Thực hiện phép ĐẢO của phép toán logic VÀ</a:t>
            </a:r>
          </a:p>
          <a:p>
            <a:pPr lvl="1" eaLnBrk="1" hangingPunct="1">
              <a:lnSpc>
                <a:spcPct val="90000"/>
              </a:lnSpc>
            </a:pPr>
            <a:r>
              <a:rPr lang="en-US" altLang="vi-VN"/>
              <a:t>Đầu ra chỉ bằng 0 khi tất cả các đầu vào bằng 1</a:t>
            </a:r>
          </a:p>
          <a:p>
            <a:pPr lvl="1" eaLnBrk="1" hangingPunct="1">
              <a:lnSpc>
                <a:spcPct val="90000"/>
              </a:lnSpc>
            </a:pPr>
            <a:r>
              <a:rPr lang="en-US" altLang="vi-VN"/>
              <a:t>Ký hiệu:</a:t>
            </a:r>
          </a:p>
          <a:p>
            <a:pPr lvl="1" eaLnBrk="1" hangingPunct="1">
              <a:lnSpc>
                <a:spcPct val="90000"/>
              </a:lnSpc>
              <a:buFont typeface="Wingdings 2" panose="05020102010507070707" pitchFamily="18" charset="2"/>
              <a:buNone/>
            </a:pPr>
            <a:endParaRPr lang="en-US" altLang="vi-VN"/>
          </a:p>
          <a:p>
            <a:pPr lvl="1" eaLnBrk="1" hangingPunct="1">
              <a:lnSpc>
                <a:spcPct val="90000"/>
              </a:lnSpc>
              <a:buFont typeface="Wingdings 2" panose="05020102010507070707" pitchFamily="18" charset="2"/>
              <a:buNone/>
            </a:pPr>
            <a:endParaRPr lang="en-US" altLang="vi-VN"/>
          </a:p>
          <a:p>
            <a:pPr lvl="1" eaLnBrk="1" hangingPunct="1">
              <a:lnSpc>
                <a:spcPct val="90000"/>
              </a:lnSpc>
            </a:pPr>
            <a:endParaRPr lang="en-US" altLang="vi-VN"/>
          </a:p>
          <a:p>
            <a:pPr lvl="1" eaLnBrk="1" hangingPunct="1">
              <a:lnSpc>
                <a:spcPct val="90000"/>
              </a:lnSpc>
            </a:pPr>
            <a:r>
              <a:rPr lang="en-US" altLang="vi-VN"/>
              <a:t>Bảng sự thật:</a:t>
            </a:r>
          </a:p>
          <a:p>
            <a:pPr lvl="1" eaLnBrk="1" hangingPunct="1">
              <a:lnSpc>
                <a:spcPct val="90000"/>
              </a:lnSpc>
            </a:pPr>
            <a:r>
              <a:rPr lang="en-US" altLang="vi-VN"/>
              <a:t>Quan hệ vào ra : out = A . B</a:t>
            </a:r>
            <a:endParaRPr lang="en-AU" altLang="vi-VN"/>
          </a:p>
        </p:txBody>
      </p:sp>
      <p:graphicFrame>
        <p:nvGraphicFramePr>
          <p:cNvPr id="1527846" name="Group 38">
            <a:extLst>
              <a:ext uri="{FF2B5EF4-FFF2-40B4-BE49-F238E27FC236}">
                <a16:creationId xmlns:a16="http://schemas.microsoft.com/office/drawing/2014/main" id="{19DD774F-BE2A-433B-A4C5-5C3540DB7994}"/>
              </a:ext>
            </a:extLst>
          </p:cNvPr>
          <p:cNvGraphicFramePr>
            <a:graphicFrameLocks noGrp="1"/>
          </p:cNvGraphicFramePr>
          <p:nvPr>
            <p:ph sz="half" idx="2"/>
          </p:nvPr>
        </p:nvGraphicFramePr>
        <p:xfrm>
          <a:off x="8305800" y="3886200"/>
          <a:ext cx="2133600" cy="2590800"/>
        </p:xfrm>
        <a:graphic>
          <a:graphicData uri="http://schemas.openxmlformats.org/drawingml/2006/table">
            <a:tbl>
              <a:tblPr/>
              <a:tblGrid>
                <a:gridCol w="717550">
                  <a:extLst>
                    <a:ext uri="{9D8B030D-6E8A-4147-A177-3AD203B41FA5}">
                      <a16:colId xmlns:a16="http://schemas.microsoft.com/office/drawing/2014/main" val="20000"/>
                    </a:ext>
                  </a:extLst>
                </a:gridCol>
                <a:gridCol w="715963">
                  <a:extLst>
                    <a:ext uri="{9D8B030D-6E8A-4147-A177-3AD203B41FA5}">
                      <a16:colId xmlns:a16="http://schemas.microsoft.com/office/drawing/2014/main" val="20001"/>
                    </a:ext>
                  </a:extLst>
                </a:gridCol>
                <a:gridCol w="700087">
                  <a:extLst>
                    <a:ext uri="{9D8B030D-6E8A-4147-A177-3AD203B41FA5}">
                      <a16:colId xmlns:a16="http://schemas.microsoft.com/office/drawing/2014/main" val="20002"/>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out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extLst>
                  <a:ext uri="{0D108BD9-81ED-4DB2-BD59-A6C34878D82A}">
                    <a16:rowId xmlns:a16="http://schemas.microsoft.com/office/drawing/2014/main" val="10000"/>
                  </a:ext>
                </a:extLst>
              </a:tr>
              <a:tr h="45561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561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4274" name="Slide Number Placeholder 6">
            <a:extLst>
              <a:ext uri="{FF2B5EF4-FFF2-40B4-BE49-F238E27FC236}">
                <a16:creationId xmlns:a16="http://schemas.microsoft.com/office/drawing/2014/main" id="{2230198C-480A-4034-BE56-4CD07578C8D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105ABD2D-2A28-47A0-99B7-95D85CB04015}" type="slidenum">
              <a:rPr lang="en-US" altLang="vi-VN" sz="1400">
                <a:latin typeface="Tahoma" panose="020B0604030504040204" pitchFamily="34" charset="0"/>
              </a:rPr>
              <a:pPr>
                <a:spcBef>
                  <a:spcPct val="0"/>
                </a:spcBef>
                <a:buClrTx/>
                <a:buSzTx/>
                <a:buFontTx/>
                <a:buNone/>
              </a:pPr>
              <a:t>55</a:t>
            </a:fld>
            <a:endParaRPr lang="en-US" altLang="vi-VN" sz="1400">
              <a:latin typeface="Tahoma" panose="020B0604030504040204" pitchFamily="34" charset="0"/>
            </a:endParaRPr>
          </a:p>
        </p:txBody>
      </p:sp>
      <p:pic>
        <p:nvPicPr>
          <p:cNvPr id="54277" name="Picture 4">
            <a:extLst>
              <a:ext uri="{FF2B5EF4-FFF2-40B4-BE49-F238E27FC236}">
                <a16:creationId xmlns:a16="http://schemas.microsoft.com/office/drawing/2014/main" id="{1B92C695-A2ED-4266-9524-657DFA9D5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4524376"/>
            <a:ext cx="18288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5">
            <a:extLst>
              <a:ext uri="{FF2B5EF4-FFF2-40B4-BE49-F238E27FC236}">
                <a16:creationId xmlns:a16="http://schemas.microsoft.com/office/drawing/2014/main" id="{A1B31FDD-47E2-4E09-BC04-4071F53DE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268788"/>
            <a:ext cx="1828800"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305" name="Line 35">
            <a:extLst>
              <a:ext uri="{FF2B5EF4-FFF2-40B4-BE49-F238E27FC236}">
                <a16:creationId xmlns:a16="http://schemas.microsoft.com/office/drawing/2014/main" id="{28D6733B-3BB1-4B8C-A1FF-36041C208117}"/>
              </a:ext>
            </a:extLst>
          </p:cNvPr>
          <p:cNvSpPr>
            <a:spLocks noChangeShapeType="1"/>
          </p:cNvSpPr>
          <p:nvPr/>
        </p:nvSpPr>
        <p:spPr bwMode="auto">
          <a:xfrm>
            <a:off x="5867400" y="5867400"/>
            <a:ext cx="685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4306" name="Picture 36" descr="nand3">
            <a:extLst>
              <a:ext uri="{FF2B5EF4-FFF2-40B4-BE49-F238E27FC236}">
                <a16:creationId xmlns:a16="http://schemas.microsoft.com/office/drawing/2014/main" id="{E2B6890D-092C-4F1F-B3D3-AD27A9000D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9669" b="19731"/>
          <a:stretch>
            <a:fillRect/>
          </a:stretch>
        </p:blipFill>
        <p:spPr bwMode="auto">
          <a:xfrm>
            <a:off x="6629400" y="1371600"/>
            <a:ext cx="40386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307" name="Text Box 37">
            <a:extLst>
              <a:ext uri="{FF2B5EF4-FFF2-40B4-BE49-F238E27FC236}">
                <a16:creationId xmlns:a16="http://schemas.microsoft.com/office/drawing/2014/main" id="{E23B15C8-C8CF-4B9F-AD3B-C65A6D6FA649}"/>
              </a:ext>
            </a:extLst>
          </p:cNvPr>
          <p:cNvSpPr txBox="1">
            <a:spLocks noChangeArrowheads="1"/>
          </p:cNvSpPr>
          <p:nvPr/>
        </p:nvSpPr>
        <p:spPr bwMode="auto">
          <a:xfrm>
            <a:off x="7620000" y="34290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50000"/>
              </a:spcBef>
              <a:buClrTx/>
              <a:buSzTx/>
              <a:buFontTx/>
              <a:buNone/>
            </a:pPr>
            <a:r>
              <a:rPr lang="en-AU" altLang="vi-VN" sz="2400">
                <a:latin typeface="Tahoma" panose="020B0604030504040204" pitchFamily="34" charset="0"/>
              </a:rPr>
              <a:t>7400</a:t>
            </a:r>
          </a:p>
        </p:txBody>
      </p:sp>
    </p:spTree>
    <p:extLst>
      <p:ext uri="{BB962C8B-B14F-4D97-AF65-F5344CB8AC3E}">
        <p14:creationId xmlns:p14="http://schemas.microsoft.com/office/powerpoint/2010/main" val="2588520912"/>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FB27746D-8BC9-457E-BC5D-5F93DA224CA3}"/>
              </a:ext>
            </a:extLst>
          </p:cNvPr>
          <p:cNvSpPr>
            <a:spLocks noGrp="1" noChangeArrowheads="1"/>
          </p:cNvSpPr>
          <p:nvPr>
            <p:ph type="title"/>
          </p:nvPr>
        </p:nvSpPr>
        <p:spPr/>
        <p:txBody>
          <a:bodyPr/>
          <a:lstStyle/>
          <a:p>
            <a:pPr eaLnBrk="1" hangingPunct="1"/>
            <a:r>
              <a:rPr lang="en-US" altLang="en-US" b="0"/>
              <a:t>Ví dụ 2 :</a:t>
            </a:r>
          </a:p>
        </p:txBody>
      </p:sp>
      <p:sp>
        <p:nvSpPr>
          <p:cNvPr id="11267" name="Rectangle 3">
            <a:extLst>
              <a:ext uri="{FF2B5EF4-FFF2-40B4-BE49-F238E27FC236}">
                <a16:creationId xmlns:a16="http://schemas.microsoft.com/office/drawing/2014/main" id="{76612BB5-8F2E-4DE9-8285-9D230C0859D8}"/>
              </a:ext>
            </a:extLst>
          </p:cNvPr>
          <p:cNvSpPr>
            <a:spLocks noGrp="1" noChangeArrowheads="1"/>
          </p:cNvSpPr>
          <p:nvPr>
            <p:ph type="body" idx="1"/>
          </p:nvPr>
        </p:nvSpPr>
        <p:spPr>
          <a:xfrm>
            <a:off x="1865243" y="1070113"/>
            <a:ext cx="8574088" cy="5562600"/>
          </a:xfrm>
        </p:spPr>
        <p:txBody>
          <a:bodyPr/>
          <a:lstStyle/>
          <a:p>
            <a:pPr eaLnBrk="1" hangingPunct="1">
              <a:lnSpc>
                <a:spcPct val="80000"/>
              </a:lnSpc>
            </a:pPr>
            <a:r>
              <a:rPr lang="en-US" altLang="en-US" sz="2400" dirty="0" err="1"/>
              <a:t>Viết</a:t>
            </a:r>
            <a:r>
              <a:rPr lang="en-US" altLang="en-US" sz="2400" dirty="0"/>
              <a:t> </a:t>
            </a:r>
            <a:r>
              <a:rPr lang="en-US" altLang="en-US" sz="2400" dirty="0" err="1"/>
              <a:t>chương</a:t>
            </a:r>
            <a:r>
              <a:rPr lang="en-US" altLang="en-US" sz="2400" dirty="0"/>
              <a:t> </a:t>
            </a:r>
            <a:r>
              <a:rPr lang="en-US" altLang="en-US" sz="2400" dirty="0" err="1"/>
              <a:t>trình</a:t>
            </a:r>
            <a:r>
              <a:rPr lang="en-US" altLang="en-US" sz="2400" dirty="0"/>
              <a:t> </a:t>
            </a:r>
            <a:r>
              <a:rPr lang="en-US" altLang="en-US" sz="2400" dirty="0" err="1"/>
              <a:t>nhận</a:t>
            </a:r>
            <a:r>
              <a:rPr lang="en-US" altLang="en-US" sz="2400" dirty="0"/>
              <a:t> </a:t>
            </a:r>
            <a:r>
              <a:rPr lang="en-US" altLang="en-US" sz="2400" dirty="0" err="1"/>
              <a:t>vào</a:t>
            </a:r>
            <a:r>
              <a:rPr lang="en-US" altLang="en-US" sz="2400" dirty="0"/>
              <a:t> </a:t>
            </a:r>
            <a:r>
              <a:rPr lang="en-US" altLang="en-US" sz="2400" dirty="0" err="1"/>
              <a:t>từ</a:t>
            </a:r>
            <a:r>
              <a:rPr lang="en-US" altLang="en-US" sz="2400" dirty="0"/>
              <a:t> </a:t>
            </a:r>
            <a:r>
              <a:rPr lang="en-US" altLang="en-US" sz="2400" dirty="0" err="1"/>
              <a:t>bàn</a:t>
            </a:r>
            <a:r>
              <a:rPr lang="en-US" altLang="en-US" sz="2400" dirty="0"/>
              <a:t> </a:t>
            </a:r>
            <a:r>
              <a:rPr lang="en-US" altLang="en-US" sz="2400" dirty="0" err="1"/>
              <a:t>phím</a:t>
            </a:r>
            <a:r>
              <a:rPr lang="en-US" altLang="en-US" sz="2400" dirty="0"/>
              <a:t> </a:t>
            </a:r>
            <a:r>
              <a:rPr lang="en-US" altLang="en-US" sz="2400" dirty="0" err="1"/>
              <a:t>một</a:t>
            </a:r>
            <a:r>
              <a:rPr lang="en-US" altLang="en-US" sz="2400" dirty="0"/>
              <a:t> </a:t>
            </a:r>
            <a:r>
              <a:rPr lang="en-US" altLang="en-US" sz="2400" dirty="0" err="1"/>
              <a:t>chuỗi</a:t>
            </a:r>
            <a:r>
              <a:rPr lang="en-US" altLang="en-US" sz="2400" dirty="0"/>
              <a:t> </a:t>
            </a:r>
            <a:r>
              <a:rPr lang="en-US" altLang="en-US" sz="2400" dirty="0" err="1"/>
              <a:t>tối</a:t>
            </a:r>
            <a:r>
              <a:rPr lang="en-US" altLang="en-US" sz="2400" dirty="0"/>
              <a:t> </a:t>
            </a:r>
            <a:r>
              <a:rPr lang="en-US" altLang="en-US" sz="2400" dirty="0" err="1"/>
              <a:t>đa</a:t>
            </a:r>
            <a:r>
              <a:rPr lang="en-US" altLang="en-US" sz="2400" dirty="0"/>
              <a:t> 80 </a:t>
            </a:r>
            <a:r>
              <a:rPr lang="en-US" altLang="en-US" sz="2400" dirty="0" err="1"/>
              <a:t>ký</a:t>
            </a:r>
            <a:r>
              <a:rPr lang="en-US" altLang="en-US" sz="2400" dirty="0"/>
              <a:t> </a:t>
            </a:r>
            <a:r>
              <a:rPr lang="en-US" altLang="en-US" sz="2400" dirty="0" err="1"/>
              <a:t>tự</a:t>
            </a:r>
            <a:r>
              <a:rPr lang="en-US" altLang="en-US" sz="2400" dirty="0"/>
              <a:t> </a:t>
            </a:r>
            <a:r>
              <a:rPr lang="en-US" altLang="en-US" sz="2400" dirty="0" err="1"/>
              <a:t>và</a:t>
            </a:r>
            <a:r>
              <a:rPr lang="en-US" altLang="en-US" sz="2400" dirty="0"/>
              <a:t> </a:t>
            </a:r>
            <a:r>
              <a:rPr lang="en-US" altLang="en-US" sz="2400" dirty="0" err="1"/>
              <a:t>hiện</a:t>
            </a:r>
            <a:r>
              <a:rPr lang="en-US" altLang="en-US" sz="2400" dirty="0"/>
              <a:t> </a:t>
            </a:r>
            <a:r>
              <a:rPr lang="en-US" altLang="en-US" sz="2400" dirty="0" err="1"/>
              <a:t>ra</a:t>
            </a:r>
            <a:r>
              <a:rPr lang="en-US" altLang="en-US" sz="2400" dirty="0"/>
              <a:t> </a:t>
            </a:r>
            <a:r>
              <a:rPr lang="en-US" altLang="en-US" sz="2400" dirty="0" err="1"/>
              <a:t>màn</a:t>
            </a:r>
            <a:r>
              <a:rPr lang="en-US" altLang="en-US" sz="2400" dirty="0"/>
              <a:t> </a:t>
            </a:r>
            <a:r>
              <a:rPr lang="en-US" altLang="en-US" sz="2400" dirty="0" err="1"/>
              <a:t>hình</a:t>
            </a:r>
            <a:r>
              <a:rPr lang="en-US" altLang="en-US" sz="2400" dirty="0"/>
              <a:t> </a:t>
            </a:r>
            <a:r>
              <a:rPr lang="en-US" altLang="en-US" sz="2400" dirty="0" err="1"/>
              <a:t>theo</a:t>
            </a:r>
            <a:r>
              <a:rPr lang="en-US" altLang="en-US" sz="2400" dirty="0"/>
              <a:t> </a:t>
            </a:r>
            <a:r>
              <a:rPr lang="en-US" altLang="en-US" sz="2400" dirty="0" err="1"/>
              <a:t>dạng</a:t>
            </a:r>
            <a:r>
              <a:rPr lang="en-US" altLang="en-US" sz="2400" dirty="0"/>
              <a:t> </a:t>
            </a:r>
            <a:r>
              <a:rPr lang="en-US" altLang="en-US" sz="2400" dirty="0" err="1"/>
              <a:t>chữ</a:t>
            </a:r>
            <a:r>
              <a:rPr lang="en-US" altLang="en-US" sz="2400" dirty="0"/>
              <a:t> </a:t>
            </a:r>
            <a:r>
              <a:rPr lang="en-US" altLang="en-US" sz="2400" dirty="0" err="1"/>
              <a:t>nhỏ</a:t>
            </a:r>
            <a:r>
              <a:rPr lang="en-US" altLang="en-US" sz="2400" dirty="0"/>
              <a:t> (lowercase). </a:t>
            </a:r>
            <a:r>
              <a:rPr lang="en-US" altLang="en-US" sz="2400" dirty="0" err="1"/>
              <a:t>Đổi</a:t>
            </a:r>
            <a:r>
              <a:rPr lang="en-US" altLang="en-US" sz="2400" dirty="0"/>
              <a:t> </a:t>
            </a:r>
            <a:r>
              <a:rPr lang="en-US" altLang="en-US" sz="2400" dirty="0" err="1"/>
              <a:t>chữ</a:t>
            </a:r>
            <a:r>
              <a:rPr lang="en-US" altLang="en-US" sz="2400" dirty="0"/>
              <a:t> </a:t>
            </a:r>
            <a:r>
              <a:rPr lang="en-US" altLang="en-US" sz="2400" dirty="0" err="1"/>
              <a:t>lớn</a:t>
            </a:r>
            <a:r>
              <a:rPr lang="en-US" altLang="en-US" sz="2400" dirty="0"/>
              <a:t> (</a:t>
            </a:r>
            <a:r>
              <a:rPr lang="en-US" altLang="en-US" sz="2400" dirty="0" err="1"/>
              <a:t>hoa</a:t>
            </a:r>
            <a:r>
              <a:rPr lang="en-US" altLang="en-US" sz="2400" dirty="0"/>
              <a:t>) </a:t>
            </a:r>
            <a:r>
              <a:rPr lang="en-US" altLang="en-US" sz="2400" dirty="0" err="1"/>
              <a:t>ra</a:t>
            </a:r>
            <a:r>
              <a:rPr lang="en-US" altLang="en-US" sz="2400" dirty="0"/>
              <a:t> </a:t>
            </a:r>
            <a:r>
              <a:rPr lang="en-US" altLang="en-US" sz="2400" dirty="0" err="1"/>
              <a:t>chữ</a:t>
            </a:r>
            <a:r>
              <a:rPr lang="en-US" altLang="en-US" sz="2400" dirty="0"/>
              <a:t> </a:t>
            </a:r>
            <a:r>
              <a:rPr lang="en-US" altLang="en-US" sz="2400" dirty="0" err="1"/>
              <a:t>nhỏ</a:t>
            </a:r>
            <a:r>
              <a:rPr lang="en-US" altLang="en-US" sz="2400" dirty="0"/>
              <a:t> (</a:t>
            </a:r>
            <a:r>
              <a:rPr lang="en-US" altLang="en-US" sz="2400" dirty="0" err="1"/>
              <a:t>chữ</a:t>
            </a:r>
            <a:r>
              <a:rPr lang="en-US" altLang="en-US" sz="2400" dirty="0"/>
              <a:t> </a:t>
            </a:r>
            <a:r>
              <a:rPr lang="en-US" altLang="en-US" sz="2400" dirty="0" err="1"/>
              <a:t>thường</a:t>
            </a:r>
            <a:r>
              <a:rPr lang="en-US" altLang="en-US" sz="2400" dirty="0"/>
              <a:t>) </a:t>
            </a:r>
            <a:r>
              <a:rPr lang="en-US" altLang="en-US" sz="2400" dirty="0" err="1"/>
              <a:t>bằng</a:t>
            </a:r>
            <a:r>
              <a:rPr lang="en-US" altLang="en-US" sz="2400" dirty="0"/>
              <a:t> </a:t>
            </a:r>
            <a:r>
              <a:rPr lang="en-US" altLang="en-US" sz="2400" dirty="0" err="1"/>
              <a:t>cách</a:t>
            </a:r>
            <a:r>
              <a:rPr lang="en-US" altLang="en-US" sz="2400" dirty="0"/>
              <a:t> set bit 5 </a:t>
            </a:r>
            <a:r>
              <a:rPr lang="en-US" altLang="en-US" sz="2400" dirty="0" err="1"/>
              <a:t>trong</a:t>
            </a:r>
            <a:r>
              <a:rPr lang="en-US" altLang="en-US" sz="2400" dirty="0"/>
              <a:t> </a:t>
            </a:r>
            <a:r>
              <a:rPr lang="en-US" altLang="en-US" sz="2400" dirty="0" err="1"/>
              <a:t>mã</a:t>
            </a:r>
            <a:r>
              <a:rPr lang="en-US" altLang="en-US" sz="2400" dirty="0"/>
              <a:t> ASCII </a:t>
            </a:r>
            <a:r>
              <a:rPr lang="en-US" altLang="en-US" sz="2400" dirty="0" err="1"/>
              <a:t>tương</a:t>
            </a:r>
            <a:r>
              <a:rPr lang="en-US" altLang="en-US" sz="2400" dirty="0"/>
              <a:t> </a:t>
            </a:r>
            <a:r>
              <a:rPr lang="en-US" altLang="en-US" sz="2400" dirty="0" err="1"/>
              <a:t>ứng</a:t>
            </a:r>
            <a:r>
              <a:rPr lang="en-US" altLang="en-US" sz="2400" dirty="0"/>
              <a:t> </a:t>
            </a:r>
            <a:r>
              <a:rPr lang="en-US" altLang="en-US" sz="2400" dirty="0" err="1"/>
              <a:t>của</a:t>
            </a:r>
            <a:r>
              <a:rPr lang="en-US" altLang="en-US" sz="2400" dirty="0"/>
              <a:t> </a:t>
            </a:r>
            <a:r>
              <a:rPr lang="en-US" altLang="en-US" sz="2400" dirty="0" err="1"/>
              <a:t>ký</a:t>
            </a:r>
            <a:r>
              <a:rPr lang="en-US" altLang="en-US" sz="2400" dirty="0"/>
              <a:t> </a:t>
            </a:r>
            <a:r>
              <a:rPr lang="en-US" altLang="en-US" sz="2400" dirty="0" err="1"/>
              <a:t>tự</a:t>
            </a:r>
            <a:r>
              <a:rPr lang="en-US" altLang="en-US" sz="2400" dirty="0"/>
              <a:t> (</a:t>
            </a:r>
            <a:r>
              <a:rPr lang="en-US" altLang="en-US" sz="2400" dirty="0" err="1"/>
              <a:t>cộng</a:t>
            </a:r>
            <a:r>
              <a:rPr lang="en-US" altLang="en-US" sz="2400" dirty="0"/>
              <a:t> </a:t>
            </a:r>
            <a:r>
              <a:rPr lang="en-US" altLang="en-US" sz="2400" dirty="0" err="1"/>
              <a:t>thêm</a:t>
            </a:r>
            <a:r>
              <a:rPr lang="en-US" altLang="en-US" sz="2400" dirty="0"/>
              <a:t> </a:t>
            </a:r>
            <a:r>
              <a:rPr lang="en-US" altLang="en-US" sz="2400" dirty="0" err="1"/>
              <a:t>cho</a:t>
            </a:r>
            <a:r>
              <a:rPr lang="en-US" altLang="en-US" sz="2400" dirty="0"/>
              <a:t> 32)</a:t>
            </a:r>
          </a:p>
          <a:p>
            <a:pPr eaLnBrk="1" hangingPunct="1">
              <a:lnSpc>
                <a:spcPct val="80000"/>
              </a:lnSpc>
            </a:pPr>
            <a:endParaRPr lang="en-US" altLang="en-US" sz="2400" dirty="0"/>
          </a:p>
          <a:p>
            <a:pPr eaLnBrk="1" hangingPunct="1">
              <a:lnSpc>
                <a:spcPct val="80000"/>
              </a:lnSpc>
            </a:pPr>
            <a:r>
              <a:rPr lang="en-US" altLang="en-US" sz="2000" dirty="0"/>
              <a:t>_STACK 	SEGMENT 	STACK 	'STACK'</a:t>
            </a:r>
          </a:p>
          <a:p>
            <a:pPr eaLnBrk="1" hangingPunct="1">
              <a:lnSpc>
                <a:spcPct val="80000"/>
              </a:lnSpc>
            </a:pPr>
            <a:r>
              <a:rPr lang="en-US" altLang="en-US" sz="2000" dirty="0"/>
              <a:t>		DB 100H DUP(?)</a:t>
            </a:r>
          </a:p>
          <a:p>
            <a:pPr eaLnBrk="1" hangingPunct="1">
              <a:lnSpc>
                <a:spcPct val="80000"/>
              </a:lnSpc>
            </a:pPr>
            <a:r>
              <a:rPr lang="en-US" altLang="en-US" sz="2000" dirty="0"/>
              <a:t>_STACK ENDS</a:t>
            </a:r>
          </a:p>
          <a:p>
            <a:pPr eaLnBrk="1" hangingPunct="1">
              <a:lnSpc>
                <a:spcPct val="80000"/>
              </a:lnSpc>
            </a:pPr>
            <a:r>
              <a:rPr lang="en-US" altLang="en-US" sz="2000" dirty="0"/>
              <a:t>DATA 	SEGMENT</a:t>
            </a:r>
          </a:p>
          <a:p>
            <a:pPr eaLnBrk="1" hangingPunct="1">
              <a:lnSpc>
                <a:spcPct val="80000"/>
              </a:lnSpc>
            </a:pPr>
            <a:r>
              <a:rPr lang="en-US" altLang="en-US" sz="2000" dirty="0"/>
              <a:t>		M1 	DB 	'</a:t>
            </a:r>
            <a:r>
              <a:rPr lang="en-US" altLang="en-US" sz="2000" dirty="0" err="1"/>
              <a:t>Nhap</a:t>
            </a:r>
            <a:r>
              <a:rPr lang="en-US" altLang="en-US" sz="2000" dirty="0"/>
              <a:t> </a:t>
            </a:r>
            <a:r>
              <a:rPr lang="en-US" altLang="en-US" sz="2000" dirty="0" err="1"/>
              <a:t>Vao</a:t>
            </a:r>
            <a:r>
              <a:rPr lang="en-US" altLang="en-US" sz="2000" dirty="0"/>
              <a:t> </a:t>
            </a:r>
            <a:r>
              <a:rPr lang="en-US" altLang="en-US" sz="2000" dirty="0" err="1"/>
              <a:t>Chuoi</a:t>
            </a:r>
            <a:r>
              <a:rPr lang="en-US" altLang="en-US" sz="2000" dirty="0"/>
              <a:t> </a:t>
            </a:r>
            <a:r>
              <a:rPr lang="en-US" altLang="en-US" sz="2000" dirty="0" err="1"/>
              <a:t>Ky</a:t>
            </a:r>
            <a:r>
              <a:rPr lang="en-US" altLang="en-US" sz="2000" dirty="0"/>
              <a:t> Tu : $'</a:t>
            </a:r>
          </a:p>
          <a:p>
            <a:pPr eaLnBrk="1" hangingPunct="1">
              <a:lnSpc>
                <a:spcPct val="80000"/>
              </a:lnSpc>
            </a:pPr>
            <a:r>
              <a:rPr lang="en-US" altLang="en-US" sz="2000" dirty="0"/>
              <a:t>		M2 	DB 	10,13,'Chuoi </a:t>
            </a:r>
            <a:r>
              <a:rPr lang="en-US" altLang="en-US" sz="2000" dirty="0" err="1"/>
              <a:t>Ky</a:t>
            </a:r>
            <a:r>
              <a:rPr lang="en-US" altLang="en-US" sz="2000" dirty="0"/>
              <a:t> Tu Sau </a:t>
            </a:r>
            <a:r>
              <a:rPr lang="en-US" altLang="en-US" sz="2000" dirty="0" err="1"/>
              <a:t>Khi</a:t>
            </a:r>
            <a:r>
              <a:rPr lang="en-US" altLang="en-US" sz="2000" dirty="0"/>
              <a:t> </a:t>
            </a:r>
            <a:r>
              <a:rPr lang="en-US" altLang="en-US" sz="2000" dirty="0" err="1"/>
              <a:t>Doi</a:t>
            </a:r>
            <a:r>
              <a:rPr lang="en-US" altLang="en-US" sz="2000" dirty="0"/>
              <a:t> La :$'</a:t>
            </a:r>
          </a:p>
          <a:p>
            <a:pPr eaLnBrk="1" hangingPunct="1">
              <a:lnSpc>
                <a:spcPct val="80000"/>
              </a:lnSpc>
            </a:pPr>
            <a:r>
              <a:rPr lang="en-US" altLang="en-US" sz="2000" dirty="0"/>
              <a:t>		Buff 	DB 80</a:t>
            </a:r>
          </a:p>
          <a:p>
            <a:pPr eaLnBrk="1" hangingPunct="1">
              <a:lnSpc>
                <a:spcPct val="80000"/>
              </a:lnSpc>
            </a:pPr>
            <a:r>
              <a:rPr lang="en-US" altLang="en-US" sz="2000" dirty="0"/>
              <a:t>	  		DB 0</a:t>
            </a:r>
          </a:p>
          <a:p>
            <a:pPr eaLnBrk="1" hangingPunct="1">
              <a:lnSpc>
                <a:spcPct val="80000"/>
              </a:lnSpc>
            </a:pPr>
            <a:r>
              <a:rPr lang="en-US" altLang="en-US" sz="2000" dirty="0"/>
              <a:t>		     	DB 80 DUP(?)		</a:t>
            </a:r>
          </a:p>
          <a:p>
            <a:pPr eaLnBrk="1" hangingPunct="1">
              <a:lnSpc>
                <a:spcPct val="80000"/>
              </a:lnSpc>
            </a:pPr>
            <a:r>
              <a:rPr lang="en-US" altLang="en-US" sz="2000" dirty="0"/>
              <a:t>DATA ENDS</a:t>
            </a:r>
          </a:p>
          <a:p>
            <a:pPr eaLnBrk="1" hangingPunct="1">
              <a:lnSpc>
                <a:spcPct val="80000"/>
              </a:lnSpc>
            </a:pPr>
            <a:r>
              <a:rPr lang="en-US" altLang="en-US" sz="2000" dirty="0"/>
              <a:t>CODE 		SEGMENT</a:t>
            </a:r>
          </a:p>
          <a:p>
            <a:pPr eaLnBrk="1" hangingPunct="1">
              <a:lnSpc>
                <a:spcPct val="80000"/>
              </a:lnSpc>
            </a:pPr>
            <a:r>
              <a:rPr lang="en-US" altLang="en-US" sz="2000" dirty="0"/>
              <a:t>		ASSUME CS:CODE, DS:DATA, SS:_STACK</a:t>
            </a:r>
          </a:p>
        </p:txBody>
      </p:sp>
    </p:spTree>
    <p:extLst>
      <p:ext uri="{BB962C8B-B14F-4D97-AF65-F5344CB8AC3E}">
        <p14:creationId xmlns:p14="http://schemas.microsoft.com/office/powerpoint/2010/main" val="3403060467"/>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18DA033F-D13E-4FA9-814C-89B11FD6CBFF}"/>
              </a:ext>
            </a:extLst>
          </p:cNvPr>
          <p:cNvSpPr>
            <a:spLocks noGrp="1" noChangeArrowheads="1"/>
          </p:cNvSpPr>
          <p:nvPr>
            <p:ph type="title"/>
          </p:nvPr>
        </p:nvSpPr>
        <p:spPr/>
        <p:txBody>
          <a:bodyPr/>
          <a:lstStyle/>
          <a:p>
            <a:pPr eaLnBrk="1" hangingPunct="1"/>
            <a:endParaRPr lang="en-US" altLang="en-US"/>
          </a:p>
        </p:txBody>
      </p:sp>
      <p:sp>
        <p:nvSpPr>
          <p:cNvPr id="12291" name="Rectangle 3">
            <a:extLst>
              <a:ext uri="{FF2B5EF4-FFF2-40B4-BE49-F238E27FC236}">
                <a16:creationId xmlns:a16="http://schemas.microsoft.com/office/drawing/2014/main" id="{79F419AB-20AC-4994-8E5B-E62CA3F27C61}"/>
              </a:ext>
            </a:extLst>
          </p:cNvPr>
          <p:cNvSpPr>
            <a:spLocks noGrp="1" noChangeArrowheads="1"/>
          </p:cNvSpPr>
          <p:nvPr>
            <p:ph type="body" idx="1"/>
          </p:nvPr>
        </p:nvSpPr>
        <p:spPr>
          <a:xfrm>
            <a:off x="1905000" y="1295400"/>
            <a:ext cx="8574088" cy="5257800"/>
          </a:xfrm>
        </p:spPr>
        <p:txBody>
          <a:bodyPr/>
          <a:lstStyle/>
          <a:p>
            <a:pPr eaLnBrk="1" hangingPunct="1">
              <a:lnSpc>
                <a:spcPct val="80000"/>
              </a:lnSpc>
            </a:pPr>
            <a:r>
              <a:rPr lang="en-US" altLang="en-US" sz="1800"/>
              <a:t>Start:</a:t>
            </a:r>
          </a:p>
          <a:p>
            <a:pPr eaLnBrk="1" hangingPunct="1">
              <a:lnSpc>
                <a:spcPct val="80000"/>
              </a:lnSpc>
            </a:pPr>
            <a:r>
              <a:rPr lang="en-US" altLang="en-US" sz="1800"/>
              <a:t>	MOV AX, DATA</a:t>
            </a:r>
          </a:p>
          <a:p>
            <a:pPr eaLnBrk="1" hangingPunct="1">
              <a:lnSpc>
                <a:spcPct val="80000"/>
              </a:lnSpc>
            </a:pPr>
            <a:r>
              <a:rPr lang="en-US" altLang="en-US" sz="1800"/>
              <a:t>	MOV DS, AX</a:t>
            </a:r>
          </a:p>
          <a:p>
            <a:pPr eaLnBrk="1" hangingPunct="1">
              <a:lnSpc>
                <a:spcPct val="80000"/>
              </a:lnSpc>
            </a:pPr>
            <a:r>
              <a:rPr lang="en-US" altLang="en-US" sz="1800"/>
              <a:t>	MOV AH, 09H		; in ra chuoi thuong bao M1</a:t>
            </a:r>
          </a:p>
          <a:p>
            <a:pPr eaLnBrk="1" hangingPunct="1">
              <a:lnSpc>
                <a:spcPct val="80000"/>
              </a:lnSpc>
            </a:pPr>
            <a:r>
              <a:rPr lang="en-US" altLang="en-US" sz="1800"/>
              <a:t>	MOV DX, OFFSET M1</a:t>
            </a:r>
          </a:p>
          <a:p>
            <a:pPr eaLnBrk="1" hangingPunct="1">
              <a:lnSpc>
                <a:spcPct val="80000"/>
              </a:lnSpc>
            </a:pPr>
            <a:r>
              <a:rPr lang="en-US" altLang="en-US" sz="1800"/>
              <a:t>	INT 21H</a:t>
            </a:r>
          </a:p>
          <a:p>
            <a:pPr eaLnBrk="1" hangingPunct="1">
              <a:lnSpc>
                <a:spcPct val="80000"/>
              </a:lnSpc>
            </a:pPr>
            <a:r>
              <a:rPr lang="en-US" altLang="en-US" sz="1800"/>
              <a:t>	MOV AH, 0AH		; nhap chuoi vao Buff</a:t>
            </a:r>
          </a:p>
          <a:p>
            <a:pPr eaLnBrk="1" hangingPunct="1">
              <a:lnSpc>
                <a:spcPct val="80000"/>
              </a:lnSpc>
            </a:pPr>
            <a:r>
              <a:rPr lang="en-US" altLang="en-US" sz="1800"/>
              <a:t>	MOV DX, OFFSET Buff</a:t>
            </a:r>
          </a:p>
          <a:p>
            <a:pPr eaLnBrk="1" hangingPunct="1">
              <a:lnSpc>
                <a:spcPct val="80000"/>
              </a:lnSpc>
            </a:pPr>
            <a:r>
              <a:rPr lang="en-US" altLang="en-US" sz="1800"/>
              <a:t>	INT 21H</a:t>
            </a:r>
          </a:p>
          <a:p>
            <a:pPr eaLnBrk="1" hangingPunct="1">
              <a:lnSpc>
                <a:spcPct val="80000"/>
              </a:lnSpc>
            </a:pPr>
            <a:r>
              <a:rPr lang="en-US" altLang="en-US" sz="1800"/>
              <a:t>	MOV DX, OFFSET M2	; in ra chuoi M2</a:t>
            </a:r>
          </a:p>
          <a:p>
            <a:pPr eaLnBrk="1" hangingPunct="1">
              <a:lnSpc>
                <a:spcPct val="80000"/>
              </a:lnSpc>
            </a:pPr>
            <a:r>
              <a:rPr lang="en-US" altLang="en-US" sz="1800"/>
              <a:t>	MOV AH, 09H</a:t>
            </a:r>
          </a:p>
          <a:p>
            <a:pPr eaLnBrk="1" hangingPunct="1">
              <a:lnSpc>
                <a:spcPct val="80000"/>
              </a:lnSpc>
            </a:pPr>
            <a:r>
              <a:rPr lang="en-US" altLang="en-US" sz="1800"/>
              <a:t>	INT 21H</a:t>
            </a:r>
          </a:p>
          <a:p>
            <a:pPr eaLnBrk="1" hangingPunct="1">
              <a:lnSpc>
                <a:spcPct val="80000"/>
              </a:lnSpc>
            </a:pPr>
            <a:r>
              <a:rPr lang="en-US" altLang="en-US" sz="1800"/>
              <a:t>	MOV BX, OFFSET Buff	; BX trỏ tới đầu Buff</a:t>
            </a:r>
          </a:p>
          <a:p>
            <a:pPr eaLnBrk="1" hangingPunct="1">
              <a:lnSpc>
                <a:spcPct val="80000"/>
              </a:lnSpc>
            </a:pPr>
            <a:r>
              <a:rPr lang="en-US" altLang="en-US" sz="1800"/>
              <a:t>	INC BX			; BX trở tới ô nhớ chứa số ký tự thực sự được nhập </a:t>
            </a:r>
          </a:p>
          <a:p>
            <a:pPr eaLnBrk="1" hangingPunct="1">
              <a:lnSpc>
                <a:spcPct val="80000"/>
              </a:lnSpc>
            </a:pPr>
            <a:r>
              <a:rPr lang="en-US" altLang="en-US" sz="1800"/>
              <a:t>	XOR CH,CH			; CH = 0</a:t>
            </a:r>
          </a:p>
          <a:p>
            <a:pPr eaLnBrk="1" hangingPunct="1">
              <a:lnSpc>
                <a:spcPct val="80000"/>
              </a:lnSpc>
            </a:pPr>
            <a:r>
              <a:rPr lang="en-US" altLang="en-US" sz="1800"/>
              <a:t>	MOV CL, [BX]		;CL =  So ky tu nhap vao</a:t>
            </a:r>
          </a:p>
          <a:p>
            <a:pPr eaLnBrk="1" hangingPunct="1">
              <a:lnSpc>
                <a:spcPct val="80000"/>
              </a:lnSpc>
            </a:pPr>
            <a:r>
              <a:rPr lang="en-US" altLang="en-US" sz="1800"/>
              <a:t>	INC BX			; BX trỏ tới ô nhớ chứa ký tự đầu tiên của chuỗi </a:t>
            </a:r>
          </a:p>
        </p:txBody>
      </p:sp>
    </p:spTree>
    <p:extLst>
      <p:ext uri="{BB962C8B-B14F-4D97-AF65-F5344CB8AC3E}">
        <p14:creationId xmlns:p14="http://schemas.microsoft.com/office/powerpoint/2010/main" val="1809540726"/>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4568101-2B3B-48E0-BAFE-EFF9324BB61B}"/>
              </a:ext>
            </a:extLst>
          </p:cNvPr>
          <p:cNvSpPr>
            <a:spLocks noGrp="1" noChangeArrowheads="1"/>
          </p:cNvSpPr>
          <p:nvPr>
            <p:ph type="title"/>
          </p:nvPr>
        </p:nvSpPr>
        <p:spPr/>
        <p:txBody>
          <a:bodyPr/>
          <a:lstStyle/>
          <a:p>
            <a:pPr eaLnBrk="1" hangingPunct="1"/>
            <a:endParaRPr lang="en-US" altLang="en-US"/>
          </a:p>
        </p:txBody>
      </p:sp>
      <p:sp>
        <p:nvSpPr>
          <p:cNvPr id="13315" name="Rectangle 3">
            <a:extLst>
              <a:ext uri="{FF2B5EF4-FFF2-40B4-BE49-F238E27FC236}">
                <a16:creationId xmlns:a16="http://schemas.microsoft.com/office/drawing/2014/main" id="{00FE838C-00DA-47E2-B4DB-45600AAA1D34}"/>
              </a:ext>
            </a:extLst>
          </p:cNvPr>
          <p:cNvSpPr>
            <a:spLocks noGrp="1" noChangeArrowheads="1"/>
          </p:cNvSpPr>
          <p:nvPr>
            <p:ph type="body" idx="1"/>
          </p:nvPr>
        </p:nvSpPr>
        <p:spPr>
          <a:xfrm>
            <a:off x="1534585" y="1083366"/>
            <a:ext cx="8931250" cy="5334000"/>
          </a:xfrm>
        </p:spPr>
        <p:txBody>
          <a:bodyPr/>
          <a:lstStyle/>
          <a:p>
            <a:pPr eaLnBrk="1" hangingPunct="1">
              <a:lnSpc>
                <a:spcPct val="80000"/>
              </a:lnSpc>
            </a:pPr>
            <a:r>
              <a:rPr lang="en-US" altLang="en-US" sz="1800" dirty="0"/>
              <a:t>L1:</a:t>
            </a:r>
          </a:p>
          <a:p>
            <a:pPr eaLnBrk="1" hangingPunct="1">
              <a:lnSpc>
                <a:spcPct val="80000"/>
              </a:lnSpc>
            </a:pPr>
            <a:r>
              <a:rPr lang="en-US" altLang="en-US" sz="1800" dirty="0"/>
              <a:t>	MOV DL, [BX]		; </a:t>
            </a:r>
            <a:r>
              <a:rPr lang="en-US" altLang="en-US" sz="1800" dirty="0" err="1"/>
              <a:t>đưa</a:t>
            </a:r>
            <a:r>
              <a:rPr lang="en-US" altLang="en-US" sz="1800" dirty="0"/>
              <a:t> </a:t>
            </a:r>
            <a:r>
              <a:rPr lang="en-US" altLang="en-US" sz="1800" dirty="0" err="1"/>
              <a:t>ký</a:t>
            </a:r>
            <a:r>
              <a:rPr lang="en-US" altLang="en-US" sz="1800" dirty="0"/>
              <a:t> </a:t>
            </a:r>
            <a:r>
              <a:rPr lang="en-US" altLang="en-US" sz="1800" dirty="0" err="1"/>
              <a:t>tự</a:t>
            </a:r>
            <a:r>
              <a:rPr lang="en-US" altLang="en-US" sz="1800" dirty="0"/>
              <a:t> </a:t>
            </a:r>
            <a:r>
              <a:rPr lang="en-US" altLang="en-US" sz="1800" dirty="0" err="1"/>
              <a:t>đầu</a:t>
            </a:r>
            <a:r>
              <a:rPr lang="en-US" altLang="en-US" sz="1800" dirty="0"/>
              <a:t> </a:t>
            </a:r>
            <a:r>
              <a:rPr lang="en-US" altLang="en-US" sz="1800" dirty="0" err="1"/>
              <a:t>tiên</a:t>
            </a:r>
            <a:r>
              <a:rPr lang="en-US" altLang="en-US" sz="1800" dirty="0"/>
              <a:t> </a:t>
            </a:r>
            <a:r>
              <a:rPr lang="en-US" altLang="en-US" sz="1800" dirty="0" err="1"/>
              <a:t>vào</a:t>
            </a:r>
            <a:r>
              <a:rPr lang="en-US" altLang="en-US" sz="1800" dirty="0"/>
              <a:t> DL</a:t>
            </a:r>
          </a:p>
          <a:p>
            <a:pPr eaLnBrk="1" hangingPunct="1">
              <a:lnSpc>
                <a:spcPct val="80000"/>
              </a:lnSpc>
            </a:pPr>
            <a:r>
              <a:rPr lang="en-US" altLang="en-US" sz="1800" dirty="0"/>
              <a:t>	CMP DL,' '		; </a:t>
            </a:r>
            <a:r>
              <a:rPr lang="en-US" altLang="en-US" sz="1800" dirty="0" err="1"/>
              <a:t>nếu</a:t>
            </a:r>
            <a:r>
              <a:rPr lang="en-US" altLang="en-US" sz="1800" dirty="0"/>
              <a:t> </a:t>
            </a:r>
            <a:r>
              <a:rPr lang="en-US" altLang="en-US" sz="1800" dirty="0" err="1"/>
              <a:t>là</a:t>
            </a:r>
            <a:r>
              <a:rPr lang="en-US" altLang="en-US" sz="1800" dirty="0"/>
              <a:t> </a:t>
            </a:r>
            <a:r>
              <a:rPr lang="en-US" altLang="en-US" sz="1800" dirty="0" err="1"/>
              <a:t>khoảng</a:t>
            </a:r>
            <a:r>
              <a:rPr lang="en-US" altLang="en-US" sz="1800" dirty="0"/>
              <a:t> </a:t>
            </a:r>
            <a:r>
              <a:rPr lang="en-US" altLang="en-US" sz="1800" dirty="0" err="1"/>
              <a:t>trắng</a:t>
            </a:r>
            <a:r>
              <a:rPr lang="en-US" altLang="en-US" sz="1800" dirty="0"/>
              <a:t> </a:t>
            </a:r>
            <a:r>
              <a:rPr lang="en-US" altLang="en-US" sz="1800" dirty="0" err="1"/>
              <a:t>thi</a:t>
            </a:r>
            <a:r>
              <a:rPr lang="en-US" altLang="en-US" sz="1800" dirty="0"/>
              <a:t> in </a:t>
            </a:r>
            <a:r>
              <a:rPr lang="en-US" altLang="en-US" sz="1800" dirty="0" err="1"/>
              <a:t>ra</a:t>
            </a:r>
            <a:r>
              <a:rPr lang="en-US" altLang="en-US" sz="1800" dirty="0"/>
              <a:t> </a:t>
            </a:r>
            <a:r>
              <a:rPr lang="en-US" altLang="en-US" sz="1800" dirty="0" err="1"/>
              <a:t>bình</a:t>
            </a:r>
            <a:r>
              <a:rPr lang="en-US" altLang="en-US" sz="1800" dirty="0"/>
              <a:t> </a:t>
            </a:r>
            <a:r>
              <a:rPr lang="en-US" altLang="en-US" sz="1800" dirty="0" err="1"/>
              <a:t>thường</a:t>
            </a:r>
            <a:r>
              <a:rPr lang="en-US" altLang="en-US" sz="1800" dirty="0"/>
              <a:t> </a:t>
            </a:r>
          </a:p>
          <a:p>
            <a:pPr eaLnBrk="1" hangingPunct="1">
              <a:lnSpc>
                <a:spcPct val="80000"/>
              </a:lnSpc>
            </a:pPr>
            <a:r>
              <a:rPr lang="en-US" altLang="en-US" sz="1800" dirty="0"/>
              <a:t>	JE L2</a:t>
            </a:r>
          </a:p>
          <a:p>
            <a:pPr eaLnBrk="1" hangingPunct="1">
              <a:lnSpc>
                <a:spcPct val="80000"/>
              </a:lnSpc>
            </a:pPr>
            <a:r>
              <a:rPr lang="en-US" altLang="en-US" sz="1800" dirty="0"/>
              <a:t>	CMP DL, 97		; </a:t>
            </a:r>
            <a:r>
              <a:rPr lang="en-US" altLang="en-US" sz="1800" dirty="0" err="1"/>
              <a:t>neu</a:t>
            </a:r>
            <a:r>
              <a:rPr lang="en-US" altLang="en-US" sz="1800" dirty="0"/>
              <a:t> la chu </a:t>
            </a:r>
            <a:r>
              <a:rPr lang="en-US" altLang="en-US" sz="1800" dirty="0" err="1"/>
              <a:t>hoa</a:t>
            </a:r>
            <a:r>
              <a:rPr lang="en-US" altLang="en-US" sz="1800" dirty="0"/>
              <a:t> </a:t>
            </a:r>
            <a:r>
              <a:rPr lang="en-US" altLang="en-US" sz="1800" dirty="0" err="1"/>
              <a:t>doi</a:t>
            </a:r>
            <a:r>
              <a:rPr lang="en-US" altLang="en-US" sz="1800" dirty="0"/>
              <a:t> </a:t>
            </a:r>
            <a:r>
              <a:rPr lang="en-US" altLang="en-US" sz="1800" dirty="0" err="1"/>
              <a:t>ra</a:t>
            </a:r>
            <a:r>
              <a:rPr lang="en-US" altLang="en-US" sz="1800" dirty="0"/>
              <a:t> chu </a:t>
            </a:r>
            <a:r>
              <a:rPr lang="en-US" altLang="en-US" sz="1800" dirty="0" err="1"/>
              <a:t>thuong</a:t>
            </a:r>
            <a:r>
              <a:rPr lang="en-US" altLang="en-US" sz="1800" dirty="0"/>
              <a:t> (DL &gt; ‘A’)</a:t>
            </a:r>
          </a:p>
          <a:p>
            <a:pPr eaLnBrk="1" hangingPunct="1">
              <a:lnSpc>
                <a:spcPct val="80000"/>
              </a:lnSpc>
            </a:pPr>
            <a:r>
              <a:rPr lang="en-US" altLang="en-US" sz="1800" dirty="0"/>
              <a:t>	JGE L2</a:t>
            </a:r>
          </a:p>
          <a:p>
            <a:pPr eaLnBrk="1" hangingPunct="1">
              <a:lnSpc>
                <a:spcPct val="80000"/>
              </a:lnSpc>
            </a:pPr>
            <a:r>
              <a:rPr lang="en-US" altLang="en-US" sz="1800" dirty="0"/>
              <a:t>	ADD DL, 32</a:t>
            </a:r>
          </a:p>
          <a:p>
            <a:pPr eaLnBrk="1" hangingPunct="1">
              <a:lnSpc>
                <a:spcPct val="80000"/>
              </a:lnSpc>
            </a:pPr>
            <a:r>
              <a:rPr lang="en-US" altLang="en-US" sz="1800" dirty="0"/>
              <a:t>L2:</a:t>
            </a:r>
          </a:p>
          <a:p>
            <a:pPr eaLnBrk="1" hangingPunct="1">
              <a:lnSpc>
                <a:spcPct val="80000"/>
              </a:lnSpc>
            </a:pPr>
            <a:r>
              <a:rPr lang="en-US" altLang="en-US" sz="1800" dirty="0"/>
              <a:t>	MOV AH, 02H</a:t>
            </a:r>
          </a:p>
          <a:p>
            <a:pPr eaLnBrk="1" hangingPunct="1">
              <a:lnSpc>
                <a:spcPct val="80000"/>
              </a:lnSpc>
            </a:pPr>
            <a:r>
              <a:rPr lang="en-US" altLang="en-US" sz="1800" dirty="0"/>
              <a:t>	INT 21H</a:t>
            </a:r>
          </a:p>
          <a:p>
            <a:pPr eaLnBrk="1" hangingPunct="1">
              <a:lnSpc>
                <a:spcPct val="80000"/>
              </a:lnSpc>
            </a:pPr>
            <a:r>
              <a:rPr lang="en-US" altLang="en-US" sz="1800" dirty="0"/>
              <a:t>	INC BX</a:t>
            </a:r>
          </a:p>
          <a:p>
            <a:pPr eaLnBrk="1" hangingPunct="1">
              <a:lnSpc>
                <a:spcPct val="80000"/>
              </a:lnSpc>
            </a:pPr>
            <a:r>
              <a:rPr lang="en-US" altLang="en-US" sz="1800" dirty="0"/>
              <a:t>	LOOP L1</a:t>
            </a:r>
          </a:p>
          <a:p>
            <a:pPr eaLnBrk="1" hangingPunct="1">
              <a:lnSpc>
                <a:spcPct val="80000"/>
              </a:lnSpc>
            </a:pPr>
            <a:r>
              <a:rPr lang="en-US" altLang="en-US" sz="1800" dirty="0"/>
              <a:t>Stop:</a:t>
            </a:r>
          </a:p>
          <a:p>
            <a:pPr eaLnBrk="1" hangingPunct="1">
              <a:lnSpc>
                <a:spcPct val="80000"/>
              </a:lnSpc>
            </a:pPr>
            <a:r>
              <a:rPr lang="en-US" altLang="en-US" sz="1800" dirty="0"/>
              <a:t>	MOV AH, 1</a:t>
            </a:r>
          </a:p>
          <a:p>
            <a:pPr eaLnBrk="1" hangingPunct="1">
              <a:lnSpc>
                <a:spcPct val="80000"/>
              </a:lnSpc>
            </a:pPr>
            <a:r>
              <a:rPr lang="en-US" altLang="en-US" sz="1800" dirty="0"/>
              <a:t>	INT 21H</a:t>
            </a:r>
          </a:p>
          <a:p>
            <a:pPr eaLnBrk="1" hangingPunct="1">
              <a:lnSpc>
                <a:spcPct val="80000"/>
              </a:lnSpc>
            </a:pPr>
            <a:r>
              <a:rPr lang="en-US" altLang="en-US" sz="1800" dirty="0"/>
              <a:t>	MOV AH, 4CH</a:t>
            </a:r>
          </a:p>
          <a:p>
            <a:pPr eaLnBrk="1" hangingPunct="1">
              <a:lnSpc>
                <a:spcPct val="80000"/>
              </a:lnSpc>
            </a:pPr>
            <a:r>
              <a:rPr lang="en-US" altLang="en-US" sz="1800" dirty="0"/>
              <a:t>	INT 21H</a:t>
            </a:r>
          </a:p>
          <a:p>
            <a:pPr eaLnBrk="1" hangingPunct="1">
              <a:lnSpc>
                <a:spcPct val="80000"/>
              </a:lnSpc>
            </a:pPr>
            <a:r>
              <a:rPr lang="en-US" altLang="en-US" sz="1800" dirty="0"/>
              <a:t>CODE ENDS</a:t>
            </a:r>
          </a:p>
          <a:p>
            <a:pPr eaLnBrk="1" hangingPunct="1">
              <a:lnSpc>
                <a:spcPct val="80000"/>
              </a:lnSpc>
            </a:pPr>
            <a:r>
              <a:rPr lang="en-US" altLang="en-US" sz="1800" dirty="0"/>
              <a:t>END 	Start</a:t>
            </a:r>
          </a:p>
        </p:txBody>
      </p:sp>
    </p:spTree>
    <p:extLst>
      <p:ext uri="{BB962C8B-B14F-4D97-AF65-F5344CB8AC3E}">
        <p14:creationId xmlns:p14="http://schemas.microsoft.com/office/powerpoint/2010/main" val="1858669625"/>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5303499D-3062-4FFD-B76E-4EF6EE442777}"/>
              </a:ext>
            </a:extLst>
          </p:cNvPr>
          <p:cNvSpPr>
            <a:spLocks noGrp="1" noChangeArrowheads="1"/>
          </p:cNvSpPr>
          <p:nvPr>
            <p:ph type="title"/>
          </p:nvPr>
        </p:nvSpPr>
        <p:spPr/>
        <p:txBody>
          <a:bodyPr/>
          <a:lstStyle/>
          <a:p>
            <a:pPr eaLnBrk="1" hangingPunct="1"/>
            <a:r>
              <a:rPr lang="en-US" altLang="en-US"/>
              <a:t>CHỦ ĐỀ 2</a:t>
            </a:r>
          </a:p>
        </p:txBody>
      </p:sp>
      <p:sp>
        <p:nvSpPr>
          <p:cNvPr id="14339" name="Rectangle 3">
            <a:extLst>
              <a:ext uri="{FF2B5EF4-FFF2-40B4-BE49-F238E27FC236}">
                <a16:creationId xmlns:a16="http://schemas.microsoft.com/office/drawing/2014/main" id="{A01707F6-B0EA-4419-9A28-FA614777216A}"/>
              </a:ext>
            </a:extLst>
          </p:cNvPr>
          <p:cNvSpPr>
            <a:spLocks noGrp="1" noChangeArrowheads="1"/>
          </p:cNvSpPr>
          <p:nvPr>
            <p:ph type="body" idx="1"/>
          </p:nvPr>
        </p:nvSpPr>
        <p:spPr/>
        <p:txBody>
          <a:bodyPr/>
          <a:lstStyle/>
          <a:p>
            <a:pPr algn="ctr" eaLnBrk="1" hangingPunct="1">
              <a:buFont typeface="Wingdings" panose="05000000000000000000" pitchFamily="2" charset="2"/>
              <a:buNone/>
            </a:pPr>
            <a:endParaRPr lang="en-US" altLang="en-US" sz="4800" b="1"/>
          </a:p>
          <a:p>
            <a:pPr algn="ctr" eaLnBrk="1" hangingPunct="1">
              <a:buFont typeface="Wingdings" panose="05000000000000000000" pitchFamily="2" charset="2"/>
              <a:buNone/>
            </a:pPr>
            <a:r>
              <a:rPr lang="en-US" altLang="en-US" sz="4800" b="1">
                <a:solidFill>
                  <a:schemeClr val="hlink"/>
                </a:solidFill>
              </a:rPr>
              <a:t>	MACRO VÀ </a:t>
            </a:r>
          </a:p>
          <a:p>
            <a:pPr algn="ctr" eaLnBrk="1" hangingPunct="1">
              <a:buFont typeface="Wingdings" panose="05000000000000000000" pitchFamily="2" charset="2"/>
              <a:buNone/>
            </a:pPr>
            <a:r>
              <a:rPr lang="en-US" altLang="en-US" sz="4800" b="1">
                <a:solidFill>
                  <a:schemeClr val="hlink"/>
                </a:solidFill>
              </a:rPr>
              <a:t>THỦ TỤC</a:t>
            </a:r>
          </a:p>
        </p:txBody>
      </p:sp>
    </p:spTree>
    <p:extLst>
      <p:ext uri="{BB962C8B-B14F-4D97-AF65-F5344CB8AC3E}">
        <p14:creationId xmlns:p14="http://schemas.microsoft.com/office/powerpoint/2010/main" val="270865524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D5173290-7EDC-48FE-821E-00405712C290}"/>
              </a:ext>
            </a:extLst>
          </p:cNvPr>
          <p:cNvSpPr>
            <a:spLocks noGrp="1" noChangeArrowheads="1"/>
          </p:cNvSpPr>
          <p:nvPr>
            <p:ph type="title"/>
          </p:nvPr>
        </p:nvSpPr>
        <p:spPr/>
        <p:txBody>
          <a:bodyPr/>
          <a:lstStyle/>
          <a:p>
            <a:pPr eaLnBrk="1" hangingPunct="1"/>
            <a:r>
              <a:rPr lang="en-US" altLang="en-US"/>
              <a:t>Macro </a:t>
            </a:r>
          </a:p>
        </p:txBody>
      </p:sp>
      <p:sp>
        <p:nvSpPr>
          <p:cNvPr id="19459" name="Rectangle 3">
            <a:extLst>
              <a:ext uri="{FF2B5EF4-FFF2-40B4-BE49-F238E27FC236}">
                <a16:creationId xmlns:a16="http://schemas.microsoft.com/office/drawing/2014/main" id="{4297F15F-9903-4A1B-BE42-7D4EEB6F462A}"/>
              </a:ext>
            </a:extLst>
          </p:cNvPr>
          <p:cNvSpPr>
            <a:spLocks noGrp="1" noChangeArrowheads="1"/>
          </p:cNvSpPr>
          <p:nvPr>
            <p:ph type="body" idx="1"/>
          </p:nvPr>
        </p:nvSpPr>
        <p:spPr>
          <a:xfrm>
            <a:off x="1905000" y="990600"/>
            <a:ext cx="8574088" cy="5562600"/>
          </a:xfrm>
        </p:spPr>
        <p:txBody>
          <a:bodyPr/>
          <a:lstStyle/>
          <a:p>
            <a:pPr eaLnBrk="1" hangingPunct="1">
              <a:defRPr/>
            </a:pPr>
            <a:r>
              <a:rPr lang="en-US" sz="2800" dirty="0">
                <a:effectLst>
                  <a:outerShdw blurRad="38100" dist="38100" dir="2700000" algn="tl">
                    <a:srgbClr val="C0C0C0"/>
                  </a:outerShdw>
                </a:effectLst>
              </a:rPr>
              <a:t>Macro </a:t>
            </a:r>
            <a:r>
              <a:rPr lang="en-US" sz="2800" dirty="0" err="1">
                <a:effectLst>
                  <a:outerShdw blurRad="38100" dist="38100" dir="2700000" algn="tl">
                    <a:srgbClr val="C0C0C0"/>
                  </a:outerShdw>
                </a:effectLst>
              </a:rPr>
              <a:t>là</a:t>
            </a:r>
            <a:r>
              <a:rPr lang="en-US" sz="2800" dirty="0">
                <a:effectLst>
                  <a:outerShdw blurRad="38100" dist="38100" dir="2700000" algn="tl">
                    <a:srgbClr val="C0C0C0"/>
                  </a:outerShdw>
                </a:effectLst>
              </a:rPr>
              <a:t> 1 </a:t>
            </a:r>
            <a:r>
              <a:rPr lang="en-US" sz="2800" dirty="0" err="1">
                <a:effectLst>
                  <a:outerShdw blurRad="38100" dist="38100" dir="2700000" algn="tl">
                    <a:srgbClr val="C0C0C0"/>
                  </a:outerShdw>
                </a:effectLst>
              </a:rPr>
              <a:t>khối</a:t>
            </a:r>
            <a:r>
              <a:rPr lang="en-US" sz="2800" dirty="0">
                <a:effectLst>
                  <a:outerShdw blurRad="38100" dist="38100" dir="2700000" algn="tl">
                    <a:srgbClr val="C0C0C0"/>
                  </a:outerShdw>
                </a:effectLst>
              </a:rPr>
              <a:t> </a:t>
            </a:r>
            <a:r>
              <a:rPr lang="en-US" sz="2800" dirty="0" err="1">
                <a:effectLst>
                  <a:outerShdw blurRad="38100" dist="38100" dir="2700000" algn="tl">
                    <a:srgbClr val="C0C0C0"/>
                  </a:outerShdw>
                </a:effectLst>
              </a:rPr>
              <a:t>văn</a:t>
            </a:r>
            <a:r>
              <a:rPr lang="en-US" sz="2800" dirty="0">
                <a:effectLst>
                  <a:outerShdw blurRad="38100" dist="38100" dir="2700000" algn="tl">
                    <a:srgbClr val="C0C0C0"/>
                  </a:outerShdw>
                </a:effectLst>
              </a:rPr>
              <a:t> </a:t>
            </a:r>
            <a:r>
              <a:rPr lang="en-US" sz="2800" dirty="0" err="1">
                <a:effectLst>
                  <a:outerShdw blurRad="38100" dist="38100" dir="2700000" algn="tl">
                    <a:srgbClr val="C0C0C0"/>
                  </a:outerShdw>
                </a:effectLst>
              </a:rPr>
              <a:t>bản</a:t>
            </a:r>
            <a:r>
              <a:rPr lang="en-US" sz="2800" dirty="0">
                <a:effectLst>
                  <a:outerShdw blurRad="38100" dist="38100" dir="2700000" algn="tl">
                    <a:srgbClr val="C0C0C0"/>
                  </a:outerShdw>
                </a:effectLst>
              </a:rPr>
              <a:t> </a:t>
            </a:r>
            <a:r>
              <a:rPr lang="en-US" sz="2800" dirty="0" err="1">
                <a:effectLst>
                  <a:outerShdw blurRad="38100" dist="38100" dir="2700000" algn="tl">
                    <a:srgbClr val="C0C0C0"/>
                  </a:outerShdw>
                </a:effectLst>
              </a:rPr>
              <a:t>có</a:t>
            </a:r>
            <a:r>
              <a:rPr lang="en-US" sz="2800" dirty="0">
                <a:effectLst>
                  <a:outerShdw blurRad="38100" dist="38100" dir="2700000" algn="tl">
                    <a:srgbClr val="C0C0C0"/>
                  </a:outerShdw>
                </a:effectLst>
              </a:rPr>
              <a:t> </a:t>
            </a:r>
            <a:r>
              <a:rPr lang="en-US" sz="2800" dirty="0" err="1">
                <a:effectLst>
                  <a:outerShdw blurRad="38100" dist="38100" dir="2700000" algn="tl">
                    <a:srgbClr val="C0C0C0"/>
                  </a:outerShdw>
                </a:effectLst>
              </a:rPr>
              <a:t>tên</a:t>
            </a:r>
            <a:r>
              <a:rPr lang="en-US" sz="2800" dirty="0">
                <a:effectLst>
                  <a:outerShdw blurRad="38100" dist="38100" dir="2700000" algn="tl">
                    <a:srgbClr val="C0C0C0"/>
                  </a:outerShdw>
                </a:effectLst>
              </a:rPr>
              <a:t>, </a:t>
            </a:r>
            <a:r>
              <a:rPr lang="en-US" sz="2800" dirty="0" err="1">
                <a:effectLst>
                  <a:outerShdw blurRad="38100" dist="38100" dir="2700000" algn="tl">
                    <a:srgbClr val="C0C0C0"/>
                  </a:outerShdw>
                </a:effectLst>
              </a:rPr>
              <a:t>dùng</a:t>
            </a:r>
            <a:r>
              <a:rPr lang="en-US" sz="2800" dirty="0">
                <a:effectLst>
                  <a:outerShdw blurRad="38100" dist="38100" dir="2700000" algn="tl">
                    <a:srgbClr val="C0C0C0"/>
                  </a:outerShdw>
                </a:effectLst>
              </a:rPr>
              <a:t> </a:t>
            </a:r>
            <a:r>
              <a:rPr lang="en-US" sz="2800" dirty="0" err="1">
                <a:effectLst>
                  <a:outerShdw blurRad="38100" dist="38100" dir="2700000" algn="tl">
                    <a:srgbClr val="C0C0C0"/>
                  </a:outerShdw>
                </a:effectLst>
              </a:rPr>
              <a:t>để</a:t>
            </a:r>
            <a:r>
              <a:rPr lang="en-US" sz="2800" dirty="0">
                <a:effectLst>
                  <a:outerShdw blurRad="38100" dist="38100" dir="2700000" algn="tl">
                    <a:srgbClr val="C0C0C0"/>
                  </a:outerShdw>
                </a:effectLst>
              </a:rPr>
              <a:t> </a:t>
            </a:r>
            <a:r>
              <a:rPr lang="en-US" sz="2800" dirty="0" err="1">
                <a:effectLst>
                  <a:outerShdw blurRad="38100" dist="38100" dir="2700000" algn="tl">
                    <a:srgbClr val="C0C0C0"/>
                  </a:outerShdw>
                </a:effectLst>
              </a:rPr>
              <a:t>thay</a:t>
            </a:r>
            <a:r>
              <a:rPr lang="en-US" sz="2800" dirty="0">
                <a:effectLst>
                  <a:outerShdw blurRad="38100" dist="38100" dir="2700000" algn="tl">
                    <a:srgbClr val="C0C0C0"/>
                  </a:outerShdw>
                </a:effectLst>
              </a:rPr>
              <a:t> </a:t>
            </a:r>
            <a:r>
              <a:rPr lang="en-US" sz="2800" dirty="0" err="1">
                <a:effectLst>
                  <a:outerShdw blurRad="38100" dist="38100" dir="2700000" algn="tl">
                    <a:srgbClr val="C0C0C0"/>
                  </a:outerShdw>
                </a:effectLst>
              </a:rPr>
              <a:t>thế</a:t>
            </a:r>
            <a:r>
              <a:rPr lang="en-US" sz="2800" dirty="0">
                <a:effectLst>
                  <a:outerShdw blurRad="38100" dist="38100" dir="2700000" algn="tl">
                    <a:srgbClr val="C0C0C0"/>
                  </a:outerShdw>
                </a:effectLst>
              </a:rPr>
              <a:t> </a:t>
            </a:r>
            <a:r>
              <a:rPr lang="en-US" sz="2800" dirty="0" err="1">
                <a:effectLst>
                  <a:outerShdw blurRad="38100" dist="38100" dir="2700000" algn="tl">
                    <a:srgbClr val="C0C0C0"/>
                  </a:outerShdw>
                </a:effectLst>
              </a:rPr>
              <a:t>cho</a:t>
            </a:r>
            <a:r>
              <a:rPr lang="en-US" sz="2800" dirty="0">
                <a:effectLst>
                  <a:outerShdw blurRad="38100" dist="38100" dir="2700000" algn="tl">
                    <a:srgbClr val="C0C0C0"/>
                  </a:outerShdw>
                </a:effectLst>
              </a:rPr>
              <a:t> </a:t>
            </a:r>
            <a:r>
              <a:rPr lang="en-US" sz="2800" dirty="0" err="1">
                <a:effectLst>
                  <a:outerShdw blurRad="38100" dist="38100" dir="2700000" algn="tl">
                    <a:srgbClr val="C0C0C0"/>
                  </a:outerShdw>
                </a:effectLst>
              </a:rPr>
              <a:t>một</a:t>
            </a:r>
            <a:r>
              <a:rPr lang="en-US" sz="2800" dirty="0">
                <a:effectLst>
                  <a:outerShdw blurRad="38100" dist="38100" dir="2700000" algn="tl">
                    <a:srgbClr val="C0C0C0"/>
                  </a:outerShdw>
                </a:effectLst>
              </a:rPr>
              <a:t> </a:t>
            </a:r>
            <a:r>
              <a:rPr lang="en-US" sz="2800" dirty="0" err="1">
                <a:effectLst>
                  <a:outerShdw blurRad="38100" dist="38100" dir="2700000" algn="tl">
                    <a:srgbClr val="C0C0C0"/>
                  </a:outerShdw>
                </a:effectLst>
              </a:rPr>
              <a:t>đoạn</a:t>
            </a:r>
            <a:r>
              <a:rPr lang="en-US" sz="2800" dirty="0">
                <a:effectLst>
                  <a:outerShdw blurRad="38100" dist="38100" dir="2700000" algn="tl">
                    <a:srgbClr val="C0C0C0"/>
                  </a:outerShdw>
                </a:effectLst>
              </a:rPr>
              <a:t> </a:t>
            </a:r>
            <a:r>
              <a:rPr lang="en-US" sz="2800" dirty="0" err="1">
                <a:effectLst>
                  <a:outerShdw blurRad="38100" dist="38100" dir="2700000" algn="tl">
                    <a:srgbClr val="C0C0C0"/>
                  </a:outerShdw>
                </a:effectLst>
              </a:rPr>
              <a:t>chương</a:t>
            </a:r>
            <a:r>
              <a:rPr lang="en-US" sz="2800" dirty="0">
                <a:effectLst>
                  <a:outerShdw blurRad="38100" dist="38100" dir="2700000" algn="tl">
                    <a:srgbClr val="C0C0C0"/>
                  </a:outerShdw>
                </a:effectLst>
              </a:rPr>
              <a:t> </a:t>
            </a:r>
            <a:r>
              <a:rPr lang="en-US" sz="2800" dirty="0" err="1">
                <a:effectLst>
                  <a:outerShdw blurRad="38100" dist="38100" dir="2700000" algn="tl">
                    <a:srgbClr val="C0C0C0"/>
                  </a:outerShdw>
                </a:effectLst>
              </a:rPr>
              <a:t>trình</a:t>
            </a:r>
            <a:r>
              <a:rPr lang="en-US" sz="2800" dirty="0">
                <a:effectLst>
                  <a:outerShdw blurRad="38100" dist="38100" dir="2700000" algn="tl">
                    <a:srgbClr val="C0C0C0"/>
                  </a:outerShdw>
                </a:effectLst>
              </a:rPr>
              <a:t> </a:t>
            </a:r>
            <a:r>
              <a:rPr lang="en-US" sz="2800" dirty="0" err="1">
                <a:effectLst>
                  <a:outerShdw blurRad="38100" dist="38100" dir="2700000" algn="tl">
                    <a:srgbClr val="C0C0C0"/>
                  </a:outerShdw>
                </a:effectLst>
              </a:rPr>
              <a:t>có</a:t>
            </a:r>
            <a:r>
              <a:rPr lang="en-US" sz="2800" dirty="0">
                <a:effectLst>
                  <a:outerShdw blurRad="38100" dist="38100" dir="2700000" algn="tl">
                    <a:srgbClr val="C0C0C0"/>
                  </a:outerShdw>
                </a:effectLst>
              </a:rPr>
              <a:t> </a:t>
            </a:r>
            <a:r>
              <a:rPr lang="en-US" sz="2800" dirty="0" err="1">
                <a:effectLst>
                  <a:outerShdw blurRad="38100" dist="38100" dir="2700000" algn="tl">
                    <a:srgbClr val="C0C0C0"/>
                  </a:outerShdw>
                </a:effectLst>
              </a:rPr>
              <a:t>dạng</a:t>
            </a:r>
            <a:r>
              <a:rPr lang="en-US" sz="2800" dirty="0">
                <a:effectLst>
                  <a:outerShdw blurRad="38100" dist="38100" dir="2700000" algn="tl">
                    <a:srgbClr val="C0C0C0"/>
                  </a:outerShdw>
                </a:effectLst>
              </a:rPr>
              <a:t> </a:t>
            </a:r>
            <a:r>
              <a:rPr lang="en-US" sz="2800" dirty="0" err="1">
                <a:effectLst>
                  <a:outerShdw blurRad="38100" dist="38100" dir="2700000" algn="tl">
                    <a:srgbClr val="C0C0C0"/>
                  </a:outerShdw>
                </a:effectLst>
              </a:rPr>
              <a:t>giống</a:t>
            </a:r>
            <a:r>
              <a:rPr lang="en-US" sz="2800" dirty="0">
                <a:effectLst>
                  <a:outerShdw blurRad="38100" dist="38100" dir="2700000" algn="tl">
                    <a:srgbClr val="C0C0C0"/>
                  </a:outerShdw>
                </a:effectLst>
              </a:rPr>
              <a:t> </a:t>
            </a:r>
            <a:r>
              <a:rPr lang="en-US" sz="2800" dirty="0" err="1">
                <a:effectLst>
                  <a:outerShdw blurRad="38100" dist="38100" dir="2700000" algn="tl">
                    <a:srgbClr val="C0C0C0"/>
                  </a:outerShdw>
                </a:effectLst>
              </a:rPr>
              <a:t>nhau</a:t>
            </a:r>
            <a:r>
              <a:rPr lang="en-US" sz="2800" dirty="0">
                <a:effectLst>
                  <a:outerShdw blurRad="38100" dist="38100" dir="2700000" algn="tl">
                    <a:srgbClr val="C0C0C0"/>
                  </a:outerShdw>
                </a:effectLst>
              </a:rPr>
              <a:t> </a:t>
            </a:r>
            <a:r>
              <a:rPr lang="en-US" sz="2800" dirty="0" err="1">
                <a:effectLst>
                  <a:outerShdw blurRad="38100" dist="38100" dir="2700000" algn="tl">
                    <a:srgbClr val="C0C0C0"/>
                  </a:outerShdw>
                </a:effectLst>
              </a:rPr>
              <a:t>được</a:t>
            </a:r>
            <a:r>
              <a:rPr lang="en-US" sz="2800" dirty="0">
                <a:effectLst>
                  <a:outerShdw blurRad="38100" dist="38100" dir="2700000" algn="tl">
                    <a:srgbClr val="C0C0C0"/>
                  </a:outerShdw>
                </a:effectLst>
              </a:rPr>
              <a:t> </a:t>
            </a:r>
            <a:r>
              <a:rPr lang="en-US" sz="2800" dirty="0" err="1">
                <a:effectLst>
                  <a:outerShdw blurRad="38100" dist="38100" dir="2700000" algn="tl">
                    <a:srgbClr val="C0C0C0"/>
                  </a:outerShdw>
                </a:effectLst>
              </a:rPr>
              <a:t>lặp</a:t>
            </a:r>
            <a:r>
              <a:rPr lang="en-US" sz="2800" dirty="0">
                <a:effectLst>
                  <a:outerShdw blurRad="38100" dist="38100" dir="2700000" algn="tl">
                    <a:srgbClr val="C0C0C0"/>
                  </a:outerShdw>
                </a:effectLst>
              </a:rPr>
              <a:t> </a:t>
            </a:r>
            <a:r>
              <a:rPr lang="en-US" sz="2800" dirty="0" err="1">
                <a:effectLst>
                  <a:outerShdw blurRad="38100" dist="38100" dir="2700000" algn="tl">
                    <a:srgbClr val="C0C0C0"/>
                  </a:outerShdw>
                </a:effectLst>
              </a:rPr>
              <a:t>lại</a:t>
            </a:r>
            <a:r>
              <a:rPr lang="en-US" sz="2800" dirty="0">
                <a:effectLst>
                  <a:outerShdw blurRad="38100" dist="38100" dir="2700000" algn="tl">
                    <a:srgbClr val="C0C0C0"/>
                  </a:outerShdw>
                </a:effectLst>
              </a:rPr>
              <a:t> </a:t>
            </a:r>
            <a:r>
              <a:rPr lang="en-US" sz="2800" dirty="0" err="1">
                <a:effectLst>
                  <a:outerShdw blurRad="38100" dist="38100" dir="2700000" algn="tl">
                    <a:srgbClr val="C0C0C0"/>
                  </a:outerShdw>
                </a:effectLst>
              </a:rPr>
              <a:t>nhiều</a:t>
            </a:r>
            <a:r>
              <a:rPr lang="en-US" sz="2800" dirty="0">
                <a:effectLst>
                  <a:outerShdw blurRad="38100" dist="38100" dir="2700000" algn="tl">
                    <a:srgbClr val="C0C0C0"/>
                  </a:outerShdw>
                </a:effectLst>
              </a:rPr>
              <a:t> </a:t>
            </a:r>
            <a:r>
              <a:rPr lang="en-US" sz="2800" dirty="0" err="1">
                <a:effectLst>
                  <a:outerShdw blurRad="38100" dist="38100" dir="2700000" algn="tl">
                    <a:srgbClr val="C0C0C0"/>
                  </a:outerShdw>
                </a:effectLst>
              </a:rPr>
              <a:t>lần</a:t>
            </a:r>
            <a:r>
              <a:rPr lang="en-US" sz="2800" dirty="0">
                <a:effectLst>
                  <a:outerShdw blurRad="38100" dist="38100" dir="2700000" algn="tl">
                    <a:srgbClr val="C0C0C0"/>
                  </a:outerShdw>
                </a:effectLst>
              </a:rPr>
              <a:t>.</a:t>
            </a:r>
            <a:endParaRPr lang="en-US" sz="2800" dirty="0"/>
          </a:p>
          <a:p>
            <a:pPr eaLnBrk="1" hangingPunct="1">
              <a:defRPr/>
            </a:pPr>
            <a:r>
              <a:rPr lang="en-US" sz="2800" dirty="0" err="1"/>
              <a:t>Khi</a:t>
            </a:r>
            <a:r>
              <a:rPr lang="en-US" sz="2800" dirty="0"/>
              <a:t> </a:t>
            </a:r>
            <a:r>
              <a:rPr lang="en-US" sz="2800" dirty="0" err="1"/>
              <a:t>trình</a:t>
            </a:r>
            <a:r>
              <a:rPr lang="en-US" sz="2800" dirty="0"/>
              <a:t> </a:t>
            </a:r>
            <a:r>
              <a:rPr lang="en-US" sz="2800" dirty="0" err="1"/>
              <a:t>biên</a:t>
            </a:r>
            <a:r>
              <a:rPr lang="en-US" sz="2800" dirty="0"/>
              <a:t> </a:t>
            </a:r>
            <a:r>
              <a:rPr lang="en-US" sz="2800" dirty="0" err="1"/>
              <a:t>dịch</a:t>
            </a:r>
            <a:r>
              <a:rPr lang="en-US" sz="2800" dirty="0"/>
              <a:t> </a:t>
            </a:r>
            <a:r>
              <a:rPr lang="en-US" sz="2800" dirty="0" err="1"/>
              <a:t>gặp</a:t>
            </a:r>
            <a:r>
              <a:rPr lang="en-US" sz="2800" dirty="0"/>
              <a:t> </a:t>
            </a:r>
            <a:r>
              <a:rPr lang="en-US" sz="2800" dirty="0" err="1"/>
              <a:t>tên</a:t>
            </a:r>
            <a:r>
              <a:rPr lang="en-US" sz="2800" dirty="0"/>
              <a:t> Macro, </a:t>
            </a:r>
            <a:r>
              <a:rPr lang="en-US" sz="2800" dirty="0" err="1"/>
              <a:t>nó</a:t>
            </a:r>
            <a:r>
              <a:rPr lang="en-US" sz="2800" dirty="0"/>
              <a:t> </a:t>
            </a:r>
            <a:r>
              <a:rPr lang="en-US" sz="2800" dirty="0" err="1"/>
              <a:t>sẽ</a:t>
            </a:r>
            <a:r>
              <a:rPr lang="en-US" sz="2800" dirty="0"/>
              <a:t> </a:t>
            </a:r>
            <a:r>
              <a:rPr lang="en-US" sz="2800" dirty="0" err="1"/>
              <a:t>chèn</a:t>
            </a:r>
            <a:r>
              <a:rPr lang="en-US" sz="2800" dirty="0"/>
              <a:t> </a:t>
            </a:r>
            <a:r>
              <a:rPr lang="en-US" sz="2800" dirty="0" err="1"/>
              <a:t>khối</a:t>
            </a:r>
            <a:r>
              <a:rPr lang="en-US" sz="2800" dirty="0"/>
              <a:t> </a:t>
            </a:r>
            <a:r>
              <a:rPr lang="en-US" sz="2800" dirty="0" err="1"/>
              <a:t>văn</a:t>
            </a:r>
            <a:r>
              <a:rPr lang="en-US" sz="2800" dirty="0"/>
              <a:t> </a:t>
            </a:r>
            <a:r>
              <a:rPr lang="en-US" sz="2800" dirty="0" err="1"/>
              <a:t>bản</a:t>
            </a:r>
            <a:r>
              <a:rPr lang="en-US" sz="2800" dirty="0"/>
              <a:t> </a:t>
            </a:r>
            <a:r>
              <a:rPr lang="en-US" sz="2800" dirty="0" err="1"/>
              <a:t>tương</a:t>
            </a:r>
            <a:r>
              <a:rPr lang="en-US" sz="2800" dirty="0"/>
              <a:t> </a:t>
            </a:r>
            <a:r>
              <a:rPr lang="en-US" sz="2800" dirty="0" err="1"/>
              <a:t>ứng</a:t>
            </a:r>
            <a:r>
              <a:rPr lang="en-US" sz="2800" dirty="0"/>
              <a:t> </a:t>
            </a:r>
            <a:r>
              <a:rPr lang="en-US" sz="2800" dirty="0" err="1"/>
              <a:t>vào</a:t>
            </a:r>
            <a:r>
              <a:rPr lang="en-US" sz="2800" dirty="0"/>
              <a:t> </a:t>
            </a:r>
            <a:r>
              <a:rPr lang="en-US" sz="2800" dirty="0" err="1"/>
              <a:t>chương</a:t>
            </a:r>
            <a:r>
              <a:rPr lang="en-US" sz="2800" dirty="0"/>
              <a:t> </a:t>
            </a:r>
            <a:r>
              <a:rPr lang="en-US" sz="2800" dirty="0" err="1"/>
              <a:t>trình</a:t>
            </a:r>
            <a:r>
              <a:rPr lang="en-US" sz="2800" dirty="0"/>
              <a:t>.  </a:t>
            </a:r>
          </a:p>
          <a:p>
            <a:pPr eaLnBrk="1" hangingPunct="1">
              <a:defRPr/>
            </a:pPr>
            <a:r>
              <a:rPr lang="en-US" sz="2800" dirty="0" err="1"/>
              <a:t>Khi</a:t>
            </a:r>
            <a:r>
              <a:rPr lang="en-US" sz="2800" dirty="0"/>
              <a:t> macro </a:t>
            </a:r>
            <a:r>
              <a:rPr lang="en-US" sz="2800" dirty="0" err="1"/>
              <a:t>được</a:t>
            </a:r>
            <a:r>
              <a:rPr lang="en-US" sz="2800" dirty="0"/>
              <a:t> </a:t>
            </a:r>
            <a:r>
              <a:rPr lang="en-US" sz="2800" dirty="0" err="1"/>
              <a:t>định</a:t>
            </a:r>
            <a:r>
              <a:rPr lang="en-US" sz="2800" dirty="0"/>
              <a:t> </a:t>
            </a:r>
            <a:r>
              <a:rPr lang="en-US" sz="2800" dirty="0" err="1"/>
              <a:t>nghĩa</a:t>
            </a:r>
            <a:r>
              <a:rPr lang="en-US" sz="2800" dirty="0"/>
              <a:t>, </a:t>
            </a:r>
            <a:r>
              <a:rPr lang="en-US" sz="2800" dirty="0" err="1"/>
              <a:t>trong</a:t>
            </a:r>
            <a:r>
              <a:rPr lang="en-US" sz="2800" dirty="0"/>
              <a:t> C.T </a:t>
            </a:r>
            <a:r>
              <a:rPr lang="en-US" sz="2800" dirty="0" err="1"/>
              <a:t>nguồn</a:t>
            </a:r>
            <a:r>
              <a:rPr lang="en-US" sz="2800" dirty="0"/>
              <a:t> </a:t>
            </a:r>
            <a:r>
              <a:rPr lang="en-US" sz="2800" dirty="0" err="1"/>
              <a:t>thay</a:t>
            </a:r>
            <a:r>
              <a:rPr lang="en-US" sz="2800" dirty="0"/>
              <a:t> </a:t>
            </a:r>
            <a:r>
              <a:rPr lang="en-US" sz="2800" dirty="0" err="1"/>
              <a:t>vì</a:t>
            </a:r>
            <a:r>
              <a:rPr lang="en-US" sz="2800" dirty="0"/>
              <a:t> </a:t>
            </a:r>
            <a:r>
              <a:rPr lang="en-US" sz="2800" dirty="0" err="1"/>
              <a:t>viết</a:t>
            </a:r>
            <a:r>
              <a:rPr lang="en-US" sz="2800" dirty="0"/>
              <a:t> </a:t>
            </a:r>
            <a:r>
              <a:rPr lang="en-US" sz="2800" dirty="0" err="1"/>
              <a:t>một</a:t>
            </a:r>
            <a:r>
              <a:rPr lang="en-US" sz="2800" dirty="0"/>
              <a:t> </a:t>
            </a:r>
            <a:r>
              <a:rPr lang="en-US" sz="2800" dirty="0" err="1"/>
              <a:t>dãy</a:t>
            </a:r>
            <a:r>
              <a:rPr lang="en-US" sz="2800" dirty="0"/>
              <a:t> </a:t>
            </a:r>
            <a:r>
              <a:rPr lang="en-US" sz="2800" dirty="0" err="1"/>
              <a:t>các</a:t>
            </a:r>
            <a:r>
              <a:rPr lang="en-US" sz="2800" dirty="0"/>
              <a:t> </a:t>
            </a:r>
            <a:r>
              <a:rPr lang="en-US" sz="2800" dirty="0" err="1"/>
              <a:t>câu</a:t>
            </a:r>
            <a:r>
              <a:rPr lang="en-US" sz="2800" dirty="0"/>
              <a:t> </a:t>
            </a:r>
            <a:r>
              <a:rPr lang="en-US" sz="2800" dirty="0" err="1"/>
              <a:t>lệnh</a:t>
            </a:r>
            <a:r>
              <a:rPr lang="en-US" sz="2800" dirty="0"/>
              <a:t> </a:t>
            </a:r>
            <a:r>
              <a:rPr lang="en-US" sz="2800" dirty="0" err="1"/>
              <a:t>đã</a:t>
            </a:r>
            <a:r>
              <a:rPr lang="en-US" sz="2800" dirty="0"/>
              <a:t> </a:t>
            </a:r>
            <a:r>
              <a:rPr lang="en-US" sz="2800" dirty="0" err="1"/>
              <a:t>được</a:t>
            </a:r>
            <a:r>
              <a:rPr lang="en-US" sz="2800" dirty="0"/>
              <a:t> </a:t>
            </a:r>
            <a:r>
              <a:rPr lang="en-US" sz="2800" dirty="0" err="1"/>
              <a:t>định</a:t>
            </a:r>
            <a:r>
              <a:rPr lang="en-US" sz="2800" dirty="0"/>
              <a:t> </a:t>
            </a:r>
            <a:r>
              <a:rPr lang="en-US" sz="2800" dirty="0" err="1"/>
              <a:t>nghĩa</a:t>
            </a:r>
            <a:r>
              <a:rPr lang="en-US" sz="2800" dirty="0"/>
              <a:t> </a:t>
            </a:r>
            <a:r>
              <a:rPr lang="en-US" sz="2800" dirty="0" err="1"/>
              <a:t>bởi</a:t>
            </a:r>
            <a:r>
              <a:rPr lang="en-US" sz="2800" dirty="0"/>
              <a:t> macro, </a:t>
            </a:r>
            <a:r>
              <a:rPr lang="en-US" sz="2800" dirty="0" err="1"/>
              <a:t>ta</a:t>
            </a:r>
            <a:r>
              <a:rPr lang="en-US" sz="2800" dirty="0"/>
              <a:t> </a:t>
            </a:r>
            <a:r>
              <a:rPr lang="en-US" sz="2800" dirty="0" err="1"/>
              <a:t>chỉ</a:t>
            </a:r>
            <a:r>
              <a:rPr lang="en-US" sz="2800" dirty="0"/>
              <a:t> </a:t>
            </a:r>
            <a:r>
              <a:rPr lang="en-US" sz="2800" dirty="0" err="1"/>
              <a:t>cần</a:t>
            </a:r>
            <a:r>
              <a:rPr lang="en-US" sz="2800" dirty="0"/>
              <a:t> </a:t>
            </a:r>
            <a:r>
              <a:rPr lang="en-US" sz="2800" dirty="0" err="1"/>
              <a:t>viết</a:t>
            </a:r>
            <a:r>
              <a:rPr lang="en-US" sz="2800" dirty="0"/>
              <a:t> </a:t>
            </a:r>
            <a:r>
              <a:rPr lang="en-US" sz="2800" dirty="0" err="1"/>
              <a:t>tên</a:t>
            </a:r>
            <a:r>
              <a:rPr lang="en-US" sz="2800" dirty="0"/>
              <a:t> </a:t>
            </a:r>
            <a:r>
              <a:rPr lang="en-US" sz="2800" dirty="0" err="1"/>
              <a:t>của</a:t>
            </a:r>
            <a:r>
              <a:rPr lang="en-US" sz="2800" dirty="0"/>
              <a:t> macro </a:t>
            </a:r>
            <a:r>
              <a:rPr lang="en-US" sz="2800" dirty="0" err="1"/>
              <a:t>đó</a:t>
            </a:r>
            <a:r>
              <a:rPr lang="en-US" sz="2800" dirty="0"/>
              <a:t>. </a:t>
            </a:r>
          </a:p>
          <a:p>
            <a:pPr eaLnBrk="1" hangingPunct="1">
              <a:defRPr/>
            </a:pPr>
            <a:r>
              <a:rPr lang="en-US" sz="2800" dirty="0" err="1"/>
              <a:t>Dùng</a:t>
            </a:r>
            <a:r>
              <a:rPr lang="en-US" sz="2800" dirty="0"/>
              <a:t> Macro </a:t>
            </a:r>
            <a:r>
              <a:rPr lang="en-US" sz="2800" dirty="0" err="1"/>
              <a:t>làm</a:t>
            </a:r>
            <a:r>
              <a:rPr lang="en-US" sz="2800" dirty="0"/>
              <a:t> </a:t>
            </a:r>
            <a:r>
              <a:rPr lang="en-US" sz="2800" dirty="0" err="1"/>
              <a:t>cho</a:t>
            </a:r>
            <a:r>
              <a:rPr lang="en-US" sz="2800" dirty="0"/>
              <a:t> </a:t>
            </a:r>
            <a:r>
              <a:rPr lang="en-US" sz="2800" dirty="0" err="1"/>
              <a:t>chương</a:t>
            </a:r>
            <a:r>
              <a:rPr lang="en-US" sz="2800" dirty="0"/>
              <a:t> </a:t>
            </a:r>
            <a:r>
              <a:rPr lang="en-US" sz="2800" dirty="0" err="1"/>
              <a:t>trình</a:t>
            </a:r>
            <a:r>
              <a:rPr lang="en-US" sz="2800" dirty="0"/>
              <a:t> </a:t>
            </a:r>
            <a:r>
              <a:rPr lang="en-US" sz="2800" dirty="0" err="1"/>
              <a:t>nguồn</a:t>
            </a:r>
            <a:r>
              <a:rPr lang="en-US" sz="2800" dirty="0"/>
              <a:t> </a:t>
            </a:r>
            <a:r>
              <a:rPr lang="en-US" sz="2800" dirty="0" err="1"/>
              <a:t>trở</a:t>
            </a:r>
            <a:r>
              <a:rPr lang="en-US" sz="2800" dirty="0"/>
              <a:t> </a:t>
            </a:r>
            <a:r>
              <a:rPr lang="en-US" sz="2800" dirty="0" err="1"/>
              <a:t>nên</a:t>
            </a:r>
            <a:r>
              <a:rPr lang="en-US" sz="2800" dirty="0"/>
              <a:t> </a:t>
            </a:r>
            <a:r>
              <a:rPr lang="en-US" sz="2800" dirty="0" err="1"/>
              <a:t>rõ</a:t>
            </a:r>
            <a:r>
              <a:rPr lang="en-US" sz="2800" dirty="0"/>
              <a:t> </a:t>
            </a:r>
            <a:r>
              <a:rPr lang="en-US" sz="2800" dirty="0" err="1"/>
              <a:t>ràng</a:t>
            </a:r>
            <a:r>
              <a:rPr lang="en-US" sz="2800" dirty="0"/>
              <a:t>, </a:t>
            </a:r>
            <a:r>
              <a:rPr lang="en-US" sz="2800" dirty="0" err="1"/>
              <a:t>gọn</a:t>
            </a:r>
            <a:r>
              <a:rPr lang="en-US" sz="2800" dirty="0"/>
              <a:t>, </a:t>
            </a:r>
            <a:r>
              <a:rPr lang="en-US" sz="2800" dirty="0" err="1"/>
              <a:t>dễ</a:t>
            </a:r>
            <a:r>
              <a:rPr lang="en-US" sz="2800" dirty="0"/>
              <a:t> </a:t>
            </a:r>
            <a:r>
              <a:rPr lang="en-US" sz="2800" dirty="0" err="1"/>
              <a:t>đọc</a:t>
            </a:r>
            <a:r>
              <a:rPr lang="en-US" sz="2800" dirty="0"/>
              <a:t> </a:t>
            </a:r>
            <a:r>
              <a:rPr lang="en-US" sz="2800" dirty="0" err="1"/>
              <a:t>nhưng</a:t>
            </a:r>
            <a:r>
              <a:rPr lang="en-US" sz="2800" dirty="0"/>
              <a:t> </a:t>
            </a:r>
            <a:r>
              <a:rPr lang="en-US" sz="2800" dirty="0" err="1"/>
              <a:t>không</a:t>
            </a:r>
            <a:r>
              <a:rPr lang="en-US" sz="2800" dirty="0"/>
              <a:t> </a:t>
            </a:r>
            <a:r>
              <a:rPr lang="en-US" sz="2800" dirty="0" err="1"/>
              <a:t>có</a:t>
            </a:r>
            <a:r>
              <a:rPr lang="en-US" sz="2800" dirty="0"/>
              <a:t> </a:t>
            </a:r>
            <a:r>
              <a:rPr lang="en-US" sz="2800" dirty="0" err="1"/>
              <a:t>lợi</a:t>
            </a:r>
            <a:r>
              <a:rPr lang="en-US" sz="2800" dirty="0"/>
              <a:t> </a:t>
            </a:r>
            <a:r>
              <a:rPr lang="en-US" sz="2800" dirty="0" err="1"/>
              <a:t>về</a:t>
            </a:r>
            <a:r>
              <a:rPr lang="en-US" sz="2800" dirty="0"/>
              <a:t> </a:t>
            </a:r>
            <a:r>
              <a:rPr lang="en-US" sz="2800" dirty="0" err="1"/>
              <a:t>bộ</a:t>
            </a:r>
            <a:r>
              <a:rPr lang="en-US" sz="2800" dirty="0"/>
              <a:t> </a:t>
            </a:r>
            <a:r>
              <a:rPr lang="en-US" sz="2800" dirty="0" err="1"/>
              <a:t>nhớ</a:t>
            </a:r>
            <a:r>
              <a:rPr lang="en-US" sz="2800" dirty="0"/>
              <a:t> </a:t>
            </a:r>
            <a:r>
              <a:rPr lang="en-US" sz="2800" dirty="0" err="1"/>
              <a:t>chương</a:t>
            </a:r>
            <a:r>
              <a:rPr lang="en-US" sz="2800" dirty="0"/>
              <a:t> </a:t>
            </a:r>
            <a:r>
              <a:rPr lang="en-US" sz="2800" dirty="0" err="1"/>
              <a:t>trình</a:t>
            </a:r>
            <a:r>
              <a:rPr lang="en-US" sz="2800" dirty="0"/>
              <a:t> (</a:t>
            </a:r>
            <a:r>
              <a:rPr lang="en-US" sz="2800" dirty="0" err="1"/>
              <a:t>nghĩa</a:t>
            </a:r>
            <a:r>
              <a:rPr lang="en-US" sz="2800" dirty="0"/>
              <a:t> </a:t>
            </a:r>
            <a:r>
              <a:rPr lang="en-US" sz="2800" dirty="0" err="1"/>
              <a:t>là</a:t>
            </a:r>
            <a:r>
              <a:rPr lang="en-US" sz="2800" dirty="0"/>
              <a:t> </a:t>
            </a:r>
            <a:r>
              <a:rPr lang="en-US" sz="2800" dirty="0" err="1"/>
              <a:t>chương</a:t>
            </a:r>
            <a:r>
              <a:rPr lang="en-US" sz="2800" dirty="0"/>
              <a:t> </a:t>
            </a:r>
            <a:r>
              <a:rPr lang="en-US" sz="2800" dirty="0" err="1"/>
              <a:t>trình</a:t>
            </a:r>
            <a:r>
              <a:rPr lang="en-US" sz="2800" dirty="0"/>
              <a:t> </a:t>
            </a:r>
            <a:r>
              <a:rPr lang="en-US" sz="2800" dirty="0" err="1"/>
              <a:t>có</a:t>
            </a:r>
            <a:r>
              <a:rPr lang="en-US" sz="2800" dirty="0"/>
              <a:t> </a:t>
            </a:r>
            <a:r>
              <a:rPr lang="en-US" sz="2800" dirty="0" err="1"/>
              <a:t>dùng</a:t>
            </a:r>
            <a:r>
              <a:rPr lang="en-US" sz="2800" dirty="0"/>
              <a:t> macro hay </a:t>
            </a:r>
            <a:r>
              <a:rPr lang="en-US" sz="2800" dirty="0" err="1"/>
              <a:t>không</a:t>
            </a:r>
            <a:r>
              <a:rPr lang="en-US" sz="2800" dirty="0"/>
              <a:t> </a:t>
            </a:r>
            <a:r>
              <a:rPr lang="en-US" sz="2800" dirty="0" err="1"/>
              <a:t>khi</a:t>
            </a:r>
            <a:r>
              <a:rPr lang="en-US" sz="2800" dirty="0"/>
              <a:t> </a:t>
            </a:r>
            <a:r>
              <a:rPr lang="en-US" sz="2800" dirty="0" err="1"/>
              <a:t>dịch</a:t>
            </a:r>
            <a:r>
              <a:rPr lang="en-US" sz="2800" dirty="0"/>
              <a:t> </a:t>
            </a:r>
            <a:r>
              <a:rPr lang="en-US" sz="2800" dirty="0" err="1"/>
              <a:t>ra</a:t>
            </a:r>
            <a:r>
              <a:rPr lang="en-US" sz="2800" dirty="0"/>
              <a:t> </a:t>
            </a:r>
            <a:r>
              <a:rPr lang="en-US" sz="2800" dirty="0" err="1"/>
              <a:t>sẽ</a:t>
            </a:r>
            <a:r>
              <a:rPr lang="en-US" sz="2800" dirty="0"/>
              <a:t> </a:t>
            </a:r>
            <a:r>
              <a:rPr lang="en-US" sz="2800" dirty="0" err="1"/>
              <a:t>có</a:t>
            </a:r>
            <a:r>
              <a:rPr lang="en-US" sz="2800" dirty="0"/>
              <a:t> </a:t>
            </a:r>
            <a:r>
              <a:rPr lang="en-US" sz="2800" dirty="0" err="1"/>
              <a:t>kích</a:t>
            </a:r>
            <a:r>
              <a:rPr lang="en-US" sz="2800" dirty="0"/>
              <a:t> </a:t>
            </a:r>
            <a:r>
              <a:rPr lang="en-US" sz="2800" dirty="0" err="1"/>
              <a:t>thước</a:t>
            </a:r>
            <a:r>
              <a:rPr lang="en-US" sz="2800" dirty="0"/>
              <a:t> </a:t>
            </a:r>
            <a:r>
              <a:rPr lang="en-US" sz="2800" dirty="0" err="1"/>
              <a:t>không</a:t>
            </a:r>
            <a:r>
              <a:rPr lang="en-US" sz="2800" dirty="0"/>
              <a:t> </a:t>
            </a:r>
            <a:r>
              <a:rPr lang="en-US" sz="2800" dirty="0" err="1"/>
              <a:t>đổi</a:t>
            </a:r>
            <a:r>
              <a:rPr lang="en-US" sz="2800" dirty="0"/>
              <a:t>).</a:t>
            </a:r>
          </a:p>
          <a:p>
            <a:pPr eaLnBrk="1" hangingPunct="1">
              <a:defRPr/>
            </a:pPr>
            <a:endParaRPr lang="en-US" dirty="0"/>
          </a:p>
        </p:txBody>
      </p:sp>
    </p:spTree>
    <p:extLst>
      <p:ext uri="{BB962C8B-B14F-4D97-AF65-F5344CB8AC3E}">
        <p14:creationId xmlns:p14="http://schemas.microsoft.com/office/powerpoint/2010/main" val="4129307827"/>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A31015A4-C62F-4AA1-9184-5FEF798B02B1}"/>
              </a:ext>
            </a:extLst>
          </p:cNvPr>
          <p:cNvSpPr>
            <a:spLocks noGrp="1" noChangeArrowheads="1"/>
          </p:cNvSpPr>
          <p:nvPr>
            <p:ph type="title"/>
          </p:nvPr>
        </p:nvSpPr>
        <p:spPr/>
        <p:txBody>
          <a:bodyPr/>
          <a:lstStyle/>
          <a:p>
            <a:pPr eaLnBrk="1" hangingPunct="1"/>
            <a:r>
              <a:rPr lang="en-US" altLang="en-US"/>
              <a:t>Định nghĩa macro : </a:t>
            </a:r>
          </a:p>
        </p:txBody>
      </p:sp>
      <p:sp>
        <p:nvSpPr>
          <p:cNvPr id="16387" name="Rectangle 3">
            <a:extLst>
              <a:ext uri="{FF2B5EF4-FFF2-40B4-BE49-F238E27FC236}">
                <a16:creationId xmlns:a16="http://schemas.microsoft.com/office/drawing/2014/main" id="{7D164600-DADE-41DD-BB2B-AD63D2EBD37F}"/>
              </a:ext>
            </a:extLst>
          </p:cNvPr>
          <p:cNvSpPr>
            <a:spLocks noGrp="1" noChangeArrowheads="1"/>
          </p:cNvSpPr>
          <p:nvPr>
            <p:ph type="body" idx="1"/>
          </p:nvPr>
        </p:nvSpPr>
        <p:spPr>
          <a:xfrm>
            <a:off x="1905000" y="1295400"/>
            <a:ext cx="8574088" cy="5257800"/>
          </a:xfrm>
        </p:spPr>
        <p:txBody>
          <a:bodyPr/>
          <a:lstStyle/>
          <a:p>
            <a:pPr eaLnBrk="1" hangingPunct="1">
              <a:buFont typeface="Wingdings" panose="05000000000000000000" pitchFamily="2" charset="2"/>
              <a:buNone/>
            </a:pPr>
            <a:r>
              <a:rPr lang="en-US" altLang="en-US" sz="2800"/>
              <a:t>&lt;Tên&gt; 	MACRO	[&lt;danh sách tham số&gt;,…]</a:t>
            </a:r>
          </a:p>
          <a:p>
            <a:pPr eaLnBrk="1" hangingPunct="1">
              <a:buFont typeface="Wingdings" panose="05000000000000000000" pitchFamily="2" charset="2"/>
              <a:buNone/>
            </a:pPr>
            <a:r>
              <a:rPr lang="en-US" altLang="en-US" sz="2800"/>
              <a:t>		Các lệnh trong phần thân</a:t>
            </a:r>
          </a:p>
          <a:p>
            <a:pPr eaLnBrk="1" hangingPunct="1">
              <a:buFont typeface="Wingdings" panose="05000000000000000000" pitchFamily="2" charset="2"/>
              <a:buNone/>
            </a:pPr>
            <a:r>
              <a:rPr lang="en-US" altLang="en-US" sz="2800"/>
              <a:t>ENDM </a:t>
            </a:r>
          </a:p>
          <a:p>
            <a:pPr eaLnBrk="1" hangingPunct="1"/>
            <a:r>
              <a:rPr lang="en-US" altLang="en-US" sz="2800"/>
              <a:t>Macro gồm 3 phần : </a:t>
            </a:r>
          </a:p>
          <a:p>
            <a:pPr lvl="1" eaLnBrk="1" hangingPunct="1"/>
            <a:r>
              <a:rPr lang="en-US" altLang="en-US" sz="2400"/>
              <a:t>Phần header : để khai báo macro</a:t>
            </a:r>
          </a:p>
          <a:p>
            <a:pPr eaLnBrk="1" hangingPunct="1">
              <a:buFont typeface="Wingdings" panose="05000000000000000000" pitchFamily="2" charset="2"/>
              <a:buNone/>
            </a:pPr>
            <a:r>
              <a:rPr lang="en-US" altLang="en-US" sz="2800"/>
              <a:t>	&lt;Tên&gt; 	MACRO	[&lt;danh sách tham số&gt;,…]</a:t>
            </a:r>
          </a:p>
          <a:p>
            <a:pPr lvl="1" eaLnBrk="1" hangingPunct="1"/>
            <a:r>
              <a:rPr lang="en-US" altLang="en-US" sz="2400"/>
              <a:t>Tên : tên macro cần định nghĩa</a:t>
            </a:r>
          </a:p>
          <a:p>
            <a:pPr lvl="1" eaLnBrk="1" hangingPunct="1"/>
            <a:r>
              <a:rPr lang="en-US" altLang="en-US" sz="2400"/>
              <a:t>Danh sách tham số : dãy các tham số cách nhau bởi dấu phẩy</a:t>
            </a:r>
          </a:p>
          <a:p>
            <a:pPr lvl="1" eaLnBrk="1" hangingPunct="1"/>
            <a:r>
              <a:rPr lang="en-US" altLang="en-US" sz="2400"/>
              <a:t>Phần thân : tập các câu lệnh mà macro cần định nghĩa</a:t>
            </a:r>
          </a:p>
          <a:p>
            <a:pPr lvl="1" eaLnBrk="1" hangingPunct="1"/>
            <a:r>
              <a:rPr lang="en-US" altLang="en-US" sz="2400"/>
              <a:t>Phần cuối : là chỉ dẫn ENDM, đánh dấu điểm kết thúc của macro</a:t>
            </a:r>
          </a:p>
        </p:txBody>
      </p:sp>
    </p:spTree>
    <p:extLst>
      <p:ext uri="{BB962C8B-B14F-4D97-AF65-F5344CB8AC3E}">
        <p14:creationId xmlns:p14="http://schemas.microsoft.com/office/powerpoint/2010/main" val="11019714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D8A2F6F3-97AA-4B35-B370-3FBD9269CECE}"/>
              </a:ext>
            </a:extLst>
          </p:cNvPr>
          <p:cNvSpPr>
            <a:spLocks noGrp="1" noChangeArrowheads="1"/>
          </p:cNvSpPr>
          <p:nvPr>
            <p:ph type="title"/>
          </p:nvPr>
        </p:nvSpPr>
        <p:spPr/>
        <p:txBody>
          <a:bodyPr/>
          <a:lstStyle/>
          <a:p>
            <a:pPr eaLnBrk="1" hangingPunct="1"/>
            <a:r>
              <a:rPr lang="en-US" altLang="en-US"/>
              <a:t>Phân biệt giữa macro và chương trình con : </a:t>
            </a:r>
          </a:p>
        </p:txBody>
      </p:sp>
      <p:sp>
        <p:nvSpPr>
          <p:cNvPr id="17411" name="Rectangle 3">
            <a:extLst>
              <a:ext uri="{FF2B5EF4-FFF2-40B4-BE49-F238E27FC236}">
                <a16:creationId xmlns:a16="http://schemas.microsoft.com/office/drawing/2014/main" id="{695D4259-63EE-4D2F-940B-6882F67ABD56}"/>
              </a:ext>
            </a:extLst>
          </p:cNvPr>
          <p:cNvSpPr>
            <a:spLocks noGrp="1" noChangeArrowheads="1"/>
          </p:cNvSpPr>
          <p:nvPr>
            <p:ph type="body" idx="1"/>
          </p:nvPr>
        </p:nvSpPr>
        <p:spPr/>
        <p:txBody>
          <a:bodyPr/>
          <a:lstStyle/>
          <a:p>
            <a:pPr eaLnBrk="1" hangingPunct="1"/>
            <a:r>
              <a:rPr lang="en-US" altLang="en-US"/>
              <a:t>Chương trình con : các lệnh của chương trình con khi dịch chỉ xuất hiện một lần duy nhất trong chương trình, khi cần gọi chương trình này ta chỉ cần dùng lệnh CALL</a:t>
            </a:r>
          </a:p>
          <a:p>
            <a:pPr eaLnBrk="1" hangingPunct="1"/>
            <a:r>
              <a:rPr lang="en-US" altLang="en-US"/>
              <a:t>Đối với macro : khi dịch, sẽ thay thế mỗi tên của macro trong chương trình bằng các câu lệnh mà macro đó đã định nghĩa.</a:t>
            </a:r>
          </a:p>
        </p:txBody>
      </p:sp>
    </p:spTree>
    <p:extLst>
      <p:ext uri="{BB962C8B-B14F-4D97-AF65-F5344CB8AC3E}">
        <p14:creationId xmlns:p14="http://schemas.microsoft.com/office/powerpoint/2010/main" val="13387896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1666FA3C-C608-4121-882A-26F01AA669FD}"/>
              </a:ext>
            </a:extLst>
          </p:cNvPr>
          <p:cNvSpPr>
            <a:spLocks noGrp="1" noChangeArrowheads="1"/>
          </p:cNvSpPr>
          <p:nvPr>
            <p:ph type="title"/>
          </p:nvPr>
        </p:nvSpPr>
        <p:spPr/>
        <p:txBody>
          <a:bodyPr/>
          <a:lstStyle/>
          <a:p>
            <a:pPr eaLnBrk="1" hangingPunct="1"/>
            <a:r>
              <a:rPr lang="en-US" altLang="en-US"/>
              <a:t>Ưu điểm và nhược điểm của macro </a:t>
            </a:r>
          </a:p>
        </p:txBody>
      </p:sp>
      <p:sp>
        <p:nvSpPr>
          <p:cNvPr id="18435" name="Rectangle 3">
            <a:extLst>
              <a:ext uri="{FF2B5EF4-FFF2-40B4-BE49-F238E27FC236}">
                <a16:creationId xmlns:a16="http://schemas.microsoft.com/office/drawing/2014/main" id="{E2DE5FA8-4B69-473B-9C5F-12C05F1AFD9C}"/>
              </a:ext>
            </a:extLst>
          </p:cNvPr>
          <p:cNvSpPr>
            <a:spLocks noGrp="1" noChangeArrowheads="1"/>
          </p:cNvSpPr>
          <p:nvPr>
            <p:ph type="body" idx="1"/>
          </p:nvPr>
        </p:nvSpPr>
        <p:spPr>
          <a:xfrm>
            <a:off x="1905000" y="1295400"/>
            <a:ext cx="8574088" cy="5257800"/>
          </a:xfrm>
        </p:spPr>
        <p:txBody>
          <a:bodyPr/>
          <a:lstStyle/>
          <a:p>
            <a:pPr eaLnBrk="1" hangingPunct="1">
              <a:lnSpc>
                <a:spcPct val="90000"/>
              </a:lnSpc>
            </a:pPr>
            <a:r>
              <a:rPr lang="en-US" altLang="en-US"/>
              <a:t>Có thể thay đổi các tham số truyền cho macro dễ dàng</a:t>
            </a:r>
          </a:p>
          <a:p>
            <a:pPr eaLnBrk="1" hangingPunct="1">
              <a:lnSpc>
                <a:spcPct val="90000"/>
              </a:lnSpc>
            </a:pPr>
            <a:r>
              <a:rPr lang="en-US" altLang="en-US"/>
              <a:t>Macro được thực hiện nhanh hơn chương trình con, vì CPU không cần thực hiện lệnh CALL và RET</a:t>
            </a:r>
          </a:p>
          <a:p>
            <a:pPr eaLnBrk="1" hangingPunct="1">
              <a:lnSpc>
                <a:spcPct val="90000"/>
              </a:lnSpc>
            </a:pPr>
            <a:r>
              <a:rPr lang="en-US" altLang="en-US"/>
              <a:t>Các macro có thể lập thành một thư viện  macro</a:t>
            </a:r>
          </a:p>
          <a:p>
            <a:pPr eaLnBrk="1" hangingPunct="1">
              <a:lnSpc>
                <a:spcPct val="90000"/>
              </a:lnSpc>
            </a:pPr>
            <a:r>
              <a:rPr lang="en-US" altLang="en-US"/>
              <a:t>Khuyết điểm : mỗi lần macro được dùng, assembler thay tên macro bằng các câu lệnh tương ứng mà macro đã định nghĩa, làm cho chương trình mã máy dài hơn, tốn nhiều bộ nhớ hơn. </a:t>
            </a:r>
          </a:p>
        </p:txBody>
      </p:sp>
    </p:spTree>
    <p:extLst>
      <p:ext uri="{BB962C8B-B14F-4D97-AF65-F5344CB8AC3E}">
        <p14:creationId xmlns:p14="http://schemas.microsoft.com/office/powerpoint/2010/main" val="4098401445"/>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9F8C37BA-5854-4318-9B99-60F357C176A7}"/>
              </a:ext>
            </a:extLst>
          </p:cNvPr>
          <p:cNvSpPr>
            <a:spLocks noGrp="1"/>
          </p:cNvSpPr>
          <p:nvPr>
            <p:ph type="title"/>
          </p:nvPr>
        </p:nvSpPr>
        <p:spPr/>
        <p:txBody>
          <a:bodyPr/>
          <a:lstStyle/>
          <a:p>
            <a:r>
              <a:rPr lang="en-US" altLang="en-US"/>
              <a:t>Gọi macro</a:t>
            </a:r>
          </a:p>
        </p:txBody>
      </p:sp>
      <p:sp>
        <p:nvSpPr>
          <p:cNvPr id="3" name="Content Placeholder 2">
            <a:extLst>
              <a:ext uri="{FF2B5EF4-FFF2-40B4-BE49-F238E27FC236}">
                <a16:creationId xmlns:a16="http://schemas.microsoft.com/office/drawing/2014/main" id="{8A0BBB7C-081F-4451-AE6D-C131E57E9656}"/>
              </a:ext>
            </a:extLst>
          </p:cNvPr>
          <p:cNvSpPr>
            <a:spLocks noGrp="1"/>
          </p:cNvSpPr>
          <p:nvPr>
            <p:ph idx="1"/>
          </p:nvPr>
        </p:nvSpPr>
        <p:spPr>
          <a:xfrm>
            <a:off x="1905000" y="1295400"/>
            <a:ext cx="8574088" cy="5334000"/>
          </a:xfrm>
        </p:spPr>
        <p:txBody>
          <a:bodyPr/>
          <a:lstStyle/>
          <a:p>
            <a:pPr>
              <a:defRPr/>
            </a:pPr>
            <a:r>
              <a:rPr lang="en-GB" dirty="0"/>
              <a:t>&lt;</a:t>
            </a:r>
            <a:r>
              <a:rPr lang="en-GB" dirty="0" err="1"/>
              <a:t>tên</a:t>
            </a:r>
            <a:r>
              <a:rPr lang="en-GB" dirty="0"/>
              <a:t> macro&gt;	&lt;</a:t>
            </a:r>
            <a:r>
              <a:rPr lang="en-GB" dirty="0" err="1"/>
              <a:t>thông</a:t>
            </a:r>
            <a:r>
              <a:rPr lang="en-GB" dirty="0"/>
              <a:t> </a:t>
            </a:r>
            <a:r>
              <a:rPr lang="en-GB" dirty="0" err="1"/>
              <a:t>số</a:t>
            </a:r>
            <a:r>
              <a:rPr lang="en-GB" dirty="0"/>
              <a:t> </a:t>
            </a:r>
            <a:r>
              <a:rPr lang="en-GB" dirty="0" err="1"/>
              <a:t>thực</a:t>
            </a:r>
            <a:r>
              <a:rPr lang="en-GB" dirty="0"/>
              <a:t>&gt; , . . </a:t>
            </a:r>
          </a:p>
          <a:p>
            <a:pPr lvl="1">
              <a:defRPr/>
            </a:pPr>
            <a:r>
              <a:rPr lang="en-US" dirty="0" err="1"/>
              <a:t>Nếu</a:t>
            </a:r>
            <a:r>
              <a:rPr lang="en-US" dirty="0"/>
              <a:t> </a:t>
            </a:r>
            <a:r>
              <a:rPr lang="en-US" dirty="0" err="1"/>
              <a:t>số</a:t>
            </a:r>
            <a:r>
              <a:rPr lang="en-US" dirty="0"/>
              <a:t> &lt;</a:t>
            </a:r>
            <a:r>
              <a:rPr lang="en-US" dirty="0" err="1"/>
              <a:t>thông</a:t>
            </a:r>
            <a:r>
              <a:rPr lang="en-US" dirty="0"/>
              <a:t> </a:t>
            </a:r>
            <a:r>
              <a:rPr lang="en-US" dirty="0" err="1"/>
              <a:t>số</a:t>
            </a:r>
            <a:r>
              <a:rPr lang="en-US" dirty="0"/>
              <a:t> </a:t>
            </a:r>
            <a:r>
              <a:rPr lang="en-US" dirty="0" err="1"/>
              <a:t>thực</a:t>
            </a:r>
            <a:r>
              <a:rPr lang="en-US" dirty="0"/>
              <a:t>&gt; </a:t>
            </a:r>
            <a:r>
              <a:rPr lang="en-US" dirty="0" err="1"/>
              <a:t>nhiều</a:t>
            </a:r>
            <a:r>
              <a:rPr lang="en-US" dirty="0"/>
              <a:t> </a:t>
            </a:r>
            <a:r>
              <a:rPr lang="en-US" dirty="0" err="1"/>
              <a:t>hơn</a:t>
            </a:r>
            <a:r>
              <a:rPr lang="en-US" dirty="0"/>
              <a:t> </a:t>
            </a:r>
            <a:r>
              <a:rPr lang="en-US" dirty="0" err="1"/>
              <a:t>số</a:t>
            </a:r>
            <a:r>
              <a:rPr lang="en-US" dirty="0"/>
              <a:t> &lt;</a:t>
            </a:r>
            <a:r>
              <a:rPr lang="en-US" dirty="0" err="1"/>
              <a:t>thông</a:t>
            </a:r>
            <a:r>
              <a:rPr lang="en-US" dirty="0"/>
              <a:t> </a:t>
            </a:r>
            <a:r>
              <a:rPr lang="en-US" dirty="0" err="1"/>
              <a:t>số</a:t>
            </a:r>
            <a:r>
              <a:rPr lang="en-US" dirty="0"/>
              <a:t> </a:t>
            </a:r>
            <a:r>
              <a:rPr lang="en-US" dirty="0" err="1"/>
              <a:t>hình</a:t>
            </a:r>
            <a:r>
              <a:rPr lang="en-US" dirty="0"/>
              <a:t> </a:t>
            </a:r>
            <a:r>
              <a:rPr lang="en-US" dirty="0" err="1"/>
              <a:t>thức</a:t>
            </a:r>
            <a:r>
              <a:rPr lang="en-US" dirty="0"/>
              <a:t>&gt; </a:t>
            </a:r>
            <a:r>
              <a:rPr lang="en-US" dirty="0" err="1"/>
              <a:t>thì</a:t>
            </a:r>
            <a:r>
              <a:rPr lang="en-US" dirty="0"/>
              <a:t> </a:t>
            </a:r>
            <a:r>
              <a:rPr lang="en-US" dirty="0" err="1"/>
              <a:t>các</a:t>
            </a:r>
            <a:r>
              <a:rPr lang="en-US" dirty="0"/>
              <a:t> </a:t>
            </a:r>
            <a:r>
              <a:rPr lang="en-US" dirty="0" err="1"/>
              <a:t>thông</a:t>
            </a:r>
            <a:r>
              <a:rPr lang="en-US" dirty="0"/>
              <a:t> </a:t>
            </a:r>
            <a:r>
              <a:rPr lang="en-US" dirty="0" err="1"/>
              <a:t>số</a:t>
            </a:r>
            <a:r>
              <a:rPr lang="en-US" dirty="0"/>
              <a:t> </a:t>
            </a:r>
            <a:r>
              <a:rPr lang="en-US" dirty="0" err="1"/>
              <a:t>dư</a:t>
            </a:r>
            <a:r>
              <a:rPr lang="en-US" dirty="0"/>
              <a:t> </a:t>
            </a:r>
            <a:r>
              <a:rPr lang="en-US" dirty="0" err="1"/>
              <a:t>bị</a:t>
            </a:r>
            <a:r>
              <a:rPr lang="en-US" dirty="0"/>
              <a:t> </a:t>
            </a:r>
            <a:r>
              <a:rPr lang="en-US" dirty="0" err="1"/>
              <a:t>bỏ</a:t>
            </a:r>
            <a:r>
              <a:rPr lang="en-US" dirty="0"/>
              <a:t> qua. </a:t>
            </a:r>
            <a:r>
              <a:rPr lang="en-US" dirty="0" err="1"/>
              <a:t>Ngược</a:t>
            </a:r>
            <a:r>
              <a:rPr lang="en-US" dirty="0"/>
              <a:t> </a:t>
            </a:r>
            <a:r>
              <a:rPr lang="en-US" dirty="0" err="1"/>
              <a:t>lại</a:t>
            </a:r>
            <a:r>
              <a:rPr lang="en-US" dirty="0"/>
              <a:t> </a:t>
            </a:r>
            <a:r>
              <a:rPr lang="en-US" dirty="0" err="1"/>
              <a:t>thì</a:t>
            </a:r>
            <a:r>
              <a:rPr lang="en-US" dirty="0"/>
              <a:t> </a:t>
            </a:r>
            <a:r>
              <a:rPr lang="en-US" dirty="0" err="1"/>
              <a:t>thông</a:t>
            </a:r>
            <a:r>
              <a:rPr lang="en-US" dirty="0"/>
              <a:t> </a:t>
            </a:r>
            <a:r>
              <a:rPr lang="en-US" dirty="0" err="1"/>
              <a:t>số</a:t>
            </a:r>
            <a:r>
              <a:rPr lang="en-US" dirty="0"/>
              <a:t> </a:t>
            </a:r>
            <a:r>
              <a:rPr lang="en-US" dirty="0" err="1"/>
              <a:t>hình</a:t>
            </a:r>
            <a:r>
              <a:rPr lang="en-US" dirty="0"/>
              <a:t> </a:t>
            </a:r>
            <a:r>
              <a:rPr lang="en-US" dirty="0" err="1"/>
              <a:t>thức</a:t>
            </a:r>
            <a:r>
              <a:rPr lang="en-US" dirty="0"/>
              <a:t> </a:t>
            </a:r>
            <a:r>
              <a:rPr lang="en-US" dirty="0" err="1"/>
              <a:t>nhận</a:t>
            </a:r>
            <a:r>
              <a:rPr lang="en-US" dirty="0"/>
              <a:t> </a:t>
            </a:r>
            <a:r>
              <a:rPr lang="en-US" dirty="0" err="1"/>
              <a:t>được</a:t>
            </a:r>
            <a:r>
              <a:rPr lang="en-US" dirty="0"/>
              <a:t> </a:t>
            </a:r>
            <a:r>
              <a:rPr lang="en-US" dirty="0" err="1"/>
              <a:t>trị</a:t>
            </a:r>
            <a:r>
              <a:rPr lang="en-US" dirty="0"/>
              <a:t> </a:t>
            </a:r>
            <a:r>
              <a:rPr lang="en-US" dirty="0" err="1"/>
              <a:t>rỗng</a:t>
            </a:r>
            <a:r>
              <a:rPr lang="en-US" dirty="0"/>
              <a:t> (NULL).</a:t>
            </a:r>
          </a:p>
          <a:p>
            <a:pPr lvl="1">
              <a:defRPr/>
            </a:pPr>
            <a:r>
              <a:rPr lang="en-US" i="1" dirty="0" err="1">
                <a:ea typeface="+mn-ea"/>
                <a:cs typeface="+mn-cs"/>
              </a:rPr>
              <a:t>Ví</a:t>
            </a:r>
            <a:r>
              <a:rPr lang="en-US" i="1" dirty="0">
                <a:ea typeface="+mn-ea"/>
                <a:cs typeface="+mn-cs"/>
              </a:rPr>
              <a:t> </a:t>
            </a:r>
            <a:r>
              <a:rPr lang="en-US" i="1" dirty="0" err="1">
                <a:ea typeface="+mn-ea"/>
                <a:cs typeface="+mn-cs"/>
              </a:rPr>
              <a:t>dụ</a:t>
            </a:r>
            <a:r>
              <a:rPr lang="en-US" i="1" dirty="0">
                <a:ea typeface="+mn-ea"/>
                <a:cs typeface="+mn-cs"/>
              </a:rPr>
              <a:t> :</a:t>
            </a:r>
            <a:r>
              <a:rPr lang="en-US" dirty="0">
                <a:ea typeface="+mn-ea"/>
                <a:cs typeface="+mn-cs"/>
              </a:rPr>
              <a:t> 	</a:t>
            </a:r>
          </a:p>
          <a:p>
            <a:pPr lvl="1">
              <a:buFont typeface="Wingdings" panose="05000000000000000000" pitchFamily="2" charset="2"/>
              <a:buNone/>
              <a:defRPr/>
            </a:pPr>
            <a:r>
              <a:rPr lang="en-US" dirty="0" err="1">
                <a:ea typeface="+mn-ea"/>
                <a:cs typeface="+mn-cs"/>
              </a:rPr>
              <a:t>Doi</a:t>
            </a:r>
            <a:r>
              <a:rPr lang="en-US" dirty="0">
                <a:ea typeface="+mn-ea"/>
                <a:cs typeface="+mn-cs"/>
              </a:rPr>
              <a:t>  	</a:t>
            </a:r>
            <a:r>
              <a:rPr lang="en-US" b="1" i="1" dirty="0">
                <a:ea typeface="+mn-ea"/>
                <a:cs typeface="+mn-cs"/>
              </a:rPr>
              <a:t>MACRO</a:t>
            </a:r>
            <a:r>
              <a:rPr lang="en-US" dirty="0">
                <a:ea typeface="+mn-ea"/>
                <a:cs typeface="+mn-cs"/>
              </a:rPr>
              <a:t>	bien1,bien2</a:t>
            </a:r>
          </a:p>
          <a:p>
            <a:pPr lvl="1">
              <a:buFont typeface="Wingdings" panose="05000000000000000000" pitchFamily="2" charset="2"/>
              <a:buNone/>
              <a:defRPr/>
            </a:pPr>
            <a:r>
              <a:rPr lang="en-US" dirty="0">
                <a:ea typeface="+mn-ea"/>
                <a:cs typeface="+mn-cs"/>
              </a:rPr>
              <a:t>			MOV	AX,bien1</a:t>
            </a:r>
          </a:p>
          <a:p>
            <a:pPr lvl="1">
              <a:buFont typeface="Wingdings" panose="05000000000000000000" pitchFamily="2" charset="2"/>
              <a:buNone/>
              <a:defRPr/>
            </a:pPr>
            <a:r>
              <a:rPr lang="en-US" dirty="0">
                <a:ea typeface="+mn-ea"/>
                <a:cs typeface="+mn-cs"/>
              </a:rPr>
              <a:t>			XCHG	AX,bien2</a:t>
            </a:r>
          </a:p>
          <a:p>
            <a:pPr lvl="1">
              <a:buFont typeface="Wingdings" panose="05000000000000000000" pitchFamily="2" charset="2"/>
              <a:buNone/>
              <a:defRPr/>
            </a:pPr>
            <a:r>
              <a:rPr lang="en-US" dirty="0">
                <a:ea typeface="+mn-ea"/>
                <a:cs typeface="+mn-cs"/>
              </a:rPr>
              <a:t>			MOV	bien1,AX</a:t>
            </a:r>
          </a:p>
          <a:p>
            <a:pPr lvl="1">
              <a:buFont typeface="Wingdings" panose="05000000000000000000" pitchFamily="2" charset="2"/>
              <a:buNone/>
              <a:defRPr/>
            </a:pPr>
            <a:r>
              <a:rPr lang="en-GB" i="1" dirty="0">
                <a:ea typeface="+mn-ea"/>
                <a:cs typeface="+mn-cs"/>
              </a:rPr>
              <a:t>ENDM</a:t>
            </a:r>
            <a:endParaRPr lang="en-US" dirty="0"/>
          </a:p>
        </p:txBody>
      </p:sp>
    </p:spTree>
    <p:extLst>
      <p:ext uri="{BB962C8B-B14F-4D97-AF65-F5344CB8AC3E}">
        <p14:creationId xmlns:p14="http://schemas.microsoft.com/office/powerpoint/2010/main" val="18590220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0EA507A9-3CDE-470E-9584-BD63E5DCE977}"/>
              </a:ext>
            </a:extLst>
          </p:cNvPr>
          <p:cNvSpPr>
            <a:spLocks noGrp="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E824D0FD-4AF5-4D4B-93C2-366A7E7E392A}"/>
              </a:ext>
            </a:extLst>
          </p:cNvPr>
          <p:cNvSpPr>
            <a:spLocks noGrp="1"/>
          </p:cNvSpPr>
          <p:nvPr>
            <p:ph idx="1"/>
          </p:nvPr>
        </p:nvSpPr>
        <p:spPr>
          <a:xfrm>
            <a:off x="1905000" y="1066800"/>
            <a:ext cx="8574088" cy="5486400"/>
          </a:xfrm>
        </p:spPr>
        <p:txBody>
          <a:bodyPr/>
          <a:lstStyle/>
          <a:p>
            <a:pPr lvl="1">
              <a:defRPr/>
            </a:pPr>
            <a:r>
              <a:rPr lang="en-US" dirty="0" err="1">
                <a:ea typeface="+mn-ea"/>
                <a:cs typeface="+mn-cs"/>
              </a:rPr>
              <a:t>Nếu</a:t>
            </a:r>
            <a:r>
              <a:rPr lang="en-US" dirty="0">
                <a:ea typeface="+mn-ea"/>
                <a:cs typeface="+mn-cs"/>
              </a:rPr>
              <a:t> </a:t>
            </a:r>
            <a:r>
              <a:rPr lang="en-US" dirty="0" err="1">
                <a:ea typeface="+mn-ea"/>
                <a:cs typeface="+mn-cs"/>
              </a:rPr>
              <a:t>gọi</a:t>
            </a:r>
            <a:r>
              <a:rPr lang="en-US" dirty="0">
                <a:ea typeface="+mn-ea"/>
                <a:cs typeface="+mn-cs"/>
              </a:rPr>
              <a:t> : </a:t>
            </a:r>
            <a:r>
              <a:rPr lang="en-US" i="1" dirty="0" err="1">
                <a:ea typeface="+mn-ea"/>
                <a:cs typeface="+mn-cs"/>
              </a:rPr>
              <a:t>Doi</a:t>
            </a:r>
            <a:r>
              <a:rPr lang="en-US" i="1" dirty="0">
                <a:ea typeface="+mn-ea"/>
                <a:cs typeface="+mn-cs"/>
              </a:rPr>
              <a:t>	</a:t>
            </a:r>
            <a:r>
              <a:rPr lang="en-US" i="1" dirty="0" err="1">
                <a:ea typeface="+mn-ea"/>
                <a:cs typeface="+mn-cs"/>
              </a:rPr>
              <a:t>tri,tri_so</a:t>
            </a:r>
            <a:r>
              <a:rPr lang="en-US" dirty="0">
                <a:ea typeface="+mn-ea"/>
                <a:cs typeface="+mn-cs"/>
              </a:rPr>
              <a:t>	</a:t>
            </a:r>
            <a:r>
              <a:rPr lang="en-US" dirty="0" err="1">
                <a:ea typeface="+mn-ea"/>
                <a:cs typeface="+mn-cs"/>
              </a:rPr>
              <a:t>thì</a:t>
            </a:r>
            <a:r>
              <a:rPr lang="en-US" dirty="0">
                <a:ea typeface="+mn-ea"/>
                <a:cs typeface="+mn-cs"/>
              </a:rPr>
              <a:t> MASM </a:t>
            </a:r>
            <a:r>
              <a:rPr lang="en-US" dirty="0" err="1">
                <a:ea typeface="+mn-ea"/>
                <a:cs typeface="+mn-cs"/>
              </a:rPr>
              <a:t>thay</a:t>
            </a:r>
            <a:r>
              <a:rPr lang="en-US" dirty="0">
                <a:ea typeface="+mn-ea"/>
                <a:cs typeface="+mn-cs"/>
              </a:rPr>
              <a:t> Macro </a:t>
            </a:r>
            <a:r>
              <a:rPr lang="en-US" dirty="0" err="1">
                <a:ea typeface="+mn-ea"/>
                <a:cs typeface="+mn-cs"/>
              </a:rPr>
              <a:t>bằng</a:t>
            </a:r>
            <a:r>
              <a:rPr lang="en-US" dirty="0">
                <a:ea typeface="+mn-ea"/>
                <a:cs typeface="+mn-cs"/>
              </a:rPr>
              <a:t> </a:t>
            </a:r>
            <a:r>
              <a:rPr lang="en-US" dirty="0" err="1">
                <a:ea typeface="+mn-ea"/>
                <a:cs typeface="+mn-cs"/>
              </a:rPr>
              <a:t>các</a:t>
            </a:r>
            <a:r>
              <a:rPr lang="en-US" dirty="0">
                <a:ea typeface="+mn-ea"/>
                <a:cs typeface="+mn-cs"/>
              </a:rPr>
              <a:t> </a:t>
            </a:r>
            <a:r>
              <a:rPr lang="en-US" dirty="0" err="1">
                <a:ea typeface="+mn-ea"/>
                <a:cs typeface="+mn-cs"/>
              </a:rPr>
              <a:t>lệnh</a:t>
            </a:r>
            <a:r>
              <a:rPr lang="en-US" dirty="0">
                <a:ea typeface="+mn-ea"/>
                <a:cs typeface="+mn-cs"/>
              </a:rPr>
              <a:t> :</a:t>
            </a:r>
          </a:p>
          <a:p>
            <a:pPr lvl="1">
              <a:buFont typeface="Wingdings" panose="05000000000000000000" pitchFamily="2" charset="2"/>
              <a:buNone/>
              <a:defRPr/>
            </a:pPr>
            <a:r>
              <a:rPr lang="en-US" dirty="0">
                <a:ea typeface="+mn-ea"/>
                <a:cs typeface="+mn-cs"/>
              </a:rPr>
              <a:t>	MOV	</a:t>
            </a:r>
            <a:r>
              <a:rPr lang="en-US" dirty="0" err="1">
                <a:ea typeface="+mn-ea"/>
                <a:cs typeface="+mn-cs"/>
              </a:rPr>
              <a:t>AX,tri</a:t>
            </a:r>
            <a:endParaRPr lang="en-US" dirty="0">
              <a:ea typeface="+mn-ea"/>
              <a:cs typeface="+mn-cs"/>
            </a:endParaRPr>
          </a:p>
          <a:p>
            <a:pPr lvl="1">
              <a:buFont typeface="Wingdings" panose="05000000000000000000" pitchFamily="2" charset="2"/>
              <a:buNone/>
              <a:defRPr/>
            </a:pPr>
            <a:r>
              <a:rPr lang="en-US" dirty="0">
                <a:ea typeface="+mn-ea"/>
                <a:cs typeface="+mn-cs"/>
              </a:rPr>
              <a:t>	XCHG	</a:t>
            </a:r>
            <a:r>
              <a:rPr lang="en-US" dirty="0" err="1">
                <a:ea typeface="+mn-ea"/>
                <a:cs typeface="+mn-cs"/>
              </a:rPr>
              <a:t>AX,tri_so</a:t>
            </a:r>
            <a:endParaRPr lang="en-US" dirty="0">
              <a:ea typeface="+mn-ea"/>
              <a:cs typeface="+mn-cs"/>
            </a:endParaRPr>
          </a:p>
          <a:p>
            <a:pPr lvl="1">
              <a:buFont typeface="Wingdings" panose="05000000000000000000" pitchFamily="2" charset="2"/>
              <a:buNone/>
              <a:defRPr/>
            </a:pPr>
            <a:r>
              <a:rPr lang="en-US" dirty="0">
                <a:ea typeface="+mn-ea"/>
                <a:cs typeface="+mn-cs"/>
              </a:rPr>
              <a:t>	MOV	</a:t>
            </a:r>
            <a:r>
              <a:rPr lang="en-US" dirty="0" err="1">
                <a:ea typeface="+mn-ea"/>
                <a:cs typeface="+mn-cs"/>
              </a:rPr>
              <a:t>tri,AX</a:t>
            </a:r>
            <a:endParaRPr lang="en-US" dirty="0">
              <a:ea typeface="+mn-ea"/>
              <a:cs typeface="+mn-cs"/>
            </a:endParaRPr>
          </a:p>
          <a:p>
            <a:pPr lvl="1">
              <a:defRPr/>
            </a:pPr>
            <a:r>
              <a:rPr lang="en-US" dirty="0" err="1">
                <a:ea typeface="+mn-ea"/>
                <a:cs typeface="+mn-cs"/>
              </a:rPr>
              <a:t>Thông</a:t>
            </a:r>
            <a:r>
              <a:rPr lang="en-US" dirty="0">
                <a:ea typeface="+mn-ea"/>
                <a:cs typeface="+mn-cs"/>
              </a:rPr>
              <a:t> </a:t>
            </a:r>
            <a:r>
              <a:rPr lang="en-US" dirty="0" err="1">
                <a:ea typeface="+mn-ea"/>
                <a:cs typeface="+mn-cs"/>
              </a:rPr>
              <a:t>số</a:t>
            </a:r>
            <a:r>
              <a:rPr lang="en-US" dirty="0">
                <a:ea typeface="+mn-ea"/>
                <a:cs typeface="+mn-cs"/>
              </a:rPr>
              <a:t> </a:t>
            </a:r>
            <a:r>
              <a:rPr lang="en-US" dirty="0" err="1">
                <a:ea typeface="+mn-ea"/>
                <a:cs typeface="+mn-cs"/>
              </a:rPr>
              <a:t>dùng</a:t>
            </a:r>
            <a:r>
              <a:rPr lang="en-US" dirty="0">
                <a:ea typeface="+mn-ea"/>
                <a:cs typeface="+mn-cs"/>
              </a:rPr>
              <a:t> </a:t>
            </a:r>
            <a:r>
              <a:rPr lang="en-US" dirty="0" err="1">
                <a:ea typeface="+mn-ea"/>
                <a:cs typeface="+mn-cs"/>
              </a:rPr>
              <a:t>trong</a:t>
            </a:r>
            <a:r>
              <a:rPr lang="en-US" dirty="0">
                <a:ea typeface="+mn-ea"/>
                <a:cs typeface="+mn-cs"/>
              </a:rPr>
              <a:t> macro </a:t>
            </a:r>
            <a:r>
              <a:rPr lang="en-US" dirty="0" err="1">
                <a:ea typeface="+mn-ea"/>
                <a:cs typeface="+mn-cs"/>
              </a:rPr>
              <a:t>không</a:t>
            </a:r>
            <a:r>
              <a:rPr lang="en-US" dirty="0">
                <a:ea typeface="+mn-ea"/>
                <a:cs typeface="+mn-cs"/>
              </a:rPr>
              <a:t> </a:t>
            </a:r>
            <a:r>
              <a:rPr lang="en-US" dirty="0" err="1">
                <a:ea typeface="+mn-ea"/>
                <a:cs typeface="+mn-cs"/>
              </a:rPr>
              <a:t>có</a:t>
            </a:r>
            <a:r>
              <a:rPr lang="en-US" dirty="0">
                <a:ea typeface="+mn-ea"/>
                <a:cs typeface="+mn-cs"/>
              </a:rPr>
              <a:t> </a:t>
            </a:r>
            <a:r>
              <a:rPr lang="en-US" dirty="0" err="1">
                <a:ea typeface="+mn-ea"/>
                <a:cs typeface="+mn-cs"/>
              </a:rPr>
              <a:t>thuộc</a:t>
            </a:r>
            <a:r>
              <a:rPr lang="en-US" dirty="0">
                <a:ea typeface="+mn-ea"/>
                <a:cs typeface="+mn-cs"/>
              </a:rPr>
              <a:t> </a:t>
            </a:r>
            <a:r>
              <a:rPr lang="en-US" dirty="0" err="1">
                <a:ea typeface="+mn-ea"/>
                <a:cs typeface="+mn-cs"/>
              </a:rPr>
              <a:t>tính</a:t>
            </a:r>
            <a:r>
              <a:rPr lang="en-US" dirty="0">
                <a:ea typeface="+mn-ea"/>
                <a:cs typeface="+mn-cs"/>
              </a:rPr>
              <a:t> </a:t>
            </a:r>
            <a:r>
              <a:rPr lang="en-US" dirty="0" err="1">
                <a:ea typeface="+mn-ea"/>
                <a:cs typeface="+mn-cs"/>
              </a:rPr>
              <a:t>nhất</a:t>
            </a:r>
            <a:r>
              <a:rPr lang="en-US" dirty="0">
                <a:ea typeface="+mn-ea"/>
                <a:cs typeface="+mn-cs"/>
              </a:rPr>
              <a:t> </a:t>
            </a:r>
            <a:r>
              <a:rPr lang="en-US" dirty="0" err="1">
                <a:ea typeface="+mn-ea"/>
                <a:cs typeface="+mn-cs"/>
              </a:rPr>
              <a:t>định</a:t>
            </a:r>
            <a:r>
              <a:rPr lang="en-US" dirty="0">
                <a:ea typeface="+mn-ea"/>
                <a:cs typeface="+mn-cs"/>
              </a:rPr>
              <a:t> </a:t>
            </a:r>
            <a:r>
              <a:rPr lang="en-US" dirty="0" err="1">
                <a:ea typeface="+mn-ea"/>
                <a:cs typeface="+mn-cs"/>
              </a:rPr>
              <a:t>mà</a:t>
            </a:r>
            <a:r>
              <a:rPr lang="en-US" dirty="0">
                <a:ea typeface="+mn-ea"/>
                <a:cs typeface="+mn-cs"/>
              </a:rPr>
              <a:t> </a:t>
            </a:r>
            <a:r>
              <a:rPr lang="en-US" dirty="0" err="1">
                <a:ea typeface="+mn-ea"/>
                <a:cs typeface="+mn-cs"/>
              </a:rPr>
              <a:t>tùy</a:t>
            </a:r>
            <a:r>
              <a:rPr lang="en-US" dirty="0">
                <a:ea typeface="+mn-ea"/>
                <a:cs typeface="+mn-cs"/>
              </a:rPr>
              <a:t> </a:t>
            </a:r>
            <a:r>
              <a:rPr lang="en-US" dirty="0" err="1">
                <a:ea typeface="+mn-ea"/>
                <a:cs typeface="+mn-cs"/>
              </a:rPr>
              <a:t>thuộc</a:t>
            </a:r>
            <a:r>
              <a:rPr lang="en-US" dirty="0">
                <a:ea typeface="+mn-ea"/>
                <a:cs typeface="+mn-cs"/>
              </a:rPr>
              <a:t> </a:t>
            </a:r>
            <a:r>
              <a:rPr lang="en-US" dirty="0" err="1">
                <a:ea typeface="+mn-ea"/>
                <a:cs typeface="+mn-cs"/>
              </a:rPr>
              <a:t>vào</a:t>
            </a:r>
            <a:r>
              <a:rPr lang="en-US" dirty="0">
                <a:ea typeface="+mn-ea"/>
                <a:cs typeface="+mn-cs"/>
              </a:rPr>
              <a:t> </a:t>
            </a:r>
            <a:r>
              <a:rPr lang="en-US" dirty="0" err="1">
                <a:ea typeface="+mn-ea"/>
                <a:cs typeface="+mn-cs"/>
              </a:rPr>
              <a:t>thông</a:t>
            </a:r>
            <a:r>
              <a:rPr lang="en-US" dirty="0">
                <a:ea typeface="+mn-ea"/>
                <a:cs typeface="+mn-cs"/>
              </a:rPr>
              <a:t> </a:t>
            </a:r>
            <a:r>
              <a:rPr lang="en-US" dirty="0" err="1">
                <a:ea typeface="+mn-ea"/>
                <a:cs typeface="+mn-cs"/>
              </a:rPr>
              <a:t>số</a:t>
            </a:r>
            <a:r>
              <a:rPr lang="en-US" dirty="0">
                <a:ea typeface="+mn-ea"/>
                <a:cs typeface="+mn-cs"/>
              </a:rPr>
              <a:t> </a:t>
            </a:r>
            <a:r>
              <a:rPr lang="en-US" dirty="0" err="1">
                <a:ea typeface="+mn-ea"/>
                <a:cs typeface="+mn-cs"/>
              </a:rPr>
              <a:t>thực</a:t>
            </a:r>
            <a:r>
              <a:rPr lang="en-US" dirty="0">
                <a:ea typeface="+mn-ea"/>
                <a:cs typeface="+mn-cs"/>
              </a:rPr>
              <a:t> </a:t>
            </a:r>
            <a:r>
              <a:rPr lang="en-US" dirty="0" err="1">
                <a:ea typeface="+mn-ea"/>
                <a:cs typeface="+mn-cs"/>
              </a:rPr>
              <a:t>khi</a:t>
            </a:r>
            <a:r>
              <a:rPr lang="en-US" dirty="0">
                <a:ea typeface="+mn-ea"/>
                <a:cs typeface="+mn-cs"/>
              </a:rPr>
              <a:t> </a:t>
            </a:r>
            <a:r>
              <a:rPr lang="en-US" dirty="0" err="1">
                <a:ea typeface="+mn-ea"/>
                <a:cs typeface="+mn-cs"/>
              </a:rPr>
              <a:t>gọi</a:t>
            </a:r>
            <a:r>
              <a:rPr lang="en-US" dirty="0">
                <a:ea typeface="+mn-ea"/>
                <a:cs typeface="+mn-cs"/>
              </a:rPr>
              <a:t>. </a:t>
            </a:r>
            <a:r>
              <a:rPr lang="en-US" dirty="0" err="1">
                <a:ea typeface="+mn-ea"/>
                <a:cs typeface="+mn-cs"/>
              </a:rPr>
              <a:t>Miễn</a:t>
            </a:r>
            <a:r>
              <a:rPr lang="en-US" dirty="0">
                <a:ea typeface="+mn-ea"/>
                <a:cs typeface="+mn-cs"/>
              </a:rPr>
              <a:t> </a:t>
            </a:r>
            <a:r>
              <a:rPr lang="en-US" dirty="0" err="1">
                <a:ea typeface="+mn-ea"/>
                <a:cs typeface="+mn-cs"/>
              </a:rPr>
              <a:t>sao</a:t>
            </a:r>
            <a:r>
              <a:rPr lang="en-US" dirty="0">
                <a:ea typeface="+mn-ea"/>
                <a:cs typeface="+mn-cs"/>
              </a:rPr>
              <a:t> </a:t>
            </a:r>
            <a:r>
              <a:rPr lang="en-US" dirty="0" err="1">
                <a:ea typeface="+mn-ea"/>
                <a:cs typeface="+mn-cs"/>
              </a:rPr>
              <a:t>khi</a:t>
            </a:r>
            <a:r>
              <a:rPr lang="en-US" dirty="0">
                <a:ea typeface="+mn-ea"/>
                <a:cs typeface="+mn-cs"/>
              </a:rPr>
              <a:t> </a:t>
            </a:r>
            <a:r>
              <a:rPr lang="en-US" dirty="0" err="1">
                <a:ea typeface="+mn-ea"/>
                <a:cs typeface="+mn-cs"/>
              </a:rPr>
              <a:t>thay</a:t>
            </a:r>
            <a:r>
              <a:rPr lang="en-US" dirty="0">
                <a:ea typeface="+mn-ea"/>
                <a:cs typeface="+mn-cs"/>
              </a:rPr>
              <a:t> macro </a:t>
            </a:r>
            <a:r>
              <a:rPr lang="en-US" dirty="0" err="1">
                <a:ea typeface="+mn-ea"/>
                <a:cs typeface="+mn-cs"/>
              </a:rPr>
              <a:t>và</a:t>
            </a:r>
            <a:r>
              <a:rPr lang="en-US" dirty="0">
                <a:ea typeface="+mn-ea"/>
                <a:cs typeface="+mn-cs"/>
              </a:rPr>
              <a:t> </a:t>
            </a:r>
            <a:r>
              <a:rPr lang="en-US" dirty="0" err="1">
                <a:ea typeface="+mn-ea"/>
                <a:cs typeface="+mn-cs"/>
              </a:rPr>
              <a:t>dịch</a:t>
            </a:r>
            <a:r>
              <a:rPr lang="en-US" dirty="0">
                <a:ea typeface="+mn-ea"/>
                <a:cs typeface="+mn-cs"/>
              </a:rPr>
              <a:t> </a:t>
            </a:r>
            <a:r>
              <a:rPr lang="en-US" dirty="0" err="1">
                <a:ea typeface="+mn-ea"/>
                <a:cs typeface="+mn-cs"/>
              </a:rPr>
              <a:t>không</a:t>
            </a:r>
            <a:r>
              <a:rPr lang="en-US" dirty="0">
                <a:ea typeface="+mn-ea"/>
                <a:cs typeface="+mn-cs"/>
              </a:rPr>
              <a:t> </a:t>
            </a:r>
            <a:r>
              <a:rPr lang="en-US" dirty="0" err="1">
                <a:ea typeface="+mn-ea"/>
                <a:cs typeface="+mn-cs"/>
              </a:rPr>
              <a:t>bị</a:t>
            </a:r>
            <a:r>
              <a:rPr lang="en-US" dirty="0">
                <a:ea typeface="+mn-ea"/>
                <a:cs typeface="+mn-cs"/>
              </a:rPr>
              <a:t> </a:t>
            </a:r>
            <a:r>
              <a:rPr lang="en-US" dirty="0" err="1">
                <a:ea typeface="+mn-ea"/>
                <a:cs typeface="+mn-cs"/>
              </a:rPr>
              <a:t>lỗi</a:t>
            </a:r>
            <a:r>
              <a:rPr lang="en-US" dirty="0">
                <a:ea typeface="+mn-ea"/>
                <a:cs typeface="+mn-cs"/>
              </a:rPr>
              <a:t> </a:t>
            </a:r>
            <a:r>
              <a:rPr lang="en-US" dirty="0" err="1">
                <a:ea typeface="+mn-ea"/>
                <a:cs typeface="+mn-cs"/>
              </a:rPr>
              <a:t>cú</a:t>
            </a:r>
            <a:r>
              <a:rPr lang="en-US" dirty="0">
                <a:ea typeface="+mn-ea"/>
                <a:cs typeface="+mn-cs"/>
              </a:rPr>
              <a:t> </a:t>
            </a:r>
            <a:r>
              <a:rPr lang="en-US" dirty="0" err="1">
                <a:ea typeface="+mn-ea"/>
                <a:cs typeface="+mn-cs"/>
              </a:rPr>
              <a:t>pháp</a:t>
            </a:r>
            <a:r>
              <a:rPr lang="en-US" dirty="0">
                <a:ea typeface="+mn-ea"/>
                <a:cs typeface="+mn-cs"/>
              </a:rPr>
              <a:t> </a:t>
            </a:r>
            <a:r>
              <a:rPr lang="en-US" dirty="0" err="1">
                <a:ea typeface="+mn-ea"/>
                <a:cs typeface="+mn-cs"/>
              </a:rPr>
              <a:t>là</a:t>
            </a:r>
            <a:r>
              <a:rPr lang="en-US" dirty="0">
                <a:ea typeface="+mn-ea"/>
                <a:cs typeface="+mn-cs"/>
              </a:rPr>
              <a:t> </a:t>
            </a:r>
            <a:r>
              <a:rPr lang="en-US" dirty="0" err="1">
                <a:ea typeface="+mn-ea"/>
                <a:cs typeface="+mn-cs"/>
              </a:rPr>
              <a:t>được</a:t>
            </a:r>
            <a:r>
              <a:rPr lang="en-US" dirty="0">
                <a:ea typeface="+mn-ea"/>
                <a:cs typeface="+mn-cs"/>
              </a:rPr>
              <a:t>.</a:t>
            </a:r>
          </a:p>
          <a:p>
            <a:pPr lvl="1">
              <a:defRPr/>
            </a:pPr>
            <a:r>
              <a:rPr lang="en-US" i="1" dirty="0" err="1">
                <a:ea typeface="+mn-ea"/>
                <a:cs typeface="+mn-cs"/>
              </a:rPr>
              <a:t>Ví</a:t>
            </a:r>
            <a:r>
              <a:rPr lang="en-US" i="1" dirty="0">
                <a:ea typeface="+mn-ea"/>
                <a:cs typeface="+mn-cs"/>
              </a:rPr>
              <a:t> </a:t>
            </a:r>
            <a:r>
              <a:rPr lang="en-US" i="1" dirty="0" err="1">
                <a:ea typeface="+mn-ea"/>
                <a:cs typeface="+mn-cs"/>
              </a:rPr>
              <a:t>dụ</a:t>
            </a:r>
            <a:r>
              <a:rPr lang="en-US" i="1" dirty="0">
                <a:ea typeface="+mn-ea"/>
                <a:cs typeface="+mn-cs"/>
              </a:rPr>
              <a:t> :</a:t>
            </a:r>
            <a:r>
              <a:rPr lang="en-US" dirty="0">
                <a:ea typeface="+mn-ea"/>
                <a:cs typeface="+mn-cs"/>
              </a:rPr>
              <a:t> 	</a:t>
            </a:r>
            <a:r>
              <a:rPr lang="en-US" dirty="0" err="1">
                <a:ea typeface="+mn-ea"/>
                <a:cs typeface="+mn-cs"/>
              </a:rPr>
              <a:t>có</a:t>
            </a:r>
            <a:r>
              <a:rPr lang="en-US" dirty="0">
                <a:ea typeface="+mn-ea"/>
                <a:cs typeface="+mn-cs"/>
              </a:rPr>
              <a:t> </a:t>
            </a:r>
            <a:r>
              <a:rPr lang="en-US" dirty="0" err="1">
                <a:ea typeface="+mn-ea"/>
                <a:cs typeface="+mn-cs"/>
              </a:rPr>
              <a:t>thể</a:t>
            </a:r>
            <a:r>
              <a:rPr lang="en-US" dirty="0">
                <a:ea typeface="+mn-ea"/>
                <a:cs typeface="+mn-cs"/>
              </a:rPr>
              <a:t> </a:t>
            </a:r>
            <a:r>
              <a:rPr lang="en-US" dirty="0" err="1">
                <a:ea typeface="+mn-ea"/>
                <a:cs typeface="+mn-cs"/>
              </a:rPr>
              <a:t>gọi</a:t>
            </a:r>
            <a:r>
              <a:rPr lang="en-US" dirty="0">
                <a:ea typeface="+mn-ea"/>
                <a:cs typeface="+mn-cs"/>
              </a:rPr>
              <a:t>	</a:t>
            </a:r>
            <a:r>
              <a:rPr lang="en-US" dirty="0" err="1">
                <a:ea typeface="+mn-ea"/>
                <a:cs typeface="+mn-cs"/>
              </a:rPr>
              <a:t>Doi</a:t>
            </a:r>
            <a:r>
              <a:rPr lang="en-US" dirty="0">
                <a:ea typeface="+mn-ea"/>
                <a:cs typeface="+mn-cs"/>
              </a:rPr>
              <a:t>	</a:t>
            </a:r>
            <a:r>
              <a:rPr lang="en-US" dirty="0" err="1">
                <a:ea typeface="+mn-ea"/>
                <a:cs typeface="+mn-cs"/>
              </a:rPr>
              <a:t>BX,tri_so</a:t>
            </a:r>
            <a:endParaRPr lang="en-US" dirty="0">
              <a:ea typeface="+mn-ea"/>
              <a:cs typeface="+mn-cs"/>
            </a:endParaRPr>
          </a:p>
          <a:p>
            <a:pPr lvl="1">
              <a:defRPr/>
            </a:pPr>
            <a:r>
              <a:rPr lang="en-US" dirty="0" err="1">
                <a:ea typeface="+mn-ea"/>
                <a:cs typeface="+mn-cs"/>
              </a:rPr>
              <a:t>Nhưng</a:t>
            </a:r>
            <a:r>
              <a:rPr lang="en-US" dirty="0">
                <a:ea typeface="+mn-ea"/>
                <a:cs typeface="+mn-cs"/>
              </a:rPr>
              <a:t> </a:t>
            </a:r>
            <a:r>
              <a:rPr lang="en-US" dirty="0" err="1">
                <a:ea typeface="+mn-ea"/>
                <a:cs typeface="+mn-cs"/>
              </a:rPr>
              <a:t>không</a:t>
            </a:r>
            <a:r>
              <a:rPr lang="en-US" dirty="0">
                <a:ea typeface="+mn-ea"/>
                <a:cs typeface="+mn-cs"/>
              </a:rPr>
              <a:t> </a:t>
            </a:r>
            <a:r>
              <a:rPr lang="en-US" dirty="0" err="1">
                <a:ea typeface="+mn-ea"/>
                <a:cs typeface="+mn-cs"/>
              </a:rPr>
              <a:t>thể</a:t>
            </a:r>
            <a:r>
              <a:rPr lang="en-US" dirty="0">
                <a:ea typeface="+mn-ea"/>
                <a:cs typeface="+mn-cs"/>
              </a:rPr>
              <a:t> </a:t>
            </a:r>
            <a:r>
              <a:rPr lang="en-US" dirty="0" err="1">
                <a:ea typeface="+mn-ea"/>
                <a:cs typeface="+mn-cs"/>
              </a:rPr>
              <a:t>gọi</a:t>
            </a:r>
            <a:r>
              <a:rPr lang="en-US" dirty="0">
                <a:ea typeface="+mn-ea"/>
                <a:cs typeface="+mn-cs"/>
              </a:rPr>
              <a:t>	</a:t>
            </a:r>
            <a:r>
              <a:rPr lang="en-US" dirty="0" err="1">
                <a:ea typeface="+mn-ea"/>
                <a:cs typeface="+mn-cs"/>
              </a:rPr>
              <a:t>Doi</a:t>
            </a:r>
            <a:r>
              <a:rPr lang="en-US" dirty="0">
                <a:ea typeface="+mn-ea"/>
                <a:cs typeface="+mn-cs"/>
              </a:rPr>
              <a:t>	BX,2</a:t>
            </a:r>
          </a:p>
          <a:p>
            <a:pPr>
              <a:defRPr/>
            </a:pPr>
            <a:endParaRPr lang="en-US" dirty="0"/>
          </a:p>
        </p:txBody>
      </p:sp>
    </p:spTree>
    <p:extLst>
      <p:ext uri="{BB962C8B-B14F-4D97-AF65-F5344CB8AC3E}">
        <p14:creationId xmlns:p14="http://schemas.microsoft.com/office/powerpoint/2010/main" val="1873656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a:extLst>
              <a:ext uri="{FF2B5EF4-FFF2-40B4-BE49-F238E27FC236}">
                <a16:creationId xmlns:a16="http://schemas.microsoft.com/office/drawing/2014/main" id="{71EC8421-D53C-4D5F-A9C8-B006BEA93257}"/>
              </a:ext>
            </a:extLst>
          </p:cNvPr>
          <p:cNvSpPr>
            <a:spLocks noGrp="1" noChangeArrowheads="1"/>
          </p:cNvSpPr>
          <p:nvPr>
            <p:ph type="title"/>
          </p:nvPr>
        </p:nvSpPr>
        <p:spPr>
          <a:xfrm>
            <a:off x="2743200" y="228600"/>
            <a:ext cx="7886700" cy="533400"/>
          </a:xfrm>
        </p:spPr>
        <p:txBody>
          <a:bodyPr>
            <a:normAutofit fontScale="90000"/>
          </a:bodyPr>
          <a:lstStyle/>
          <a:p>
            <a:pPr eaLnBrk="1" hangingPunct="1"/>
            <a:r>
              <a:rPr lang="en-AU" altLang="vi-VN"/>
              <a:t> Các Cổng Logic</a:t>
            </a:r>
          </a:p>
        </p:txBody>
      </p:sp>
      <p:sp>
        <p:nvSpPr>
          <p:cNvPr id="55300" name="Rectangle 3">
            <a:extLst>
              <a:ext uri="{FF2B5EF4-FFF2-40B4-BE49-F238E27FC236}">
                <a16:creationId xmlns:a16="http://schemas.microsoft.com/office/drawing/2014/main" id="{3895565E-1584-49BC-B764-E2FCADCF2342}"/>
              </a:ext>
            </a:extLst>
          </p:cNvPr>
          <p:cNvSpPr>
            <a:spLocks noGrp="1" noChangeArrowheads="1"/>
          </p:cNvSpPr>
          <p:nvPr>
            <p:ph type="body" sz="half" idx="1"/>
          </p:nvPr>
        </p:nvSpPr>
        <p:spPr>
          <a:xfrm>
            <a:off x="1752600" y="1295400"/>
            <a:ext cx="8915400" cy="5181600"/>
          </a:xfrm>
        </p:spPr>
        <p:txBody>
          <a:bodyPr/>
          <a:lstStyle/>
          <a:p>
            <a:pPr eaLnBrk="1" hangingPunct="1"/>
            <a:r>
              <a:rPr lang="en-AU" altLang="vi-VN"/>
              <a:t>Cổng OR</a:t>
            </a:r>
          </a:p>
          <a:p>
            <a:pPr lvl="1" eaLnBrk="1" hangingPunct="1"/>
            <a:r>
              <a:rPr lang="en-US" altLang="vi-VN"/>
              <a:t>Chức năng:Thực hiện phép toán logic OR</a:t>
            </a:r>
          </a:p>
          <a:p>
            <a:pPr lvl="1" eaLnBrk="1" hangingPunct="1"/>
            <a:r>
              <a:rPr lang="en-US" altLang="vi-VN"/>
              <a:t>Đầu ra chỉ bằng 0 khi tất cả các đầu vào bằng 0</a:t>
            </a:r>
          </a:p>
          <a:p>
            <a:pPr lvl="1" eaLnBrk="1" hangingPunct="1"/>
            <a:r>
              <a:rPr lang="en-US" altLang="vi-VN"/>
              <a:t>Ký hiệu:</a:t>
            </a:r>
          </a:p>
          <a:p>
            <a:pPr lvl="1" eaLnBrk="1" hangingPunct="1">
              <a:buFont typeface="Wingdings 2" panose="05020102010507070707" pitchFamily="18" charset="2"/>
              <a:buNone/>
            </a:pPr>
            <a:endParaRPr lang="en-US" altLang="vi-VN"/>
          </a:p>
          <a:p>
            <a:pPr lvl="1" eaLnBrk="1" hangingPunct="1">
              <a:buFont typeface="Wingdings 2" panose="05020102010507070707" pitchFamily="18" charset="2"/>
              <a:buNone/>
            </a:pPr>
            <a:endParaRPr lang="en-US" altLang="vi-VN"/>
          </a:p>
          <a:p>
            <a:pPr lvl="1" eaLnBrk="1" hangingPunct="1"/>
            <a:endParaRPr lang="en-US" altLang="vi-VN"/>
          </a:p>
          <a:p>
            <a:pPr lvl="1" eaLnBrk="1" hangingPunct="1"/>
            <a:r>
              <a:rPr lang="en-US" altLang="vi-VN"/>
              <a:t>Bảng sự thật:</a:t>
            </a:r>
          </a:p>
          <a:p>
            <a:pPr lvl="1" eaLnBrk="1" hangingPunct="1"/>
            <a:r>
              <a:rPr lang="en-US" altLang="vi-VN"/>
              <a:t>Quan hệ vào ra : out = A + B</a:t>
            </a:r>
            <a:endParaRPr lang="en-AU" altLang="vi-VN"/>
          </a:p>
        </p:txBody>
      </p:sp>
      <p:graphicFrame>
        <p:nvGraphicFramePr>
          <p:cNvPr id="1529889" name="Group 33">
            <a:extLst>
              <a:ext uri="{FF2B5EF4-FFF2-40B4-BE49-F238E27FC236}">
                <a16:creationId xmlns:a16="http://schemas.microsoft.com/office/drawing/2014/main" id="{720DF1D0-BCD9-4721-8331-FC7D3FFFDE6C}"/>
              </a:ext>
            </a:extLst>
          </p:cNvPr>
          <p:cNvGraphicFramePr>
            <a:graphicFrameLocks noGrp="1"/>
          </p:cNvGraphicFramePr>
          <p:nvPr>
            <p:ph sz="half" idx="2"/>
          </p:nvPr>
        </p:nvGraphicFramePr>
        <p:xfrm>
          <a:off x="7310438" y="3113088"/>
          <a:ext cx="2743200" cy="2590800"/>
        </p:xfrm>
        <a:graphic>
          <a:graphicData uri="http://schemas.openxmlformats.org/drawingml/2006/table">
            <a:tbl>
              <a:tblPr/>
              <a:tblGrid>
                <a:gridCol w="922338">
                  <a:extLst>
                    <a:ext uri="{9D8B030D-6E8A-4147-A177-3AD203B41FA5}">
                      <a16:colId xmlns:a16="http://schemas.microsoft.com/office/drawing/2014/main" val="20000"/>
                    </a:ext>
                  </a:extLst>
                </a:gridCol>
                <a:gridCol w="919162">
                  <a:extLst>
                    <a:ext uri="{9D8B030D-6E8A-4147-A177-3AD203B41FA5}">
                      <a16:colId xmlns:a16="http://schemas.microsoft.com/office/drawing/2014/main" val="20001"/>
                    </a:ext>
                  </a:extLst>
                </a:gridCol>
                <a:gridCol w="901700">
                  <a:extLst>
                    <a:ext uri="{9D8B030D-6E8A-4147-A177-3AD203B41FA5}">
                      <a16:colId xmlns:a16="http://schemas.microsoft.com/office/drawing/2014/main" val="20002"/>
                    </a:ext>
                  </a:extLst>
                </a:gridCol>
              </a:tblGrid>
              <a:tr h="4413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out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extLst>
                  <a:ext uri="{0D108BD9-81ED-4DB2-BD59-A6C34878D82A}">
                    <a16:rowId xmlns:a16="http://schemas.microsoft.com/office/drawing/2014/main" val="10000"/>
                  </a:ext>
                </a:extLst>
              </a:tr>
              <a:tr h="4413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13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13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13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5298" name="Slide Number Placeholder 6">
            <a:extLst>
              <a:ext uri="{FF2B5EF4-FFF2-40B4-BE49-F238E27FC236}">
                <a16:creationId xmlns:a16="http://schemas.microsoft.com/office/drawing/2014/main" id="{4458A784-1A42-4125-BF90-4EBBBD71431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8DF6DCD6-6459-4212-AC96-9A4D762CB76C}" type="slidenum">
              <a:rPr lang="en-US" altLang="vi-VN" sz="1400">
                <a:latin typeface="Tahoma" panose="020B0604030504040204" pitchFamily="34" charset="0"/>
              </a:rPr>
              <a:pPr>
                <a:spcBef>
                  <a:spcPct val="0"/>
                </a:spcBef>
                <a:buClrTx/>
                <a:buSzTx/>
                <a:buFontTx/>
                <a:buNone/>
              </a:pPr>
              <a:t>56</a:t>
            </a:fld>
            <a:endParaRPr lang="en-US" altLang="vi-VN" sz="1400">
              <a:latin typeface="Tahoma" panose="020B0604030504040204" pitchFamily="34" charset="0"/>
            </a:endParaRPr>
          </a:p>
        </p:txBody>
      </p:sp>
      <p:pic>
        <p:nvPicPr>
          <p:cNvPr id="55301" name="Picture 4" descr="'Military' OR Symbol">
            <a:hlinkClick r:id="rId2" tooltip="'Military' OR Symbol"/>
            <a:extLst>
              <a:ext uri="{FF2B5EF4-FFF2-40B4-BE49-F238E27FC236}">
                <a16:creationId xmlns:a16="http://schemas.microsoft.com/office/drawing/2014/main" id="{6029F607-1BA8-4E02-8F3E-B566830EE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657600"/>
            <a:ext cx="2133600"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5">
            <a:extLst>
              <a:ext uri="{FF2B5EF4-FFF2-40B4-BE49-F238E27FC236}">
                <a16:creationId xmlns:a16="http://schemas.microsoft.com/office/drawing/2014/main" id="{CF0204A1-212F-4512-8289-CADB907DFF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505201"/>
            <a:ext cx="1600200"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7611808"/>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74BBC90B-2F98-4E84-9935-A5118E455C9E}"/>
              </a:ext>
            </a:extLst>
          </p:cNvPr>
          <p:cNvSpPr>
            <a:spLocks noGrp="1" noChangeArrowheads="1"/>
          </p:cNvSpPr>
          <p:nvPr>
            <p:ph type="title"/>
          </p:nvPr>
        </p:nvSpPr>
        <p:spPr/>
        <p:txBody>
          <a:bodyPr/>
          <a:lstStyle/>
          <a:p>
            <a:pPr marL="609600" indent="-609600"/>
            <a:r>
              <a:rPr lang="en-US" altLang="en-US"/>
              <a:t>Các chỉ dẫn dùng trong macro </a:t>
            </a:r>
          </a:p>
        </p:txBody>
      </p:sp>
      <p:sp>
        <p:nvSpPr>
          <p:cNvPr id="21507" name="Rectangle 3">
            <a:extLst>
              <a:ext uri="{FF2B5EF4-FFF2-40B4-BE49-F238E27FC236}">
                <a16:creationId xmlns:a16="http://schemas.microsoft.com/office/drawing/2014/main" id="{04D33676-84D9-42C4-8EC4-858AFDCAA17B}"/>
              </a:ext>
            </a:extLst>
          </p:cNvPr>
          <p:cNvSpPr>
            <a:spLocks noGrp="1" noChangeArrowheads="1"/>
          </p:cNvSpPr>
          <p:nvPr>
            <p:ph type="body" idx="1"/>
          </p:nvPr>
        </p:nvSpPr>
        <p:spPr>
          <a:xfrm>
            <a:off x="1905000" y="990600"/>
            <a:ext cx="8574088" cy="5867400"/>
          </a:xfrm>
        </p:spPr>
        <p:txBody>
          <a:bodyPr/>
          <a:lstStyle/>
          <a:p>
            <a:pPr marL="609600" indent="-609600">
              <a:lnSpc>
                <a:spcPct val="90000"/>
              </a:lnSpc>
              <a:defRPr/>
            </a:pPr>
            <a:r>
              <a:rPr lang="en-US" sz="2400" b="1" dirty="0" err="1"/>
              <a:t>Chỉ</a:t>
            </a:r>
            <a:r>
              <a:rPr lang="en-US" sz="2400" b="1" dirty="0"/>
              <a:t> </a:t>
            </a:r>
            <a:r>
              <a:rPr lang="en-US" sz="2400" b="1" dirty="0" err="1"/>
              <a:t>dẫn</a:t>
            </a:r>
            <a:r>
              <a:rPr lang="en-US" sz="2400" b="1" dirty="0"/>
              <a:t> LOCAL</a:t>
            </a:r>
            <a:endParaRPr lang="en-US" sz="2400" dirty="0"/>
          </a:p>
          <a:p>
            <a:pPr marL="609600" indent="-609600">
              <a:lnSpc>
                <a:spcPct val="90000"/>
              </a:lnSpc>
              <a:buNone/>
              <a:defRPr/>
            </a:pPr>
            <a:r>
              <a:rPr lang="en-US" sz="2400" b="1" dirty="0"/>
              <a:t>	LOCAL 	</a:t>
            </a:r>
            <a:r>
              <a:rPr lang="en-GB" sz="2400" b="1" dirty="0"/>
              <a:t>&lt;</a:t>
            </a:r>
            <a:r>
              <a:rPr lang="en-GB" sz="2400" b="1" dirty="0" err="1"/>
              <a:t>tên</a:t>
            </a:r>
            <a:r>
              <a:rPr lang="en-GB" sz="2400" b="1" dirty="0"/>
              <a:t>&gt; [, . . . ]</a:t>
            </a:r>
            <a:endParaRPr lang="en-US" sz="2400" b="1" dirty="0"/>
          </a:p>
          <a:p>
            <a:pPr lvl="1">
              <a:defRPr/>
            </a:pPr>
            <a:r>
              <a:rPr lang="en-US" dirty="0" err="1">
                <a:ea typeface="+mn-ea"/>
                <a:cs typeface="+mn-cs"/>
              </a:rPr>
              <a:t>Chỉ</a:t>
            </a:r>
            <a:r>
              <a:rPr lang="en-US" dirty="0">
                <a:ea typeface="+mn-ea"/>
                <a:cs typeface="+mn-cs"/>
              </a:rPr>
              <a:t> </a:t>
            </a:r>
            <a:r>
              <a:rPr lang="en-US" dirty="0" err="1">
                <a:ea typeface="+mn-ea"/>
                <a:cs typeface="+mn-cs"/>
              </a:rPr>
              <a:t>dùng</a:t>
            </a:r>
            <a:r>
              <a:rPr lang="en-US" dirty="0">
                <a:ea typeface="+mn-ea"/>
                <a:cs typeface="+mn-cs"/>
              </a:rPr>
              <a:t> </a:t>
            </a:r>
            <a:r>
              <a:rPr lang="en-US" dirty="0" err="1">
                <a:ea typeface="+mn-ea"/>
                <a:cs typeface="+mn-cs"/>
              </a:rPr>
              <a:t>trong</a:t>
            </a:r>
            <a:r>
              <a:rPr lang="en-US" dirty="0">
                <a:ea typeface="+mn-ea"/>
                <a:cs typeface="+mn-cs"/>
              </a:rPr>
              <a:t> MACRO </a:t>
            </a:r>
            <a:r>
              <a:rPr lang="en-US" dirty="0" err="1">
                <a:ea typeface="+mn-ea"/>
                <a:cs typeface="+mn-cs"/>
              </a:rPr>
              <a:t>và</a:t>
            </a:r>
            <a:r>
              <a:rPr lang="en-US" dirty="0">
                <a:ea typeface="+mn-ea"/>
                <a:cs typeface="+mn-cs"/>
              </a:rPr>
              <a:t> </a:t>
            </a:r>
            <a:r>
              <a:rPr lang="en-US" dirty="0" err="1">
                <a:ea typeface="+mn-ea"/>
                <a:cs typeface="+mn-cs"/>
              </a:rPr>
              <a:t>đi</a:t>
            </a:r>
            <a:r>
              <a:rPr lang="en-US" dirty="0">
                <a:ea typeface="+mn-ea"/>
                <a:cs typeface="+mn-cs"/>
              </a:rPr>
              <a:t> </a:t>
            </a:r>
            <a:r>
              <a:rPr lang="en-US" dirty="0" err="1">
                <a:ea typeface="+mn-ea"/>
                <a:cs typeface="+mn-cs"/>
              </a:rPr>
              <a:t>trước</a:t>
            </a:r>
            <a:r>
              <a:rPr lang="en-US" dirty="0">
                <a:ea typeface="+mn-ea"/>
                <a:cs typeface="+mn-cs"/>
              </a:rPr>
              <a:t> </a:t>
            </a:r>
            <a:r>
              <a:rPr lang="en-US" dirty="0" err="1">
                <a:ea typeface="+mn-ea"/>
                <a:cs typeface="+mn-cs"/>
              </a:rPr>
              <a:t>các</a:t>
            </a:r>
            <a:r>
              <a:rPr lang="en-US" dirty="0">
                <a:ea typeface="+mn-ea"/>
                <a:cs typeface="+mn-cs"/>
              </a:rPr>
              <a:t> </a:t>
            </a:r>
            <a:r>
              <a:rPr lang="en-US" dirty="0" err="1">
                <a:ea typeface="+mn-ea"/>
                <a:cs typeface="+mn-cs"/>
              </a:rPr>
              <a:t>chỉ</a:t>
            </a:r>
            <a:r>
              <a:rPr lang="en-US" dirty="0">
                <a:ea typeface="+mn-ea"/>
                <a:cs typeface="+mn-cs"/>
              </a:rPr>
              <a:t> </a:t>
            </a:r>
            <a:r>
              <a:rPr lang="en-US" dirty="0" err="1">
                <a:ea typeface="+mn-ea"/>
                <a:cs typeface="+mn-cs"/>
              </a:rPr>
              <a:t>thị</a:t>
            </a:r>
            <a:r>
              <a:rPr lang="en-US" dirty="0">
                <a:ea typeface="+mn-ea"/>
                <a:cs typeface="+mn-cs"/>
              </a:rPr>
              <a:t> </a:t>
            </a:r>
            <a:r>
              <a:rPr lang="en-US" dirty="0" err="1">
                <a:ea typeface="+mn-ea"/>
                <a:cs typeface="+mn-cs"/>
              </a:rPr>
              <a:t>khác</a:t>
            </a:r>
            <a:r>
              <a:rPr lang="en-US" dirty="0">
                <a:ea typeface="+mn-ea"/>
                <a:cs typeface="+mn-cs"/>
              </a:rPr>
              <a:t>.</a:t>
            </a:r>
          </a:p>
          <a:p>
            <a:pPr lvl="1">
              <a:defRPr/>
            </a:pPr>
            <a:r>
              <a:rPr lang="en-US" dirty="0" err="1">
                <a:ea typeface="+mn-ea"/>
                <a:cs typeface="+mn-cs"/>
              </a:rPr>
              <a:t>Dùng</a:t>
            </a:r>
            <a:r>
              <a:rPr lang="en-US" dirty="0">
                <a:ea typeface="+mn-ea"/>
                <a:cs typeface="+mn-cs"/>
              </a:rPr>
              <a:t> </a:t>
            </a:r>
            <a:r>
              <a:rPr lang="en-US" dirty="0" err="1">
                <a:ea typeface="+mn-ea"/>
                <a:cs typeface="+mn-cs"/>
              </a:rPr>
              <a:t>để</a:t>
            </a:r>
            <a:r>
              <a:rPr lang="en-US" dirty="0">
                <a:ea typeface="+mn-ea"/>
                <a:cs typeface="+mn-cs"/>
              </a:rPr>
              <a:t> </a:t>
            </a:r>
            <a:r>
              <a:rPr lang="en-US" dirty="0" err="1">
                <a:ea typeface="+mn-ea"/>
                <a:cs typeface="+mn-cs"/>
              </a:rPr>
              <a:t>khai</a:t>
            </a:r>
            <a:r>
              <a:rPr lang="en-US" dirty="0">
                <a:ea typeface="+mn-ea"/>
                <a:cs typeface="+mn-cs"/>
              </a:rPr>
              <a:t> </a:t>
            </a:r>
            <a:r>
              <a:rPr lang="en-US" dirty="0" err="1">
                <a:ea typeface="+mn-ea"/>
                <a:cs typeface="+mn-cs"/>
              </a:rPr>
              <a:t>báo</a:t>
            </a:r>
            <a:r>
              <a:rPr lang="en-US" dirty="0">
                <a:ea typeface="+mn-ea"/>
                <a:cs typeface="+mn-cs"/>
              </a:rPr>
              <a:t> </a:t>
            </a:r>
            <a:r>
              <a:rPr lang="en-US" dirty="0" err="1">
                <a:ea typeface="+mn-ea"/>
                <a:cs typeface="+mn-cs"/>
              </a:rPr>
              <a:t>các</a:t>
            </a:r>
            <a:r>
              <a:rPr lang="en-US" dirty="0">
                <a:ea typeface="+mn-ea"/>
                <a:cs typeface="+mn-cs"/>
              </a:rPr>
              <a:t> </a:t>
            </a:r>
            <a:r>
              <a:rPr lang="en-US" dirty="0" err="1">
                <a:ea typeface="+mn-ea"/>
                <a:cs typeface="+mn-cs"/>
              </a:rPr>
              <a:t>nhãn</a:t>
            </a:r>
            <a:r>
              <a:rPr lang="en-US" dirty="0">
                <a:ea typeface="+mn-ea"/>
                <a:cs typeface="+mn-cs"/>
              </a:rPr>
              <a:t> </a:t>
            </a:r>
            <a:r>
              <a:rPr lang="en-US" dirty="0" err="1">
                <a:ea typeface="+mn-ea"/>
                <a:cs typeface="+mn-cs"/>
              </a:rPr>
              <a:t>địa</a:t>
            </a:r>
            <a:r>
              <a:rPr lang="en-US" dirty="0">
                <a:ea typeface="+mn-ea"/>
                <a:cs typeface="+mn-cs"/>
              </a:rPr>
              <a:t> </a:t>
            </a:r>
            <a:r>
              <a:rPr lang="en-US" dirty="0" err="1">
                <a:ea typeface="+mn-ea"/>
                <a:cs typeface="+mn-cs"/>
              </a:rPr>
              <a:t>phương</a:t>
            </a:r>
            <a:r>
              <a:rPr lang="en-US" dirty="0">
                <a:ea typeface="+mn-ea"/>
                <a:cs typeface="+mn-cs"/>
              </a:rPr>
              <a:t> </a:t>
            </a:r>
            <a:r>
              <a:rPr lang="en-US" dirty="0" err="1">
                <a:ea typeface="+mn-ea"/>
                <a:cs typeface="+mn-cs"/>
              </a:rPr>
              <a:t>dùng</a:t>
            </a:r>
            <a:r>
              <a:rPr lang="en-US" dirty="0">
                <a:ea typeface="+mn-ea"/>
                <a:cs typeface="+mn-cs"/>
              </a:rPr>
              <a:t> </a:t>
            </a:r>
            <a:r>
              <a:rPr lang="en-US" dirty="0" err="1">
                <a:ea typeface="+mn-ea"/>
                <a:cs typeface="+mn-cs"/>
              </a:rPr>
              <a:t>trong</a:t>
            </a:r>
            <a:r>
              <a:rPr lang="en-US" dirty="0">
                <a:ea typeface="+mn-ea"/>
                <a:cs typeface="+mn-cs"/>
              </a:rPr>
              <a:t> macro </a:t>
            </a:r>
            <a:r>
              <a:rPr lang="en-US" dirty="0" err="1">
                <a:ea typeface="+mn-ea"/>
                <a:cs typeface="+mn-cs"/>
              </a:rPr>
              <a:t>để</a:t>
            </a:r>
            <a:r>
              <a:rPr lang="en-US" dirty="0">
                <a:ea typeface="+mn-ea"/>
                <a:cs typeface="+mn-cs"/>
              </a:rPr>
              <a:t> </a:t>
            </a:r>
            <a:r>
              <a:rPr lang="en-US" dirty="0" err="1">
                <a:ea typeface="+mn-ea"/>
                <a:cs typeface="+mn-cs"/>
              </a:rPr>
              <a:t>tránh</a:t>
            </a:r>
            <a:r>
              <a:rPr lang="en-US" dirty="0">
                <a:ea typeface="+mn-ea"/>
                <a:cs typeface="+mn-cs"/>
              </a:rPr>
              <a:t> </a:t>
            </a:r>
            <a:r>
              <a:rPr lang="en-US" dirty="0" err="1">
                <a:ea typeface="+mn-ea"/>
                <a:cs typeface="+mn-cs"/>
              </a:rPr>
              <a:t>tình</a:t>
            </a:r>
            <a:r>
              <a:rPr lang="en-US" dirty="0">
                <a:ea typeface="+mn-ea"/>
                <a:cs typeface="+mn-cs"/>
              </a:rPr>
              <a:t> </a:t>
            </a:r>
            <a:r>
              <a:rPr lang="en-US" dirty="0" err="1">
                <a:ea typeface="+mn-ea"/>
                <a:cs typeface="+mn-cs"/>
              </a:rPr>
              <a:t>trạng</a:t>
            </a:r>
            <a:r>
              <a:rPr lang="en-US" dirty="0">
                <a:ea typeface="+mn-ea"/>
                <a:cs typeface="+mn-cs"/>
              </a:rPr>
              <a:t> </a:t>
            </a:r>
            <a:r>
              <a:rPr lang="en-US" dirty="0" err="1">
                <a:ea typeface="+mn-ea"/>
                <a:cs typeface="+mn-cs"/>
              </a:rPr>
              <a:t>báo</a:t>
            </a:r>
            <a:r>
              <a:rPr lang="en-US" dirty="0">
                <a:ea typeface="+mn-ea"/>
                <a:cs typeface="+mn-cs"/>
              </a:rPr>
              <a:t> </a:t>
            </a:r>
            <a:r>
              <a:rPr lang="en-US" dirty="0" err="1">
                <a:ea typeface="+mn-ea"/>
                <a:cs typeface="+mn-cs"/>
              </a:rPr>
              <a:t>lỗi</a:t>
            </a:r>
            <a:r>
              <a:rPr lang="en-US" dirty="0">
                <a:ea typeface="+mn-ea"/>
                <a:cs typeface="+mn-cs"/>
              </a:rPr>
              <a:t> </a:t>
            </a:r>
            <a:r>
              <a:rPr lang="en-US" dirty="0" err="1">
                <a:ea typeface="+mn-ea"/>
                <a:cs typeface="+mn-cs"/>
              </a:rPr>
              <a:t>khi</a:t>
            </a:r>
            <a:r>
              <a:rPr lang="en-US" dirty="0">
                <a:ea typeface="+mn-ea"/>
                <a:cs typeface="+mn-cs"/>
              </a:rPr>
              <a:t> </a:t>
            </a:r>
            <a:r>
              <a:rPr lang="en-US" dirty="0" err="1">
                <a:ea typeface="+mn-ea"/>
                <a:cs typeface="+mn-cs"/>
              </a:rPr>
              <a:t>có</a:t>
            </a:r>
            <a:r>
              <a:rPr lang="en-US" dirty="0">
                <a:ea typeface="+mn-ea"/>
                <a:cs typeface="+mn-cs"/>
              </a:rPr>
              <a:t> </a:t>
            </a:r>
            <a:r>
              <a:rPr lang="en-US" dirty="0" err="1">
                <a:ea typeface="+mn-ea"/>
                <a:cs typeface="+mn-cs"/>
              </a:rPr>
              <a:t>sự</a:t>
            </a:r>
            <a:r>
              <a:rPr lang="en-US" dirty="0">
                <a:ea typeface="+mn-ea"/>
                <a:cs typeface="+mn-cs"/>
              </a:rPr>
              <a:t> </a:t>
            </a:r>
            <a:r>
              <a:rPr lang="en-US" dirty="0" err="1">
                <a:ea typeface="+mn-ea"/>
                <a:cs typeface="+mn-cs"/>
              </a:rPr>
              <a:t>lặp</a:t>
            </a:r>
            <a:r>
              <a:rPr lang="en-US" dirty="0">
                <a:ea typeface="+mn-ea"/>
                <a:cs typeface="+mn-cs"/>
              </a:rPr>
              <a:t> </a:t>
            </a:r>
            <a:r>
              <a:rPr lang="en-US" dirty="0" err="1">
                <a:ea typeface="+mn-ea"/>
                <a:cs typeface="+mn-cs"/>
              </a:rPr>
              <a:t>lại</a:t>
            </a:r>
            <a:r>
              <a:rPr lang="en-US" dirty="0">
                <a:ea typeface="+mn-ea"/>
                <a:cs typeface="+mn-cs"/>
              </a:rPr>
              <a:t> </a:t>
            </a:r>
            <a:r>
              <a:rPr lang="en-US" dirty="0" err="1">
                <a:ea typeface="+mn-ea"/>
                <a:cs typeface="+mn-cs"/>
              </a:rPr>
              <a:t>nhãn</a:t>
            </a:r>
            <a:r>
              <a:rPr lang="en-US" dirty="0">
                <a:ea typeface="+mn-ea"/>
                <a:cs typeface="+mn-cs"/>
              </a:rPr>
              <a:t> </a:t>
            </a:r>
            <a:r>
              <a:rPr lang="en-US" dirty="0" err="1">
                <a:ea typeface="+mn-ea"/>
                <a:cs typeface="+mn-cs"/>
              </a:rPr>
              <a:t>trong</a:t>
            </a:r>
            <a:r>
              <a:rPr lang="en-US" dirty="0">
                <a:ea typeface="+mn-ea"/>
                <a:cs typeface="+mn-cs"/>
              </a:rPr>
              <a:t> </a:t>
            </a:r>
            <a:r>
              <a:rPr lang="en-US" dirty="0" err="1">
                <a:ea typeface="+mn-ea"/>
                <a:cs typeface="+mn-cs"/>
              </a:rPr>
              <a:t>các</a:t>
            </a:r>
            <a:r>
              <a:rPr lang="en-US" dirty="0">
                <a:ea typeface="+mn-ea"/>
                <a:cs typeface="+mn-cs"/>
              </a:rPr>
              <a:t> </a:t>
            </a:r>
            <a:r>
              <a:rPr lang="en-US" dirty="0" err="1">
                <a:ea typeface="+mn-ea"/>
                <a:cs typeface="+mn-cs"/>
              </a:rPr>
              <a:t>lần</a:t>
            </a:r>
            <a:r>
              <a:rPr lang="en-US" dirty="0">
                <a:ea typeface="+mn-ea"/>
                <a:cs typeface="+mn-cs"/>
              </a:rPr>
              <a:t> </a:t>
            </a:r>
            <a:r>
              <a:rPr lang="en-US" dirty="0" err="1">
                <a:ea typeface="+mn-ea"/>
                <a:cs typeface="+mn-cs"/>
              </a:rPr>
              <a:t>gọi</a:t>
            </a:r>
            <a:r>
              <a:rPr lang="en-US" dirty="0">
                <a:ea typeface="+mn-ea"/>
                <a:cs typeface="+mn-cs"/>
              </a:rPr>
              <a:t> macro.</a:t>
            </a:r>
          </a:p>
          <a:p>
            <a:pPr marL="609600" indent="-609600">
              <a:lnSpc>
                <a:spcPct val="90000"/>
              </a:lnSpc>
              <a:defRPr/>
            </a:pPr>
            <a:r>
              <a:rPr lang="en-US" sz="2400" b="1" dirty="0" err="1"/>
              <a:t>Ví</a:t>
            </a:r>
            <a:r>
              <a:rPr lang="en-US" sz="2400" b="1" dirty="0"/>
              <a:t> </a:t>
            </a:r>
            <a:r>
              <a:rPr lang="en-US" sz="2400" b="1" dirty="0" err="1"/>
              <a:t>dụ</a:t>
            </a:r>
            <a:r>
              <a:rPr lang="en-US" sz="2400" b="1" dirty="0"/>
              <a:t> : </a:t>
            </a:r>
            <a:r>
              <a:rPr lang="en-US" sz="2400" dirty="0"/>
              <a:t>Ta </a:t>
            </a:r>
            <a:r>
              <a:rPr lang="en-US" sz="2400" dirty="0" err="1"/>
              <a:t>có</a:t>
            </a:r>
            <a:r>
              <a:rPr lang="en-US" sz="2400" dirty="0"/>
              <a:t> </a:t>
            </a:r>
            <a:r>
              <a:rPr lang="en-US" sz="2400" dirty="0" err="1"/>
              <a:t>định</a:t>
            </a:r>
            <a:r>
              <a:rPr lang="en-US" sz="2400" dirty="0"/>
              <a:t> </a:t>
            </a:r>
            <a:r>
              <a:rPr lang="en-US" sz="2400" dirty="0" err="1"/>
              <a:t>nghĩa</a:t>
            </a:r>
            <a:r>
              <a:rPr lang="en-US" sz="2400" dirty="0"/>
              <a:t> macro </a:t>
            </a:r>
          </a:p>
          <a:p>
            <a:pPr marL="609600" indent="-609600">
              <a:lnSpc>
                <a:spcPct val="90000"/>
              </a:lnSpc>
              <a:buNone/>
              <a:defRPr/>
            </a:pPr>
            <a:r>
              <a:rPr lang="en-US" sz="2400" dirty="0"/>
              <a:t>	Wait	MACRO	count </a:t>
            </a:r>
          </a:p>
          <a:p>
            <a:pPr marL="609600" indent="-609600">
              <a:lnSpc>
                <a:spcPct val="90000"/>
              </a:lnSpc>
              <a:buNone/>
              <a:defRPr/>
            </a:pPr>
            <a:r>
              <a:rPr lang="en-US" sz="2400" dirty="0"/>
              <a:t>			PUSH	CX</a:t>
            </a:r>
          </a:p>
          <a:p>
            <a:pPr marL="609600" indent="-609600">
              <a:lnSpc>
                <a:spcPct val="90000"/>
              </a:lnSpc>
              <a:buNone/>
              <a:defRPr/>
            </a:pPr>
            <a:r>
              <a:rPr lang="en-US" sz="2400" dirty="0"/>
              <a:t>			MOV CX, count</a:t>
            </a:r>
          </a:p>
          <a:p>
            <a:pPr marL="609600" indent="-609600">
              <a:lnSpc>
                <a:spcPct val="90000"/>
              </a:lnSpc>
              <a:buNone/>
              <a:defRPr/>
            </a:pPr>
            <a:r>
              <a:rPr lang="en-US" sz="2400" dirty="0"/>
              <a:t>	Next : </a:t>
            </a:r>
          </a:p>
          <a:p>
            <a:pPr marL="609600" indent="-609600">
              <a:lnSpc>
                <a:spcPct val="90000"/>
              </a:lnSpc>
              <a:buNone/>
              <a:defRPr/>
            </a:pPr>
            <a:r>
              <a:rPr lang="en-US" sz="2400" dirty="0"/>
              <a:t>			LOOP Next</a:t>
            </a:r>
          </a:p>
          <a:p>
            <a:pPr marL="609600" indent="-609600">
              <a:lnSpc>
                <a:spcPct val="90000"/>
              </a:lnSpc>
              <a:buNone/>
              <a:defRPr/>
            </a:pPr>
            <a:r>
              <a:rPr lang="en-US" sz="2400" dirty="0"/>
              <a:t>			POP CX</a:t>
            </a:r>
          </a:p>
          <a:p>
            <a:pPr marL="609600" indent="-609600">
              <a:lnSpc>
                <a:spcPct val="90000"/>
              </a:lnSpc>
              <a:buNone/>
              <a:defRPr/>
            </a:pPr>
            <a:r>
              <a:rPr lang="en-US" sz="2400" dirty="0"/>
              <a:t>	ENDM</a:t>
            </a:r>
          </a:p>
        </p:txBody>
      </p:sp>
    </p:spTree>
    <p:extLst>
      <p:ext uri="{BB962C8B-B14F-4D97-AF65-F5344CB8AC3E}">
        <p14:creationId xmlns:p14="http://schemas.microsoft.com/office/powerpoint/2010/main" val="679373258"/>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A394448-3A66-48CD-89BB-4D19D168EF0F}"/>
              </a:ext>
            </a:extLst>
          </p:cNvPr>
          <p:cNvSpPr>
            <a:spLocks noGrp="1" noChangeArrowheads="1"/>
          </p:cNvSpPr>
          <p:nvPr>
            <p:ph type="title"/>
          </p:nvPr>
        </p:nvSpPr>
        <p:spPr/>
        <p:txBody>
          <a:bodyPr/>
          <a:lstStyle/>
          <a:p>
            <a:pPr eaLnBrk="1" hangingPunct="1"/>
            <a:r>
              <a:rPr lang="en-US" altLang="en-US"/>
              <a:t>Ví dụ dùng Macro Wait trong chương trình</a:t>
            </a:r>
          </a:p>
        </p:txBody>
      </p:sp>
      <p:sp>
        <p:nvSpPr>
          <p:cNvPr id="22531" name="Rectangle 3">
            <a:extLst>
              <a:ext uri="{FF2B5EF4-FFF2-40B4-BE49-F238E27FC236}">
                <a16:creationId xmlns:a16="http://schemas.microsoft.com/office/drawing/2014/main" id="{2D966A02-DAFF-43FC-A1B0-595D76265827}"/>
              </a:ext>
            </a:extLst>
          </p:cNvPr>
          <p:cNvSpPr>
            <a:spLocks noGrp="1" noChangeArrowheads="1"/>
          </p:cNvSpPr>
          <p:nvPr>
            <p:ph type="body" idx="1"/>
          </p:nvPr>
        </p:nvSpPr>
        <p:spPr>
          <a:xfrm>
            <a:off x="1905000" y="1143000"/>
            <a:ext cx="8574088" cy="5562600"/>
          </a:xfrm>
        </p:spPr>
        <p:txBody>
          <a:bodyPr/>
          <a:lstStyle/>
          <a:p>
            <a:pPr eaLnBrk="1" hangingPunct="1">
              <a:lnSpc>
                <a:spcPct val="80000"/>
              </a:lnSpc>
            </a:pPr>
            <a:r>
              <a:rPr lang="en-US" altLang="en-US" sz="2800"/>
              <a:t>Macro Wait chỉ có thể được gọi tối đa một lần</a:t>
            </a:r>
          </a:p>
          <a:p>
            <a:pPr eaLnBrk="1" hangingPunct="1">
              <a:lnSpc>
                <a:spcPct val="80000"/>
              </a:lnSpc>
            </a:pPr>
            <a:r>
              <a:rPr lang="en-US" altLang="en-US" sz="2800"/>
              <a:t>Giải pháp là dùng chỉ dẫn LOCAL : các nhãn được khai báo bởi LOCAL được đổi thành  tên nhãn mới trong chương trình mỗi khi macro được gọi, tên nhãn mới có dạng : ??Number (Number có tầm từ 0000h – FFFFh)</a:t>
            </a:r>
          </a:p>
          <a:p>
            <a:pPr eaLnBrk="1" hangingPunct="1">
              <a:lnSpc>
                <a:spcPct val="80000"/>
              </a:lnSpc>
            </a:pPr>
            <a:r>
              <a:rPr lang="en-US" altLang="en-US" sz="2400"/>
              <a:t>Ví dụ : </a:t>
            </a:r>
          </a:p>
          <a:p>
            <a:pPr eaLnBrk="1" hangingPunct="1">
              <a:lnSpc>
                <a:spcPct val="80000"/>
              </a:lnSpc>
              <a:buFont typeface="Wingdings" panose="05000000000000000000" pitchFamily="2" charset="2"/>
              <a:buNone/>
            </a:pPr>
            <a:r>
              <a:rPr lang="en-US" altLang="en-US" sz="2400"/>
              <a:t>	Wait	MACRO	count</a:t>
            </a:r>
          </a:p>
          <a:p>
            <a:pPr eaLnBrk="1" hangingPunct="1">
              <a:lnSpc>
                <a:spcPct val="80000"/>
              </a:lnSpc>
              <a:buFont typeface="Wingdings" panose="05000000000000000000" pitchFamily="2" charset="2"/>
              <a:buNone/>
            </a:pPr>
            <a:r>
              <a:rPr lang="en-US" altLang="en-US" sz="2400"/>
              <a:t>			</a:t>
            </a:r>
            <a:r>
              <a:rPr lang="en-US" altLang="en-US" sz="2400">
                <a:solidFill>
                  <a:schemeClr val="hlink"/>
                </a:solidFill>
              </a:rPr>
              <a:t>LOCAL	Next</a:t>
            </a:r>
          </a:p>
          <a:p>
            <a:pPr eaLnBrk="1" hangingPunct="1">
              <a:lnSpc>
                <a:spcPct val="80000"/>
              </a:lnSpc>
              <a:buFont typeface="Wingdings" panose="05000000000000000000" pitchFamily="2" charset="2"/>
              <a:buNone/>
            </a:pPr>
            <a:r>
              <a:rPr lang="en-US" altLang="en-US" sz="2400"/>
              <a:t>			PUSH CX</a:t>
            </a:r>
          </a:p>
          <a:p>
            <a:pPr eaLnBrk="1" hangingPunct="1">
              <a:lnSpc>
                <a:spcPct val="80000"/>
              </a:lnSpc>
              <a:buFont typeface="Wingdings" panose="05000000000000000000" pitchFamily="2" charset="2"/>
              <a:buNone/>
            </a:pPr>
            <a:r>
              <a:rPr lang="en-US" altLang="en-US" sz="2400"/>
              <a:t>			MOV CX, count</a:t>
            </a:r>
          </a:p>
          <a:p>
            <a:pPr eaLnBrk="1" hangingPunct="1">
              <a:lnSpc>
                <a:spcPct val="80000"/>
              </a:lnSpc>
              <a:buFont typeface="Wingdings" panose="05000000000000000000" pitchFamily="2" charset="2"/>
              <a:buNone/>
            </a:pPr>
            <a:r>
              <a:rPr lang="en-US" altLang="en-US" sz="2400"/>
              <a:t>Next : </a:t>
            </a:r>
          </a:p>
          <a:p>
            <a:pPr eaLnBrk="1" hangingPunct="1">
              <a:lnSpc>
                <a:spcPct val="80000"/>
              </a:lnSpc>
              <a:buFont typeface="Wingdings" panose="05000000000000000000" pitchFamily="2" charset="2"/>
              <a:buNone/>
            </a:pPr>
            <a:r>
              <a:rPr lang="en-US" altLang="en-US" sz="2400"/>
              <a:t>			LOOP Next</a:t>
            </a:r>
          </a:p>
          <a:p>
            <a:pPr eaLnBrk="1" hangingPunct="1">
              <a:lnSpc>
                <a:spcPct val="80000"/>
              </a:lnSpc>
              <a:buFont typeface="Wingdings" panose="05000000000000000000" pitchFamily="2" charset="2"/>
              <a:buNone/>
            </a:pPr>
            <a:r>
              <a:rPr lang="en-US" altLang="en-US" sz="2400"/>
              <a:t>			POP CX</a:t>
            </a:r>
          </a:p>
          <a:p>
            <a:pPr eaLnBrk="1" hangingPunct="1">
              <a:lnSpc>
                <a:spcPct val="80000"/>
              </a:lnSpc>
              <a:buFont typeface="Wingdings" panose="05000000000000000000" pitchFamily="2" charset="2"/>
              <a:buNone/>
            </a:pPr>
            <a:r>
              <a:rPr lang="en-US" altLang="en-US" sz="2400"/>
              <a:t>ENDM</a:t>
            </a:r>
          </a:p>
        </p:txBody>
      </p:sp>
    </p:spTree>
    <p:extLst>
      <p:ext uri="{BB962C8B-B14F-4D97-AF65-F5344CB8AC3E}">
        <p14:creationId xmlns:p14="http://schemas.microsoft.com/office/powerpoint/2010/main" val="2329962711"/>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9E31352-5190-409F-9708-599362B3C3EB}"/>
              </a:ext>
            </a:extLst>
          </p:cNvPr>
          <p:cNvSpPr>
            <a:spLocks noGrp="1" noChangeArrowheads="1"/>
          </p:cNvSpPr>
          <p:nvPr>
            <p:ph type="title"/>
          </p:nvPr>
        </p:nvSpPr>
        <p:spPr/>
        <p:txBody>
          <a:bodyPr/>
          <a:lstStyle/>
          <a:p>
            <a:pPr eaLnBrk="1" hangingPunct="1"/>
            <a:r>
              <a:rPr lang="en-US" altLang="en-US" b="0"/>
              <a:t>Giải thích : </a:t>
            </a:r>
          </a:p>
        </p:txBody>
      </p:sp>
      <p:sp>
        <p:nvSpPr>
          <p:cNvPr id="23555" name="Rectangle 3">
            <a:extLst>
              <a:ext uri="{FF2B5EF4-FFF2-40B4-BE49-F238E27FC236}">
                <a16:creationId xmlns:a16="http://schemas.microsoft.com/office/drawing/2014/main" id="{7E35D282-5F18-42AD-A4F2-A385E93D07D9}"/>
              </a:ext>
            </a:extLst>
          </p:cNvPr>
          <p:cNvSpPr>
            <a:spLocks noGrp="1" noChangeArrowheads="1"/>
          </p:cNvSpPr>
          <p:nvPr>
            <p:ph type="body" idx="1"/>
          </p:nvPr>
        </p:nvSpPr>
        <p:spPr>
          <a:xfrm>
            <a:off x="1905000" y="1143000"/>
            <a:ext cx="8574088" cy="5715000"/>
          </a:xfrm>
        </p:spPr>
        <p:txBody>
          <a:bodyPr/>
          <a:lstStyle/>
          <a:p>
            <a:pPr eaLnBrk="1" hangingPunct="1">
              <a:lnSpc>
                <a:spcPct val="80000"/>
              </a:lnSpc>
              <a:buFont typeface="Wingdings" panose="05000000000000000000" pitchFamily="2" charset="2"/>
              <a:buNone/>
            </a:pPr>
            <a:r>
              <a:rPr lang="en-US" altLang="en-US" sz="2400"/>
              <a:t>Khi gọi macro : Wait 1000 lần đầu, assembler sẽ dịch macro Wait như sau :</a:t>
            </a:r>
          </a:p>
          <a:p>
            <a:pPr eaLnBrk="1" hangingPunct="1">
              <a:lnSpc>
                <a:spcPct val="80000"/>
              </a:lnSpc>
              <a:buFont typeface="Wingdings" panose="05000000000000000000" pitchFamily="2" charset="2"/>
              <a:buNone/>
            </a:pPr>
            <a:r>
              <a:rPr lang="en-US" altLang="en-US" sz="2400"/>
              <a:t>		PUSH CX</a:t>
            </a:r>
          </a:p>
          <a:p>
            <a:pPr eaLnBrk="1" hangingPunct="1">
              <a:lnSpc>
                <a:spcPct val="80000"/>
              </a:lnSpc>
              <a:buFont typeface="Wingdings" panose="05000000000000000000" pitchFamily="2" charset="2"/>
              <a:buNone/>
            </a:pPr>
            <a:r>
              <a:rPr lang="en-US" altLang="en-US" sz="2400"/>
              <a:t>		MOV CX, 1000</a:t>
            </a:r>
          </a:p>
          <a:p>
            <a:pPr eaLnBrk="1" hangingPunct="1">
              <a:lnSpc>
                <a:spcPct val="80000"/>
              </a:lnSpc>
              <a:buFont typeface="Wingdings" panose="05000000000000000000" pitchFamily="2" charset="2"/>
              <a:buNone/>
            </a:pPr>
            <a:r>
              <a:rPr lang="en-US" altLang="en-US" sz="2400"/>
              <a:t>??0000 : </a:t>
            </a:r>
          </a:p>
          <a:p>
            <a:pPr eaLnBrk="1" hangingPunct="1">
              <a:lnSpc>
                <a:spcPct val="80000"/>
              </a:lnSpc>
              <a:buFont typeface="Wingdings" panose="05000000000000000000" pitchFamily="2" charset="2"/>
              <a:buNone/>
            </a:pPr>
            <a:r>
              <a:rPr lang="en-US" altLang="en-US" sz="2400"/>
              <a:t>		LOOP  ??0000</a:t>
            </a:r>
          </a:p>
          <a:p>
            <a:pPr eaLnBrk="1" hangingPunct="1">
              <a:lnSpc>
                <a:spcPct val="80000"/>
              </a:lnSpc>
              <a:buFont typeface="Wingdings" panose="05000000000000000000" pitchFamily="2" charset="2"/>
              <a:buNone/>
            </a:pPr>
            <a:r>
              <a:rPr lang="en-US" altLang="en-US" sz="2400"/>
              <a:t>		POP CX</a:t>
            </a:r>
          </a:p>
          <a:p>
            <a:pPr eaLnBrk="1" hangingPunct="1">
              <a:lnSpc>
                <a:spcPct val="80000"/>
              </a:lnSpc>
            </a:pPr>
            <a:r>
              <a:rPr lang="en-US" altLang="en-US" sz="2400"/>
              <a:t>Nhãn Next được thay bằng  tên mới là ??0000</a:t>
            </a:r>
          </a:p>
          <a:p>
            <a:pPr eaLnBrk="1" hangingPunct="1">
              <a:lnSpc>
                <a:spcPct val="80000"/>
              </a:lnSpc>
              <a:buFont typeface="Wingdings" panose="05000000000000000000" pitchFamily="2" charset="2"/>
              <a:buNone/>
            </a:pPr>
            <a:r>
              <a:rPr lang="en-US" altLang="en-US" sz="2400"/>
              <a:t>Khi gọi macro : Wait 3000	lần thứ 2, assembler sẽ dịch macro Wait như sau : </a:t>
            </a:r>
          </a:p>
          <a:p>
            <a:pPr eaLnBrk="1" hangingPunct="1">
              <a:lnSpc>
                <a:spcPct val="80000"/>
              </a:lnSpc>
              <a:buFont typeface="Wingdings" panose="05000000000000000000" pitchFamily="2" charset="2"/>
              <a:buNone/>
            </a:pPr>
            <a:r>
              <a:rPr lang="en-US" altLang="en-US" sz="2400"/>
              <a:t>		PUSH CX</a:t>
            </a:r>
          </a:p>
          <a:p>
            <a:pPr eaLnBrk="1" hangingPunct="1">
              <a:lnSpc>
                <a:spcPct val="80000"/>
              </a:lnSpc>
              <a:buFont typeface="Wingdings" panose="05000000000000000000" pitchFamily="2" charset="2"/>
              <a:buNone/>
            </a:pPr>
            <a:r>
              <a:rPr lang="en-US" altLang="en-US" sz="2400"/>
              <a:t>		MOV CX, 3000</a:t>
            </a:r>
          </a:p>
          <a:p>
            <a:pPr eaLnBrk="1" hangingPunct="1">
              <a:lnSpc>
                <a:spcPct val="80000"/>
              </a:lnSpc>
              <a:buFont typeface="Wingdings" panose="05000000000000000000" pitchFamily="2" charset="2"/>
              <a:buNone/>
            </a:pPr>
            <a:r>
              <a:rPr lang="en-US" altLang="en-US" sz="2400"/>
              <a:t>??0001 :</a:t>
            </a:r>
          </a:p>
          <a:p>
            <a:pPr eaLnBrk="1" hangingPunct="1">
              <a:lnSpc>
                <a:spcPct val="80000"/>
              </a:lnSpc>
              <a:buFont typeface="Wingdings" panose="05000000000000000000" pitchFamily="2" charset="2"/>
              <a:buNone/>
            </a:pPr>
            <a:r>
              <a:rPr lang="en-US" altLang="en-US" sz="2400"/>
              <a:t>		LOOP ??0001</a:t>
            </a:r>
          </a:p>
          <a:p>
            <a:pPr eaLnBrk="1" hangingPunct="1">
              <a:lnSpc>
                <a:spcPct val="80000"/>
              </a:lnSpc>
              <a:buFont typeface="Wingdings" panose="05000000000000000000" pitchFamily="2" charset="2"/>
              <a:buNone/>
            </a:pPr>
            <a:r>
              <a:rPr lang="en-US" altLang="en-US" sz="2400"/>
              <a:t>		POP CX</a:t>
            </a:r>
          </a:p>
          <a:p>
            <a:pPr eaLnBrk="1" hangingPunct="1">
              <a:lnSpc>
                <a:spcPct val="80000"/>
              </a:lnSpc>
            </a:pPr>
            <a:r>
              <a:rPr lang="en-US" altLang="en-US" sz="2400"/>
              <a:t>Nhãn Next được thay bằng  nhãn mới ??0001</a:t>
            </a:r>
          </a:p>
        </p:txBody>
      </p:sp>
    </p:spTree>
    <p:extLst>
      <p:ext uri="{BB962C8B-B14F-4D97-AF65-F5344CB8AC3E}">
        <p14:creationId xmlns:p14="http://schemas.microsoft.com/office/powerpoint/2010/main" val="2019362296"/>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FB7F864-E53A-47E9-8E88-73FD7FA37678}"/>
              </a:ext>
            </a:extLst>
          </p:cNvPr>
          <p:cNvSpPr>
            <a:spLocks noGrp="1" noChangeArrowheads="1"/>
          </p:cNvSpPr>
          <p:nvPr>
            <p:ph type="title"/>
          </p:nvPr>
        </p:nvSpPr>
        <p:spPr/>
        <p:txBody>
          <a:bodyPr/>
          <a:lstStyle/>
          <a:p>
            <a:pPr eaLnBrk="1" hangingPunct="1"/>
            <a:r>
              <a:rPr lang="en-US" altLang="en-US"/>
              <a:t>Ví dụ : </a:t>
            </a:r>
          </a:p>
        </p:txBody>
      </p:sp>
      <p:sp>
        <p:nvSpPr>
          <p:cNvPr id="24579" name="Rectangle 3">
            <a:extLst>
              <a:ext uri="{FF2B5EF4-FFF2-40B4-BE49-F238E27FC236}">
                <a16:creationId xmlns:a16="http://schemas.microsoft.com/office/drawing/2014/main" id="{28F540C7-D486-4E7D-9F4A-B45F5D23793A}"/>
              </a:ext>
            </a:extLst>
          </p:cNvPr>
          <p:cNvSpPr>
            <a:spLocks noGrp="1" noChangeArrowheads="1"/>
          </p:cNvSpPr>
          <p:nvPr>
            <p:ph type="body" idx="1"/>
          </p:nvPr>
        </p:nvSpPr>
        <p:spPr>
          <a:xfrm>
            <a:off x="1905000" y="1295400"/>
            <a:ext cx="8574088" cy="5334000"/>
          </a:xfrm>
        </p:spPr>
        <p:txBody>
          <a:bodyPr/>
          <a:lstStyle/>
          <a:p>
            <a:pPr eaLnBrk="1" hangingPunct="1">
              <a:lnSpc>
                <a:spcPct val="80000"/>
              </a:lnSpc>
            </a:pPr>
            <a:r>
              <a:rPr lang="en-US" altLang="en-US" sz="2400"/>
              <a:t>Macro tính luỹ thừa của một số</a:t>
            </a:r>
          </a:p>
          <a:p>
            <a:pPr eaLnBrk="1" hangingPunct="1">
              <a:lnSpc>
                <a:spcPct val="80000"/>
              </a:lnSpc>
              <a:buFont typeface="Wingdings" panose="05000000000000000000" pitchFamily="2" charset="2"/>
              <a:buNone/>
            </a:pPr>
            <a:r>
              <a:rPr lang="en-US" altLang="en-US" sz="2000"/>
              <a:t>Power	MACRO	Factor, Exp	; Exp=lủy thừa, factor=cơ số</a:t>
            </a:r>
          </a:p>
          <a:p>
            <a:pPr eaLnBrk="1" hangingPunct="1">
              <a:lnSpc>
                <a:spcPct val="80000"/>
              </a:lnSpc>
              <a:buFont typeface="Wingdings" panose="05000000000000000000" pitchFamily="2" charset="2"/>
              <a:buNone/>
            </a:pPr>
            <a:r>
              <a:rPr lang="en-US" altLang="en-US" sz="2000"/>
              <a:t>		LOCAL	cont, zero</a:t>
            </a:r>
          </a:p>
          <a:p>
            <a:pPr eaLnBrk="1" hangingPunct="1">
              <a:lnSpc>
                <a:spcPct val="80000"/>
              </a:lnSpc>
              <a:buFont typeface="Wingdings" panose="05000000000000000000" pitchFamily="2" charset="2"/>
              <a:buNone/>
            </a:pPr>
            <a:r>
              <a:rPr lang="en-US" altLang="en-US" sz="2000"/>
              <a:t>		XOR	DX,DX</a:t>
            </a:r>
          </a:p>
          <a:p>
            <a:pPr eaLnBrk="1" hangingPunct="1">
              <a:lnSpc>
                <a:spcPct val="80000"/>
              </a:lnSpc>
              <a:buFont typeface="Wingdings" panose="05000000000000000000" pitchFamily="2" charset="2"/>
              <a:buNone/>
            </a:pPr>
            <a:r>
              <a:rPr lang="en-US" altLang="en-US" sz="2000"/>
              <a:t>		MOV 	CX, Exp</a:t>
            </a:r>
          </a:p>
          <a:p>
            <a:pPr eaLnBrk="1" hangingPunct="1">
              <a:lnSpc>
                <a:spcPct val="80000"/>
              </a:lnSpc>
              <a:buFont typeface="Wingdings" panose="05000000000000000000" pitchFamily="2" charset="2"/>
              <a:buNone/>
            </a:pPr>
            <a:r>
              <a:rPr lang="en-US" altLang="en-US" sz="2000"/>
              <a:t>		MOV 	AX, 01</a:t>
            </a:r>
          </a:p>
          <a:p>
            <a:pPr eaLnBrk="1" hangingPunct="1">
              <a:lnSpc>
                <a:spcPct val="80000"/>
              </a:lnSpc>
              <a:buFont typeface="Wingdings" panose="05000000000000000000" pitchFamily="2" charset="2"/>
              <a:buNone/>
            </a:pPr>
            <a:r>
              <a:rPr lang="en-US" altLang="en-US" sz="2000"/>
              <a:t>		JCXZ	Zero</a:t>
            </a:r>
          </a:p>
          <a:p>
            <a:pPr eaLnBrk="1" hangingPunct="1">
              <a:lnSpc>
                <a:spcPct val="80000"/>
              </a:lnSpc>
              <a:buFont typeface="Wingdings" panose="05000000000000000000" pitchFamily="2" charset="2"/>
              <a:buNone/>
            </a:pPr>
            <a:r>
              <a:rPr lang="en-US" altLang="en-US" sz="2000"/>
              <a:t>		MOV 	BX, Factor</a:t>
            </a:r>
          </a:p>
          <a:p>
            <a:pPr eaLnBrk="1" hangingPunct="1">
              <a:lnSpc>
                <a:spcPct val="80000"/>
              </a:lnSpc>
              <a:buFont typeface="Wingdings" panose="05000000000000000000" pitchFamily="2" charset="2"/>
              <a:buNone/>
            </a:pPr>
            <a:r>
              <a:rPr lang="en-US" altLang="en-US" sz="2000"/>
              <a:t>	Cont : </a:t>
            </a:r>
          </a:p>
          <a:p>
            <a:pPr eaLnBrk="1" hangingPunct="1">
              <a:lnSpc>
                <a:spcPct val="80000"/>
              </a:lnSpc>
              <a:buFont typeface="Wingdings" panose="05000000000000000000" pitchFamily="2" charset="2"/>
              <a:buNone/>
            </a:pPr>
            <a:r>
              <a:rPr lang="en-US" altLang="en-US" sz="2000"/>
              <a:t>		MUL	BX</a:t>
            </a:r>
          </a:p>
          <a:p>
            <a:pPr eaLnBrk="1" hangingPunct="1">
              <a:lnSpc>
                <a:spcPct val="80000"/>
              </a:lnSpc>
              <a:buFont typeface="Wingdings" panose="05000000000000000000" pitchFamily="2" charset="2"/>
              <a:buNone/>
            </a:pPr>
            <a:r>
              <a:rPr lang="en-US" altLang="en-US" sz="2000"/>
              <a:t>		LOOP	Cont</a:t>
            </a:r>
          </a:p>
          <a:p>
            <a:pPr eaLnBrk="1" hangingPunct="1">
              <a:lnSpc>
                <a:spcPct val="80000"/>
              </a:lnSpc>
              <a:buFont typeface="Wingdings" panose="05000000000000000000" pitchFamily="2" charset="2"/>
              <a:buNone/>
            </a:pPr>
            <a:r>
              <a:rPr lang="en-US" altLang="en-US" sz="2000"/>
              <a:t>	Zero :</a:t>
            </a:r>
          </a:p>
          <a:p>
            <a:pPr eaLnBrk="1" hangingPunct="1">
              <a:lnSpc>
                <a:spcPct val="80000"/>
              </a:lnSpc>
              <a:buFont typeface="Wingdings" panose="05000000000000000000" pitchFamily="2" charset="2"/>
              <a:buNone/>
            </a:pPr>
            <a:r>
              <a:rPr lang="en-US" altLang="en-US" sz="2000"/>
              <a:t>	ENDM</a:t>
            </a:r>
          </a:p>
          <a:p>
            <a:pPr eaLnBrk="1" hangingPunct="1">
              <a:lnSpc>
                <a:spcPct val="80000"/>
              </a:lnSpc>
            </a:pPr>
            <a:r>
              <a:rPr lang="en-US" altLang="en-US" sz="2400"/>
              <a:t>Để tính 2</a:t>
            </a:r>
            <a:r>
              <a:rPr lang="en-US" altLang="en-US" sz="2400" baseline="30000"/>
              <a:t>5</a:t>
            </a:r>
            <a:r>
              <a:rPr lang="en-US" altLang="en-US" sz="2400"/>
              <a:t> , ta gọi macro như sau : Power 2, 5	; kết quả lưu trong cặp thanh ghi DX:AX</a:t>
            </a:r>
          </a:p>
        </p:txBody>
      </p:sp>
    </p:spTree>
    <p:extLst>
      <p:ext uri="{BB962C8B-B14F-4D97-AF65-F5344CB8AC3E}">
        <p14:creationId xmlns:p14="http://schemas.microsoft.com/office/powerpoint/2010/main" val="103261904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DFA543DF-854C-4793-A319-4631FFB61BBC}"/>
              </a:ext>
            </a:extLst>
          </p:cNvPr>
          <p:cNvSpPr>
            <a:spLocks noGrp="1" noChangeArrowheads="1"/>
          </p:cNvSpPr>
          <p:nvPr>
            <p:ph type="title"/>
          </p:nvPr>
        </p:nvSpPr>
        <p:spPr/>
        <p:txBody>
          <a:bodyPr/>
          <a:lstStyle/>
          <a:p>
            <a:pPr marL="609600" indent="-609600"/>
            <a:r>
              <a:rPr lang="en-US" altLang="en-US"/>
              <a:t>Thư viện Macro</a:t>
            </a:r>
          </a:p>
        </p:txBody>
      </p:sp>
      <p:sp>
        <p:nvSpPr>
          <p:cNvPr id="25603" name="Rectangle 3">
            <a:extLst>
              <a:ext uri="{FF2B5EF4-FFF2-40B4-BE49-F238E27FC236}">
                <a16:creationId xmlns:a16="http://schemas.microsoft.com/office/drawing/2014/main" id="{FF992943-32ED-4EDB-8979-9FC07B4E5813}"/>
              </a:ext>
            </a:extLst>
          </p:cNvPr>
          <p:cNvSpPr>
            <a:spLocks noGrp="1" noChangeArrowheads="1"/>
          </p:cNvSpPr>
          <p:nvPr>
            <p:ph type="body" idx="1"/>
          </p:nvPr>
        </p:nvSpPr>
        <p:spPr>
          <a:xfrm>
            <a:off x="1905000" y="1295400"/>
            <a:ext cx="8574088" cy="5562600"/>
          </a:xfrm>
        </p:spPr>
        <p:txBody>
          <a:bodyPr/>
          <a:lstStyle/>
          <a:p>
            <a:pPr eaLnBrk="1" hangingPunct="1">
              <a:lnSpc>
                <a:spcPct val="90000"/>
              </a:lnSpc>
            </a:pPr>
            <a:r>
              <a:rPr lang="en-US" altLang="en-US" sz="2800"/>
              <a:t>Các macro chương trình tham chiếu đến có thể chứa trong 1 file riêng, tạo ra một thư viện các macro. </a:t>
            </a:r>
          </a:p>
          <a:p>
            <a:pPr eaLnBrk="1" hangingPunct="1">
              <a:lnSpc>
                <a:spcPct val="90000"/>
              </a:lnSpc>
            </a:pPr>
            <a:r>
              <a:rPr lang="en-US" altLang="en-US" sz="2400"/>
              <a:t>Chỉ dẫn 	INCLUDE &lt;tên đầy đủ của file chứa các macro&gt;</a:t>
            </a:r>
          </a:p>
          <a:p>
            <a:pPr eaLnBrk="1" hangingPunct="1">
              <a:lnSpc>
                <a:spcPct val="90000"/>
              </a:lnSpc>
            </a:pPr>
            <a:r>
              <a:rPr lang="en-US" altLang="en-US" sz="2800" b="1"/>
              <a:t>Ví dụ 1:</a:t>
            </a:r>
            <a:r>
              <a:rPr lang="en-US" altLang="en-US" sz="2800"/>
              <a:t> Viết các macro hiện một xâu ký tự kết thúc bằng $ ra màn hình.</a:t>
            </a:r>
          </a:p>
          <a:p>
            <a:pPr eaLnBrk="1" hangingPunct="1">
              <a:lnSpc>
                <a:spcPct val="90000"/>
              </a:lnSpc>
              <a:buFont typeface="Wingdings" panose="05000000000000000000" pitchFamily="2" charset="2"/>
              <a:buNone/>
            </a:pPr>
            <a:r>
              <a:rPr lang="en-US" altLang="en-US" sz="2800"/>
              <a:t>	Hienstring	MACRO xau</a:t>
            </a:r>
          </a:p>
          <a:p>
            <a:pPr eaLnBrk="1" hangingPunct="1">
              <a:lnSpc>
                <a:spcPct val="90000"/>
              </a:lnSpc>
              <a:buFont typeface="Wingdings" panose="05000000000000000000" pitchFamily="2" charset="2"/>
              <a:buNone/>
            </a:pPr>
            <a:r>
              <a:rPr lang="en-US" altLang="en-US" sz="2800"/>
              <a:t>		PUSH AX DX</a:t>
            </a:r>
          </a:p>
          <a:p>
            <a:pPr eaLnBrk="1" hangingPunct="1">
              <a:lnSpc>
                <a:spcPct val="90000"/>
              </a:lnSpc>
              <a:buFont typeface="Wingdings" panose="05000000000000000000" pitchFamily="2" charset="2"/>
              <a:buNone/>
            </a:pPr>
            <a:r>
              <a:rPr lang="en-US" altLang="en-US" sz="2800"/>
              <a:t>		MOV DX, OFFSET xau</a:t>
            </a:r>
          </a:p>
          <a:p>
            <a:pPr eaLnBrk="1" hangingPunct="1">
              <a:lnSpc>
                <a:spcPct val="90000"/>
              </a:lnSpc>
              <a:buFont typeface="Wingdings" panose="05000000000000000000" pitchFamily="2" charset="2"/>
              <a:buNone/>
            </a:pPr>
            <a:r>
              <a:rPr lang="en-US" altLang="en-US" sz="2800"/>
              <a:t>		MOV AH, 09h</a:t>
            </a:r>
          </a:p>
          <a:p>
            <a:pPr eaLnBrk="1" hangingPunct="1">
              <a:lnSpc>
                <a:spcPct val="90000"/>
              </a:lnSpc>
              <a:buFont typeface="Wingdings" panose="05000000000000000000" pitchFamily="2" charset="2"/>
              <a:buNone/>
            </a:pPr>
            <a:r>
              <a:rPr lang="en-US" altLang="en-US" sz="2800"/>
              <a:t>		INT 21h</a:t>
            </a:r>
          </a:p>
          <a:p>
            <a:pPr eaLnBrk="1" hangingPunct="1">
              <a:lnSpc>
                <a:spcPct val="90000"/>
              </a:lnSpc>
              <a:buFont typeface="Wingdings" panose="05000000000000000000" pitchFamily="2" charset="2"/>
              <a:buNone/>
            </a:pPr>
            <a:r>
              <a:rPr lang="en-US" altLang="en-US" sz="2800"/>
              <a:t>		POP DX AX</a:t>
            </a:r>
          </a:p>
          <a:p>
            <a:pPr eaLnBrk="1" hangingPunct="1">
              <a:lnSpc>
                <a:spcPct val="90000"/>
              </a:lnSpc>
              <a:buFont typeface="Wingdings" panose="05000000000000000000" pitchFamily="2" charset="2"/>
              <a:buNone/>
            </a:pPr>
            <a:r>
              <a:rPr lang="en-US" altLang="en-US" sz="2800"/>
              <a:t>	ENDM</a:t>
            </a:r>
          </a:p>
        </p:txBody>
      </p:sp>
    </p:spTree>
    <p:extLst>
      <p:ext uri="{BB962C8B-B14F-4D97-AF65-F5344CB8AC3E}">
        <p14:creationId xmlns:p14="http://schemas.microsoft.com/office/powerpoint/2010/main" val="104249518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47C63E14-B5FC-4C0D-B95E-F5E44E3207A1}"/>
              </a:ext>
            </a:extLst>
          </p:cNvPr>
          <p:cNvSpPr>
            <a:spLocks noGrp="1" noChangeArrowheads="1"/>
          </p:cNvSpPr>
          <p:nvPr>
            <p:ph type="title"/>
          </p:nvPr>
        </p:nvSpPr>
        <p:spPr/>
        <p:txBody>
          <a:bodyPr/>
          <a:lstStyle/>
          <a:p>
            <a:pPr eaLnBrk="1" hangingPunct="1"/>
            <a:r>
              <a:rPr lang="en-US" altLang="en-US"/>
              <a:t>Ví dụ 2 : </a:t>
            </a:r>
          </a:p>
        </p:txBody>
      </p:sp>
      <p:sp>
        <p:nvSpPr>
          <p:cNvPr id="26627" name="Rectangle 3">
            <a:extLst>
              <a:ext uri="{FF2B5EF4-FFF2-40B4-BE49-F238E27FC236}">
                <a16:creationId xmlns:a16="http://schemas.microsoft.com/office/drawing/2014/main" id="{EB42EA18-29BB-4724-B21A-AF65506F701D}"/>
              </a:ext>
            </a:extLst>
          </p:cNvPr>
          <p:cNvSpPr>
            <a:spLocks noGrp="1" noChangeArrowheads="1"/>
          </p:cNvSpPr>
          <p:nvPr>
            <p:ph type="body" idx="1"/>
          </p:nvPr>
        </p:nvSpPr>
        <p:spPr/>
        <p:txBody>
          <a:bodyPr/>
          <a:lstStyle/>
          <a:p>
            <a:pPr eaLnBrk="1" hangingPunct="1">
              <a:lnSpc>
                <a:spcPct val="80000"/>
              </a:lnSpc>
            </a:pPr>
            <a:r>
              <a:rPr lang="en-US" altLang="en-US" sz="2400"/>
              <a:t>Viết chương trình hiện một xâu ký tự kết thúc bằng $ lên màn hình </a:t>
            </a:r>
          </a:p>
          <a:p>
            <a:pPr eaLnBrk="1" hangingPunct="1">
              <a:lnSpc>
                <a:spcPct val="80000"/>
              </a:lnSpc>
            </a:pPr>
            <a:r>
              <a:rPr lang="en-US" altLang="en-US" sz="2400" b="1"/>
              <a:t>Cách 1 :</a:t>
            </a:r>
            <a:r>
              <a:rPr lang="en-US" altLang="en-US" sz="2400"/>
              <a:t> Dùng macro khai báo trực tiếp trong chương trình.</a:t>
            </a:r>
          </a:p>
          <a:p>
            <a:pPr eaLnBrk="1" hangingPunct="1">
              <a:lnSpc>
                <a:spcPct val="80000"/>
              </a:lnSpc>
              <a:buFont typeface="Wingdings" panose="05000000000000000000" pitchFamily="2" charset="2"/>
              <a:buNone/>
            </a:pPr>
            <a:r>
              <a:rPr lang="en-US" altLang="en-US" sz="2400"/>
              <a:t>HienString	MACRO XAU</a:t>
            </a:r>
          </a:p>
          <a:p>
            <a:pPr eaLnBrk="1" hangingPunct="1">
              <a:lnSpc>
                <a:spcPct val="80000"/>
              </a:lnSpc>
              <a:buFont typeface="Wingdings" panose="05000000000000000000" pitchFamily="2" charset="2"/>
              <a:buNone/>
            </a:pPr>
            <a:r>
              <a:rPr lang="en-US" altLang="en-US" sz="2400"/>
              <a:t>			PUSH AX DX</a:t>
            </a:r>
          </a:p>
          <a:p>
            <a:pPr eaLnBrk="1" hangingPunct="1">
              <a:lnSpc>
                <a:spcPct val="80000"/>
              </a:lnSpc>
              <a:buFont typeface="Wingdings" panose="05000000000000000000" pitchFamily="2" charset="2"/>
              <a:buNone/>
            </a:pPr>
            <a:r>
              <a:rPr lang="en-US" altLang="en-US" sz="2400"/>
              <a:t>			MOV DX, OFFSET XAU</a:t>
            </a:r>
          </a:p>
          <a:p>
            <a:pPr eaLnBrk="1" hangingPunct="1">
              <a:lnSpc>
                <a:spcPct val="80000"/>
              </a:lnSpc>
              <a:buFont typeface="Wingdings" panose="05000000000000000000" pitchFamily="2" charset="2"/>
              <a:buNone/>
            </a:pPr>
            <a:r>
              <a:rPr lang="en-US" altLang="en-US" sz="2400"/>
              <a:t>			MOV AH,09H</a:t>
            </a:r>
          </a:p>
          <a:p>
            <a:pPr eaLnBrk="1" hangingPunct="1">
              <a:lnSpc>
                <a:spcPct val="80000"/>
              </a:lnSpc>
              <a:buFont typeface="Wingdings" panose="05000000000000000000" pitchFamily="2" charset="2"/>
              <a:buNone/>
            </a:pPr>
            <a:r>
              <a:rPr lang="en-US" altLang="en-US" sz="2400"/>
              <a:t>			INT 21H</a:t>
            </a:r>
          </a:p>
          <a:p>
            <a:pPr eaLnBrk="1" hangingPunct="1">
              <a:lnSpc>
                <a:spcPct val="80000"/>
              </a:lnSpc>
              <a:buFont typeface="Wingdings" panose="05000000000000000000" pitchFamily="2" charset="2"/>
              <a:buNone/>
            </a:pPr>
            <a:r>
              <a:rPr lang="en-US" altLang="en-US" sz="2400"/>
              <a:t>			POP DX AX</a:t>
            </a:r>
          </a:p>
          <a:p>
            <a:pPr eaLnBrk="1" hangingPunct="1">
              <a:lnSpc>
                <a:spcPct val="80000"/>
              </a:lnSpc>
              <a:buFont typeface="Wingdings" panose="05000000000000000000" pitchFamily="2" charset="2"/>
              <a:buNone/>
            </a:pPr>
            <a:r>
              <a:rPr lang="en-US" altLang="en-US" sz="2400"/>
              <a:t>			ENDM</a:t>
            </a:r>
          </a:p>
          <a:p>
            <a:pPr eaLnBrk="1" hangingPunct="1">
              <a:lnSpc>
                <a:spcPct val="80000"/>
              </a:lnSpc>
              <a:buFont typeface="Wingdings" panose="05000000000000000000" pitchFamily="2" charset="2"/>
              <a:buNone/>
            </a:pPr>
            <a:r>
              <a:rPr lang="en-US" altLang="en-US" sz="2400"/>
              <a:t>	SEGSTACK	SEGMENT	STACK 	'STACK'</a:t>
            </a:r>
          </a:p>
          <a:p>
            <a:pPr eaLnBrk="1" hangingPunct="1">
              <a:lnSpc>
                <a:spcPct val="80000"/>
              </a:lnSpc>
              <a:buFont typeface="Wingdings" panose="05000000000000000000" pitchFamily="2" charset="2"/>
              <a:buNone/>
            </a:pPr>
            <a:r>
              <a:rPr lang="en-US" altLang="en-US" sz="2400"/>
              <a:t>			DB 100H DUP(?)</a:t>
            </a:r>
          </a:p>
          <a:p>
            <a:pPr eaLnBrk="1" hangingPunct="1">
              <a:lnSpc>
                <a:spcPct val="80000"/>
              </a:lnSpc>
              <a:buFont typeface="Wingdings" panose="05000000000000000000" pitchFamily="2" charset="2"/>
              <a:buNone/>
            </a:pPr>
            <a:r>
              <a:rPr lang="en-US" altLang="en-US" sz="2400"/>
              <a:t>	SEGSTACK	ENDS</a:t>
            </a:r>
          </a:p>
        </p:txBody>
      </p:sp>
    </p:spTree>
    <p:extLst>
      <p:ext uri="{BB962C8B-B14F-4D97-AF65-F5344CB8AC3E}">
        <p14:creationId xmlns:p14="http://schemas.microsoft.com/office/powerpoint/2010/main" val="153377216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1D72E20-848D-4E79-9AAD-2DD9B7E541D2}"/>
              </a:ext>
            </a:extLst>
          </p:cNvPr>
          <p:cNvSpPr>
            <a:spLocks noGrp="1" noChangeArrowheads="1"/>
          </p:cNvSpPr>
          <p:nvPr>
            <p:ph type="title"/>
          </p:nvPr>
        </p:nvSpPr>
        <p:spPr/>
        <p:txBody>
          <a:bodyPr/>
          <a:lstStyle/>
          <a:p>
            <a:pPr eaLnBrk="1" hangingPunct="1"/>
            <a:endParaRPr lang="en-US" altLang="en-US"/>
          </a:p>
        </p:txBody>
      </p:sp>
      <p:sp>
        <p:nvSpPr>
          <p:cNvPr id="27651" name="Rectangle 3">
            <a:extLst>
              <a:ext uri="{FF2B5EF4-FFF2-40B4-BE49-F238E27FC236}">
                <a16:creationId xmlns:a16="http://schemas.microsoft.com/office/drawing/2014/main" id="{4449E8B5-BCC2-4EAA-9490-2FFC052F7832}"/>
              </a:ext>
            </a:extLst>
          </p:cNvPr>
          <p:cNvSpPr>
            <a:spLocks noGrp="1" noChangeArrowheads="1"/>
          </p:cNvSpPr>
          <p:nvPr>
            <p:ph type="body" idx="1"/>
          </p:nvPr>
        </p:nvSpPr>
        <p:spPr>
          <a:xfrm>
            <a:off x="1905000" y="1295400"/>
            <a:ext cx="8574088" cy="5334000"/>
          </a:xfrm>
        </p:spPr>
        <p:txBody>
          <a:bodyPr/>
          <a:lstStyle/>
          <a:p>
            <a:pPr eaLnBrk="1" hangingPunct="1">
              <a:lnSpc>
                <a:spcPct val="80000"/>
              </a:lnSpc>
            </a:pPr>
            <a:r>
              <a:rPr lang="en-US" altLang="en-US" sz="2000"/>
              <a:t>SEGDATA	SEGMENT</a:t>
            </a:r>
          </a:p>
          <a:p>
            <a:pPr eaLnBrk="1" hangingPunct="1">
              <a:lnSpc>
                <a:spcPct val="80000"/>
              </a:lnSpc>
            </a:pPr>
            <a:r>
              <a:rPr lang="en-US" altLang="en-US" sz="2000"/>
              <a:t>		M1	DB 'Thong Bao Cho Moi Nguoi $'</a:t>
            </a:r>
          </a:p>
          <a:p>
            <a:pPr eaLnBrk="1" hangingPunct="1">
              <a:lnSpc>
                <a:spcPct val="80000"/>
              </a:lnSpc>
            </a:pPr>
            <a:r>
              <a:rPr lang="en-US" altLang="en-US" sz="2000"/>
              <a:t>		M2	DB 0AH, 0DH, '$'</a:t>
            </a:r>
          </a:p>
          <a:p>
            <a:pPr eaLnBrk="1" hangingPunct="1">
              <a:lnSpc>
                <a:spcPct val="80000"/>
              </a:lnSpc>
            </a:pPr>
            <a:r>
              <a:rPr lang="en-US" altLang="en-US" sz="2000"/>
              <a:t>SEGDATA	ENDS</a:t>
            </a:r>
          </a:p>
          <a:p>
            <a:pPr eaLnBrk="1" hangingPunct="1">
              <a:lnSpc>
                <a:spcPct val="80000"/>
              </a:lnSpc>
            </a:pPr>
            <a:r>
              <a:rPr lang="en-US" altLang="en-US" sz="2000"/>
              <a:t>SEGCODE	SEGMENT</a:t>
            </a:r>
          </a:p>
          <a:p>
            <a:pPr eaLnBrk="1" hangingPunct="1">
              <a:lnSpc>
                <a:spcPct val="80000"/>
              </a:lnSpc>
            </a:pPr>
            <a:r>
              <a:rPr lang="en-US" altLang="en-US" sz="2000"/>
              <a:t>		ASSUME CS:SEGCODE, DS:SEGDATA, SS:SEGSTACK</a:t>
            </a:r>
          </a:p>
          <a:p>
            <a:pPr eaLnBrk="1" hangingPunct="1">
              <a:lnSpc>
                <a:spcPct val="80000"/>
              </a:lnSpc>
            </a:pPr>
            <a:r>
              <a:rPr lang="en-US" altLang="en-US" sz="2000"/>
              <a:t>START:</a:t>
            </a:r>
          </a:p>
          <a:p>
            <a:pPr eaLnBrk="1" hangingPunct="1">
              <a:lnSpc>
                <a:spcPct val="80000"/>
              </a:lnSpc>
            </a:pPr>
            <a:r>
              <a:rPr lang="en-US" altLang="en-US" sz="2000"/>
              <a:t>		MOV AX, SEGDATA</a:t>
            </a:r>
          </a:p>
          <a:p>
            <a:pPr eaLnBrk="1" hangingPunct="1">
              <a:lnSpc>
                <a:spcPct val="80000"/>
              </a:lnSpc>
            </a:pPr>
            <a:r>
              <a:rPr lang="en-US" altLang="en-US" sz="2000"/>
              <a:t>		MOV DS, AX</a:t>
            </a:r>
          </a:p>
          <a:p>
            <a:pPr eaLnBrk="1" hangingPunct="1">
              <a:lnSpc>
                <a:spcPct val="80000"/>
              </a:lnSpc>
            </a:pPr>
            <a:r>
              <a:rPr lang="en-US" altLang="en-US" sz="2000"/>
              <a:t>		HienString M1</a:t>
            </a:r>
          </a:p>
          <a:p>
            <a:pPr eaLnBrk="1" hangingPunct="1">
              <a:lnSpc>
                <a:spcPct val="80000"/>
              </a:lnSpc>
            </a:pPr>
            <a:r>
              <a:rPr lang="en-US" altLang="en-US" sz="2000"/>
              <a:t>		HienString M2</a:t>
            </a:r>
          </a:p>
          <a:p>
            <a:pPr eaLnBrk="1" hangingPunct="1">
              <a:lnSpc>
                <a:spcPct val="80000"/>
              </a:lnSpc>
            </a:pPr>
            <a:r>
              <a:rPr lang="en-US" altLang="en-US" sz="2000"/>
              <a:t>		MOV AH, 4CH</a:t>
            </a:r>
          </a:p>
          <a:p>
            <a:pPr eaLnBrk="1" hangingPunct="1">
              <a:lnSpc>
                <a:spcPct val="80000"/>
              </a:lnSpc>
            </a:pPr>
            <a:r>
              <a:rPr lang="en-US" altLang="en-US" sz="2000"/>
              <a:t>		INT 21H</a:t>
            </a:r>
          </a:p>
          <a:p>
            <a:pPr eaLnBrk="1" hangingPunct="1">
              <a:lnSpc>
                <a:spcPct val="80000"/>
              </a:lnSpc>
            </a:pPr>
            <a:r>
              <a:rPr lang="en-US" altLang="en-US" sz="2000"/>
              <a:t>SEGCODE ENDS</a:t>
            </a:r>
          </a:p>
          <a:p>
            <a:pPr eaLnBrk="1" hangingPunct="1">
              <a:lnSpc>
                <a:spcPct val="80000"/>
              </a:lnSpc>
            </a:pPr>
            <a:r>
              <a:rPr lang="en-US" altLang="en-US" sz="2000"/>
              <a:t>END START</a:t>
            </a:r>
          </a:p>
        </p:txBody>
      </p:sp>
    </p:spTree>
    <p:extLst>
      <p:ext uri="{BB962C8B-B14F-4D97-AF65-F5344CB8AC3E}">
        <p14:creationId xmlns:p14="http://schemas.microsoft.com/office/powerpoint/2010/main" val="3252738420"/>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D4B37077-A790-4DF0-97AC-3CB98215DAB1}"/>
              </a:ext>
            </a:extLst>
          </p:cNvPr>
          <p:cNvSpPr>
            <a:spLocks noGrp="1" noChangeArrowheads="1"/>
          </p:cNvSpPr>
          <p:nvPr>
            <p:ph type="title"/>
          </p:nvPr>
        </p:nvSpPr>
        <p:spPr/>
        <p:txBody>
          <a:bodyPr/>
          <a:lstStyle/>
          <a:p>
            <a:pPr eaLnBrk="1" hangingPunct="1"/>
            <a:endParaRPr lang="en-US" altLang="en-US"/>
          </a:p>
        </p:txBody>
      </p:sp>
      <p:sp>
        <p:nvSpPr>
          <p:cNvPr id="28675" name="Rectangle 3">
            <a:extLst>
              <a:ext uri="{FF2B5EF4-FFF2-40B4-BE49-F238E27FC236}">
                <a16:creationId xmlns:a16="http://schemas.microsoft.com/office/drawing/2014/main" id="{F501B53C-AAD2-48DE-BA0C-52CFD2AD1BAB}"/>
              </a:ext>
            </a:extLst>
          </p:cNvPr>
          <p:cNvSpPr>
            <a:spLocks noGrp="1" noChangeArrowheads="1"/>
          </p:cNvSpPr>
          <p:nvPr>
            <p:ph type="body" idx="1"/>
          </p:nvPr>
        </p:nvSpPr>
        <p:spPr/>
        <p:txBody>
          <a:bodyPr/>
          <a:lstStyle/>
          <a:p>
            <a:pPr eaLnBrk="1" hangingPunct="1">
              <a:lnSpc>
                <a:spcPct val="80000"/>
              </a:lnSpc>
            </a:pPr>
            <a:r>
              <a:rPr lang="en-US" altLang="en-US" sz="2800" b="1"/>
              <a:t>Cách 2 : </a:t>
            </a:r>
            <a:r>
              <a:rPr lang="en-US" altLang="en-US" sz="2800"/>
              <a:t>Đưa các khai báo macro vào một file, giả sử macro HienString được chứa trong file có tên là Lib1.asm đặt trong ổ đĩa C</a:t>
            </a:r>
          </a:p>
          <a:p>
            <a:pPr eaLnBrk="1" hangingPunct="1">
              <a:lnSpc>
                <a:spcPct val="80000"/>
              </a:lnSpc>
            </a:pPr>
            <a:r>
              <a:rPr lang="en-US" altLang="en-US" sz="2000"/>
              <a:t>	INCLUDE 	C:\Lib1.asm</a:t>
            </a:r>
          </a:p>
          <a:p>
            <a:pPr eaLnBrk="1" hangingPunct="1">
              <a:lnSpc>
                <a:spcPct val="80000"/>
              </a:lnSpc>
            </a:pPr>
            <a:r>
              <a:rPr lang="en-US" altLang="en-US" sz="2000"/>
              <a:t>	SEGSTACK	SEGMENT	STACK 	'STACK'</a:t>
            </a:r>
          </a:p>
          <a:p>
            <a:pPr eaLnBrk="1" hangingPunct="1">
              <a:lnSpc>
                <a:spcPct val="80000"/>
              </a:lnSpc>
            </a:pPr>
            <a:r>
              <a:rPr lang="en-US" altLang="en-US" sz="2000"/>
              <a:t>		DB 100H DUP(?)</a:t>
            </a:r>
          </a:p>
          <a:p>
            <a:pPr eaLnBrk="1" hangingPunct="1">
              <a:lnSpc>
                <a:spcPct val="80000"/>
              </a:lnSpc>
            </a:pPr>
            <a:r>
              <a:rPr lang="en-US" altLang="en-US" sz="2000"/>
              <a:t>	SEGSTACK	ENDS</a:t>
            </a:r>
          </a:p>
          <a:p>
            <a:pPr eaLnBrk="1" hangingPunct="1">
              <a:lnSpc>
                <a:spcPct val="80000"/>
              </a:lnSpc>
            </a:pPr>
            <a:r>
              <a:rPr lang="en-US" altLang="en-US" sz="2000"/>
              <a:t>	SEGDATA	SEGMENT</a:t>
            </a:r>
          </a:p>
          <a:p>
            <a:pPr eaLnBrk="1" hangingPunct="1">
              <a:lnSpc>
                <a:spcPct val="80000"/>
              </a:lnSpc>
            </a:pPr>
            <a:r>
              <a:rPr lang="en-US" altLang="en-US" sz="2000"/>
              <a:t>		M1	DB 'Thong Bao Cho Moi Nguoi $'</a:t>
            </a:r>
          </a:p>
          <a:p>
            <a:pPr eaLnBrk="1" hangingPunct="1">
              <a:lnSpc>
                <a:spcPct val="80000"/>
              </a:lnSpc>
            </a:pPr>
            <a:r>
              <a:rPr lang="en-US" altLang="en-US" sz="2000"/>
              <a:t>		M2	DB 0AH, 0DH, '$'</a:t>
            </a:r>
          </a:p>
          <a:p>
            <a:pPr eaLnBrk="1" hangingPunct="1">
              <a:lnSpc>
                <a:spcPct val="80000"/>
              </a:lnSpc>
            </a:pPr>
            <a:r>
              <a:rPr lang="en-US" altLang="en-US" sz="2000"/>
              <a:t>	SEGDATA	ENDS</a:t>
            </a:r>
          </a:p>
          <a:p>
            <a:pPr eaLnBrk="1" hangingPunct="1">
              <a:lnSpc>
                <a:spcPct val="80000"/>
              </a:lnSpc>
            </a:pPr>
            <a:r>
              <a:rPr lang="en-US" altLang="en-US" sz="2000"/>
              <a:t>	SEGCODE	SEGMENT</a:t>
            </a:r>
          </a:p>
          <a:p>
            <a:pPr eaLnBrk="1" hangingPunct="1">
              <a:lnSpc>
                <a:spcPct val="80000"/>
              </a:lnSpc>
            </a:pPr>
            <a:r>
              <a:rPr lang="en-US" altLang="en-US" sz="2000"/>
              <a:t>		ASSUME CS:SEGCODE, DS:SEGDATA, SS:SEGSTACK</a:t>
            </a:r>
          </a:p>
        </p:txBody>
      </p:sp>
    </p:spTree>
    <p:extLst>
      <p:ext uri="{BB962C8B-B14F-4D97-AF65-F5344CB8AC3E}">
        <p14:creationId xmlns:p14="http://schemas.microsoft.com/office/powerpoint/2010/main" val="417754757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1DD7A15F-CE96-4586-A4AE-EB66814A589E}"/>
              </a:ext>
            </a:extLst>
          </p:cNvPr>
          <p:cNvSpPr>
            <a:spLocks noGrp="1" noChangeArrowheads="1"/>
          </p:cNvSpPr>
          <p:nvPr>
            <p:ph type="title"/>
          </p:nvPr>
        </p:nvSpPr>
        <p:spPr/>
        <p:txBody>
          <a:bodyPr/>
          <a:lstStyle/>
          <a:p>
            <a:pPr eaLnBrk="1" hangingPunct="1"/>
            <a:endParaRPr lang="en-US" altLang="en-US"/>
          </a:p>
        </p:txBody>
      </p:sp>
      <p:sp>
        <p:nvSpPr>
          <p:cNvPr id="29699" name="Rectangle 3">
            <a:extLst>
              <a:ext uri="{FF2B5EF4-FFF2-40B4-BE49-F238E27FC236}">
                <a16:creationId xmlns:a16="http://schemas.microsoft.com/office/drawing/2014/main" id="{B87C7E97-A2CA-4195-B62C-0A9F93167E45}"/>
              </a:ext>
            </a:extLst>
          </p:cNvPr>
          <p:cNvSpPr>
            <a:spLocks noGrp="1" noChangeArrowheads="1"/>
          </p:cNvSpPr>
          <p:nvPr>
            <p:ph type="body" idx="1"/>
          </p:nvPr>
        </p:nvSpPr>
        <p:spPr/>
        <p:txBody>
          <a:bodyPr/>
          <a:lstStyle/>
          <a:p>
            <a:pPr eaLnBrk="1" hangingPunct="1">
              <a:lnSpc>
                <a:spcPct val="90000"/>
              </a:lnSpc>
            </a:pPr>
            <a:r>
              <a:rPr lang="en-US" altLang="en-US" sz="2400"/>
              <a:t>START:</a:t>
            </a:r>
          </a:p>
          <a:p>
            <a:pPr eaLnBrk="1" hangingPunct="1">
              <a:lnSpc>
                <a:spcPct val="90000"/>
              </a:lnSpc>
            </a:pPr>
            <a:r>
              <a:rPr lang="en-US" altLang="en-US" sz="2400"/>
              <a:t>		MOV AX, SEGDATA</a:t>
            </a:r>
          </a:p>
          <a:p>
            <a:pPr eaLnBrk="1" hangingPunct="1">
              <a:lnSpc>
                <a:spcPct val="90000"/>
              </a:lnSpc>
            </a:pPr>
            <a:r>
              <a:rPr lang="en-US" altLang="en-US" sz="2400"/>
              <a:t>		MOV DS, AX</a:t>
            </a:r>
          </a:p>
          <a:p>
            <a:pPr eaLnBrk="1" hangingPunct="1">
              <a:lnSpc>
                <a:spcPct val="90000"/>
              </a:lnSpc>
            </a:pPr>
            <a:r>
              <a:rPr lang="en-US" altLang="en-US" sz="2400"/>
              <a:t>		HienString M1</a:t>
            </a:r>
          </a:p>
          <a:p>
            <a:pPr eaLnBrk="1" hangingPunct="1">
              <a:lnSpc>
                <a:spcPct val="90000"/>
              </a:lnSpc>
            </a:pPr>
            <a:r>
              <a:rPr lang="en-US" altLang="en-US" sz="2400"/>
              <a:t>		HienString M2</a:t>
            </a:r>
          </a:p>
          <a:p>
            <a:pPr eaLnBrk="1" hangingPunct="1">
              <a:lnSpc>
                <a:spcPct val="90000"/>
              </a:lnSpc>
            </a:pPr>
            <a:r>
              <a:rPr lang="en-US" altLang="en-US" sz="2400"/>
              <a:t>		MOV AH, 4CH</a:t>
            </a:r>
          </a:p>
          <a:p>
            <a:pPr eaLnBrk="1" hangingPunct="1">
              <a:lnSpc>
                <a:spcPct val="90000"/>
              </a:lnSpc>
            </a:pPr>
            <a:r>
              <a:rPr lang="en-US" altLang="en-US" sz="2400"/>
              <a:t>		INT 21H</a:t>
            </a:r>
          </a:p>
          <a:p>
            <a:pPr eaLnBrk="1" hangingPunct="1">
              <a:lnSpc>
                <a:spcPct val="90000"/>
              </a:lnSpc>
            </a:pPr>
            <a:r>
              <a:rPr lang="en-US" altLang="en-US" sz="2400"/>
              <a:t>SEGCODE ENDS</a:t>
            </a:r>
          </a:p>
          <a:p>
            <a:pPr eaLnBrk="1" hangingPunct="1">
              <a:lnSpc>
                <a:spcPct val="90000"/>
              </a:lnSpc>
            </a:pPr>
            <a:r>
              <a:rPr lang="en-US" altLang="en-US" sz="2400"/>
              <a:t>END START</a:t>
            </a:r>
          </a:p>
        </p:txBody>
      </p:sp>
    </p:spTree>
    <p:extLst>
      <p:ext uri="{BB962C8B-B14F-4D97-AF65-F5344CB8AC3E}">
        <p14:creationId xmlns:p14="http://schemas.microsoft.com/office/powerpoint/2010/main" val="3593123078"/>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8CA94161-59ED-4964-82FB-5E98AE22E097}"/>
              </a:ext>
            </a:extLst>
          </p:cNvPr>
          <p:cNvSpPr>
            <a:spLocks noGrp="1" noChangeArrowheads="1"/>
          </p:cNvSpPr>
          <p:nvPr>
            <p:ph type="title"/>
          </p:nvPr>
        </p:nvSpPr>
        <p:spPr/>
        <p:txBody>
          <a:bodyPr/>
          <a:lstStyle/>
          <a:p>
            <a:pPr marL="609600" indent="-609600"/>
            <a:r>
              <a:rPr lang="en-US" altLang="en-US"/>
              <a:t>Thủ Tục (Procedure)</a:t>
            </a:r>
          </a:p>
        </p:txBody>
      </p:sp>
      <p:sp>
        <p:nvSpPr>
          <p:cNvPr id="30723" name="Rectangle 3">
            <a:extLst>
              <a:ext uri="{FF2B5EF4-FFF2-40B4-BE49-F238E27FC236}">
                <a16:creationId xmlns:a16="http://schemas.microsoft.com/office/drawing/2014/main" id="{EEBE449F-B6A6-45BE-BEE9-F8BC5DE7E199}"/>
              </a:ext>
            </a:extLst>
          </p:cNvPr>
          <p:cNvSpPr>
            <a:spLocks noGrp="1" noChangeArrowheads="1"/>
          </p:cNvSpPr>
          <p:nvPr>
            <p:ph type="body" idx="1"/>
          </p:nvPr>
        </p:nvSpPr>
        <p:spPr>
          <a:xfrm>
            <a:off x="1905000" y="1143000"/>
            <a:ext cx="8574088" cy="5410200"/>
          </a:xfrm>
        </p:spPr>
        <p:txBody>
          <a:bodyPr/>
          <a:lstStyle/>
          <a:p>
            <a:pPr marL="609600" indent="-609600">
              <a:lnSpc>
                <a:spcPct val="90000"/>
              </a:lnSpc>
            </a:pPr>
            <a:r>
              <a:rPr lang="en-US" altLang="en-US" sz="2400" b="1"/>
              <a:t>Các lợi ích khi tổ chức chương trình dạng thủ tục</a:t>
            </a:r>
            <a:endParaRPr lang="en-US" altLang="en-US" sz="2400"/>
          </a:p>
          <a:p>
            <a:pPr marL="990600" lvl="1" indent="-533400">
              <a:lnSpc>
                <a:spcPct val="90000"/>
              </a:lnSpc>
            </a:pPr>
            <a:r>
              <a:rPr lang="en-US" altLang="en-US" sz="2400"/>
              <a:t>Giảm số lượng mã, vì thủ tục có thể được gọi từ bất cứ nơi nào trong segment mã.</a:t>
            </a:r>
          </a:p>
          <a:p>
            <a:pPr marL="990600" lvl="1" indent="-533400">
              <a:lnSpc>
                <a:spcPct val="90000"/>
              </a:lnSpc>
            </a:pPr>
            <a:r>
              <a:rPr lang="en-US" altLang="en-US" sz="2400"/>
              <a:t>Giúp cho việc tổ chức chương trình được tốt hơn</a:t>
            </a:r>
          </a:p>
          <a:p>
            <a:pPr marL="990600" lvl="1" indent="-533400">
              <a:lnSpc>
                <a:spcPct val="90000"/>
              </a:lnSpc>
            </a:pPr>
            <a:r>
              <a:rPr lang="en-US" altLang="en-US" sz="2400"/>
              <a:t>Tạo dễ dàng cho việc chạy từng bước một chương trình do các lỗi kỹ thuật có thể được cách ly rõ ràng.</a:t>
            </a:r>
          </a:p>
          <a:p>
            <a:pPr marL="990600" lvl="1" indent="-533400">
              <a:lnSpc>
                <a:spcPct val="90000"/>
              </a:lnSpc>
            </a:pPr>
            <a:r>
              <a:rPr lang="en-US" altLang="en-US" sz="2400"/>
              <a:t>Dễ dàng bảo trì các chương trình do bởi việc sửa chữa các thủ tục được thực hiện không mấy khó khăn. </a:t>
            </a:r>
            <a:endParaRPr lang="en-US" altLang="en-US" sz="2000"/>
          </a:p>
          <a:p>
            <a:pPr marL="609600" indent="-609600">
              <a:lnSpc>
                <a:spcPct val="90000"/>
              </a:lnSpc>
            </a:pPr>
            <a:r>
              <a:rPr lang="en-US" altLang="en-US" sz="2400" b="1"/>
              <a:t>Khai báo thủ tục</a:t>
            </a:r>
            <a:endParaRPr lang="en-US" altLang="en-US" sz="2400"/>
          </a:p>
          <a:p>
            <a:pPr marL="609600" indent="-609600">
              <a:lnSpc>
                <a:spcPct val="90000"/>
              </a:lnSpc>
              <a:buNone/>
            </a:pPr>
            <a:r>
              <a:rPr lang="en-US" altLang="en-US" sz="2400" b="1"/>
              <a:t>	&lt;</a:t>
            </a:r>
            <a:r>
              <a:rPr lang="en-US" altLang="en-US" sz="2400"/>
              <a:t>Name&gt;	PROC	[Near| Far]</a:t>
            </a:r>
          </a:p>
          <a:p>
            <a:pPr marL="609600" indent="-609600">
              <a:lnSpc>
                <a:spcPct val="90000"/>
              </a:lnSpc>
              <a:buNone/>
            </a:pPr>
            <a:r>
              <a:rPr lang="en-US" altLang="en-US" sz="2400"/>
              <a:t>	…….</a:t>
            </a:r>
          </a:p>
          <a:p>
            <a:pPr marL="609600" indent="-609600">
              <a:lnSpc>
                <a:spcPct val="90000"/>
              </a:lnSpc>
              <a:buNone/>
            </a:pPr>
            <a:r>
              <a:rPr lang="en-US" altLang="en-US" sz="2400"/>
              <a:t>	Thân thủ tục</a:t>
            </a:r>
          </a:p>
          <a:p>
            <a:pPr marL="609600" indent="-609600">
              <a:lnSpc>
                <a:spcPct val="90000"/>
              </a:lnSpc>
              <a:buNone/>
            </a:pPr>
            <a:r>
              <a:rPr lang="en-US" altLang="en-US" sz="2400"/>
              <a:t>	RET</a:t>
            </a:r>
            <a:endParaRPr lang="en-US" altLang="en-US" sz="2400" b="1"/>
          </a:p>
          <a:p>
            <a:pPr marL="609600" indent="-609600">
              <a:lnSpc>
                <a:spcPct val="90000"/>
              </a:lnSpc>
              <a:buNone/>
            </a:pPr>
            <a:r>
              <a:rPr lang="en-US" altLang="en-US" sz="2400"/>
              <a:t>	&lt;Name &gt;	ENDP</a:t>
            </a:r>
          </a:p>
        </p:txBody>
      </p:sp>
    </p:spTree>
    <p:extLst>
      <p:ext uri="{BB962C8B-B14F-4D97-AF65-F5344CB8AC3E}">
        <p14:creationId xmlns:p14="http://schemas.microsoft.com/office/powerpoint/2010/main" val="2377454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a:extLst>
              <a:ext uri="{FF2B5EF4-FFF2-40B4-BE49-F238E27FC236}">
                <a16:creationId xmlns:a16="http://schemas.microsoft.com/office/drawing/2014/main" id="{280B2E89-00DF-434D-8ACB-C467A5A77AFE}"/>
              </a:ext>
            </a:extLst>
          </p:cNvPr>
          <p:cNvSpPr>
            <a:spLocks noGrp="1" noChangeArrowheads="1"/>
          </p:cNvSpPr>
          <p:nvPr>
            <p:ph type="title"/>
          </p:nvPr>
        </p:nvSpPr>
        <p:spPr>
          <a:xfrm>
            <a:off x="2743200" y="228600"/>
            <a:ext cx="7886700" cy="533400"/>
          </a:xfrm>
        </p:spPr>
        <p:txBody>
          <a:bodyPr>
            <a:normAutofit fontScale="90000"/>
          </a:bodyPr>
          <a:lstStyle/>
          <a:p>
            <a:pPr eaLnBrk="1" hangingPunct="1"/>
            <a:r>
              <a:rPr lang="en-AU" altLang="vi-VN"/>
              <a:t> Các Cổng Logic</a:t>
            </a:r>
          </a:p>
        </p:txBody>
      </p:sp>
      <p:sp>
        <p:nvSpPr>
          <p:cNvPr id="56324" name="Rectangle 3">
            <a:extLst>
              <a:ext uri="{FF2B5EF4-FFF2-40B4-BE49-F238E27FC236}">
                <a16:creationId xmlns:a16="http://schemas.microsoft.com/office/drawing/2014/main" id="{3A36C466-B5B1-47E3-A8C1-47918D7DD19A}"/>
              </a:ext>
            </a:extLst>
          </p:cNvPr>
          <p:cNvSpPr>
            <a:spLocks noGrp="1" noChangeArrowheads="1"/>
          </p:cNvSpPr>
          <p:nvPr>
            <p:ph type="body" sz="half" idx="1"/>
          </p:nvPr>
        </p:nvSpPr>
        <p:spPr>
          <a:xfrm>
            <a:off x="1752600" y="1295401"/>
            <a:ext cx="8686800" cy="5026025"/>
          </a:xfrm>
        </p:spPr>
        <p:txBody>
          <a:bodyPr/>
          <a:lstStyle/>
          <a:p>
            <a:pPr eaLnBrk="1" hangingPunct="1"/>
            <a:r>
              <a:rPr lang="en-AU" altLang="vi-VN"/>
              <a:t>Cổng NOR</a:t>
            </a:r>
          </a:p>
          <a:p>
            <a:pPr lvl="1" eaLnBrk="1" hangingPunct="1"/>
            <a:r>
              <a:rPr lang="en-US" altLang="vi-VN"/>
              <a:t>Thực hiện phép ĐẢO của phép toán logic HOẶC</a:t>
            </a:r>
          </a:p>
          <a:p>
            <a:pPr lvl="1" eaLnBrk="1" hangingPunct="1"/>
            <a:r>
              <a:rPr lang="en-US" altLang="vi-VN"/>
              <a:t>Đầu ra chỉ bằng 1 khi tất cả các đầu vào bằng 0</a:t>
            </a:r>
          </a:p>
          <a:p>
            <a:pPr lvl="1" eaLnBrk="1" hangingPunct="1"/>
            <a:r>
              <a:rPr lang="en-US" altLang="vi-VN"/>
              <a:t>Ký hiệu:</a:t>
            </a:r>
          </a:p>
          <a:p>
            <a:pPr lvl="1" eaLnBrk="1" hangingPunct="1">
              <a:buFont typeface="Wingdings 2" panose="05020102010507070707" pitchFamily="18" charset="2"/>
              <a:buNone/>
            </a:pPr>
            <a:endParaRPr lang="en-US" altLang="vi-VN"/>
          </a:p>
          <a:p>
            <a:pPr lvl="1" eaLnBrk="1" hangingPunct="1">
              <a:buFont typeface="Wingdings 2" panose="05020102010507070707" pitchFamily="18" charset="2"/>
              <a:buNone/>
            </a:pPr>
            <a:endParaRPr lang="en-US" altLang="vi-VN"/>
          </a:p>
          <a:p>
            <a:pPr lvl="1" eaLnBrk="1" hangingPunct="1"/>
            <a:endParaRPr lang="en-US" altLang="vi-VN"/>
          </a:p>
          <a:p>
            <a:pPr lvl="1" eaLnBrk="1" hangingPunct="1"/>
            <a:r>
              <a:rPr lang="en-US" altLang="vi-VN"/>
              <a:t>Bảng sự thật:</a:t>
            </a:r>
          </a:p>
          <a:p>
            <a:pPr lvl="1" eaLnBrk="1" hangingPunct="1"/>
            <a:r>
              <a:rPr lang="en-US" altLang="vi-VN"/>
              <a:t>Hàm Boole : out = A + B</a:t>
            </a:r>
          </a:p>
          <a:p>
            <a:pPr eaLnBrk="1" hangingPunct="1"/>
            <a:endParaRPr lang="en-AU" altLang="vi-VN"/>
          </a:p>
        </p:txBody>
      </p:sp>
      <p:graphicFrame>
        <p:nvGraphicFramePr>
          <p:cNvPr id="1537057" name="Group 33">
            <a:extLst>
              <a:ext uri="{FF2B5EF4-FFF2-40B4-BE49-F238E27FC236}">
                <a16:creationId xmlns:a16="http://schemas.microsoft.com/office/drawing/2014/main" id="{5CB96822-4266-4020-9106-C4E50D37E2FC}"/>
              </a:ext>
            </a:extLst>
          </p:cNvPr>
          <p:cNvGraphicFramePr>
            <a:graphicFrameLocks noGrp="1"/>
          </p:cNvGraphicFramePr>
          <p:nvPr>
            <p:ph sz="half" idx="2"/>
          </p:nvPr>
        </p:nvGraphicFramePr>
        <p:xfrm>
          <a:off x="7467600" y="3276600"/>
          <a:ext cx="2590800" cy="2590800"/>
        </p:xfrm>
        <a:graphic>
          <a:graphicData uri="http://schemas.openxmlformats.org/drawingml/2006/table">
            <a:tbl>
              <a:tblPr/>
              <a:tblGrid>
                <a:gridCol w="869950">
                  <a:extLst>
                    <a:ext uri="{9D8B030D-6E8A-4147-A177-3AD203B41FA5}">
                      <a16:colId xmlns:a16="http://schemas.microsoft.com/office/drawing/2014/main" val="20000"/>
                    </a:ext>
                  </a:extLst>
                </a:gridCol>
                <a:gridCol w="871538">
                  <a:extLst>
                    <a:ext uri="{9D8B030D-6E8A-4147-A177-3AD203B41FA5}">
                      <a16:colId xmlns:a16="http://schemas.microsoft.com/office/drawing/2014/main" val="20001"/>
                    </a:ext>
                  </a:extLst>
                </a:gridCol>
                <a:gridCol w="849312">
                  <a:extLst>
                    <a:ext uri="{9D8B030D-6E8A-4147-A177-3AD203B41FA5}">
                      <a16:colId xmlns:a16="http://schemas.microsoft.com/office/drawing/2014/main" val="20002"/>
                    </a:ext>
                  </a:extLst>
                </a:gridCol>
              </a:tblGrid>
              <a:tr h="34925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out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extLst>
                  <a:ext uri="{0D108BD9-81ED-4DB2-BD59-A6C34878D82A}">
                    <a16:rowId xmlns:a16="http://schemas.microsoft.com/office/drawing/2014/main" val="10000"/>
                  </a:ext>
                </a:extLst>
              </a:tr>
              <a:tr h="34925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766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925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925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6322" name="Slide Number Placeholder 6">
            <a:extLst>
              <a:ext uri="{FF2B5EF4-FFF2-40B4-BE49-F238E27FC236}">
                <a16:creationId xmlns:a16="http://schemas.microsoft.com/office/drawing/2014/main" id="{70DABFB8-7EE5-4526-814B-831752502E1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0684C092-14BD-4A4C-950A-169B732935FF}" type="slidenum">
              <a:rPr lang="en-US" altLang="vi-VN" sz="1400">
                <a:latin typeface="Tahoma" panose="020B0604030504040204" pitchFamily="34" charset="0"/>
              </a:rPr>
              <a:pPr>
                <a:spcBef>
                  <a:spcPct val="0"/>
                </a:spcBef>
                <a:buClrTx/>
                <a:buSzTx/>
                <a:buFontTx/>
                <a:buNone/>
              </a:pPr>
              <a:t>57</a:t>
            </a:fld>
            <a:endParaRPr lang="en-US" altLang="vi-VN" sz="1400">
              <a:latin typeface="Tahoma" panose="020B0604030504040204" pitchFamily="34" charset="0"/>
            </a:endParaRPr>
          </a:p>
        </p:txBody>
      </p:sp>
      <p:sp>
        <p:nvSpPr>
          <p:cNvPr id="56325" name="Line 4">
            <a:extLst>
              <a:ext uri="{FF2B5EF4-FFF2-40B4-BE49-F238E27FC236}">
                <a16:creationId xmlns:a16="http://schemas.microsoft.com/office/drawing/2014/main" id="{DA036DD4-82C1-46CC-B7D6-C27917E31789}"/>
              </a:ext>
            </a:extLst>
          </p:cNvPr>
          <p:cNvSpPr>
            <a:spLocks noChangeShapeType="1"/>
          </p:cNvSpPr>
          <p:nvPr/>
        </p:nvSpPr>
        <p:spPr bwMode="auto">
          <a:xfrm>
            <a:off x="5410200" y="5410200"/>
            <a:ext cx="762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6326" name="Picture 5">
            <a:extLst>
              <a:ext uri="{FF2B5EF4-FFF2-40B4-BE49-F238E27FC236}">
                <a16:creationId xmlns:a16="http://schemas.microsoft.com/office/drawing/2014/main" id="{723B21FE-BA37-4083-AC05-5E1FA1989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810001"/>
            <a:ext cx="20574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6">
            <a:extLst>
              <a:ext uri="{FF2B5EF4-FFF2-40B4-BE49-F238E27FC236}">
                <a16:creationId xmlns:a16="http://schemas.microsoft.com/office/drawing/2014/main" id="{35A3CB49-D8F8-4D7A-84A5-64267A73E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581401"/>
            <a:ext cx="1752600"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536583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B0C4E568-58FB-45EF-8B32-3D58C7574DBB}"/>
              </a:ext>
            </a:extLst>
          </p:cNvPr>
          <p:cNvSpPr>
            <a:spLocks noGrp="1" noChangeArrowheads="1"/>
          </p:cNvSpPr>
          <p:nvPr>
            <p:ph type="title"/>
          </p:nvPr>
        </p:nvSpPr>
        <p:spPr/>
        <p:txBody>
          <a:bodyPr/>
          <a:lstStyle/>
          <a:p>
            <a:pPr marL="609600" indent="-609600"/>
            <a:r>
              <a:rPr lang="en-US" altLang="en-US"/>
              <a:t>Thư viện các thủ tục </a:t>
            </a:r>
          </a:p>
        </p:txBody>
      </p:sp>
      <p:sp>
        <p:nvSpPr>
          <p:cNvPr id="31747" name="Rectangle 3">
            <a:extLst>
              <a:ext uri="{FF2B5EF4-FFF2-40B4-BE49-F238E27FC236}">
                <a16:creationId xmlns:a16="http://schemas.microsoft.com/office/drawing/2014/main" id="{B525421D-A38B-4D0E-9687-EBC134DFC332}"/>
              </a:ext>
            </a:extLst>
          </p:cNvPr>
          <p:cNvSpPr>
            <a:spLocks noGrp="1" noChangeArrowheads="1"/>
          </p:cNvSpPr>
          <p:nvPr>
            <p:ph type="body" idx="1"/>
          </p:nvPr>
        </p:nvSpPr>
        <p:spPr>
          <a:xfrm>
            <a:off x="1905000" y="1066800"/>
            <a:ext cx="8574088" cy="5791200"/>
          </a:xfrm>
        </p:spPr>
        <p:txBody>
          <a:bodyPr/>
          <a:lstStyle/>
          <a:p>
            <a:r>
              <a:rPr lang="en-US" altLang="en-US" sz="2800"/>
              <a:t>Nếu không có thuộc tính thì xem là NEAR.</a:t>
            </a:r>
          </a:p>
          <a:p>
            <a:r>
              <a:rPr lang="en-US" altLang="en-US" sz="2800"/>
              <a:t>PROC giúp cho chương trình dễ đọc, dễ phân biệt các chương trình con.</a:t>
            </a:r>
          </a:p>
          <a:p>
            <a:r>
              <a:rPr lang="en-GB" altLang="en-US" sz="2800"/>
              <a:t>Thuộc tính của PROC ảnh hưởng lên cách dịch các lệnh CALL và lệnh RET</a:t>
            </a:r>
            <a:endParaRPr lang="en-US" altLang="en-US" sz="2800"/>
          </a:p>
          <a:p>
            <a:pPr eaLnBrk="1" hangingPunct="1"/>
            <a:r>
              <a:rPr lang="en-US" altLang="en-US" sz="2800"/>
              <a:t>Ta có thể đặt các khái báo thủ thục vào một file riêng, sau đó sử dụng chỉ dẫn INCLUDE để khai báo cho chương trình chính biết lấy thủ tục ở đâu. </a:t>
            </a:r>
          </a:p>
          <a:p>
            <a:pPr eaLnBrk="1" hangingPunct="1"/>
            <a:r>
              <a:rPr lang="en-US" altLang="en-US" sz="2800" b="1"/>
              <a:t>Ví dụ :</a:t>
            </a:r>
            <a:r>
              <a:rPr lang="en-US" altLang="en-US" sz="2800"/>
              <a:t> Viết chương trình nhập hai số từ bàn phím, tính tổng và in kết quả ra màn hình.</a:t>
            </a:r>
          </a:p>
          <a:p>
            <a:pPr eaLnBrk="1" hangingPunct="1"/>
            <a:r>
              <a:rPr lang="en-US" altLang="en-US" b="1"/>
              <a:t>Cách 1 : tạo thư viện các thủ tục riêng.</a:t>
            </a:r>
            <a:endParaRPr lang="en-US" altLang="en-US"/>
          </a:p>
          <a:p>
            <a:pPr eaLnBrk="1" hangingPunct="1">
              <a:buFont typeface="Wingdings" panose="05000000000000000000" pitchFamily="2" charset="2"/>
              <a:buNone/>
            </a:pPr>
            <a:r>
              <a:rPr lang="en-US" altLang="en-US" sz="2800"/>
              <a:t>INCLUDE C:\LT\LIB1.ASM </a:t>
            </a:r>
          </a:p>
        </p:txBody>
      </p:sp>
    </p:spTree>
    <p:extLst>
      <p:ext uri="{BB962C8B-B14F-4D97-AF65-F5344CB8AC3E}">
        <p14:creationId xmlns:p14="http://schemas.microsoft.com/office/powerpoint/2010/main" val="249107622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4428BE1-6743-4635-AD03-363A2BAB7CB0}"/>
              </a:ext>
            </a:extLst>
          </p:cNvPr>
          <p:cNvSpPr>
            <a:spLocks noGrp="1" noChangeArrowheads="1"/>
          </p:cNvSpPr>
          <p:nvPr>
            <p:ph type="title"/>
          </p:nvPr>
        </p:nvSpPr>
        <p:spPr/>
        <p:txBody>
          <a:bodyPr/>
          <a:lstStyle/>
          <a:p>
            <a:pPr eaLnBrk="1" hangingPunct="1"/>
            <a:endParaRPr lang="en-US" altLang="en-US"/>
          </a:p>
        </p:txBody>
      </p:sp>
      <p:sp>
        <p:nvSpPr>
          <p:cNvPr id="32771" name="Rectangle 3">
            <a:extLst>
              <a:ext uri="{FF2B5EF4-FFF2-40B4-BE49-F238E27FC236}">
                <a16:creationId xmlns:a16="http://schemas.microsoft.com/office/drawing/2014/main" id="{A57FD6A4-484D-43A9-BDC1-F428A99A9235}"/>
              </a:ext>
            </a:extLst>
          </p:cNvPr>
          <p:cNvSpPr>
            <a:spLocks noGrp="1" noChangeArrowheads="1"/>
          </p:cNvSpPr>
          <p:nvPr>
            <p:ph type="body" idx="1"/>
          </p:nvPr>
        </p:nvSpPr>
        <p:spPr/>
        <p:txBody>
          <a:bodyPr/>
          <a:lstStyle/>
          <a:p>
            <a:pPr eaLnBrk="1" hangingPunct="1">
              <a:lnSpc>
                <a:spcPct val="80000"/>
              </a:lnSpc>
            </a:pPr>
            <a:r>
              <a:rPr lang="en-US" altLang="en-US" sz="1800"/>
              <a:t>.MODEL SMALL</a:t>
            </a:r>
          </a:p>
          <a:p>
            <a:pPr eaLnBrk="1" hangingPunct="1">
              <a:lnSpc>
                <a:spcPct val="80000"/>
              </a:lnSpc>
            </a:pPr>
            <a:r>
              <a:rPr lang="en-US" altLang="en-US" sz="1800"/>
              <a:t>.STACK 100H</a:t>
            </a:r>
          </a:p>
          <a:p>
            <a:pPr eaLnBrk="1" hangingPunct="1">
              <a:lnSpc>
                <a:spcPct val="80000"/>
              </a:lnSpc>
            </a:pPr>
            <a:r>
              <a:rPr lang="en-US" altLang="en-US" sz="1800"/>
              <a:t>.DATA</a:t>
            </a:r>
          </a:p>
          <a:p>
            <a:pPr eaLnBrk="1" hangingPunct="1">
              <a:lnSpc>
                <a:spcPct val="80000"/>
              </a:lnSpc>
            </a:pPr>
            <a:r>
              <a:rPr lang="en-US" altLang="en-US" sz="1800"/>
              <a:t>	M1 DB 'NHAP VAO SO THAP PHAN 1 :$'</a:t>
            </a:r>
          </a:p>
          <a:p>
            <a:pPr eaLnBrk="1" hangingPunct="1">
              <a:lnSpc>
                <a:spcPct val="80000"/>
              </a:lnSpc>
            </a:pPr>
            <a:r>
              <a:rPr lang="en-US" altLang="en-US" sz="1800"/>
              <a:t>	M2 DB 0DH, 0AH, 'NHAP VAO SO THAP PHAN 2 :$'</a:t>
            </a:r>
          </a:p>
          <a:p>
            <a:pPr eaLnBrk="1" hangingPunct="1">
              <a:lnSpc>
                <a:spcPct val="80000"/>
              </a:lnSpc>
            </a:pPr>
            <a:r>
              <a:rPr lang="en-US" altLang="en-US" sz="1800"/>
              <a:t>	M3 DB 0DH,0AH,'TONG 2 SO LA : $'</a:t>
            </a:r>
          </a:p>
          <a:p>
            <a:pPr eaLnBrk="1" hangingPunct="1">
              <a:lnSpc>
                <a:spcPct val="80000"/>
              </a:lnSpc>
            </a:pPr>
            <a:r>
              <a:rPr lang="en-US" altLang="en-US" sz="1800"/>
              <a:t>	X1 DW 0</a:t>
            </a:r>
          </a:p>
          <a:p>
            <a:pPr eaLnBrk="1" hangingPunct="1">
              <a:lnSpc>
                <a:spcPct val="80000"/>
              </a:lnSpc>
            </a:pPr>
            <a:r>
              <a:rPr lang="en-US" altLang="en-US" sz="1800"/>
              <a:t>	X2 DW 0</a:t>
            </a:r>
          </a:p>
          <a:p>
            <a:pPr eaLnBrk="1" hangingPunct="1">
              <a:lnSpc>
                <a:spcPct val="80000"/>
              </a:lnSpc>
            </a:pPr>
            <a:r>
              <a:rPr lang="en-US" altLang="en-US" sz="1800"/>
              <a:t>	KQ DW 0</a:t>
            </a:r>
          </a:p>
          <a:p>
            <a:pPr eaLnBrk="1" hangingPunct="1">
              <a:lnSpc>
                <a:spcPct val="80000"/>
              </a:lnSpc>
            </a:pPr>
            <a:r>
              <a:rPr lang="en-US" altLang="en-US" sz="1800"/>
              <a:t>	BUFF1 	DB 6</a:t>
            </a:r>
          </a:p>
          <a:p>
            <a:pPr eaLnBrk="1" hangingPunct="1">
              <a:lnSpc>
                <a:spcPct val="80000"/>
              </a:lnSpc>
            </a:pPr>
            <a:r>
              <a:rPr lang="en-US" altLang="en-US" sz="1800"/>
              <a:t>		DB 0</a:t>
            </a:r>
          </a:p>
          <a:p>
            <a:pPr eaLnBrk="1" hangingPunct="1">
              <a:lnSpc>
                <a:spcPct val="80000"/>
              </a:lnSpc>
            </a:pPr>
            <a:r>
              <a:rPr lang="en-US" altLang="en-US" sz="1800"/>
              <a:t>		DB 5 DUP(?)</a:t>
            </a:r>
          </a:p>
          <a:p>
            <a:pPr eaLnBrk="1" hangingPunct="1">
              <a:lnSpc>
                <a:spcPct val="80000"/>
              </a:lnSpc>
            </a:pPr>
            <a:r>
              <a:rPr lang="en-US" altLang="en-US" sz="1800"/>
              <a:t>	BUFF2	DB 6 </a:t>
            </a:r>
          </a:p>
          <a:p>
            <a:pPr eaLnBrk="1" hangingPunct="1">
              <a:lnSpc>
                <a:spcPct val="80000"/>
              </a:lnSpc>
            </a:pPr>
            <a:r>
              <a:rPr lang="en-US" altLang="en-US" sz="1800"/>
              <a:t>		DB 0</a:t>
            </a:r>
          </a:p>
          <a:p>
            <a:pPr eaLnBrk="1" hangingPunct="1">
              <a:lnSpc>
                <a:spcPct val="80000"/>
              </a:lnSpc>
            </a:pPr>
            <a:r>
              <a:rPr lang="en-US" altLang="en-US" sz="1800"/>
              <a:t>		DB 5 DUP(?)</a:t>
            </a:r>
          </a:p>
          <a:p>
            <a:pPr eaLnBrk="1" hangingPunct="1">
              <a:lnSpc>
                <a:spcPct val="80000"/>
              </a:lnSpc>
            </a:pPr>
            <a:endParaRPr lang="en-US" altLang="en-US" sz="1800"/>
          </a:p>
          <a:p>
            <a:pPr eaLnBrk="1" hangingPunct="1">
              <a:lnSpc>
                <a:spcPct val="80000"/>
              </a:lnSpc>
            </a:pPr>
            <a:r>
              <a:rPr lang="en-US" altLang="en-US" sz="1800"/>
              <a:t>.CODE</a:t>
            </a:r>
          </a:p>
        </p:txBody>
      </p:sp>
    </p:spTree>
    <p:extLst>
      <p:ext uri="{BB962C8B-B14F-4D97-AF65-F5344CB8AC3E}">
        <p14:creationId xmlns:p14="http://schemas.microsoft.com/office/powerpoint/2010/main" val="4263350098"/>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447241A1-E882-4ADB-950D-1E6D06CFCFFB}"/>
              </a:ext>
            </a:extLst>
          </p:cNvPr>
          <p:cNvSpPr>
            <a:spLocks noGrp="1" noChangeArrowheads="1"/>
          </p:cNvSpPr>
          <p:nvPr>
            <p:ph type="title"/>
          </p:nvPr>
        </p:nvSpPr>
        <p:spPr/>
        <p:txBody>
          <a:bodyPr/>
          <a:lstStyle/>
          <a:p>
            <a:pPr eaLnBrk="1" hangingPunct="1"/>
            <a:endParaRPr lang="en-US" altLang="en-US"/>
          </a:p>
        </p:txBody>
      </p:sp>
      <p:sp>
        <p:nvSpPr>
          <p:cNvPr id="33795" name="Rectangle 3">
            <a:extLst>
              <a:ext uri="{FF2B5EF4-FFF2-40B4-BE49-F238E27FC236}">
                <a16:creationId xmlns:a16="http://schemas.microsoft.com/office/drawing/2014/main" id="{63299FF3-2D66-4665-8F59-0D89CB57F83E}"/>
              </a:ext>
            </a:extLst>
          </p:cNvPr>
          <p:cNvSpPr>
            <a:spLocks noGrp="1" noChangeArrowheads="1"/>
          </p:cNvSpPr>
          <p:nvPr>
            <p:ph type="body" idx="1"/>
          </p:nvPr>
        </p:nvSpPr>
        <p:spPr/>
        <p:txBody>
          <a:bodyPr/>
          <a:lstStyle/>
          <a:p>
            <a:pPr eaLnBrk="1" hangingPunct="1">
              <a:lnSpc>
                <a:spcPct val="80000"/>
              </a:lnSpc>
            </a:pPr>
            <a:r>
              <a:rPr lang="en-US" altLang="en-US" sz="2800"/>
              <a:t>BEGIN:</a:t>
            </a:r>
          </a:p>
          <a:p>
            <a:pPr eaLnBrk="1" hangingPunct="1">
              <a:lnSpc>
                <a:spcPct val="80000"/>
              </a:lnSpc>
            </a:pPr>
            <a:r>
              <a:rPr lang="en-US" altLang="en-US" sz="2800"/>
              <a:t>	MOV AX,@DATA</a:t>
            </a:r>
          </a:p>
          <a:p>
            <a:pPr eaLnBrk="1" hangingPunct="1">
              <a:lnSpc>
                <a:spcPct val="80000"/>
              </a:lnSpc>
            </a:pPr>
            <a:r>
              <a:rPr lang="en-US" altLang="en-US" sz="2800"/>
              <a:t>	MOV DS, AX</a:t>
            </a:r>
          </a:p>
          <a:p>
            <a:pPr eaLnBrk="1" hangingPunct="1">
              <a:lnSpc>
                <a:spcPct val="80000"/>
              </a:lnSpc>
            </a:pPr>
            <a:r>
              <a:rPr lang="en-US" altLang="en-US" sz="2800"/>
              <a:t>	HIENSTRING M1</a:t>
            </a:r>
          </a:p>
          <a:p>
            <a:pPr eaLnBrk="1" hangingPunct="1">
              <a:lnSpc>
                <a:spcPct val="80000"/>
              </a:lnSpc>
            </a:pPr>
            <a:r>
              <a:rPr lang="en-US" altLang="en-US" sz="2800"/>
              <a:t>	MOV AH,0AH</a:t>
            </a:r>
          </a:p>
          <a:p>
            <a:pPr eaLnBrk="1" hangingPunct="1">
              <a:lnSpc>
                <a:spcPct val="80000"/>
              </a:lnSpc>
            </a:pPr>
            <a:r>
              <a:rPr lang="en-US" altLang="en-US" sz="2800"/>
              <a:t>	MOV DX,OFFSET BUFF1</a:t>
            </a:r>
          </a:p>
          <a:p>
            <a:pPr eaLnBrk="1" hangingPunct="1">
              <a:lnSpc>
                <a:spcPct val="80000"/>
              </a:lnSpc>
            </a:pPr>
            <a:r>
              <a:rPr lang="en-US" altLang="en-US" sz="2800"/>
              <a:t>	INT 21H</a:t>
            </a:r>
          </a:p>
        </p:txBody>
      </p:sp>
    </p:spTree>
    <p:extLst>
      <p:ext uri="{BB962C8B-B14F-4D97-AF65-F5344CB8AC3E}">
        <p14:creationId xmlns:p14="http://schemas.microsoft.com/office/powerpoint/2010/main" val="3553655436"/>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75E8A255-8A5C-4979-8B9B-C11E59077FAC}"/>
              </a:ext>
            </a:extLst>
          </p:cNvPr>
          <p:cNvSpPr>
            <a:spLocks noGrp="1" noChangeArrowheads="1"/>
          </p:cNvSpPr>
          <p:nvPr>
            <p:ph type="title"/>
          </p:nvPr>
        </p:nvSpPr>
        <p:spPr/>
        <p:txBody>
          <a:bodyPr/>
          <a:lstStyle/>
          <a:p>
            <a:pPr eaLnBrk="1" hangingPunct="1"/>
            <a:endParaRPr lang="en-US" altLang="en-US"/>
          </a:p>
        </p:txBody>
      </p:sp>
      <p:sp>
        <p:nvSpPr>
          <p:cNvPr id="34819" name="Rectangle 3">
            <a:extLst>
              <a:ext uri="{FF2B5EF4-FFF2-40B4-BE49-F238E27FC236}">
                <a16:creationId xmlns:a16="http://schemas.microsoft.com/office/drawing/2014/main" id="{17863A2B-ABA6-47A3-AFEB-3F4243D976E5}"/>
              </a:ext>
            </a:extLst>
          </p:cNvPr>
          <p:cNvSpPr>
            <a:spLocks noGrp="1" noChangeArrowheads="1"/>
          </p:cNvSpPr>
          <p:nvPr>
            <p:ph type="body" idx="1"/>
          </p:nvPr>
        </p:nvSpPr>
        <p:spPr>
          <a:xfrm>
            <a:off x="1905000" y="1295400"/>
            <a:ext cx="8574088" cy="5257800"/>
          </a:xfrm>
        </p:spPr>
        <p:txBody>
          <a:bodyPr/>
          <a:lstStyle/>
          <a:p>
            <a:pPr lvl="1" eaLnBrk="1" hangingPunct="1">
              <a:lnSpc>
                <a:spcPct val="90000"/>
              </a:lnSpc>
              <a:buFont typeface="Wingdings" panose="05000000000000000000" pitchFamily="2" charset="2"/>
              <a:buNone/>
            </a:pPr>
            <a:r>
              <a:rPr lang="en-US" altLang="en-US" sz="2000"/>
              <a:t>		HIENSTRING  M2	</a:t>
            </a:r>
          </a:p>
          <a:p>
            <a:pPr eaLnBrk="1" hangingPunct="1">
              <a:lnSpc>
                <a:spcPct val="90000"/>
              </a:lnSpc>
            </a:pPr>
            <a:r>
              <a:rPr lang="en-US" altLang="en-US" sz="2400"/>
              <a:t>	MOV AH,0AH</a:t>
            </a:r>
          </a:p>
          <a:p>
            <a:pPr eaLnBrk="1" hangingPunct="1">
              <a:lnSpc>
                <a:spcPct val="90000"/>
              </a:lnSpc>
            </a:pPr>
            <a:r>
              <a:rPr lang="en-US" altLang="en-US" sz="2400"/>
              <a:t>	MOV DX,OFFSET BUFF2</a:t>
            </a:r>
          </a:p>
          <a:p>
            <a:pPr eaLnBrk="1" hangingPunct="1">
              <a:lnSpc>
                <a:spcPct val="90000"/>
              </a:lnSpc>
            </a:pPr>
            <a:r>
              <a:rPr lang="en-US" altLang="en-US" sz="2400"/>
              <a:t>	INT 21H</a:t>
            </a:r>
          </a:p>
          <a:p>
            <a:pPr eaLnBrk="1" hangingPunct="1">
              <a:lnSpc>
                <a:spcPct val="90000"/>
              </a:lnSpc>
              <a:buFont typeface="Wingdings" panose="05000000000000000000" pitchFamily="2" charset="2"/>
              <a:buNone/>
            </a:pPr>
            <a:r>
              <a:rPr lang="en-US" altLang="en-US" sz="2400"/>
              <a:t>		;DOI CHUOI TRONG BUFF1 VA BUFF2 RA SO</a:t>
            </a:r>
          </a:p>
          <a:p>
            <a:pPr eaLnBrk="1" hangingPunct="1">
              <a:lnSpc>
                <a:spcPct val="90000"/>
              </a:lnSpc>
            </a:pPr>
            <a:r>
              <a:rPr lang="en-US" altLang="en-US" sz="2400"/>
              <a:t>	MOV BX,OFFSET BUFF1</a:t>
            </a:r>
          </a:p>
          <a:p>
            <a:pPr eaLnBrk="1" hangingPunct="1">
              <a:lnSpc>
                <a:spcPct val="90000"/>
              </a:lnSpc>
            </a:pPr>
            <a:r>
              <a:rPr lang="en-US" altLang="en-US" sz="2400"/>
              <a:t>	CALL CHUOI_SO</a:t>
            </a:r>
          </a:p>
          <a:p>
            <a:pPr eaLnBrk="1" hangingPunct="1">
              <a:lnSpc>
                <a:spcPct val="90000"/>
              </a:lnSpc>
            </a:pPr>
            <a:r>
              <a:rPr lang="en-US" altLang="en-US" sz="2400"/>
              <a:t>	MOV X1, AX</a:t>
            </a:r>
          </a:p>
          <a:p>
            <a:pPr eaLnBrk="1" hangingPunct="1">
              <a:lnSpc>
                <a:spcPct val="90000"/>
              </a:lnSpc>
            </a:pPr>
            <a:r>
              <a:rPr lang="en-US" altLang="en-US" sz="2400"/>
              <a:t>	MOV BX,OFFSET BUFF2</a:t>
            </a:r>
          </a:p>
          <a:p>
            <a:pPr eaLnBrk="1" hangingPunct="1">
              <a:lnSpc>
                <a:spcPct val="90000"/>
              </a:lnSpc>
            </a:pPr>
            <a:r>
              <a:rPr lang="en-US" altLang="en-US" sz="2400"/>
              <a:t>	CALL CHUOI_SO</a:t>
            </a:r>
          </a:p>
          <a:p>
            <a:pPr eaLnBrk="1" hangingPunct="1">
              <a:lnSpc>
                <a:spcPct val="90000"/>
              </a:lnSpc>
            </a:pPr>
            <a:r>
              <a:rPr lang="en-US" altLang="en-US" sz="2400"/>
              <a:t>	MOV X2,AX</a:t>
            </a:r>
          </a:p>
        </p:txBody>
      </p:sp>
    </p:spTree>
    <p:extLst>
      <p:ext uri="{BB962C8B-B14F-4D97-AF65-F5344CB8AC3E}">
        <p14:creationId xmlns:p14="http://schemas.microsoft.com/office/powerpoint/2010/main" val="1430318376"/>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8805FA60-A37A-4433-B914-59FE8823F7AB}"/>
              </a:ext>
            </a:extLst>
          </p:cNvPr>
          <p:cNvSpPr>
            <a:spLocks noGrp="1" noChangeArrowheads="1"/>
          </p:cNvSpPr>
          <p:nvPr>
            <p:ph type="title"/>
          </p:nvPr>
        </p:nvSpPr>
        <p:spPr/>
        <p:txBody>
          <a:bodyPr/>
          <a:lstStyle/>
          <a:p>
            <a:pPr eaLnBrk="1" hangingPunct="1"/>
            <a:endParaRPr lang="en-US" altLang="en-US"/>
          </a:p>
        </p:txBody>
      </p:sp>
      <p:sp>
        <p:nvSpPr>
          <p:cNvPr id="35843" name="Rectangle 3">
            <a:extLst>
              <a:ext uri="{FF2B5EF4-FFF2-40B4-BE49-F238E27FC236}">
                <a16:creationId xmlns:a16="http://schemas.microsoft.com/office/drawing/2014/main" id="{9ABDBC38-5059-4E6C-9C48-C5A6AF565CB1}"/>
              </a:ext>
            </a:extLst>
          </p:cNvPr>
          <p:cNvSpPr>
            <a:spLocks noGrp="1" noChangeArrowheads="1"/>
          </p:cNvSpPr>
          <p:nvPr>
            <p:ph type="body" idx="1"/>
          </p:nvPr>
        </p:nvSpPr>
        <p:spPr>
          <a:xfrm>
            <a:off x="1905000" y="1295400"/>
            <a:ext cx="8574088" cy="5257800"/>
          </a:xfrm>
        </p:spPr>
        <p:txBody>
          <a:bodyPr/>
          <a:lstStyle/>
          <a:p>
            <a:pPr eaLnBrk="1" hangingPunct="1">
              <a:lnSpc>
                <a:spcPct val="80000"/>
              </a:lnSpc>
              <a:buFont typeface="Wingdings" panose="05000000000000000000" pitchFamily="2" charset="2"/>
              <a:buNone/>
            </a:pPr>
            <a:r>
              <a:rPr lang="en-US" altLang="en-US" sz="2800"/>
              <a:t>		;TINH TONG HAI SO ROI IN RA</a:t>
            </a:r>
          </a:p>
          <a:p>
            <a:pPr eaLnBrk="1" hangingPunct="1">
              <a:lnSpc>
                <a:spcPct val="80000"/>
              </a:lnSpc>
            </a:pPr>
            <a:r>
              <a:rPr lang="en-US" altLang="en-US" sz="2800"/>
              <a:t>	HIENSTRING  M3</a:t>
            </a:r>
          </a:p>
          <a:p>
            <a:pPr eaLnBrk="1" hangingPunct="1">
              <a:lnSpc>
                <a:spcPct val="80000"/>
              </a:lnSpc>
            </a:pPr>
            <a:r>
              <a:rPr lang="en-US" altLang="en-US" sz="2800"/>
              <a:t>	MOV AX,X1</a:t>
            </a:r>
          </a:p>
          <a:p>
            <a:pPr eaLnBrk="1" hangingPunct="1">
              <a:lnSpc>
                <a:spcPct val="80000"/>
              </a:lnSpc>
            </a:pPr>
            <a:r>
              <a:rPr lang="en-US" altLang="en-US" sz="2800"/>
              <a:t>	ADD AX,X2</a:t>
            </a:r>
          </a:p>
          <a:p>
            <a:pPr eaLnBrk="1" hangingPunct="1">
              <a:lnSpc>
                <a:spcPct val="80000"/>
              </a:lnSpc>
            </a:pPr>
            <a:r>
              <a:rPr lang="en-US" altLang="en-US" sz="2800"/>
              <a:t>	CALL SO_CHUOI	</a:t>
            </a:r>
          </a:p>
          <a:p>
            <a:pPr eaLnBrk="1" hangingPunct="1">
              <a:lnSpc>
                <a:spcPct val="80000"/>
              </a:lnSpc>
              <a:buFont typeface="Wingdings" panose="05000000000000000000" pitchFamily="2" charset="2"/>
              <a:buNone/>
            </a:pPr>
            <a:r>
              <a:rPr lang="en-US" altLang="en-US" sz="2800"/>
              <a:t>		;TRO VE DOS</a:t>
            </a:r>
          </a:p>
          <a:p>
            <a:pPr eaLnBrk="1" hangingPunct="1">
              <a:lnSpc>
                <a:spcPct val="80000"/>
              </a:lnSpc>
            </a:pPr>
            <a:r>
              <a:rPr lang="en-US" altLang="en-US" sz="2800"/>
              <a:t>	MOV AH,4CH</a:t>
            </a:r>
          </a:p>
          <a:p>
            <a:pPr eaLnBrk="1" hangingPunct="1">
              <a:lnSpc>
                <a:spcPct val="80000"/>
              </a:lnSpc>
            </a:pPr>
            <a:r>
              <a:rPr lang="en-US" altLang="en-US" sz="2800"/>
              <a:t>	INT 21H</a:t>
            </a:r>
          </a:p>
          <a:p>
            <a:pPr eaLnBrk="1" hangingPunct="1">
              <a:lnSpc>
                <a:spcPct val="80000"/>
              </a:lnSpc>
            </a:pPr>
            <a:r>
              <a:rPr lang="en-US" altLang="en-US" sz="2800"/>
              <a:t>INCLUDE C:\TASM\LIBPROC.ASM</a:t>
            </a:r>
          </a:p>
          <a:p>
            <a:pPr eaLnBrk="1" hangingPunct="1">
              <a:lnSpc>
                <a:spcPct val="80000"/>
              </a:lnSpc>
            </a:pPr>
            <a:r>
              <a:rPr lang="en-US" altLang="en-US" sz="2800"/>
              <a:t>END BEGIN</a:t>
            </a:r>
          </a:p>
        </p:txBody>
      </p:sp>
    </p:spTree>
    <p:extLst>
      <p:ext uri="{BB962C8B-B14F-4D97-AF65-F5344CB8AC3E}">
        <p14:creationId xmlns:p14="http://schemas.microsoft.com/office/powerpoint/2010/main" val="1343672893"/>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C710E62-75EB-4D24-8013-1B8B07C93650}"/>
              </a:ext>
            </a:extLst>
          </p:cNvPr>
          <p:cNvSpPr>
            <a:spLocks noGrp="1" noChangeArrowheads="1"/>
          </p:cNvSpPr>
          <p:nvPr>
            <p:ph type="title"/>
          </p:nvPr>
        </p:nvSpPr>
        <p:spPr/>
        <p:txBody>
          <a:bodyPr/>
          <a:lstStyle/>
          <a:p>
            <a:pPr eaLnBrk="1" hangingPunct="1"/>
            <a:r>
              <a:rPr lang="en-US" altLang="en-US"/>
              <a:t>Thư viện chứa thủ tục chuoi_so và so_chuoi</a:t>
            </a:r>
          </a:p>
        </p:txBody>
      </p:sp>
      <p:sp>
        <p:nvSpPr>
          <p:cNvPr id="36867" name="Rectangle 3">
            <a:extLst>
              <a:ext uri="{FF2B5EF4-FFF2-40B4-BE49-F238E27FC236}">
                <a16:creationId xmlns:a16="http://schemas.microsoft.com/office/drawing/2014/main" id="{80B343D6-0F1E-44FE-95D2-759920EB497F}"/>
              </a:ext>
            </a:extLst>
          </p:cNvPr>
          <p:cNvSpPr>
            <a:spLocks noGrp="1" noChangeArrowheads="1"/>
          </p:cNvSpPr>
          <p:nvPr>
            <p:ph type="body" idx="1"/>
          </p:nvPr>
        </p:nvSpPr>
        <p:spPr>
          <a:xfrm>
            <a:off x="1905000" y="1295400"/>
            <a:ext cx="8574088" cy="5334000"/>
          </a:xfrm>
        </p:spPr>
        <p:txBody>
          <a:bodyPr/>
          <a:lstStyle/>
          <a:p>
            <a:pPr eaLnBrk="1" hangingPunct="1">
              <a:lnSpc>
                <a:spcPct val="80000"/>
              </a:lnSpc>
            </a:pPr>
            <a:r>
              <a:rPr lang="en-US" altLang="en-US" sz="2000"/>
              <a:t>CHUOI_SO PROC</a:t>
            </a:r>
          </a:p>
          <a:p>
            <a:pPr eaLnBrk="1" hangingPunct="1">
              <a:lnSpc>
                <a:spcPct val="80000"/>
              </a:lnSpc>
            </a:pPr>
            <a:r>
              <a:rPr lang="en-US" altLang="en-US" sz="2000"/>
              <a:t>	PUSH CX DX</a:t>
            </a:r>
          </a:p>
          <a:p>
            <a:pPr eaLnBrk="1" hangingPunct="1">
              <a:lnSpc>
                <a:spcPct val="80000"/>
              </a:lnSpc>
            </a:pPr>
            <a:r>
              <a:rPr lang="en-US" altLang="en-US" sz="2000"/>
              <a:t>	XOR CX,CX</a:t>
            </a:r>
          </a:p>
          <a:p>
            <a:pPr eaLnBrk="1" hangingPunct="1">
              <a:lnSpc>
                <a:spcPct val="80000"/>
              </a:lnSpc>
            </a:pPr>
            <a:r>
              <a:rPr lang="en-US" altLang="en-US" sz="2000"/>
              <a:t>	XOR AX,AX</a:t>
            </a:r>
          </a:p>
          <a:p>
            <a:pPr eaLnBrk="1" hangingPunct="1">
              <a:lnSpc>
                <a:spcPct val="80000"/>
              </a:lnSpc>
            </a:pPr>
            <a:r>
              <a:rPr lang="en-US" altLang="en-US" sz="2000"/>
              <a:t>	XOR DX,DX</a:t>
            </a:r>
          </a:p>
          <a:p>
            <a:pPr eaLnBrk="1" hangingPunct="1">
              <a:lnSpc>
                <a:spcPct val="80000"/>
              </a:lnSpc>
            </a:pPr>
            <a:endParaRPr lang="en-US" altLang="en-US" sz="2000"/>
          </a:p>
          <a:p>
            <a:pPr eaLnBrk="1" hangingPunct="1">
              <a:lnSpc>
                <a:spcPct val="80000"/>
              </a:lnSpc>
            </a:pPr>
            <a:r>
              <a:rPr lang="en-US" altLang="en-US" sz="2000"/>
              <a:t>	INC BX		; BX chi toi o nho chua so ky tu trong chuoi</a:t>
            </a:r>
          </a:p>
          <a:p>
            <a:pPr eaLnBrk="1" hangingPunct="1">
              <a:lnSpc>
                <a:spcPct val="80000"/>
              </a:lnSpc>
            </a:pPr>
            <a:r>
              <a:rPr lang="en-US" altLang="en-US" sz="2000"/>
              <a:t>	MOV CL,[BX]	; CL chua so ky tu co trong chuoi</a:t>
            </a:r>
          </a:p>
          <a:p>
            <a:pPr eaLnBrk="1" hangingPunct="1">
              <a:lnSpc>
                <a:spcPct val="80000"/>
              </a:lnSpc>
            </a:pPr>
            <a:r>
              <a:rPr lang="en-US" altLang="en-US" sz="2000"/>
              <a:t>	INC BX		; BX chi toi ky tu dau tien	</a:t>
            </a:r>
          </a:p>
          <a:p>
            <a:pPr eaLnBrk="1" hangingPunct="1">
              <a:lnSpc>
                <a:spcPct val="80000"/>
              </a:lnSpc>
            </a:pPr>
            <a:endParaRPr lang="en-US" altLang="en-US" sz="2000"/>
          </a:p>
          <a:p>
            <a:pPr eaLnBrk="1" hangingPunct="1">
              <a:lnSpc>
                <a:spcPct val="80000"/>
              </a:lnSpc>
            </a:pPr>
            <a:r>
              <a:rPr lang="en-US" altLang="en-US" sz="2000"/>
              <a:t>	MOV AL,[BX]	; dua ky tu dau vao AL</a:t>
            </a:r>
          </a:p>
          <a:p>
            <a:pPr eaLnBrk="1" hangingPunct="1">
              <a:lnSpc>
                <a:spcPct val="80000"/>
              </a:lnSpc>
            </a:pPr>
            <a:r>
              <a:rPr lang="en-US" altLang="en-US" sz="2000"/>
              <a:t>	SUB AL,30H	; doi thanh so</a:t>
            </a:r>
          </a:p>
          <a:p>
            <a:pPr eaLnBrk="1" hangingPunct="1">
              <a:lnSpc>
                <a:spcPct val="80000"/>
              </a:lnSpc>
            </a:pPr>
            <a:r>
              <a:rPr lang="en-US" altLang="en-US" sz="2000"/>
              <a:t>	DEC CX		; giam CX</a:t>
            </a:r>
          </a:p>
          <a:p>
            <a:pPr eaLnBrk="1" hangingPunct="1">
              <a:lnSpc>
                <a:spcPct val="80000"/>
              </a:lnSpc>
            </a:pPr>
            <a:r>
              <a:rPr lang="en-US" altLang="en-US" sz="2000"/>
              <a:t>	MOV DI,10	; DI=10</a:t>
            </a:r>
          </a:p>
          <a:p>
            <a:pPr eaLnBrk="1" hangingPunct="1">
              <a:lnSpc>
                <a:spcPct val="80000"/>
              </a:lnSpc>
            </a:pPr>
            <a:r>
              <a:rPr lang="en-US" altLang="en-US" sz="2000"/>
              <a:t>	CMP CX,0	; so sanh CX voi 0</a:t>
            </a:r>
          </a:p>
          <a:p>
            <a:pPr eaLnBrk="1" hangingPunct="1">
              <a:lnSpc>
                <a:spcPct val="80000"/>
              </a:lnSpc>
            </a:pPr>
            <a:r>
              <a:rPr lang="en-US" altLang="en-US" sz="2000"/>
              <a:t>	JZ L2</a:t>
            </a:r>
          </a:p>
        </p:txBody>
      </p:sp>
    </p:spTree>
    <p:extLst>
      <p:ext uri="{BB962C8B-B14F-4D97-AF65-F5344CB8AC3E}">
        <p14:creationId xmlns:p14="http://schemas.microsoft.com/office/powerpoint/2010/main" val="1652683839"/>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82482C02-9239-4407-88A3-D1E60BD417CD}"/>
              </a:ext>
            </a:extLst>
          </p:cNvPr>
          <p:cNvSpPr>
            <a:spLocks noGrp="1" noChangeArrowheads="1"/>
          </p:cNvSpPr>
          <p:nvPr>
            <p:ph type="title"/>
          </p:nvPr>
        </p:nvSpPr>
        <p:spPr/>
        <p:txBody>
          <a:bodyPr/>
          <a:lstStyle/>
          <a:p>
            <a:pPr eaLnBrk="1" hangingPunct="1"/>
            <a:endParaRPr lang="en-US" altLang="en-US"/>
          </a:p>
        </p:txBody>
      </p:sp>
      <p:sp>
        <p:nvSpPr>
          <p:cNvPr id="37891" name="Rectangle 3">
            <a:extLst>
              <a:ext uri="{FF2B5EF4-FFF2-40B4-BE49-F238E27FC236}">
                <a16:creationId xmlns:a16="http://schemas.microsoft.com/office/drawing/2014/main" id="{DFB949D0-AB6A-4607-B15E-E4007C4EC7AD}"/>
              </a:ext>
            </a:extLst>
          </p:cNvPr>
          <p:cNvSpPr>
            <a:spLocks noGrp="1" noChangeArrowheads="1"/>
          </p:cNvSpPr>
          <p:nvPr>
            <p:ph type="body" idx="1"/>
          </p:nvPr>
        </p:nvSpPr>
        <p:spPr>
          <a:xfrm>
            <a:off x="1905000" y="1295400"/>
            <a:ext cx="8574088" cy="5562600"/>
          </a:xfrm>
        </p:spPr>
        <p:txBody>
          <a:bodyPr/>
          <a:lstStyle/>
          <a:p>
            <a:pPr eaLnBrk="1" hangingPunct="1">
              <a:lnSpc>
                <a:spcPct val="80000"/>
              </a:lnSpc>
            </a:pPr>
            <a:r>
              <a:rPr lang="en-US" altLang="en-US" sz="2800"/>
              <a:t>L1:	</a:t>
            </a:r>
          </a:p>
          <a:p>
            <a:pPr eaLnBrk="1" hangingPunct="1">
              <a:lnSpc>
                <a:spcPct val="80000"/>
              </a:lnSpc>
            </a:pPr>
            <a:r>
              <a:rPr lang="en-US" altLang="en-US" sz="2800"/>
              <a:t>	INC BX</a:t>
            </a:r>
          </a:p>
          <a:p>
            <a:pPr eaLnBrk="1" hangingPunct="1">
              <a:lnSpc>
                <a:spcPct val="80000"/>
              </a:lnSpc>
            </a:pPr>
            <a:r>
              <a:rPr lang="en-US" altLang="en-US" sz="2800"/>
              <a:t>	MUL DI</a:t>
            </a:r>
          </a:p>
          <a:p>
            <a:pPr eaLnBrk="1" hangingPunct="1">
              <a:lnSpc>
                <a:spcPct val="80000"/>
              </a:lnSpc>
            </a:pPr>
            <a:r>
              <a:rPr lang="en-US" altLang="en-US" sz="2800"/>
              <a:t>	MOV DL,[BX]</a:t>
            </a:r>
          </a:p>
          <a:p>
            <a:pPr eaLnBrk="1" hangingPunct="1">
              <a:lnSpc>
                <a:spcPct val="80000"/>
              </a:lnSpc>
            </a:pPr>
            <a:r>
              <a:rPr lang="en-US" altLang="en-US" sz="2800"/>
              <a:t>	SUB DL,30H</a:t>
            </a:r>
          </a:p>
          <a:p>
            <a:pPr eaLnBrk="1" hangingPunct="1">
              <a:lnSpc>
                <a:spcPct val="80000"/>
              </a:lnSpc>
            </a:pPr>
            <a:r>
              <a:rPr lang="en-US" altLang="en-US" sz="2800"/>
              <a:t>	ADD AX,DX</a:t>
            </a:r>
          </a:p>
          <a:p>
            <a:pPr eaLnBrk="1" hangingPunct="1">
              <a:lnSpc>
                <a:spcPct val="80000"/>
              </a:lnSpc>
            </a:pPr>
            <a:r>
              <a:rPr lang="en-US" altLang="en-US" sz="2800"/>
              <a:t>	LOOP L1</a:t>
            </a:r>
          </a:p>
          <a:p>
            <a:pPr eaLnBrk="1" hangingPunct="1">
              <a:lnSpc>
                <a:spcPct val="80000"/>
              </a:lnSpc>
            </a:pPr>
            <a:r>
              <a:rPr lang="en-US" altLang="en-US" sz="2800"/>
              <a:t>	</a:t>
            </a:r>
          </a:p>
          <a:p>
            <a:pPr eaLnBrk="1" hangingPunct="1">
              <a:lnSpc>
                <a:spcPct val="80000"/>
              </a:lnSpc>
            </a:pPr>
            <a:r>
              <a:rPr lang="en-US" altLang="en-US" sz="2800"/>
              <a:t>L2:</a:t>
            </a:r>
          </a:p>
          <a:p>
            <a:pPr eaLnBrk="1" hangingPunct="1">
              <a:lnSpc>
                <a:spcPct val="80000"/>
              </a:lnSpc>
            </a:pPr>
            <a:r>
              <a:rPr lang="en-US" altLang="en-US" sz="2800"/>
              <a:t>	POP DX CX</a:t>
            </a:r>
          </a:p>
          <a:p>
            <a:pPr eaLnBrk="1" hangingPunct="1">
              <a:lnSpc>
                <a:spcPct val="80000"/>
              </a:lnSpc>
            </a:pPr>
            <a:r>
              <a:rPr lang="en-US" altLang="en-US" sz="2800"/>
              <a:t>	RET</a:t>
            </a:r>
          </a:p>
          <a:p>
            <a:pPr eaLnBrk="1" hangingPunct="1">
              <a:lnSpc>
                <a:spcPct val="80000"/>
              </a:lnSpc>
            </a:pPr>
            <a:r>
              <a:rPr lang="en-US" altLang="en-US" sz="2800"/>
              <a:t>CHUOI_SO ENDP		</a:t>
            </a:r>
          </a:p>
        </p:txBody>
      </p:sp>
    </p:spTree>
    <p:extLst>
      <p:ext uri="{BB962C8B-B14F-4D97-AF65-F5344CB8AC3E}">
        <p14:creationId xmlns:p14="http://schemas.microsoft.com/office/powerpoint/2010/main" val="52998873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8FC6F421-2D3B-404D-A6CA-1859A4827703}"/>
              </a:ext>
            </a:extLst>
          </p:cNvPr>
          <p:cNvSpPr>
            <a:spLocks noGrp="1" noChangeArrowheads="1"/>
          </p:cNvSpPr>
          <p:nvPr>
            <p:ph type="title"/>
          </p:nvPr>
        </p:nvSpPr>
        <p:spPr/>
        <p:txBody>
          <a:bodyPr/>
          <a:lstStyle/>
          <a:p>
            <a:pPr eaLnBrk="1" hangingPunct="1"/>
            <a:endParaRPr lang="en-US" altLang="en-US"/>
          </a:p>
        </p:txBody>
      </p:sp>
      <p:sp>
        <p:nvSpPr>
          <p:cNvPr id="38915" name="Rectangle 3">
            <a:extLst>
              <a:ext uri="{FF2B5EF4-FFF2-40B4-BE49-F238E27FC236}">
                <a16:creationId xmlns:a16="http://schemas.microsoft.com/office/drawing/2014/main" id="{B149E67A-54BF-4C76-BCFF-8AD0EF23BD6B}"/>
              </a:ext>
            </a:extLst>
          </p:cNvPr>
          <p:cNvSpPr>
            <a:spLocks noGrp="1" noChangeArrowheads="1"/>
          </p:cNvSpPr>
          <p:nvPr>
            <p:ph type="body" idx="1"/>
          </p:nvPr>
        </p:nvSpPr>
        <p:spPr>
          <a:xfrm>
            <a:off x="1905000" y="1295400"/>
            <a:ext cx="8574088" cy="5181600"/>
          </a:xfrm>
        </p:spPr>
        <p:txBody>
          <a:bodyPr/>
          <a:lstStyle/>
          <a:p>
            <a:pPr eaLnBrk="1" hangingPunct="1"/>
            <a:r>
              <a:rPr lang="en-US" altLang="en-US" sz="2800"/>
              <a:t>SO_CHUOI PROC</a:t>
            </a:r>
          </a:p>
          <a:p>
            <a:pPr eaLnBrk="1" hangingPunct="1"/>
            <a:r>
              <a:rPr lang="en-US" altLang="en-US" sz="2800"/>
              <a:t>		PUSH CX DX BX</a:t>
            </a:r>
          </a:p>
          <a:p>
            <a:pPr eaLnBrk="1" hangingPunct="1"/>
            <a:r>
              <a:rPr lang="en-US" altLang="en-US" sz="2800"/>
              <a:t>		XOR CX,CX</a:t>
            </a:r>
          </a:p>
          <a:p>
            <a:pPr eaLnBrk="1" hangingPunct="1">
              <a:buFont typeface="Wingdings" panose="05000000000000000000" pitchFamily="2" charset="2"/>
              <a:buNone/>
            </a:pPr>
            <a:r>
              <a:rPr lang="en-US" altLang="en-US" sz="2800"/>
              <a:t>LSCD0:	XOR DX,DX</a:t>
            </a:r>
          </a:p>
          <a:p>
            <a:pPr eaLnBrk="1" hangingPunct="1"/>
            <a:r>
              <a:rPr lang="en-US" altLang="en-US" sz="2800"/>
              <a:t>		DIV DI		</a:t>
            </a:r>
          </a:p>
          <a:p>
            <a:pPr eaLnBrk="1" hangingPunct="1"/>
            <a:r>
              <a:rPr lang="en-US" altLang="en-US" sz="2800"/>
              <a:t>		PUSH DX</a:t>
            </a:r>
          </a:p>
          <a:p>
            <a:pPr eaLnBrk="1" hangingPunct="1"/>
            <a:r>
              <a:rPr lang="en-US" altLang="en-US" sz="2800"/>
              <a:t>		INC CX</a:t>
            </a:r>
          </a:p>
          <a:p>
            <a:pPr eaLnBrk="1" hangingPunct="1"/>
            <a:r>
              <a:rPr lang="en-US" altLang="en-US" sz="2800"/>
              <a:t>		CMP AX,0</a:t>
            </a:r>
          </a:p>
          <a:p>
            <a:pPr eaLnBrk="1" hangingPunct="1"/>
            <a:r>
              <a:rPr lang="en-US" altLang="en-US" sz="2800"/>
              <a:t>		JNZ LSCD0</a:t>
            </a:r>
          </a:p>
          <a:p>
            <a:pPr eaLnBrk="1" hangingPunct="1"/>
            <a:r>
              <a:rPr lang="en-US" altLang="en-US" sz="2800"/>
              <a:t>;IN KET QUA </a:t>
            </a:r>
          </a:p>
        </p:txBody>
      </p:sp>
    </p:spTree>
    <p:extLst>
      <p:ext uri="{BB962C8B-B14F-4D97-AF65-F5344CB8AC3E}">
        <p14:creationId xmlns:p14="http://schemas.microsoft.com/office/powerpoint/2010/main" val="2290915172"/>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8D1CFA87-9201-4941-8058-68AE2EFA6516}"/>
              </a:ext>
            </a:extLst>
          </p:cNvPr>
          <p:cNvSpPr>
            <a:spLocks noGrp="1" noChangeArrowheads="1"/>
          </p:cNvSpPr>
          <p:nvPr>
            <p:ph type="title"/>
          </p:nvPr>
        </p:nvSpPr>
        <p:spPr/>
        <p:txBody>
          <a:bodyPr/>
          <a:lstStyle/>
          <a:p>
            <a:pPr eaLnBrk="1" hangingPunct="1"/>
            <a:endParaRPr lang="en-US" altLang="en-US"/>
          </a:p>
        </p:txBody>
      </p:sp>
      <p:sp>
        <p:nvSpPr>
          <p:cNvPr id="39939" name="Rectangle 3">
            <a:extLst>
              <a:ext uri="{FF2B5EF4-FFF2-40B4-BE49-F238E27FC236}">
                <a16:creationId xmlns:a16="http://schemas.microsoft.com/office/drawing/2014/main" id="{19395C56-0266-4E5D-8F23-347DCC437E36}"/>
              </a:ext>
            </a:extLst>
          </p:cNvPr>
          <p:cNvSpPr>
            <a:spLocks noGrp="1" noChangeArrowheads="1"/>
          </p:cNvSpPr>
          <p:nvPr>
            <p:ph type="body" idx="1"/>
          </p:nvPr>
        </p:nvSpPr>
        <p:spPr>
          <a:xfrm>
            <a:off x="1905000" y="1295400"/>
            <a:ext cx="8574088" cy="5257800"/>
          </a:xfrm>
        </p:spPr>
        <p:txBody>
          <a:bodyPr/>
          <a:lstStyle/>
          <a:p>
            <a:pPr eaLnBrk="1" hangingPunct="1"/>
            <a:r>
              <a:rPr lang="en-US" altLang="en-US"/>
              <a:t>LSCD1:	POP DX</a:t>
            </a:r>
          </a:p>
          <a:p>
            <a:pPr eaLnBrk="1" hangingPunct="1"/>
            <a:r>
              <a:rPr lang="en-US" altLang="en-US"/>
              <a:t>		XOR DH,DH</a:t>
            </a:r>
          </a:p>
          <a:p>
            <a:pPr eaLnBrk="1" hangingPunct="1"/>
            <a:r>
              <a:rPr lang="en-US" altLang="en-US"/>
              <a:t>		ADD DL,30H</a:t>
            </a:r>
          </a:p>
          <a:p>
            <a:pPr eaLnBrk="1" hangingPunct="1"/>
            <a:r>
              <a:rPr lang="en-US" altLang="en-US"/>
              <a:t>		MOV AH,02H</a:t>
            </a:r>
          </a:p>
          <a:p>
            <a:pPr eaLnBrk="1" hangingPunct="1"/>
            <a:r>
              <a:rPr lang="en-US" altLang="en-US"/>
              <a:t>		INT 21H</a:t>
            </a:r>
          </a:p>
          <a:p>
            <a:pPr eaLnBrk="1" hangingPunct="1"/>
            <a:r>
              <a:rPr lang="en-US" altLang="en-US"/>
              <a:t>		LOOP LSCD1</a:t>
            </a:r>
          </a:p>
          <a:p>
            <a:pPr eaLnBrk="1" hangingPunct="1"/>
            <a:r>
              <a:rPr lang="en-US" altLang="en-US"/>
              <a:t>		POP BX DX CX</a:t>
            </a:r>
          </a:p>
          <a:p>
            <a:pPr eaLnBrk="1" hangingPunct="1"/>
            <a:r>
              <a:rPr lang="en-US" altLang="en-US"/>
              <a:t>		RET 	</a:t>
            </a:r>
          </a:p>
          <a:p>
            <a:pPr eaLnBrk="1" hangingPunct="1"/>
            <a:r>
              <a:rPr lang="en-US" altLang="en-US"/>
              <a:t>SO_CHUOI ENDP</a:t>
            </a:r>
          </a:p>
        </p:txBody>
      </p:sp>
    </p:spTree>
    <p:extLst>
      <p:ext uri="{BB962C8B-B14F-4D97-AF65-F5344CB8AC3E}">
        <p14:creationId xmlns:p14="http://schemas.microsoft.com/office/powerpoint/2010/main" val="621853856"/>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9FA3CE19-F3CC-45C6-B828-05DBAC1F0A69}"/>
              </a:ext>
            </a:extLst>
          </p:cNvPr>
          <p:cNvSpPr>
            <a:spLocks noGrp="1"/>
          </p:cNvSpPr>
          <p:nvPr>
            <p:ph type="title"/>
          </p:nvPr>
        </p:nvSpPr>
        <p:spPr/>
        <p:txBody>
          <a:bodyPr/>
          <a:lstStyle/>
          <a:p>
            <a:r>
              <a:rPr lang="en-US" altLang="en-US"/>
              <a:t>Chủ đề 3 :</a:t>
            </a:r>
          </a:p>
        </p:txBody>
      </p:sp>
      <p:sp>
        <p:nvSpPr>
          <p:cNvPr id="40963" name="Content Placeholder 2">
            <a:extLst>
              <a:ext uri="{FF2B5EF4-FFF2-40B4-BE49-F238E27FC236}">
                <a16:creationId xmlns:a16="http://schemas.microsoft.com/office/drawing/2014/main" id="{78ADBF24-7F4E-471C-832B-581D5E420C0E}"/>
              </a:ext>
            </a:extLst>
          </p:cNvPr>
          <p:cNvSpPr>
            <a:spLocks noGrp="1"/>
          </p:cNvSpPr>
          <p:nvPr>
            <p:ph idx="1"/>
          </p:nvPr>
        </p:nvSpPr>
        <p:spPr/>
        <p:txBody>
          <a:bodyPr/>
          <a:lstStyle/>
          <a:p>
            <a:pPr algn="ctr">
              <a:buFont typeface="Wingdings" panose="05000000000000000000" pitchFamily="2" charset="2"/>
              <a:buNone/>
            </a:pPr>
            <a:endParaRPr lang="en-US" altLang="en-US" sz="4800" b="1">
              <a:solidFill>
                <a:srgbClr val="FF0000"/>
              </a:solidFill>
            </a:endParaRPr>
          </a:p>
          <a:p>
            <a:pPr algn="ctr">
              <a:buFont typeface="Wingdings" panose="05000000000000000000" pitchFamily="2" charset="2"/>
              <a:buNone/>
            </a:pPr>
            <a:endParaRPr lang="en-US" altLang="en-US" sz="4800" b="1">
              <a:solidFill>
                <a:srgbClr val="FF0000"/>
              </a:solidFill>
            </a:endParaRPr>
          </a:p>
          <a:p>
            <a:pPr algn="ctr">
              <a:buFont typeface="Wingdings" panose="05000000000000000000" pitchFamily="2" charset="2"/>
              <a:buNone/>
            </a:pPr>
            <a:r>
              <a:rPr lang="en-US" altLang="en-US" sz="4800" b="1">
                <a:solidFill>
                  <a:srgbClr val="FF0000"/>
                </a:solidFill>
              </a:rPr>
              <a:t>XỬ LÝ TẬP TIN</a:t>
            </a:r>
          </a:p>
        </p:txBody>
      </p:sp>
    </p:spTree>
    <p:extLst>
      <p:ext uri="{BB962C8B-B14F-4D97-AF65-F5344CB8AC3E}">
        <p14:creationId xmlns:p14="http://schemas.microsoft.com/office/powerpoint/2010/main" val="3916599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a:extLst>
              <a:ext uri="{FF2B5EF4-FFF2-40B4-BE49-F238E27FC236}">
                <a16:creationId xmlns:a16="http://schemas.microsoft.com/office/drawing/2014/main" id="{A01017CA-A331-4448-A468-7872F65B08A5}"/>
              </a:ext>
            </a:extLst>
          </p:cNvPr>
          <p:cNvSpPr>
            <a:spLocks noGrp="1" noChangeArrowheads="1"/>
          </p:cNvSpPr>
          <p:nvPr>
            <p:ph type="title"/>
          </p:nvPr>
        </p:nvSpPr>
        <p:spPr>
          <a:xfrm>
            <a:off x="2743200" y="228600"/>
            <a:ext cx="7886700" cy="533400"/>
          </a:xfrm>
        </p:spPr>
        <p:txBody>
          <a:bodyPr>
            <a:normAutofit fontScale="90000"/>
          </a:bodyPr>
          <a:lstStyle/>
          <a:p>
            <a:pPr eaLnBrk="1" hangingPunct="1"/>
            <a:r>
              <a:rPr lang="en-AU" altLang="vi-VN"/>
              <a:t>Các Cổng Logic</a:t>
            </a:r>
          </a:p>
        </p:txBody>
      </p:sp>
      <p:sp>
        <p:nvSpPr>
          <p:cNvPr id="57348" name="Rectangle 3">
            <a:extLst>
              <a:ext uri="{FF2B5EF4-FFF2-40B4-BE49-F238E27FC236}">
                <a16:creationId xmlns:a16="http://schemas.microsoft.com/office/drawing/2014/main" id="{508ADA7C-97F1-439E-8432-91A2498E03E6}"/>
              </a:ext>
            </a:extLst>
          </p:cNvPr>
          <p:cNvSpPr>
            <a:spLocks noGrp="1" noChangeArrowheads="1"/>
          </p:cNvSpPr>
          <p:nvPr>
            <p:ph type="body" sz="half" idx="1"/>
          </p:nvPr>
        </p:nvSpPr>
        <p:spPr>
          <a:xfrm>
            <a:off x="1524000" y="1295401"/>
            <a:ext cx="8991600" cy="5026025"/>
          </a:xfrm>
        </p:spPr>
        <p:txBody>
          <a:bodyPr/>
          <a:lstStyle/>
          <a:p>
            <a:pPr eaLnBrk="1" hangingPunct="1"/>
            <a:r>
              <a:rPr lang="en-AU" altLang="vi-VN"/>
              <a:t>Cổng EXOR (Exclusive OR)</a:t>
            </a:r>
          </a:p>
          <a:p>
            <a:pPr lvl="1" eaLnBrk="1" hangingPunct="1"/>
            <a:r>
              <a:rPr lang="en-US" altLang="vi-VN"/>
              <a:t>Chức năng:Thực hiện biểu thức logic XOR - hay còn là phép cộng module 2</a:t>
            </a:r>
          </a:p>
          <a:p>
            <a:pPr lvl="1" eaLnBrk="1" hangingPunct="1"/>
            <a:r>
              <a:rPr lang="en-US" altLang="vi-VN"/>
              <a:t>Đầu ra chỉ bằng 0 khi tất cả các đầu vào giống nhau</a:t>
            </a:r>
          </a:p>
          <a:p>
            <a:pPr lvl="1" eaLnBrk="1" hangingPunct="1"/>
            <a:r>
              <a:rPr lang="en-US" altLang="vi-VN"/>
              <a:t>Ký hiệu:</a:t>
            </a:r>
          </a:p>
          <a:p>
            <a:pPr lvl="1" eaLnBrk="1" hangingPunct="1">
              <a:buFont typeface="Wingdings 2" panose="05020102010507070707" pitchFamily="18" charset="2"/>
              <a:buNone/>
            </a:pPr>
            <a:endParaRPr lang="en-US" altLang="vi-VN"/>
          </a:p>
          <a:p>
            <a:pPr lvl="1" eaLnBrk="1" hangingPunct="1">
              <a:buFont typeface="Wingdings 2" panose="05020102010507070707" pitchFamily="18" charset="2"/>
              <a:buNone/>
            </a:pPr>
            <a:endParaRPr lang="en-US" altLang="vi-VN"/>
          </a:p>
          <a:p>
            <a:pPr lvl="1" eaLnBrk="1" hangingPunct="1"/>
            <a:r>
              <a:rPr lang="en-US" altLang="vi-VN"/>
              <a:t>Bảng sự thật:</a:t>
            </a:r>
          </a:p>
          <a:p>
            <a:pPr lvl="1" eaLnBrk="1" hangingPunct="1"/>
            <a:r>
              <a:rPr lang="en-US" altLang="vi-VN"/>
              <a:t>Hàm Boole:</a:t>
            </a:r>
            <a:endParaRPr lang="en-AU" altLang="vi-VN"/>
          </a:p>
        </p:txBody>
      </p:sp>
      <p:graphicFrame>
        <p:nvGraphicFramePr>
          <p:cNvPr id="1539106" name="Group 34">
            <a:extLst>
              <a:ext uri="{FF2B5EF4-FFF2-40B4-BE49-F238E27FC236}">
                <a16:creationId xmlns:a16="http://schemas.microsoft.com/office/drawing/2014/main" id="{DC6079AD-6027-40E6-BDA7-F287F56AF442}"/>
              </a:ext>
            </a:extLst>
          </p:cNvPr>
          <p:cNvGraphicFramePr>
            <a:graphicFrameLocks noGrp="1"/>
          </p:cNvGraphicFramePr>
          <p:nvPr>
            <p:ph sz="quarter" idx="2"/>
          </p:nvPr>
        </p:nvGraphicFramePr>
        <p:xfrm>
          <a:off x="7924800" y="3733800"/>
          <a:ext cx="2514600" cy="2590800"/>
        </p:xfrm>
        <a:graphic>
          <a:graphicData uri="http://schemas.openxmlformats.org/drawingml/2006/table">
            <a:tbl>
              <a:tblPr/>
              <a:tblGrid>
                <a:gridCol w="781050">
                  <a:extLst>
                    <a:ext uri="{9D8B030D-6E8A-4147-A177-3AD203B41FA5}">
                      <a16:colId xmlns:a16="http://schemas.microsoft.com/office/drawing/2014/main" val="20000"/>
                    </a:ext>
                  </a:extLst>
                </a:gridCol>
                <a:gridCol w="790575">
                  <a:extLst>
                    <a:ext uri="{9D8B030D-6E8A-4147-A177-3AD203B41FA5}">
                      <a16:colId xmlns:a16="http://schemas.microsoft.com/office/drawing/2014/main" val="20001"/>
                    </a:ext>
                  </a:extLst>
                </a:gridCol>
                <a:gridCol w="942975">
                  <a:extLst>
                    <a:ext uri="{9D8B030D-6E8A-4147-A177-3AD203B41FA5}">
                      <a16:colId xmlns:a16="http://schemas.microsoft.com/office/drawing/2014/main" val="20002"/>
                    </a:ext>
                  </a:extLst>
                </a:gridCol>
              </a:tblGrid>
              <a:tr h="48736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out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extLst>
                  <a:ext uri="{0D108BD9-81ED-4DB2-BD59-A6C34878D82A}">
                    <a16:rowId xmlns:a16="http://schemas.microsoft.com/office/drawing/2014/main" val="10000"/>
                  </a:ext>
                </a:extLst>
              </a:tr>
              <a:tr h="48736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36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736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736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57377" name="Object 32">
            <a:extLst>
              <a:ext uri="{FF2B5EF4-FFF2-40B4-BE49-F238E27FC236}">
                <a16:creationId xmlns:a16="http://schemas.microsoft.com/office/drawing/2014/main" id="{920C06C2-5000-4C30-AA44-D647D2C8AC49}"/>
              </a:ext>
            </a:extLst>
          </p:cNvPr>
          <p:cNvGraphicFramePr>
            <a:graphicFrameLocks noGrp="1" noChangeAspect="1"/>
          </p:cNvGraphicFramePr>
          <p:nvPr>
            <p:ph sz="quarter" idx="3"/>
          </p:nvPr>
        </p:nvGraphicFramePr>
        <p:xfrm>
          <a:off x="4267200" y="5719763"/>
          <a:ext cx="3505200" cy="496887"/>
        </p:xfrm>
        <a:graphic>
          <a:graphicData uri="http://schemas.openxmlformats.org/presentationml/2006/ole">
            <mc:AlternateContent xmlns:mc="http://schemas.openxmlformats.org/markup-compatibility/2006">
              <mc:Choice xmlns:v="urn:schemas-microsoft-com:vml" Requires="v">
                <p:oleObj name="Equation" r:id="rId2" imgW="1523339" imgH="215806" progId="Equation.3">
                  <p:embed/>
                </p:oleObj>
              </mc:Choice>
              <mc:Fallback>
                <p:oleObj name="Equation" r:id="rId2" imgW="1523339" imgH="215806" progId="Equation.3">
                  <p:embed/>
                  <p:pic>
                    <p:nvPicPr>
                      <p:cNvPr id="57377" name="Object 32">
                        <a:extLst>
                          <a:ext uri="{FF2B5EF4-FFF2-40B4-BE49-F238E27FC236}">
                            <a16:creationId xmlns:a16="http://schemas.microsoft.com/office/drawing/2014/main" id="{920C06C2-5000-4C30-AA44-D647D2C8A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5719763"/>
                        <a:ext cx="3505200"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46" name="Slide Number Placeholder 7">
            <a:extLst>
              <a:ext uri="{FF2B5EF4-FFF2-40B4-BE49-F238E27FC236}">
                <a16:creationId xmlns:a16="http://schemas.microsoft.com/office/drawing/2014/main" id="{D3B08704-52D0-4E8B-8AC4-8E9090005C5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1A02F767-9F04-40F9-98E4-0E1B4291D55F}" type="slidenum">
              <a:rPr lang="en-US" altLang="vi-VN" sz="1400">
                <a:latin typeface="Tahoma" panose="020B0604030504040204" pitchFamily="34" charset="0"/>
              </a:rPr>
              <a:pPr>
                <a:spcBef>
                  <a:spcPct val="0"/>
                </a:spcBef>
                <a:buClrTx/>
                <a:buSzTx/>
                <a:buFontTx/>
                <a:buNone/>
              </a:pPr>
              <a:t>58</a:t>
            </a:fld>
            <a:endParaRPr lang="en-US" altLang="vi-VN" sz="1400">
              <a:latin typeface="Tahoma" panose="020B0604030504040204" pitchFamily="34" charset="0"/>
            </a:endParaRPr>
          </a:p>
        </p:txBody>
      </p:sp>
      <p:pic>
        <p:nvPicPr>
          <p:cNvPr id="57375" name="Picture 4">
            <a:extLst>
              <a:ext uri="{FF2B5EF4-FFF2-40B4-BE49-F238E27FC236}">
                <a16:creationId xmlns:a16="http://schemas.microsoft.com/office/drawing/2014/main" id="{A5DB1A5E-3318-4FD5-B29F-5451976C0B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810001"/>
            <a:ext cx="1752600"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6" name="Picture 5">
            <a:extLst>
              <a:ext uri="{FF2B5EF4-FFF2-40B4-BE49-F238E27FC236}">
                <a16:creationId xmlns:a16="http://schemas.microsoft.com/office/drawing/2014/main" id="{64589AD0-8769-44DF-BA96-851AA5CFB7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3962401"/>
            <a:ext cx="15240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490885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D7998466-F157-468A-ABF6-78E1E3E86639}"/>
              </a:ext>
            </a:extLst>
          </p:cNvPr>
          <p:cNvSpPr>
            <a:spLocks noGrp="1"/>
          </p:cNvSpPr>
          <p:nvPr>
            <p:ph type="title"/>
          </p:nvPr>
        </p:nvSpPr>
        <p:spPr/>
        <p:txBody>
          <a:bodyPr/>
          <a:lstStyle/>
          <a:p>
            <a:r>
              <a:rPr lang="en-US" altLang="en-US"/>
              <a:t>Một số chức năng ngắt 21h liên quan</a:t>
            </a:r>
          </a:p>
        </p:txBody>
      </p:sp>
      <p:graphicFrame>
        <p:nvGraphicFramePr>
          <p:cNvPr id="4" name="Content Placeholder 3">
            <a:extLst>
              <a:ext uri="{FF2B5EF4-FFF2-40B4-BE49-F238E27FC236}">
                <a16:creationId xmlns:a16="http://schemas.microsoft.com/office/drawing/2014/main" id="{2E2CA8E6-0A98-48BC-99C1-A17D779508FE}"/>
              </a:ext>
            </a:extLst>
          </p:cNvPr>
          <p:cNvGraphicFramePr>
            <a:graphicFrameLocks noGrp="1"/>
          </p:cNvGraphicFramePr>
          <p:nvPr>
            <p:ph idx="1"/>
          </p:nvPr>
        </p:nvGraphicFramePr>
        <p:xfrm>
          <a:off x="1752600" y="1066800"/>
          <a:ext cx="8686800" cy="5486400"/>
        </p:xfrm>
        <a:graphic>
          <a:graphicData uri="http://schemas.openxmlformats.org/drawingml/2006/table">
            <a:tbl>
              <a:tblPr/>
              <a:tblGrid>
                <a:gridCol w="2895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2809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Chức năng - Mô tả</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Vào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Ra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22363">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3Ch : Mở tệp đã có hoặc tạo một tệp mới (nếu chưa có) và mở</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AH = 3Ch</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DS:DX trỏ tới chuỗi tên tệp (chuỗi tên tệp kết thúc bằng 0)</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CL = chứa byte thuộc tính</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Nếu thành công thì AX chứa thẻ tệp</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Nếu có lỗi (CF=1) thì AX chứa mã lỗi (3, 4, 5)</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22363">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39h : Tạo thư mục</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AH = 39h</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DS:DX = SEG:OFFSET = tên biến chuỗi chứa tên thư mục (chuỗi phải kết thúc bằng 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Nếu có lỗi tạo thư mục thì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CF = 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033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3Dh : Mở một file đã có</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AH = 3Dh</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DS:DX = trỏ tới chuỗi tên tập tin kết thúc bằng byte 0</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mã truy cập (0 : mở để đọc, 1 : mở để ghi, 2 : mở để đọc và ghi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Nếu thành công thì AX chứa thẻ tệp.</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Nếu có lỗi (CF=1) thì AX chứa mã lỗi (2, 4, 5, 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6982235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24C474C8-CDAE-49E5-8B39-22904AE33293}"/>
              </a:ext>
            </a:extLst>
          </p:cNvPr>
          <p:cNvSpPr>
            <a:spLocks noGrp="1"/>
          </p:cNvSpPr>
          <p:nvPr>
            <p:ph type="title"/>
          </p:nvPr>
        </p:nvSpPr>
        <p:spPr/>
        <p:txBody>
          <a:bodyPr/>
          <a:lstStyle/>
          <a:p>
            <a:endParaRPr lang="en-US" altLang="en-US"/>
          </a:p>
        </p:txBody>
      </p:sp>
      <p:graphicFrame>
        <p:nvGraphicFramePr>
          <p:cNvPr id="4" name="Content Placeholder 3">
            <a:extLst>
              <a:ext uri="{FF2B5EF4-FFF2-40B4-BE49-F238E27FC236}">
                <a16:creationId xmlns:a16="http://schemas.microsoft.com/office/drawing/2014/main" id="{823DBB83-2065-441E-8D29-21A6D88CE56A}"/>
              </a:ext>
            </a:extLst>
          </p:cNvPr>
          <p:cNvGraphicFramePr>
            <a:graphicFrameLocks noGrp="1"/>
          </p:cNvGraphicFramePr>
          <p:nvPr>
            <p:ph idx="1"/>
          </p:nvPr>
        </p:nvGraphicFramePr>
        <p:xfrm>
          <a:off x="1752600" y="1219200"/>
          <a:ext cx="8610600" cy="5486401"/>
        </p:xfrm>
        <a:graphic>
          <a:graphicData uri="http://schemas.openxmlformats.org/drawingml/2006/table">
            <a:tbl>
              <a:tblPr/>
              <a:tblGrid>
                <a:gridCol w="2870200">
                  <a:extLst>
                    <a:ext uri="{9D8B030D-6E8A-4147-A177-3AD203B41FA5}">
                      <a16:colId xmlns:a16="http://schemas.microsoft.com/office/drawing/2014/main" val="20000"/>
                    </a:ext>
                  </a:extLst>
                </a:gridCol>
                <a:gridCol w="28702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228282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3Fh : Đọc tệp</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AH = 3Fh</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BX = thẻ tệp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CX = số lượng byte cần đọc</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DS:DX = trỏ tới vùng đệm chứa các ký tự đọc được</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AX = chứa số byte đã đọc được</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Nếu AX = 0 hoặc AX &lt; CX file đã kết thúc.</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nếu có lỗi (CF=1) thì AX chứa mã lỗi (5, 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12813">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3Eh : Đóng tệp đã mở</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AH = 3Eh</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BX = thẻ tệp</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Nếu có lỗi (CF=1) thì AX chứa mã lỗi (6)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90763">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40h : Ghi tệp</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AH = 40h</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BX = thẻ tệp</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CX = số lượng byte cần ghi</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DS:DX trỏ tới vùng đệm chứa các ký tự sẽ ghi vào tệp</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AX = chứa số byte đã ghi được.</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Nếu  AX&lt;CX lỗi đầy đĩa.</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Nếu có lỗi (CF=1) AX chứa mã lỗi (5, 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7483473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88C949B4-3201-47D6-860D-19931D91E921}"/>
              </a:ext>
            </a:extLst>
          </p:cNvPr>
          <p:cNvSpPr>
            <a:spLocks noGrp="1"/>
          </p:cNvSpPr>
          <p:nvPr>
            <p:ph type="title"/>
          </p:nvPr>
        </p:nvSpPr>
        <p:spPr/>
        <p:txBody>
          <a:bodyPr/>
          <a:lstStyle/>
          <a:p>
            <a:endParaRPr lang="en-US" altLang="en-US"/>
          </a:p>
        </p:txBody>
      </p:sp>
      <p:graphicFrame>
        <p:nvGraphicFramePr>
          <p:cNvPr id="4" name="Content Placeholder 3">
            <a:extLst>
              <a:ext uri="{FF2B5EF4-FFF2-40B4-BE49-F238E27FC236}">
                <a16:creationId xmlns:a16="http://schemas.microsoft.com/office/drawing/2014/main" id="{7AB1C58A-4506-4FE2-8679-BF2A394292B9}"/>
              </a:ext>
            </a:extLst>
          </p:cNvPr>
          <p:cNvGraphicFramePr>
            <a:graphicFrameLocks noGrp="1"/>
          </p:cNvGraphicFramePr>
          <p:nvPr>
            <p:ph idx="1"/>
          </p:nvPr>
        </p:nvGraphicFramePr>
        <p:xfrm>
          <a:off x="1828800" y="1143000"/>
          <a:ext cx="8610600" cy="5486400"/>
        </p:xfrm>
        <a:graphic>
          <a:graphicData uri="http://schemas.openxmlformats.org/drawingml/2006/table">
            <a:tbl>
              <a:tblPr/>
              <a:tblGrid>
                <a:gridCol w="2286000">
                  <a:extLst>
                    <a:ext uri="{9D8B030D-6E8A-4147-A177-3AD203B41FA5}">
                      <a16:colId xmlns:a16="http://schemas.microsoft.com/office/drawing/2014/main" val="20000"/>
                    </a:ext>
                  </a:extLst>
                </a:gridCol>
                <a:gridCol w="34544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30480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42h : Di chuyển con trỏ để truy cập trực tiếp ở vị trí mới</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AH = 42h, BX = thẻ tệp</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CX:DX = độ dài cần chuyển</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phương thức truy nhập</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Nếu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0 : di chuyển so với đầu tệp</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1 : di chuyển so với vị trí hiện tại của con trỏ tệp.</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2 : di chuyển so với cuối tệp.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Nếu thành công thì DX:AX = vị trí mới của con trỏ tệp.</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Nếu có lỗi (CF=1) thì AX chứa mã lỗi.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860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43h : Lấy/Thay đổi thuộc tính file</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AH = 43h</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DS:DX = địa chỉ của chuỗi ASCII (chuỗi tên file kết thúc bằng 0)</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0 : để lấy thuộc tính file</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 1 : để thay đổi thuộc tính file</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CX = thuộc tính file mới (nếu =1)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Nếu thành công thì CX = thuộc tính hiện thời (khi =0).</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Nếu CF=1 thì có lỗi, và AX chứa mã lỗi (2, 3, 5)</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1333060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929C0A90-0871-4266-BB8F-03D5A2C08DDD}"/>
              </a:ext>
            </a:extLst>
          </p:cNvPr>
          <p:cNvSpPr>
            <a:spLocks noGrp="1"/>
          </p:cNvSpPr>
          <p:nvPr>
            <p:ph type="title"/>
          </p:nvPr>
        </p:nvSpPr>
        <p:spPr/>
        <p:txBody>
          <a:bodyPr/>
          <a:lstStyle/>
          <a:p>
            <a:r>
              <a:rPr lang="en-US" altLang="en-US"/>
              <a:t>Lỗi thao tác tập tin</a:t>
            </a:r>
          </a:p>
        </p:txBody>
      </p:sp>
      <p:sp>
        <p:nvSpPr>
          <p:cNvPr id="45059" name="Content Placeholder 2">
            <a:extLst>
              <a:ext uri="{FF2B5EF4-FFF2-40B4-BE49-F238E27FC236}">
                <a16:creationId xmlns:a16="http://schemas.microsoft.com/office/drawing/2014/main" id="{316D32F8-C912-4BF3-BCA6-78940C3534F1}"/>
              </a:ext>
            </a:extLst>
          </p:cNvPr>
          <p:cNvSpPr>
            <a:spLocks noGrp="1"/>
          </p:cNvSpPr>
          <p:nvPr>
            <p:ph idx="1"/>
          </p:nvPr>
        </p:nvSpPr>
        <p:spPr/>
        <p:txBody>
          <a:bodyPr/>
          <a:lstStyle/>
          <a:p>
            <a:r>
              <a:rPr lang="en-US" altLang="en-US" sz="2800"/>
              <a:t>Có nhiều khả năng gây ra lỗi với các hàm quản lý tệp của int 21h của DOS. Hệ điều hành xác định lỗi thông qua mã lỗi được đặt trong thanh ghi AX. Mỗi khi có lỗi, bit cờ CF =1. Sau đây là 1 số mã lỗi thường gặp. </a:t>
            </a:r>
          </a:p>
          <a:p>
            <a:endParaRPr lang="en-US" altLang="en-US"/>
          </a:p>
        </p:txBody>
      </p:sp>
      <p:graphicFrame>
        <p:nvGraphicFramePr>
          <p:cNvPr id="4" name="Table 3">
            <a:extLst>
              <a:ext uri="{FF2B5EF4-FFF2-40B4-BE49-F238E27FC236}">
                <a16:creationId xmlns:a16="http://schemas.microsoft.com/office/drawing/2014/main" id="{645DA8EA-8D06-4354-97BD-B07A9D954627}"/>
              </a:ext>
            </a:extLst>
          </p:cNvPr>
          <p:cNvGraphicFramePr>
            <a:graphicFrameLocks noGrp="1"/>
          </p:cNvGraphicFramePr>
          <p:nvPr/>
        </p:nvGraphicFramePr>
        <p:xfrm>
          <a:off x="2362200" y="3124200"/>
          <a:ext cx="7543800" cy="3657600"/>
        </p:xfrm>
        <a:graphic>
          <a:graphicData uri="http://schemas.openxmlformats.org/drawingml/2006/table">
            <a:tbl>
              <a:tblPr/>
              <a:tblGrid>
                <a:gridCol w="2819400">
                  <a:extLst>
                    <a:ext uri="{9D8B030D-6E8A-4147-A177-3AD203B41FA5}">
                      <a16:colId xmlns:a16="http://schemas.microsoft.com/office/drawing/2014/main" val="20000"/>
                    </a:ext>
                  </a:extLst>
                </a:gridCol>
                <a:gridCol w="4724400">
                  <a:extLst>
                    <a:ext uri="{9D8B030D-6E8A-4147-A177-3AD203B41FA5}">
                      <a16:colId xmlns:a16="http://schemas.microsoft.com/office/drawing/2014/main" val="20001"/>
                    </a:ext>
                  </a:extLst>
                </a:gridCol>
              </a:tblGrid>
              <a:tr h="285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Mã lỗi (dạng Hex)</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Ý nghĩa của lỗi</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5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Số hàm không hợp lệ</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5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Không tìm thấy tệp</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5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Không tìm thấy đường dẫn</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5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Mở quá nhiều tệp</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5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5</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Từ chối truy nhập (access denied)</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5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Thẻ tệp không hợp lệ</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5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C</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Mã truy nhập không hợp lệ</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5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F</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Ổ đĩa không hợp lệ</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5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10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Đang tìm cách xoá thư mục hiện thời</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5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11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Không cùng thiết bị</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5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Times New Roman" pitchFamily="18" charset="0"/>
                        </a:rPr>
                        <a:t>Không tìm được thêm tệp nào</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644043837"/>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ECD913E0-D4F7-447A-BB7A-45DAA9FEC4D8}"/>
              </a:ext>
            </a:extLst>
          </p:cNvPr>
          <p:cNvSpPr>
            <a:spLocks noGrp="1"/>
          </p:cNvSpPr>
          <p:nvPr>
            <p:ph type="title"/>
          </p:nvPr>
        </p:nvSpPr>
        <p:spPr/>
        <p:txBody>
          <a:bodyPr/>
          <a:lstStyle/>
          <a:p>
            <a:r>
              <a:rPr lang="en-US" altLang="en-US"/>
              <a:t>Byte thuộc tính</a:t>
            </a:r>
          </a:p>
        </p:txBody>
      </p:sp>
      <p:sp>
        <p:nvSpPr>
          <p:cNvPr id="46083" name="Content Placeholder 2">
            <a:extLst>
              <a:ext uri="{FF2B5EF4-FFF2-40B4-BE49-F238E27FC236}">
                <a16:creationId xmlns:a16="http://schemas.microsoft.com/office/drawing/2014/main" id="{9B9FAA69-B5DC-41A1-890F-7067375D6BB6}"/>
              </a:ext>
            </a:extLst>
          </p:cNvPr>
          <p:cNvSpPr>
            <a:spLocks noGrp="1"/>
          </p:cNvSpPr>
          <p:nvPr>
            <p:ph idx="1"/>
          </p:nvPr>
        </p:nvSpPr>
        <p:spPr/>
        <p:txBody>
          <a:bodyPr/>
          <a:lstStyle/>
          <a:p>
            <a:endParaRPr lang="en-US" altLang="en-US"/>
          </a:p>
        </p:txBody>
      </p:sp>
      <p:grpSp>
        <p:nvGrpSpPr>
          <p:cNvPr id="46084" name="Group 2">
            <a:extLst>
              <a:ext uri="{FF2B5EF4-FFF2-40B4-BE49-F238E27FC236}">
                <a16:creationId xmlns:a16="http://schemas.microsoft.com/office/drawing/2014/main" id="{73789C85-8028-4167-8A27-31D69EA9065B}"/>
              </a:ext>
            </a:extLst>
          </p:cNvPr>
          <p:cNvGrpSpPr>
            <a:grpSpLocks/>
          </p:cNvGrpSpPr>
          <p:nvPr/>
        </p:nvGrpSpPr>
        <p:grpSpPr bwMode="auto">
          <a:xfrm>
            <a:off x="1981200" y="4191001"/>
            <a:ext cx="8382000" cy="1558925"/>
            <a:chOff x="1238" y="7614"/>
            <a:chExt cx="9360" cy="1440"/>
          </a:xfrm>
        </p:grpSpPr>
        <p:sp>
          <p:nvSpPr>
            <p:cNvPr id="46085" name="Rectangle 3">
              <a:extLst>
                <a:ext uri="{FF2B5EF4-FFF2-40B4-BE49-F238E27FC236}">
                  <a16:creationId xmlns:a16="http://schemas.microsoft.com/office/drawing/2014/main" id="{03BA921F-91B1-4096-A062-2C3A92479475}"/>
                </a:ext>
              </a:extLst>
            </p:cNvPr>
            <p:cNvSpPr>
              <a:spLocks noChangeArrowheads="1"/>
            </p:cNvSpPr>
            <p:nvPr/>
          </p:nvSpPr>
          <p:spPr bwMode="auto">
            <a:xfrm>
              <a:off x="3758" y="7614"/>
              <a:ext cx="4320" cy="36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6086" name="Text Box 4">
              <a:extLst>
                <a:ext uri="{FF2B5EF4-FFF2-40B4-BE49-F238E27FC236}">
                  <a16:creationId xmlns:a16="http://schemas.microsoft.com/office/drawing/2014/main" id="{C8EBA8C0-E68E-47E2-A627-1D01CB5995CB}"/>
                </a:ext>
              </a:extLst>
            </p:cNvPr>
            <p:cNvSpPr txBox="1">
              <a:spLocks noChangeArrowheads="1"/>
            </p:cNvSpPr>
            <p:nvPr/>
          </p:nvSpPr>
          <p:spPr bwMode="auto">
            <a:xfrm>
              <a:off x="7538" y="7614"/>
              <a:ext cx="540" cy="36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spcAft>
                  <a:spcPts val="1000"/>
                </a:spcAft>
                <a:buClrTx/>
                <a:buSzTx/>
                <a:buNone/>
              </a:pPr>
              <a:r>
                <a:rPr lang="en-US" altLang="en-US" sz="1400" b="1">
                  <a:latin typeface="Calibri" panose="020F0502020204030204" pitchFamily="34" charset="0"/>
                </a:rPr>
                <a:t>R </a:t>
              </a:r>
              <a:endParaRPr lang="en-US" altLang="en-US" b="1">
                <a:latin typeface="Tahoma" panose="020B0604030504040204" pitchFamily="34" charset="0"/>
              </a:endParaRPr>
            </a:p>
          </p:txBody>
        </p:sp>
        <p:sp>
          <p:nvSpPr>
            <p:cNvPr id="46087" name="Text Box 5">
              <a:extLst>
                <a:ext uri="{FF2B5EF4-FFF2-40B4-BE49-F238E27FC236}">
                  <a16:creationId xmlns:a16="http://schemas.microsoft.com/office/drawing/2014/main" id="{6EE6317A-6E6A-4DBA-8717-39B1BAA664E6}"/>
                </a:ext>
              </a:extLst>
            </p:cNvPr>
            <p:cNvSpPr txBox="1">
              <a:spLocks noChangeArrowheads="1"/>
            </p:cNvSpPr>
            <p:nvPr/>
          </p:nvSpPr>
          <p:spPr bwMode="auto">
            <a:xfrm>
              <a:off x="6998" y="7614"/>
              <a:ext cx="540" cy="36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spcAft>
                  <a:spcPts val="1000"/>
                </a:spcAft>
                <a:buClrTx/>
                <a:buSzTx/>
                <a:buNone/>
              </a:pPr>
              <a:r>
                <a:rPr lang="en-US" altLang="en-US" sz="1400" b="1">
                  <a:latin typeface="Calibri" panose="020F0502020204030204" pitchFamily="34" charset="0"/>
                </a:rPr>
                <a:t>H  </a:t>
              </a:r>
              <a:endParaRPr lang="en-US" altLang="en-US" b="1">
                <a:latin typeface="Tahoma" panose="020B0604030504040204" pitchFamily="34" charset="0"/>
              </a:endParaRPr>
            </a:p>
          </p:txBody>
        </p:sp>
        <p:sp>
          <p:nvSpPr>
            <p:cNvPr id="46088" name="Text Box 6">
              <a:extLst>
                <a:ext uri="{FF2B5EF4-FFF2-40B4-BE49-F238E27FC236}">
                  <a16:creationId xmlns:a16="http://schemas.microsoft.com/office/drawing/2014/main" id="{828FAEFC-185A-40EA-ABDD-BE42C7152416}"/>
                </a:ext>
              </a:extLst>
            </p:cNvPr>
            <p:cNvSpPr txBox="1">
              <a:spLocks noChangeArrowheads="1"/>
            </p:cNvSpPr>
            <p:nvPr/>
          </p:nvSpPr>
          <p:spPr bwMode="auto">
            <a:xfrm>
              <a:off x="6458" y="7614"/>
              <a:ext cx="540" cy="36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spcAft>
                  <a:spcPts val="1000"/>
                </a:spcAft>
                <a:buClrTx/>
                <a:buSzTx/>
                <a:buNone/>
              </a:pPr>
              <a:r>
                <a:rPr lang="en-US" altLang="en-US" sz="1400" b="1">
                  <a:latin typeface="Calibri" panose="020F0502020204030204" pitchFamily="34" charset="0"/>
                </a:rPr>
                <a:t>S  </a:t>
              </a:r>
              <a:endParaRPr lang="en-US" altLang="en-US" b="1">
                <a:latin typeface="Tahoma" panose="020B0604030504040204" pitchFamily="34" charset="0"/>
              </a:endParaRPr>
            </a:p>
          </p:txBody>
        </p:sp>
        <p:sp>
          <p:nvSpPr>
            <p:cNvPr id="46089" name="Text Box 7">
              <a:extLst>
                <a:ext uri="{FF2B5EF4-FFF2-40B4-BE49-F238E27FC236}">
                  <a16:creationId xmlns:a16="http://schemas.microsoft.com/office/drawing/2014/main" id="{A5FCE61D-A68A-439F-9427-352FCC95271E}"/>
                </a:ext>
              </a:extLst>
            </p:cNvPr>
            <p:cNvSpPr txBox="1">
              <a:spLocks noChangeArrowheads="1"/>
            </p:cNvSpPr>
            <p:nvPr/>
          </p:nvSpPr>
          <p:spPr bwMode="auto">
            <a:xfrm>
              <a:off x="5918" y="7614"/>
              <a:ext cx="540" cy="36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spcAft>
                  <a:spcPts val="1000"/>
                </a:spcAft>
                <a:buClrTx/>
                <a:buSzTx/>
                <a:buNone/>
              </a:pPr>
              <a:r>
                <a:rPr lang="en-US" altLang="en-US" sz="1400" b="1">
                  <a:latin typeface="Calibri" panose="020F0502020204030204" pitchFamily="34" charset="0"/>
                </a:rPr>
                <a:t>V  </a:t>
              </a:r>
              <a:endParaRPr lang="en-US" altLang="en-US" b="1">
                <a:latin typeface="Tahoma" panose="020B0604030504040204" pitchFamily="34" charset="0"/>
              </a:endParaRPr>
            </a:p>
          </p:txBody>
        </p:sp>
        <p:sp>
          <p:nvSpPr>
            <p:cNvPr id="46090" name="Text Box 8">
              <a:extLst>
                <a:ext uri="{FF2B5EF4-FFF2-40B4-BE49-F238E27FC236}">
                  <a16:creationId xmlns:a16="http://schemas.microsoft.com/office/drawing/2014/main" id="{077684CD-10C2-4902-8B9D-90D9A6F1885F}"/>
                </a:ext>
              </a:extLst>
            </p:cNvPr>
            <p:cNvSpPr txBox="1">
              <a:spLocks noChangeArrowheads="1"/>
            </p:cNvSpPr>
            <p:nvPr/>
          </p:nvSpPr>
          <p:spPr bwMode="auto">
            <a:xfrm>
              <a:off x="5378" y="7614"/>
              <a:ext cx="540" cy="36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spcAft>
                  <a:spcPts val="1000"/>
                </a:spcAft>
                <a:buClrTx/>
                <a:buSzTx/>
                <a:buNone/>
              </a:pPr>
              <a:r>
                <a:rPr lang="en-US" altLang="en-US" sz="1400" b="1">
                  <a:latin typeface="Calibri" panose="020F0502020204030204" pitchFamily="34" charset="0"/>
                </a:rPr>
                <a:t>D  </a:t>
              </a:r>
              <a:endParaRPr lang="en-US" altLang="en-US" b="1">
                <a:latin typeface="Tahoma" panose="020B0604030504040204" pitchFamily="34" charset="0"/>
              </a:endParaRPr>
            </a:p>
          </p:txBody>
        </p:sp>
        <p:sp>
          <p:nvSpPr>
            <p:cNvPr id="46091" name="Text Box 9">
              <a:extLst>
                <a:ext uri="{FF2B5EF4-FFF2-40B4-BE49-F238E27FC236}">
                  <a16:creationId xmlns:a16="http://schemas.microsoft.com/office/drawing/2014/main" id="{51F98A67-BF67-4424-B9FA-D188C2A0668C}"/>
                </a:ext>
              </a:extLst>
            </p:cNvPr>
            <p:cNvSpPr txBox="1">
              <a:spLocks noChangeArrowheads="1"/>
            </p:cNvSpPr>
            <p:nvPr/>
          </p:nvSpPr>
          <p:spPr bwMode="auto">
            <a:xfrm>
              <a:off x="4838" y="7614"/>
              <a:ext cx="540" cy="36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ctr">
                <a:spcBef>
                  <a:spcPct val="0"/>
                </a:spcBef>
                <a:spcAft>
                  <a:spcPts val="1000"/>
                </a:spcAft>
                <a:buClrTx/>
                <a:buSzTx/>
                <a:buNone/>
              </a:pPr>
              <a:r>
                <a:rPr lang="en-US" altLang="en-US" sz="1400" b="1">
                  <a:latin typeface="Calibri" panose="020F0502020204030204" pitchFamily="34" charset="0"/>
                </a:rPr>
                <a:t>A  </a:t>
              </a:r>
              <a:endParaRPr lang="en-US" altLang="en-US" b="1">
                <a:latin typeface="Tahoma" panose="020B0604030504040204" pitchFamily="34" charset="0"/>
              </a:endParaRPr>
            </a:p>
          </p:txBody>
        </p:sp>
        <p:sp>
          <p:nvSpPr>
            <p:cNvPr id="46092" name="Text Box 10">
              <a:extLst>
                <a:ext uri="{FF2B5EF4-FFF2-40B4-BE49-F238E27FC236}">
                  <a16:creationId xmlns:a16="http://schemas.microsoft.com/office/drawing/2014/main" id="{379CBF20-CE23-4BF4-A4EF-9727D403FD7D}"/>
                </a:ext>
              </a:extLst>
            </p:cNvPr>
            <p:cNvSpPr txBox="1">
              <a:spLocks noChangeArrowheads="1"/>
            </p:cNvSpPr>
            <p:nvPr/>
          </p:nvSpPr>
          <p:spPr bwMode="auto">
            <a:xfrm>
              <a:off x="4298" y="7614"/>
              <a:ext cx="540" cy="360"/>
            </a:xfrm>
            <a:prstGeom prst="rect">
              <a:avLst/>
            </a:prstGeom>
            <a:solidFill>
              <a:srgbClr val="C0C0C0"/>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6093" name="Text Box 11">
              <a:extLst>
                <a:ext uri="{FF2B5EF4-FFF2-40B4-BE49-F238E27FC236}">
                  <a16:creationId xmlns:a16="http://schemas.microsoft.com/office/drawing/2014/main" id="{B0F3EA8C-BB4F-4FF2-8562-AB792DA8C79D}"/>
                </a:ext>
              </a:extLst>
            </p:cNvPr>
            <p:cNvSpPr txBox="1">
              <a:spLocks noChangeArrowheads="1"/>
            </p:cNvSpPr>
            <p:nvPr/>
          </p:nvSpPr>
          <p:spPr bwMode="auto">
            <a:xfrm>
              <a:off x="3758" y="7614"/>
              <a:ext cx="540" cy="360"/>
            </a:xfrm>
            <a:prstGeom prst="rect">
              <a:avLst/>
            </a:prstGeom>
            <a:solidFill>
              <a:srgbClr val="C0C0C0"/>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endParaRPr lang="en-US" altLang="en-US" sz="1800">
                <a:latin typeface="Tahoma" panose="020B0604030504040204" pitchFamily="34" charset="0"/>
              </a:endParaRPr>
            </a:p>
          </p:txBody>
        </p:sp>
        <p:sp>
          <p:nvSpPr>
            <p:cNvPr id="46094" name="Line 12">
              <a:extLst>
                <a:ext uri="{FF2B5EF4-FFF2-40B4-BE49-F238E27FC236}">
                  <a16:creationId xmlns:a16="http://schemas.microsoft.com/office/drawing/2014/main" id="{118DD9BB-BE79-4D56-A822-BA02827D2DB4}"/>
                </a:ext>
              </a:extLst>
            </p:cNvPr>
            <p:cNvSpPr>
              <a:spLocks noChangeShapeType="1"/>
            </p:cNvSpPr>
            <p:nvPr/>
          </p:nvSpPr>
          <p:spPr bwMode="auto">
            <a:xfrm>
              <a:off x="7898" y="7974"/>
              <a:ext cx="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5" name="Line 13">
              <a:extLst>
                <a:ext uri="{FF2B5EF4-FFF2-40B4-BE49-F238E27FC236}">
                  <a16:creationId xmlns:a16="http://schemas.microsoft.com/office/drawing/2014/main" id="{A945B31B-6429-486A-968B-3C8251E6D69E}"/>
                </a:ext>
              </a:extLst>
            </p:cNvPr>
            <p:cNvSpPr>
              <a:spLocks noChangeShapeType="1"/>
            </p:cNvSpPr>
            <p:nvPr/>
          </p:nvSpPr>
          <p:spPr bwMode="auto">
            <a:xfrm>
              <a:off x="7898" y="8154"/>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096" name="Text Box 14">
              <a:extLst>
                <a:ext uri="{FF2B5EF4-FFF2-40B4-BE49-F238E27FC236}">
                  <a16:creationId xmlns:a16="http://schemas.microsoft.com/office/drawing/2014/main" id="{6A7B02BA-CA49-416F-81C3-10E171B023C3}"/>
                </a:ext>
              </a:extLst>
            </p:cNvPr>
            <p:cNvSpPr txBox="1">
              <a:spLocks noChangeArrowheads="1"/>
            </p:cNvSpPr>
            <p:nvPr/>
          </p:nvSpPr>
          <p:spPr bwMode="auto">
            <a:xfrm>
              <a:off x="8438" y="7974"/>
              <a:ext cx="216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spcAft>
                  <a:spcPts val="1000"/>
                </a:spcAft>
                <a:buClrTx/>
                <a:buSzTx/>
                <a:buNone/>
              </a:pPr>
              <a:r>
                <a:rPr lang="en-US" altLang="en-US" sz="1400" b="1">
                  <a:latin typeface="Calibri" panose="020F0502020204030204" pitchFamily="34" charset="0"/>
                </a:rPr>
                <a:t>1 : Chỉ đọc (read only)</a:t>
              </a:r>
              <a:endParaRPr lang="en-US" altLang="en-US" b="1">
                <a:latin typeface="Tahoma" panose="020B0604030504040204" pitchFamily="34" charset="0"/>
              </a:endParaRPr>
            </a:p>
          </p:txBody>
        </p:sp>
        <p:sp>
          <p:nvSpPr>
            <p:cNvPr id="46097" name="Line 15">
              <a:extLst>
                <a:ext uri="{FF2B5EF4-FFF2-40B4-BE49-F238E27FC236}">
                  <a16:creationId xmlns:a16="http://schemas.microsoft.com/office/drawing/2014/main" id="{0CBD46D1-D530-4E2C-9BE7-F47742950A8B}"/>
                </a:ext>
              </a:extLst>
            </p:cNvPr>
            <p:cNvSpPr>
              <a:spLocks noChangeShapeType="1"/>
            </p:cNvSpPr>
            <p:nvPr/>
          </p:nvSpPr>
          <p:spPr bwMode="auto">
            <a:xfrm>
              <a:off x="7358" y="7974"/>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8" name="Line 16">
              <a:extLst>
                <a:ext uri="{FF2B5EF4-FFF2-40B4-BE49-F238E27FC236}">
                  <a16:creationId xmlns:a16="http://schemas.microsoft.com/office/drawing/2014/main" id="{14E1FDAC-3EF7-4FA1-A7F4-C35973EE9B93}"/>
                </a:ext>
              </a:extLst>
            </p:cNvPr>
            <p:cNvSpPr>
              <a:spLocks noChangeShapeType="1"/>
            </p:cNvSpPr>
            <p:nvPr/>
          </p:nvSpPr>
          <p:spPr bwMode="auto">
            <a:xfrm>
              <a:off x="7358" y="8514"/>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099" name="Text Box 17">
              <a:extLst>
                <a:ext uri="{FF2B5EF4-FFF2-40B4-BE49-F238E27FC236}">
                  <a16:creationId xmlns:a16="http://schemas.microsoft.com/office/drawing/2014/main" id="{8E74883C-EBA4-4CB5-B0C9-AC279E71DE08}"/>
                </a:ext>
              </a:extLst>
            </p:cNvPr>
            <p:cNvSpPr txBox="1">
              <a:spLocks noChangeArrowheads="1"/>
            </p:cNvSpPr>
            <p:nvPr/>
          </p:nvSpPr>
          <p:spPr bwMode="auto">
            <a:xfrm>
              <a:off x="8438" y="8334"/>
              <a:ext cx="216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spcAft>
                  <a:spcPts val="1000"/>
                </a:spcAft>
                <a:buClrTx/>
                <a:buSzTx/>
                <a:buNone/>
              </a:pPr>
              <a:r>
                <a:rPr lang="en-US" altLang="en-US" sz="1400" b="1">
                  <a:latin typeface="Calibri" panose="020F0502020204030204" pitchFamily="34" charset="0"/>
                </a:rPr>
                <a:t>1 : Ẩn (hidden)</a:t>
              </a:r>
              <a:endParaRPr lang="en-US" altLang="en-US" b="1">
                <a:latin typeface="Tahoma" panose="020B0604030504040204" pitchFamily="34" charset="0"/>
              </a:endParaRPr>
            </a:p>
          </p:txBody>
        </p:sp>
        <p:sp>
          <p:nvSpPr>
            <p:cNvPr id="46100" name="Line 18">
              <a:extLst>
                <a:ext uri="{FF2B5EF4-FFF2-40B4-BE49-F238E27FC236}">
                  <a16:creationId xmlns:a16="http://schemas.microsoft.com/office/drawing/2014/main" id="{05A55061-6A63-48B9-ADCC-8CC2D71DFFDF}"/>
                </a:ext>
              </a:extLst>
            </p:cNvPr>
            <p:cNvSpPr>
              <a:spLocks noChangeShapeType="1"/>
            </p:cNvSpPr>
            <p:nvPr/>
          </p:nvSpPr>
          <p:spPr bwMode="auto">
            <a:xfrm>
              <a:off x="6818" y="7974"/>
              <a:ext cx="0" cy="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01" name="Line 19">
              <a:extLst>
                <a:ext uri="{FF2B5EF4-FFF2-40B4-BE49-F238E27FC236}">
                  <a16:creationId xmlns:a16="http://schemas.microsoft.com/office/drawing/2014/main" id="{DA319D9C-B2C7-40ED-BA22-79174B6D1C80}"/>
                </a:ext>
              </a:extLst>
            </p:cNvPr>
            <p:cNvSpPr>
              <a:spLocks noChangeShapeType="1"/>
            </p:cNvSpPr>
            <p:nvPr/>
          </p:nvSpPr>
          <p:spPr bwMode="auto">
            <a:xfrm>
              <a:off x="6818" y="8874"/>
              <a:ext cx="16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102" name="Text Box 20">
              <a:extLst>
                <a:ext uri="{FF2B5EF4-FFF2-40B4-BE49-F238E27FC236}">
                  <a16:creationId xmlns:a16="http://schemas.microsoft.com/office/drawing/2014/main" id="{16AF3DC4-09D4-48CB-994A-C7A10D0BE83D}"/>
                </a:ext>
              </a:extLst>
            </p:cNvPr>
            <p:cNvSpPr txBox="1">
              <a:spLocks noChangeArrowheads="1"/>
            </p:cNvSpPr>
            <p:nvPr/>
          </p:nvSpPr>
          <p:spPr bwMode="auto">
            <a:xfrm>
              <a:off x="8438" y="8694"/>
              <a:ext cx="216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spcAft>
                  <a:spcPts val="1000"/>
                </a:spcAft>
                <a:buClrTx/>
                <a:buSzTx/>
                <a:buNone/>
              </a:pPr>
              <a:r>
                <a:rPr lang="en-US" altLang="en-US" sz="1400" b="1">
                  <a:latin typeface="Calibri" panose="020F0502020204030204" pitchFamily="34" charset="0"/>
                </a:rPr>
                <a:t>1 : file hệ thống </a:t>
              </a:r>
              <a:endParaRPr lang="en-US" altLang="en-US" b="1">
                <a:latin typeface="Tahoma" panose="020B0604030504040204" pitchFamily="34" charset="0"/>
              </a:endParaRPr>
            </a:p>
          </p:txBody>
        </p:sp>
        <p:sp>
          <p:nvSpPr>
            <p:cNvPr id="46103" name="Line 21">
              <a:extLst>
                <a:ext uri="{FF2B5EF4-FFF2-40B4-BE49-F238E27FC236}">
                  <a16:creationId xmlns:a16="http://schemas.microsoft.com/office/drawing/2014/main" id="{0E815D47-C38D-420B-B2F1-B7133312FEC3}"/>
                </a:ext>
              </a:extLst>
            </p:cNvPr>
            <p:cNvSpPr>
              <a:spLocks noChangeShapeType="1"/>
            </p:cNvSpPr>
            <p:nvPr/>
          </p:nvSpPr>
          <p:spPr bwMode="auto">
            <a:xfrm>
              <a:off x="5018" y="7974"/>
              <a:ext cx="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04" name="Line 22">
              <a:extLst>
                <a:ext uri="{FF2B5EF4-FFF2-40B4-BE49-F238E27FC236}">
                  <a16:creationId xmlns:a16="http://schemas.microsoft.com/office/drawing/2014/main" id="{2D81241C-0082-4BF4-A562-FC8444EFE2BA}"/>
                </a:ext>
              </a:extLst>
            </p:cNvPr>
            <p:cNvSpPr>
              <a:spLocks noChangeShapeType="1"/>
            </p:cNvSpPr>
            <p:nvPr/>
          </p:nvSpPr>
          <p:spPr bwMode="auto">
            <a:xfrm flipH="1">
              <a:off x="3398" y="8154"/>
              <a:ext cx="16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105" name="Text Box 23">
              <a:extLst>
                <a:ext uri="{FF2B5EF4-FFF2-40B4-BE49-F238E27FC236}">
                  <a16:creationId xmlns:a16="http://schemas.microsoft.com/office/drawing/2014/main" id="{21EB32A9-429C-4084-8E77-010D08F4998D}"/>
                </a:ext>
              </a:extLst>
            </p:cNvPr>
            <p:cNvSpPr txBox="1">
              <a:spLocks noChangeArrowheads="1"/>
            </p:cNvSpPr>
            <p:nvPr/>
          </p:nvSpPr>
          <p:spPr bwMode="auto">
            <a:xfrm>
              <a:off x="1778" y="7974"/>
              <a:ext cx="162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spcAft>
                  <a:spcPts val="1000"/>
                </a:spcAft>
                <a:buClrTx/>
                <a:buSzTx/>
                <a:buNone/>
              </a:pPr>
              <a:r>
                <a:rPr lang="en-US" altLang="en-US" sz="1600" b="1">
                  <a:latin typeface="Calibri" panose="020F0502020204030204" pitchFamily="34" charset="0"/>
                </a:rPr>
                <a:t>Lưu trữ : 1</a:t>
              </a:r>
              <a:endParaRPr lang="en-US" altLang="en-US" sz="3600" b="1">
                <a:latin typeface="Tahoma" panose="020B0604030504040204" pitchFamily="34" charset="0"/>
              </a:endParaRPr>
            </a:p>
          </p:txBody>
        </p:sp>
        <p:sp>
          <p:nvSpPr>
            <p:cNvPr id="46106" name="Line 24">
              <a:extLst>
                <a:ext uri="{FF2B5EF4-FFF2-40B4-BE49-F238E27FC236}">
                  <a16:creationId xmlns:a16="http://schemas.microsoft.com/office/drawing/2014/main" id="{16B091F7-AB08-40CF-B623-F06996F9AE1E}"/>
                </a:ext>
              </a:extLst>
            </p:cNvPr>
            <p:cNvSpPr>
              <a:spLocks noChangeShapeType="1"/>
            </p:cNvSpPr>
            <p:nvPr/>
          </p:nvSpPr>
          <p:spPr bwMode="auto">
            <a:xfrm>
              <a:off x="5558" y="7974"/>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07" name="Line 25">
              <a:extLst>
                <a:ext uri="{FF2B5EF4-FFF2-40B4-BE49-F238E27FC236}">
                  <a16:creationId xmlns:a16="http://schemas.microsoft.com/office/drawing/2014/main" id="{6B649221-B9F5-4090-9A21-FB3A87053334}"/>
                </a:ext>
              </a:extLst>
            </p:cNvPr>
            <p:cNvSpPr>
              <a:spLocks noChangeShapeType="1"/>
            </p:cNvSpPr>
            <p:nvPr/>
          </p:nvSpPr>
          <p:spPr bwMode="auto">
            <a:xfrm flipH="1">
              <a:off x="3398" y="8514"/>
              <a:ext cx="21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108" name="Text Box 26">
              <a:extLst>
                <a:ext uri="{FF2B5EF4-FFF2-40B4-BE49-F238E27FC236}">
                  <a16:creationId xmlns:a16="http://schemas.microsoft.com/office/drawing/2014/main" id="{B9D89900-3F48-4643-BA02-3CBC257C6463}"/>
                </a:ext>
              </a:extLst>
            </p:cNvPr>
            <p:cNvSpPr txBox="1">
              <a:spLocks noChangeArrowheads="1"/>
            </p:cNvSpPr>
            <p:nvPr/>
          </p:nvSpPr>
          <p:spPr bwMode="auto">
            <a:xfrm>
              <a:off x="1238" y="8334"/>
              <a:ext cx="216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spcAft>
                  <a:spcPts val="1000"/>
                </a:spcAft>
                <a:buClrTx/>
                <a:buSzTx/>
                <a:buNone/>
              </a:pPr>
              <a:r>
                <a:rPr lang="en-US" altLang="en-US" sz="1400" b="1">
                  <a:latin typeface="Calibri" panose="020F0502020204030204" pitchFamily="34" charset="0"/>
                </a:rPr>
                <a:t>Cổng thư mục con  : 1</a:t>
              </a:r>
              <a:endParaRPr lang="en-US" altLang="en-US" b="1">
                <a:latin typeface="Tahoma" panose="020B0604030504040204" pitchFamily="34" charset="0"/>
              </a:endParaRPr>
            </a:p>
          </p:txBody>
        </p:sp>
        <p:sp>
          <p:nvSpPr>
            <p:cNvPr id="46109" name="Line 27">
              <a:extLst>
                <a:ext uri="{FF2B5EF4-FFF2-40B4-BE49-F238E27FC236}">
                  <a16:creationId xmlns:a16="http://schemas.microsoft.com/office/drawing/2014/main" id="{55615C70-4D14-4CC7-9A51-2E1C0F7F4A7F}"/>
                </a:ext>
              </a:extLst>
            </p:cNvPr>
            <p:cNvSpPr>
              <a:spLocks noChangeShapeType="1"/>
            </p:cNvSpPr>
            <p:nvPr/>
          </p:nvSpPr>
          <p:spPr bwMode="auto">
            <a:xfrm>
              <a:off x="6098" y="7974"/>
              <a:ext cx="0" cy="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10" name="Line 28">
              <a:extLst>
                <a:ext uri="{FF2B5EF4-FFF2-40B4-BE49-F238E27FC236}">
                  <a16:creationId xmlns:a16="http://schemas.microsoft.com/office/drawing/2014/main" id="{799637C4-C550-457A-B0E8-2702B5C090C3}"/>
                </a:ext>
              </a:extLst>
            </p:cNvPr>
            <p:cNvSpPr>
              <a:spLocks noChangeShapeType="1"/>
            </p:cNvSpPr>
            <p:nvPr/>
          </p:nvSpPr>
          <p:spPr bwMode="auto">
            <a:xfrm flipH="1">
              <a:off x="3398" y="8874"/>
              <a:ext cx="27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111" name="Text Box 29">
              <a:extLst>
                <a:ext uri="{FF2B5EF4-FFF2-40B4-BE49-F238E27FC236}">
                  <a16:creationId xmlns:a16="http://schemas.microsoft.com/office/drawing/2014/main" id="{FA4C8C9D-E338-4B67-913E-1780C25C94FB}"/>
                </a:ext>
              </a:extLst>
            </p:cNvPr>
            <p:cNvSpPr txBox="1">
              <a:spLocks noChangeArrowheads="1"/>
            </p:cNvSpPr>
            <p:nvPr/>
          </p:nvSpPr>
          <p:spPr bwMode="auto">
            <a:xfrm>
              <a:off x="1238" y="8694"/>
              <a:ext cx="216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lgn="r">
                <a:spcBef>
                  <a:spcPct val="0"/>
                </a:spcBef>
                <a:spcAft>
                  <a:spcPts val="1000"/>
                </a:spcAft>
                <a:buClrTx/>
                <a:buSzTx/>
                <a:buNone/>
              </a:pPr>
              <a:r>
                <a:rPr lang="en-US" altLang="en-US" sz="1400" b="1">
                  <a:latin typeface="Calibri" panose="020F0502020204030204" pitchFamily="34" charset="0"/>
                </a:rPr>
                <a:t>Cổng tên đĩa  : 1</a:t>
              </a:r>
              <a:endParaRPr lang="en-US" altLang="en-US" b="1">
                <a:latin typeface="Tahoma" panose="020B0604030504040204" pitchFamily="34" charset="0"/>
              </a:endParaRPr>
            </a:p>
          </p:txBody>
        </p:sp>
      </p:grpSp>
    </p:spTree>
    <p:extLst>
      <p:ext uri="{BB962C8B-B14F-4D97-AF65-F5344CB8AC3E}">
        <p14:creationId xmlns:p14="http://schemas.microsoft.com/office/powerpoint/2010/main" val="1101126162"/>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C9DB5B4E-6FA1-4ADB-BA72-29B146987A0B}"/>
              </a:ext>
            </a:extLst>
          </p:cNvPr>
          <p:cNvSpPr>
            <a:spLocks noGrp="1"/>
          </p:cNvSpPr>
          <p:nvPr>
            <p:ph type="title"/>
          </p:nvPr>
        </p:nvSpPr>
        <p:spPr/>
        <p:txBody>
          <a:bodyPr/>
          <a:lstStyle/>
          <a:p>
            <a:r>
              <a:rPr lang="en-US" altLang="en-US"/>
              <a:t>Ví dụ 1:</a:t>
            </a:r>
          </a:p>
        </p:txBody>
      </p:sp>
      <p:sp>
        <p:nvSpPr>
          <p:cNvPr id="47107" name="Content Placeholder 2">
            <a:extLst>
              <a:ext uri="{FF2B5EF4-FFF2-40B4-BE49-F238E27FC236}">
                <a16:creationId xmlns:a16="http://schemas.microsoft.com/office/drawing/2014/main" id="{BFB28F72-A00D-4FEB-B29E-1B08652E5DD8}"/>
              </a:ext>
            </a:extLst>
          </p:cNvPr>
          <p:cNvSpPr>
            <a:spLocks noGrp="1"/>
          </p:cNvSpPr>
          <p:nvPr>
            <p:ph idx="1"/>
          </p:nvPr>
        </p:nvSpPr>
        <p:spPr>
          <a:xfrm>
            <a:off x="1905000" y="1295400"/>
            <a:ext cx="8574088" cy="5334000"/>
          </a:xfrm>
        </p:spPr>
        <p:txBody>
          <a:bodyPr/>
          <a:lstStyle/>
          <a:p>
            <a:r>
              <a:rPr lang="en-US" altLang="en-US" sz="2800"/>
              <a:t>Viết chương trình tạo lập thư mục với yêu cầu tên thư mục (có thể gồm cả ổ đĩa, đường dẫn và tên thư mục) được nhập vào từ bàn phím (nên chọn phương pháp cho phép sửa sai khi nhập vào nhầm tên thư mục).</a:t>
            </a:r>
          </a:p>
          <a:p>
            <a:r>
              <a:rPr lang="en-US" altLang="en-US" b="1"/>
              <a:t>Cách giải : </a:t>
            </a:r>
            <a:endParaRPr lang="en-US" altLang="en-US"/>
          </a:p>
          <a:p>
            <a:pPr lvl="1"/>
            <a:r>
              <a:rPr lang="en-US" altLang="en-US"/>
              <a:t>Để thoả mãn yêu cầu nhận tên thư mục từ bàn phím và cho phép sửa sai khi vào nhầm, ta dùng chức năng 0Ah của int 21h. Sau khi nhận xâu ký tự thì phải chuyển các ký tự đó (từ byte thứ 3 trở đi trong vùng đệm, ví dụ buff) đến vùng nhớ chứa tên thư mục (Dir_name) và phải thêm 0 vào cuối xâu. </a:t>
            </a:r>
          </a:p>
          <a:p>
            <a:endParaRPr lang="en-US" altLang="en-US"/>
          </a:p>
        </p:txBody>
      </p:sp>
    </p:spTree>
    <p:extLst>
      <p:ext uri="{BB962C8B-B14F-4D97-AF65-F5344CB8AC3E}">
        <p14:creationId xmlns:p14="http://schemas.microsoft.com/office/powerpoint/2010/main" val="100774335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32B202AD-D808-4D3A-B6E0-993815AEE336}"/>
              </a:ext>
            </a:extLst>
          </p:cNvPr>
          <p:cNvSpPr>
            <a:spLocks noGrp="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AD415DD3-1DA6-4C28-9005-97A35AB3BCD9}"/>
              </a:ext>
            </a:extLst>
          </p:cNvPr>
          <p:cNvSpPr>
            <a:spLocks noGrp="1"/>
          </p:cNvSpPr>
          <p:nvPr>
            <p:ph idx="1"/>
          </p:nvPr>
        </p:nvSpPr>
        <p:spPr>
          <a:xfrm>
            <a:off x="1905000" y="990600"/>
            <a:ext cx="8574088" cy="5638800"/>
          </a:xfrm>
        </p:spPr>
        <p:txBody>
          <a:bodyPr/>
          <a:lstStyle/>
          <a:p>
            <a:pPr lvl="1">
              <a:defRPr/>
            </a:pPr>
            <a:r>
              <a:rPr lang="en-US" sz="2400" dirty="0">
                <a:ea typeface="+mn-ea"/>
                <a:cs typeface="+mn-cs"/>
              </a:rPr>
              <a:t>INCLUDE C:\LIB1.ASM</a:t>
            </a:r>
          </a:p>
          <a:p>
            <a:pPr lvl="1">
              <a:defRPr/>
            </a:pPr>
            <a:r>
              <a:rPr lang="en-US" sz="2400" dirty="0">
                <a:ea typeface="+mn-ea"/>
                <a:cs typeface="+mn-cs"/>
              </a:rPr>
              <a:t>_STACK 	SEGMENT 	STACK 	'STACK'</a:t>
            </a:r>
          </a:p>
          <a:p>
            <a:pPr lvl="1">
              <a:defRPr/>
            </a:pPr>
            <a:r>
              <a:rPr lang="en-US" sz="2400" dirty="0">
                <a:ea typeface="+mn-ea"/>
                <a:cs typeface="+mn-cs"/>
              </a:rPr>
              <a:t>		DB 100 DUP(?)</a:t>
            </a:r>
          </a:p>
          <a:p>
            <a:pPr lvl="1">
              <a:defRPr/>
            </a:pPr>
            <a:r>
              <a:rPr lang="en-US" sz="2400" dirty="0">
                <a:ea typeface="+mn-ea"/>
                <a:cs typeface="+mn-cs"/>
              </a:rPr>
              <a:t>_STACK 	ENDS</a:t>
            </a:r>
          </a:p>
          <a:p>
            <a:pPr lvl="1">
              <a:defRPr/>
            </a:pPr>
            <a:r>
              <a:rPr lang="en-US" sz="2400" dirty="0">
                <a:ea typeface="+mn-ea"/>
                <a:cs typeface="+mn-cs"/>
              </a:rPr>
              <a:t>DATA 	SEGMENT</a:t>
            </a:r>
          </a:p>
          <a:p>
            <a:pPr lvl="1">
              <a:defRPr/>
            </a:pPr>
            <a:r>
              <a:rPr lang="en-US" sz="2400" dirty="0">
                <a:ea typeface="+mn-ea"/>
                <a:cs typeface="+mn-cs"/>
              </a:rPr>
              <a:t>M1 	DB 	'HAY VAO TEN THU MUC CAN TAO :$'</a:t>
            </a:r>
          </a:p>
          <a:p>
            <a:pPr lvl="1">
              <a:defRPr/>
            </a:pPr>
            <a:r>
              <a:rPr lang="en-US" sz="2400" dirty="0">
                <a:ea typeface="+mn-ea"/>
                <a:cs typeface="+mn-cs"/>
              </a:rPr>
              <a:t>M2 	DB 	0AH,0DH,'CO LOI KHI TAO THU MUC $‘</a:t>
            </a:r>
          </a:p>
          <a:p>
            <a:pPr lvl="1">
              <a:defRPr/>
            </a:pPr>
            <a:r>
              <a:rPr lang="en-US" sz="2400" dirty="0">
                <a:ea typeface="+mn-ea"/>
                <a:cs typeface="+mn-cs"/>
              </a:rPr>
              <a:t>M3 	DB 	0AH,0DH,'THU MUC DA TAO DUOC $‘</a:t>
            </a:r>
          </a:p>
          <a:p>
            <a:pPr lvl="1">
              <a:defRPr/>
            </a:pPr>
            <a:r>
              <a:rPr lang="en-US" sz="2400" dirty="0">
                <a:ea typeface="+mn-ea"/>
                <a:cs typeface="+mn-cs"/>
              </a:rPr>
              <a:t>BUFF 	DB 30</a:t>
            </a:r>
          </a:p>
          <a:p>
            <a:pPr lvl="1">
              <a:defRPr/>
            </a:pPr>
            <a:r>
              <a:rPr lang="en-US" sz="2400" dirty="0">
                <a:ea typeface="+mn-ea"/>
                <a:cs typeface="+mn-cs"/>
              </a:rPr>
              <a:t>		DB ?</a:t>
            </a:r>
          </a:p>
          <a:p>
            <a:pPr lvl="1">
              <a:defRPr/>
            </a:pPr>
            <a:r>
              <a:rPr lang="en-US" sz="2400" dirty="0">
                <a:ea typeface="+mn-ea"/>
                <a:cs typeface="+mn-cs"/>
              </a:rPr>
              <a:t>  		DB 30 DUP(?)</a:t>
            </a:r>
          </a:p>
          <a:p>
            <a:pPr lvl="1">
              <a:defRPr/>
            </a:pPr>
            <a:r>
              <a:rPr lang="en-US" sz="2400" dirty="0">
                <a:ea typeface="+mn-ea"/>
                <a:cs typeface="+mn-cs"/>
              </a:rPr>
              <a:t>DIR_NAME 	DB 	30 DUP(?)</a:t>
            </a:r>
          </a:p>
          <a:p>
            <a:pPr lvl="1">
              <a:defRPr/>
            </a:pPr>
            <a:r>
              <a:rPr lang="en-US" sz="2400" dirty="0">
                <a:ea typeface="+mn-ea"/>
                <a:cs typeface="+mn-cs"/>
              </a:rPr>
              <a:t>DATA ENDS</a:t>
            </a:r>
          </a:p>
          <a:p>
            <a:pPr lvl="1">
              <a:defRPr/>
            </a:pPr>
            <a:endParaRPr lang="en-US" sz="2000" dirty="0"/>
          </a:p>
        </p:txBody>
      </p:sp>
    </p:spTree>
    <p:extLst>
      <p:ext uri="{BB962C8B-B14F-4D97-AF65-F5344CB8AC3E}">
        <p14:creationId xmlns:p14="http://schemas.microsoft.com/office/powerpoint/2010/main" val="246330320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20D86AF3-56F2-4647-9E76-3B5ECD025F81}"/>
              </a:ext>
            </a:extLst>
          </p:cNvPr>
          <p:cNvSpPr>
            <a:spLocks noGrp="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B9ED2BB4-0EEE-4E04-91F2-9C899FD93BAA}"/>
              </a:ext>
            </a:extLst>
          </p:cNvPr>
          <p:cNvSpPr>
            <a:spLocks noGrp="1"/>
          </p:cNvSpPr>
          <p:nvPr>
            <p:ph idx="1"/>
          </p:nvPr>
        </p:nvSpPr>
        <p:spPr>
          <a:xfrm>
            <a:off x="1905000" y="1066800"/>
            <a:ext cx="8574088" cy="5486400"/>
          </a:xfrm>
        </p:spPr>
        <p:txBody>
          <a:bodyPr/>
          <a:lstStyle/>
          <a:p>
            <a:pPr lvl="1">
              <a:spcBef>
                <a:spcPts val="0"/>
              </a:spcBef>
              <a:defRPr/>
            </a:pPr>
            <a:r>
              <a:rPr lang="en-US" sz="2400" dirty="0">
                <a:ea typeface="+mn-ea"/>
                <a:cs typeface="+mn-cs"/>
              </a:rPr>
              <a:t>CODE 		SEGMENT</a:t>
            </a:r>
          </a:p>
          <a:p>
            <a:pPr lvl="1">
              <a:spcBef>
                <a:spcPts val="0"/>
              </a:spcBef>
              <a:buNone/>
              <a:defRPr/>
            </a:pPr>
            <a:r>
              <a:rPr lang="en-US" sz="2400" dirty="0">
                <a:ea typeface="+mn-ea"/>
                <a:cs typeface="+mn-cs"/>
              </a:rPr>
              <a:t>		ASSUME CS:CODE, DS:DATA, SS:_STACK</a:t>
            </a:r>
          </a:p>
          <a:p>
            <a:pPr lvl="1">
              <a:spcBef>
                <a:spcPts val="0"/>
              </a:spcBef>
              <a:buNone/>
              <a:defRPr/>
            </a:pPr>
            <a:r>
              <a:rPr lang="en-US" sz="2400" dirty="0">
                <a:ea typeface="+mn-ea"/>
                <a:cs typeface="+mn-cs"/>
              </a:rPr>
              <a:t>START:</a:t>
            </a:r>
          </a:p>
          <a:p>
            <a:pPr lvl="1">
              <a:spcBef>
                <a:spcPts val="0"/>
              </a:spcBef>
              <a:defRPr/>
            </a:pPr>
            <a:r>
              <a:rPr lang="en-US" sz="2400" dirty="0">
                <a:ea typeface="+mn-ea"/>
                <a:cs typeface="+mn-cs"/>
              </a:rPr>
              <a:t>	MOV AX,DATA</a:t>
            </a:r>
          </a:p>
          <a:p>
            <a:pPr lvl="1">
              <a:spcBef>
                <a:spcPts val="0"/>
              </a:spcBef>
              <a:defRPr/>
            </a:pPr>
            <a:r>
              <a:rPr lang="en-US" sz="2400" dirty="0">
                <a:ea typeface="+mn-ea"/>
                <a:cs typeface="+mn-cs"/>
              </a:rPr>
              <a:t>	MOV DS,AX</a:t>
            </a:r>
          </a:p>
          <a:p>
            <a:pPr lvl="1">
              <a:spcBef>
                <a:spcPts val="0"/>
              </a:spcBef>
              <a:defRPr/>
            </a:pPr>
            <a:r>
              <a:rPr lang="en-US" sz="2400" dirty="0">
                <a:ea typeface="+mn-ea"/>
                <a:cs typeface="+mn-cs"/>
              </a:rPr>
              <a:t>	CLRSCR</a:t>
            </a:r>
          </a:p>
          <a:p>
            <a:pPr lvl="1">
              <a:spcBef>
                <a:spcPts val="0"/>
              </a:spcBef>
              <a:defRPr/>
            </a:pPr>
            <a:r>
              <a:rPr lang="en-US" sz="2400" dirty="0">
                <a:ea typeface="+mn-ea"/>
                <a:cs typeface="+mn-cs"/>
              </a:rPr>
              <a:t>	</a:t>
            </a:r>
            <a:r>
              <a:rPr lang="en-US" sz="2400" dirty="0" err="1">
                <a:ea typeface="+mn-ea"/>
                <a:cs typeface="+mn-cs"/>
              </a:rPr>
              <a:t>HienString</a:t>
            </a:r>
            <a:r>
              <a:rPr lang="en-US" sz="2400" dirty="0">
                <a:ea typeface="+mn-ea"/>
                <a:cs typeface="+mn-cs"/>
              </a:rPr>
              <a:t> M1</a:t>
            </a:r>
          </a:p>
          <a:p>
            <a:pPr lvl="1">
              <a:spcBef>
                <a:spcPts val="0"/>
              </a:spcBef>
              <a:defRPr/>
            </a:pPr>
            <a:r>
              <a:rPr lang="en-US" sz="2400" dirty="0">
                <a:ea typeface="+mn-ea"/>
                <a:cs typeface="+mn-cs"/>
              </a:rPr>
              <a:t>	CALL GET_DIR_NAME</a:t>
            </a:r>
          </a:p>
          <a:p>
            <a:pPr lvl="1">
              <a:spcBef>
                <a:spcPts val="0"/>
              </a:spcBef>
              <a:defRPr/>
            </a:pPr>
            <a:r>
              <a:rPr lang="en-US" sz="2400" dirty="0">
                <a:ea typeface="+mn-ea"/>
                <a:cs typeface="+mn-cs"/>
              </a:rPr>
              <a:t>	LEA  DX,DIR_NAME	; </a:t>
            </a:r>
            <a:r>
              <a:rPr lang="en-US" sz="2400" dirty="0" err="1">
                <a:ea typeface="+mn-ea"/>
                <a:cs typeface="+mn-cs"/>
              </a:rPr>
              <a:t>chức</a:t>
            </a:r>
            <a:r>
              <a:rPr lang="en-US" sz="2400" dirty="0">
                <a:ea typeface="+mn-ea"/>
                <a:cs typeface="+mn-cs"/>
              </a:rPr>
              <a:t> </a:t>
            </a:r>
            <a:r>
              <a:rPr lang="en-US" sz="2400" dirty="0" err="1">
                <a:ea typeface="+mn-ea"/>
                <a:cs typeface="+mn-cs"/>
              </a:rPr>
              <a:t>năng</a:t>
            </a:r>
            <a:r>
              <a:rPr lang="en-US" sz="2400" dirty="0">
                <a:ea typeface="+mn-ea"/>
                <a:cs typeface="+mn-cs"/>
              </a:rPr>
              <a:t> </a:t>
            </a:r>
            <a:r>
              <a:rPr lang="en-US" sz="2400" dirty="0" err="1">
                <a:ea typeface="+mn-ea"/>
                <a:cs typeface="+mn-cs"/>
              </a:rPr>
              <a:t>tạo</a:t>
            </a:r>
            <a:r>
              <a:rPr lang="en-US" sz="2400" dirty="0">
                <a:ea typeface="+mn-ea"/>
                <a:cs typeface="+mn-cs"/>
              </a:rPr>
              <a:t> </a:t>
            </a:r>
            <a:r>
              <a:rPr lang="en-US" sz="2400" dirty="0" err="1">
                <a:ea typeface="+mn-ea"/>
                <a:cs typeface="+mn-cs"/>
              </a:rPr>
              <a:t>thư</a:t>
            </a:r>
            <a:r>
              <a:rPr lang="en-US" sz="2400" dirty="0">
                <a:ea typeface="+mn-ea"/>
                <a:cs typeface="+mn-cs"/>
              </a:rPr>
              <a:t> </a:t>
            </a:r>
            <a:r>
              <a:rPr lang="en-US" sz="2400" dirty="0" err="1">
                <a:ea typeface="+mn-ea"/>
                <a:cs typeface="+mn-cs"/>
              </a:rPr>
              <a:t>mục</a:t>
            </a:r>
            <a:endParaRPr lang="en-US" sz="2400" dirty="0">
              <a:ea typeface="+mn-ea"/>
              <a:cs typeface="+mn-cs"/>
            </a:endParaRPr>
          </a:p>
          <a:p>
            <a:pPr lvl="1">
              <a:spcBef>
                <a:spcPts val="0"/>
              </a:spcBef>
              <a:defRPr/>
            </a:pPr>
            <a:r>
              <a:rPr lang="en-US" sz="2400" dirty="0">
                <a:ea typeface="+mn-ea"/>
                <a:cs typeface="+mn-cs"/>
              </a:rPr>
              <a:t>	MOV  AH,39H		; </a:t>
            </a:r>
          </a:p>
          <a:p>
            <a:pPr lvl="1">
              <a:spcBef>
                <a:spcPts val="0"/>
              </a:spcBef>
              <a:defRPr/>
            </a:pPr>
            <a:r>
              <a:rPr lang="en-US" sz="2400" dirty="0">
                <a:ea typeface="+mn-ea"/>
                <a:cs typeface="+mn-cs"/>
              </a:rPr>
              <a:t>	INT 21H</a:t>
            </a:r>
          </a:p>
          <a:p>
            <a:pPr lvl="1">
              <a:spcBef>
                <a:spcPts val="0"/>
              </a:spcBef>
              <a:defRPr/>
            </a:pPr>
            <a:r>
              <a:rPr lang="en-US" sz="2400" dirty="0">
                <a:ea typeface="+mn-ea"/>
                <a:cs typeface="+mn-cs"/>
              </a:rPr>
              <a:t>	JNC  L1</a:t>
            </a:r>
          </a:p>
          <a:p>
            <a:pPr lvl="1">
              <a:spcBef>
                <a:spcPts val="0"/>
              </a:spcBef>
              <a:defRPr/>
            </a:pPr>
            <a:r>
              <a:rPr lang="en-US" sz="2400" dirty="0">
                <a:ea typeface="+mn-ea"/>
                <a:cs typeface="+mn-cs"/>
              </a:rPr>
              <a:t>	</a:t>
            </a:r>
            <a:r>
              <a:rPr lang="en-US" sz="2400" dirty="0" err="1">
                <a:ea typeface="+mn-ea"/>
                <a:cs typeface="+mn-cs"/>
              </a:rPr>
              <a:t>HienString</a:t>
            </a:r>
            <a:r>
              <a:rPr lang="en-US" sz="2400" dirty="0">
                <a:ea typeface="+mn-ea"/>
                <a:cs typeface="+mn-cs"/>
              </a:rPr>
              <a:t> M2		; </a:t>
            </a:r>
            <a:r>
              <a:rPr lang="en-US" sz="2400" dirty="0" err="1">
                <a:ea typeface="+mn-ea"/>
                <a:cs typeface="+mn-cs"/>
              </a:rPr>
              <a:t>có</a:t>
            </a:r>
            <a:r>
              <a:rPr lang="en-US" sz="2400" dirty="0">
                <a:ea typeface="+mn-ea"/>
                <a:cs typeface="+mn-cs"/>
              </a:rPr>
              <a:t> </a:t>
            </a:r>
            <a:r>
              <a:rPr lang="en-US" sz="2400" dirty="0" err="1">
                <a:ea typeface="+mn-ea"/>
                <a:cs typeface="+mn-cs"/>
              </a:rPr>
              <a:t>lỗi</a:t>
            </a:r>
            <a:r>
              <a:rPr lang="en-US" sz="2400" dirty="0">
                <a:ea typeface="+mn-ea"/>
                <a:cs typeface="+mn-cs"/>
              </a:rPr>
              <a:t> </a:t>
            </a:r>
            <a:r>
              <a:rPr lang="en-US" sz="2400" dirty="0" err="1">
                <a:ea typeface="+mn-ea"/>
                <a:cs typeface="+mn-cs"/>
              </a:rPr>
              <a:t>khi</a:t>
            </a:r>
            <a:r>
              <a:rPr lang="en-US" sz="2400" dirty="0">
                <a:ea typeface="+mn-ea"/>
                <a:cs typeface="+mn-cs"/>
              </a:rPr>
              <a:t> </a:t>
            </a:r>
            <a:r>
              <a:rPr lang="en-US" sz="2400" dirty="0" err="1">
                <a:ea typeface="+mn-ea"/>
                <a:cs typeface="+mn-cs"/>
              </a:rPr>
              <a:t>tạo</a:t>
            </a:r>
            <a:r>
              <a:rPr lang="en-US" sz="2400" dirty="0">
                <a:ea typeface="+mn-ea"/>
                <a:cs typeface="+mn-cs"/>
              </a:rPr>
              <a:t> </a:t>
            </a:r>
            <a:r>
              <a:rPr lang="en-US" sz="2400" dirty="0" err="1">
                <a:ea typeface="+mn-ea"/>
                <a:cs typeface="+mn-cs"/>
              </a:rPr>
              <a:t>thư</a:t>
            </a:r>
            <a:r>
              <a:rPr lang="en-US" sz="2400" dirty="0">
                <a:ea typeface="+mn-ea"/>
                <a:cs typeface="+mn-cs"/>
              </a:rPr>
              <a:t> </a:t>
            </a:r>
            <a:r>
              <a:rPr lang="en-US" sz="2400" dirty="0" err="1">
                <a:ea typeface="+mn-ea"/>
                <a:cs typeface="+mn-cs"/>
              </a:rPr>
              <a:t>mục</a:t>
            </a:r>
            <a:endParaRPr lang="en-US" sz="2400" dirty="0">
              <a:ea typeface="+mn-ea"/>
              <a:cs typeface="+mn-cs"/>
            </a:endParaRPr>
          </a:p>
          <a:p>
            <a:pPr lvl="1">
              <a:spcBef>
                <a:spcPts val="0"/>
              </a:spcBef>
              <a:defRPr/>
            </a:pPr>
            <a:r>
              <a:rPr lang="en-US" sz="2400" dirty="0">
                <a:ea typeface="+mn-ea"/>
                <a:cs typeface="+mn-cs"/>
              </a:rPr>
              <a:t>	JMP	STOP</a:t>
            </a:r>
          </a:p>
          <a:p>
            <a:pPr lvl="1">
              <a:spcBef>
                <a:spcPts val="0"/>
              </a:spcBef>
              <a:defRPr/>
            </a:pPr>
            <a:endParaRPr lang="en-US" sz="2400" dirty="0"/>
          </a:p>
        </p:txBody>
      </p:sp>
    </p:spTree>
    <p:extLst>
      <p:ext uri="{BB962C8B-B14F-4D97-AF65-F5344CB8AC3E}">
        <p14:creationId xmlns:p14="http://schemas.microsoft.com/office/powerpoint/2010/main" val="1061135454"/>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71598BFC-38D1-471B-9220-7D9DA96E8BA5}"/>
              </a:ext>
            </a:extLst>
          </p:cNvPr>
          <p:cNvSpPr>
            <a:spLocks noGrp="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2AE4B8F5-BAE9-4C7C-BFA8-F5CBD7AEA2AD}"/>
              </a:ext>
            </a:extLst>
          </p:cNvPr>
          <p:cNvSpPr>
            <a:spLocks noGrp="1"/>
          </p:cNvSpPr>
          <p:nvPr>
            <p:ph idx="1"/>
          </p:nvPr>
        </p:nvSpPr>
        <p:spPr>
          <a:xfrm>
            <a:off x="1905000" y="1066800"/>
            <a:ext cx="8574088" cy="5562600"/>
          </a:xfrm>
        </p:spPr>
        <p:txBody>
          <a:bodyPr/>
          <a:lstStyle/>
          <a:p>
            <a:pPr lvl="1">
              <a:spcBef>
                <a:spcPts val="0"/>
              </a:spcBef>
              <a:buNone/>
              <a:defRPr/>
            </a:pPr>
            <a:r>
              <a:rPr lang="en-US" dirty="0">
                <a:ea typeface="+mn-ea"/>
                <a:cs typeface="+mn-cs"/>
              </a:rPr>
              <a:t>L1:	</a:t>
            </a:r>
            <a:r>
              <a:rPr lang="en-US" dirty="0" err="1">
                <a:ea typeface="+mn-ea"/>
                <a:cs typeface="+mn-cs"/>
              </a:rPr>
              <a:t>HienString</a:t>
            </a:r>
            <a:r>
              <a:rPr lang="en-US" dirty="0">
                <a:ea typeface="+mn-ea"/>
                <a:cs typeface="+mn-cs"/>
              </a:rPr>
              <a:t> M3</a:t>
            </a:r>
          </a:p>
          <a:p>
            <a:pPr lvl="1">
              <a:spcBef>
                <a:spcPts val="0"/>
              </a:spcBef>
              <a:buNone/>
              <a:defRPr/>
            </a:pPr>
            <a:r>
              <a:rPr lang="en-US" dirty="0">
                <a:ea typeface="+mn-ea"/>
                <a:cs typeface="+mn-cs"/>
              </a:rPr>
              <a:t>STOP:	MOV AH,1</a:t>
            </a:r>
          </a:p>
          <a:p>
            <a:pPr lvl="1">
              <a:spcBef>
                <a:spcPts val="0"/>
              </a:spcBef>
              <a:defRPr/>
            </a:pPr>
            <a:r>
              <a:rPr lang="en-US" dirty="0">
                <a:ea typeface="+mn-ea"/>
                <a:cs typeface="+mn-cs"/>
              </a:rPr>
              <a:t>		INT 21H</a:t>
            </a:r>
          </a:p>
          <a:p>
            <a:pPr lvl="1">
              <a:spcBef>
                <a:spcPts val="0"/>
              </a:spcBef>
              <a:defRPr/>
            </a:pPr>
            <a:r>
              <a:rPr lang="en-US" dirty="0">
                <a:ea typeface="+mn-ea"/>
                <a:cs typeface="+mn-cs"/>
              </a:rPr>
              <a:t>		MOV AH,4CH</a:t>
            </a:r>
          </a:p>
          <a:p>
            <a:pPr lvl="1">
              <a:spcBef>
                <a:spcPts val="0"/>
              </a:spcBef>
              <a:defRPr/>
            </a:pPr>
            <a:r>
              <a:rPr lang="en-US" dirty="0">
                <a:ea typeface="+mn-ea"/>
                <a:cs typeface="+mn-cs"/>
              </a:rPr>
              <a:t>		INT 21H</a:t>
            </a:r>
          </a:p>
          <a:p>
            <a:pPr lvl="1">
              <a:spcBef>
                <a:spcPts val="0"/>
              </a:spcBef>
              <a:defRPr/>
            </a:pPr>
            <a:r>
              <a:rPr lang="en-US" dirty="0">
                <a:ea typeface="+mn-ea"/>
                <a:cs typeface="+mn-cs"/>
              </a:rPr>
              <a:t>;----------------------------------------------</a:t>
            </a:r>
          </a:p>
          <a:p>
            <a:pPr lvl="1">
              <a:spcBef>
                <a:spcPts val="0"/>
              </a:spcBef>
              <a:defRPr/>
            </a:pPr>
            <a:r>
              <a:rPr lang="en-US" dirty="0">
                <a:ea typeface="+mn-ea"/>
                <a:cs typeface="+mn-cs"/>
              </a:rPr>
              <a:t>; </a:t>
            </a:r>
            <a:r>
              <a:rPr lang="en-US" dirty="0" err="1">
                <a:ea typeface="+mn-ea"/>
                <a:cs typeface="+mn-cs"/>
              </a:rPr>
              <a:t>Thủ</a:t>
            </a:r>
            <a:r>
              <a:rPr lang="en-US" dirty="0">
                <a:ea typeface="+mn-ea"/>
                <a:cs typeface="+mn-cs"/>
              </a:rPr>
              <a:t> </a:t>
            </a:r>
            <a:r>
              <a:rPr lang="en-US" dirty="0" err="1">
                <a:ea typeface="+mn-ea"/>
                <a:cs typeface="+mn-cs"/>
              </a:rPr>
              <a:t>tục</a:t>
            </a:r>
            <a:r>
              <a:rPr lang="en-US" dirty="0">
                <a:ea typeface="+mn-ea"/>
                <a:cs typeface="+mn-cs"/>
              </a:rPr>
              <a:t> </a:t>
            </a:r>
            <a:r>
              <a:rPr lang="en-US" dirty="0" err="1">
                <a:ea typeface="+mn-ea"/>
                <a:cs typeface="+mn-cs"/>
              </a:rPr>
              <a:t>nhận</a:t>
            </a:r>
            <a:r>
              <a:rPr lang="en-US" dirty="0">
                <a:ea typeface="+mn-ea"/>
                <a:cs typeface="+mn-cs"/>
              </a:rPr>
              <a:t> </a:t>
            </a:r>
            <a:r>
              <a:rPr lang="en-US" dirty="0" err="1">
                <a:ea typeface="+mn-ea"/>
                <a:cs typeface="+mn-cs"/>
              </a:rPr>
              <a:t>tên</a:t>
            </a:r>
            <a:r>
              <a:rPr lang="en-US" dirty="0">
                <a:ea typeface="+mn-ea"/>
                <a:cs typeface="+mn-cs"/>
              </a:rPr>
              <a:t> </a:t>
            </a:r>
            <a:r>
              <a:rPr lang="en-US" dirty="0" err="1">
                <a:ea typeface="+mn-ea"/>
                <a:cs typeface="+mn-cs"/>
              </a:rPr>
              <a:t>thư</a:t>
            </a:r>
            <a:r>
              <a:rPr lang="en-US" dirty="0">
                <a:ea typeface="+mn-ea"/>
                <a:cs typeface="+mn-cs"/>
              </a:rPr>
              <a:t> </a:t>
            </a:r>
            <a:r>
              <a:rPr lang="en-US" dirty="0" err="1">
                <a:ea typeface="+mn-ea"/>
                <a:cs typeface="+mn-cs"/>
              </a:rPr>
              <a:t>mục</a:t>
            </a:r>
            <a:r>
              <a:rPr lang="en-US" dirty="0">
                <a:ea typeface="+mn-ea"/>
                <a:cs typeface="+mn-cs"/>
              </a:rPr>
              <a:t> </a:t>
            </a:r>
            <a:r>
              <a:rPr lang="en-US" dirty="0" err="1">
                <a:ea typeface="+mn-ea"/>
                <a:cs typeface="+mn-cs"/>
              </a:rPr>
              <a:t>từ</a:t>
            </a:r>
            <a:r>
              <a:rPr lang="en-US" dirty="0">
                <a:ea typeface="+mn-ea"/>
                <a:cs typeface="+mn-cs"/>
              </a:rPr>
              <a:t> </a:t>
            </a:r>
            <a:r>
              <a:rPr lang="en-US" dirty="0" err="1">
                <a:ea typeface="+mn-ea"/>
                <a:cs typeface="+mn-cs"/>
              </a:rPr>
              <a:t>bàn</a:t>
            </a:r>
            <a:r>
              <a:rPr lang="en-US" dirty="0">
                <a:ea typeface="+mn-ea"/>
                <a:cs typeface="+mn-cs"/>
              </a:rPr>
              <a:t> </a:t>
            </a:r>
            <a:r>
              <a:rPr lang="en-US" dirty="0" err="1">
                <a:ea typeface="+mn-ea"/>
                <a:cs typeface="+mn-cs"/>
              </a:rPr>
              <a:t>phím</a:t>
            </a:r>
            <a:endParaRPr lang="en-US" dirty="0">
              <a:ea typeface="+mn-ea"/>
              <a:cs typeface="+mn-cs"/>
            </a:endParaRPr>
          </a:p>
          <a:p>
            <a:pPr lvl="1">
              <a:spcBef>
                <a:spcPts val="0"/>
              </a:spcBef>
              <a:defRPr/>
            </a:pPr>
            <a:r>
              <a:rPr lang="en-US" sz="2400" dirty="0">
                <a:ea typeface="+mn-ea"/>
                <a:cs typeface="+mn-cs"/>
              </a:rPr>
              <a:t>GET_DIR_NAME	PROC</a:t>
            </a:r>
          </a:p>
          <a:p>
            <a:pPr lvl="1">
              <a:spcBef>
                <a:spcPts val="0"/>
              </a:spcBef>
              <a:defRPr/>
            </a:pPr>
            <a:r>
              <a:rPr lang="en-US" sz="2400" dirty="0">
                <a:ea typeface="+mn-ea"/>
                <a:cs typeface="+mn-cs"/>
              </a:rPr>
              <a:t>		PUSH	AX DX SI DI</a:t>
            </a:r>
          </a:p>
          <a:p>
            <a:pPr lvl="1">
              <a:spcBef>
                <a:spcPts val="0"/>
              </a:spcBef>
              <a:defRPr/>
            </a:pPr>
            <a:r>
              <a:rPr lang="en-US" sz="2400" dirty="0">
                <a:ea typeface="+mn-ea"/>
                <a:cs typeface="+mn-cs"/>
              </a:rPr>
              <a:t>		LEA DX, BUFF	; DS:DX = </a:t>
            </a:r>
            <a:r>
              <a:rPr lang="en-US" sz="2400" dirty="0" err="1">
                <a:ea typeface="+mn-ea"/>
                <a:cs typeface="+mn-cs"/>
              </a:rPr>
              <a:t>trỏ</a:t>
            </a:r>
            <a:r>
              <a:rPr lang="en-US" sz="2400" dirty="0">
                <a:ea typeface="+mn-ea"/>
                <a:cs typeface="+mn-cs"/>
              </a:rPr>
              <a:t> </a:t>
            </a:r>
            <a:r>
              <a:rPr lang="en-US" sz="2400" dirty="0" err="1">
                <a:ea typeface="+mn-ea"/>
                <a:cs typeface="+mn-cs"/>
              </a:rPr>
              <a:t>tới</a:t>
            </a:r>
            <a:r>
              <a:rPr lang="en-US" sz="2400" dirty="0">
                <a:ea typeface="+mn-ea"/>
                <a:cs typeface="+mn-cs"/>
              </a:rPr>
              <a:t> </a:t>
            </a:r>
            <a:r>
              <a:rPr lang="en-US" sz="2400" dirty="0" err="1">
                <a:ea typeface="+mn-ea"/>
                <a:cs typeface="+mn-cs"/>
              </a:rPr>
              <a:t>vùng</a:t>
            </a:r>
            <a:r>
              <a:rPr lang="en-US" sz="2400" dirty="0">
                <a:ea typeface="+mn-ea"/>
                <a:cs typeface="+mn-cs"/>
              </a:rPr>
              <a:t> </a:t>
            </a:r>
            <a:r>
              <a:rPr lang="en-US" sz="2400" dirty="0" err="1">
                <a:ea typeface="+mn-ea"/>
                <a:cs typeface="+mn-cs"/>
              </a:rPr>
              <a:t>đệm</a:t>
            </a:r>
            <a:r>
              <a:rPr lang="en-US" sz="2400" dirty="0">
                <a:ea typeface="+mn-ea"/>
                <a:cs typeface="+mn-cs"/>
              </a:rPr>
              <a:t> </a:t>
            </a:r>
            <a:r>
              <a:rPr lang="en-US" sz="2400" dirty="0" err="1">
                <a:ea typeface="+mn-ea"/>
                <a:cs typeface="+mn-cs"/>
              </a:rPr>
              <a:t>nhận</a:t>
            </a:r>
            <a:r>
              <a:rPr lang="en-US" sz="2400" dirty="0">
                <a:ea typeface="+mn-ea"/>
                <a:cs typeface="+mn-cs"/>
              </a:rPr>
              <a:t> </a:t>
            </a:r>
            <a:r>
              <a:rPr lang="en-US" sz="2400" dirty="0" err="1">
                <a:ea typeface="+mn-ea"/>
                <a:cs typeface="+mn-cs"/>
              </a:rPr>
              <a:t>các</a:t>
            </a:r>
            <a:r>
              <a:rPr lang="en-US" sz="2400" dirty="0">
                <a:ea typeface="+mn-ea"/>
                <a:cs typeface="+mn-cs"/>
              </a:rPr>
              <a:t> </a:t>
            </a:r>
            <a:r>
              <a:rPr lang="en-US" sz="2400" dirty="0" err="1">
                <a:ea typeface="+mn-ea"/>
                <a:cs typeface="+mn-cs"/>
              </a:rPr>
              <a:t>ký</a:t>
            </a:r>
            <a:r>
              <a:rPr lang="en-US" sz="2400" dirty="0">
                <a:ea typeface="+mn-ea"/>
                <a:cs typeface="+mn-cs"/>
              </a:rPr>
              <a:t> </a:t>
            </a:r>
            <a:r>
              <a:rPr lang="en-US" sz="2400" dirty="0" err="1">
                <a:ea typeface="+mn-ea"/>
                <a:cs typeface="+mn-cs"/>
              </a:rPr>
              <a:t>tự</a:t>
            </a:r>
            <a:endParaRPr lang="en-US" sz="2400" dirty="0">
              <a:ea typeface="+mn-ea"/>
              <a:cs typeface="+mn-cs"/>
            </a:endParaRPr>
          </a:p>
          <a:p>
            <a:pPr lvl="1">
              <a:spcBef>
                <a:spcPts val="0"/>
              </a:spcBef>
              <a:defRPr/>
            </a:pPr>
            <a:r>
              <a:rPr lang="en-US" sz="2400" dirty="0">
                <a:ea typeface="+mn-ea"/>
                <a:cs typeface="+mn-cs"/>
              </a:rPr>
              <a:t>		MOV AH, 0AH	; </a:t>
            </a:r>
            <a:r>
              <a:rPr lang="en-US" sz="2400" dirty="0" err="1">
                <a:ea typeface="+mn-ea"/>
                <a:cs typeface="+mn-cs"/>
              </a:rPr>
              <a:t>nhận</a:t>
            </a:r>
            <a:r>
              <a:rPr lang="en-US" sz="2400" dirty="0">
                <a:ea typeface="+mn-ea"/>
                <a:cs typeface="+mn-cs"/>
              </a:rPr>
              <a:t> </a:t>
            </a:r>
            <a:r>
              <a:rPr lang="en-US" sz="2400" dirty="0" err="1">
                <a:ea typeface="+mn-ea"/>
                <a:cs typeface="+mn-cs"/>
              </a:rPr>
              <a:t>xâu</a:t>
            </a:r>
            <a:r>
              <a:rPr lang="en-US" sz="2400" dirty="0">
                <a:ea typeface="+mn-ea"/>
                <a:cs typeface="+mn-cs"/>
              </a:rPr>
              <a:t> </a:t>
            </a:r>
            <a:r>
              <a:rPr lang="en-US" sz="2400" dirty="0" err="1">
                <a:ea typeface="+mn-ea"/>
                <a:cs typeface="+mn-cs"/>
              </a:rPr>
              <a:t>ký</a:t>
            </a:r>
            <a:r>
              <a:rPr lang="en-US" sz="2400" dirty="0">
                <a:ea typeface="+mn-ea"/>
                <a:cs typeface="+mn-cs"/>
              </a:rPr>
              <a:t> </a:t>
            </a:r>
            <a:r>
              <a:rPr lang="en-US" sz="2400" dirty="0" err="1">
                <a:ea typeface="+mn-ea"/>
                <a:cs typeface="+mn-cs"/>
              </a:rPr>
              <a:t>tự</a:t>
            </a:r>
            <a:r>
              <a:rPr lang="en-US" sz="2400" dirty="0">
                <a:ea typeface="+mn-ea"/>
                <a:cs typeface="+mn-cs"/>
              </a:rPr>
              <a:t> </a:t>
            </a:r>
            <a:r>
              <a:rPr lang="en-US" sz="2400" dirty="0" err="1">
                <a:ea typeface="+mn-ea"/>
                <a:cs typeface="+mn-cs"/>
              </a:rPr>
              <a:t>để</a:t>
            </a:r>
            <a:r>
              <a:rPr lang="en-US" sz="2400" dirty="0">
                <a:ea typeface="+mn-ea"/>
                <a:cs typeface="+mn-cs"/>
              </a:rPr>
              <a:t> </a:t>
            </a:r>
            <a:r>
              <a:rPr lang="en-US" sz="2400" dirty="0" err="1">
                <a:ea typeface="+mn-ea"/>
                <a:cs typeface="+mn-cs"/>
              </a:rPr>
              <a:t>vào</a:t>
            </a:r>
            <a:r>
              <a:rPr lang="en-US" sz="2400" dirty="0">
                <a:ea typeface="+mn-ea"/>
                <a:cs typeface="+mn-cs"/>
              </a:rPr>
              <a:t> Buff</a:t>
            </a:r>
          </a:p>
          <a:p>
            <a:pPr lvl="1">
              <a:spcBef>
                <a:spcPts val="0"/>
              </a:spcBef>
              <a:defRPr/>
            </a:pPr>
            <a:r>
              <a:rPr lang="en-US" sz="2400" dirty="0">
                <a:ea typeface="+mn-ea"/>
                <a:cs typeface="+mn-cs"/>
              </a:rPr>
              <a:t>		INT 21H		; </a:t>
            </a:r>
            <a:r>
              <a:rPr lang="en-US" sz="2400" dirty="0" err="1">
                <a:ea typeface="+mn-ea"/>
                <a:cs typeface="+mn-cs"/>
              </a:rPr>
              <a:t>và</a:t>
            </a:r>
            <a:r>
              <a:rPr lang="en-US" sz="2400" dirty="0">
                <a:ea typeface="+mn-ea"/>
                <a:cs typeface="+mn-cs"/>
              </a:rPr>
              <a:t> </a:t>
            </a:r>
            <a:r>
              <a:rPr lang="en-US" sz="2400" dirty="0" err="1">
                <a:ea typeface="+mn-ea"/>
                <a:cs typeface="+mn-cs"/>
              </a:rPr>
              <a:t>cho</a:t>
            </a:r>
            <a:r>
              <a:rPr lang="en-US" sz="2400" dirty="0">
                <a:ea typeface="+mn-ea"/>
                <a:cs typeface="+mn-cs"/>
              </a:rPr>
              <a:t> </a:t>
            </a:r>
            <a:r>
              <a:rPr lang="en-US" sz="2400" dirty="0" err="1">
                <a:ea typeface="+mn-ea"/>
                <a:cs typeface="+mn-cs"/>
              </a:rPr>
              <a:t>phép</a:t>
            </a:r>
            <a:r>
              <a:rPr lang="en-US" sz="2400" dirty="0">
                <a:ea typeface="+mn-ea"/>
                <a:cs typeface="+mn-cs"/>
              </a:rPr>
              <a:t> </a:t>
            </a:r>
            <a:r>
              <a:rPr lang="en-US" sz="2400" dirty="0" err="1">
                <a:ea typeface="+mn-ea"/>
                <a:cs typeface="+mn-cs"/>
              </a:rPr>
              <a:t>sửa</a:t>
            </a:r>
            <a:r>
              <a:rPr lang="en-US" sz="2400" dirty="0">
                <a:ea typeface="+mn-ea"/>
                <a:cs typeface="+mn-cs"/>
              </a:rPr>
              <a:t> </a:t>
            </a:r>
            <a:r>
              <a:rPr lang="en-US" sz="2400" dirty="0" err="1">
                <a:ea typeface="+mn-ea"/>
                <a:cs typeface="+mn-cs"/>
              </a:rPr>
              <a:t>khi</a:t>
            </a:r>
            <a:r>
              <a:rPr lang="en-US" sz="2400" dirty="0">
                <a:ea typeface="+mn-ea"/>
                <a:cs typeface="+mn-cs"/>
              </a:rPr>
              <a:t> </a:t>
            </a:r>
            <a:r>
              <a:rPr lang="en-US" sz="2400" dirty="0" err="1">
                <a:ea typeface="+mn-ea"/>
                <a:cs typeface="+mn-cs"/>
              </a:rPr>
              <a:t>vào</a:t>
            </a:r>
            <a:endParaRPr lang="en-US" sz="2400" dirty="0">
              <a:ea typeface="+mn-ea"/>
              <a:cs typeface="+mn-cs"/>
            </a:endParaRPr>
          </a:p>
          <a:p>
            <a:pPr lvl="1">
              <a:spcBef>
                <a:spcPts val="0"/>
              </a:spcBef>
              <a:defRPr/>
            </a:pPr>
            <a:endParaRPr lang="en-US" dirty="0"/>
          </a:p>
        </p:txBody>
      </p:sp>
    </p:spTree>
    <p:extLst>
      <p:ext uri="{BB962C8B-B14F-4D97-AF65-F5344CB8AC3E}">
        <p14:creationId xmlns:p14="http://schemas.microsoft.com/office/powerpoint/2010/main" val="116010878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60FEA958-55EE-4A1F-AF9E-2AEC0793595B}"/>
              </a:ext>
            </a:extLst>
          </p:cNvPr>
          <p:cNvSpPr>
            <a:spLocks noGrp="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4F48F96B-E59B-4CBA-8D22-F5E80F8E30DB}"/>
              </a:ext>
            </a:extLst>
          </p:cNvPr>
          <p:cNvSpPr>
            <a:spLocks noGrp="1"/>
          </p:cNvSpPr>
          <p:nvPr>
            <p:ph idx="1"/>
          </p:nvPr>
        </p:nvSpPr>
        <p:spPr/>
        <p:txBody>
          <a:bodyPr/>
          <a:lstStyle/>
          <a:p>
            <a:pPr lvl="1">
              <a:spcBef>
                <a:spcPts val="0"/>
              </a:spcBef>
              <a:defRPr/>
            </a:pPr>
            <a:r>
              <a:rPr lang="en-US" sz="2400" dirty="0">
                <a:ea typeface="+mn-ea"/>
                <a:cs typeface="+mn-cs"/>
              </a:rPr>
              <a:t>	MOV SI, OFFSET BUFF	; SI </a:t>
            </a:r>
            <a:r>
              <a:rPr lang="en-US" sz="2400" dirty="0" err="1">
                <a:ea typeface="+mn-ea"/>
                <a:cs typeface="+mn-cs"/>
              </a:rPr>
              <a:t>trỏ</a:t>
            </a:r>
            <a:r>
              <a:rPr lang="en-US" sz="2400" dirty="0">
                <a:ea typeface="+mn-ea"/>
                <a:cs typeface="+mn-cs"/>
              </a:rPr>
              <a:t> </a:t>
            </a:r>
            <a:r>
              <a:rPr lang="en-US" sz="2400" dirty="0" err="1">
                <a:ea typeface="+mn-ea"/>
                <a:cs typeface="+mn-cs"/>
              </a:rPr>
              <a:t>tới</a:t>
            </a:r>
            <a:r>
              <a:rPr lang="en-US" sz="2400" dirty="0">
                <a:ea typeface="+mn-ea"/>
                <a:cs typeface="+mn-cs"/>
              </a:rPr>
              <a:t> byte </a:t>
            </a:r>
            <a:r>
              <a:rPr lang="en-US" sz="2400" dirty="0" err="1">
                <a:ea typeface="+mn-ea"/>
                <a:cs typeface="+mn-cs"/>
              </a:rPr>
              <a:t>đầu</a:t>
            </a:r>
            <a:r>
              <a:rPr lang="en-US" sz="2400" dirty="0">
                <a:ea typeface="+mn-ea"/>
                <a:cs typeface="+mn-cs"/>
              </a:rPr>
              <a:t> </a:t>
            </a:r>
            <a:r>
              <a:rPr lang="en-US" sz="2400" dirty="0" err="1">
                <a:ea typeface="+mn-ea"/>
                <a:cs typeface="+mn-cs"/>
              </a:rPr>
              <a:t>của</a:t>
            </a:r>
            <a:r>
              <a:rPr lang="en-US" sz="2400" dirty="0">
                <a:ea typeface="+mn-ea"/>
                <a:cs typeface="+mn-cs"/>
              </a:rPr>
              <a:t> Buff</a:t>
            </a:r>
          </a:p>
          <a:p>
            <a:pPr lvl="1">
              <a:spcBef>
                <a:spcPts val="0"/>
              </a:spcBef>
              <a:defRPr/>
            </a:pPr>
            <a:r>
              <a:rPr lang="en-US" sz="2400" dirty="0">
                <a:ea typeface="+mn-ea"/>
                <a:cs typeface="+mn-cs"/>
              </a:rPr>
              <a:t>	LEA DIR_NAME		; DI </a:t>
            </a:r>
            <a:r>
              <a:rPr lang="en-US" sz="2400" dirty="0" err="1">
                <a:ea typeface="+mn-ea"/>
                <a:cs typeface="+mn-cs"/>
              </a:rPr>
              <a:t>trỏ</a:t>
            </a:r>
            <a:r>
              <a:rPr lang="en-US" sz="2400" dirty="0">
                <a:ea typeface="+mn-ea"/>
                <a:cs typeface="+mn-cs"/>
              </a:rPr>
              <a:t> </a:t>
            </a:r>
            <a:r>
              <a:rPr lang="en-US" sz="2400" dirty="0" err="1">
                <a:ea typeface="+mn-ea"/>
                <a:cs typeface="+mn-cs"/>
              </a:rPr>
              <a:t>tới</a:t>
            </a:r>
            <a:r>
              <a:rPr lang="en-US" sz="2400" dirty="0">
                <a:ea typeface="+mn-ea"/>
                <a:cs typeface="+mn-cs"/>
              </a:rPr>
              <a:t> byte </a:t>
            </a:r>
            <a:r>
              <a:rPr lang="en-US" sz="2400" dirty="0" err="1">
                <a:ea typeface="+mn-ea"/>
                <a:cs typeface="+mn-cs"/>
              </a:rPr>
              <a:t>đầu</a:t>
            </a:r>
            <a:r>
              <a:rPr lang="en-US" sz="2400" dirty="0">
                <a:ea typeface="+mn-ea"/>
                <a:cs typeface="+mn-cs"/>
              </a:rPr>
              <a:t>  </a:t>
            </a:r>
            <a:r>
              <a:rPr lang="en-US" sz="2400" dirty="0" err="1">
                <a:ea typeface="+mn-ea"/>
                <a:cs typeface="+mn-cs"/>
              </a:rPr>
              <a:t>Dir_name</a:t>
            </a:r>
            <a:endParaRPr lang="en-US" sz="2400" dirty="0">
              <a:ea typeface="+mn-ea"/>
              <a:cs typeface="+mn-cs"/>
            </a:endParaRPr>
          </a:p>
          <a:p>
            <a:pPr lvl="1">
              <a:spcBef>
                <a:spcPts val="0"/>
              </a:spcBef>
              <a:defRPr/>
            </a:pPr>
            <a:r>
              <a:rPr lang="en-US" sz="2400" dirty="0">
                <a:ea typeface="+mn-ea"/>
                <a:cs typeface="+mn-cs"/>
              </a:rPr>
              <a:t>	INC SI</a:t>
            </a:r>
          </a:p>
          <a:p>
            <a:pPr lvl="1">
              <a:spcBef>
                <a:spcPts val="0"/>
              </a:spcBef>
              <a:buNone/>
              <a:defRPr/>
            </a:pPr>
            <a:r>
              <a:rPr lang="en-US" sz="2400" dirty="0">
                <a:ea typeface="+mn-ea"/>
                <a:cs typeface="+mn-cs"/>
              </a:rPr>
              <a:t>GDN1:</a:t>
            </a:r>
          </a:p>
          <a:p>
            <a:pPr lvl="1">
              <a:spcBef>
                <a:spcPts val="0"/>
              </a:spcBef>
              <a:defRPr/>
            </a:pPr>
            <a:r>
              <a:rPr lang="en-US" sz="2400" dirty="0">
                <a:ea typeface="+mn-ea"/>
                <a:cs typeface="+mn-cs"/>
              </a:rPr>
              <a:t>	INC SI</a:t>
            </a:r>
          </a:p>
          <a:p>
            <a:pPr lvl="1">
              <a:spcBef>
                <a:spcPts val="0"/>
              </a:spcBef>
              <a:defRPr/>
            </a:pPr>
            <a:r>
              <a:rPr lang="en-US" sz="2400" dirty="0">
                <a:ea typeface="+mn-ea"/>
                <a:cs typeface="+mn-cs"/>
              </a:rPr>
              <a:t>	MOV AL, [SI]			; </a:t>
            </a:r>
            <a:r>
              <a:rPr lang="en-US" sz="2400" dirty="0" err="1">
                <a:ea typeface="+mn-ea"/>
                <a:cs typeface="+mn-cs"/>
              </a:rPr>
              <a:t>đưa</a:t>
            </a:r>
            <a:r>
              <a:rPr lang="en-US" sz="2400" dirty="0">
                <a:ea typeface="+mn-ea"/>
                <a:cs typeface="+mn-cs"/>
              </a:rPr>
              <a:t> </a:t>
            </a:r>
            <a:r>
              <a:rPr lang="en-US" sz="2400" dirty="0" err="1">
                <a:ea typeface="+mn-ea"/>
                <a:cs typeface="+mn-cs"/>
              </a:rPr>
              <a:t>ký</a:t>
            </a:r>
            <a:r>
              <a:rPr lang="en-US" sz="2400" dirty="0">
                <a:ea typeface="+mn-ea"/>
                <a:cs typeface="+mn-cs"/>
              </a:rPr>
              <a:t> </a:t>
            </a:r>
            <a:r>
              <a:rPr lang="en-US" sz="2400" dirty="0" err="1">
                <a:ea typeface="+mn-ea"/>
                <a:cs typeface="+mn-cs"/>
              </a:rPr>
              <a:t>tự</a:t>
            </a:r>
            <a:r>
              <a:rPr lang="en-US" sz="2400" dirty="0">
                <a:ea typeface="+mn-ea"/>
                <a:cs typeface="+mn-cs"/>
              </a:rPr>
              <a:t> </a:t>
            </a:r>
            <a:r>
              <a:rPr lang="en-US" sz="2400" dirty="0" err="1">
                <a:ea typeface="+mn-ea"/>
                <a:cs typeface="+mn-cs"/>
              </a:rPr>
              <a:t>từ</a:t>
            </a:r>
            <a:r>
              <a:rPr lang="en-US" sz="2400" dirty="0">
                <a:ea typeface="+mn-ea"/>
                <a:cs typeface="+mn-cs"/>
              </a:rPr>
              <a:t> Buff </a:t>
            </a:r>
            <a:r>
              <a:rPr lang="en-US" sz="2400" dirty="0" err="1">
                <a:ea typeface="+mn-ea"/>
                <a:cs typeface="+mn-cs"/>
              </a:rPr>
              <a:t>vào</a:t>
            </a:r>
            <a:r>
              <a:rPr lang="en-US" sz="2400" dirty="0">
                <a:ea typeface="+mn-ea"/>
                <a:cs typeface="+mn-cs"/>
              </a:rPr>
              <a:t> AL</a:t>
            </a:r>
          </a:p>
          <a:p>
            <a:pPr lvl="1">
              <a:spcBef>
                <a:spcPts val="0"/>
              </a:spcBef>
              <a:defRPr/>
            </a:pPr>
            <a:r>
              <a:rPr lang="en-US" sz="2400" dirty="0">
                <a:ea typeface="+mn-ea"/>
                <a:cs typeface="+mn-cs"/>
              </a:rPr>
              <a:t>	CMP AL, 0DH		; </a:t>
            </a:r>
            <a:r>
              <a:rPr lang="en-US" sz="2400" dirty="0" err="1">
                <a:ea typeface="+mn-ea"/>
                <a:cs typeface="+mn-cs"/>
              </a:rPr>
              <a:t>có</a:t>
            </a:r>
            <a:r>
              <a:rPr lang="en-US" sz="2400" dirty="0">
                <a:ea typeface="+mn-ea"/>
                <a:cs typeface="+mn-cs"/>
              </a:rPr>
              <a:t> </a:t>
            </a:r>
            <a:r>
              <a:rPr lang="en-US" sz="2400" dirty="0" err="1">
                <a:ea typeface="+mn-ea"/>
                <a:cs typeface="+mn-cs"/>
              </a:rPr>
              <a:t>phải</a:t>
            </a:r>
            <a:r>
              <a:rPr lang="en-US" sz="2400" dirty="0">
                <a:ea typeface="+mn-ea"/>
                <a:cs typeface="+mn-cs"/>
              </a:rPr>
              <a:t> </a:t>
            </a:r>
            <a:r>
              <a:rPr lang="en-US" sz="2400" dirty="0" err="1">
                <a:ea typeface="+mn-ea"/>
                <a:cs typeface="+mn-cs"/>
              </a:rPr>
              <a:t>là</a:t>
            </a:r>
            <a:r>
              <a:rPr lang="en-US" sz="2400" dirty="0">
                <a:ea typeface="+mn-ea"/>
                <a:cs typeface="+mn-cs"/>
              </a:rPr>
              <a:t> </a:t>
            </a:r>
            <a:r>
              <a:rPr lang="en-US" sz="2400" dirty="0" err="1">
                <a:ea typeface="+mn-ea"/>
                <a:cs typeface="+mn-cs"/>
              </a:rPr>
              <a:t>phím</a:t>
            </a:r>
            <a:r>
              <a:rPr lang="en-US" sz="2400" dirty="0">
                <a:ea typeface="+mn-ea"/>
                <a:cs typeface="+mn-cs"/>
              </a:rPr>
              <a:t> enter </a:t>
            </a:r>
            <a:r>
              <a:rPr lang="en-US" sz="2400" dirty="0" err="1">
                <a:ea typeface="+mn-ea"/>
                <a:cs typeface="+mn-cs"/>
              </a:rPr>
              <a:t>không</a:t>
            </a:r>
            <a:r>
              <a:rPr lang="en-US" sz="2400" dirty="0">
                <a:ea typeface="+mn-ea"/>
                <a:cs typeface="+mn-cs"/>
              </a:rPr>
              <a:t> ?</a:t>
            </a:r>
          </a:p>
          <a:p>
            <a:pPr lvl="1">
              <a:spcBef>
                <a:spcPts val="0"/>
              </a:spcBef>
              <a:defRPr/>
            </a:pPr>
            <a:r>
              <a:rPr lang="en-US" sz="2400" dirty="0">
                <a:ea typeface="+mn-ea"/>
                <a:cs typeface="+mn-cs"/>
              </a:rPr>
              <a:t>	JE GDN2			; </a:t>
            </a:r>
            <a:r>
              <a:rPr lang="en-US" sz="2400" dirty="0" err="1">
                <a:ea typeface="+mn-ea"/>
                <a:cs typeface="+mn-cs"/>
              </a:rPr>
              <a:t>nếu</a:t>
            </a:r>
            <a:r>
              <a:rPr lang="en-US" sz="2400" dirty="0">
                <a:ea typeface="+mn-ea"/>
                <a:cs typeface="+mn-cs"/>
              </a:rPr>
              <a:t> </a:t>
            </a:r>
            <a:r>
              <a:rPr lang="en-US" sz="2400" dirty="0" err="1">
                <a:ea typeface="+mn-ea"/>
                <a:cs typeface="+mn-cs"/>
              </a:rPr>
              <a:t>phải</a:t>
            </a:r>
            <a:r>
              <a:rPr lang="en-US" sz="2400" dirty="0">
                <a:ea typeface="+mn-ea"/>
                <a:cs typeface="+mn-cs"/>
              </a:rPr>
              <a:t> </a:t>
            </a:r>
            <a:r>
              <a:rPr lang="en-US" sz="2400" dirty="0" err="1">
                <a:ea typeface="+mn-ea"/>
                <a:cs typeface="+mn-cs"/>
              </a:rPr>
              <a:t>thì</a:t>
            </a:r>
            <a:r>
              <a:rPr lang="en-US" sz="2400" dirty="0">
                <a:ea typeface="+mn-ea"/>
                <a:cs typeface="+mn-cs"/>
              </a:rPr>
              <a:t> </a:t>
            </a:r>
            <a:r>
              <a:rPr lang="en-US" sz="2400" dirty="0" err="1">
                <a:ea typeface="+mn-ea"/>
                <a:cs typeface="+mn-cs"/>
              </a:rPr>
              <a:t>thì</a:t>
            </a:r>
            <a:r>
              <a:rPr lang="en-US" sz="2400" dirty="0">
                <a:ea typeface="+mn-ea"/>
                <a:cs typeface="+mn-cs"/>
              </a:rPr>
              <a:t> </a:t>
            </a:r>
            <a:r>
              <a:rPr lang="en-US" sz="2400" dirty="0" err="1">
                <a:ea typeface="+mn-ea"/>
                <a:cs typeface="+mn-cs"/>
              </a:rPr>
              <a:t>nhảy</a:t>
            </a:r>
            <a:endParaRPr lang="en-US" sz="2400" dirty="0">
              <a:ea typeface="+mn-ea"/>
              <a:cs typeface="+mn-cs"/>
            </a:endParaRPr>
          </a:p>
          <a:p>
            <a:pPr lvl="1">
              <a:spcBef>
                <a:spcPts val="0"/>
              </a:spcBef>
              <a:defRPr/>
            </a:pPr>
            <a:r>
              <a:rPr lang="en-US" sz="2400" dirty="0">
                <a:ea typeface="+mn-ea"/>
                <a:cs typeface="+mn-cs"/>
              </a:rPr>
              <a:t>	MOV [DI], AL    ; </a:t>
            </a:r>
            <a:r>
              <a:rPr lang="en-US" sz="2400" dirty="0" err="1">
                <a:ea typeface="+mn-ea"/>
                <a:cs typeface="+mn-cs"/>
              </a:rPr>
              <a:t>nếu</a:t>
            </a:r>
            <a:r>
              <a:rPr lang="en-US" sz="2400" dirty="0">
                <a:ea typeface="+mn-ea"/>
                <a:cs typeface="+mn-cs"/>
              </a:rPr>
              <a:t> </a:t>
            </a:r>
            <a:r>
              <a:rPr lang="en-US" sz="2400" dirty="0" err="1">
                <a:ea typeface="+mn-ea"/>
                <a:cs typeface="+mn-cs"/>
              </a:rPr>
              <a:t>không</a:t>
            </a:r>
            <a:r>
              <a:rPr lang="en-US" sz="2400" dirty="0">
                <a:ea typeface="+mn-ea"/>
                <a:cs typeface="+mn-cs"/>
              </a:rPr>
              <a:t> </a:t>
            </a:r>
            <a:r>
              <a:rPr lang="en-US" sz="2400" dirty="0" err="1">
                <a:ea typeface="+mn-ea"/>
                <a:cs typeface="+mn-cs"/>
              </a:rPr>
              <a:t>thì</a:t>
            </a:r>
            <a:r>
              <a:rPr lang="en-US" sz="2400" dirty="0">
                <a:ea typeface="+mn-ea"/>
                <a:cs typeface="+mn-cs"/>
              </a:rPr>
              <a:t> </a:t>
            </a:r>
            <a:r>
              <a:rPr lang="en-US" sz="2400" dirty="0" err="1">
                <a:ea typeface="+mn-ea"/>
                <a:cs typeface="+mn-cs"/>
              </a:rPr>
              <a:t>đưa</a:t>
            </a:r>
            <a:r>
              <a:rPr lang="en-US" sz="2400" dirty="0">
                <a:ea typeface="+mn-ea"/>
                <a:cs typeface="+mn-cs"/>
              </a:rPr>
              <a:t> </a:t>
            </a:r>
            <a:r>
              <a:rPr lang="en-US" sz="2400" dirty="0" err="1">
                <a:ea typeface="+mn-ea"/>
                <a:cs typeface="+mn-cs"/>
              </a:rPr>
              <a:t>ký</a:t>
            </a:r>
            <a:r>
              <a:rPr lang="en-US" sz="2400" dirty="0">
                <a:ea typeface="+mn-ea"/>
                <a:cs typeface="+mn-cs"/>
              </a:rPr>
              <a:t> </a:t>
            </a:r>
            <a:r>
              <a:rPr lang="en-US" sz="2400" dirty="0" err="1">
                <a:ea typeface="+mn-ea"/>
                <a:cs typeface="+mn-cs"/>
              </a:rPr>
              <a:t>tự</a:t>
            </a:r>
            <a:r>
              <a:rPr lang="en-US" sz="2400" dirty="0">
                <a:ea typeface="+mn-ea"/>
                <a:cs typeface="+mn-cs"/>
              </a:rPr>
              <a:t> </a:t>
            </a:r>
            <a:r>
              <a:rPr lang="en-US" sz="2400" dirty="0" err="1">
                <a:ea typeface="+mn-ea"/>
                <a:cs typeface="+mn-cs"/>
              </a:rPr>
              <a:t>đó</a:t>
            </a:r>
            <a:r>
              <a:rPr lang="en-US" sz="2400" dirty="0">
                <a:ea typeface="+mn-ea"/>
                <a:cs typeface="+mn-cs"/>
              </a:rPr>
              <a:t> </a:t>
            </a:r>
            <a:r>
              <a:rPr lang="en-US" sz="2400" dirty="0" err="1">
                <a:ea typeface="+mn-ea"/>
                <a:cs typeface="+mn-cs"/>
              </a:rPr>
              <a:t>vào</a:t>
            </a:r>
            <a:r>
              <a:rPr lang="en-US" sz="2400" dirty="0">
                <a:ea typeface="+mn-ea"/>
                <a:cs typeface="+mn-cs"/>
              </a:rPr>
              <a:t> </a:t>
            </a:r>
            <a:r>
              <a:rPr lang="en-US" sz="2400" dirty="0" err="1">
                <a:ea typeface="+mn-ea"/>
                <a:cs typeface="+mn-cs"/>
              </a:rPr>
              <a:t>Dir_name</a:t>
            </a:r>
            <a:endParaRPr lang="en-US" sz="2400" dirty="0">
              <a:ea typeface="+mn-ea"/>
              <a:cs typeface="+mn-cs"/>
            </a:endParaRPr>
          </a:p>
          <a:p>
            <a:pPr lvl="1">
              <a:spcBef>
                <a:spcPts val="0"/>
              </a:spcBef>
              <a:defRPr/>
            </a:pPr>
            <a:r>
              <a:rPr lang="en-US" sz="2400" dirty="0">
                <a:ea typeface="+mn-ea"/>
                <a:cs typeface="+mn-cs"/>
              </a:rPr>
              <a:t>	INC DI	    ; </a:t>
            </a:r>
            <a:r>
              <a:rPr lang="en-US" sz="2400" dirty="0" err="1">
                <a:ea typeface="+mn-ea"/>
                <a:cs typeface="+mn-cs"/>
              </a:rPr>
              <a:t>trỏ</a:t>
            </a:r>
            <a:r>
              <a:rPr lang="en-US" sz="2400" dirty="0">
                <a:ea typeface="+mn-ea"/>
                <a:cs typeface="+mn-cs"/>
              </a:rPr>
              <a:t> </a:t>
            </a:r>
            <a:r>
              <a:rPr lang="en-US" sz="2400" dirty="0" err="1">
                <a:ea typeface="+mn-ea"/>
                <a:cs typeface="+mn-cs"/>
              </a:rPr>
              <a:t>tới</a:t>
            </a:r>
            <a:r>
              <a:rPr lang="en-US" sz="2400" dirty="0">
                <a:ea typeface="+mn-ea"/>
                <a:cs typeface="+mn-cs"/>
              </a:rPr>
              <a:t> byte </a:t>
            </a:r>
            <a:r>
              <a:rPr lang="en-US" sz="2400" dirty="0" err="1">
                <a:ea typeface="+mn-ea"/>
                <a:cs typeface="+mn-cs"/>
              </a:rPr>
              <a:t>kế</a:t>
            </a:r>
            <a:r>
              <a:rPr lang="en-US" sz="2400" dirty="0">
                <a:ea typeface="+mn-ea"/>
                <a:cs typeface="+mn-cs"/>
              </a:rPr>
              <a:t> </a:t>
            </a:r>
            <a:r>
              <a:rPr lang="en-US" sz="2400" dirty="0" err="1">
                <a:ea typeface="+mn-ea"/>
                <a:cs typeface="+mn-cs"/>
              </a:rPr>
              <a:t>tiếp</a:t>
            </a:r>
            <a:r>
              <a:rPr lang="en-US" sz="2400" dirty="0">
                <a:ea typeface="+mn-ea"/>
                <a:cs typeface="+mn-cs"/>
              </a:rPr>
              <a:t> </a:t>
            </a:r>
            <a:r>
              <a:rPr lang="en-US" sz="2400" dirty="0" err="1">
                <a:ea typeface="+mn-ea"/>
                <a:cs typeface="+mn-cs"/>
              </a:rPr>
              <a:t>của</a:t>
            </a:r>
            <a:r>
              <a:rPr lang="en-US" sz="2400" dirty="0">
                <a:ea typeface="+mn-ea"/>
                <a:cs typeface="+mn-cs"/>
              </a:rPr>
              <a:t> </a:t>
            </a:r>
            <a:r>
              <a:rPr lang="en-US" sz="2400" dirty="0" err="1">
                <a:ea typeface="+mn-ea"/>
                <a:cs typeface="+mn-cs"/>
              </a:rPr>
              <a:t>Dir_name</a:t>
            </a:r>
            <a:endParaRPr lang="en-US" sz="2400" dirty="0">
              <a:ea typeface="+mn-ea"/>
              <a:cs typeface="+mn-cs"/>
            </a:endParaRPr>
          </a:p>
          <a:p>
            <a:pPr lvl="1">
              <a:spcBef>
                <a:spcPts val="0"/>
              </a:spcBef>
              <a:defRPr/>
            </a:pPr>
            <a:r>
              <a:rPr lang="en-US" sz="2400" dirty="0">
                <a:ea typeface="+mn-ea"/>
                <a:cs typeface="+mn-cs"/>
              </a:rPr>
              <a:t>	JMP GDN1</a:t>
            </a:r>
          </a:p>
          <a:p>
            <a:pPr lvl="1">
              <a:spcBef>
                <a:spcPts val="0"/>
              </a:spcBef>
              <a:defRPr/>
            </a:pPr>
            <a:endParaRPr lang="en-US" sz="2400" dirty="0">
              <a:ea typeface="+mn-ea"/>
              <a:cs typeface="+mn-cs"/>
            </a:endParaRPr>
          </a:p>
          <a:p>
            <a:pPr lvl="1">
              <a:spcBef>
                <a:spcPts val="0"/>
              </a:spcBef>
              <a:defRPr/>
            </a:pPr>
            <a:endParaRPr lang="en-US" sz="2400" dirty="0"/>
          </a:p>
        </p:txBody>
      </p:sp>
    </p:spTree>
    <p:extLst>
      <p:ext uri="{BB962C8B-B14F-4D97-AF65-F5344CB8AC3E}">
        <p14:creationId xmlns:p14="http://schemas.microsoft.com/office/powerpoint/2010/main" val="3060882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a:extLst>
              <a:ext uri="{FF2B5EF4-FFF2-40B4-BE49-F238E27FC236}">
                <a16:creationId xmlns:a16="http://schemas.microsoft.com/office/drawing/2014/main" id="{77A46C17-E735-4529-8E40-4D0CCC479829}"/>
              </a:ext>
            </a:extLst>
          </p:cNvPr>
          <p:cNvSpPr>
            <a:spLocks noGrp="1" noChangeArrowheads="1"/>
          </p:cNvSpPr>
          <p:nvPr>
            <p:ph type="title"/>
          </p:nvPr>
        </p:nvSpPr>
        <p:spPr>
          <a:xfrm>
            <a:off x="2743200" y="228600"/>
            <a:ext cx="7886700" cy="533400"/>
          </a:xfrm>
        </p:spPr>
        <p:txBody>
          <a:bodyPr>
            <a:normAutofit fontScale="90000"/>
          </a:bodyPr>
          <a:lstStyle/>
          <a:p>
            <a:pPr eaLnBrk="1" hangingPunct="1"/>
            <a:r>
              <a:rPr lang="en-AU" altLang="vi-VN"/>
              <a:t>Các Cổng Logic</a:t>
            </a:r>
          </a:p>
        </p:txBody>
      </p:sp>
      <p:sp>
        <p:nvSpPr>
          <p:cNvPr id="58372" name="Rectangle 3">
            <a:extLst>
              <a:ext uri="{FF2B5EF4-FFF2-40B4-BE49-F238E27FC236}">
                <a16:creationId xmlns:a16="http://schemas.microsoft.com/office/drawing/2014/main" id="{2380DF42-EE5A-45A5-AE79-3CB07C2B6566}"/>
              </a:ext>
            </a:extLst>
          </p:cNvPr>
          <p:cNvSpPr>
            <a:spLocks noGrp="1" noChangeArrowheads="1"/>
          </p:cNvSpPr>
          <p:nvPr>
            <p:ph type="body" sz="half" idx="1"/>
          </p:nvPr>
        </p:nvSpPr>
        <p:spPr>
          <a:xfrm>
            <a:off x="1752600" y="1295400"/>
            <a:ext cx="8610600" cy="5334000"/>
          </a:xfrm>
        </p:spPr>
        <p:txBody>
          <a:bodyPr/>
          <a:lstStyle/>
          <a:p>
            <a:pPr eaLnBrk="1" hangingPunct="1"/>
            <a:r>
              <a:rPr lang="en-AU" altLang="vi-VN"/>
              <a:t>Cổng EXNOR</a:t>
            </a:r>
          </a:p>
          <a:p>
            <a:pPr lvl="1" eaLnBrk="1" hangingPunct="1"/>
            <a:r>
              <a:rPr lang="en-US" altLang="vi-VN"/>
              <a:t>Chức năng:Thực hiện phép ĐẢO của phép toán XOR</a:t>
            </a:r>
          </a:p>
          <a:p>
            <a:pPr lvl="1" eaLnBrk="1" hangingPunct="1"/>
            <a:r>
              <a:rPr lang="en-US" altLang="vi-VN"/>
              <a:t>Đầu ra chỉ bằng 1 khi tất cả các đầu vào giống nhau</a:t>
            </a:r>
          </a:p>
          <a:p>
            <a:pPr lvl="1" eaLnBrk="1" hangingPunct="1"/>
            <a:r>
              <a:rPr lang="en-US" altLang="vi-VN"/>
              <a:t>Ký hiệu:</a:t>
            </a:r>
          </a:p>
          <a:p>
            <a:pPr lvl="1" eaLnBrk="1" hangingPunct="1">
              <a:buFont typeface="Wingdings 2" panose="05020102010507070707" pitchFamily="18" charset="2"/>
              <a:buNone/>
            </a:pPr>
            <a:endParaRPr lang="en-US" altLang="vi-VN"/>
          </a:p>
          <a:p>
            <a:pPr lvl="1" eaLnBrk="1" hangingPunct="1">
              <a:buFont typeface="Wingdings 2" panose="05020102010507070707" pitchFamily="18" charset="2"/>
              <a:buNone/>
            </a:pPr>
            <a:endParaRPr lang="en-US" altLang="vi-VN"/>
          </a:p>
          <a:p>
            <a:pPr lvl="1" eaLnBrk="1" hangingPunct="1"/>
            <a:endParaRPr lang="en-US" altLang="vi-VN"/>
          </a:p>
          <a:p>
            <a:pPr lvl="1" eaLnBrk="1" hangingPunct="1"/>
            <a:r>
              <a:rPr lang="en-US" altLang="vi-VN"/>
              <a:t>Bảng sự thật:</a:t>
            </a:r>
          </a:p>
          <a:p>
            <a:pPr lvl="1" eaLnBrk="1" hangingPunct="1"/>
            <a:r>
              <a:rPr lang="en-US" altLang="vi-VN"/>
              <a:t>Hàm Boole :</a:t>
            </a:r>
            <a:endParaRPr lang="en-AU" altLang="vi-VN"/>
          </a:p>
        </p:txBody>
      </p:sp>
      <p:graphicFrame>
        <p:nvGraphicFramePr>
          <p:cNvPr id="1542178" name="Group 34">
            <a:extLst>
              <a:ext uri="{FF2B5EF4-FFF2-40B4-BE49-F238E27FC236}">
                <a16:creationId xmlns:a16="http://schemas.microsoft.com/office/drawing/2014/main" id="{A4EFF0E5-3950-4DD3-AAA4-F9F23DA4D696}"/>
              </a:ext>
            </a:extLst>
          </p:cNvPr>
          <p:cNvGraphicFramePr>
            <a:graphicFrameLocks noGrp="1"/>
          </p:cNvGraphicFramePr>
          <p:nvPr>
            <p:ph sz="quarter" idx="2"/>
          </p:nvPr>
        </p:nvGraphicFramePr>
        <p:xfrm>
          <a:off x="7467600" y="3810000"/>
          <a:ext cx="2819400" cy="2590800"/>
        </p:xfrm>
        <a:graphic>
          <a:graphicData uri="http://schemas.openxmlformats.org/drawingml/2006/table">
            <a:tbl>
              <a:tblPr/>
              <a:tblGrid>
                <a:gridCol w="876300">
                  <a:extLst>
                    <a:ext uri="{9D8B030D-6E8A-4147-A177-3AD203B41FA5}">
                      <a16:colId xmlns:a16="http://schemas.microsoft.com/office/drawing/2014/main" val="20000"/>
                    </a:ext>
                  </a:extLst>
                </a:gridCol>
                <a:gridCol w="885825">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tblGrid>
              <a:tr h="48736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out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D8F2"/>
                    </a:solidFill>
                  </a:tcPr>
                </a:tc>
                <a:extLst>
                  <a:ext uri="{0D108BD9-81ED-4DB2-BD59-A6C34878D82A}">
                    <a16:rowId xmlns:a16="http://schemas.microsoft.com/office/drawing/2014/main" val="10000"/>
                  </a:ext>
                </a:extLst>
              </a:tr>
              <a:tr h="48736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36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736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736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2800" b="0" i="0" u="none" strike="noStrike" cap="none" normalizeH="0" baseline="0">
                          <a:ln>
                            <a:noFill/>
                          </a:ln>
                          <a:solidFill>
                            <a:srgbClr val="000066"/>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58401" name="Object 32">
            <a:extLst>
              <a:ext uri="{FF2B5EF4-FFF2-40B4-BE49-F238E27FC236}">
                <a16:creationId xmlns:a16="http://schemas.microsoft.com/office/drawing/2014/main" id="{84B89AF8-5277-4303-A995-263DF0BF31E4}"/>
              </a:ext>
            </a:extLst>
          </p:cNvPr>
          <p:cNvGraphicFramePr>
            <a:graphicFrameLocks noGrp="1" noChangeAspect="1"/>
          </p:cNvGraphicFramePr>
          <p:nvPr>
            <p:ph sz="quarter" idx="3"/>
          </p:nvPr>
        </p:nvGraphicFramePr>
        <p:xfrm>
          <a:off x="4648200" y="5443538"/>
          <a:ext cx="2743200" cy="388937"/>
        </p:xfrm>
        <a:graphic>
          <a:graphicData uri="http://schemas.openxmlformats.org/presentationml/2006/ole">
            <mc:AlternateContent xmlns:mc="http://schemas.openxmlformats.org/markup-compatibility/2006">
              <mc:Choice xmlns:v="urn:schemas-microsoft-com:vml" Requires="v">
                <p:oleObj name="Equation" r:id="rId2" imgW="1523339" imgH="215806" progId="Equation.3">
                  <p:embed/>
                </p:oleObj>
              </mc:Choice>
              <mc:Fallback>
                <p:oleObj name="Equation" r:id="rId2" imgW="1523339" imgH="215806" progId="Equation.3">
                  <p:embed/>
                  <p:pic>
                    <p:nvPicPr>
                      <p:cNvPr id="58401" name="Object 32">
                        <a:extLst>
                          <a:ext uri="{FF2B5EF4-FFF2-40B4-BE49-F238E27FC236}">
                            <a16:creationId xmlns:a16="http://schemas.microsoft.com/office/drawing/2014/main" id="{84B89AF8-5277-4303-A995-263DF0BF3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5443538"/>
                        <a:ext cx="2743200"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0" name="Slide Number Placeholder 7">
            <a:extLst>
              <a:ext uri="{FF2B5EF4-FFF2-40B4-BE49-F238E27FC236}">
                <a16:creationId xmlns:a16="http://schemas.microsoft.com/office/drawing/2014/main" id="{AC06F736-7784-4D7E-9984-599A0ED4B23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5ACF655F-7A2E-4065-8DCF-27EFB00D53B0}" type="slidenum">
              <a:rPr lang="en-US" altLang="vi-VN" sz="1400">
                <a:latin typeface="Tahoma" panose="020B0604030504040204" pitchFamily="34" charset="0"/>
              </a:rPr>
              <a:pPr>
                <a:spcBef>
                  <a:spcPct val="0"/>
                </a:spcBef>
                <a:buClrTx/>
                <a:buSzTx/>
                <a:buFontTx/>
                <a:buNone/>
              </a:pPr>
              <a:t>59</a:t>
            </a:fld>
            <a:endParaRPr lang="en-US" altLang="vi-VN" sz="1400">
              <a:latin typeface="Tahoma" panose="020B0604030504040204" pitchFamily="34" charset="0"/>
            </a:endParaRPr>
          </a:p>
        </p:txBody>
      </p:sp>
      <p:pic>
        <p:nvPicPr>
          <p:cNvPr id="58399" name="Picture 4">
            <a:extLst>
              <a:ext uri="{FF2B5EF4-FFF2-40B4-BE49-F238E27FC236}">
                <a16:creationId xmlns:a16="http://schemas.microsoft.com/office/drawing/2014/main" id="{BD22F366-62AB-4931-91D6-34FEEC5CF1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733800"/>
            <a:ext cx="1905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400" name="Picture 5">
            <a:extLst>
              <a:ext uri="{FF2B5EF4-FFF2-40B4-BE49-F238E27FC236}">
                <a16:creationId xmlns:a16="http://schemas.microsoft.com/office/drawing/2014/main" id="{4D2D91E2-EF1F-4BA0-8A98-47D4DB142A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3733801"/>
            <a:ext cx="1524000"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0083077"/>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DDB54B05-D235-457C-A33A-840DED238461}"/>
              </a:ext>
            </a:extLst>
          </p:cNvPr>
          <p:cNvSpPr>
            <a:spLocks noGrp="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B34F56C8-B64C-4D45-979F-36624756D7C8}"/>
              </a:ext>
            </a:extLst>
          </p:cNvPr>
          <p:cNvSpPr>
            <a:spLocks noGrp="1"/>
          </p:cNvSpPr>
          <p:nvPr>
            <p:ph idx="1"/>
          </p:nvPr>
        </p:nvSpPr>
        <p:spPr/>
        <p:txBody>
          <a:bodyPr/>
          <a:lstStyle/>
          <a:p>
            <a:pPr lvl="1">
              <a:buFont typeface="Wingdings" panose="05000000000000000000" pitchFamily="2" charset="2"/>
              <a:buNone/>
              <a:defRPr/>
            </a:pPr>
            <a:r>
              <a:rPr lang="en-US" dirty="0">
                <a:ea typeface="+mn-ea"/>
                <a:cs typeface="+mn-cs"/>
              </a:rPr>
              <a:t>GDN2:</a:t>
            </a:r>
          </a:p>
          <a:p>
            <a:pPr lvl="1">
              <a:defRPr/>
            </a:pPr>
            <a:r>
              <a:rPr lang="en-US" dirty="0">
                <a:ea typeface="+mn-ea"/>
                <a:cs typeface="+mn-cs"/>
              </a:rPr>
              <a:t>XOR AL, AL		; </a:t>
            </a:r>
            <a:r>
              <a:rPr lang="en-US" dirty="0" err="1">
                <a:ea typeface="+mn-ea"/>
                <a:cs typeface="+mn-cs"/>
              </a:rPr>
              <a:t>thêm</a:t>
            </a:r>
            <a:r>
              <a:rPr lang="en-US" dirty="0">
                <a:ea typeface="+mn-ea"/>
                <a:cs typeface="+mn-cs"/>
              </a:rPr>
              <a:t> 0 </a:t>
            </a:r>
            <a:r>
              <a:rPr lang="en-US" dirty="0" err="1">
                <a:ea typeface="+mn-ea"/>
                <a:cs typeface="+mn-cs"/>
              </a:rPr>
              <a:t>vào</a:t>
            </a:r>
            <a:r>
              <a:rPr lang="en-US" dirty="0">
                <a:ea typeface="+mn-ea"/>
                <a:cs typeface="+mn-cs"/>
              </a:rPr>
              <a:t> </a:t>
            </a:r>
            <a:r>
              <a:rPr lang="en-US" dirty="0" err="1">
                <a:ea typeface="+mn-ea"/>
                <a:cs typeface="+mn-cs"/>
              </a:rPr>
              <a:t>cuối</a:t>
            </a:r>
            <a:r>
              <a:rPr lang="en-US" dirty="0">
                <a:ea typeface="+mn-ea"/>
                <a:cs typeface="+mn-cs"/>
              </a:rPr>
              <a:t> </a:t>
            </a:r>
            <a:r>
              <a:rPr lang="en-US" dirty="0" err="1">
                <a:ea typeface="+mn-ea"/>
                <a:cs typeface="+mn-cs"/>
              </a:rPr>
              <a:t>xâu</a:t>
            </a:r>
            <a:r>
              <a:rPr lang="en-US" dirty="0">
                <a:ea typeface="+mn-ea"/>
                <a:cs typeface="+mn-cs"/>
              </a:rPr>
              <a:t> </a:t>
            </a:r>
            <a:r>
              <a:rPr lang="en-US" dirty="0" err="1">
                <a:ea typeface="+mn-ea"/>
                <a:cs typeface="+mn-cs"/>
              </a:rPr>
              <a:t>ký</a:t>
            </a:r>
            <a:r>
              <a:rPr lang="en-US" dirty="0">
                <a:ea typeface="+mn-ea"/>
                <a:cs typeface="+mn-cs"/>
              </a:rPr>
              <a:t> </a:t>
            </a:r>
            <a:r>
              <a:rPr lang="en-US" dirty="0" err="1">
                <a:ea typeface="+mn-ea"/>
                <a:cs typeface="+mn-cs"/>
              </a:rPr>
              <a:t>tự</a:t>
            </a:r>
            <a:r>
              <a:rPr lang="en-US" dirty="0">
                <a:ea typeface="+mn-ea"/>
                <a:cs typeface="+mn-cs"/>
              </a:rPr>
              <a:t> </a:t>
            </a:r>
            <a:r>
              <a:rPr lang="en-US" dirty="0" err="1">
                <a:ea typeface="+mn-ea"/>
                <a:cs typeface="+mn-cs"/>
              </a:rPr>
              <a:t>chưa</a:t>
            </a:r>
            <a:r>
              <a:rPr lang="en-US" dirty="0">
                <a:ea typeface="+mn-ea"/>
                <a:cs typeface="+mn-cs"/>
              </a:rPr>
              <a:t> </a:t>
            </a:r>
            <a:r>
              <a:rPr lang="en-US" dirty="0" err="1">
                <a:ea typeface="+mn-ea"/>
                <a:cs typeface="+mn-cs"/>
              </a:rPr>
              <a:t>tên</a:t>
            </a:r>
            <a:r>
              <a:rPr lang="en-US" dirty="0">
                <a:ea typeface="+mn-ea"/>
                <a:cs typeface="+mn-cs"/>
              </a:rPr>
              <a:t> </a:t>
            </a:r>
            <a:r>
              <a:rPr lang="en-US" dirty="0" err="1">
                <a:ea typeface="+mn-ea"/>
                <a:cs typeface="+mn-cs"/>
              </a:rPr>
              <a:t>thư</a:t>
            </a:r>
            <a:r>
              <a:rPr lang="en-US" dirty="0">
                <a:ea typeface="+mn-ea"/>
                <a:cs typeface="+mn-cs"/>
              </a:rPr>
              <a:t> </a:t>
            </a:r>
            <a:r>
              <a:rPr lang="en-US" dirty="0" err="1">
                <a:ea typeface="+mn-ea"/>
                <a:cs typeface="+mn-cs"/>
              </a:rPr>
              <a:t>mục</a:t>
            </a:r>
            <a:endParaRPr lang="en-US" dirty="0">
              <a:ea typeface="+mn-ea"/>
              <a:cs typeface="+mn-cs"/>
            </a:endParaRPr>
          </a:p>
          <a:p>
            <a:pPr lvl="1">
              <a:defRPr/>
            </a:pPr>
            <a:r>
              <a:rPr lang="en-US" dirty="0">
                <a:ea typeface="+mn-ea"/>
                <a:cs typeface="+mn-cs"/>
              </a:rPr>
              <a:t>	MOV [DI], AL		; </a:t>
            </a:r>
          </a:p>
          <a:p>
            <a:pPr lvl="1">
              <a:defRPr/>
            </a:pPr>
            <a:r>
              <a:rPr lang="en-US" dirty="0">
                <a:ea typeface="+mn-ea"/>
                <a:cs typeface="+mn-cs"/>
              </a:rPr>
              <a:t>	POP DI SI DX AX</a:t>
            </a:r>
          </a:p>
          <a:p>
            <a:pPr lvl="1">
              <a:defRPr/>
            </a:pPr>
            <a:r>
              <a:rPr lang="en-US" dirty="0">
                <a:ea typeface="+mn-ea"/>
                <a:cs typeface="+mn-cs"/>
              </a:rPr>
              <a:t>	RET</a:t>
            </a:r>
          </a:p>
          <a:p>
            <a:pPr lvl="1">
              <a:defRPr/>
            </a:pPr>
            <a:r>
              <a:rPr lang="en-US" dirty="0">
                <a:ea typeface="+mn-ea"/>
                <a:cs typeface="+mn-cs"/>
              </a:rPr>
              <a:t>GET_DIR_NAME	ENDP</a:t>
            </a:r>
          </a:p>
          <a:p>
            <a:pPr lvl="1">
              <a:defRPr/>
            </a:pPr>
            <a:r>
              <a:rPr lang="en-US" dirty="0">
                <a:ea typeface="+mn-ea"/>
                <a:cs typeface="+mn-cs"/>
              </a:rPr>
              <a:t>CODE 		ENDS</a:t>
            </a:r>
          </a:p>
          <a:p>
            <a:pPr lvl="1">
              <a:defRPr/>
            </a:pPr>
            <a:r>
              <a:rPr lang="en-US" dirty="0">
                <a:ea typeface="+mn-ea"/>
                <a:cs typeface="+mn-cs"/>
              </a:rPr>
              <a:t>END 	START</a:t>
            </a:r>
          </a:p>
          <a:p>
            <a:pPr lvl="1">
              <a:defRPr/>
            </a:pPr>
            <a:endParaRPr lang="en-US" dirty="0"/>
          </a:p>
        </p:txBody>
      </p:sp>
    </p:spTree>
    <p:extLst>
      <p:ext uri="{BB962C8B-B14F-4D97-AF65-F5344CB8AC3E}">
        <p14:creationId xmlns:p14="http://schemas.microsoft.com/office/powerpoint/2010/main" val="74375335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E04AE-797D-43D7-85CB-0EFB5D30319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97CE482-B563-42CB-B524-ED55D57E647E}"/>
              </a:ext>
            </a:extLst>
          </p:cNvPr>
          <p:cNvPicPr>
            <a:picLocks noGrp="1" noChangeAspect="1"/>
          </p:cNvPicPr>
          <p:nvPr>
            <p:ph idx="1"/>
          </p:nvPr>
        </p:nvPicPr>
        <p:blipFill>
          <a:blip r:embed="rId2"/>
          <a:stretch>
            <a:fillRect/>
          </a:stretch>
        </p:blipFill>
        <p:spPr>
          <a:xfrm>
            <a:off x="980661" y="214313"/>
            <a:ext cx="10349948" cy="6398521"/>
          </a:xfrm>
          <a:prstGeom prst="rect">
            <a:avLst/>
          </a:prstGeom>
        </p:spPr>
      </p:pic>
    </p:spTree>
    <p:extLst>
      <p:ext uri="{BB962C8B-B14F-4D97-AF65-F5344CB8AC3E}">
        <p14:creationId xmlns:p14="http://schemas.microsoft.com/office/powerpoint/2010/main" val="3237366790"/>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6880D-D474-4003-BFCD-8148385554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981B25-DDB2-4523-B400-110575D716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D237F68-6204-4DDA-9723-99D634D2270F}"/>
              </a:ext>
            </a:extLst>
          </p:cNvPr>
          <p:cNvPicPr>
            <a:picLocks noChangeAspect="1"/>
          </p:cNvPicPr>
          <p:nvPr/>
        </p:nvPicPr>
        <p:blipFill>
          <a:blip r:embed="rId2"/>
          <a:stretch>
            <a:fillRect/>
          </a:stretch>
        </p:blipFill>
        <p:spPr>
          <a:xfrm>
            <a:off x="768626" y="318052"/>
            <a:ext cx="10734261" cy="6361044"/>
          </a:xfrm>
          <a:prstGeom prst="rect">
            <a:avLst/>
          </a:prstGeom>
        </p:spPr>
      </p:pic>
    </p:spTree>
    <p:extLst>
      <p:ext uri="{BB962C8B-B14F-4D97-AF65-F5344CB8AC3E}">
        <p14:creationId xmlns:p14="http://schemas.microsoft.com/office/powerpoint/2010/main" val="51307032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C16BA-90DD-424A-ADC3-D45A3975A2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467AA3-6423-4A1D-849F-419E4F54D7E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23055B8-8EEA-4B97-8B6B-C6C97758F6E4}"/>
              </a:ext>
            </a:extLst>
          </p:cNvPr>
          <p:cNvPicPr>
            <a:picLocks noChangeAspect="1"/>
          </p:cNvPicPr>
          <p:nvPr/>
        </p:nvPicPr>
        <p:blipFill>
          <a:blip r:embed="rId2"/>
          <a:stretch>
            <a:fillRect/>
          </a:stretch>
        </p:blipFill>
        <p:spPr>
          <a:xfrm>
            <a:off x="980661" y="331304"/>
            <a:ext cx="10031896" cy="6215269"/>
          </a:xfrm>
          <a:prstGeom prst="rect">
            <a:avLst/>
          </a:prstGeom>
        </p:spPr>
      </p:pic>
    </p:spTree>
    <p:extLst>
      <p:ext uri="{BB962C8B-B14F-4D97-AF65-F5344CB8AC3E}">
        <p14:creationId xmlns:p14="http://schemas.microsoft.com/office/powerpoint/2010/main" val="1119376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7B73BF98-E2CC-4D5E-856A-63DBF91B5E9E}"/>
              </a:ext>
            </a:extLst>
          </p:cNvPr>
          <p:cNvSpPr>
            <a:spLocks noGrp="1"/>
          </p:cNvSpPr>
          <p:nvPr>
            <p:ph type="title"/>
          </p:nvPr>
        </p:nvSpPr>
        <p:spPr/>
        <p:txBody>
          <a:bodyPr/>
          <a:lstStyle/>
          <a:p>
            <a:endParaRPr lang="vi-VN" altLang="vi-VN"/>
          </a:p>
        </p:txBody>
      </p:sp>
      <p:sp>
        <p:nvSpPr>
          <p:cNvPr id="4099" name="Content Placeholder 2">
            <a:extLst>
              <a:ext uri="{FF2B5EF4-FFF2-40B4-BE49-F238E27FC236}">
                <a16:creationId xmlns:a16="http://schemas.microsoft.com/office/drawing/2014/main" id="{5A25637B-F7E8-4BBD-8B18-6AE45498CE50}"/>
              </a:ext>
            </a:extLst>
          </p:cNvPr>
          <p:cNvSpPr>
            <a:spLocks noGrp="1"/>
          </p:cNvSpPr>
          <p:nvPr>
            <p:ph idx="1"/>
          </p:nvPr>
        </p:nvSpPr>
        <p:spPr/>
        <p:txBody>
          <a:bodyPr/>
          <a:lstStyle/>
          <a:p>
            <a:r>
              <a:rPr lang="en-US" altLang="vi-VN"/>
              <a:t>Hệ thống số đếm</a:t>
            </a:r>
          </a:p>
          <a:p>
            <a:r>
              <a:rPr lang="en-US" altLang="vi-VN"/>
              <a:t>Chuyển đổi số</a:t>
            </a:r>
          </a:p>
          <a:p>
            <a:r>
              <a:rPr lang="en-US" altLang="vi-VN"/>
              <a:t>Các phép tính trên số nhị phân</a:t>
            </a:r>
          </a:p>
          <a:p>
            <a:r>
              <a:rPr lang="en-US" altLang="vi-VN"/>
              <a:t>Số có dấu</a:t>
            </a:r>
          </a:p>
          <a:p>
            <a:r>
              <a:rPr lang="en-US" altLang="vi-VN"/>
              <a:t>Số BCD</a:t>
            </a:r>
          </a:p>
          <a:p>
            <a:r>
              <a:rPr lang="en-US" altLang="vi-VN"/>
              <a:t>Số có dấu chấm tĩnh và chấm động</a:t>
            </a:r>
          </a:p>
          <a:p>
            <a:endParaRPr lang="en-US" altLang="vi-VN"/>
          </a:p>
          <a:p>
            <a:endParaRPr lang="en-US" altLang="vi-VN"/>
          </a:p>
        </p:txBody>
      </p:sp>
    </p:spTree>
    <p:extLst>
      <p:ext uri="{BB962C8B-B14F-4D97-AF65-F5344CB8AC3E}">
        <p14:creationId xmlns:p14="http://schemas.microsoft.com/office/powerpoint/2010/main" val="34233491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a:extLst>
              <a:ext uri="{FF2B5EF4-FFF2-40B4-BE49-F238E27FC236}">
                <a16:creationId xmlns:a16="http://schemas.microsoft.com/office/drawing/2014/main" id="{63AD619C-DA3B-4DC2-AD29-4E1FECDCFF07}"/>
              </a:ext>
            </a:extLst>
          </p:cNvPr>
          <p:cNvSpPr>
            <a:spLocks noGrp="1" noChangeArrowheads="1"/>
          </p:cNvSpPr>
          <p:nvPr>
            <p:ph type="title"/>
          </p:nvPr>
        </p:nvSpPr>
        <p:spPr>
          <a:xfrm>
            <a:off x="2743200" y="228600"/>
            <a:ext cx="7886700" cy="533400"/>
          </a:xfrm>
        </p:spPr>
        <p:txBody>
          <a:bodyPr>
            <a:normAutofit fontScale="90000"/>
          </a:bodyPr>
          <a:lstStyle/>
          <a:p>
            <a:pPr eaLnBrk="1" hangingPunct="1"/>
            <a:r>
              <a:rPr lang="en-US" altLang="vi-VN"/>
              <a:t> Mạch Gỉai Mã</a:t>
            </a:r>
          </a:p>
        </p:txBody>
      </p:sp>
      <p:sp>
        <p:nvSpPr>
          <p:cNvPr id="67588" name="Rectangle 3">
            <a:extLst>
              <a:ext uri="{FF2B5EF4-FFF2-40B4-BE49-F238E27FC236}">
                <a16:creationId xmlns:a16="http://schemas.microsoft.com/office/drawing/2014/main" id="{7EC1B6F3-01E1-4FE7-80FF-A39979F9D4B6}"/>
              </a:ext>
            </a:extLst>
          </p:cNvPr>
          <p:cNvSpPr>
            <a:spLocks noGrp="1" noChangeArrowheads="1"/>
          </p:cNvSpPr>
          <p:nvPr>
            <p:ph type="body" sz="half" idx="1"/>
          </p:nvPr>
        </p:nvSpPr>
        <p:spPr>
          <a:xfrm>
            <a:off x="1752600" y="1219200"/>
            <a:ext cx="8915400" cy="5410200"/>
          </a:xfrm>
        </p:spPr>
        <p:txBody>
          <a:bodyPr/>
          <a:lstStyle/>
          <a:p>
            <a:pPr eaLnBrk="1" hangingPunct="1">
              <a:defRPr/>
            </a:pPr>
            <a:r>
              <a:rPr lang="en-US" altLang="vi-VN"/>
              <a:t>Mạch giải mã (Decoder)</a:t>
            </a:r>
          </a:p>
          <a:p>
            <a:pPr lvl="1" eaLnBrk="1" hangingPunct="1">
              <a:defRPr/>
            </a:pPr>
            <a:r>
              <a:rPr lang="en-US" altLang="vi-VN"/>
              <a:t>Mỗi ngõ ra chỉ tích cực ứng với 1 tổ hợp các ngõ vào</a:t>
            </a:r>
          </a:p>
          <a:p>
            <a:pPr eaLnBrk="1" hangingPunct="1">
              <a:defRPr/>
            </a:pPr>
            <a:r>
              <a:rPr lang="en-US" altLang="vi-VN"/>
              <a:t>Ví dụ : Giải mã 2 sang 4, ngõ ra tích cực cao</a:t>
            </a:r>
          </a:p>
          <a:p>
            <a:pPr lvl="1" eaLnBrk="1" hangingPunct="1">
              <a:defRPr/>
            </a:pPr>
            <a:r>
              <a:rPr lang="en-US" altLang="vi-VN"/>
              <a:t>Sơ đồ khối </a:t>
            </a:r>
          </a:p>
          <a:p>
            <a:pPr lvl="1" eaLnBrk="1" hangingPunct="1">
              <a:defRPr/>
            </a:pPr>
            <a:r>
              <a:rPr lang="en-US" altLang="vi-VN"/>
              <a:t>Bảng sự thật</a:t>
            </a:r>
          </a:p>
          <a:p>
            <a:pPr lvl="1" eaLnBrk="1" hangingPunct="1">
              <a:defRPr/>
            </a:pPr>
            <a:r>
              <a:rPr lang="en-US" altLang="vi-VN"/>
              <a:t>Hàm Boolean</a:t>
            </a:r>
          </a:p>
          <a:p>
            <a:pPr marL="457200" lvl="1" indent="0">
              <a:buNone/>
              <a:defRPr/>
            </a:pPr>
            <a:r>
              <a:rPr lang="en-US" altLang="vi-VN"/>
              <a:t>Y</a:t>
            </a:r>
            <a:r>
              <a:rPr lang="en-US" altLang="vi-VN" baseline="-25000"/>
              <a:t>0</a:t>
            </a:r>
            <a:r>
              <a:rPr lang="en-US" altLang="vi-VN"/>
              <a:t> = X</a:t>
            </a:r>
            <a:r>
              <a:rPr lang="en-US" altLang="vi-VN" baseline="-25000"/>
              <a:t>1</a:t>
            </a:r>
            <a:r>
              <a:rPr lang="en-US" altLang="vi-VN"/>
              <a:t>.X</a:t>
            </a:r>
            <a:r>
              <a:rPr lang="en-US" altLang="vi-VN" baseline="-25000"/>
              <a:t>0</a:t>
            </a:r>
          </a:p>
          <a:p>
            <a:pPr marL="457200" lvl="1" indent="0">
              <a:buNone/>
              <a:defRPr/>
            </a:pPr>
            <a:r>
              <a:rPr lang="en-US" altLang="vi-VN"/>
              <a:t>Y</a:t>
            </a:r>
            <a:r>
              <a:rPr lang="en-US" altLang="vi-VN" baseline="-25000"/>
              <a:t>1</a:t>
            </a:r>
            <a:r>
              <a:rPr lang="en-US" altLang="vi-VN"/>
              <a:t> = X</a:t>
            </a:r>
            <a:r>
              <a:rPr lang="en-US" altLang="vi-VN" baseline="-25000"/>
              <a:t>1</a:t>
            </a:r>
            <a:r>
              <a:rPr lang="en-US" altLang="vi-VN"/>
              <a:t>.X</a:t>
            </a:r>
            <a:r>
              <a:rPr lang="en-US" altLang="vi-VN" baseline="-25000"/>
              <a:t>0</a:t>
            </a:r>
          </a:p>
          <a:p>
            <a:pPr marL="457200" lvl="1" indent="0">
              <a:buNone/>
              <a:defRPr/>
            </a:pPr>
            <a:r>
              <a:rPr lang="en-US" altLang="vi-VN"/>
              <a:t>Y</a:t>
            </a:r>
            <a:r>
              <a:rPr lang="en-US" altLang="vi-VN" baseline="-25000"/>
              <a:t>2</a:t>
            </a:r>
            <a:r>
              <a:rPr lang="en-US" altLang="vi-VN"/>
              <a:t> = X</a:t>
            </a:r>
            <a:r>
              <a:rPr lang="en-US" altLang="vi-VN" baseline="-25000"/>
              <a:t>1</a:t>
            </a:r>
            <a:r>
              <a:rPr lang="en-US" altLang="vi-VN"/>
              <a:t>.X</a:t>
            </a:r>
            <a:r>
              <a:rPr lang="en-US" altLang="vi-VN" baseline="-25000"/>
              <a:t>0</a:t>
            </a:r>
          </a:p>
          <a:p>
            <a:pPr marL="457200" lvl="1" indent="0">
              <a:buNone/>
              <a:defRPr/>
            </a:pPr>
            <a:r>
              <a:rPr lang="en-US" altLang="vi-VN"/>
              <a:t>Y</a:t>
            </a:r>
            <a:r>
              <a:rPr lang="en-US" altLang="vi-VN" baseline="-25000"/>
              <a:t>3</a:t>
            </a:r>
            <a:r>
              <a:rPr lang="en-US" altLang="vi-VN"/>
              <a:t> = X</a:t>
            </a:r>
            <a:r>
              <a:rPr lang="en-US" altLang="vi-VN" baseline="-25000"/>
              <a:t>1</a:t>
            </a:r>
            <a:r>
              <a:rPr lang="en-US" altLang="vi-VN"/>
              <a:t>.X</a:t>
            </a:r>
            <a:r>
              <a:rPr lang="en-US" altLang="vi-VN" baseline="-25000"/>
              <a:t>0</a:t>
            </a:r>
          </a:p>
          <a:p>
            <a:pPr lvl="1" eaLnBrk="1" hangingPunct="1">
              <a:defRPr/>
            </a:pPr>
            <a:r>
              <a:rPr lang="en-US" altLang="vi-VN"/>
              <a:t>Sơ đồ (tự vẽ)</a:t>
            </a:r>
          </a:p>
        </p:txBody>
      </p:sp>
      <p:graphicFrame>
        <p:nvGraphicFramePr>
          <p:cNvPr id="6" name="Group 51">
            <a:extLst>
              <a:ext uri="{FF2B5EF4-FFF2-40B4-BE49-F238E27FC236}">
                <a16:creationId xmlns:a16="http://schemas.microsoft.com/office/drawing/2014/main" id="{F4755919-C81E-40AB-B375-12DDDC467DC9}"/>
              </a:ext>
            </a:extLst>
          </p:cNvPr>
          <p:cNvGraphicFramePr>
            <a:graphicFrameLocks noGrp="1"/>
          </p:cNvGraphicFramePr>
          <p:nvPr>
            <p:ph sz="half" idx="2"/>
          </p:nvPr>
        </p:nvGraphicFramePr>
        <p:xfrm>
          <a:off x="6337301" y="4914900"/>
          <a:ext cx="4029078" cy="1828800"/>
        </p:xfrm>
        <a:graphic>
          <a:graphicData uri="http://schemas.openxmlformats.org/drawingml/2006/table">
            <a:tbl>
              <a:tblPr/>
              <a:tblGrid>
                <a:gridCol w="671513">
                  <a:extLst>
                    <a:ext uri="{9D8B030D-6E8A-4147-A177-3AD203B41FA5}">
                      <a16:colId xmlns:a16="http://schemas.microsoft.com/office/drawing/2014/main" val="20000"/>
                    </a:ext>
                  </a:extLst>
                </a:gridCol>
                <a:gridCol w="671513">
                  <a:extLst>
                    <a:ext uri="{9D8B030D-6E8A-4147-A177-3AD203B41FA5}">
                      <a16:colId xmlns:a16="http://schemas.microsoft.com/office/drawing/2014/main" val="20001"/>
                    </a:ext>
                  </a:extLst>
                </a:gridCol>
                <a:gridCol w="671513">
                  <a:extLst>
                    <a:ext uri="{9D8B030D-6E8A-4147-A177-3AD203B41FA5}">
                      <a16:colId xmlns:a16="http://schemas.microsoft.com/office/drawing/2014/main" val="20002"/>
                    </a:ext>
                  </a:extLst>
                </a:gridCol>
                <a:gridCol w="671513">
                  <a:extLst>
                    <a:ext uri="{9D8B030D-6E8A-4147-A177-3AD203B41FA5}">
                      <a16:colId xmlns:a16="http://schemas.microsoft.com/office/drawing/2014/main" val="20003"/>
                    </a:ext>
                  </a:extLst>
                </a:gridCol>
                <a:gridCol w="671513">
                  <a:extLst>
                    <a:ext uri="{9D8B030D-6E8A-4147-A177-3AD203B41FA5}">
                      <a16:colId xmlns:a16="http://schemas.microsoft.com/office/drawing/2014/main" val="20004"/>
                    </a:ext>
                  </a:extLst>
                </a:gridCol>
                <a:gridCol w="671513">
                  <a:extLst>
                    <a:ext uri="{9D8B030D-6E8A-4147-A177-3AD203B41FA5}">
                      <a16:colId xmlns:a16="http://schemas.microsoft.com/office/drawing/2014/main" val="20005"/>
                    </a:ext>
                  </a:extLst>
                </a:gridCol>
              </a:tblGrid>
              <a:tr h="4514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X</a:t>
                      </a:r>
                      <a:r>
                        <a:rPr kumimoji="0" lang="en-US" sz="2000" b="0" i="0" u="none" strike="noStrike" cap="none" normalizeH="0" baseline="-30000">
                          <a:ln>
                            <a:noFill/>
                          </a:ln>
                          <a:solidFill>
                            <a:schemeClr val="tx1"/>
                          </a:solidFill>
                          <a:effectLst/>
                          <a:latin typeface="VNI-Times" pitchFamily="2" charset="0"/>
                          <a:cs typeface="Times New Roman" pitchFamily="18" charset="0"/>
                        </a:rPr>
                        <a:t>1</a:t>
                      </a:r>
                      <a:endParaRPr kumimoji="0" lang="en-US" sz="2000" b="0" i="0" u="none" strike="noStrike" cap="none" normalizeH="0" baseline="0">
                        <a:ln>
                          <a:noFill/>
                        </a:ln>
                        <a:solidFill>
                          <a:schemeClr val="tx1"/>
                        </a:solidFill>
                        <a:effectLst/>
                        <a:latin typeface="Arial" charset="0"/>
                      </a:endParaRPr>
                    </a:p>
                  </a:txBody>
                  <a:tcPr marT="45700" marB="457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X</a:t>
                      </a:r>
                      <a:r>
                        <a:rPr kumimoji="0" lang="en-US" sz="2000" b="0" i="0" u="none" strike="noStrike" cap="none" normalizeH="0" baseline="-30000">
                          <a:ln>
                            <a:noFill/>
                          </a:ln>
                          <a:solidFill>
                            <a:schemeClr val="tx1"/>
                          </a:solidFill>
                          <a:effectLst/>
                          <a:latin typeface="VNI-Times" pitchFamily="2" charset="0"/>
                          <a:cs typeface="Times New Roman" pitchFamily="18" charset="0"/>
                        </a:rPr>
                        <a:t>0</a:t>
                      </a:r>
                      <a:endParaRPr kumimoji="0" lang="en-US" sz="2000" b="0" i="0" u="none" strike="noStrike" cap="none" normalizeH="0" baseline="0">
                        <a:ln>
                          <a:noFill/>
                        </a:ln>
                        <a:solidFill>
                          <a:schemeClr val="tx1"/>
                        </a:solidFill>
                        <a:effectLst/>
                        <a:latin typeface="Arial" charset="0"/>
                      </a:endParaRPr>
                    </a:p>
                  </a:txBody>
                  <a:tcPr marT="45700" marB="457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Y</a:t>
                      </a:r>
                      <a:r>
                        <a:rPr kumimoji="0" lang="en-US" sz="2000" b="0" i="0" u="none" strike="noStrike" cap="none" normalizeH="0" baseline="-30000">
                          <a:ln>
                            <a:noFill/>
                          </a:ln>
                          <a:solidFill>
                            <a:schemeClr val="tx1"/>
                          </a:solidFill>
                          <a:effectLst/>
                          <a:latin typeface="VNI-Times" pitchFamily="2" charset="0"/>
                          <a:cs typeface="Times New Roman" pitchFamily="18" charset="0"/>
                        </a:rPr>
                        <a:t>3</a:t>
                      </a:r>
                      <a:endParaRPr kumimoji="0" lang="en-US" sz="2000" b="0" i="0" u="none" strike="noStrike" cap="none" normalizeH="0" baseline="0">
                        <a:ln>
                          <a:noFill/>
                        </a:ln>
                        <a:solidFill>
                          <a:schemeClr val="tx1"/>
                        </a:solidFill>
                        <a:effectLst/>
                        <a:latin typeface="Arial" charset="0"/>
                      </a:endParaRPr>
                    </a:p>
                  </a:txBody>
                  <a:tcPr marT="45700" marB="457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Y</a:t>
                      </a:r>
                      <a:r>
                        <a:rPr kumimoji="0" lang="en-US" sz="2000" b="0" i="0" u="none" strike="noStrike" cap="none" normalizeH="0" baseline="-30000">
                          <a:ln>
                            <a:noFill/>
                          </a:ln>
                          <a:solidFill>
                            <a:schemeClr val="tx1"/>
                          </a:solidFill>
                          <a:effectLst/>
                          <a:latin typeface="VNI-Times" pitchFamily="2" charset="0"/>
                          <a:cs typeface="Times New Roman" pitchFamily="18" charset="0"/>
                        </a:rPr>
                        <a:t>2</a:t>
                      </a:r>
                      <a:endParaRPr kumimoji="0" lang="en-US" sz="2000" b="0" i="0" u="none" strike="noStrike" cap="none" normalizeH="0" baseline="0">
                        <a:ln>
                          <a:noFill/>
                        </a:ln>
                        <a:solidFill>
                          <a:schemeClr val="tx1"/>
                        </a:solidFill>
                        <a:effectLst/>
                        <a:latin typeface="Arial" charset="0"/>
                      </a:endParaRPr>
                    </a:p>
                  </a:txBody>
                  <a:tcPr marT="45700" marB="457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Y</a:t>
                      </a:r>
                      <a:r>
                        <a:rPr kumimoji="0" lang="en-US" sz="2000" b="0" i="0" u="none" strike="noStrike" cap="none" normalizeH="0" baseline="-30000">
                          <a:ln>
                            <a:noFill/>
                          </a:ln>
                          <a:solidFill>
                            <a:schemeClr val="tx1"/>
                          </a:solidFill>
                          <a:effectLst/>
                          <a:latin typeface="VNI-Times" pitchFamily="2" charset="0"/>
                          <a:cs typeface="Times New Roman" pitchFamily="18" charset="0"/>
                        </a:rPr>
                        <a:t>1</a:t>
                      </a:r>
                      <a:endParaRPr kumimoji="0" lang="en-US" sz="2000" b="0" i="0" u="none" strike="noStrike" cap="none" normalizeH="0" baseline="0">
                        <a:ln>
                          <a:noFill/>
                        </a:ln>
                        <a:solidFill>
                          <a:schemeClr val="tx1"/>
                        </a:solidFill>
                        <a:effectLst/>
                        <a:latin typeface="Arial" charset="0"/>
                      </a:endParaRPr>
                    </a:p>
                  </a:txBody>
                  <a:tcPr marT="45700" marB="457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Y</a:t>
                      </a:r>
                      <a:r>
                        <a:rPr kumimoji="0" lang="en-US" sz="2000" b="0" i="0" u="none" strike="noStrike" cap="none" normalizeH="0" baseline="-30000">
                          <a:ln>
                            <a:noFill/>
                          </a:ln>
                          <a:solidFill>
                            <a:schemeClr val="tx1"/>
                          </a:solidFill>
                          <a:effectLst/>
                          <a:latin typeface="VNI-Times" pitchFamily="2" charset="0"/>
                          <a:cs typeface="Times New Roman" pitchFamily="18" charset="0"/>
                        </a:rPr>
                        <a:t>0</a:t>
                      </a:r>
                      <a:endParaRPr kumimoji="0" lang="en-US" sz="2000" b="0" i="0" u="none" strike="noStrike" cap="none" normalizeH="0" baseline="0">
                        <a:ln>
                          <a:noFill/>
                        </a:ln>
                        <a:solidFill>
                          <a:schemeClr val="tx1"/>
                        </a:solidFill>
                        <a:effectLst/>
                        <a:latin typeface="Arial" charset="0"/>
                      </a:endParaRPr>
                    </a:p>
                  </a:txBody>
                  <a:tcPr marT="45700" marB="457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7732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0</a:t>
                      </a:r>
                      <a:endParaRPr kumimoji="0" lang="en-AU" sz="2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0</a:t>
                      </a:r>
                      <a:endParaRPr kumimoji="0" lang="en-AU" sz="2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1</a:t>
                      </a:r>
                      <a:endParaRPr kumimoji="0" lang="en-AU" sz="2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1</a:t>
                      </a:r>
                      <a:endParaRPr kumimoji="0" lang="en-US" sz="2000" b="0" i="0" u="none" strike="noStrike" cap="none" normalizeH="0" baseline="0">
                        <a:ln>
                          <a:noFill/>
                        </a:ln>
                        <a:solidFill>
                          <a:schemeClr val="tx1"/>
                        </a:solidFill>
                        <a:effectLst/>
                        <a:latin typeface="Arial" charset="0"/>
                      </a:endParaRPr>
                    </a:p>
                  </a:txBody>
                  <a:tcPr marT="45700" marB="457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0</a:t>
                      </a:r>
                      <a:endParaRPr kumimoji="0" lang="en-AU" sz="2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1</a:t>
                      </a:r>
                      <a:endParaRPr kumimoji="0" lang="en-AU" sz="2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0</a:t>
                      </a:r>
                      <a:endParaRPr kumimoji="0" lang="en-AU" sz="2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1</a:t>
                      </a:r>
                      <a:endParaRPr kumimoji="0" lang="en-US" sz="2000" b="0" i="0" u="none" strike="noStrike" cap="none" normalizeH="0" baseline="0">
                        <a:ln>
                          <a:noFill/>
                        </a:ln>
                        <a:solidFill>
                          <a:schemeClr val="tx1"/>
                        </a:solidFill>
                        <a:effectLst/>
                        <a:latin typeface="Arial" charset="0"/>
                      </a:endParaRPr>
                    </a:p>
                  </a:txBody>
                  <a:tcPr marT="45700" marB="457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0</a:t>
                      </a:r>
                      <a:endParaRPr kumimoji="0" lang="en-AU" sz="2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0</a:t>
                      </a:r>
                      <a:endParaRPr kumimoji="0" lang="en-AU" sz="2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0</a:t>
                      </a:r>
                      <a:endParaRPr kumimoji="0" lang="en-AU" sz="2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1</a:t>
                      </a:r>
                      <a:endParaRPr kumimoji="0" lang="en-US" sz="2000" b="0" i="0" u="none" strike="noStrike" cap="none" normalizeH="0" baseline="0">
                        <a:ln>
                          <a:noFill/>
                        </a:ln>
                        <a:solidFill>
                          <a:schemeClr val="tx1"/>
                        </a:solidFill>
                        <a:effectLst/>
                        <a:latin typeface="Arial" charset="0"/>
                      </a:endParaRPr>
                    </a:p>
                  </a:txBody>
                  <a:tcPr marT="45700" marB="457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0</a:t>
                      </a:r>
                      <a:endParaRPr kumimoji="0" lang="en-AU" sz="2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0</a:t>
                      </a:r>
                      <a:endParaRPr kumimoji="0" lang="en-AU" sz="2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1</a:t>
                      </a:r>
                      <a:endParaRPr kumimoji="0" lang="en-AU" sz="2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0</a:t>
                      </a:r>
                      <a:endParaRPr kumimoji="0" lang="en-US" sz="2000" b="0" i="0" u="none" strike="noStrike" cap="none" normalizeH="0" baseline="0">
                        <a:ln>
                          <a:noFill/>
                        </a:ln>
                        <a:solidFill>
                          <a:schemeClr val="tx1"/>
                        </a:solidFill>
                        <a:effectLst/>
                        <a:latin typeface="Arial" charset="0"/>
                      </a:endParaRPr>
                    </a:p>
                  </a:txBody>
                  <a:tcPr marT="45700" marB="457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0</a:t>
                      </a:r>
                      <a:endParaRPr kumimoji="0" lang="en-AU" sz="2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1</a:t>
                      </a:r>
                      <a:endParaRPr kumimoji="0" lang="en-AU" sz="2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0</a:t>
                      </a:r>
                      <a:endParaRPr kumimoji="0" lang="en-AU" sz="20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VNI-Times" pitchFamily="2" charset="0"/>
                          <a:cs typeface="Times New Roman" pitchFamily="18" charset="0"/>
                        </a:rPr>
                        <a:t>0</a:t>
                      </a:r>
                      <a:endParaRPr kumimoji="0" lang="en-US" sz="2000" b="0" i="0" u="none" strike="noStrike" cap="none" normalizeH="0" baseline="0">
                        <a:ln>
                          <a:noFill/>
                        </a:ln>
                        <a:solidFill>
                          <a:schemeClr val="tx1"/>
                        </a:solidFill>
                        <a:effectLst/>
                        <a:latin typeface="Arial" charset="0"/>
                      </a:endParaRPr>
                    </a:p>
                  </a:txBody>
                  <a:tcPr marT="45700" marB="457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VNI-Times" pitchFamily="2" charset="0"/>
                          <a:cs typeface="Times New Roman" pitchFamily="18" charset="0"/>
                        </a:rPr>
                        <a:t>1</a:t>
                      </a:r>
                      <a:endParaRPr kumimoji="0" lang="en-AU" sz="20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VNI-Times" pitchFamily="2" charset="0"/>
                          <a:cs typeface="Times New Roman" pitchFamily="18" charset="0"/>
                        </a:rPr>
                        <a:t>0</a:t>
                      </a:r>
                      <a:endParaRPr kumimoji="0" lang="en-AU" sz="20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VNI-Times" pitchFamily="2" charset="0"/>
                          <a:cs typeface="Times New Roman" pitchFamily="18" charset="0"/>
                        </a:rPr>
                        <a:t>0</a:t>
                      </a:r>
                      <a:endParaRPr kumimoji="0" lang="en-AU" sz="20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VNI-Times" pitchFamily="2" charset="0"/>
                          <a:cs typeface="Times New Roman" pitchFamily="18" charset="0"/>
                        </a:rPr>
                        <a:t>0</a:t>
                      </a:r>
                      <a:endParaRPr kumimoji="0" lang="en-US" sz="2000" b="0" i="0" u="none" strike="noStrike" cap="none" normalizeH="0" baseline="0" dirty="0">
                        <a:ln>
                          <a:noFill/>
                        </a:ln>
                        <a:solidFill>
                          <a:schemeClr val="tx1"/>
                        </a:solidFill>
                        <a:effectLst/>
                        <a:latin typeface="Arial" charset="0"/>
                      </a:endParaRPr>
                    </a:p>
                  </a:txBody>
                  <a:tcPr marT="45700" marB="457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9394" name="Slide Number Placeholder 6">
            <a:extLst>
              <a:ext uri="{FF2B5EF4-FFF2-40B4-BE49-F238E27FC236}">
                <a16:creationId xmlns:a16="http://schemas.microsoft.com/office/drawing/2014/main" id="{3AB2DF82-BD0F-4C42-A8EA-A02214CCF84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D59094B2-724C-4A1F-866B-AB0C5A59F5D8}" type="slidenum">
              <a:rPr lang="en-US" altLang="vi-VN" sz="1400">
                <a:latin typeface="Tahoma" panose="020B0604030504040204" pitchFamily="34" charset="0"/>
              </a:rPr>
              <a:pPr>
                <a:spcBef>
                  <a:spcPct val="0"/>
                </a:spcBef>
                <a:buClrTx/>
                <a:buSzTx/>
                <a:buFontTx/>
                <a:buNone/>
              </a:pPr>
              <a:t>60</a:t>
            </a:fld>
            <a:endParaRPr lang="en-US" altLang="vi-VN" sz="1400">
              <a:latin typeface="Tahoma" panose="020B0604030504040204" pitchFamily="34" charset="0"/>
            </a:endParaRPr>
          </a:p>
        </p:txBody>
      </p:sp>
      <p:pic>
        <p:nvPicPr>
          <p:cNvPr id="59397" name="Picture 4">
            <a:extLst>
              <a:ext uri="{FF2B5EF4-FFF2-40B4-BE49-F238E27FC236}">
                <a16:creationId xmlns:a16="http://schemas.microsoft.com/office/drawing/2014/main" id="{815CDBBA-5520-42DA-A6B8-8235C0510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7138" y="2725738"/>
            <a:ext cx="28956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9421" name="Straight Connector 2">
            <a:extLst>
              <a:ext uri="{FF2B5EF4-FFF2-40B4-BE49-F238E27FC236}">
                <a16:creationId xmlns:a16="http://schemas.microsoft.com/office/drawing/2014/main" id="{1F88AD13-355F-4153-AB98-C595E4C2B6F5}"/>
              </a:ext>
            </a:extLst>
          </p:cNvPr>
          <p:cNvCxnSpPr>
            <a:cxnSpLocks noChangeShapeType="1"/>
          </p:cNvCxnSpPr>
          <p:nvPr/>
        </p:nvCxnSpPr>
        <p:spPr bwMode="auto">
          <a:xfrm>
            <a:off x="2895600" y="4419600"/>
            <a:ext cx="304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9422" name="Straight Connector 15">
            <a:extLst>
              <a:ext uri="{FF2B5EF4-FFF2-40B4-BE49-F238E27FC236}">
                <a16:creationId xmlns:a16="http://schemas.microsoft.com/office/drawing/2014/main" id="{F2B53806-93D6-4AF0-827F-FE592E827D4B}"/>
              </a:ext>
            </a:extLst>
          </p:cNvPr>
          <p:cNvCxnSpPr>
            <a:cxnSpLocks noChangeShapeType="1"/>
          </p:cNvCxnSpPr>
          <p:nvPr/>
        </p:nvCxnSpPr>
        <p:spPr bwMode="auto">
          <a:xfrm>
            <a:off x="3279775" y="4419600"/>
            <a:ext cx="304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9423" name="Straight Connector 16">
            <a:extLst>
              <a:ext uri="{FF2B5EF4-FFF2-40B4-BE49-F238E27FC236}">
                <a16:creationId xmlns:a16="http://schemas.microsoft.com/office/drawing/2014/main" id="{999321B6-E9EB-4AB3-92A8-0E33549EAA43}"/>
              </a:ext>
            </a:extLst>
          </p:cNvPr>
          <p:cNvCxnSpPr>
            <a:cxnSpLocks noChangeShapeType="1"/>
          </p:cNvCxnSpPr>
          <p:nvPr/>
        </p:nvCxnSpPr>
        <p:spPr bwMode="auto">
          <a:xfrm>
            <a:off x="2895600" y="4878388"/>
            <a:ext cx="304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9424" name="Straight Connector 17">
            <a:extLst>
              <a:ext uri="{FF2B5EF4-FFF2-40B4-BE49-F238E27FC236}">
                <a16:creationId xmlns:a16="http://schemas.microsoft.com/office/drawing/2014/main" id="{1CACB542-BA71-4BEE-9CDB-C1C9EAE4AA01}"/>
              </a:ext>
            </a:extLst>
          </p:cNvPr>
          <p:cNvCxnSpPr>
            <a:cxnSpLocks noChangeShapeType="1"/>
          </p:cNvCxnSpPr>
          <p:nvPr/>
        </p:nvCxnSpPr>
        <p:spPr bwMode="auto">
          <a:xfrm>
            <a:off x="3279775" y="5316538"/>
            <a:ext cx="304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1879500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a:extLst>
              <a:ext uri="{FF2B5EF4-FFF2-40B4-BE49-F238E27FC236}">
                <a16:creationId xmlns:a16="http://schemas.microsoft.com/office/drawing/2014/main" id="{021CF64D-8197-42CC-86EA-F5E186761DCE}"/>
              </a:ext>
            </a:extLst>
          </p:cNvPr>
          <p:cNvSpPr>
            <a:spLocks noGrp="1" noChangeArrowheads="1"/>
          </p:cNvSpPr>
          <p:nvPr>
            <p:ph type="title"/>
          </p:nvPr>
        </p:nvSpPr>
        <p:spPr>
          <a:xfrm>
            <a:off x="2667000" y="228600"/>
            <a:ext cx="7962900" cy="533400"/>
          </a:xfrm>
        </p:spPr>
        <p:txBody>
          <a:bodyPr>
            <a:normAutofit fontScale="90000"/>
          </a:bodyPr>
          <a:lstStyle/>
          <a:p>
            <a:pPr eaLnBrk="1" hangingPunct="1"/>
            <a:r>
              <a:rPr lang="en-US" altLang="vi-VN"/>
              <a:t>Mạch Mã Hóa và Gỉai Mã</a:t>
            </a:r>
          </a:p>
        </p:txBody>
      </p:sp>
      <p:sp>
        <p:nvSpPr>
          <p:cNvPr id="68612" name="Rectangle 3">
            <a:extLst>
              <a:ext uri="{FF2B5EF4-FFF2-40B4-BE49-F238E27FC236}">
                <a16:creationId xmlns:a16="http://schemas.microsoft.com/office/drawing/2014/main" id="{5DB980D0-9BBC-4A64-88DB-2EA43272DD95}"/>
              </a:ext>
            </a:extLst>
          </p:cNvPr>
          <p:cNvSpPr>
            <a:spLocks noGrp="1" noChangeArrowheads="1"/>
          </p:cNvSpPr>
          <p:nvPr>
            <p:ph type="body" sz="half" idx="1"/>
          </p:nvPr>
        </p:nvSpPr>
        <p:spPr>
          <a:xfrm>
            <a:off x="1752600" y="1219200"/>
            <a:ext cx="8686800" cy="5410200"/>
          </a:xfrm>
        </p:spPr>
        <p:txBody>
          <a:bodyPr/>
          <a:lstStyle/>
          <a:p>
            <a:pPr eaLnBrk="1" hangingPunct="1">
              <a:defRPr/>
            </a:pPr>
            <a:r>
              <a:rPr lang="en-US" altLang="vi-VN"/>
              <a:t>Ví dụ : Mạch giải mã 2 sang 4, ngõ ra tích cực thấp</a:t>
            </a:r>
          </a:p>
          <a:p>
            <a:pPr lvl="1" eaLnBrk="1" hangingPunct="1">
              <a:defRPr/>
            </a:pPr>
            <a:r>
              <a:rPr lang="en-US" altLang="vi-VN"/>
              <a:t>Sơ đồ khối</a:t>
            </a:r>
          </a:p>
          <a:p>
            <a:pPr lvl="1" eaLnBrk="1" hangingPunct="1">
              <a:defRPr/>
            </a:pPr>
            <a:r>
              <a:rPr lang="en-US" altLang="vi-VN"/>
              <a:t>Bảng sự thật</a:t>
            </a:r>
          </a:p>
          <a:p>
            <a:pPr lvl="1" eaLnBrk="1" hangingPunct="1">
              <a:defRPr/>
            </a:pPr>
            <a:r>
              <a:rPr lang="en-US" altLang="vi-VN"/>
              <a:t>Hàm Boolean</a:t>
            </a:r>
          </a:p>
          <a:p>
            <a:pPr marL="457200" lvl="1" indent="0">
              <a:buNone/>
              <a:defRPr/>
            </a:pPr>
            <a:r>
              <a:rPr lang="en-US" altLang="vi-VN"/>
              <a:t>Y</a:t>
            </a:r>
            <a:r>
              <a:rPr lang="en-US" altLang="vi-VN" baseline="-25000"/>
              <a:t>0</a:t>
            </a:r>
            <a:r>
              <a:rPr lang="en-US" altLang="vi-VN"/>
              <a:t> = X</a:t>
            </a:r>
            <a:r>
              <a:rPr lang="en-US" altLang="vi-VN" baseline="-25000"/>
              <a:t>1</a:t>
            </a:r>
            <a:r>
              <a:rPr lang="en-US" altLang="vi-VN"/>
              <a:t> + X</a:t>
            </a:r>
            <a:r>
              <a:rPr lang="en-US" altLang="vi-VN" baseline="-25000"/>
              <a:t>0</a:t>
            </a:r>
            <a:r>
              <a:rPr lang="en-US" altLang="vi-VN"/>
              <a:t> = X</a:t>
            </a:r>
            <a:r>
              <a:rPr lang="en-US" altLang="vi-VN" baseline="-25000"/>
              <a:t>1</a:t>
            </a:r>
            <a:r>
              <a:rPr lang="en-US" altLang="vi-VN"/>
              <a:t> . X</a:t>
            </a:r>
            <a:r>
              <a:rPr lang="en-US" altLang="vi-VN" baseline="-25000"/>
              <a:t>0</a:t>
            </a:r>
            <a:r>
              <a:rPr lang="en-US" altLang="vi-VN"/>
              <a:t> </a:t>
            </a:r>
            <a:endParaRPr lang="en-US" altLang="vi-VN" baseline="-25000"/>
          </a:p>
          <a:p>
            <a:pPr marL="457200" lvl="1" indent="0">
              <a:buNone/>
              <a:defRPr/>
            </a:pPr>
            <a:r>
              <a:rPr lang="en-US" altLang="vi-VN"/>
              <a:t>Y</a:t>
            </a:r>
            <a:r>
              <a:rPr lang="en-US" altLang="vi-VN" baseline="-25000"/>
              <a:t>1</a:t>
            </a:r>
            <a:r>
              <a:rPr lang="en-US" altLang="vi-VN"/>
              <a:t> = X</a:t>
            </a:r>
            <a:r>
              <a:rPr lang="en-US" altLang="vi-VN" baseline="-25000"/>
              <a:t>1</a:t>
            </a:r>
            <a:r>
              <a:rPr lang="en-US" altLang="vi-VN"/>
              <a:t> + X</a:t>
            </a:r>
            <a:r>
              <a:rPr lang="en-US" altLang="vi-VN" baseline="-25000"/>
              <a:t>0</a:t>
            </a:r>
            <a:r>
              <a:rPr lang="en-US" altLang="vi-VN"/>
              <a:t>= X</a:t>
            </a:r>
            <a:r>
              <a:rPr lang="en-US" altLang="vi-VN" baseline="-25000"/>
              <a:t>1</a:t>
            </a:r>
            <a:r>
              <a:rPr lang="en-US" altLang="vi-VN"/>
              <a:t> . X</a:t>
            </a:r>
            <a:r>
              <a:rPr lang="en-US" altLang="vi-VN" baseline="-25000"/>
              <a:t>0</a:t>
            </a:r>
            <a:r>
              <a:rPr lang="en-US" altLang="vi-VN"/>
              <a:t> </a:t>
            </a:r>
            <a:endParaRPr lang="en-US" altLang="vi-VN" baseline="-25000"/>
          </a:p>
          <a:p>
            <a:pPr marL="457200" lvl="1" indent="0">
              <a:buNone/>
              <a:defRPr/>
            </a:pPr>
            <a:r>
              <a:rPr lang="en-US" altLang="vi-VN"/>
              <a:t>Y</a:t>
            </a:r>
            <a:r>
              <a:rPr lang="en-US" altLang="vi-VN" baseline="-25000"/>
              <a:t>2</a:t>
            </a:r>
            <a:r>
              <a:rPr lang="en-US" altLang="vi-VN"/>
              <a:t> = X</a:t>
            </a:r>
            <a:r>
              <a:rPr lang="en-US" altLang="vi-VN" baseline="-25000"/>
              <a:t>1</a:t>
            </a:r>
            <a:r>
              <a:rPr lang="en-US" altLang="vi-VN"/>
              <a:t> + X</a:t>
            </a:r>
            <a:r>
              <a:rPr lang="en-US" altLang="vi-VN" baseline="-25000"/>
              <a:t>0</a:t>
            </a:r>
            <a:r>
              <a:rPr lang="en-US" altLang="vi-VN"/>
              <a:t>= X</a:t>
            </a:r>
            <a:r>
              <a:rPr lang="en-US" altLang="vi-VN" baseline="-25000"/>
              <a:t>1</a:t>
            </a:r>
            <a:r>
              <a:rPr lang="en-US" altLang="vi-VN"/>
              <a:t> . X</a:t>
            </a:r>
            <a:r>
              <a:rPr lang="en-US" altLang="vi-VN" baseline="-25000"/>
              <a:t>0</a:t>
            </a:r>
            <a:r>
              <a:rPr lang="en-US" altLang="vi-VN"/>
              <a:t> </a:t>
            </a:r>
            <a:endParaRPr lang="en-US" altLang="vi-VN" baseline="-25000"/>
          </a:p>
          <a:p>
            <a:pPr marL="457200" lvl="1" indent="0">
              <a:buNone/>
              <a:defRPr/>
            </a:pPr>
            <a:r>
              <a:rPr lang="en-US" altLang="vi-VN"/>
              <a:t>Y</a:t>
            </a:r>
            <a:r>
              <a:rPr lang="en-US" altLang="vi-VN" baseline="-25000"/>
              <a:t>3</a:t>
            </a:r>
            <a:r>
              <a:rPr lang="en-US" altLang="vi-VN"/>
              <a:t> = X</a:t>
            </a:r>
            <a:r>
              <a:rPr lang="en-US" altLang="vi-VN" baseline="-25000"/>
              <a:t>1</a:t>
            </a:r>
            <a:r>
              <a:rPr lang="en-US" altLang="vi-VN"/>
              <a:t> + X</a:t>
            </a:r>
            <a:r>
              <a:rPr lang="en-US" altLang="vi-VN" baseline="-25000"/>
              <a:t>0</a:t>
            </a:r>
            <a:r>
              <a:rPr lang="en-US" altLang="vi-VN"/>
              <a:t>= X</a:t>
            </a:r>
            <a:r>
              <a:rPr lang="en-US" altLang="vi-VN" baseline="-25000"/>
              <a:t>1</a:t>
            </a:r>
            <a:r>
              <a:rPr lang="en-US" altLang="vi-VN"/>
              <a:t> . X</a:t>
            </a:r>
            <a:r>
              <a:rPr lang="en-US" altLang="vi-VN" baseline="-25000"/>
              <a:t>0</a:t>
            </a:r>
            <a:r>
              <a:rPr lang="en-US" altLang="vi-VN"/>
              <a:t> </a:t>
            </a:r>
            <a:endParaRPr lang="en-US" altLang="vi-VN" baseline="-25000"/>
          </a:p>
          <a:p>
            <a:pPr lvl="1" eaLnBrk="1" hangingPunct="1">
              <a:defRPr/>
            </a:pPr>
            <a:r>
              <a:rPr lang="en-US" altLang="vi-VN"/>
              <a:t>Sơ đồ (tự vẽ)</a:t>
            </a:r>
          </a:p>
          <a:p>
            <a:pPr marL="457200" lvl="1" indent="0">
              <a:buNone/>
              <a:defRPr/>
            </a:pPr>
            <a:endParaRPr lang="en-US" altLang="vi-VN"/>
          </a:p>
          <a:p>
            <a:pPr lvl="1" eaLnBrk="1" hangingPunct="1">
              <a:buFont typeface="Wingdings" panose="05000000000000000000" pitchFamily="2" charset="2"/>
              <a:buNone/>
              <a:defRPr/>
            </a:pPr>
            <a:endParaRPr lang="en-US" altLang="vi-VN"/>
          </a:p>
        </p:txBody>
      </p:sp>
      <p:sp>
        <p:nvSpPr>
          <p:cNvPr id="60418" name="Slide Number Placeholder 6">
            <a:extLst>
              <a:ext uri="{FF2B5EF4-FFF2-40B4-BE49-F238E27FC236}">
                <a16:creationId xmlns:a16="http://schemas.microsoft.com/office/drawing/2014/main" id="{70269FA0-669A-4C4E-9962-1E6AFC10A6F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31B42958-8AF9-4978-B9D4-59489F32A37B}" type="slidenum">
              <a:rPr lang="en-US" altLang="vi-VN" sz="1400">
                <a:latin typeface="Tahoma" panose="020B0604030504040204" pitchFamily="34" charset="0"/>
              </a:rPr>
              <a:pPr>
                <a:spcBef>
                  <a:spcPct val="0"/>
                </a:spcBef>
                <a:buClrTx/>
                <a:buSzTx/>
                <a:buFontTx/>
                <a:buNone/>
              </a:pPr>
              <a:t>61</a:t>
            </a:fld>
            <a:endParaRPr lang="en-US" altLang="vi-VN" sz="1400">
              <a:latin typeface="Tahoma" panose="020B0604030504040204" pitchFamily="34" charset="0"/>
            </a:endParaRPr>
          </a:p>
        </p:txBody>
      </p:sp>
      <p:pic>
        <p:nvPicPr>
          <p:cNvPr id="60421" name="Picture 4">
            <a:extLst>
              <a:ext uri="{FF2B5EF4-FFF2-40B4-BE49-F238E27FC236}">
                <a16:creationId xmlns:a16="http://schemas.microsoft.com/office/drawing/2014/main" id="{4AF908A2-436A-4BE7-A4E2-FAF316D6F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263" y="1866900"/>
            <a:ext cx="25908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5">
            <a:extLst>
              <a:ext uri="{FF2B5EF4-FFF2-40B4-BE49-F238E27FC236}">
                <a16:creationId xmlns:a16="http://schemas.microsoft.com/office/drawing/2014/main" id="{6FD78CDB-C988-43D3-9914-3B40A16DED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426" y="4338638"/>
            <a:ext cx="38004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0423" name="Straight Connector 6">
            <a:extLst>
              <a:ext uri="{FF2B5EF4-FFF2-40B4-BE49-F238E27FC236}">
                <a16:creationId xmlns:a16="http://schemas.microsoft.com/office/drawing/2014/main" id="{0581B4E8-5314-490E-9259-BB9989BBF641}"/>
              </a:ext>
            </a:extLst>
          </p:cNvPr>
          <p:cNvCxnSpPr>
            <a:cxnSpLocks noChangeShapeType="1"/>
          </p:cNvCxnSpPr>
          <p:nvPr/>
        </p:nvCxnSpPr>
        <p:spPr bwMode="auto">
          <a:xfrm>
            <a:off x="3019425" y="5445125"/>
            <a:ext cx="304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0424" name="Straight Connector 7">
            <a:extLst>
              <a:ext uri="{FF2B5EF4-FFF2-40B4-BE49-F238E27FC236}">
                <a16:creationId xmlns:a16="http://schemas.microsoft.com/office/drawing/2014/main" id="{D62BDDD2-F451-4E15-9A28-705D0FB9AEE0}"/>
              </a:ext>
            </a:extLst>
          </p:cNvPr>
          <p:cNvCxnSpPr>
            <a:cxnSpLocks noChangeShapeType="1"/>
          </p:cNvCxnSpPr>
          <p:nvPr/>
        </p:nvCxnSpPr>
        <p:spPr bwMode="auto">
          <a:xfrm>
            <a:off x="2286000" y="3914775"/>
            <a:ext cx="304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0425" name="Straight Connector 8">
            <a:extLst>
              <a:ext uri="{FF2B5EF4-FFF2-40B4-BE49-F238E27FC236}">
                <a16:creationId xmlns:a16="http://schemas.microsoft.com/office/drawing/2014/main" id="{ACF38330-5562-4B4F-BE5A-0E84C11DFB1E}"/>
              </a:ext>
            </a:extLst>
          </p:cNvPr>
          <p:cNvCxnSpPr>
            <a:cxnSpLocks noChangeShapeType="1"/>
          </p:cNvCxnSpPr>
          <p:nvPr/>
        </p:nvCxnSpPr>
        <p:spPr bwMode="auto">
          <a:xfrm>
            <a:off x="2286000" y="4405313"/>
            <a:ext cx="304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0426" name="Straight Connector 9">
            <a:extLst>
              <a:ext uri="{FF2B5EF4-FFF2-40B4-BE49-F238E27FC236}">
                <a16:creationId xmlns:a16="http://schemas.microsoft.com/office/drawing/2014/main" id="{D4E26DF6-BF4A-4085-BB6D-18C93F2DD8FB}"/>
              </a:ext>
            </a:extLst>
          </p:cNvPr>
          <p:cNvCxnSpPr>
            <a:cxnSpLocks noChangeShapeType="1"/>
          </p:cNvCxnSpPr>
          <p:nvPr/>
        </p:nvCxnSpPr>
        <p:spPr bwMode="auto">
          <a:xfrm>
            <a:off x="2286000" y="4938713"/>
            <a:ext cx="304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0427" name="Straight Connector 10">
            <a:extLst>
              <a:ext uri="{FF2B5EF4-FFF2-40B4-BE49-F238E27FC236}">
                <a16:creationId xmlns:a16="http://schemas.microsoft.com/office/drawing/2014/main" id="{05719138-22D2-4E90-8D88-C778462A2B10}"/>
              </a:ext>
            </a:extLst>
          </p:cNvPr>
          <p:cNvCxnSpPr>
            <a:cxnSpLocks noChangeShapeType="1"/>
          </p:cNvCxnSpPr>
          <p:nvPr/>
        </p:nvCxnSpPr>
        <p:spPr bwMode="auto">
          <a:xfrm>
            <a:off x="2286000" y="5438775"/>
            <a:ext cx="304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0428" name="Straight Connector 14">
            <a:extLst>
              <a:ext uri="{FF2B5EF4-FFF2-40B4-BE49-F238E27FC236}">
                <a16:creationId xmlns:a16="http://schemas.microsoft.com/office/drawing/2014/main" id="{0CC2439B-D322-4A78-939F-2D8169173035}"/>
              </a:ext>
            </a:extLst>
          </p:cNvPr>
          <p:cNvCxnSpPr>
            <a:cxnSpLocks noChangeShapeType="1"/>
          </p:cNvCxnSpPr>
          <p:nvPr/>
        </p:nvCxnSpPr>
        <p:spPr bwMode="auto">
          <a:xfrm>
            <a:off x="3795713" y="4405313"/>
            <a:ext cx="304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0429" name="Straight Connector 15">
            <a:extLst>
              <a:ext uri="{FF2B5EF4-FFF2-40B4-BE49-F238E27FC236}">
                <a16:creationId xmlns:a16="http://schemas.microsoft.com/office/drawing/2014/main" id="{26EDFE39-9863-4BB0-B4FD-95C2BE3076FB}"/>
              </a:ext>
            </a:extLst>
          </p:cNvPr>
          <p:cNvCxnSpPr>
            <a:cxnSpLocks noChangeShapeType="1"/>
          </p:cNvCxnSpPr>
          <p:nvPr/>
        </p:nvCxnSpPr>
        <p:spPr bwMode="auto">
          <a:xfrm>
            <a:off x="3019425" y="4927600"/>
            <a:ext cx="304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0430" name="Straight Connector 16">
            <a:extLst>
              <a:ext uri="{FF2B5EF4-FFF2-40B4-BE49-F238E27FC236}">
                <a16:creationId xmlns:a16="http://schemas.microsoft.com/office/drawing/2014/main" id="{C9EF7E2F-59EE-4B2B-BBDB-1CC307630870}"/>
              </a:ext>
            </a:extLst>
          </p:cNvPr>
          <p:cNvCxnSpPr>
            <a:cxnSpLocks noChangeShapeType="1"/>
          </p:cNvCxnSpPr>
          <p:nvPr/>
        </p:nvCxnSpPr>
        <p:spPr bwMode="auto">
          <a:xfrm>
            <a:off x="3795713" y="5445125"/>
            <a:ext cx="304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0431" name="Straight Connector 17">
            <a:extLst>
              <a:ext uri="{FF2B5EF4-FFF2-40B4-BE49-F238E27FC236}">
                <a16:creationId xmlns:a16="http://schemas.microsoft.com/office/drawing/2014/main" id="{B9A9A778-84EE-4516-9B88-5E38DD80BEFE}"/>
              </a:ext>
            </a:extLst>
          </p:cNvPr>
          <p:cNvCxnSpPr>
            <a:cxnSpLocks noChangeShapeType="1"/>
          </p:cNvCxnSpPr>
          <p:nvPr/>
        </p:nvCxnSpPr>
        <p:spPr bwMode="auto">
          <a:xfrm>
            <a:off x="4543425" y="3924300"/>
            <a:ext cx="304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0432" name="Straight Connector 4">
            <a:extLst>
              <a:ext uri="{FF2B5EF4-FFF2-40B4-BE49-F238E27FC236}">
                <a16:creationId xmlns:a16="http://schemas.microsoft.com/office/drawing/2014/main" id="{96003778-C9DB-419B-A350-8DA277D44343}"/>
              </a:ext>
            </a:extLst>
          </p:cNvPr>
          <p:cNvCxnSpPr>
            <a:cxnSpLocks noChangeShapeType="1"/>
          </p:cNvCxnSpPr>
          <p:nvPr/>
        </p:nvCxnSpPr>
        <p:spPr bwMode="auto">
          <a:xfrm>
            <a:off x="4543426" y="3883025"/>
            <a:ext cx="9429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0433" name="Straight Connector 23">
            <a:extLst>
              <a:ext uri="{FF2B5EF4-FFF2-40B4-BE49-F238E27FC236}">
                <a16:creationId xmlns:a16="http://schemas.microsoft.com/office/drawing/2014/main" id="{C22BBFF4-C41D-4491-8F1C-48343AE9BEB1}"/>
              </a:ext>
            </a:extLst>
          </p:cNvPr>
          <p:cNvCxnSpPr>
            <a:cxnSpLocks noChangeShapeType="1"/>
          </p:cNvCxnSpPr>
          <p:nvPr/>
        </p:nvCxnSpPr>
        <p:spPr bwMode="auto">
          <a:xfrm>
            <a:off x="5181600" y="3924300"/>
            <a:ext cx="304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0434" name="Straight Connector 24">
            <a:extLst>
              <a:ext uri="{FF2B5EF4-FFF2-40B4-BE49-F238E27FC236}">
                <a16:creationId xmlns:a16="http://schemas.microsoft.com/office/drawing/2014/main" id="{6A0292D8-1A3D-400B-B876-C38AF6FF6D32}"/>
              </a:ext>
            </a:extLst>
          </p:cNvPr>
          <p:cNvCxnSpPr>
            <a:cxnSpLocks noChangeShapeType="1"/>
          </p:cNvCxnSpPr>
          <p:nvPr/>
        </p:nvCxnSpPr>
        <p:spPr bwMode="auto">
          <a:xfrm>
            <a:off x="4467225" y="4405313"/>
            <a:ext cx="304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0435" name="Straight Connector 25">
            <a:extLst>
              <a:ext uri="{FF2B5EF4-FFF2-40B4-BE49-F238E27FC236}">
                <a16:creationId xmlns:a16="http://schemas.microsoft.com/office/drawing/2014/main" id="{5350A060-621D-4D82-9EBC-84FE9E9E3CB7}"/>
              </a:ext>
            </a:extLst>
          </p:cNvPr>
          <p:cNvCxnSpPr>
            <a:cxnSpLocks noChangeShapeType="1"/>
          </p:cNvCxnSpPr>
          <p:nvPr/>
        </p:nvCxnSpPr>
        <p:spPr bwMode="auto">
          <a:xfrm>
            <a:off x="4470401" y="4360863"/>
            <a:ext cx="9429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0436" name="Straight Connector 27">
            <a:extLst>
              <a:ext uri="{FF2B5EF4-FFF2-40B4-BE49-F238E27FC236}">
                <a16:creationId xmlns:a16="http://schemas.microsoft.com/office/drawing/2014/main" id="{8C56D3EE-CCE2-4CE1-8DF0-D93E8A4C176C}"/>
              </a:ext>
            </a:extLst>
          </p:cNvPr>
          <p:cNvCxnSpPr>
            <a:cxnSpLocks noChangeShapeType="1"/>
          </p:cNvCxnSpPr>
          <p:nvPr/>
        </p:nvCxnSpPr>
        <p:spPr bwMode="auto">
          <a:xfrm>
            <a:off x="4467226" y="4876800"/>
            <a:ext cx="9429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0437" name="Straight Connector 28">
            <a:extLst>
              <a:ext uri="{FF2B5EF4-FFF2-40B4-BE49-F238E27FC236}">
                <a16:creationId xmlns:a16="http://schemas.microsoft.com/office/drawing/2014/main" id="{BD627877-F937-484E-A7D0-181A9DA87E7C}"/>
              </a:ext>
            </a:extLst>
          </p:cNvPr>
          <p:cNvCxnSpPr>
            <a:cxnSpLocks noChangeShapeType="1"/>
          </p:cNvCxnSpPr>
          <p:nvPr/>
        </p:nvCxnSpPr>
        <p:spPr bwMode="auto">
          <a:xfrm>
            <a:off x="5105400" y="4938713"/>
            <a:ext cx="304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0438" name="Straight Connector 29">
            <a:extLst>
              <a:ext uri="{FF2B5EF4-FFF2-40B4-BE49-F238E27FC236}">
                <a16:creationId xmlns:a16="http://schemas.microsoft.com/office/drawing/2014/main" id="{0A488EA9-DA3D-4F18-B721-39D14F5932DC}"/>
              </a:ext>
            </a:extLst>
          </p:cNvPr>
          <p:cNvCxnSpPr>
            <a:cxnSpLocks noChangeShapeType="1"/>
          </p:cNvCxnSpPr>
          <p:nvPr/>
        </p:nvCxnSpPr>
        <p:spPr bwMode="auto">
          <a:xfrm>
            <a:off x="4467226" y="5438775"/>
            <a:ext cx="94297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637567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a:extLst>
              <a:ext uri="{FF2B5EF4-FFF2-40B4-BE49-F238E27FC236}">
                <a16:creationId xmlns:a16="http://schemas.microsoft.com/office/drawing/2014/main" id="{B79F7CCC-65BC-4BC5-A47F-E09568EB1BB7}"/>
              </a:ext>
            </a:extLst>
          </p:cNvPr>
          <p:cNvSpPr>
            <a:spLocks noGrp="1" noChangeArrowheads="1"/>
          </p:cNvSpPr>
          <p:nvPr>
            <p:ph type="title"/>
          </p:nvPr>
        </p:nvSpPr>
        <p:spPr>
          <a:xfrm>
            <a:off x="2667000" y="228600"/>
            <a:ext cx="7962900" cy="533400"/>
          </a:xfrm>
        </p:spPr>
        <p:txBody>
          <a:bodyPr>
            <a:normAutofit fontScale="90000"/>
          </a:bodyPr>
          <a:lstStyle/>
          <a:p>
            <a:pPr eaLnBrk="1" hangingPunct="1"/>
            <a:r>
              <a:rPr lang="en-US" altLang="vi-VN"/>
              <a:t>Mạch Mã Hóa và Gỉai Mã</a:t>
            </a:r>
          </a:p>
        </p:txBody>
      </p:sp>
      <p:sp>
        <p:nvSpPr>
          <p:cNvPr id="69636" name="Rectangle 3">
            <a:extLst>
              <a:ext uri="{FF2B5EF4-FFF2-40B4-BE49-F238E27FC236}">
                <a16:creationId xmlns:a16="http://schemas.microsoft.com/office/drawing/2014/main" id="{F5E6F482-7B01-4451-B0A8-2F26C4678DBF}"/>
              </a:ext>
            </a:extLst>
          </p:cNvPr>
          <p:cNvSpPr>
            <a:spLocks noGrp="1" noChangeArrowheads="1"/>
          </p:cNvSpPr>
          <p:nvPr>
            <p:ph type="body" sz="half" idx="1"/>
          </p:nvPr>
        </p:nvSpPr>
        <p:spPr>
          <a:xfrm>
            <a:off x="1752600" y="1143000"/>
            <a:ext cx="8686800" cy="5486400"/>
          </a:xfrm>
        </p:spPr>
        <p:txBody>
          <a:bodyPr/>
          <a:lstStyle/>
          <a:p>
            <a:pPr eaLnBrk="1" hangingPunct="1">
              <a:defRPr/>
            </a:pPr>
            <a:r>
              <a:rPr lang="en-US" altLang="vi-VN"/>
              <a:t>Ví dụ : Mạch giải mã 2 sang 4 có ngõ ra tích cực thấp, 1 vào điều khiển tích cực thấp.</a:t>
            </a:r>
          </a:p>
          <a:p>
            <a:pPr lvl="1" eaLnBrk="1" hangingPunct="1">
              <a:defRPr/>
            </a:pPr>
            <a:r>
              <a:rPr lang="en-US" altLang="vi-VN"/>
              <a:t>Sơ đồ khối</a:t>
            </a:r>
          </a:p>
          <a:p>
            <a:pPr lvl="1" eaLnBrk="1" hangingPunct="1">
              <a:defRPr/>
            </a:pPr>
            <a:r>
              <a:rPr lang="en-US" altLang="vi-VN"/>
              <a:t>Bảng sự thật</a:t>
            </a:r>
          </a:p>
          <a:p>
            <a:pPr lvl="1" eaLnBrk="1" hangingPunct="1">
              <a:defRPr/>
            </a:pPr>
            <a:r>
              <a:rPr lang="en-US" altLang="vi-VN"/>
              <a:t>Hàm Boole</a:t>
            </a:r>
          </a:p>
          <a:p>
            <a:pPr lvl="1" eaLnBrk="1" hangingPunct="1">
              <a:defRPr/>
            </a:pPr>
            <a:r>
              <a:rPr lang="en-US" altLang="vi-VN"/>
              <a:t>Sơ đồ (tự vẽ)</a:t>
            </a:r>
          </a:p>
          <a:p>
            <a:pPr marL="457200" lvl="1" indent="0">
              <a:buNone/>
              <a:defRPr/>
            </a:pPr>
            <a:endParaRPr lang="en-US" altLang="vi-VN"/>
          </a:p>
          <a:p>
            <a:pPr marL="457200" lvl="1" indent="0">
              <a:buNone/>
              <a:defRPr/>
            </a:pPr>
            <a:endParaRPr lang="en-US" altLang="vi-VN"/>
          </a:p>
        </p:txBody>
      </p:sp>
      <p:sp>
        <p:nvSpPr>
          <p:cNvPr id="61442" name="Slide Number Placeholder 6">
            <a:extLst>
              <a:ext uri="{FF2B5EF4-FFF2-40B4-BE49-F238E27FC236}">
                <a16:creationId xmlns:a16="http://schemas.microsoft.com/office/drawing/2014/main" id="{A842C5D2-5DF3-46CF-ADE6-7458DD8C53A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9615C235-D503-4E77-9835-6A4707A7CBDE}" type="slidenum">
              <a:rPr lang="en-US" altLang="vi-VN" sz="1400">
                <a:latin typeface="Tahoma" panose="020B0604030504040204" pitchFamily="34" charset="0"/>
              </a:rPr>
              <a:pPr>
                <a:spcBef>
                  <a:spcPct val="0"/>
                </a:spcBef>
                <a:buClrTx/>
                <a:buSzTx/>
                <a:buFontTx/>
                <a:buNone/>
              </a:pPr>
              <a:t>62</a:t>
            </a:fld>
            <a:endParaRPr lang="en-US" altLang="vi-VN" sz="1400">
              <a:latin typeface="Tahoma" panose="020B0604030504040204" pitchFamily="34" charset="0"/>
            </a:endParaRPr>
          </a:p>
        </p:txBody>
      </p:sp>
      <p:pic>
        <p:nvPicPr>
          <p:cNvPr id="61445" name="Picture 4">
            <a:extLst>
              <a:ext uri="{FF2B5EF4-FFF2-40B4-BE49-F238E27FC236}">
                <a16:creationId xmlns:a16="http://schemas.microsoft.com/office/drawing/2014/main" id="{6D2FDE6E-2D56-48EC-96BF-595663EF7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5800" y="2362200"/>
            <a:ext cx="2362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5">
            <a:extLst>
              <a:ext uri="{FF2B5EF4-FFF2-40B4-BE49-F238E27FC236}">
                <a16:creationId xmlns:a16="http://schemas.microsoft.com/office/drawing/2014/main" id="{BA25A206-2C16-42A1-B7B7-11E1738D9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209800"/>
            <a:ext cx="37338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7">
            <a:extLst>
              <a:ext uri="{FF2B5EF4-FFF2-40B4-BE49-F238E27FC236}">
                <a16:creationId xmlns:a16="http://schemas.microsoft.com/office/drawing/2014/main" id="{9E6B0D27-0E72-41E3-8447-F76E7BE1DC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300" y="4743450"/>
            <a:ext cx="81534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26143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4B7A16CB-5FD9-48C0-B5A8-683027A6CA95}"/>
              </a:ext>
            </a:extLst>
          </p:cNvPr>
          <p:cNvSpPr>
            <a:spLocks noGrp="1"/>
          </p:cNvSpPr>
          <p:nvPr>
            <p:ph type="title"/>
          </p:nvPr>
        </p:nvSpPr>
        <p:spPr>
          <a:xfrm>
            <a:off x="2743200" y="228600"/>
            <a:ext cx="7886700" cy="533400"/>
          </a:xfrm>
        </p:spPr>
        <p:txBody>
          <a:bodyPr>
            <a:normAutofit fontScale="90000"/>
          </a:bodyPr>
          <a:lstStyle/>
          <a:p>
            <a:r>
              <a:rPr lang="en-US" altLang="vi-VN"/>
              <a:t>Lưu ý</a:t>
            </a:r>
          </a:p>
        </p:txBody>
      </p:sp>
      <p:sp>
        <p:nvSpPr>
          <p:cNvPr id="62467" name="Text Placeholder 2">
            <a:extLst>
              <a:ext uri="{FF2B5EF4-FFF2-40B4-BE49-F238E27FC236}">
                <a16:creationId xmlns:a16="http://schemas.microsoft.com/office/drawing/2014/main" id="{238EE446-1859-4A42-8FAF-3FF070FB1235}"/>
              </a:ext>
            </a:extLst>
          </p:cNvPr>
          <p:cNvSpPr>
            <a:spLocks noGrp="1"/>
          </p:cNvSpPr>
          <p:nvPr>
            <p:ph type="body" sz="half" idx="1"/>
          </p:nvPr>
        </p:nvSpPr>
        <p:spPr>
          <a:xfrm>
            <a:off x="1752600" y="1295401"/>
            <a:ext cx="8686800" cy="5026025"/>
          </a:xfrm>
        </p:spPr>
        <p:txBody>
          <a:bodyPr/>
          <a:lstStyle/>
          <a:p>
            <a:r>
              <a:rPr lang="en-US" altLang="vi-VN"/>
              <a:t>Tích cực cao</a:t>
            </a:r>
          </a:p>
          <a:p>
            <a:pPr lvl="1"/>
            <a:r>
              <a:rPr lang="en-US" altLang="vi-VN"/>
              <a:t>Khi tích cực thì ở mức cao</a:t>
            </a:r>
          </a:p>
          <a:p>
            <a:pPr lvl="1"/>
            <a:r>
              <a:rPr lang="en-US" altLang="vi-VN"/>
              <a:t>Không tích cực thì ở mức thấp</a:t>
            </a:r>
          </a:p>
          <a:p>
            <a:r>
              <a:rPr lang="en-US" altLang="vi-VN"/>
              <a:t>Tích cực thấp</a:t>
            </a:r>
          </a:p>
          <a:p>
            <a:pPr lvl="1"/>
            <a:r>
              <a:rPr lang="en-US" altLang="vi-VN"/>
              <a:t>Khi tích cực ở mức thấp</a:t>
            </a:r>
          </a:p>
          <a:p>
            <a:pPr lvl="1"/>
            <a:r>
              <a:rPr lang="en-US" altLang="vi-VN"/>
              <a:t>Không tích cực ở mức cao</a:t>
            </a:r>
          </a:p>
        </p:txBody>
      </p:sp>
    </p:spTree>
    <p:extLst>
      <p:ext uri="{BB962C8B-B14F-4D97-AF65-F5344CB8AC3E}">
        <p14:creationId xmlns:p14="http://schemas.microsoft.com/office/powerpoint/2010/main" val="7956759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a:extLst>
              <a:ext uri="{FF2B5EF4-FFF2-40B4-BE49-F238E27FC236}">
                <a16:creationId xmlns:a16="http://schemas.microsoft.com/office/drawing/2014/main" id="{E80C8B95-2F85-466D-A697-D00A839DF73A}"/>
              </a:ext>
            </a:extLst>
          </p:cNvPr>
          <p:cNvSpPr>
            <a:spLocks noGrp="1" noChangeArrowheads="1"/>
          </p:cNvSpPr>
          <p:nvPr>
            <p:ph type="title"/>
          </p:nvPr>
        </p:nvSpPr>
        <p:spPr>
          <a:xfrm>
            <a:off x="2667000" y="228600"/>
            <a:ext cx="7962900" cy="533400"/>
          </a:xfrm>
        </p:spPr>
        <p:txBody>
          <a:bodyPr>
            <a:normAutofit fontScale="90000"/>
          </a:bodyPr>
          <a:lstStyle/>
          <a:p>
            <a:pPr eaLnBrk="1" hangingPunct="1"/>
            <a:r>
              <a:rPr lang="en-US" altLang="vi-VN"/>
              <a:t>Mạch Gỉai Mã</a:t>
            </a:r>
          </a:p>
        </p:txBody>
      </p:sp>
      <p:sp>
        <p:nvSpPr>
          <p:cNvPr id="63492" name="Rectangle 3">
            <a:extLst>
              <a:ext uri="{FF2B5EF4-FFF2-40B4-BE49-F238E27FC236}">
                <a16:creationId xmlns:a16="http://schemas.microsoft.com/office/drawing/2014/main" id="{2FD7A51E-B8FD-43C0-98A6-E7B8C92E0E44}"/>
              </a:ext>
            </a:extLst>
          </p:cNvPr>
          <p:cNvSpPr>
            <a:spLocks noGrp="1" noChangeArrowheads="1"/>
          </p:cNvSpPr>
          <p:nvPr>
            <p:ph type="body" sz="half" idx="1"/>
          </p:nvPr>
        </p:nvSpPr>
        <p:spPr>
          <a:xfrm>
            <a:off x="1752600" y="1219200"/>
            <a:ext cx="8686800" cy="5410200"/>
          </a:xfrm>
        </p:spPr>
        <p:txBody>
          <a:bodyPr/>
          <a:lstStyle/>
          <a:p>
            <a:pPr eaLnBrk="1" hangingPunct="1"/>
            <a:r>
              <a:rPr lang="en-US" altLang="vi-VN"/>
              <a:t>Giới thiệu vi mạch</a:t>
            </a:r>
          </a:p>
          <a:p>
            <a:pPr eaLnBrk="1" hangingPunct="1"/>
            <a:endParaRPr lang="en-US" altLang="vi-VN"/>
          </a:p>
        </p:txBody>
      </p:sp>
      <p:sp>
        <p:nvSpPr>
          <p:cNvPr id="63490" name="Slide Number Placeholder 6">
            <a:extLst>
              <a:ext uri="{FF2B5EF4-FFF2-40B4-BE49-F238E27FC236}">
                <a16:creationId xmlns:a16="http://schemas.microsoft.com/office/drawing/2014/main" id="{6128B265-8DF1-4E22-B589-B1D50EC010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86ECB508-C58B-4F36-9EB8-A95272B384FB}" type="slidenum">
              <a:rPr lang="en-US" altLang="vi-VN" sz="1400">
                <a:latin typeface="Tahoma" panose="020B0604030504040204" pitchFamily="34" charset="0"/>
              </a:rPr>
              <a:pPr>
                <a:spcBef>
                  <a:spcPct val="0"/>
                </a:spcBef>
                <a:buClrTx/>
                <a:buSzTx/>
                <a:buFontTx/>
                <a:buNone/>
              </a:pPr>
              <a:t>64</a:t>
            </a:fld>
            <a:endParaRPr lang="en-US" altLang="vi-VN" sz="1400">
              <a:latin typeface="Tahoma" panose="020B0604030504040204" pitchFamily="34" charset="0"/>
            </a:endParaRPr>
          </a:p>
        </p:txBody>
      </p:sp>
      <p:pic>
        <p:nvPicPr>
          <p:cNvPr id="63493" name="Picture 4">
            <a:extLst>
              <a:ext uri="{FF2B5EF4-FFF2-40B4-BE49-F238E27FC236}">
                <a16:creationId xmlns:a16="http://schemas.microsoft.com/office/drawing/2014/main" id="{54C8BCA0-8565-49F8-ABED-2BCFEB095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28800"/>
            <a:ext cx="6705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Text Box 5">
            <a:extLst>
              <a:ext uri="{FF2B5EF4-FFF2-40B4-BE49-F238E27FC236}">
                <a16:creationId xmlns:a16="http://schemas.microsoft.com/office/drawing/2014/main" id="{A5134F8E-63D1-49DF-90BA-1D0A4B890573}"/>
              </a:ext>
            </a:extLst>
          </p:cNvPr>
          <p:cNvSpPr txBox="1">
            <a:spLocks noChangeArrowheads="1"/>
          </p:cNvSpPr>
          <p:nvPr/>
        </p:nvSpPr>
        <p:spPr bwMode="auto">
          <a:xfrm>
            <a:off x="2133600" y="5105401"/>
            <a:ext cx="77724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50000"/>
              </a:spcBef>
              <a:buClrTx/>
              <a:buSzTx/>
              <a:buFontTx/>
              <a:buNone/>
            </a:pPr>
            <a:r>
              <a:rPr lang="en-AU" altLang="vi-VN" sz="2800" b="1">
                <a:latin typeface="Tahoma" panose="020B0604030504040204" pitchFamily="34" charset="0"/>
              </a:rPr>
              <a:t>74LS139 : Gồm 2 mạch giải mã 2 – 4</a:t>
            </a:r>
          </a:p>
          <a:p>
            <a:pPr>
              <a:spcBef>
                <a:spcPct val="50000"/>
              </a:spcBef>
              <a:buClrTx/>
              <a:buSzTx/>
              <a:buFontTx/>
              <a:buNone/>
            </a:pPr>
            <a:r>
              <a:rPr lang="en-AU" altLang="vi-VN" sz="2800" b="1">
                <a:latin typeface="Tahoma" panose="020B0604030504040204" pitchFamily="34" charset="0"/>
              </a:rPr>
              <a:t>74LS138 : Mạch giải mã 3 sang 8</a:t>
            </a:r>
          </a:p>
        </p:txBody>
      </p:sp>
    </p:spTree>
    <p:extLst>
      <p:ext uri="{BB962C8B-B14F-4D97-AF65-F5344CB8AC3E}">
        <p14:creationId xmlns:p14="http://schemas.microsoft.com/office/powerpoint/2010/main" val="17587459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a:extLst>
              <a:ext uri="{FF2B5EF4-FFF2-40B4-BE49-F238E27FC236}">
                <a16:creationId xmlns:a16="http://schemas.microsoft.com/office/drawing/2014/main" id="{4BC30F74-FA9D-4368-A78C-22E78B528B1A}"/>
              </a:ext>
            </a:extLst>
          </p:cNvPr>
          <p:cNvSpPr>
            <a:spLocks noGrp="1" noChangeArrowheads="1"/>
          </p:cNvSpPr>
          <p:nvPr>
            <p:ph type="title"/>
          </p:nvPr>
        </p:nvSpPr>
        <p:spPr>
          <a:xfrm>
            <a:off x="2667000" y="228600"/>
            <a:ext cx="7962900" cy="533400"/>
          </a:xfrm>
        </p:spPr>
        <p:txBody>
          <a:bodyPr>
            <a:normAutofit fontScale="90000"/>
          </a:bodyPr>
          <a:lstStyle/>
          <a:p>
            <a:pPr eaLnBrk="1" hangingPunct="1"/>
            <a:r>
              <a:rPr lang="en-US" altLang="vi-VN"/>
              <a:t> Mạch Gỉai Mã 74138</a:t>
            </a:r>
          </a:p>
        </p:txBody>
      </p:sp>
      <p:sp>
        <p:nvSpPr>
          <p:cNvPr id="64516" name="Rectangle 3">
            <a:extLst>
              <a:ext uri="{FF2B5EF4-FFF2-40B4-BE49-F238E27FC236}">
                <a16:creationId xmlns:a16="http://schemas.microsoft.com/office/drawing/2014/main" id="{D1A59662-749C-4506-A29C-9E1A5D5C3BC7}"/>
              </a:ext>
            </a:extLst>
          </p:cNvPr>
          <p:cNvSpPr>
            <a:spLocks noGrp="1" noChangeArrowheads="1"/>
          </p:cNvSpPr>
          <p:nvPr>
            <p:ph type="body" sz="half" idx="1"/>
          </p:nvPr>
        </p:nvSpPr>
        <p:spPr>
          <a:xfrm>
            <a:off x="1752600" y="1219200"/>
            <a:ext cx="8686800" cy="5410200"/>
          </a:xfrm>
        </p:spPr>
        <p:txBody>
          <a:bodyPr/>
          <a:lstStyle/>
          <a:p>
            <a:pPr eaLnBrk="1" hangingPunct="1"/>
            <a:r>
              <a:rPr lang="en-US" altLang="vi-VN"/>
              <a:t>Bảng sự thật của 74LS138</a:t>
            </a:r>
          </a:p>
        </p:txBody>
      </p:sp>
      <p:sp>
        <p:nvSpPr>
          <p:cNvPr id="64514" name="Slide Number Placeholder 6">
            <a:extLst>
              <a:ext uri="{FF2B5EF4-FFF2-40B4-BE49-F238E27FC236}">
                <a16:creationId xmlns:a16="http://schemas.microsoft.com/office/drawing/2014/main" id="{1C18BACF-6885-42F7-A62B-4D23647DCB4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83041D4B-3364-4714-9111-EDF2EC6E856F}" type="slidenum">
              <a:rPr lang="en-US" altLang="vi-VN" sz="1400">
                <a:latin typeface="Tahoma" panose="020B0604030504040204" pitchFamily="34" charset="0"/>
              </a:rPr>
              <a:pPr>
                <a:spcBef>
                  <a:spcPct val="0"/>
                </a:spcBef>
                <a:buClrTx/>
                <a:buSzTx/>
                <a:buFontTx/>
                <a:buNone/>
              </a:pPr>
              <a:t>65</a:t>
            </a:fld>
            <a:endParaRPr lang="en-US" altLang="vi-VN" sz="1400">
              <a:latin typeface="Tahoma" panose="020B0604030504040204" pitchFamily="34" charset="0"/>
            </a:endParaRPr>
          </a:p>
        </p:txBody>
      </p:sp>
      <p:pic>
        <p:nvPicPr>
          <p:cNvPr id="64517" name="Picture 4">
            <a:extLst>
              <a:ext uri="{FF2B5EF4-FFF2-40B4-BE49-F238E27FC236}">
                <a16:creationId xmlns:a16="http://schemas.microsoft.com/office/drawing/2014/main" id="{7808CA51-16D4-4873-A11A-897267148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828800"/>
            <a:ext cx="8534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71239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a:extLst>
              <a:ext uri="{FF2B5EF4-FFF2-40B4-BE49-F238E27FC236}">
                <a16:creationId xmlns:a16="http://schemas.microsoft.com/office/drawing/2014/main" id="{491F1C0B-8FF5-42C4-9ECE-8869C9EB0F52}"/>
              </a:ext>
            </a:extLst>
          </p:cNvPr>
          <p:cNvSpPr>
            <a:spLocks noGrp="1" noChangeArrowheads="1"/>
          </p:cNvSpPr>
          <p:nvPr>
            <p:ph type="title"/>
          </p:nvPr>
        </p:nvSpPr>
        <p:spPr>
          <a:xfrm>
            <a:off x="2667000" y="228600"/>
            <a:ext cx="7962900" cy="533400"/>
          </a:xfrm>
        </p:spPr>
        <p:txBody>
          <a:bodyPr>
            <a:normAutofit fontScale="90000"/>
          </a:bodyPr>
          <a:lstStyle/>
          <a:p>
            <a:pPr eaLnBrk="1" hangingPunct="1"/>
            <a:r>
              <a:rPr lang="en-US" altLang="vi-VN"/>
              <a:t> Mạch Ghép kênh- Phân Kênh</a:t>
            </a:r>
          </a:p>
        </p:txBody>
      </p:sp>
      <p:sp>
        <p:nvSpPr>
          <p:cNvPr id="65540" name="Rectangle 3">
            <a:extLst>
              <a:ext uri="{FF2B5EF4-FFF2-40B4-BE49-F238E27FC236}">
                <a16:creationId xmlns:a16="http://schemas.microsoft.com/office/drawing/2014/main" id="{3361F6A5-B183-4FBA-9806-C3184FD6FE66}"/>
              </a:ext>
            </a:extLst>
          </p:cNvPr>
          <p:cNvSpPr>
            <a:spLocks noGrp="1" noChangeArrowheads="1"/>
          </p:cNvSpPr>
          <p:nvPr>
            <p:ph type="body" sz="half" idx="1"/>
          </p:nvPr>
        </p:nvSpPr>
        <p:spPr>
          <a:xfrm>
            <a:off x="1752600" y="1219200"/>
            <a:ext cx="8686800" cy="5410200"/>
          </a:xfrm>
        </p:spPr>
        <p:txBody>
          <a:bodyPr/>
          <a:lstStyle/>
          <a:p>
            <a:pPr eaLnBrk="1" hangingPunct="1"/>
            <a:r>
              <a:rPr lang="en-US" altLang="vi-VN"/>
              <a:t>Mạch ghép kênh (MUX = Multiplexer)</a:t>
            </a:r>
          </a:p>
          <a:p>
            <a:pPr lvl="1" eaLnBrk="1" hangingPunct="1"/>
            <a:r>
              <a:rPr lang="en-US" altLang="vi-VN"/>
              <a:t>Sơ đồ khối như hình vẽ</a:t>
            </a:r>
          </a:p>
          <a:p>
            <a:pPr lvl="1" eaLnBrk="1" hangingPunct="1"/>
            <a:r>
              <a:rPr lang="en-US" altLang="vi-VN"/>
              <a:t>Có 2</a:t>
            </a:r>
            <a:r>
              <a:rPr lang="en-US" altLang="vi-VN" baseline="30000"/>
              <a:t>n</a:t>
            </a:r>
            <a:r>
              <a:rPr lang="en-US" altLang="vi-VN"/>
              <a:t> ngõ vào</a:t>
            </a:r>
          </a:p>
          <a:p>
            <a:pPr lvl="1" eaLnBrk="1" hangingPunct="1"/>
            <a:r>
              <a:rPr lang="en-US" altLang="vi-VN"/>
              <a:t>Có 1 ngõ ra</a:t>
            </a:r>
          </a:p>
          <a:p>
            <a:pPr lvl="1" eaLnBrk="1" hangingPunct="1"/>
            <a:r>
              <a:rPr lang="en-US" altLang="vi-VN"/>
              <a:t>Có n ngõ điều khiển</a:t>
            </a:r>
          </a:p>
          <a:p>
            <a:pPr lvl="1" eaLnBrk="1" hangingPunct="1"/>
            <a:r>
              <a:rPr lang="en-US" altLang="vi-VN"/>
              <a:t>Có thể có ngõ vào CS</a:t>
            </a:r>
          </a:p>
          <a:p>
            <a:pPr lvl="1" eaLnBrk="1" hangingPunct="1">
              <a:buFont typeface="Wingdings 2" panose="05020102010507070707" pitchFamily="18" charset="2"/>
              <a:buNone/>
            </a:pPr>
            <a:endParaRPr lang="en-US" altLang="vi-VN"/>
          </a:p>
          <a:p>
            <a:pPr lvl="1" eaLnBrk="1" hangingPunct="1">
              <a:buFont typeface="Wingdings 2" panose="05020102010507070707" pitchFamily="18" charset="2"/>
              <a:buNone/>
            </a:pPr>
            <a:endParaRPr lang="en-US" altLang="vi-VN"/>
          </a:p>
          <a:p>
            <a:pPr lvl="1" eaLnBrk="1" hangingPunct="1"/>
            <a:r>
              <a:rPr lang="en-US" altLang="vi-VN"/>
              <a:t>Tại mỗi thời điểm, chỉ 1 ngõ vào được nối tới ngõ ra, tổ hợp các ngõ điều khiển xác định ngõ vào nào được nối tới ngõ ra.</a:t>
            </a:r>
          </a:p>
        </p:txBody>
      </p:sp>
      <p:sp>
        <p:nvSpPr>
          <p:cNvPr id="65538" name="Slide Number Placeholder 6">
            <a:extLst>
              <a:ext uri="{FF2B5EF4-FFF2-40B4-BE49-F238E27FC236}">
                <a16:creationId xmlns:a16="http://schemas.microsoft.com/office/drawing/2014/main" id="{2A6920A5-234C-4F6E-834F-708C1304F9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C95B8AA9-CBE6-444F-8F56-D14D0664D80F}" type="slidenum">
              <a:rPr lang="en-US" altLang="vi-VN" sz="1400">
                <a:latin typeface="Tahoma" panose="020B0604030504040204" pitchFamily="34" charset="0"/>
              </a:rPr>
              <a:pPr>
                <a:spcBef>
                  <a:spcPct val="0"/>
                </a:spcBef>
                <a:buClrTx/>
                <a:buSzTx/>
                <a:buFontTx/>
                <a:buNone/>
              </a:pPr>
              <a:t>66</a:t>
            </a:fld>
            <a:endParaRPr lang="en-US" altLang="vi-VN" sz="1400">
              <a:latin typeface="Tahoma" panose="020B0604030504040204" pitchFamily="34" charset="0"/>
            </a:endParaRPr>
          </a:p>
        </p:txBody>
      </p:sp>
      <p:pic>
        <p:nvPicPr>
          <p:cNvPr id="65541" name="Picture 4">
            <a:extLst>
              <a:ext uri="{FF2B5EF4-FFF2-40B4-BE49-F238E27FC236}">
                <a16:creationId xmlns:a16="http://schemas.microsoft.com/office/drawing/2014/main" id="{E3CFA721-78A7-4B1C-8301-BF7E54230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828800"/>
            <a:ext cx="4267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26096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a:extLst>
              <a:ext uri="{FF2B5EF4-FFF2-40B4-BE49-F238E27FC236}">
                <a16:creationId xmlns:a16="http://schemas.microsoft.com/office/drawing/2014/main" id="{F9444AC0-0650-495E-BF2E-C23AFC716068}"/>
              </a:ext>
            </a:extLst>
          </p:cNvPr>
          <p:cNvSpPr>
            <a:spLocks noGrp="1" noChangeArrowheads="1"/>
          </p:cNvSpPr>
          <p:nvPr>
            <p:ph type="title"/>
          </p:nvPr>
        </p:nvSpPr>
        <p:spPr>
          <a:xfrm>
            <a:off x="2667000" y="228600"/>
            <a:ext cx="7962900" cy="533400"/>
          </a:xfrm>
        </p:spPr>
        <p:txBody>
          <a:bodyPr>
            <a:normAutofit fontScale="90000"/>
          </a:bodyPr>
          <a:lstStyle/>
          <a:p>
            <a:pPr eaLnBrk="1" hangingPunct="1"/>
            <a:r>
              <a:rPr lang="en-US" altLang="vi-VN"/>
              <a:t> Mạch Ghép - Phân Kênh</a:t>
            </a:r>
          </a:p>
        </p:txBody>
      </p:sp>
      <p:sp>
        <p:nvSpPr>
          <p:cNvPr id="66564" name="Rectangle 3">
            <a:extLst>
              <a:ext uri="{FF2B5EF4-FFF2-40B4-BE49-F238E27FC236}">
                <a16:creationId xmlns:a16="http://schemas.microsoft.com/office/drawing/2014/main" id="{2649A1D0-CB39-4BF1-8416-BDF5509F5C1E}"/>
              </a:ext>
            </a:extLst>
          </p:cNvPr>
          <p:cNvSpPr>
            <a:spLocks noGrp="1" noChangeArrowheads="1"/>
          </p:cNvSpPr>
          <p:nvPr>
            <p:ph type="body" sz="half" idx="1"/>
          </p:nvPr>
        </p:nvSpPr>
        <p:spPr>
          <a:xfrm>
            <a:off x="1752600" y="1219200"/>
            <a:ext cx="8686800" cy="3276600"/>
          </a:xfrm>
        </p:spPr>
        <p:txBody>
          <a:bodyPr/>
          <a:lstStyle/>
          <a:p>
            <a:pPr eaLnBrk="1" hangingPunct="1"/>
            <a:r>
              <a:rPr lang="en-US" altLang="vi-VN"/>
              <a:t>Ví dụ : MUX 4 – 1 </a:t>
            </a:r>
          </a:p>
          <a:p>
            <a:pPr lvl="1" eaLnBrk="1" hangingPunct="1"/>
            <a:r>
              <a:rPr lang="en-US" altLang="vi-VN"/>
              <a:t>Sơ đồ khối</a:t>
            </a:r>
          </a:p>
          <a:p>
            <a:pPr lvl="1" eaLnBrk="1" hangingPunct="1"/>
            <a:r>
              <a:rPr lang="en-US" altLang="vi-VN"/>
              <a:t>Bảng sự thật</a:t>
            </a:r>
          </a:p>
          <a:p>
            <a:pPr lvl="1" eaLnBrk="1" hangingPunct="1"/>
            <a:r>
              <a:rPr lang="en-US" altLang="vi-VN"/>
              <a:t>Hàm Boole</a:t>
            </a:r>
          </a:p>
          <a:p>
            <a:pPr lvl="1" eaLnBrk="1" hangingPunct="1"/>
            <a:r>
              <a:rPr lang="en-US" altLang="vi-VN"/>
              <a:t>Sơ đồ mạch</a:t>
            </a:r>
          </a:p>
        </p:txBody>
      </p:sp>
      <p:graphicFrame>
        <p:nvGraphicFramePr>
          <p:cNvPr id="1493053" name="Group 61">
            <a:extLst>
              <a:ext uri="{FF2B5EF4-FFF2-40B4-BE49-F238E27FC236}">
                <a16:creationId xmlns:a16="http://schemas.microsoft.com/office/drawing/2014/main" id="{7C455A0B-8C58-4E0C-825D-9B7AB949EA33}"/>
              </a:ext>
            </a:extLst>
          </p:cNvPr>
          <p:cNvGraphicFramePr>
            <a:graphicFrameLocks noGrp="1"/>
          </p:cNvGraphicFramePr>
          <p:nvPr>
            <p:ph sz="half" idx="2"/>
          </p:nvPr>
        </p:nvGraphicFramePr>
        <p:xfrm>
          <a:off x="8305800" y="1447800"/>
          <a:ext cx="2133600" cy="2097088"/>
        </p:xfrm>
        <a:graphic>
          <a:graphicData uri="http://schemas.openxmlformats.org/drawingml/2006/table">
            <a:tbl>
              <a:tblPr/>
              <a:tblGrid>
                <a:gridCol w="655638">
                  <a:extLst>
                    <a:ext uri="{9D8B030D-6E8A-4147-A177-3AD203B41FA5}">
                      <a16:colId xmlns:a16="http://schemas.microsoft.com/office/drawing/2014/main" val="20000"/>
                    </a:ext>
                  </a:extLst>
                </a:gridCol>
                <a:gridCol w="657225">
                  <a:extLst>
                    <a:ext uri="{9D8B030D-6E8A-4147-A177-3AD203B41FA5}">
                      <a16:colId xmlns:a16="http://schemas.microsoft.com/office/drawing/2014/main" val="20001"/>
                    </a:ext>
                  </a:extLst>
                </a:gridCol>
                <a:gridCol w="820737">
                  <a:extLst>
                    <a:ext uri="{9D8B030D-6E8A-4147-A177-3AD203B41FA5}">
                      <a16:colId xmlns:a16="http://schemas.microsoft.com/office/drawing/2014/main" val="20002"/>
                    </a:ext>
                  </a:extLst>
                </a:gridCol>
              </a:tblGrid>
              <a:tr h="4811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500" b="1" i="0" u="none" strike="noStrike" cap="none" normalizeH="0" baseline="0">
                          <a:ln>
                            <a:noFill/>
                          </a:ln>
                          <a:solidFill>
                            <a:schemeClr val="tx1"/>
                          </a:solidFill>
                          <a:effectLst/>
                          <a:latin typeface="VNI-Times" pitchFamily="2" charset="0"/>
                          <a:cs typeface="Times New Roman" pitchFamily="18" charset="0"/>
                        </a:rPr>
                        <a:t>X</a:t>
                      </a:r>
                      <a:r>
                        <a:rPr kumimoji="0" lang="en-US" sz="2500" b="1" i="0" u="none" strike="noStrike" cap="none" normalizeH="0" baseline="-30000">
                          <a:ln>
                            <a:noFill/>
                          </a:ln>
                          <a:solidFill>
                            <a:schemeClr val="tx1"/>
                          </a:solidFill>
                          <a:effectLst/>
                          <a:latin typeface="VNI-Times" pitchFamily="2" charset="0"/>
                          <a:cs typeface="Times New Roman" pitchFamily="18" charset="0"/>
                        </a:rPr>
                        <a:t>1</a:t>
                      </a:r>
                      <a:endParaRPr kumimoji="0" lang="en-US" sz="3600" b="1" i="0" u="none" strike="noStrike" cap="none" normalizeH="0" baseline="0">
                        <a:ln>
                          <a:noFill/>
                        </a:ln>
                        <a:solidFill>
                          <a:schemeClr val="tx1"/>
                        </a:solidFill>
                        <a:effectLst/>
                        <a:latin typeface="Arial" charset="0"/>
                      </a:endParaRP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500" b="1" i="0" u="none" strike="noStrike" cap="none" normalizeH="0" baseline="0">
                          <a:ln>
                            <a:noFill/>
                          </a:ln>
                          <a:solidFill>
                            <a:schemeClr val="tx1"/>
                          </a:solidFill>
                          <a:effectLst/>
                          <a:latin typeface="VNI-Times" pitchFamily="2" charset="0"/>
                          <a:cs typeface="Times New Roman" pitchFamily="18" charset="0"/>
                        </a:rPr>
                        <a:t>X</a:t>
                      </a:r>
                      <a:r>
                        <a:rPr kumimoji="0" lang="en-US" sz="2500" b="1" i="0" u="none" strike="noStrike" cap="none" normalizeH="0" baseline="-30000">
                          <a:ln>
                            <a:noFill/>
                          </a:ln>
                          <a:solidFill>
                            <a:schemeClr val="tx1"/>
                          </a:solidFill>
                          <a:effectLst/>
                          <a:latin typeface="VNI-Times" pitchFamily="2" charset="0"/>
                          <a:cs typeface="Times New Roman" pitchFamily="18" charset="0"/>
                        </a:rPr>
                        <a:t>0</a:t>
                      </a:r>
                      <a:endParaRPr kumimoji="0" lang="en-US" sz="3600" b="1" i="0" u="none" strike="noStrike" cap="none" normalizeH="0" baseline="0">
                        <a:ln>
                          <a:noFill/>
                        </a:ln>
                        <a:solidFill>
                          <a:schemeClr val="tx1"/>
                        </a:solidFill>
                        <a:effectLst/>
                        <a:latin typeface="Arial" charset="0"/>
                      </a:endParaRP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500" b="1" i="0" u="none" strike="noStrike" cap="none" normalizeH="0" baseline="0">
                          <a:ln>
                            <a:noFill/>
                          </a:ln>
                          <a:solidFill>
                            <a:schemeClr val="tx1"/>
                          </a:solidFill>
                          <a:effectLst/>
                          <a:latin typeface="VNI-Times" pitchFamily="2" charset="0"/>
                          <a:cs typeface="Times New Roman" pitchFamily="18" charset="0"/>
                        </a:rPr>
                        <a:t>Y</a:t>
                      </a:r>
                      <a:endParaRPr kumimoji="0" lang="en-US" sz="3600" b="1" i="0" u="none" strike="noStrike" cap="none" normalizeH="0" baseline="0">
                        <a:ln>
                          <a:noFill/>
                        </a:ln>
                        <a:solidFill>
                          <a:schemeClr val="tx1"/>
                        </a:solidFill>
                        <a:effectLst/>
                        <a:latin typeface="Arial" charset="0"/>
                      </a:endParaRP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1592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500" b="1" i="0" u="none" strike="noStrike" cap="none" normalizeH="0" baseline="0">
                          <a:ln>
                            <a:noFill/>
                          </a:ln>
                          <a:solidFill>
                            <a:schemeClr val="tx1"/>
                          </a:solidFill>
                          <a:effectLst/>
                          <a:latin typeface="VNI-Times" pitchFamily="2" charset="0"/>
                          <a:cs typeface="Times New Roman" pitchFamily="18" charset="0"/>
                        </a:rPr>
                        <a:t>0</a:t>
                      </a:r>
                      <a:endParaRPr kumimoji="0" lang="en-AU" sz="20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500" b="1" i="0" u="none" strike="noStrike" cap="none" normalizeH="0" baseline="0">
                          <a:ln>
                            <a:noFill/>
                          </a:ln>
                          <a:solidFill>
                            <a:schemeClr val="tx1"/>
                          </a:solidFill>
                          <a:effectLst/>
                          <a:latin typeface="VNI-Times" pitchFamily="2" charset="0"/>
                          <a:cs typeface="Times New Roman" pitchFamily="18" charset="0"/>
                        </a:rPr>
                        <a:t>0</a:t>
                      </a:r>
                      <a:endParaRPr kumimoji="0" lang="en-AU" sz="20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500" b="1" i="0" u="none" strike="noStrike" cap="none" normalizeH="0" baseline="0">
                          <a:ln>
                            <a:noFill/>
                          </a:ln>
                          <a:solidFill>
                            <a:schemeClr val="tx1"/>
                          </a:solidFill>
                          <a:effectLst/>
                          <a:latin typeface="VNI-Times" pitchFamily="2" charset="0"/>
                          <a:cs typeface="Times New Roman" pitchFamily="18" charset="0"/>
                        </a:rPr>
                        <a:t>1</a:t>
                      </a:r>
                      <a:endParaRPr kumimoji="0" lang="en-AU" sz="20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500" b="1" i="0" u="none" strike="noStrike" cap="none" normalizeH="0" baseline="0">
                          <a:ln>
                            <a:noFill/>
                          </a:ln>
                          <a:solidFill>
                            <a:schemeClr val="tx1"/>
                          </a:solidFill>
                          <a:effectLst/>
                          <a:latin typeface="VNI-Times" pitchFamily="2" charset="0"/>
                          <a:cs typeface="Times New Roman" pitchFamily="18" charset="0"/>
                        </a:rPr>
                        <a:t>1</a:t>
                      </a:r>
                      <a:endParaRPr kumimoji="0" lang="en-US" sz="3600" b="1" i="0" u="none" strike="noStrike" cap="none" normalizeH="0" baseline="0">
                        <a:ln>
                          <a:noFill/>
                        </a:ln>
                        <a:solidFill>
                          <a:schemeClr val="tx1"/>
                        </a:solidFill>
                        <a:effectLst/>
                        <a:latin typeface="Arial" charset="0"/>
                      </a:endParaRP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500" b="1" i="0" u="none" strike="noStrike" cap="none" normalizeH="0" baseline="0">
                          <a:ln>
                            <a:noFill/>
                          </a:ln>
                          <a:solidFill>
                            <a:schemeClr val="tx1"/>
                          </a:solidFill>
                          <a:effectLst/>
                          <a:latin typeface="VNI-Times" pitchFamily="2" charset="0"/>
                          <a:cs typeface="Times New Roman" pitchFamily="18" charset="0"/>
                        </a:rPr>
                        <a:t>0</a:t>
                      </a:r>
                      <a:endParaRPr kumimoji="0" lang="en-AU" sz="20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500" b="1" i="0" u="none" strike="noStrike" cap="none" normalizeH="0" baseline="0">
                          <a:ln>
                            <a:noFill/>
                          </a:ln>
                          <a:solidFill>
                            <a:schemeClr val="tx1"/>
                          </a:solidFill>
                          <a:effectLst/>
                          <a:latin typeface="VNI-Times" pitchFamily="2" charset="0"/>
                          <a:cs typeface="Times New Roman" pitchFamily="18" charset="0"/>
                        </a:rPr>
                        <a:t>1</a:t>
                      </a:r>
                      <a:endParaRPr kumimoji="0" lang="en-AU" sz="20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500" b="1" i="0" u="none" strike="noStrike" cap="none" normalizeH="0" baseline="0">
                          <a:ln>
                            <a:noFill/>
                          </a:ln>
                          <a:solidFill>
                            <a:schemeClr val="tx1"/>
                          </a:solidFill>
                          <a:effectLst/>
                          <a:latin typeface="VNI-Times" pitchFamily="2" charset="0"/>
                          <a:cs typeface="Times New Roman" pitchFamily="18" charset="0"/>
                        </a:rPr>
                        <a:t>0</a:t>
                      </a:r>
                      <a:endParaRPr kumimoji="0" lang="en-AU" sz="20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500" b="1" i="0" u="none" strike="noStrike" cap="none" normalizeH="0" baseline="0">
                          <a:ln>
                            <a:noFill/>
                          </a:ln>
                          <a:solidFill>
                            <a:schemeClr val="tx1"/>
                          </a:solidFill>
                          <a:effectLst/>
                          <a:latin typeface="VNI-Times" pitchFamily="2" charset="0"/>
                          <a:cs typeface="Times New Roman" pitchFamily="18" charset="0"/>
                        </a:rPr>
                        <a:t>1</a:t>
                      </a:r>
                      <a:endParaRPr kumimoji="0" lang="en-US" sz="3600" b="1" i="0" u="none" strike="noStrike" cap="none" normalizeH="0" baseline="0">
                        <a:ln>
                          <a:noFill/>
                        </a:ln>
                        <a:solidFill>
                          <a:schemeClr val="tx1"/>
                        </a:solidFill>
                        <a:effectLst/>
                        <a:latin typeface="Arial" charset="0"/>
                      </a:endParaRP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500" b="1" i="0" u="none" strike="noStrike" cap="none" normalizeH="0" baseline="0">
                          <a:ln>
                            <a:noFill/>
                          </a:ln>
                          <a:solidFill>
                            <a:schemeClr val="tx1"/>
                          </a:solidFill>
                          <a:effectLst/>
                          <a:latin typeface="VNI-Times" pitchFamily="2" charset="0"/>
                          <a:cs typeface="Times New Roman" pitchFamily="18" charset="0"/>
                        </a:rPr>
                        <a:t>A</a:t>
                      </a:r>
                      <a:r>
                        <a:rPr kumimoji="0" lang="en-US" sz="2500" b="1" i="0" u="none" strike="noStrike" cap="none" normalizeH="0" baseline="-30000">
                          <a:ln>
                            <a:noFill/>
                          </a:ln>
                          <a:solidFill>
                            <a:schemeClr val="tx1"/>
                          </a:solidFill>
                          <a:effectLst/>
                          <a:latin typeface="VNI-Times" pitchFamily="2" charset="0"/>
                          <a:cs typeface="Times New Roman" pitchFamily="18" charset="0"/>
                        </a:rPr>
                        <a:t>0</a:t>
                      </a:r>
                      <a:endParaRPr kumimoji="0" lang="en-AU" sz="20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500" b="1" i="0" u="none" strike="noStrike" cap="none" normalizeH="0" baseline="0">
                          <a:ln>
                            <a:noFill/>
                          </a:ln>
                          <a:solidFill>
                            <a:schemeClr val="tx1"/>
                          </a:solidFill>
                          <a:effectLst/>
                          <a:latin typeface="VNI-Times" pitchFamily="2" charset="0"/>
                          <a:cs typeface="Times New Roman" pitchFamily="18" charset="0"/>
                        </a:rPr>
                        <a:t>A</a:t>
                      </a:r>
                      <a:r>
                        <a:rPr kumimoji="0" lang="en-US" sz="2500" b="1" i="0" u="none" strike="noStrike" cap="none" normalizeH="0" baseline="-30000">
                          <a:ln>
                            <a:noFill/>
                          </a:ln>
                          <a:solidFill>
                            <a:schemeClr val="tx1"/>
                          </a:solidFill>
                          <a:effectLst/>
                          <a:latin typeface="VNI-Times" pitchFamily="2" charset="0"/>
                          <a:cs typeface="Times New Roman" pitchFamily="18" charset="0"/>
                        </a:rPr>
                        <a:t>1</a:t>
                      </a:r>
                      <a:endParaRPr kumimoji="0" lang="en-AU" sz="20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500" b="1" i="0" u="none" strike="noStrike" cap="none" normalizeH="0" baseline="0">
                          <a:ln>
                            <a:noFill/>
                          </a:ln>
                          <a:solidFill>
                            <a:schemeClr val="tx1"/>
                          </a:solidFill>
                          <a:effectLst/>
                          <a:latin typeface="VNI-Times" pitchFamily="2" charset="0"/>
                          <a:cs typeface="Times New Roman" pitchFamily="18" charset="0"/>
                        </a:rPr>
                        <a:t>A</a:t>
                      </a:r>
                      <a:r>
                        <a:rPr kumimoji="0" lang="en-US" sz="2500" b="1" i="0" u="none" strike="noStrike" cap="none" normalizeH="0" baseline="-30000">
                          <a:ln>
                            <a:noFill/>
                          </a:ln>
                          <a:solidFill>
                            <a:schemeClr val="tx1"/>
                          </a:solidFill>
                          <a:effectLst/>
                          <a:latin typeface="VNI-Times" pitchFamily="2" charset="0"/>
                          <a:cs typeface="Times New Roman" pitchFamily="18" charset="0"/>
                        </a:rPr>
                        <a:t>2</a:t>
                      </a:r>
                      <a:endParaRPr kumimoji="0" lang="en-AU" sz="20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500" b="1" i="0" u="none" strike="noStrike" cap="none" normalizeH="0" baseline="0">
                          <a:ln>
                            <a:noFill/>
                          </a:ln>
                          <a:solidFill>
                            <a:schemeClr val="tx1"/>
                          </a:solidFill>
                          <a:effectLst/>
                          <a:latin typeface="VNI-Times" pitchFamily="2" charset="0"/>
                          <a:cs typeface="Times New Roman" pitchFamily="18" charset="0"/>
                        </a:rPr>
                        <a:t>A</a:t>
                      </a:r>
                      <a:r>
                        <a:rPr kumimoji="0" lang="en-US" sz="2500" b="1" i="0" u="none" strike="noStrike" cap="none" normalizeH="0" baseline="-30000">
                          <a:ln>
                            <a:noFill/>
                          </a:ln>
                          <a:solidFill>
                            <a:schemeClr val="tx1"/>
                          </a:solidFill>
                          <a:effectLst/>
                          <a:latin typeface="VNI-Times" pitchFamily="2" charset="0"/>
                          <a:cs typeface="Times New Roman" pitchFamily="18" charset="0"/>
                        </a:rPr>
                        <a:t>3</a:t>
                      </a:r>
                      <a:endParaRPr kumimoji="0" lang="en-US" sz="3600" b="1" i="0" u="none" strike="noStrike" cap="none" normalizeH="0" baseline="0">
                        <a:ln>
                          <a:noFill/>
                        </a:ln>
                        <a:solidFill>
                          <a:schemeClr val="tx1"/>
                        </a:solidFill>
                        <a:effectLst/>
                        <a:latin typeface="Arial" charset="0"/>
                      </a:endParaRP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6562" name="Slide Number Placeholder 6">
            <a:extLst>
              <a:ext uri="{FF2B5EF4-FFF2-40B4-BE49-F238E27FC236}">
                <a16:creationId xmlns:a16="http://schemas.microsoft.com/office/drawing/2014/main" id="{78D693D4-60A7-461C-85BE-75A2C9B4706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CAB39B34-1C8D-4DAE-B965-64076BD53D48}" type="slidenum">
              <a:rPr lang="en-US" altLang="vi-VN" sz="1400">
                <a:latin typeface="Tahoma" panose="020B0604030504040204" pitchFamily="34" charset="0"/>
              </a:rPr>
              <a:pPr>
                <a:spcBef>
                  <a:spcPct val="0"/>
                </a:spcBef>
                <a:buClrTx/>
                <a:buSzTx/>
                <a:buFontTx/>
                <a:buNone/>
              </a:pPr>
              <a:t>67</a:t>
            </a:fld>
            <a:endParaRPr lang="en-US" altLang="vi-VN" sz="1400">
              <a:latin typeface="Tahoma" panose="020B0604030504040204" pitchFamily="34" charset="0"/>
            </a:endParaRPr>
          </a:p>
        </p:txBody>
      </p:sp>
      <p:pic>
        <p:nvPicPr>
          <p:cNvPr id="66565" name="Picture 4">
            <a:extLst>
              <a:ext uri="{FF2B5EF4-FFF2-40B4-BE49-F238E27FC236}">
                <a16:creationId xmlns:a16="http://schemas.microsoft.com/office/drawing/2014/main" id="{2150E76D-9437-4651-A47C-5144A16CE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447800"/>
            <a:ext cx="22098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0" name="Picture 46">
            <a:extLst>
              <a:ext uri="{FF2B5EF4-FFF2-40B4-BE49-F238E27FC236}">
                <a16:creationId xmlns:a16="http://schemas.microsoft.com/office/drawing/2014/main" id="{91882005-8B3A-45B5-BF8D-E0327E150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892828"/>
            <a:ext cx="7239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1" name="Picture 45">
            <a:extLst>
              <a:ext uri="{FF2B5EF4-FFF2-40B4-BE49-F238E27FC236}">
                <a16:creationId xmlns:a16="http://schemas.microsoft.com/office/drawing/2014/main" id="{83A3A872-01D6-48A8-8BCD-18065A89A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962400"/>
            <a:ext cx="5638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81865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a:extLst>
              <a:ext uri="{FF2B5EF4-FFF2-40B4-BE49-F238E27FC236}">
                <a16:creationId xmlns:a16="http://schemas.microsoft.com/office/drawing/2014/main" id="{CD85712C-3DD2-42EC-BC91-59BC6841A025}"/>
              </a:ext>
            </a:extLst>
          </p:cNvPr>
          <p:cNvSpPr>
            <a:spLocks noGrp="1" noChangeArrowheads="1"/>
          </p:cNvSpPr>
          <p:nvPr>
            <p:ph type="title"/>
          </p:nvPr>
        </p:nvSpPr>
        <p:spPr>
          <a:xfrm>
            <a:off x="2667000" y="228600"/>
            <a:ext cx="7962900" cy="533400"/>
          </a:xfrm>
        </p:spPr>
        <p:txBody>
          <a:bodyPr>
            <a:normAutofit fontScale="90000"/>
          </a:bodyPr>
          <a:lstStyle/>
          <a:p>
            <a:pPr eaLnBrk="1" hangingPunct="1"/>
            <a:r>
              <a:rPr lang="en-US" altLang="vi-VN"/>
              <a:t> Mạch Ghép kênh - Phân Kênh</a:t>
            </a:r>
          </a:p>
        </p:txBody>
      </p:sp>
      <p:sp>
        <p:nvSpPr>
          <p:cNvPr id="67589" name="Rectangle 3">
            <a:extLst>
              <a:ext uri="{FF2B5EF4-FFF2-40B4-BE49-F238E27FC236}">
                <a16:creationId xmlns:a16="http://schemas.microsoft.com/office/drawing/2014/main" id="{5EB85D85-46AC-4A52-8DE7-C1755F5C8988}"/>
              </a:ext>
            </a:extLst>
          </p:cNvPr>
          <p:cNvSpPr>
            <a:spLocks noGrp="1" noChangeArrowheads="1"/>
          </p:cNvSpPr>
          <p:nvPr>
            <p:ph type="body" sz="half" idx="1"/>
          </p:nvPr>
        </p:nvSpPr>
        <p:spPr>
          <a:xfrm>
            <a:off x="745435" y="1128712"/>
            <a:ext cx="8686800" cy="5410200"/>
          </a:xfrm>
        </p:spPr>
        <p:txBody>
          <a:bodyPr/>
          <a:lstStyle/>
          <a:p>
            <a:pPr eaLnBrk="1" hangingPunct="1"/>
            <a:r>
              <a:rPr lang="en-US" altLang="vi-VN" dirty="0" err="1"/>
              <a:t>Mạch</a:t>
            </a:r>
            <a:r>
              <a:rPr lang="en-US" altLang="vi-VN" dirty="0"/>
              <a:t> </a:t>
            </a:r>
            <a:r>
              <a:rPr lang="en-US" altLang="vi-VN" dirty="0" err="1"/>
              <a:t>phân</a:t>
            </a:r>
            <a:r>
              <a:rPr lang="en-US" altLang="vi-VN" dirty="0"/>
              <a:t> </a:t>
            </a:r>
            <a:r>
              <a:rPr lang="en-US" altLang="vi-VN" dirty="0" err="1"/>
              <a:t>kênh</a:t>
            </a:r>
            <a:r>
              <a:rPr lang="en-US" altLang="vi-VN" dirty="0"/>
              <a:t> (DEMUX=</a:t>
            </a:r>
            <a:r>
              <a:rPr lang="en-US" altLang="vi-VN" dirty="0" err="1"/>
              <a:t>DeMultiPlexer</a:t>
            </a:r>
            <a:r>
              <a:rPr lang="en-US" altLang="vi-VN" dirty="0"/>
              <a:t>)</a:t>
            </a:r>
          </a:p>
          <a:p>
            <a:pPr lvl="1" eaLnBrk="1" hangingPunct="1"/>
            <a:r>
              <a:rPr lang="en-US" altLang="vi-VN" dirty="0" err="1"/>
              <a:t>Có</a:t>
            </a:r>
            <a:r>
              <a:rPr lang="en-US" altLang="vi-VN" dirty="0"/>
              <a:t> 1 </a:t>
            </a:r>
            <a:r>
              <a:rPr lang="en-US" altLang="vi-VN" dirty="0" err="1"/>
              <a:t>ngõ</a:t>
            </a:r>
            <a:r>
              <a:rPr lang="en-US" altLang="vi-VN" dirty="0"/>
              <a:t> </a:t>
            </a:r>
            <a:r>
              <a:rPr lang="en-US" altLang="vi-VN" dirty="0" err="1"/>
              <a:t>vào</a:t>
            </a:r>
            <a:endParaRPr lang="en-US" altLang="vi-VN" dirty="0"/>
          </a:p>
          <a:p>
            <a:pPr lvl="1" eaLnBrk="1" hangingPunct="1"/>
            <a:r>
              <a:rPr lang="en-US" altLang="vi-VN" dirty="0" err="1"/>
              <a:t>Có</a:t>
            </a:r>
            <a:r>
              <a:rPr lang="en-US" altLang="vi-VN" dirty="0"/>
              <a:t> n </a:t>
            </a:r>
            <a:r>
              <a:rPr lang="en-US" altLang="vi-VN" dirty="0" err="1"/>
              <a:t>ngõ</a:t>
            </a:r>
            <a:r>
              <a:rPr lang="en-US" altLang="vi-VN" dirty="0"/>
              <a:t> </a:t>
            </a:r>
            <a:r>
              <a:rPr lang="en-US" altLang="vi-VN" dirty="0" err="1"/>
              <a:t>vào</a:t>
            </a:r>
            <a:r>
              <a:rPr lang="en-US" altLang="vi-VN" dirty="0"/>
              <a:t> </a:t>
            </a:r>
            <a:r>
              <a:rPr lang="en-US" altLang="vi-VN" dirty="0" err="1"/>
              <a:t>điều</a:t>
            </a:r>
            <a:r>
              <a:rPr lang="en-US" altLang="vi-VN" dirty="0"/>
              <a:t> </a:t>
            </a:r>
            <a:r>
              <a:rPr lang="en-US" altLang="vi-VN" dirty="0" err="1"/>
              <a:t>khiển</a:t>
            </a:r>
            <a:endParaRPr lang="en-US" altLang="vi-VN" dirty="0"/>
          </a:p>
          <a:p>
            <a:pPr lvl="1" eaLnBrk="1" hangingPunct="1"/>
            <a:r>
              <a:rPr lang="en-US" altLang="vi-VN" dirty="0" err="1"/>
              <a:t>Có</a:t>
            </a:r>
            <a:r>
              <a:rPr lang="en-US" altLang="vi-VN" dirty="0"/>
              <a:t> 2</a:t>
            </a:r>
            <a:r>
              <a:rPr lang="en-US" altLang="vi-VN" baseline="30000" dirty="0"/>
              <a:t>n</a:t>
            </a:r>
            <a:r>
              <a:rPr lang="en-US" altLang="vi-VN" dirty="0"/>
              <a:t> </a:t>
            </a:r>
            <a:r>
              <a:rPr lang="en-US" altLang="vi-VN" dirty="0" err="1"/>
              <a:t>ngõ</a:t>
            </a:r>
            <a:r>
              <a:rPr lang="en-US" altLang="vi-VN" dirty="0"/>
              <a:t> </a:t>
            </a:r>
            <a:r>
              <a:rPr lang="en-US" altLang="vi-VN" dirty="0" err="1"/>
              <a:t>ra</a:t>
            </a:r>
            <a:endParaRPr lang="en-US" altLang="vi-VN" dirty="0"/>
          </a:p>
          <a:p>
            <a:pPr lvl="1" eaLnBrk="1" hangingPunct="1"/>
            <a:endParaRPr lang="en-US" altLang="vi-VN" dirty="0"/>
          </a:p>
          <a:p>
            <a:pPr lvl="1" eaLnBrk="1" hangingPunct="1"/>
            <a:endParaRPr lang="en-US" altLang="vi-VN" dirty="0"/>
          </a:p>
          <a:p>
            <a:pPr lvl="1" eaLnBrk="1" hangingPunct="1"/>
            <a:endParaRPr lang="en-US" altLang="vi-VN" dirty="0"/>
          </a:p>
          <a:p>
            <a:pPr lvl="1" eaLnBrk="1" hangingPunct="1"/>
            <a:r>
              <a:rPr lang="en-US" altLang="vi-VN" dirty="0" err="1"/>
              <a:t>Tại</a:t>
            </a:r>
            <a:r>
              <a:rPr lang="en-US" altLang="vi-VN" dirty="0"/>
              <a:t> </a:t>
            </a:r>
            <a:r>
              <a:rPr lang="en-US" altLang="vi-VN" dirty="0" err="1"/>
              <a:t>mỗi</a:t>
            </a:r>
            <a:r>
              <a:rPr lang="en-US" altLang="vi-VN" dirty="0"/>
              <a:t> </a:t>
            </a:r>
            <a:r>
              <a:rPr lang="en-US" altLang="vi-VN" dirty="0" err="1"/>
              <a:t>thời</a:t>
            </a:r>
            <a:r>
              <a:rPr lang="en-US" altLang="vi-VN" dirty="0"/>
              <a:t> </a:t>
            </a:r>
            <a:r>
              <a:rPr lang="en-US" altLang="vi-VN" dirty="0" err="1"/>
              <a:t>điểm</a:t>
            </a:r>
            <a:r>
              <a:rPr lang="en-US" altLang="vi-VN" dirty="0"/>
              <a:t> </a:t>
            </a:r>
            <a:r>
              <a:rPr lang="en-US" altLang="vi-VN" dirty="0" err="1"/>
              <a:t>chỉ</a:t>
            </a:r>
            <a:r>
              <a:rPr lang="en-US" altLang="vi-VN" dirty="0"/>
              <a:t> </a:t>
            </a:r>
            <a:r>
              <a:rPr lang="en-US" altLang="vi-VN" dirty="0" err="1"/>
              <a:t>có</a:t>
            </a:r>
            <a:r>
              <a:rPr lang="en-US" altLang="vi-VN" dirty="0"/>
              <a:t> </a:t>
            </a:r>
            <a:r>
              <a:rPr lang="en-US" altLang="vi-VN" dirty="0" err="1"/>
              <a:t>một</a:t>
            </a:r>
            <a:r>
              <a:rPr lang="en-US" altLang="vi-VN" dirty="0"/>
              <a:t> </a:t>
            </a:r>
            <a:r>
              <a:rPr lang="en-US" altLang="vi-VN" dirty="0" err="1"/>
              <a:t>ngõ</a:t>
            </a:r>
            <a:r>
              <a:rPr lang="en-US" altLang="vi-VN" dirty="0"/>
              <a:t> </a:t>
            </a:r>
            <a:r>
              <a:rPr lang="en-US" altLang="vi-VN" dirty="0" err="1"/>
              <a:t>ra</a:t>
            </a:r>
            <a:r>
              <a:rPr lang="en-US" altLang="vi-VN" dirty="0"/>
              <a:t> </a:t>
            </a:r>
            <a:r>
              <a:rPr lang="en-US" altLang="vi-VN" dirty="0" err="1"/>
              <a:t>được</a:t>
            </a:r>
            <a:r>
              <a:rPr lang="en-US" altLang="vi-VN" dirty="0"/>
              <a:t> </a:t>
            </a:r>
            <a:r>
              <a:rPr lang="en-US" altLang="vi-VN" dirty="0" err="1"/>
              <a:t>nối</a:t>
            </a:r>
            <a:r>
              <a:rPr lang="en-US" altLang="vi-VN" dirty="0"/>
              <a:t> </a:t>
            </a:r>
            <a:r>
              <a:rPr lang="en-US" altLang="vi-VN" dirty="0" err="1"/>
              <a:t>với</a:t>
            </a:r>
            <a:r>
              <a:rPr lang="en-US" altLang="vi-VN" dirty="0"/>
              <a:t> </a:t>
            </a:r>
            <a:r>
              <a:rPr lang="en-US" altLang="vi-VN" dirty="0" err="1"/>
              <a:t>ngõ</a:t>
            </a:r>
            <a:r>
              <a:rPr lang="en-US" altLang="vi-VN" dirty="0"/>
              <a:t> </a:t>
            </a:r>
            <a:r>
              <a:rPr lang="en-US" altLang="vi-VN" dirty="0" err="1"/>
              <a:t>vào</a:t>
            </a:r>
            <a:r>
              <a:rPr lang="en-US" altLang="vi-VN" dirty="0"/>
              <a:t>, </a:t>
            </a:r>
            <a:r>
              <a:rPr lang="en-US" altLang="vi-VN" dirty="0" err="1"/>
              <a:t>tổ</a:t>
            </a:r>
            <a:r>
              <a:rPr lang="en-US" altLang="vi-VN" dirty="0"/>
              <a:t> </a:t>
            </a:r>
            <a:r>
              <a:rPr lang="en-US" altLang="vi-VN" dirty="0" err="1"/>
              <a:t>hợp</a:t>
            </a:r>
            <a:r>
              <a:rPr lang="en-US" altLang="vi-VN" dirty="0"/>
              <a:t> </a:t>
            </a:r>
            <a:r>
              <a:rPr lang="en-US" altLang="vi-VN" dirty="0" err="1"/>
              <a:t>các</a:t>
            </a:r>
            <a:r>
              <a:rPr lang="en-US" altLang="vi-VN" dirty="0"/>
              <a:t> </a:t>
            </a:r>
            <a:r>
              <a:rPr lang="en-US" altLang="vi-VN" dirty="0" err="1"/>
              <a:t>ngõ</a:t>
            </a:r>
            <a:r>
              <a:rPr lang="en-US" altLang="vi-VN" dirty="0"/>
              <a:t> </a:t>
            </a:r>
            <a:r>
              <a:rPr lang="en-US" altLang="vi-VN" dirty="0" err="1"/>
              <a:t>vào</a:t>
            </a:r>
            <a:r>
              <a:rPr lang="en-US" altLang="vi-VN" dirty="0"/>
              <a:t> </a:t>
            </a:r>
            <a:r>
              <a:rPr lang="en-US" altLang="vi-VN" dirty="0" err="1"/>
              <a:t>điều</a:t>
            </a:r>
            <a:r>
              <a:rPr lang="en-US" altLang="vi-VN" dirty="0"/>
              <a:t> </a:t>
            </a:r>
            <a:r>
              <a:rPr lang="en-US" altLang="vi-VN" dirty="0" err="1"/>
              <a:t>khiển</a:t>
            </a:r>
            <a:r>
              <a:rPr lang="en-US" altLang="vi-VN" dirty="0"/>
              <a:t> </a:t>
            </a:r>
            <a:r>
              <a:rPr lang="en-US" altLang="vi-VN" dirty="0" err="1"/>
              <a:t>quyết</a:t>
            </a:r>
            <a:r>
              <a:rPr lang="en-US" altLang="vi-VN" dirty="0"/>
              <a:t> </a:t>
            </a:r>
            <a:r>
              <a:rPr lang="en-US" altLang="vi-VN" dirty="0" err="1"/>
              <a:t>định</a:t>
            </a:r>
            <a:r>
              <a:rPr lang="en-US" altLang="vi-VN" dirty="0"/>
              <a:t> </a:t>
            </a:r>
            <a:r>
              <a:rPr lang="en-US" altLang="vi-VN" dirty="0" err="1"/>
              <a:t>ngõ</a:t>
            </a:r>
            <a:r>
              <a:rPr lang="en-US" altLang="vi-VN" dirty="0"/>
              <a:t> </a:t>
            </a:r>
            <a:r>
              <a:rPr lang="en-US" altLang="vi-VN" dirty="0" err="1"/>
              <a:t>ra</a:t>
            </a:r>
            <a:r>
              <a:rPr lang="en-US" altLang="vi-VN" dirty="0"/>
              <a:t> </a:t>
            </a:r>
            <a:r>
              <a:rPr lang="en-US" altLang="vi-VN" dirty="0" err="1"/>
              <a:t>nào</a:t>
            </a:r>
            <a:r>
              <a:rPr lang="en-US" altLang="vi-VN" dirty="0"/>
              <a:t> </a:t>
            </a:r>
            <a:r>
              <a:rPr lang="en-US" altLang="vi-VN" dirty="0" err="1"/>
              <a:t>được</a:t>
            </a:r>
            <a:r>
              <a:rPr lang="en-US" altLang="vi-VN" dirty="0"/>
              <a:t> </a:t>
            </a:r>
            <a:r>
              <a:rPr lang="en-US" altLang="vi-VN" dirty="0" err="1"/>
              <a:t>nối</a:t>
            </a:r>
            <a:r>
              <a:rPr lang="en-US" altLang="vi-VN" dirty="0"/>
              <a:t> </a:t>
            </a:r>
            <a:r>
              <a:rPr lang="en-US" altLang="vi-VN" dirty="0" err="1"/>
              <a:t>tới</a:t>
            </a:r>
            <a:r>
              <a:rPr lang="en-US" altLang="vi-VN" dirty="0"/>
              <a:t> </a:t>
            </a:r>
            <a:r>
              <a:rPr lang="en-US" altLang="vi-VN" dirty="0" err="1"/>
              <a:t>ngõ</a:t>
            </a:r>
            <a:r>
              <a:rPr lang="en-US" altLang="vi-VN" dirty="0"/>
              <a:t> </a:t>
            </a:r>
            <a:r>
              <a:rPr lang="en-US" altLang="vi-VN" dirty="0" err="1"/>
              <a:t>vào</a:t>
            </a:r>
            <a:r>
              <a:rPr lang="en-US" altLang="vi-VN" dirty="0"/>
              <a:t>.</a:t>
            </a:r>
          </a:p>
        </p:txBody>
      </p:sp>
      <p:sp>
        <p:nvSpPr>
          <p:cNvPr id="67586" name="Slide Number Placeholder 6">
            <a:extLst>
              <a:ext uri="{FF2B5EF4-FFF2-40B4-BE49-F238E27FC236}">
                <a16:creationId xmlns:a16="http://schemas.microsoft.com/office/drawing/2014/main" id="{0EC30ECB-3E6F-4C22-9852-0D7FE62864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5ED7CE80-F6E3-4917-B3F6-9C345B891148}" type="slidenum">
              <a:rPr lang="en-US" altLang="vi-VN" sz="1400">
                <a:latin typeface="Tahoma" panose="020B0604030504040204" pitchFamily="34" charset="0"/>
              </a:rPr>
              <a:pPr>
                <a:spcBef>
                  <a:spcPct val="0"/>
                </a:spcBef>
                <a:buClrTx/>
                <a:buSzTx/>
                <a:buFontTx/>
                <a:buNone/>
              </a:pPr>
              <a:t>68</a:t>
            </a:fld>
            <a:endParaRPr lang="en-US" altLang="vi-VN" sz="1400">
              <a:latin typeface="Tahoma" panose="020B0604030504040204" pitchFamily="34" charset="0"/>
            </a:endParaRPr>
          </a:p>
        </p:txBody>
      </p:sp>
      <p:pic>
        <p:nvPicPr>
          <p:cNvPr id="67587" name="Picture 4">
            <a:extLst>
              <a:ext uri="{FF2B5EF4-FFF2-40B4-BE49-F238E27FC236}">
                <a16:creationId xmlns:a16="http://schemas.microsoft.com/office/drawing/2014/main" id="{7C25C775-14A5-43A4-B86D-BE340959C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7270" y="938212"/>
            <a:ext cx="47244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70502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a:extLst>
              <a:ext uri="{FF2B5EF4-FFF2-40B4-BE49-F238E27FC236}">
                <a16:creationId xmlns:a16="http://schemas.microsoft.com/office/drawing/2014/main" id="{1892850D-CC6D-4655-80E7-C186F6E66D25}"/>
              </a:ext>
            </a:extLst>
          </p:cNvPr>
          <p:cNvSpPr>
            <a:spLocks noGrp="1" noChangeArrowheads="1"/>
          </p:cNvSpPr>
          <p:nvPr>
            <p:ph type="title"/>
          </p:nvPr>
        </p:nvSpPr>
        <p:spPr>
          <a:xfrm>
            <a:off x="2667000" y="228600"/>
            <a:ext cx="7962900" cy="533400"/>
          </a:xfrm>
        </p:spPr>
        <p:txBody>
          <a:bodyPr>
            <a:normAutofit fontScale="90000"/>
          </a:bodyPr>
          <a:lstStyle/>
          <a:p>
            <a:pPr eaLnBrk="1" hangingPunct="1"/>
            <a:r>
              <a:rPr lang="en-US" altLang="vi-VN"/>
              <a:t>Mạch Ghép kênh - Phân Kênh</a:t>
            </a:r>
          </a:p>
        </p:txBody>
      </p:sp>
      <p:sp>
        <p:nvSpPr>
          <p:cNvPr id="68612" name="Rectangle 3">
            <a:extLst>
              <a:ext uri="{FF2B5EF4-FFF2-40B4-BE49-F238E27FC236}">
                <a16:creationId xmlns:a16="http://schemas.microsoft.com/office/drawing/2014/main" id="{152C8D45-18E0-4D50-B806-E5C0CC79BABB}"/>
              </a:ext>
            </a:extLst>
          </p:cNvPr>
          <p:cNvSpPr>
            <a:spLocks noGrp="1" noChangeArrowheads="1"/>
          </p:cNvSpPr>
          <p:nvPr>
            <p:ph type="body" sz="half" idx="1"/>
          </p:nvPr>
        </p:nvSpPr>
        <p:spPr>
          <a:xfrm>
            <a:off x="1752600" y="1219200"/>
            <a:ext cx="8686800" cy="5410200"/>
          </a:xfrm>
        </p:spPr>
        <p:txBody>
          <a:bodyPr/>
          <a:lstStyle/>
          <a:p>
            <a:pPr eaLnBrk="1" hangingPunct="1"/>
            <a:r>
              <a:rPr lang="en-US" altLang="vi-VN"/>
              <a:t>Ví dụ : DEMUX 1 – 4 </a:t>
            </a:r>
          </a:p>
          <a:p>
            <a:pPr lvl="1" eaLnBrk="1" hangingPunct="1"/>
            <a:r>
              <a:rPr lang="en-US" altLang="vi-VN"/>
              <a:t>Sơ đồ khối</a:t>
            </a:r>
          </a:p>
          <a:p>
            <a:pPr lvl="1" eaLnBrk="1" hangingPunct="1"/>
            <a:r>
              <a:rPr lang="en-US" altLang="vi-VN"/>
              <a:t>Bảng sự thật</a:t>
            </a:r>
          </a:p>
          <a:p>
            <a:pPr lvl="1" eaLnBrk="1" hangingPunct="1"/>
            <a:r>
              <a:rPr lang="en-US" altLang="vi-VN"/>
              <a:t>Hàm Boole</a:t>
            </a:r>
          </a:p>
          <a:p>
            <a:pPr lvl="1" eaLnBrk="1" hangingPunct="1"/>
            <a:r>
              <a:rPr lang="en-US" altLang="vi-VN"/>
              <a:t>Sơ đồ mạch</a:t>
            </a:r>
          </a:p>
          <a:p>
            <a:pPr lvl="1" eaLnBrk="1" hangingPunct="1"/>
            <a:endParaRPr lang="en-US" altLang="vi-VN"/>
          </a:p>
        </p:txBody>
      </p:sp>
      <p:graphicFrame>
        <p:nvGraphicFramePr>
          <p:cNvPr id="1501287" name="Group 103">
            <a:extLst>
              <a:ext uri="{FF2B5EF4-FFF2-40B4-BE49-F238E27FC236}">
                <a16:creationId xmlns:a16="http://schemas.microsoft.com/office/drawing/2014/main" id="{C33FAFBF-73B4-4633-920C-DBAD9FE0140F}"/>
              </a:ext>
            </a:extLst>
          </p:cNvPr>
          <p:cNvGraphicFramePr>
            <a:graphicFrameLocks noGrp="1"/>
          </p:cNvGraphicFramePr>
          <p:nvPr>
            <p:ph sz="half" idx="2"/>
          </p:nvPr>
        </p:nvGraphicFramePr>
        <p:xfrm>
          <a:off x="5257800" y="1828800"/>
          <a:ext cx="2819400" cy="1905000"/>
        </p:xfrm>
        <a:graphic>
          <a:graphicData uri="http://schemas.openxmlformats.org/drawingml/2006/table">
            <a:tbl>
              <a:tblPr/>
              <a:tblGrid>
                <a:gridCol w="469900">
                  <a:extLst>
                    <a:ext uri="{9D8B030D-6E8A-4147-A177-3AD203B41FA5}">
                      <a16:colId xmlns:a16="http://schemas.microsoft.com/office/drawing/2014/main" val="20000"/>
                    </a:ext>
                  </a:extLst>
                </a:gridCol>
                <a:gridCol w="469900">
                  <a:extLst>
                    <a:ext uri="{9D8B030D-6E8A-4147-A177-3AD203B41FA5}">
                      <a16:colId xmlns:a16="http://schemas.microsoft.com/office/drawing/2014/main" val="20001"/>
                    </a:ext>
                  </a:extLst>
                </a:gridCol>
                <a:gridCol w="469900">
                  <a:extLst>
                    <a:ext uri="{9D8B030D-6E8A-4147-A177-3AD203B41FA5}">
                      <a16:colId xmlns:a16="http://schemas.microsoft.com/office/drawing/2014/main" val="20002"/>
                    </a:ext>
                  </a:extLst>
                </a:gridCol>
                <a:gridCol w="469900">
                  <a:extLst>
                    <a:ext uri="{9D8B030D-6E8A-4147-A177-3AD203B41FA5}">
                      <a16:colId xmlns:a16="http://schemas.microsoft.com/office/drawing/2014/main" val="20003"/>
                    </a:ext>
                  </a:extLst>
                </a:gridCol>
                <a:gridCol w="469900">
                  <a:extLst>
                    <a:ext uri="{9D8B030D-6E8A-4147-A177-3AD203B41FA5}">
                      <a16:colId xmlns:a16="http://schemas.microsoft.com/office/drawing/2014/main" val="20004"/>
                    </a:ext>
                  </a:extLst>
                </a:gridCol>
                <a:gridCol w="469900">
                  <a:extLst>
                    <a:ext uri="{9D8B030D-6E8A-4147-A177-3AD203B41FA5}">
                      <a16:colId xmlns:a16="http://schemas.microsoft.com/office/drawing/2014/main" val="20005"/>
                    </a:ext>
                  </a:extLst>
                </a:gridCol>
              </a:tblGrid>
              <a:tr h="4699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X</a:t>
                      </a:r>
                      <a:r>
                        <a:rPr kumimoji="0" lang="en-US" sz="2100" b="1" i="0" u="none" strike="noStrike" cap="none" normalizeH="0" baseline="-30000">
                          <a:ln>
                            <a:noFill/>
                          </a:ln>
                          <a:solidFill>
                            <a:schemeClr val="tx1"/>
                          </a:solidFill>
                          <a:effectLst/>
                          <a:latin typeface="VNI-Times" pitchFamily="2" charset="0"/>
                          <a:cs typeface="Times New Roman" pitchFamily="18" charset="0"/>
                        </a:rPr>
                        <a:t>1</a:t>
                      </a:r>
                      <a:endParaRPr kumimoji="0" lang="en-US" sz="3200" b="1"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X</a:t>
                      </a:r>
                      <a:r>
                        <a:rPr kumimoji="0" lang="en-US" sz="2100" b="1" i="0" u="none" strike="noStrike" cap="none" normalizeH="0" baseline="-30000">
                          <a:ln>
                            <a:noFill/>
                          </a:ln>
                          <a:solidFill>
                            <a:schemeClr val="tx1"/>
                          </a:solidFill>
                          <a:effectLst/>
                          <a:latin typeface="VNI-Times" pitchFamily="2" charset="0"/>
                          <a:cs typeface="Times New Roman" pitchFamily="18" charset="0"/>
                        </a:rPr>
                        <a:t>0</a:t>
                      </a:r>
                      <a:endParaRPr kumimoji="0" lang="en-US" sz="3200" b="1"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Y</a:t>
                      </a:r>
                      <a:r>
                        <a:rPr kumimoji="0" lang="en-US" sz="2100" b="1" i="0" u="none" strike="noStrike" cap="none" normalizeH="0" baseline="-30000">
                          <a:ln>
                            <a:noFill/>
                          </a:ln>
                          <a:solidFill>
                            <a:schemeClr val="tx1"/>
                          </a:solidFill>
                          <a:effectLst/>
                          <a:latin typeface="VNI-Times" pitchFamily="2" charset="0"/>
                          <a:cs typeface="Times New Roman" pitchFamily="18" charset="0"/>
                        </a:rPr>
                        <a:t>0</a:t>
                      </a:r>
                      <a:endParaRPr kumimoji="0" lang="en-US" sz="3200" b="1"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Y</a:t>
                      </a:r>
                      <a:r>
                        <a:rPr kumimoji="0" lang="en-US" sz="2100" b="1" i="0" u="none" strike="noStrike" cap="none" normalizeH="0" baseline="-30000">
                          <a:ln>
                            <a:noFill/>
                          </a:ln>
                          <a:solidFill>
                            <a:schemeClr val="tx1"/>
                          </a:solidFill>
                          <a:effectLst/>
                          <a:latin typeface="VNI-Times" pitchFamily="2" charset="0"/>
                          <a:cs typeface="Times New Roman" pitchFamily="18" charset="0"/>
                        </a:rPr>
                        <a:t>1</a:t>
                      </a:r>
                      <a:endParaRPr kumimoji="0" lang="en-US" sz="3200" b="1"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Y</a:t>
                      </a:r>
                      <a:r>
                        <a:rPr kumimoji="0" lang="en-US" sz="2100" b="1" i="0" u="none" strike="noStrike" cap="none" normalizeH="0" baseline="-30000">
                          <a:ln>
                            <a:noFill/>
                          </a:ln>
                          <a:solidFill>
                            <a:schemeClr val="tx1"/>
                          </a:solidFill>
                          <a:effectLst/>
                          <a:latin typeface="VNI-Times" pitchFamily="2" charset="0"/>
                          <a:cs typeface="Times New Roman" pitchFamily="18" charset="0"/>
                        </a:rPr>
                        <a:t>2</a:t>
                      </a:r>
                      <a:endParaRPr kumimoji="0" lang="en-US" sz="3200" b="1"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Y</a:t>
                      </a:r>
                      <a:r>
                        <a:rPr kumimoji="0" lang="en-US" sz="2100" b="1" i="0" u="none" strike="noStrike" cap="none" normalizeH="0" baseline="-30000">
                          <a:ln>
                            <a:noFill/>
                          </a:ln>
                          <a:solidFill>
                            <a:schemeClr val="tx1"/>
                          </a:solidFill>
                          <a:effectLst/>
                          <a:latin typeface="VNI-Times" pitchFamily="2" charset="0"/>
                          <a:cs typeface="Times New Roman" pitchFamily="18" charset="0"/>
                        </a:rPr>
                        <a:t>3</a:t>
                      </a:r>
                      <a:endParaRPr kumimoji="0" lang="en-US" sz="3200" b="1"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351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0</a:t>
                      </a:r>
                      <a:endParaRPr kumimoji="0" lang="en-AU" sz="18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0</a:t>
                      </a:r>
                      <a:endParaRPr kumimoji="0" lang="en-AU" sz="18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1</a:t>
                      </a:r>
                      <a:endParaRPr kumimoji="0" lang="en-AU" sz="18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1</a:t>
                      </a:r>
                      <a:endParaRPr kumimoji="0" lang="en-US" sz="3200" b="1"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0</a:t>
                      </a:r>
                      <a:endParaRPr kumimoji="0" lang="en-AU" sz="18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1</a:t>
                      </a:r>
                      <a:endParaRPr kumimoji="0" lang="en-AU" sz="18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0</a:t>
                      </a:r>
                      <a:endParaRPr kumimoji="0" lang="en-AU" sz="18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1</a:t>
                      </a:r>
                      <a:endParaRPr kumimoji="0" lang="en-US" sz="3200" b="1"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A</a:t>
                      </a:r>
                      <a:endParaRPr kumimoji="0" lang="en-AU" sz="18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0</a:t>
                      </a:r>
                      <a:endParaRPr kumimoji="0" lang="en-AU" sz="18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0</a:t>
                      </a:r>
                      <a:endParaRPr kumimoji="0" lang="en-AU" sz="18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0</a:t>
                      </a:r>
                      <a:endParaRPr kumimoji="0" lang="en-US" sz="3200" b="1"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0</a:t>
                      </a:r>
                      <a:endParaRPr kumimoji="0" lang="en-AU" sz="18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A</a:t>
                      </a:r>
                      <a:endParaRPr kumimoji="0" lang="en-AU" sz="18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0</a:t>
                      </a:r>
                      <a:endParaRPr kumimoji="0" lang="en-AU" sz="18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0</a:t>
                      </a:r>
                      <a:endParaRPr kumimoji="0" lang="en-US" sz="3200" b="1"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0</a:t>
                      </a:r>
                      <a:endParaRPr kumimoji="0" lang="en-AU" sz="18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0</a:t>
                      </a:r>
                      <a:endParaRPr kumimoji="0" lang="en-AU" sz="18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A</a:t>
                      </a:r>
                      <a:endParaRPr kumimoji="0" lang="en-AU" sz="18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0</a:t>
                      </a:r>
                      <a:endParaRPr kumimoji="0" lang="en-US" sz="3200" b="1"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0</a:t>
                      </a:r>
                      <a:endParaRPr kumimoji="0" lang="en-AU" sz="18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0</a:t>
                      </a:r>
                      <a:endParaRPr kumimoji="0" lang="en-AU" sz="18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0</a:t>
                      </a:r>
                      <a:endParaRPr kumimoji="0" lang="en-AU" sz="1800" b="1"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VNI-Times" pitchFamily="2" charset="0"/>
                          <a:cs typeface="Times New Roman" pitchFamily="18" charset="0"/>
                        </a:rPr>
                        <a:t>A</a:t>
                      </a:r>
                      <a:endParaRPr kumimoji="0" lang="en-US" sz="3200" b="1"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8610" name="Slide Number Placeholder 6">
            <a:extLst>
              <a:ext uri="{FF2B5EF4-FFF2-40B4-BE49-F238E27FC236}">
                <a16:creationId xmlns:a16="http://schemas.microsoft.com/office/drawing/2014/main" id="{EBB7EA52-57B8-44B9-8087-11285564F07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imes New Roman" panose="02020603050405020304" pitchFamily="18" charset="0"/>
              </a:defRPr>
            </a:lvl9pPr>
          </a:lstStyle>
          <a:p>
            <a:pPr>
              <a:spcBef>
                <a:spcPct val="0"/>
              </a:spcBef>
              <a:buClrTx/>
              <a:buSzTx/>
              <a:buFontTx/>
              <a:buNone/>
            </a:pPr>
            <a:fld id="{8D2F21A6-909E-4105-A1C0-D5B09C60FB0F}" type="slidenum">
              <a:rPr lang="en-US" altLang="vi-VN" sz="1400">
                <a:latin typeface="Tahoma" panose="020B0604030504040204" pitchFamily="34" charset="0"/>
              </a:rPr>
              <a:pPr>
                <a:spcBef>
                  <a:spcPct val="0"/>
                </a:spcBef>
                <a:buClrTx/>
                <a:buSzTx/>
                <a:buFontTx/>
                <a:buNone/>
              </a:pPr>
              <a:t>69</a:t>
            </a:fld>
            <a:endParaRPr lang="en-US" altLang="vi-VN" sz="1400">
              <a:latin typeface="Tahoma" panose="020B0604030504040204" pitchFamily="34" charset="0"/>
            </a:endParaRPr>
          </a:p>
        </p:txBody>
      </p:sp>
      <p:pic>
        <p:nvPicPr>
          <p:cNvPr id="68613" name="Picture 4">
            <a:extLst>
              <a:ext uri="{FF2B5EF4-FFF2-40B4-BE49-F238E27FC236}">
                <a16:creationId xmlns:a16="http://schemas.microsoft.com/office/drawing/2014/main" id="{1CF11E4C-AE48-4FA7-947F-C2A6EEA0D3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1828800"/>
            <a:ext cx="22764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37" name="Picture 81">
            <a:extLst>
              <a:ext uri="{FF2B5EF4-FFF2-40B4-BE49-F238E27FC236}">
                <a16:creationId xmlns:a16="http://schemas.microsoft.com/office/drawing/2014/main" id="{52A1D01B-EA85-4A46-BEE8-CA43D97A6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343400"/>
            <a:ext cx="3962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38" name="Picture 82">
            <a:extLst>
              <a:ext uri="{FF2B5EF4-FFF2-40B4-BE49-F238E27FC236}">
                <a16:creationId xmlns:a16="http://schemas.microsoft.com/office/drawing/2014/main" id="{A35A0135-ED16-4A92-AFB4-8BABDC3A7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86200"/>
            <a:ext cx="41148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7063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39AF1C21-C4BD-4069-891B-52989192A217}"/>
              </a:ext>
            </a:extLst>
          </p:cNvPr>
          <p:cNvSpPr>
            <a:spLocks noGrp="1"/>
          </p:cNvSpPr>
          <p:nvPr>
            <p:ph type="title"/>
          </p:nvPr>
        </p:nvSpPr>
        <p:spPr/>
        <p:txBody>
          <a:bodyPr/>
          <a:lstStyle/>
          <a:p>
            <a:r>
              <a:rPr lang="en-US" altLang="vi-VN"/>
              <a:t>Hệ thống số (hệ đếm).</a:t>
            </a:r>
          </a:p>
        </p:txBody>
      </p:sp>
      <p:sp>
        <p:nvSpPr>
          <p:cNvPr id="9219" name="Content Placeholder 2">
            <a:extLst>
              <a:ext uri="{FF2B5EF4-FFF2-40B4-BE49-F238E27FC236}">
                <a16:creationId xmlns:a16="http://schemas.microsoft.com/office/drawing/2014/main" id="{2827560C-8A6E-494B-8F14-5C35F8C53B0C}"/>
              </a:ext>
            </a:extLst>
          </p:cNvPr>
          <p:cNvSpPr>
            <a:spLocks noGrp="1"/>
          </p:cNvSpPr>
          <p:nvPr>
            <p:ph idx="1"/>
          </p:nvPr>
        </p:nvSpPr>
        <p:spPr/>
        <p:txBody>
          <a:bodyPr/>
          <a:lstStyle/>
          <a:p>
            <a:pPr>
              <a:defRPr/>
            </a:pPr>
            <a:r>
              <a:rPr lang="en-US" altLang="vi-VN"/>
              <a:t>Cơ số của một hệ : là số chữ số được dùng để biểu diễn các giá trị trong hệ.</a:t>
            </a:r>
          </a:p>
          <a:p>
            <a:pPr>
              <a:defRPr/>
            </a:pPr>
            <a:r>
              <a:rPr lang="en-US" altLang="vi-VN"/>
              <a:t>Các hệ cơ bản</a:t>
            </a:r>
          </a:p>
          <a:p>
            <a:pPr lvl="1">
              <a:defRPr/>
            </a:pPr>
            <a:r>
              <a:rPr lang="en-US" altLang="vi-VN"/>
              <a:t>Hệ nhị phân (B - Binary) hay hệ cơ số 2</a:t>
            </a:r>
          </a:p>
          <a:p>
            <a:pPr lvl="1">
              <a:defRPr/>
            </a:pPr>
            <a:r>
              <a:rPr lang="en-US" altLang="vi-VN"/>
              <a:t>Hệ bát phân (O - octal) hay hệ cơ số 8 </a:t>
            </a:r>
          </a:p>
          <a:p>
            <a:pPr lvl="1">
              <a:defRPr/>
            </a:pPr>
            <a:r>
              <a:rPr lang="en-US" altLang="vi-VN"/>
              <a:t>Hệ thập phân (D - Decimal) hay hệ cơ số 10</a:t>
            </a:r>
          </a:p>
          <a:p>
            <a:pPr lvl="1">
              <a:defRPr/>
            </a:pPr>
            <a:r>
              <a:rPr lang="en-US" altLang="vi-VN"/>
              <a:t>Hệ thập lục phân (H - Hexadecimal) hay hệ cơ số 16</a:t>
            </a:r>
          </a:p>
          <a:p>
            <a:pPr marL="457200" lvl="1" indent="0">
              <a:buNone/>
              <a:defRPr/>
            </a:pPr>
            <a:endParaRPr lang="en-US" altLang="vi-VN"/>
          </a:p>
        </p:txBody>
      </p:sp>
    </p:spTree>
    <p:extLst>
      <p:ext uri="{BB962C8B-B14F-4D97-AF65-F5344CB8AC3E}">
        <p14:creationId xmlns:p14="http://schemas.microsoft.com/office/powerpoint/2010/main" val="2734199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FA4572D-95AB-4C3D-BB39-D209DEA1606E}"/>
              </a:ext>
            </a:extLst>
          </p:cNvPr>
          <p:cNvSpPr>
            <a:spLocks noGrp="1" noChangeArrowheads="1"/>
          </p:cNvSpPr>
          <p:nvPr>
            <p:ph type="ctrTitle"/>
          </p:nvPr>
        </p:nvSpPr>
        <p:spPr/>
        <p:txBody>
          <a:bodyPr/>
          <a:lstStyle/>
          <a:p>
            <a:pPr eaLnBrk="1" hangingPunct="1"/>
            <a:r>
              <a:rPr lang="en-US" altLang="vi-VN"/>
              <a:t>Chương 2 </a:t>
            </a:r>
          </a:p>
        </p:txBody>
      </p:sp>
      <p:sp>
        <p:nvSpPr>
          <p:cNvPr id="3075" name="Rectangle 3">
            <a:extLst>
              <a:ext uri="{FF2B5EF4-FFF2-40B4-BE49-F238E27FC236}">
                <a16:creationId xmlns:a16="http://schemas.microsoft.com/office/drawing/2014/main" id="{EC64C775-84A7-45FD-B4DA-6E112F2E4590}"/>
              </a:ext>
            </a:extLst>
          </p:cNvPr>
          <p:cNvSpPr>
            <a:spLocks noGrp="1" noChangeArrowheads="1"/>
          </p:cNvSpPr>
          <p:nvPr>
            <p:ph type="subTitle" idx="1"/>
          </p:nvPr>
        </p:nvSpPr>
        <p:spPr/>
        <p:txBody>
          <a:bodyPr>
            <a:normAutofit/>
          </a:bodyPr>
          <a:lstStyle/>
          <a:p>
            <a:pPr algn="ctr" eaLnBrk="1" hangingPunct="1"/>
            <a:endParaRPr lang="en-US" altLang="vi-VN" sz="6000" b="1">
              <a:solidFill>
                <a:schemeClr val="hlink"/>
              </a:solidFill>
            </a:endParaRPr>
          </a:p>
          <a:p>
            <a:pPr algn="ctr" eaLnBrk="1" hangingPunct="1"/>
            <a:r>
              <a:rPr lang="en-US" altLang="vi-VN" sz="6000" b="1">
                <a:solidFill>
                  <a:schemeClr val="hlink"/>
                </a:solidFill>
              </a:rPr>
              <a:t>HỆ THỐNG MÁY TÍNH</a:t>
            </a:r>
          </a:p>
          <a:p>
            <a:pPr algn="ctr" eaLnBrk="1" hangingPunct="1"/>
            <a:r>
              <a:rPr lang="en-US" altLang="vi-VN" sz="6000" b="1">
                <a:solidFill>
                  <a:schemeClr val="hlink"/>
                </a:solidFill>
              </a:rPr>
              <a:t>VÀ VI XỬ LÝ</a:t>
            </a:r>
          </a:p>
        </p:txBody>
      </p:sp>
    </p:spTree>
    <p:extLst>
      <p:ext uri="{BB962C8B-B14F-4D97-AF65-F5344CB8AC3E}">
        <p14:creationId xmlns:p14="http://schemas.microsoft.com/office/powerpoint/2010/main" val="15034506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93434BC1-319C-4BBB-A00B-1DD87CD84B7F}"/>
              </a:ext>
            </a:extLst>
          </p:cNvPr>
          <p:cNvSpPr>
            <a:spLocks noGrp="1"/>
          </p:cNvSpPr>
          <p:nvPr>
            <p:ph type="title"/>
          </p:nvPr>
        </p:nvSpPr>
        <p:spPr/>
        <p:txBody>
          <a:bodyPr/>
          <a:lstStyle/>
          <a:p>
            <a:r>
              <a:rPr lang="en-US" altLang="vi-VN"/>
              <a:t>Giới thiệu về vi xử lý</a:t>
            </a:r>
          </a:p>
        </p:txBody>
      </p:sp>
      <p:sp>
        <p:nvSpPr>
          <p:cNvPr id="4099" name="Content Placeholder 2">
            <a:extLst>
              <a:ext uri="{FF2B5EF4-FFF2-40B4-BE49-F238E27FC236}">
                <a16:creationId xmlns:a16="http://schemas.microsoft.com/office/drawing/2014/main" id="{66BEC40C-57C9-4F00-B230-82914A793C4D}"/>
              </a:ext>
            </a:extLst>
          </p:cNvPr>
          <p:cNvSpPr>
            <a:spLocks noGrp="1"/>
          </p:cNvSpPr>
          <p:nvPr>
            <p:ph idx="1"/>
          </p:nvPr>
        </p:nvSpPr>
        <p:spPr>
          <a:xfrm>
            <a:off x="877956" y="990600"/>
            <a:ext cx="8726488" cy="5867400"/>
          </a:xfrm>
        </p:spPr>
        <p:txBody>
          <a:bodyPr/>
          <a:lstStyle/>
          <a:p>
            <a:pPr>
              <a:spcBef>
                <a:spcPct val="0"/>
              </a:spcBef>
            </a:pPr>
            <a:r>
              <a:rPr lang="en-US" altLang="vi-VN" dirty="0"/>
              <a:t>Vi </a:t>
            </a:r>
            <a:r>
              <a:rPr lang="en-US" altLang="vi-VN" dirty="0" err="1"/>
              <a:t>xử</a:t>
            </a:r>
            <a:r>
              <a:rPr lang="en-US" altLang="vi-VN" dirty="0"/>
              <a:t> </a:t>
            </a:r>
            <a:r>
              <a:rPr lang="en-US" altLang="vi-VN" dirty="0" err="1"/>
              <a:t>lý</a:t>
            </a:r>
            <a:r>
              <a:rPr lang="en-US" altLang="vi-VN" dirty="0"/>
              <a:t> (microprocessor)</a:t>
            </a:r>
          </a:p>
          <a:p>
            <a:pPr lvl="1">
              <a:spcBef>
                <a:spcPct val="0"/>
              </a:spcBef>
            </a:pPr>
            <a:r>
              <a:rPr lang="en-US" altLang="vi-VN" dirty="0" err="1"/>
              <a:t>Là</a:t>
            </a:r>
            <a:r>
              <a:rPr lang="en-US" altLang="vi-VN" dirty="0"/>
              <a:t> </a:t>
            </a:r>
            <a:r>
              <a:rPr lang="en-US" altLang="vi-VN" dirty="0" err="1"/>
              <a:t>một</a:t>
            </a:r>
            <a:r>
              <a:rPr lang="en-US" altLang="vi-VN" dirty="0"/>
              <a:t> vi </a:t>
            </a:r>
            <a:r>
              <a:rPr lang="en-US" altLang="vi-VN" dirty="0" err="1"/>
              <a:t>mạch</a:t>
            </a:r>
            <a:r>
              <a:rPr lang="en-US" altLang="vi-VN" dirty="0"/>
              <a:t> </a:t>
            </a:r>
            <a:r>
              <a:rPr lang="en-US" altLang="vi-VN" dirty="0" err="1"/>
              <a:t>kiểu</a:t>
            </a:r>
            <a:r>
              <a:rPr lang="en-US" altLang="vi-VN" dirty="0"/>
              <a:t> VLSI (Very large scale Integrated circuit)</a:t>
            </a:r>
          </a:p>
          <a:p>
            <a:pPr lvl="1">
              <a:spcBef>
                <a:spcPct val="0"/>
              </a:spcBef>
            </a:pPr>
            <a:r>
              <a:rPr lang="en-US" altLang="vi-VN" dirty="0" err="1"/>
              <a:t>Có</a:t>
            </a:r>
            <a:r>
              <a:rPr lang="en-US" altLang="vi-VN" dirty="0"/>
              <a:t> </a:t>
            </a:r>
            <a:r>
              <a:rPr lang="en-US" altLang="vi-VN" dirty="0" err="1"/>
              <a:t>thể</a:t>
            </a:r>
            <a:r>
              <a:rPr lang="en-US" altLang="vi-VN" dirty="0"/>
              <a:t> </a:t>
            </a:r>
            <a:r>
              <a:rPr lang="en-US" altLang="vi-VN" dirty="0" err="1"/>
              <a:t>lập</a:t>
            </a:r>
            <a:r>
              <a:rPr lang="en-US" altLang="vi-VN" dirty="0"/>
              <a:t> </a:t>
            </a:r>
            <a:r>
              <a:rPr lang="en-US" altLang="vi-VN" dirty="0" err="1"/>
              <a:t>trình</a:t>
            </a:r>
            <a:r>
              <a:rPr lang="en-US" altLang="vi-VN" dirty="0"/>
              <a:t> </a:t>
            </a:r>
            <a:r>
              <a:rPr lang="en-US" altLang="vi-VN" dirty="0" err="1"/>
              <a:t>được</a:t>
            </a:r>
            <a:endParaRPr lang="en-US" altLang="vi-VN" dirty="0"/>
          </a:p>
          <a:p>
            <a:pPr>
              <a:spcBef>
                <a:spcPct val="0"/>
              </a:spcBef>
            </a:pPr>
            <a:r>
              <a:rPr lang="en-US" altLang="vi-VN" dirty="0" err="1"/>
              <a:t>Chức</a:t>
            </a:r>
            <a:r>
              <a:rPr lang="en-US" altLang="vi-VN" dirty="0"/>
              <a:t> </a:t>
            </a:r>
            <a:r>
              <a:rPr lang="en-US" altLang="vi-VN" dirty="0" err="1"/>
              <a:t>năng</a:t>
            </a:r>
            <a:r>
              <a:rPr lang="en-US" altLang="vi-VN" dirty="0"/>
              <a:t> </a:t>
            </a:r>
            <a:r>
              <a:rPr lang="en-US" altLang="vi-VN" dirty="0" err="1"/>
              <a:t>của</a:t>
            </a:r>
            <a:r>
              <a:rPr lang="en-US" altLang="vi-VN" dirty="0"/>
              <a:t> vi </a:t>
            </a:r>
            <a:r>
              <a:rPr lang="en-US" altLang="vi-VN" dirty="0" err="1"/>
              <a:t>xử</a:t>
            </a:r>
            <a:r>
              <a:rPr lang="en-US" altLang="vi-VN" dirty="0"/>
              <a:t> </a:t>
            </a:r>
            <a:r>
              <a:rPr lang="en-US" altLang="vi-VN" dirty="0" err="1"/>
              <a:t>lý</a:t>
            </a:r>
            <a:endParaRPr lang="en-US" altLang="vi-VN" dirty="0"/>
          </a:p>
          <a:p>
            <a:pPr lvl="1">
              <a:spcBef>
                <a:spcPct val="0"/>
              </a:spcBef>
            </a:pPr>
            <a:r>
              <a:rPr lang="en-US" altLang="vi-VN" dirty="0" err="1"/>
              <a:t>Tính</a:t>
            </a:r>
            <a:r>
              <a:rPr lang="en-US" altLang="vi-VN" dirty="0"/>
              <a:t> </a:t>
            </a:r>
            <a:r>
              <a:rPr lang="en-US" altLang="vi-VN" dirty="0" err="1"/>
              <a:t>toán</a:t>
            </a:r>
            <a:endParaRPr lang="en-US" altLang="vi-VN" dirty="0"/>
          </a:p>
          <a:p>
            <a:pPr lvl="1">
              <a:spcBef>
                <a:spcPct val="0"/>
              </a:spcBef>
            </a:pPr>
            <a:r>
              <a:rPr lang="en-US" altLang="vi-VN" dirty="0" err="1"/>
              <a:t>Vận</a:t>
            </a:r>
            <a:r>
              <a:rPr lang="en-US" altLang="vi-VN" dirty="0"/>
              <a:t> </a:t>
            </a:r>
            <a:r>
              <a:rPr lang="en-US" altLang="vi-VN" dirty="0" err="1"/>
              <a:t>chuyển</a:t>
            </a:r>
            <a:r>
              <a:rPr lang="en-US" altLang="vi-VN" dirty="0"/>
              <a:t> </a:t>
            </a:r>
            <a:r>
              <a:rPr lang="en-US" altLang="vi-VN" dirty="0" err="1"/>
              <a:t>dữ</a:t>
            </a:r>
            <a:r>
              <a:rPr lang="en-US" altLang="vi-VN" dirty="0"/>
              <a:t> </a:t>
            </a:r>
            <a:r>
              <a:rPr lang="en-US" altLang="vi-VN" dirty="0" err="1"/>
              <a:t>liệu</a:t>
            </a:r>
            <a:endParaRPr lang="en-US" altLang="vi-VN" dirty="0"/>
          </a:p>
          <a:p>
            <a:pPr>
              <a:spcBef>
                <a:spcPct val="0"/>
              </a:spcBef>
            </a:pPr>
            <a:r>
              <a:rPr lang="en-US" altLang="vi-VN" dirty="0"/>
              <a:t>VXL </a:t>
            </a:r>
            <a:r>
              <a:rPr lang="en-US" altLang="vi-VN" dirty="0" err="1"/>
              <a:t>thực</a:t>
            </a:r>
            <a:r>
              <a:rPr lang="en-US" altLang="vi-VN" dirty="0"/>
              <a:t> </a:t>
            </a:r>
            <a:r>
              <a:rPr lang="en-US" altLang="vi-VN" dirty="0" err="1"/>
              <a:t>hiện</a:t>
            </a:r>
            <a:r>
              <a:rPr lang="en-US" altLang="vi-VN" dirty="0"/>
              <a:t> </a:t>
            </a:r>
            <a:r>
              <a:rPr lang="en-US" altLang="vi-VN" dirty="0" err="1"/>
              <a:t>các</a:t>
            </a:r>
            <a:r>
              <a:rPr lang="en-US" altLang="vi-VN" dirty="0"/>
              <a:t> </a:t>
            </a:r>
            <a:r>
              <a:rPr lang="en-US" altLang="vi-VN" dirty="0" err="1"/>
              <a:t>chức</a:t>
            </a:r>
            <a:r>
              <a:rPr lang="en-US" altLang="vi-VN" dirty="0"/>
              <a:t> </a:t>
            </a:r>
            <a:r>
              <a:rPr lang="en-US" altLang="vi-VN" dirty="0" err="1"/>
              <a:t>năng</a:t>
            </a:r>
            <a:r>
              <a:rPr lang="en-US" altLang="vi-VN" dirty="0"/>
              <a:t> </a:t>
            </a:r>
            <a:r>
              <a:rPr lang="en-US" altLang="vi-VN" dirty="0" err="1"/>
              <a:t>thông</a:t>
            </a:r>
            <a:r>
              <a:rPr lang="en-US" altLang="vi-VN" dirty="0"/>
              <a:t> qua </a:t>
            </a:r>
            <a:r>
              <a:rPr lang="en-US" altLang="vi-VN" dirty="0" err="1"/>
              <a:t>việc</a:t>
            </a:r>
            <a:r>
              <a:rPr lang="en-US" altLang="vi-VN" dirty="0"/>
              <a:t> </a:t>
            </a:r>
            <a:r>
              <a:rPr lang="en-US" altLang="vi-VN" dirty="0" err="1"/>
              <a:t>thực</a:t>
            </a:r>
            <a:r>
              <a:rPr lang="en-US" altLang="vi-VN" dirty="0"/>
              <a:t> </a:t>
            </a:r>
            <a:r>
              <a:rPr lang="en-US" altLang="vi-VN" dirty="0" err="1"/>
              <a:t>hiện</a:t>
            </a:r>
            <a:r>
              <a:rPr lang="en-US" altLang="vi-VN" dirty="0"/>
              <a:t> </a:t>
            </a:r>
            <a:r>
              <a:rPr lang="en-US" altLang="vi-VN" dirty="0" err="1"/>
              <a:t>các</a:t>
            </a:r>
            <a:r>
              <a:rPr lang="en-US" altLang="vi-VN" dirty="0"/>
              <a:t> </a:t>
            </a:r>
            <a:r>
              <a:rPr lang="en-US" altLang="vi-VN" dirty="0" err="1"/>
              <a:t>lệnh</a:t>
            </a:r>
            <a:r>
              <a:rPr lang="en-US" altLang="vi-VN" dirty="0"/>
              <a:t> (</a:t>
            </a:r>
            <a:r>
              <a:rPr lang="en-US" altLang="vi-VN" dirty="0" err="1"/>
              <a:t>chương</a:t>
            </a:r>
            <a:r>
              <a:rPr lang="en-US" altLang="vi-VN" dirty="0"/>
              <a:t> </a:t>
            </a:r>
            <a:r>
              <a:rPr lang="en-US" altLang="vi-VN" dirty="0" err="1"/>
              <a:t>trình</a:t>
            </a:r>
            <a:r>
              <a:rPr lang="en-US" altLang="vi-VN" dirty="0"/>
              <a:t>)</a:t>
            </a:r>
          </a:p>
          <a:p>
            <a:pPr lvl="1">
              <a:spcBef>
                <a:spcPct val="0"/>
              </a:spcBef>
            </a:pPr>
            <a:r>
              <a:rPr lang="en-US" altLang="vi-VN" dirty="0" err="1"/>
              <a:t>Thực</a:t>
            </a:r>
            <a:r>
              <a:rPr lang="en-US" altLang="vi-VN" dirty="0"/>
              <a:t> </a:t>
            </a:r>
            <a:r>
              <a:rPr lang="en-US" altLang="vi-VN" dirty="0" err="1"/>
              <a:t>hiện</a:t>
            </a:r>
            <a:r>
              <a:rPr lang="en-US" altLang="vi-VN" dirty="0"/>
              <a:t> </a:t>
            </a:r>
            <a:r>
              <a:rPr lang="en-US" altLang="vi-VN" dirty="0" err="1"/>
              <a:t>các</a:t>
            </a:r>
            <a:r>
              <a:rPr lang="en-US" altLang="vi-VN" dirty="0"/>
              <a:t> </a:t>
            </a:r>
            <a:r>
              <a:rPr lang="en-US" altLang="vi-VN" dirty="0" err="1"/>
              <a:t>phép</a:t>
            </a:r>
            <a:r>
              <a:rPr lang="en-US" altLang="vi-VN" dirty="0"/>
              <a:t> </a:t>
            </a:r>
            <a:r>
              <a:rPr lang="en-US" altLang="vi-VN" dirty="0" err="1"/>
              <a:t>toán</a:t>
            </a:r>
            <a:r>
              <a:rPr lang="en-US" altLang="vi-VN" dirty="0"/>
              <a:t> : </a:t>
            </a:r>
            <a:r>
              <a:rPr lang="en-US" altLang="vi-VN" dirty="0" err="1"/>
              <a:t>số</a:t>
            </a:r>
            <a:r>
              <a:rPr lang="en-US" altLang="vi-VN" dirty="0"/>
              <a:t> </a:t>
            </a:r>
            <a:r>
              <a:rPr lang="en-US" altLang="vi-VN" dirty="0" err="1"/>
              <a:t>học</a:t>
            </a:r>
            <a:r>
              <a:rPr lang="en-US" altLang="vi-VN" dirty="0"/>
              <a:t>, logic, </a:t>
            </a:r>
            <a:r>
              <a:rPr lang="en-US" altLang="vi-VN" dirty="0" err="1"/>
              <a:t>dịch</a:t>
            </a:r>
            <a:r>
              <a:rPr lang="en-US" altLang="vi-VN" dirty="0"/>
              <a:t>, quay,…</a:t>
            </a:r>
          </a:p>
          <a:p>
            <a:pPr lvl="1">
              <a:spcBef>
                <a:spcPct val="0"/>
              </a:spcBef>
            </a:pPr>
            <a:r>
              <a:rPr lang="en-US" altLang="vi-VN" dirty="0" err="1"/>
              <a:t>Kết</a:t>
            </a:r>
            <a:r>
              <a:rPr lang="en-US" altLang="vi-VN" dirty="0"/>
              <a:t> </a:t>
            </a:r>
            <a:r>
              <a:rPr lang="en-US" altLang="vi-VN" dirty="0" err="1"/>
              <a:t>nối</a:t>
            </a:r>
            <a:r>
              <a:rPr lang="en-US" altLang="vi-VN" dirty="0"/>
              <a:t> </a:t>
            </a:r>
            <a:r>
              <a:rPr lang="en-US" altLang="vi-VN" dirty="0" err="1"/>
              <a:t>và</a:t>
            </a:r>
            <a:r>
              <a:rPr lang="en-US" altLang="vi-VN" dirty="0"/>
              <a:t> </a:t>
            </a:r>
            <a:r>
              <a:rPr lang="en-US" altLang="vi-VN" dirty="0" err="1"/>
              <a:t>trao</a:t>
            </a:r>
            <a:r>
              <a:rPr lang="en-US" altLang="vi-VN" dirty="0"/>
              <a:t> </a:t>
            </a:r>
            <a:r>
              <a:rPr lang="en-US" altLang="vi-VN" dirty="0" err="1"/>
              <a:t>đổi</a:t>
            </a:r>
            <a:r>
              <a:rPr lang="en-US" altLang="vi-VN" dirty="0"/>
              <a:t> </a:t>
            </a:r>
            <a:r>
              <a:rPr lang="en-US" altLang="vi-VN" dirty="0" err="1"/>
              <a:t>dữ</a:t>
            </a:r>
            <a:r>
              <a:rPr lang="en-US" altLang="vi-VN" dirty="0"/>
              <a:t> </a:t>
            </a:r>
            <a:r>
              <a:rPr lang="en-US" altLang="vi-VN" dirty="0" err="1"/>
              <a:t>liệu</a:t>
            </a:r>
            <a:r>
              <a:rPr lang="en-US" altLang="vi-VN" dirty="0"/>
              <a:t> </a:t>
            </a:r>
            <a:r>
              <a:rPr lang="en-US" altLang="vi-VN" dirty="0" err="1"/>
              <a:t>với</a:t>
            </a:r>
            <a:r>
              <a:rPr lang="en-US" altLang="vi-VN" dirty="0"/>
              <a:t> </a:t>
            </a:r>
            <a:r>
              <a:rPr lang="en-US" altLang="vi-VN" dirty="0" err="1"/>
              <a:t>các</a:t>
            </a:r>
            <a:r>
              <a:rPr lang="en-US" altLang="vi-VN" dirty="0"/>
              <a:t> </a:t>
            </a:r>
            <a:r>
              <a:rPr lang="en-US" altLang="vi-VN" dirty="0" err="1"/>
              <a:t>thiết</a:t>
            </a:r>
            <a:r>
              <a:rPr lang="en-US" altLang="vi-VN" dirty="0"/>
              <a:t> </a:t>
            </a:r>
            <a:r>
              <a:rPr lang="en-US" altLang="vi-VN" dirty="0" err="1"/>
              <a:t>bị</a:t>
            </a:r>
            <a:r>
              <a:rPr lang="en-US" altLang="vi-VN" dirty="0"/>
              <a:t> </a:t>
            </a:r>
            <a:r>
              <a:rPr lang="en-US" altLang="vi-VN" dirty="0" err="1"/>
              <a:t>bên</a:t>
            </a:r>
            <a:r>
              <a:rPr lang="en-US" altLang="vi-VN" dirty="0"/>
              <a:t> </a:t>
            </a:r>
            <a:r>
              <a:rPr lang="en-US" altLang="vi-VN" dirty="0" err="1"/>
              <a:t>ngoài</a:t>
            </a:r>
            <a:r>
              <a:rPr lang="en-US" altLang="vi-VN" dirty="0"/>
              <a:t> </a:t>
            </a:r>
            <a:r>
              <a:rPr lang="en-US" altLang="vi-VN" dirty="0" err="1"/>
              <a:t>thông</a:t>
            </a:r>
            <a:r>
              <a:rPr lang="en-US" altLang="vi-VN" dirty="0"/>
              <a:t> qua </a:t>
            </a:r>
            <a:r>
              <a:rPr lang="en-US" altLang="vi-VN" dirty="0" err="1"/>
              <a:t>các</a:t>
            </a:r>
            <a:r>
              <a:rPr lang="en-US" altLang="vi-VN" dirty="0"/>
              <a:t> </a:t>
            </a:r>
            <a:r>
              <a:rPr lang="en-US" altLang="vi-VN" dirty="0" err="1"/>
              <a:t>cổng</a:t>
            </a:r>
            <a:r>
              <a:rPr lang="en-US" altLang="vi-VN" dirty="0"/>
              <a:t> </a:t>
            </a:r>
            <a:r>
              <a:rPr lang="en-US" altLang="vi-VN" dirty="0" err="1"/>
              <a:t>vào</a:t>
            </a:r>
            <a:r>
              <a:rPr lang="en-US" altLang="vi-VN" dirty="0"/>
              <a:t> </a:t>
            </a:r>
            <a:r>
              <a:rPr lang="en-US" altLang="vi-VN" dirty="0" err="1"/>
              <a:t>ra</a:t>
            </a:r>
            <a:endParaRPr lang="en-US" altLang="vi-VN" dirty="0"/>
          </a:p>
        </p:txBody>
      </p:sp>
    </p:spTree>
    <p:extLst>
      <p:ext uri="{BB962C8B-B14F-4D97-AF65-F5344CB8AC3E}">
        <p14:creationId xmlns:p14="http://schemas.microsoft.com/office/powerpoint/2010/main" val="27395259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5788935D-DF44-449B-896E-8CD084A158D1}"/>
              </a:ext>
            </a:extLst>
          </p:cNvPr>
          <p:cNvSpPr>
            <a:spLocks noGrp="1"/>
          </p:cNvSpPr>
          <p:nvPr>
            <p:ph type="title"/>
          </p:nvPr>
        </p:nvSpPr>
        <p:spPr/>
        <p:txBody>
          <a:bodyPr/>
          <a:lstStyle/>
          <a:p>
            <a:endParaRPr lang="vi-VN" altLang="vi-VN"/>
          </a:p>
        </p:txBody>
      </p:sp>
      <p:sp>
        <p:nvSpPr>
          <p:cNvPr id="5123" name="Content Placeholder 2">
            <a:extLst>
              <a:ext uri="{FF2B5EF4-FFF2-40B4-BE49-F238E27FC236}">
                <a16:creationId xmlns:a16="http://schemas.microsoft.com/office/drawing/2014/main" id="{6AA3DFA9-28CC-4CC4-96B8-25B93067D554}"/>
              </a:ext>
            </a:extLst>
          </p:cNvPr>
          <p:cNvSpPr>
            <a:spLocks noGrp="1"/>
          </p:cNvSpPr>
          <p:nvPr>
            <p:ph idx="1"/>
          </p:nvPr>
        </p:nvSpPr>
        <p:spPr/>
        <p:txBody>
          <a:bodyPr/>
          <a:lstStyle/>
          <a:p>
            <a:endParaRPr lang="vi-VN" altLang="vi-VN"/>
          </a:p>
        </p:txBody>
      </p:sp>
      <p:pic>
        <p:nvPicPr>
          <p:cNvPr id="17410" name="Picture 2">
            <a:extLst>
              <a:ext uri="{FF2B5EF4-FFF2-40B4-BE49-F238E27FC236}">
                <a16:creationId xmlns:a16="http://schemas.microsoft.com/office/drawing/2014/main" id="{64DDDD69-B1B3-4CAB-B11C-B3808E051911}"/>
              </a:ext>
            </a:extLst>
          </p:cNvPr>
          <p:cNvPicPr>
            <a:picLocks noChangeAspect="1" noChangeArrowheads="1"/>
          </p:cNvPicPr>
          <p:nvPr/>
        </p:nvPicPr>
        <p:blipFill>
          <a:blip r:embed="rId2"/>
          <a:srcRect/>
          <a:stretch>
            <a:fillRect/>
          </a:stretch>
        </p:blipFill>
        <p:spPr bwMode="auto">
          <a:xfrm>
            <a:off x="1463331" y="628651"/>
            <a:ext cx="8867775" cy="5548312"/>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26285892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ontent Placeholder 2">
            <a:extLst>
              <a:ext uri="{FF2B5EF4-FFF2-40B4-BE49-F238E27FC236}">
                <a16:creationId xmlns:a16="http://schemas.microsoft.com/office/drawing/2014/main" id="{E551DF13-B816-4972-9845-FFFC27F63C4F}"/>
              </a:ext>
            </a:extLst>
          </p:cNvPr>
          <p:cNvSpPr>
            <a:spLocks noGrp="1"/>
          </p:cNvSpPr>
          <p:nvPr>
            <p:ph idx="1"/>
          </p:nvPr>
        </p:nvSpPr>
        <p:spPr>
          <a:xfrm>
            <a:off x="1808956" y="897835"/>
            <a:ext cx="8574088" cy="5105400"/>
          </a:xfrm>
        </p:spPr>
        <p:txBody>
          <a:bodyPr>
            <a:normAutofit/>
          </a:bodyPr>
          <a:lstStyle/>
          <a:p>
            <a:r>
              <a:rPr lang="en-US" altLang="vi-VN" sz="2600" dirty="0" err="1"/>
              <a:t>Phân</a:t>
            </a:r>
            <a:r>
              <a:rPr lang="en-US" altLang="vi-VN" sz="2600" dirty="0"/>
              <a:t> </a:t>
            </a:r>
            <a:r>
              <a:rPr lang="en-US" altLang="vi-VN" sz="2600" dirty="0" err="1"/>
              <a:t>loại</a:t>
            </a:r>
            <a:r>
              <a:rPr lang="en-US" altLang="vi-VN" sz="2600" dirty="0"/>
              <a:t> vi </a:t>
            </a:r>
            <a:r>
              <a:rPr lang="en-US" altLang="vi-VN" sz="2600" dirty="0" err="1"/>
              <a:t>xử</a:t>
            </a:r>
            <a:r>
              <a:rPr lang="en-US" altLang="vi-VN" sz="2600" dirty="0"/>
              <a:t> </a:t>
            </a:r>
            <a:r>
              <a:rPr lang="en-US" altLang="vi-VN" sz="2600" dirty="0" err="1"/>
              <a:t>lý</a:t>
            </a:r>
            <a:r>
              <a:rPr lang="en-US" altLang="vi-VN" sz="2600" dirty="0"/>
              <a:t> </a:t>
            </a:r>
            <a:r>
              <a:rPr lang="en-US" altLang="vi-VN" sz="2600" dirty="0" err="1"/>
              <a:t>dựa</a:t>
            </a:r>
            <a:r>
              <a:rPr lang="en-US" altLang="vi-VN" sz="2600" dirty="0"/>
              <a:t> </a:t>
            </a:r>
            <a:r>
              <a:rPr lang="en-US" altLang="vi-VN" sz="2600" dirty="0" err="1"/>
              <a:t>trên</a:t>
            </a:r>
            <a:r>
              <a:rPr lang="en-US" altLang="vi-VN" sz="2600" dirty="0"/>
              <a:t> </a:t>
            </a:r>
            <a:r>
              <a:rPr lang="en-US" altLang="vi-VN" sz="2600" dirty="0" err="1"/>
              <a:t>chức</a:t>
            </a:r>
            <a:r>
              <a:rPr lang="en-US" altLang="vi-VN" sz="2600" dirty="0"/>
              <a:t> </a:t>
            </a:r>
            <a:r>
              <a:rPr lang="en-US" altLang="vi-VN" sz="2600" dirty="0" err="1"/>
              <a:t>năng</a:t>
            </a:r>
            <a:endParaRPr lang="en-US" altLang="vi-VN" sz="2600" dirty="0"/>
          </a:p>
          <a:p>
            <a:pPr lvl="1"/>
            <a:r>
              <a:rPr lang="en-US" altLang="vi-VN" sz="2600" dirty="0"/>
              <a:t>Vi </a:t>
            </a:r>
            <a:r>
              <a:rPr lang="en-US" altLang="vi-VN" sz="2600" dirty="0" err="1"/>
              <a:t>xử</a:t>
            </a:r>
            <a:r>
              <a:rPr lang="en-US" altLang="vi-VN" sz="2600" dirty="0"/>
              <a:t> </a:t>
            </a:r>
            <a:r>
              <a:rPr lang="en-US" altLang="vi-VN" sz="2600" dirty="0" err="1"/>
              <a:t>lý</a:t>
            </a:r>
            <a:r>
              <a:rPr lang="en-US" altLang="vi-VN" sz="2600" dirty="0"/>
              <a:t> </a:t>
            </a:r>
            <a:r>
              <a:rPr lang="en-US" altLang="vi-VN" sz="2600" dirty="0" err="1"/>
              <a:t>đa</a:t>
            </a:r>
            <a:r>
              <a:rPr lang="en-US" altLang="vi-VN" sz="2600" dirty="0"/>
              <a:t> </a:t>
            </a:r>
            <a:r>
              <a:rPr lang="en-US" altLang="vi-VN" sz="2600" dirty="0" err="1"/>
              <a:t>chức</a:t>
            </a:r>
            <a:r>
              <a:rPr lang="en-US" altLang="vi-VN" sz="2600" dirty="0"/>
              <a:t> </a:t>
            </a:r>
            <a:r>
              <a:rPr lang="en-US" altLang="vi-VN" sz="2600" dirty="0" err="1"/>
              <a:t>năng</a:t>
            </a:r>
            <a:r>
              <a:rPr lang="en-US" altLang="vi-VN" sz="2600" dirty="0"/>
              <a:t> (general purpose microprocessor)</a:t>
            </a:r>
          </a:p>
          <a:p>
            <a:pPr lvl="2"/>
            <a:r>
              <a:rPr lang="en-US" altLang="vi-VN" sz="2600" dirty="0" err="1"/>
              <a:t>Chứa</a:t>
            </a:r>
            <a:r>
              <a:rPr lang="en-US" altLang="vi-VN" sz="2600" dirty="0"/>
              <a:t> </a:t>
            </a:r>
            <a:r>
              <a:rPr lang="en-US" altLang="vi-VN" sz="2600" dirty="0" err="1"/>
              <a:t>tất</a:t>
            </a:r>
            <a:r>
              <a:rPr lang="en-US" altLang="vi-VN" sz="2600" dirty="0"/>
              <a:t> </a:t>
            </a:r>
            <a:r>
              <a:rPr lang="en-US" altLang="vi-VN" sz="2600" dirty="0" err="1"/>
              <a:t>cả</a:t>
            </a:r>
            <a:r>
              <a:rPr lang="en-US" altLang="vi-VN" sz="2600" dirty="0"/>
              <a:t> </a:t>
            </a:r>
            <a:r>
              <a:rPr lang="en-US" altLang="vi-VN" sz="2600" dirty="0" err="1"/>
              <a:t>các</a:t>
            </a:r>
            <a:r>
              <a:rPr lang="en-US" altLang="vi-VN" sz="2600" dirty="0"/>
              <a:t> </a:t>
            </a:r>
            <a:r>
              <a:rPr lang="en-US" altLang="vi-VN" sz="2600" dirty="0" err="1"/>
              <a:t>thành</a:t>
            </a:r>
            <a:r>
              <a:rPr lang="en-US" altLang="vi-VN" sz="2600" dirty="0"/>
              <a:t> </a:t>
            </a:r>
            <a:r>
              <a:rPr lang="en-US" altLang="vi-VN" sz="2600" dirty="0" err="1"/>
              <a:t>phần</a:t>
            </a:r>
            <a:r>
              <a:rPr lang="en-US" altLang="vi-VN" sz="2600" dirty="0"/>
              <a:t> </a:t>
            </a:r>
            <a:r>
              <a:rPr lang="en-US" altLang="vi-VN" sz="2600" dirty="0" err="1"/>
              <a:t>phục</a:t>
            </a:r>
            <a:r>
              <a:rPr lang="en-US" altLang="vi-VN" sz="2600" dirty="0"/>
              <a:t> </a:t>
            </a:r>
            <a:r>
              <a:rPr lang="en-US" altLang="vi-VN" sz="2600" dirty="0" err="1"/>
              <a:t>vụ</a:t>
            </a:r>
            <a:r>
              <a:rPr lang="en-US" altLang="vi-VN" sz="2600" dirty="0"/>
              <a:t> </a:t>
            </a:r>
            <a:r>
              <a:rPr lang="en-US" altLang="vi-VN" sz="2600" dirty="0" err="1"/>
              <a:t>tính</a:t>
            </a:r>
            <a:r>
              <a:rPr lang="en-US" altLang="vi-VN" sz="2600" dirty="0"/>
              <a:t> </a:t>
            </a:r>
            <a:r>
              <a:rPr lang="en-US" altLang="vi-VN" sz="2600" dirty="0" err="1"/>
              <a:t>toán</a:t>
            </a:r>
            <a:r>
              <a:rPr lang="en-US" altLang="vi-VN" sz="2600" dirty="0"/>
              <a:t> </a:t>
            </a:r>
            <a:r>
              <a:rPr lang="en-US" altLang="vi-VN" sz="2600" dirty="0" err="1"/>
              <a:t>và</a:t>
            </a:r>
            <a:r>
              <a:rPr lang="en-US" altLang="vi-VN" sz="2600" dirty="0"/>
              <a:t> </a:t>
            </a:r>
            <a:r>
              <a:rPr lang="en-US" altLang="vi-VN" sz="2600" dirty="0" err="1"/>
              <a:t>điều</a:t>
            </a:r>
            <a:r>
              <a:rPr lang="en-US" altLang="vi-VN" sz="2600" dirty="0"/>
              <a:t> </a:t>
            </a:r>
            <a:r>
              <a:rPr lang="en-US" altLang="vi-VN" sz="2600" dirty="0" err="1"/>
              <a:t>khiển</a:t>
            </a:r>
            <a:endParaRPr lang="en-US" altLang="vi-VN" sz="2600" dirty="0"/>
          </a:p>
          <a:p>
            <a:pPr lvl="2"/>
            <a:r>
              <a:rPr lang="en-US" altLang="vi-VN" sz="2600" dirty="0" err="1"/>
              <a:t>Không</a:t>
            </a:r>
            <a:r>
              <a:rPr lang="en-US" altLang="vi-VN" sz="2600" dirty="0"/>
              <a:t> bao </a:t>
            </a:r>
            <a:r>
              <a:rPr lang="en-US" altLang="vi-VN" sz="2600" dirty="0" err="1"/>
              <a:t>gồm</a:t>
            </a:r>
            <a:r>
              <a:rPr lang="en-US" altLang="vi-VN" sz="2600" dirty="0"/>
              <a:t> </a:t>
            </a:r>
            <a:r>
              <a:rPr lang="en-US" altLang="vi-VN" sz="2600" dirty="0" err="1"/>
              <a:t>bộ</a:t>
            </a:r>
            <a:r>
              <a:rPr lang="en-US" altLang="vi-VN" sz="2600" dirty="0"/>
              <a:t> </a:t>
            </a:r>
            <a:r>
              <a:rPr lang="en-US" altLang="vi-VN" sz="2600" dirty="0" err="1"/>
              <a:t>nhớ</a:t>
            </a:r>
            <a:r>
              <a:rPr lang="en-US" altLang="vi-VN" sz="2600" dirty="0"/>
              <a:t> </a:t>
            </a:r>
            <a:r>
              <a:rPr lang="en-US" altLang="vi-VN" sz="2600" dirty="0" err="1"/>
              <a:t>và</a:t>
            </a:r>
            <a:r>
              <a:rPr lang="en-US" altLang="vi-VN" sz="2600" dirty="0"/>
              <a:t> </a:t>
            </a:r>
            <a:r>
              <a:rPr lang="en-US" altLang="vi-VN" sz="2600" dirty="0" err="1"/>
              <a:t>các</a:t>
            </a:r>
            <a:r>
              <a:rPr lang="en-US" altLang="vi-VN" sz="2600" dirty="0"/>
              <a:t> </a:t>
            </a:r>
            <a:r>
              <a:rPr lang="en-US" altLang="vi-VN" sz="2600" dirty="0" err="1"/>
              <a:t>cổng</a:t>
            </a:r>
            <a:r>
              <a:rPr lang="en-US" altLang="vi-VN" sz="2600" dirty="0"/>
              <a:t> </a:t>
            </a:r>
            <a:r>
              <a:rPr lang="en-US" altLang="vi-VN" sz="2600" dirty="0" err="1"/>
              <a:t>vào</a:t>
            </a:r>
            <a:r>
              <a:rPr lang="en-US" altLang="vi-VN" sz="2600" dirty="0"/>
              <a:t> </a:t>
            </a:r>
            <a:r>
              <a:rPr lang="en-US" altLang="vi-VN" sz="2600" dirty="0" err="1"/>
              <a:t>ra</a:t>
            </a:r>
            <a:endParaRPr lang="en-US" altLang="vi-VN" sz="2600" dirty="0"/>
          </a:p>
          <a:p>
            <a:pPr lvl="1"/>
            <a:r>
              <a:rPr lang="en-US" altLang="vi-VN" sz="2600" dirty="0"/>
              <a:t>Vi </a:t>
            </a:r>
            <a:r>
              <a:rPr lang="en-US" altLang="vi-VN" sz="2600" dirty="0" err="1"/>
              <a:t>điều</a:t>
            </a:r>
            <a:r>
              <a:rPr lang="en-US" altLang="vi-VN" sz="2600" dirty="0"/>
              <a:t> </a:t>
            </a:r>
            <a:r>
              <a:rPr lang="en-US" altLang="vi-VN" sz="2600" dirty="0" err="1"/>
              <a:t>khiển</a:t>
            </a:r>
            <a:r>
              <a:rPr lang="en-US" altLang="vi-VN" sz="2600" dirty="0"/>
              <a:t> (Microcontroller)</a:t>
            </a:r>
          </a:p>
          <a:p>
            <a:pPr lvl="2"/>
            <a:r>
              <a:rPr lang="en-US" altLang="vi-VN" sz="2600" dirty="0" err="1"/>
              <a:t>Chứa</a:t>
            </a:r>
            <a:r>
              <a:rPr lang="en-US" altLang="vi-VN" sz="2600" dirty="0"/>
              <a:t> </a:t>
            </a:r>
            <a:r>
              <a:rPr lang="en-US" altLang="vi-VN" sz="2600" dirty="0" err="1"/>
              <a:t>tất</a:t>
            </a:r>
            <a:r>
              <a:rPr lang="en-US" altLang="vi-VN" sz="2600" dirty="0"/>
              <a:t> </a:t>
            </a:r>
            <a:r>
              <a:rPr lang="en-US" altLang="vi-VN" sz="2600" dirty="0" err="1"/>
              <a:t>cả</a:t>
            </a:r>
            <a:r>
              <a:rPr lang="en-US" altLang="vi-VN" sz="2600" dirty="0"/>
              <a:t> </a:t>
            </a:r>
            <a:r>
              <a:rPr lang="en-US" altLang="vi-VN" sz="2600" dirty="0" err="1"/>
              <a:t>các</a:t>
            </a:r>
            <a:r>
              <a:rPr lang="en-US" altLang="vi-VN" sz="2600" dirty="0"/>
              <a:t> </a:t>
            </a:r>
            <a:r>
              <a:rPr lang="en-US" altLang="vi-VN" sz="2600" dirty="0" err="1"/>
              <a:t>thành</a:t>
            </a:r>
            <a:r>
              <a:rPr lang="en-US" altLang="vi-VN" sz="2600" dirty="0"/>
              <a:t> </a:t>
            </a:r>
            <a:r>
              <a:rPr lang="en-US" altLang="vi-VN" sz="2600" dirty="0" err="1"/>
              <a:t>phần</a:t>
            </a:r>
            <a:r>
              <a:rPr lang="en-US" altLang="vi-VN" sz="2600" dirty="0"/>
              <a:t> </a:t>
            </a:r>
            <a:r>
              <a:rPr lang="en-US" altLang="vi-VN" sz="2600" dirty="0" err="1"/>
              <a:t>phục</a:t>
            </a:r>
            <a:r>
              <a:rPr lang="en-US" altLang="vi-VN" sz="2600" dirty="0"/>
              <a:t> </a:t>
            </a:r>
            <a:r>
              <a:rPr lang="en-US" altLang="vi-VN" sz="2600" dirty="0" err="1"/>
              <a:t>vụ</a:t>
            </a:r>
            <a:r>
              <a:rPr lang="en-US" altLang="vi-VN" sz="2600" dirty="0"/>
              <a:t> </a:t>
            </a:r>
            <a:r>
              <a:rPr lang="en-US" altLang="vi-VN" sz="2600" dirty="0" err="1"/>
              <a:t>tính</a:t>
            </a:r>
            <a:r>
              <a:rPr lang="en-US" altLang="vi-VN" sz="2600" dirty="0"/>
              <a:t> </a:t>
            </a:r>
            <a:r>
              <a:rPr lang="en-US" altLang="vi-VN" sz="2600" dirty="0" err="1"/>
              <a:t>toán</a:t>
            </a:r>
            <a:r>
              <a:rPr lang="en-US" altLang="vi-VN" sz="2600" dirty="0"/>
              <a:t> </a:t>
            </a:r>
            <a:r>
              <a:rPr lang="en-US" altLang="vi-VN" sz="2600" dirty="0" err="1"/>
              <a:t>và</a:t>
            </a:r>
            <a:r>
              <a:rPr lang="en-US" altLang="vi-VN" sz="2600" dirty="0"/>
              <a:t> </a:t>
            </a:r>
            <a:r>
              <a:rPr lang="en-US" altLang="vi-VN" sz="2600" dirty="0" err="1"/>
              <a:t>điều</a:t>
            </a:r>
            <a:r>
              <a:rPr lang="en-US" altLang="vi-VN" sz="2600" dirty="0"/>
              <a:t> </a:t>
            </a:r>
            <a:r>
              <a:rPr lang="en-US" altLang="vi-VN" sz="2600" dirty="0" err="1"/>
              <a:t>khiển</a:t>
            </a:r>
            <a:endParaRPr lang="en-US" altLang="vi-VN" sz="2600" dirty="0"/>
          </a:p>
          <a:p>
            <a:pPr lvl="2"/>
            <a:r>
              <a:rPr lang="en-US" altLang="vi-VN" sz="2600" dirty="0" err="1"/>
              <a:t>Có</a:t>
            </a:r>
            <a:r>
              <a:rPr lang="en-US" altLang="vi-VN" sz="2600" dirty="0"/>
              <a:t> bao </a:t>
            </a:r>
            <a:r>
              <a:rPr lang="en-US" altLang="vi-VN" sz="2600" dirty="0" err="1"/>
              <a:t>gồm</a:t>
            </a:r>
            <a:r>
              <a:rPr lang="en-US" altLang="vi-VN" sz="2600" dirty="0"/>
              <a:t> </a:t>
            </a:r>
            <a:r>
              <a:rPr lang="en-US" altLang="vi-VN" sz="2600" dirty="0" err="1"/>
              <a:t>bộ</a:t>
            </a:r>
            <a:r>
              <a:rPr lang="en-US" altLang="vi-VN" sz="2600" dirty="0"/>
              <a:t> </a:t>
            </a:r>
            <a:r>
              <a:rPr lang="en-US" altLang="vi-VN" sz="2600" dirty="0" err="1"/>
              <a:t>nhớ</a:t>
            </a:r>
            <a:r>
              <a:rPr lang="en-US" altLang="vi-VN" sz="2600" dirty="0"/>
              <a:t> </a:t>
            </a:r>
            <a:r>
              <a:rPr lang="en-US" altLang="vi-VN" sz="2600" dirty="0" err="1"/>
              <a:t>và</a:t>
            </a:r>
            <a:r>
              <a:rPr lang="en-US" altLang="vi-VN" sz="2600" dirty="0"/>
              <a:t> </a:t>
            </a:r>
            <a:r>
              <a:rPr lang="en-US" altLang="vi-VN" sz="2600" dirty="0" err="1"/>
              <a:t>các</a:t>
            </a:r>
            <a:r>
              <a:rPr lang="en-US" altLang="vi-VN" sz="2600" dirty="0"/>
              <a:t> </a:t>
            </a:r>
            <a:r>
              <a:rPr lang="en-US" altLang="vi-VN" sz="2600" dirty="0" err="1"/>
              <a:t>cổng</a:t>
            </a:r>
            <a:r>
              <a:rPr lang="en-US" altLang="vi-VN" sz="2600" dirty="0"/>
              <a:t> </a:t>
            </a:r>
            <a:r>
              <a:rPr lang="en-US" altLang="vi-VN" sz="2600" dirty="0" err="1"/>
              <a:t>vào</a:t>
            </a:r>
            <a:r>
              <a:rPr lang="en-US" altLang="vi-VN" sz="2600" dirty="0"/>
              <a:t> </a:t>
            </a:r>
            <a:r>
              <a:rPr lang="en-US" altLang="vi-VN" sz="2600" dirty="0" err="1"/>
              <a:t>ra</a:t>
            </a:r>
            <a:endParaRPr lang="en-US" altLang="vi-VN" sz="2600" dirty="0"/>
          </a:p>
          <a:p>
            <a:pPr lvl="2"/>
            <a:r>
              <a:rPr lang="en-US" altLang="vi-VN" sz="2600" dirty="0" err="1"/>
              <a:t>Tất</a:t>
            </a:r>
            <a:r>
              <a:rPr lang="en-US" altLang="vi-VN" sz="2600" dirty="0"/>
              <a:t> </a:t>
            </a:r>
            <a:r>
              <a:rPr lang="en-US" altLang="vi-VN" sz="2600" dirty="0" err="1"/>
              <a:t>cả</a:t>
            </a:r>
            <a:r>
              <a:rPr lang="en-US" altLang="vi-VN" sz="2600" dirty="0"/>
              <a:t> </a:t>
            </a:r>
            <a:r>
              <a:rPr lang="en-US" altLang="vi-VN" sz="2600" dirty="0" err="1"/>
              <a:t>các</a:t>
            </a:r>
            <a:r>
              <a:rPr lang="en-US" altLang="vi-VN" sz="2600" dirty="0"/>
              <a:t> </a:t>
            </a:r>
            <a:r>
              <a:rPr lang="en-US" altLang="vi-VN" sz="2600" dirty="0" err="1"/>
              <a:t>thành</a:t>
            </a:r>
            <a:r>
              <a:rPr lang="en-US" altLang="vi-VN" sz="2600" dirty="0"/>
              <a:t> </a:t>
            </a:r>
            <a:r>
              <a:rPr lang="en-US" altLang="vi-VN" sz="2600" dirty="0" err="1"/>
              <a:t>phần</a:t>
            </a:r>
            <a:r>
              <a:rPr lang="en-US" altLang="vi-VN" sz="2600" dirty="0"/>
              <a:t> </a:t>
            </a:r>
            <a:r>
              <a:rPr lang="en-US" altLang="vi-VN" sz="2600" dirty="0" err="1"/>
              <a:t>của</a:t>
            </a:r>
            <a:r>
              <a:rPr lang="en-US" altLang="vi-VN" sz="2600" dirty="0"/>
              <a:t> vi </a:t>
            </a:r>
            <a:r>
              <a:rPr lang="en-US" altLang="vi-VN" sz="2600" dirty="0" err="1"/>
              <a:t>điều</a:t>
            </a:r>
            <a:r>
              <a:rPr lang="en-US" altLang="vi-VN" sz="2600" dirty="0"/>
              <a:t> </a:t>
            </a:r>
            <a:r>
              <a:rPr lang="en-US" altLang="vi-VN" sz="2600" dirty="0" err="1"/>
              <a:t>khiển</a:t>
            </a:r>
            <a:r>
              <a:rPr lang="en-US" altLang="vi-VN" sz="2600" dirty="0"/>
              <a:t> </a:t>
            </a:r>
            <a:r>
              <a:rPr lang="en-US" altLang="vi-VN" sz="2600" dirty="0" err="1"/>
              <a:t>được</a:t>
            </a:r>
            <a:r>
              <a:rPr lang="en-US" altLang="vi-VN" sz="2600" dirty="0"/>
              <a:t> </a:t>
            </a:r>
            <a:r>
              <a:rPr lang="en-US" altLang="vi-VN" sz="2600" dirty="0" err="1"/>
              <a:t>tích</a:t>
            </a:r>
            <a:r>
              <a:rPr lang="en-US" altLang="vi-VN" sz="2600" dirty="0"/>
              <a:t> </a:t>
            </a:r>
            <a:r>
              <a:rPr lang="en-US" altLang="vi-VN" sz="2600" dirty="0" err="1"/>
              <a:t>hợp</a:t>
            </a:r>
            <a:r>
              <a:rPr lang="en-US" altLang="vi-VN" sz="2600" dirty="0"/>
              <a:t> </a:t>
            </a:r>
            <a:r>
              <a:rPr lang="en-US" altLang="vi-VN" sz="2600" dirty="0" err="1"/>
              <a:t>trên</a:t>
            </a:r>
            <a:r>
              <a:rPr lang="en-US" altLang="vi-VN" sz="2600" dirty="0"/>
              <a:t> 1 chip </a:t>
            </a:r>
            <a:r>
              <a:rPr lang="en-US" altLang="vi-VN" sz="2600" dirty="0" err="1"/>
              <a:t>đơn</a:t>
            </a:r>
            <a:endParaRPr lang="en-US" altLang="vi-VN" sz="2600" dirty="0"/>
          </a:p>
        </p:txBody>
      </p:sp>
    </p:spTree>
    <p:extLst>
      <p:ext uri="{BB962C8B-B14F-4D97-AF65-F5344CB8AC3E}">
        <p14:creationId xmlns:p14="http://schemas.microsoft.com/office/powerpoint/2010/main" val="33220974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197F25A7-CD97-4230-ABAD-E35C78FF202E}"/>
              </a:ext>
            </a:extLst>
          </p:cNvPr>
          <p:cNvSpPr>
            <a:spLocks noGrp="1"/>
          </p:cNvSpPr>
          <p:nvPr>
            <p:ph type="title"/>
          </p:nvPr>
        </p:nvSpPr>
        <p:spPr/>
        <p:txBody>
          <a:bodyPr/>
          <a:lstStyle/>
          <a:p>
            <a:r>
              <a:rPr lang="en-US" altLang="vi-VN"/>
              <a:t>Hệ vi xử lý</a:t>
            </a:r>
          </a:p>
        </p:txBody>
      </p:sp>
      <p:sp>
        <p:nvSpPr>
          <p:cNvPr id="7171" name="Content Placeholder 2">
            <a:extLst>
              <a:ext uri="{FF2B5EF4-FFF2-40B4-BE49-F238E27FC236}">
                <a16:creationId xmlns:a16="http://schemas.microsoft.com/office/drawing/2014/main" id="{7C246437-6CDB-4FB1-9FD0-F1E62D99DA8D}"/>
              </a:ext>
            </a:extLst>
          </p:cNvPr>
          <p:cNvSpPr>
            <a:spLocks noGrp="1"/>
          </p:cNvSpPr>
          <p:nvPr>
            <p:ph idx="1"/>
          </p:nvPr>
        </p:nvSpPr>
        <p:spPr>
          <a:xfrm>
            <a:off x="1441174" y="1434547"/>
            <a:ext cx="8574088" cy="5257800"/>
          </a:xfrm>
        </p:spPr>
        <p:txBody>
          <a:bodyPr/>
          <a:lstStyle/>
          <a:p>
            <a:r>
              <a:rPr lang="en-US" altLang="vi-VN" dirty="0" err="1"/>
              <a:t>Hệ</a:t>
            </a:r>
            <a:r>
              <a:rPr lang="en-US" altLang="vi-VN" dirty="0"/>
              <a:t> vi </a:t>
            </a:r>
            <a:r>
              <a:rPr lang="en-US" altLang="vi-VN" dirty="0" err="1"/>
              <a:t>xử</a:t>
            </a:r>
            <a:r>
              <a:rPr lang="en-US" altLang="vi-VN" dirty="0"/>
              <a:t> </a:t>
            </a:r>
            <a:r>
              <a:rPr lang="en-US" altLang="vi-VN" dirty="0" err="1"/>
              <a:t>lý</a:t>
            </a:r>
            <a:r>
              <a:rPr lang="en-US" altLang="vi-VN" dirty="0"/>
              <a:t> </a:t>
            </a:r>
            <a:r>
              <a:rPr lang="en-US" altLang="vi-VN" dirty="0" err="1"/>
              <a:t>là</a:t>
            </a:r>
            <a:r>
              <a:rPr lang="en-US" altLang="vi-VN" dirty="0"/>
              <a:t> </a:t>
            </a:r>
            <a:r>
              <a:rPr lang="en-US" altLang="vi-VN" dirty="0" err="1"/>
              <a:t>một</a:t>
            </a:r>
            <a:r>
              <a:rPr lang="en-US" altLang="vi-VN" dirty="0"/>
              <a:t> </a:t>
            </a:r>
            <a:r>
              <a:rPr lang="en-US" altLang="vi-VN" dirty="0" err="1"/>
              <a:t>hệ</a:t>
            </a:r>
            <a:r>
              <a:rPr lang="en-US" altLang="vi-VN" dirty="0"/>
              <a:t> </a:t>
            </a:r>
            <a:r>
              <a:rPr lang="en-US" altLang="vi-VN" dirty="0" err="1"/>
              <a:t>thống</a:t>
            </a:r>
            <a:r>
              <a:rPr lang="en-US" altLang="vi-VN" dirty="0"/>
              <a:t> </a:t>
            </a:r>
            <a:r>
              <a:rPr lang="en-US" altLang="vi-VN" dirty="0" err="1"/>
              <a:t>có</a:t>
            </a:r>
            <a:r>
              <a:rPr lang="en-US" altLang="vi-VN" dirty="0"/>
              <a:t> </a:t>
            </a:r>
            <a:r>
              <a:rPr lang="en-US" altLang="vi-VN" dirty="0" err="1"/>
              <a:t>khả</a:t>
            </a:r>
            <a:r>
              <a:rPr lang="en-US" altLang="vi-VN" dirty="0"/>
              <a:t> </a:t>
            </a:r>
            <a:r>
              <a:rPr lang="en-US" altLang="vi-VN" dirty="0" err="1"/>
              <a:t>năng</a:t>
            </a:r>
            <a:r>
              <a:rPr lang="en-US" altLang="vi-VN" dirty="0"/>
              <a:t> </a:t>
            </a:r>
            <a:r>
              <a:rPr lang="en-US" altLang="vi-VN" dirty="0" err="1"/>
              <a:t>tính</a:t>
            </a:r>
            <a:r>
              <a:rPr lang="en-US" altLang="vi-VN" dirty="0"/>
              <a:t> </a:t>
            </a:r>
            <a:r>
              <a:rPr lang="en-US" altLang="vi-VN" dirty="0" err="1"/>
              <a:t>toán</a:t>
            </a:r>
            <a:r>
              <a:rPr lang="en-US" altLang="vi-VN" dirty="0"/>
              <a:t>, </a:t>
            </a:r>
            <a:r>
              <a:rPr lang="en-US" altLang="vi-VN" dirty="0" err="1"/>
              <a:t>xử</a:t>
            </a:r>
            <a:r>
              <a:rPr lang="en-US" altLang="vi-VN" dirty="0"/>
              <a:t> </a:t>
            </a:r>
            <a:r>
              <a:rPr lang="en-US" altLang="vi-VN" dirty="0" err="1"/>
              <a:t>lý</a:t>
            </a:r>
            <a:r>
              <a:rPr lang="en-US" altLang="vi-VN" dirty="0"/>
              <a:t> </a:t>
            </a:r>
            <a:r>
              <a:rPr lang="en-US" altLang="vi-VN" dirty="0" err="1"/>
              <a:t>thông</a:t>
            </a:r>
            <a:r>
              <a:rPr lang="en-US" altLang="vi-VN" dirty="0"/>
              <a:t> tin </a:t>
            </a:r>
            <a:r>
              <a:rPr lang="en-US" altLang="vi-VN" dirty="0" err="1"/>
              <a:t>và</a:t>
            </a:r>
            <a:r>
              <a:rPr lang="en-US" altLang="vi-VN" dirty="0"/>
              <a:t> </a:t>
            </a:r>
            <a:r>
              <a:rPr lang="en-US" altLang="vi-VN" dirty="0" err="1"/>
              <a:t>điều</a:t>
            </a:r>
            <a:r>
              <a:rPr lang="en-US" altLang="vi-VN" dirty="0"/>
              <a:t> </a:t>
            </a:r>
            <a:r>
              <a:rPr lang="en-US" altLang="vi-VN" dirty="0" err="1"/>
              <a:t>khiển</a:t>
            </a:r>
            <a:endParaRPr lang="en-US" altLang="vi-VN" dirty="0"/>
          </a:p>
          <a:p>
            <a:r>
              <a:rPr lang="en-US" altLang="vi-VN" dirty="0" err="1"/>
              <a:t>Hệ</a:t>
            </a:r>
            <a:r>
              <a:rPr lang="en-US" altLang="vi-VN" dirty="0"/>
              <a:t> vi </a:t>
            </a:r>
            <a:r>
              <a:rPr lang="en-US" altLang="vi-VN" dirty="0" err="1"/>
              <a:t>xử</a:t>
            </a:r>
            <a:r>
              <a:rPr lang="en-US" altLang="vi-VN" dirty="0"/>
              <a:t> </a:t>
            </a:r>
            <a:r>
              <a:rPr lang="en-US" altLang="vi-VN" dirty="0" err="1"/>
              <a:t>lý</a:t>
            </a:r>
            <a:r>
              <a:rPr lang="en-US" altLang="vi-VN" dirty="0"/>
              <a:t> </a:t>
            </a:r>
            <a:r>
              <a:rPr lang="en-US" altLang="vi-VN" dirty="0" err="1"/>
              <a:t>cũng</a:t>
            </a:r>
            <a:r>
              <a:rPr lang="en-US" altLang="vi-VN" dirty="0"/>
              <a:t> </a:t>
            </a:r>
            <a:r>
              <a:rPr lang="en-US" altLang="vi-VN" dirty="0" err="1"/>
              <a:t>có</a:t>
            </a:r>
            <a:r>
              <a:rPr lang="en-US" altLang="vi-VN" dirty="0"/>
              <a:t> </a:t>
            </a:r>
            <a:r>
              <a:rPr lang="en-US" altLang="vi-VN" dirty="0" err="1"/>
              <a:t>khả</a:t>
            </a:r>
            <a:r>
              <a:rPr lang="en-US" altLang="vi-VN" dirty="0"/>
              <a:t> </a:t>
            </a:r>
            <a:r>
              <a:rPr lang="en-US" altLang="vi-VN" dirty="0" err="1"/>
              <a:t>năng</a:t>
            </a:r>
            <a:r>
              <a:rPr lang="en-US" altLang="vi-VN" dirty="0"/>
              <a:t> </a:t>
            </a:r>
            <a:r>
              <a:rPr lang="en-US" altLang="vi-VN" dirty="0" err="1"/>
              <a:t>giao</a:t>
            </a:r>
            <a:r>
              <a:rPr lang="en-US" altLang="vi-VN" dirty="0"/>
              <a:t> </a:t>
            </a:r>
            <a:r>
              <a:rPr lang="en-US" altLang="vi-VN" dirty="0" err="1"/>
              <a:t>tiếp</a:t>
            </a:r>
            <a:r>
              <a:rPr lang="en-US" altLang="vi-VN" dirty="0"/>
              <a:t> </a:t>
            </a:r>
            <a:r>
              <a:rPr lang="en-US" altLang="vi-VN" dirty="0" err="1"/>
              <a:t>với</a:t>
            </a:r>
            <a:r>
              <a:rPr lang="en-US" altLang="vi-VN" dirty="0"/>
              <a:t> </a:t>
            </a:r>
            <a:r>
              <a:rPr lang="en-US" altLang="vi-VN" dirty="0" err="1"/>
              <a:t>thế</a:t>
            </a:r>
            <a:r>
              <a:rPr lang="en-US" altLang="vi-VN" dirty="0"/>
              <a:t> </a:t>
            </a:r>
            <a:r>
              <a:rPr lang="en-US" altLang="vi-VN" dirty="0" err="1"/>
              <a:t>giới</a:t>
            </a:r>
            <a:r>
              <a:rPr lang="en-US" altLang="vi-VN" dirty="0"/>
              <a:t> </a:t>
            </a:r>
            <a:r>
              <a:rPr lang="en-US" altLang="vi-VN" dirty="0" err="1"/>
              <a:t>bên</a:t>
            </a:r>
            <a:r>
              <a:rPr lang="en-US" altLang="vi-VN" dirty="0"/>
              <a:t> </a:t>
            </a:r>
            <a:r>
              <a:rPr lang="en-US" altLang="vi-VN" dirty="0" err="1"/>
              <a:t>ngoài</a:t>
            </a:r>
            <a:endParaRPr lang="en-US" altLang="vi-VN" dirty="0"/>
          </a:p>
          <a:p>
            <a:pPr lvl="1"/>
            <a:r>
              <a:rPr lang="en-US" altLang="vi-VN" dirty="0" err="1"/>
              <a:t>Tiếp</a:t>
            </a:r>
            <a:r>
              <a:rPr lang="en-US" altLang="vi-VN" dirty="0"/>
              <a:t> </a:t>
            </a:r>
            <a:r>
              <a:rPr lang="en-US" altLang="vi-VN" dirty="0" err="1"/>
              <a:t>nhận</a:t>
            </a:r>
            <a:r>
              <a:rPr lang="en-US" altLang="vi-VN" dirty="0"/>
              <a:t> </a:t>
            </a:r>
            <a:r>
              <a:rPr lang="en-US" altLang="vi-VN" dirty="0" err="1"/>
              <a:t>thông</a:t>
            </a:r>
            <a:r>
              <a:rPr lang="en-US" altLang="vi-VN" dirty="0"/>
              <a:t> tin </a:t>
            </a:r>
            <a:r>
              <a:rPr lang="en-US" altLang="vi-VN" dirty="0" err="1"/>
              <a:t>từ</a:t>
            </a:r>
            <a:r>
              <a:rPr lang="en-US" altLang="vi-VN" dirty="0"/>
              <a:t> </a:t>
            </a:r>
            <a:r>
              <a:rPr lang="en-US" altLang="vi-VN" dirty="0" err="1"/>
              <a:t>bên</a:t>
            </a:r>
            <a:r>
              <a:rPr lang="en-US" altLang="vi-VN" dirty="0"/>
              <a:t> </a:t>
            </a:r>
            <a:r>
              <a:rPr lang="en-US" altLang="vi-VN" dirty="0" err="1"/>
              <a:t>ngoài</a:t>
            </a:r>
            <a:endParaRPr lang="en-US" altLang="vi-VN" dirty="0"/>
          </a:p>
          <a:p>
            <a:pPr lvl="1"/>
            <a:r>
              <a:rPr lang="en-US" altLang="vi-VN" dirty="0" err="1"/>
              <a:t>Kết</a:t>
            </a:r>
            <a:r>
              <a:rPr lang="en-US" altLang="vi-VN" dirty="0"/>
              <a:t> </a:t>
            </a:r>
            <a:r>
              <a:rPr lang="en-US" altLang="vi-VN" dirty="0" err="1"/>
              <a:t>xuất</a:t>
            </a:r>
            <a:r>
              <a:rPr lang="en-US" altLang="vi-VN" dirty="0"/>
              <a:t> </a:t>
            </a:r>
            <a:r>
              <a:rPr lang="en-US" altLang="vi-VN" dirty="0" err="1"/>
              <a:t>thông</a:t>
            </a:r>
            <a:r>
              <a:rPr lang="en-US" altLang="vi-VN" dirty="0"/>
              <a:t> tin </a:t>
            </a:r>
            <a:r>
              <a:rPr lang="en-US" altLang="vi-VN" dirty="0" err="1"/>
              <a:t>ra</a:t>
            </a:r>
            <a:r>
              <a:rPr lang="en-US" altLang="vi-VN" dirty="0"/>
              <a:t> </a:t>
            </a:r>
            <a:r>
              <a:rPr lang="en-US" altLang="vi-VN" dirty="0" err="1"/>
              <a:t>bên</a:t>
            </a:r>
            <a:r>
              <a:rPr lang="en-US" altLang="vi-VN" dirty="0"/>
              <a:t> </a:t>
            </a:r>
            <a:r>
              <a:rPr lang="en-US" altLang="vi-VN" dirty="0" err="1"/>
              <a:t>ngoài</a:t>
            </a:r>
            <a:endParaRPr lang="en-US" altLang="vi-VN" dirty="0"/>
          </a:p>
          <a:p>
            <a:r>
              <a:rPr lang="en-US" altLang="vi-VN" dirty="0" err="1"/>
              <a:t>Hệ</a:t>
            </a:r>
            <a:r>
              <a:rPr lang="en-US" altLang="vi-VN" dirty="0"/>
              <a:t> vi </a:t>
            </a:r>
            <a:r>
              <a:rPr lang="en-US" altLang="vi-VN" dirty="0" err="1"/>
              <a:t>xử</a:t>
            </a:r>
            <a:r>
              <a:rPr lang="en-US" altLang="vi-VN" dirty="0"/>
              <a:t> </a:t>
            </a:r>
            <a:r>
              <a:rPr lang="en-US" altLang="vi-VN" dirty="0" err="1"/>
              <a:t>lý</a:t>
            </a:r>
            <a:r>
              <a:rPr lang="en-US" altLang="vi-VN" dirty="0"/>
              <a:t> bao </a:t>
            </a:r>
            <a:r>
              <a:rPr lang="en-US" altLang="vi-VN" dirty="0" err="1"/>
              <a:t>gồm</a:t>
            </a:r>
            <a:endParaRPr lang="en-US" altLang="vi-VN" dirty="0"/>
          </a:p>
          <a:p>
            <a:pPr lvl="1"/>
            <a:r>
              <a:rPr lang="en-US" altLang="vi-VN" dirty="0"/>
              <a:t>CPU (central processing unit) : </a:t>
            </a:r>
            <a:r>
              <a:rPr lang="en-US" altLang="vi-VN" dirty="0" err="1"/>
              <a:t>đơn</a:t>
            </a:r>
            <a:r>
              <a:rPr lang="en-US" altLang="vi-VN" dirty="0"/>
              <a:t> </a:t>
            </a:r>
            <a:r>
              <a:rPr lang="en-US" altLang="vi-VN" dirty="0" err="1"/>
              <a:t>vị</a:t>
            </a:r>
            <a:r>
              <a:rPr lang="en-US" altLang="vi-VN" dirty="0"/>
              <a:t> </a:t>
            </a:r>
            <a:r>
              <a:rPr lang="en-US" altLang="vi-VN" dirty="0" err="1"/>
              <a:t>xử</a:t>
            </a:r>
            <a:r>
              <a:rPr lang="en-US" altLang="vi-VN" dirty="0"/>
              <a:t> </a:t>
            </a:r>
            <a:r>
              <a:rPr lang="en-US" altLang="vi-VN" dirty="0" err="1"/>
              <a:t>lý</a:t>
            </a:r>
            <a:r>
              <a:rPr lang="en-US" altLang="vi-VN" dirty="0"/>
              <a:t> </a:t>
            </a:r>
            <a:r>
              <a:rPr lang="en-US" altLang="vi-VN" dirty="0" err="1"/>
              <a:t>trung</a:t>
            </a:r>
            <a:r>
              <a:rPr lang="en-US" altLang="vi-VN" dirty="0"/>
              <a:t> </a:t>
            </a:r>
            <a:r>
              <a:rPr lang="en-US" altLang="vi-VN" dirty="0" err="1"/>
              <a:t>tâm</a:t>
            </a:r>
            <a:r>
              <a:rPr lang="en-US" altLang="vi-VN" dirty="0"/>
              <a:t>, </a:t>
            </a:r>
            <a:r>
              <a:rPr lang="en-US" altLang="vi-VN" dirty="0" err="1"/>
              <a:t>có</a:t>
            </a:r>
            <a:r>
              <a:rPr lang="en-US" altLang="vi-VN" dirty="0"/>
              <a:t> </a:t>
            </a:r>
            <a:r>
              <a:rPr lang="en-US" altLang="vi-VN" dirty="0" err="1"/>
              <a:t>nhiệm</a:t>
            </a:r>
            <a:r>
              <a:rPr lang="en-US" altLang="vi-VN" dirty="0"/>
              <a:t> </a:t>
            </a:r>
            <a:r>
              <a:rPr lang="en-US" altLang="vi-VN" dirty="0" err="1"/>
              <a:t>vụ</a:t>
            </a:r>
            <a:r>
              <a:rPr lang="en-US" altLang="vi-VN" dirty="0"/>
              <a:t> </a:t>
            </a:r>
            <a:r>
              <a:rPr lang="en-US" altLang="vi-VN" dirty="0" err="1"/>
              <a:t>tính</a:t>
            </a:r>
            <a:r>
              <a:rPr lang="en-US" altLang="vi-VN" dirty="0"/>
              <a:t> </a:t>
            </a:r>
            <a:r>
              <a:rPr lang="en-US" altLang="vi-VN" dirty="0" err="1"/>
              <a:t>toán</a:t>
            </a:r>
            <a:r>
              <a:rPr lang="en-US" altLang="vi-VN" dirty="0"/>
              <a:t> </a:t>
            </a:r>
            <a:r>
              <a:rPr lang="en-US" altLang="vi-VN" dirty="0" err="1"/>
              <a:t>và</a:t>
            </a:r>
            <a:r>
              <a:rPr lang="en-US" altLang="vi-VN" dirty="0"/>
              <a:t> </a:t>
            </a:r>
            <a:r>
              <a:rPr lang="en-US" altLang="vi-VN" dirty="0" err="1"/>
              <a:t>điều</a:t>
            </a:r>
            <a:r>
              <a:rPr lang="en-US" altLang="vi-VN" dirty="0"/>
              <a:t> </a:t>
            </a:r>
            <a:r>
              <a:rPr lang="en-US" altLang="vi-VN" dirty="0" err="1"/>
              <a:t>khiển</a:t>
            </a:r>
            <a:endParaRPr lang="en-US" altLang="vi-VN" dirty="0"/>
          </a:p>
        </p:txBody>
      </p:sp>
    </p:spTree>
    <p:extLst>
      <p:ext uri="{BB962C8B-B14F-4D97-AF65-F5344CB8AC3E}">
        <p14:creationId xmlns:p14="http://schemas.microsoft.com/office/powerpoint/2010/main" val="18059899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9C7E8D24-D3A5-4105-9498-A75AC70892A5}"/>
              </a:ext>
            </a:extLst>
          </p:cNvPr>
          <p:cNvSpPr>
            <a:spLocks noGrp="1"/>
          </p:cNvSpPr>
          <p:nvPr>
            <p:ph type="title"/>
          </p:nvPr>
        </p:nvSpPr>
        <p:spPr/>
        <p:txBody>
          <a:bodyPr/>
          <a:lstStyle/>
          <a:p>
            <a:endParaRPr lang="vi-VN" altLang="vi-VN"/>
          </a:p>
        </p:txBody>
      </p:sp>
      <p:sp>
        <p:nvSpPr>
          <p:cNvPr id="8195" name="Content Placeholder 2">
            <a:extLst>
              <a:ext uri="{FF2B5EF4-FFF2-40B4-BE49-F238E27FC236}">
                <a16:creationId xmlns:a16="http://schemas.microsoft.com/office/drawing/2014/main" id="{D8D562B3-963F-4667-A937-2A363ABAC00A}"/>
              </a:ext>
            </a:extLst>
          </p:cNvPr>
          <p:cNvSpPr>
            <a:spLocks noGrp="1"/>
          </p:cNvSpPr>
          <p:nvPr>
            <p:ph idx="1"/>
          </p:nvPr>
        </p:nvSpPr>
        <p:spPr/>
        <p:txBody>
          <a:bodyPr/>
          <a:lstStyle/>
          <a:p>
            <a:pPr lvl="1"/>
            <a:r>
              <a:rPr lang="en-US" altLang="vi-VN"/>
              <a:t>Bộ nhớ (memory) lưu dữ liệu (data) và lệnh (instruction) cho CPU xử lý</a:t>
            </a:r>
          </a:p>
          <a:p>
            <a:pPr lvl="2"/>
            <a:r>
              <a:rPr lang="en-US" altLang="vi-VN"/>
              <a:t>ROM : lưu lệnh và dữ liệu của hệ thống</a:t>
            </a:r>
          </a:p>
          <a:p>
            <a:pPr lvl="2"/>
            <a:r>
              <a:rPr lang="en-US" altLang="vi-VN"/>
              <a:t>RAM : lưu lệnh và dữ liệu của hệ thống và của người dùng</a:t>
            </a:r>
          </a:p>
          <a:p>
            <a:pPr lvl="1"/>
            <a:r>
              <a:rPr lang="en-US" altLang="vi-VN"/>
              <a:t>Các thiết bị nhập (Inputs)</a:t>
            </a:r>
          </a:p>
          <a:p>
            <a:pPr lvl="2"/>
            <a:r>
              <a:rPr lang="en-US" altLang="vi-VN"/>
              <a:t>Tiếp nhận dữ liệu và thông tin điều khiển, chuyển cho CPU xử lý</a:t>
            </a:r>
          </a:p>
          <a:p>
            <a:pPr lvl="1"/>
            <a:r>
              <a:rPr lang="en-US" altLang="vi-VN"/>
              <a:t>Các thiết bị xuất (Outputs)</a:t>
            </a:r>
          </a:p>
          <a:p>
            <a:pPr lvl="2"/>
            <a:r>
              <a:rPr lang="en-US" altLang="vi-VN"/>
              <a:t>Kết xuất thông tin ra</a:t>
            </a:r>
          </a:p>
          <a:p>
            <a:pPr lvl="2"/>
            <a:r>
              <a:rPr lang="en-US" altLang="vi-VN"/>
              <a:t>Lưu trữ thông tin lâu dài (đĩa từ, đĩa quang)</a:t>
            </a:r>
          </a:p>
        </p:txBody>
      </p:sp>
    </p:spTree>
    <p:extLst>
      <p:ext uri="{BB962C8B-B14F-4D97-AF65-F5344CB8AC3E}">
        <p14:creationId xmlns:p14="http://schemas.microsoft.com/office/powerpoint/2010/main" val="8363808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312125D3-8FBE-4AD6-9D56-00DDE850E1CB}"/>
              </a:ext>
            </a:extLst>
          </p:cNvPr>
          <p:cNvSpPr>
            <a:spLocks noGrp="1"/>
          </p:cNvSpPr>
          <p:nvPr>
            <p:ph type="title"/>
          </p:nvPr>
        </p:nvSpPr>
        <p:spPr/>
        <p:txBody>
          <a:bodyPr/>
          <a:lstStyle/>
          <a:p>
            <a:r>
              <a:rPr lang="en-US" altLang="vi-VN"/>
              <a:t>Hệ vi xử lý : Kiến trúc Voneuman</a:t>
            </a:r>
          </a:p>
        </p:txBody>
      </p:sp>
      <p:sp>
        <p:nvSpPr>
          <p:cNvPr id="9219" name="Content Placeholder 2">
            <a:extLst>
              <a:ext uri="{FF2B5EF4-FFF2-40B4-BE49-F238E27FC236}">
                <a16:creationId xmlns:a16="http://schemas.microsoft.com/office/drawing/2014/main" id="{30DE1A61-7A7F-45A9-A5F3-3C371F4CBAE0}"/>
              </a:ext>
            </a:extLst>
          </p:cNvPr>
          <p:cNvSpPr>
            <a:spLocks noGrp="1"/>
          </p:cNvSpPr>
          <p:nvPr>
            <p:ph idx="1"/>
          </p:nvPr>
        </p:nvSpPr>
        <p:spPr>
          <a:xfrm>
            <a:off x="1282147" y="997226"/>
            <a:ext cx="8574088" cy="5410200"/>
          </a:xfrm>
        </p:spPr>
        <p:txBody>
          <a:bodyPr/>
          <a:lstStyle/>
          <a:p>
            <a:r>
              <a:rPr lang="en-US" altLang="vi-VN" dirty="0" err="1"/>
              <a:t>Được</a:t>
            </a:r>
            <a:r>
              <a:rPr lang="en-US" altLang="vi-VN" dirty="0"/>
              <a:t> </a:t>
            </a:r>
            <a:r>
              <a:rPr lang="en-US" altLang="vi-VN" dirty="0" err="1"/>
              <a:t>nhà</a:t>
            </a:r>
            <a:r>
              <a:rPr lang="en-US" altLang="vi-VN" dirty="0"/>
              <a:t> </a:t>
            </a:r>
            <a:r>
              <a:rPr lang="en-US" altLang="vi-VN" dirty="0" err="1"/>
              <a:t>toán</a:t>
            </a:r>
            <a:r>
              <a:rPr lang="en-US" altLang="vi-VN" dirty="0"/>
              <a:t> </a:t>
            </a:r>
            <a:r>
              <a:rPr lang="en-US" altLang="vi-VN" dirty="0" err="1"/>
              <a:t>học</a:t>
            </a:r>
            <a:r>
              <a:rPr lang="en-US" altLang="vi-VN" dirty="0"/>
              <a:t> John Von – Neuman </a:t>
            </a:r>
            <a:r>
              <a:rPr lang="en-US" altLang="vi-VN" dirty="0" err="1"/>
              <a:t>đưa</a:t>
            </a:r>
            <a:r>
              <a:rPr lang="en-US" altLang="vi-VN" dirty="0"/>
              <a:t> </a:t>
            </a:r>
            <a:r>
              <a:rPr lang="en-US" altLang="vi-VN" dirty="0" err="1"/>
              <a:t>ra</a:t>
            </a:r>
            <a:r>
              <a:rPr lang="en-US" altLang="vi-VN" dirty="0"/>
              <a:t> </a:t>
            </a:r>
            <a:r>
              <a:rPr lang="en-US" altLang="vi-VN" dirty="0" err="1"/>
              <a:t>vào</a:t>
            </a:r>
            <a:r>
              <a:rPr lang="en-US" altLang="vi-VN" dirty="0"/>
              <a:t> </a:t>
            </a:r>
            <a:r>
              <a:rPr lang="en-US" altLang="vi-VN" dirty="0" err="1"/>
              <a:t>năm</a:t>
            </a:r>
            <a:r>
              <a:rPr lang="en-US" altLang="vi-VN" dirty="0"/>
              <a:t> 1945 </a:t>
            </a:r>
            <a:r>
              <a:rPr lang="en-US" altLang="vi-VN" dirty="0" err="1"/>
              <a:t>trong</a:t>
            </a:r>
            <a:r>
              <a:rPr lang="en-US" altLang="vi-VN" dirty="0"/>
              <a:t> </a:t>
            </a:r>
            <a:r>
              <a:rPr lang="en-US" altLang="vi-VN" dirty="0" err="1"/>
              <a:t>một</a:t>
            </a:r>
            <a:r>
              <a:rPr lang="en-US" altLang="vi-VN" dirty="0"/>
              <a:t> </a:t>
            </a:r>
            <a:r>
              <a:rPr lang="en-US" altLang="vi-VN" dirty="0" err="1"/>
              <a:t>báo</a:t>
            </a:r>
            <a:r>
              <a:rPr lang="en-US" altLang="vi-VN" dirty="0"/>
              <a:t> </a:t>
            </a:r>
            <a:r>
              <a:rPr lang="en-US" altLang="vi-VN" dirty="0" err="1"/>
              <a:t>cáo</a:t>
            </a:r>
            <a:r>
              <a:rPr lang="en-US" altLang="vi-VN" dirty="0"/>
              <a:t> </a:t>
            </a:r>
            <a:r>
              <a:rPr lang="en-US" altLang="vi-VN" dirty="0" err="1"/>
              <a:t>về</a:t>
            </a:r>
            <a:r>
              <a:rPr lang="en-US" altLang="vi-VN" dirty="0"/>
              <a:t> </a:t>
            </a:r>
            <a:r>
              <a:rPr lang="en-US" altLang="vi-VN" dirty="0" err="1"/>
              <a:t>máy</a:t>
            </a:r>
            <a:r>
              <a:rPr lang="en-US" altLang="vi-VN" dirty="0"/>
              <a:t> </a:t>
            </a:r>
            <a:r>
              <a:rPr lang="en-US" altLang="vi-VN" dirty="0" err="1"/>
              <a:t>tính</a:t>
            </a:r>
            <a:r>
              <a:rPr lang="en-US" altLang="vi-VN" dirty="0"/>
              <a:t> EDVAC</a:t>
            </a:r>
          </a:p>
          <a:p>
            <a:r>
              <a:rPr lang="en-US" altLang="vi-VN" dirty="0" err="1"/>
              <a:t>Đặc</a:t>
            </a:r>
            <a:r>
              <a:rPr lang="en-US" altLang="vi-VN" dirty="0"/>
              <a:t> </a:t>
            </a:r>
            <a:r>
              <a:rPr lang="en-US" altLang="vi-VN" dirty="0" err="1"/>
              <a:t>điểm</a:t>
            </a:r>
            <a:endParaRPr lang="en-US" altLang="vi-VN" dirty="0"/>
          </a:p>
          <a:p>
            <a:pPr lvl="1"/>
            <a:r>
              <a:rPr lang="en-US" altLang="vi-VN" dirty="0" err="1"/>
              <a:t>Một</a:t>
            </a:r>
            <a:r>
              <a:rPr lang="en-US" altLang="vi-VN" dirty="0"/>
              <a:t> </a:t>
            </a:r>
            <a:r>
              <a:rPr lang="en-US" altLang="vi-VN" dirty="0" err="1"/>
              <a:t>bộ</a:t>
            </a:r>
            <a:r>
              <a:rPr lang="en-US" altLang="vi-VN" dirty="0"/>
              <a:t> </a:t>
            </a:r>
            <a:r>
              <a:rPr lang="en-US" altLang="vi-VN" dirty="0" err="1"/>
              <a:t>nhớ</a:t>
            </a:r>
            <a:r>
              <a:rPr lang="en-US" altLang="vi-VN" dirty="0"/>
              <a:t> </a:t>
            </a:r>
            <a:r>
              <a:rPr lang="en-US" altLang="vi-VN" dirty="0" err="1"/>
              <a:t>duy</a:t>
            </a:r>
            <a:r>
              <a:rPr lang="en-US" altLang="vi-VN" dirty="0"/>
              <a:t> </a:t>
            </a:r>
            <a:r>
              <a:rPr lang="en-US" altLang="vi-VN" dirty="0" err="1"/>
              <a:t>nhất</a:t>
            </a:r>
            <a:r>
              <a:rPr lang="en-US" altLang="vi-VN" dirty="0"/>
              <a:t> </a:t>
            </a:r>
            <a:r>
              <a:rPr lang="en-US" altLang="vi-VN" dirty="0" err="1"/>
              <a:t>được</a:t>
            </a:r>
            <a:r>
              <a:rPr lang="en-US" altLang="vi-VN" dirty="0"/>
              <a:t> </a:t>
            </a:r>
            <a:r>
              <a:rPr lang="en-US" altLang="vi-VN" dirty="0" err="1"/>
              <a:t>dùng</a:t>
            </a:r>
            <a:r>
              <a:rPr lang="en-US" altLang="vi-VN" dirty="0"/>
              <a:t> </a:t>
            </a:r>
            <a:r>
              <a:rPr lang="en-US" altLang="vi-VN" dirty="0" err="1"/>
              <a:t>để</a:t>
            </a:r>
            <a:r>
              <a:rPr lang="en-US" altLang="vi-VN" dirty="0"/>
              <a:t> </a:t>
            </a:r>
            <a:r>
              <a:rPr lang="en-US" altLang="vi-VN" dirty="0" err="1"/>
              <a:t>lưu</a:t>
            </a:r>
            <a:r>
              <a:rPr lang="en-US" altLang="vi-VN" dirty="0"/>
              <a:t> </a:t>
            </a:r>
            <a:r>
              <a:rPr lang="en-US" altLang="vi-VN" dirty="0" err="1"/>
              <a:t>dữ</a:t>
            </a:r>
            <a:r>
              <a:rPr lang="en-US" altLang="vi-VN" dirty="0"/>
              <a:t> </a:t>
            </a:r>
            <a:r>
              <a:rPr lang="en-US" altLang="vi-VN" dirty="0" err="1"/>
              <a:t>liệu</a:t>
            </a:r>
            <a:r>
              <a:rPr lang="en-US" altLang="vi-VN" dirty="0"/>
              <a:t> </a:t>
            </a:r>
            <a:r>
              <a:rPr lang="en-US" altLang="vi-VN" dirty="0" err="1"/>
              <a:t>và</a:t>
            </a:r>
            <a:r>
              <a:rPr lang="en-US" altLang="vi-VN" dirty="0"/>
              <a:t> </a:t>
            </a:r>
            <a:r>
              <a:rPr lang="en-US" altLang="vi-VN" dirty="0" err="1"/>
              <a:t>lệnh</a:t>
            </a:r>
            <a:endParaRPr lang="en-US" altLang="vi-VN" dirty="0"/>
          </a:p>
          <a:p>
            <a:pPr lvl="1"/>
            <a:r>
              <a:rPr lang="en-US" altLang="vi-VN" dirty="0" err="1"/>
              <a:t>Dữ</a:t>
            </a:r>
            <a:r>
              <a:rPr lang="en-US" altLang="vi-VN" dirty="0"/>
              <a:t> </a:t>
            </a:r>
            <a:r>
              <a:rPr lang="en-US" altLang="vi-VN" dirty="0" err="1"/>
              <a:t>liệu</a:t>
            </a:r>
            <a:r>
              <a:rPr lang="en-US" altLang="vi-VN" dirty="0"/>
              <a:t> </a:t>
            </a:r>
            <a:r>
              <a:rPr lang="en-US" altLang="vi-VN" dirty="0" err="1"/>
              <a:t>và</a:t>
            </a:r>
            <a:r>
              <a:rPr lang="en-US" altLang="vi-VN" dirty="0"/>
              <a:t> </a:t>
            </a:r>
            <a:r>
              <a:rPr lang="en-US" altLang="vi-VN" dirty="0" err="1"/>
              <a:t>lệnh</a:t>
            </a:r>
            <a:r>
              <a:rPr lang="en-US" altLang="vi-VN" dirty="0"/>
              <a:t> </a:t>
            </a:r>
            <a:r>
              <a:rPr lang="en-US" altLang="vi-VN" dirty="0" err="1"/>
              <a:t>được</a:t>
            </a:r>
            <a:r>
              <a:rPr lang="en-US" altLang="vi-VN" dirty="0"/>
              <a:t> </a:t>
            </a:r>
            <a:r>
              <a:rPr lang="en-US" altLang="vi-VN" dirty="0" err="1"/>
              <a:t>lưu</a:t>
            </a:r>
            <a:r>
              <a:rPr lang="en-US" altLang="vi-VN" dirty="0"/>
              <a:t> </a:t>
            </a:r>
            <a:r>
              <a:rPr lang="en-US" altLang="vi-VN" dirty="0" err="1"/>
              <a:t>trữ</a:t>
            </a:r>
            <a:r>
              <a:rPr lang="en-US" altLang="vi-VN" dirty="0"/>
              <a:t> </a:t>
            </a:r>
            <a:r>
              <a:rPr lang="en-US" altLang="vi-VN" dirty="0" err="1"/>
              <a:t>trong</a:t>
            </a:r>
            <a:r>
              <a:rPr lang="en-US" altLang="vi-VN" dirty="0"/>
              <a:t> </a:t>
            </a:r>
            <a:r>
              <a:rPr lang="en-US" altLang="vi-VN" dirty="0" err="1"/>
              <a:t>các</a:t>
            </a:r>
            <a:r>
              <a:rPr lang="en-US" altLang="vi-VN" dirty="0"/>
              <a:t> </a:t>
            </a:r>
            <a:r>
              <a:rPr lang="en-US" altLang="vi-VN" dirty="0" err="1"/>
              <a:t>phần</a:t>
            </a:r>
            <a:r>
              <a:rPr lang="en-US" altLang="vi-VN" dirty="0"/>
              <a:t> </a:t>
            </a:r>
            <a:r>
              <a:rPr lang="en-US" altLang="vi-VN" dirty="0" err="1"/>
              <a:t>riêng</a:t>
            </a:r>
            <a:r>
              <a:rPr lang="en-US" altLang="vi-VN" dirty="0"/>
              <a:t> </a:t>
            </a:r>
            <a:r>
              <a:rPr lang="en-US" altLang="vi-VN" dirty="0" err="1"/>
              <a:t>của</a:t>
            </a:r>
            <a:r>
              <a:rPr lang="en-US" altLang="vi-VN" dirty="0"/>
              <a:t> </a:t>
            </a:r>
            <a:r>
              <a:rPr lang="en-US" altLang="vi-VN" dirty="0" err="1"/>
              <a:t>bộ</a:t>
            </a:r>
            <a:r>
              <a:rPr lang="en-US" altLang="vi-VN" dirty="0"/>
              <a:t> </a:t>
            </a:r>
            <a:r>
              <a:rPr lang="en-US" altLang="vi-VN" dirty="0" err="1"/>
              <a:t>nhớ</a:t>
            </a:r>
            <a:endParaRPr lang="en-US" altLang="vi-VN" dirty="0"/>
          </a:p>
          <a:p>
            <a:pPr lvl="1"/>
            <a:r>
              <a:rPr lang="en-US" altLang="vi-VN" dirty="0" err="1"/>
              <a:t>Bộ</a:t>
            </a:r>
            <a:r>
              <a:rPr lang="en-US" altLang="vi-VN" dirty="0"/>
              <a:t> </a:t>
            </a:r>
            <a:r>
              <a:rPr lang="en-US" altLang="vi-VN" dirty="0" err="1"/>
              <a:t>nhớ</a:t>
            </a:r>
            <a:r>
              <a:rPr lang="en-US" altLang="vi-VN" dirty="0"/>
              <a:t> </a:t>
            </a:r>
            <a:r>
              <a:rPr lang="en-US" altLang="vi-VN" dirty="0" err="1"/>
              <a:t>được</a:t>
            </a:r>
            <a:r>
              <a:rPr lang="en-US" altLang="vi-VN" dirty="0"/>
              <a:t> </a:t>
            </a:r>
            <a:r>
              <a:rPr lang="en-US" altLang="vi-VN" dirty="0" err="1"/>
              <a:t>đánh</a:t>
            </a:r>
            <a:r>
              <a:rPr lang="en-US" altLang="vi-VN" dirty="0"/>
              <a:t> </a:t>
            </a:r>
            <a:r>
              <a:rPr lang="en-US" altLang="vi-VN" dirty="0" err="1"/>
              <a:t>địa</a:t>
            </a:r>
            <a:r>
              <a:rPr lang="en-US" altLang="vi-VN" dirty="0"/>
              <a:t> </a:t>
            </a:r>
            <a:r>
              <a:rPr lang="en-US" altLang="vi-VN" dirty="0" err="1"/>
              <a:t>chỉ</a:t>
            </a:r>
            <a:r>
              <a:rPr lang="en-US" altLang="vi-VN" dirty="0"/>
              <a:t> </a:t>
            </a:r>
            <a:r>
              <a:rPr lang="en-US" altLang="vi-VN" dirty="0" err="1"/>
              <a:t>theo</a:t>
            </a:r>
            <a:r>
              <a:rPr lang="en-US" altLang="vi-VN" dirty="0"/>
              <a:t> </a:t>
            </a:r>
            <a:r>
              <a:rPr lang="en-US" altLang="vi-VN" dirty="0" err="1"/>
              <a:t>vùng</a:t>
            </a:r>
            <a:r>
              <a:rPr lang="en-US" altLang="vi-VN" dirty="0"/>
              <a:t>, </a:t>
            </a:r>
            <a:r>
              <a:rPr lang="en-US" altLang="vi-VN" dirty="0" err="1"/>
              <a:t>không</a:t>
            </a:r>
            <a:r>
              <a:rPr lang="en-US" altLang="vi-VN" dirty="0"/>
              <a:t> </a:t>
            </a:r>
            <a:r>
              <a:rPr lang="en-US" altLang="vi-VN" dirty="0" err="1"/>
              <a:t>phụ</a:t>
            </a:r>
            <a:r>
              <a:rPr lang="en-US" altLang="vi-VN" dirty="0"/>
              <a:t> </a:t>
            </a:r>
            <a:r>
              <a:rPr lang="en-US" altLang="vi-VN" dirty="0" err="1"/>
              <a:t>thuộc</a:t>
            </a:r>
            <a:r>
              <a:rPr lang="en-US" altLang="vi-VN" dirty="0"/>
              <a:t> </a:t>
            </a:r>
            <a:r>
              <a:rPr lang="en-US" altLang="vi-VN" dirty="0" err="1"/>
              <a:t>vào</a:t>
            </a:r>
            <a:r>
              <a:rPr lang="en-US" altLang="vi-VN" dirty="0"/>
              <a:t> </a:t>
            </a:r>
            <a:r>
              <a:rPr lang="en-US" altLang="vi-VN" dirty="0" err="1"/>
              <a:t>loại</a:t>
            </a:r>
            <a:r>
              <a:rPr lang="en-US" altLang="vi-VN" dirty="0"/>
              <a:t> </a:t>
            </a:r>
            <a:r>
              <a:rPr lang="en-US" altLang="vi-VN" dirty="0" err="1"/>
              <a:t>dữ</a:t>
            </a:r>
            <a:r>
              <a:rPr lang="en-US" altLang="vi-VN" dirty="0"/>
              <a:t> </a:t>
            </a:r>
            <a:r>
              <a:rPr lang="en-US" altLang="vi-VN" dirty="0" err="1"/>
              <a:t>liệu</a:t>
            </a:r>
            <a:r>
              <a:rPr lang="en-US" altLang="vi-VN" dirty="0"/>
              <a:t> </a:t>
            </a:r>
            <a:r>
              <a:rPr lang="en-US" altLang="vi-VN" dirty="0" err="1"/>
              <a:t>mà</a:t>
            </a:r>
            <a:r>
              <a:rPr lang="en-US" altLang="vi-VN" dirty="0"/>
              <a:t> </a:t>
            </a:r>
            <a:r>
              <a:rPr lang="en-US" altLang="vi-VN" dirty="0" err="1"/>
              <a:t>nó</a:t>
            </a:r>
            <a:r>
              <a:rPr lang="en-US" altLang="vi-VN" dirty="0"/>
              <a:t> </a:t>
            </a:r>
            <a:r>
              <a:rPr lang="en-US" altLang="vi-VN" dirty="0" err="1"/>
              <a:t>lưu</a:t>
            </a:r>
            <a:r>
              <a:rPr lang="en-US" altLang="vi-VN" dirty="0"/>
              <a:t> </a:t>
            </a:r>
            <a:r>
              <a:rPr lang="en-US" altLang="vi-VN" dirty="0" err="1"/>
              <a:t>trữ</a:t>
            </a:r>
            <a:endParaRPr lang="en-US" altLang="vi-VN" dirty="0"/>
          </a:p>
          <a:p>
            <a:pPr lvl="1"/>
            <a:r>
              <a:rPr lang="en-US" altLang="vi-VN" dirty="0" err="1"/>
              <a:t>Quá</a:t>
            </a:r>
            <a:r>
              <a:rPr lang="en-US" altLang="vi-VN" dirty="0"/>
              <a:t> </a:t>
            </a:r>
            <a:r>
              <a:rPr lang="en-US" altLang="vi-VN" dirty="0" err="1"/>
              <a:t>trình</a:t>
            </a:r>
            <a:r>
              <a:rPr lang="en-US" altLang="vi-VN" dirty="0"/>
              <a:t> </a:t>
            </a:r>
            <a:r>
              <a:rPr lang="en-US" altLang="vi-VN" dirty="0" err="1"/>
              <a:t>thực</a:t>
            </a:r>
            <a:r>
              <a:rPr lang="en-US" altLang="vi-VN" dirty="0"/>
              <a:t> </a:t>
            </a:r>
            <a:r>
              <a:rPr lang="en-US" altLang="vi-VN" dirty="0" err="1"/>
              <a:t>hiện</a:t>
            </a:r>
            <a:r>
              <a:rPr lang="en-US" altLang="vi-VN" dirty="0"/>
              <a:t> </a:t>
            </a:r>
            <a:r>
              <a:rPr lang="en-US" altLang="vi-VN" dirty="0" err="1"/>
              <a:t>các</a:t>
            </a:r>
            <a:r>
              <a:rPr lang="en-US" altLang="vi-VN" dirty="0"/>
              <a:t> </a:t>
            </a:r>
            <a:r>
              <a:rPr lang="en-US" altLang="vi-VN" dirty="0" err="1"/>
              <a:t>lệnh</a:t>
            </a:r>
            <a:r>
              <a:rPr lang="en-US" altLang="vi-VN" dirty="0"/>
              <a:t> </a:t>
            </a:r>
            <a:r>
              <a:rPr lang="en-US" altLang="vi-VN" dirty="0" err="1"/>
              <a:t>diễn</a:t>
            </a:r>
            <a:r>
              <a:rPr lang="en-US" altLang="vi-VN" dirty="0"/>
              <a:t> </a:t>
            </a:r>
            <a:r>
              <a:rPr lang="en-US" altLang="vi-VN" dirty="0" err="1"/>
              <a:t>ra</a:t>
            </a:r>
            <a:r>
              <a:rPr lang="en-US" altLang="vi-VN" dirty="0"/>
              <a:t> </a:t>
            </a:r>
            <a:r>
              <a:rPr lang="en-US" altLang="vi-VN" dirty="0" err="1"/>
              <a:t>tuần</a:t>
            </a:r>
            <a:r>
              <a:rPr lang="en-US" altLang="vi-VN" dirty="0"/>
              <a:t> </a:t>
            </a:r>
            <a:r>
              <a:rPr lang="en-US" altLang="vi-VN" dirty="0" err="1"/>
              <a:t>tự</a:t>
            </a:r>
            <a:endParaRPr lang="en-US" altLang="vi-VN" dirty="0"/>
          </a:p>
        </p:txBody>
      </p:sp>
    </p:spTree>
    <p:extLst>
      <p:ext uri="{BB962C8B-B14F-4D97-AF65-F5344CB8AC3E}">
        <p14:creationId xmlns:p14="http://schemas.microsoft.com/office/powerpoint/2010/main" val="40631728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a:extLst>
              <a:ext uri="{FF2B5EF4-FFF2-40B4-BE49-F238E27FC236}">
                <a16:creationId xmlns:a16="http://schemas.microsoft.com/office/drawing/2014/main" id="{241DC441-1F19-49BF-A83F-98FD0C11F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9200"/>
            <a:ext cx="8610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itle 1">
            <a:extLst>
              <a:ext uri="{FF2B5EF4-FFF2-40B4-BE49-F238E27FC236}">
                <a16:creationId xmlns:a16="http://schemas.microsoft.com/office/drawing/2014/main" id="{1F8D0603-3834-4798-92C3-7136771A96A9}"/>
              </a:ext>
            </a:extLst>
          </p:cNvPr>
          <p:cNvSpPr>
            <a:spLocks noGrp="1"/>
          </p:cNvSpPr>
          <p:nvPr>
            <p:ph type="title"/>
          </p:nvPr>
        </p:nvSpPr>
        <p:spPr/>
        <p:txBody>
          <a:bodyPr/>
          <a:lstStyle/>
          <a:p>
            <a:endParaRPr lang="vi-VN" altLang="vi-VN"/>
          </a:p>
        </p:txBody>
      </p:sp>
      <p:sp>
        <p:nvSpPr>
          <p:cNvPr id="10244" name="Content Placeholder 2">
            <a:extLst>
              <a:ext uri="{FF2B5EF4-FFF2-40B4-BE49-F238E27FC236}">
                <a16:creationId xmlns:a16="http://schemas.microsoft.com/office/drawing/2014/main" id="{57CBDD85-0E7F-414B-B6FB-590054F431F3}"/>
              </a:ext>
            </a:extLst>
          </p:cNvPr>
          <p:cNvSpPr>
            <a:spLocks noGrp="1"/>
          </p:cNvSpPr>
          <p:nvPr>
            <p:ph idx="1"/>
          </p:nvPr>
        </p:nvSpPr>
        <p:spPr/>
        <p:txBody>
          <a:bodyPr/>
          <a:lstStyle/>
          <a:p>
            <a:endParaRPr lang="vi-VN" altLang="vi-VN"/>
          </a:p>
        </p:txBody>
      </p:sp>
    </p:spTree>
    <p:extLst>
      <p:ext uri="{BB962C8B-B14F-4D97-AF65-F5344CB8AC3E}">
        <p14:creationId xmlns:p14="http://schemas.microsoft.com/office/powerpoint/2010/main" val="8120817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0B046478-D8CA-4091-B65A-1DF264CEBC15}"/>
              </a:ext>
            </a:extLst>
          </p:cNvPr>
          <p:cNvSpPr>
            <a:spLocks noGrp="1"/>
          </p:cNvSpPr>
          <p:nvPr>
            <p:ph type="title"/>
          </p:nvPr>
        </p:nvSpPr>
        <p:spPr/>
        <p:txBody>
          <a:bodyPr/>
          <a:lstStyle/>
          <a:p>
            <a:r>
              <a:rPr lang="en-US" altLang="vi-VN"/>
              <a:t>Hệ vi xử lý : kiến trúc Harvard</a:t>
            </a:r>
          </a:p>
        </p:txBody>
      </p:sp>
      <p:sp>
        <p:nvSpPr>
          <p:cNvPr id="11267" name="Content Placeholder 2">
            <a:extLst>
              <a:ext uri="{FF2B5EF4-FFF2-40B4-BE49-F238E27FC236}">
                <a16:creationId xmlns:a16="http://schemas.microsoft.com/office/drawing/2014/main" id="{F870CD9A-C9FF-482B-BE95-A99002CDC857}"/>
              </a:ext>
            </a:extLst>
          </p:cNvPr>
          <p:cNvSpPr>
            <a:spLocks noGrp="1"/>
          </p:cNvSpPr>
          <p:nvPr>
            <p:ph idx="1"/>
          </p:nvPr>
        </p:nvSpPr>
        <p:spPr>
          <a:xfrm>
            <a:off x="1056860" y="838201"/>
            <a:ext cx="9491869" cy="5791200"/>
          </a:xfrm>
        </p:spPr>
        <p:txBody>
          <a:bodyPr/>
          <a:lstStyle/>
          <a:p>
            <a:pPr>
              <a:spcBef>
                <a:spcPct val="0"/>
              </a:spcBef>
            </a:pPr>
            <a:r>
              <a:rPr lang="en-US" altLang="vi-VN" dirty="0" err="1"/>
              <a:t>Bộ</a:t>
            </a:r>
            <a:r>
              <a:rPr lang="en-US" altLang="vi-VN" dirty="0"/>
              <a:t> </a:t>
            </a:r>
            <a:r>
              <a:rPr lang="en-US" altLang="vi-VN" dirty="0" err="1"/>
              <a:t>nhớ</a:t>
            </a:r>
            <a:r>
              <a:rPr lang="en-US" altLang="vi-VN" dirty="0"/>
              <a:t> </a:t>
            </a:r>
            <a:r>
              <a:rPr lang="en-US" altLang="vi-VN" dirty="0" err="1"/>
              <a:t>được</a:t>
            </a:r>
            <a:r>
              <a:rPr lang="en-US" altLang="vi-VN" dirty="0"/>
              <a:t> chia </a:t>
            </a:r>
            <a:r>
              <a:rPr lang="en-US" altLang="vi-VN" dirty="0" err="1"/>
              <a:t>thành</a:t>
            </a:r>
            <a:r>
              <a:rPr lang="en-US" altLang="vi-VN" dirty="0"/>
              <a:t> 2 </a:t>
            </a:r>
            <a:r>
              <a:rPr lang="en-US" altLang="vi-VN" dirty="0" err="1"/>
              <a:t>phần</a:t>
            </a:r>
            <a:r>
              <a:rPr lang="en-US" altLang="vi-VN" dirty="0"/>
              <a:t> </a:t>
            </a:r>
            <a:r>
              <a:rPr lang="en-US" altLang="vi-VN" dirty="0" err="1"/>
              <a:t>riêng</a:t>
            </a:r>
            <a:endParaRPr lang="en-US" altLang="vi-VN" dirty="0"/>
          </a:p>
          <a:p>
            <a:pPr lvl="1">
              <a:spcBef>
                <a:spcPct val="0"/>
              </a:spcBef>
            </a:pPr>
            <a:r>
              <a:rPr lang="en-US" altLang="vi-VN" dirty="0" err="1"/>
              <a:t>Bộ</a:t>
            </a:r>
            <a:r>
              <a:rPr lang="en-US" altLang="vi-VN" dirty="0"/>
              <a:t> </a:t>
            </a:r>
            <a:r>
              <a:rPr lang="en-US" altLang="vi-VN" dirty="0" err="1"/>
              <a:t>nhớ</a:t>
            </a:r>
            <a:r>
              <a:rPr lang="en-US" altLang="vi-VN" dirty="0"/>
              <a:t> </a:t>
            </a:r>
            <a:r>
              <a:rPr lang="en-US" altLang="vi-VN" dirty="0" err="1"/>
              <a:t>lưu</a:t>
            </a:r>
            <a:r>
              <a:rPr lang="en-US" altLang="vi-VN" dirty="0"/>
              <a:t> </a:t>
            </a:r>
            <a:r>
              <a:rPr lang="en-US" altLang="vi-VN" dirty="0" err="1"/>
              <a:t>chương</a:t>
            </a:r>
            <a:r>
              <a:rPr lang="en-US" altLang="vi-VN" dirty="0"/>
              <a:t> </a:t>
            </a:r>
            <a:r>
              <a:rPr lang="en-US" altLang="vi-VN" dirty="0" err="1"/>
              <a:t>trình</a:t>
            </a:r>
            <a:endParaRPr lang="en-US" altLang="vi-VN" dirty="0"/>
          </a:p>
          <a:p>
            <a:pPr lvl="1">
              <a:spcBef>
                <a:spcPct val="0"/>
              </a:spcBef>
            </a:pPr>
            <a:r>
              <a:rPr lang="en-US" altLang="vi-VN" dirty="0" err="1"/>
              <a:t>Bộ</a:t>
            </a:r>
            <a:r>
              <a:rPr lang="en-US" altLang="vi-VN" dirty="0"/>
              <a:t> </a:t>
            </a:r>
            <a:r>
              <a:rPr lang="en-US" altLang="vi-VN" dirty="0" err="1"/>
              <a:t>nhớ</a:t>
            </a:r>
            <a:r>
              <a:rPr lang="en-US" altLang="vi-VN" dirty="0"/>
              <a:t> </a:t>
            </a:r>
            <a:r>
              <a:rPr lang="en-US" altLang="vi-VN" dirty="0" err="1"/>
              <a:t>lưu</a:t>
            </a:r>
            <a:r>
              <a:rPr lang="en-US" altLang="vi-VN" dirty="0"/>
              <a:t> </a:t>
            </a:r>
            <a:r>
              <a:rPr lang="en-US" altLang="vi-VN" dirty="0" err="1"/>
              <a:t>dữ</a:t>
            </a:r>
            <a:r>
              <a:rPr lang="en-US" altLang="vi-VN" dirty="0"/>
              <a:t> </a:t>
            </a:r>
            <a:r>
              <a:rPr lang="en-US" altLang="vi-VN" dirty="0" err="1"/>
              <a:t>liệu</a:t>
            </a:r>
            <a:endParaRPr lang="en-US" altLang="vi-VN" dirty="0"/>
          </a:p>
          <a:p>
            <a:pPr>
              <a:spcBef>
                <a:spcPct val="0"/>
              </a:spcBef>
            </a:pPr>
            <a:r>
              <a:rPr lang="en-US" altLang="vi-VN" dirty="0"/>
              <a:t>CPU </a:t>
            </a:r>
            <a:r>
              <a:rPr lang="en-US" altLang="vi-VN" dirty="0" err="1"/>
              <a:t>sử</a:t>
            </a:r>
            <a:r>
              <a:rPr lang="en-US" altLang="vi-VN" dirty="0"/>
              <a:t> </a:t>
            </a:r>
            <a:r>
              <a:rPr lang="en-US" altLang="vi-VN" dirty="0" err="1"/>
              <a:t>dụng</a:t>
            </a:r>
            <a:r>
              <a:rPr lang="en-US" altLang="vi-VN" dirty="0"/>
              <a:t> 2 </a:t>
            </a:r>
            <a:r>
              <a:rPr lang="en-US" altLang="vi-VN" dirty="0" err="1"/>
              <a:t>hệ</a:t>
            </a:r>
            <a:r>
              <a:rPr lang="en-US" altLang="vi-VN" dirty="0"/>
              <a:t> </a:t>
            </a:r>
            <a:r>
              <a:rPr lang="en-US" altLang="vi-VN" dirty="0" err="1"/>
              <a:t>thống</a:t>
            </a:r>
            <a:r>
              <a:rPr lang="en-US" altLang="vi-VN" dirty="0"/>
              <a:t> bus </a:t>
            </a:r>
            <a:r>
              <a:rPr lang="en-US" altLang="vi-VN" dirty="0" err="1"/>
              <a:t>để</a:t>
            </a:r>
            <a:r>
              <a:rPr lang="en-US" altLang="vi-VN" dirty="0"/>
              <a:t> </a:t>
            </a:r>
            <a:r>
              <a:rPr lang="en-US" altLang="vi-VN" dirty="0" err="1"/>
              <a:t>giao</a:t>
            </a:r>
            <a:r>
              <a:rPr lang="en-US" altLang="vi-VN" dirty="0"/>
              <a:t> </a:t>
            </a:r>
            <a:r>
              <a:rPr lang="en-US" altLang="vi-VN" dirty="0" err="1"/>
              <a:t>tiếp</a:t>
            </a:r>
            <a:r>
              <a:rPr lang="en-US" altLang="vi-VN" dirty="0"/>
              <a:t> </a:t>
            </a:r>
            <a:r>
              <a:rPr lang="en-US" altLang="vi-VN" dirty="0" err="1"/>
              <a:t>với</a:t>
            </a:r>
            <a:r>
              <a:rPr lang="en-US" altLang="vi-VN" dirty="0"/>
              <a:t> </a:t>
            </a:r>
            <a:r>
              <a:rPr lang="en-US" altLang="vi-VN" dirty="0" err="1"/>
              <a:t>bộ</a:t>
            </a:r>
            <a:r>
              <a:rPr lang="en-US" altLang="vi-VN" dirty="0"/>
              <a:t> </a:t>
            </a:r>
            <a:r>
              <a:rPr lang="en-US" altLang="vi-VN" dirty="0" err="1"/>
              <a:t>nhớ</a:t>
            </a:r>
            <a:endParaRPr lang="en-US" altLang="vi-VN" dirty="0"/>
          </a:p>
          <a:p>
            <a:pPr lvl="1">
              <a:spcBef>
                <a:spcPct val="0"/>
              </a:spcBef>
            </a:pPr>
            <a:r>
              <a:rPr lang="en-US" altLang="vi-VN" dirty="0" err="1"/>
              <a:t>Hệ</a:t>
            </a:r>
            <a:r>
              <a:rPr lang="en-US" altLang="vi-VN" dirty="0"/>
              <a:t> </a:t>
            </a:r>
            <a:r>
              <a:rPr lang="en-US" altLang="vi-VN" dirty="0" err="1"/>
              <a:t>thống</a:t>
            </a:r>
            <a:r>
              <a:rPr lang="en-US" altLang="vi-VN" dirty="0"/>
              <a:t> bus </a:t>
            </a:r>
            <a:r>
              <a:rPr lang="en-US" altLang="vi-VN" dirty="0" err="1"/>
              <a:t>giao</a:t>
            </a:r>
            <a:r>
              <a:rPr lang="en-US" altLang="vi-VN" dirty="0"/>
              <a:t> </a:t>
            </a:r>
            <a:r>
              <a:rPr lang="en-US" altLang="vi-VN" dirty="0" err="1"/>
              <a:t>tiếp</a:t>
            </a:r>
            <a:r>
              <a:rPr lang="en-US" altLang="vi-VN" dirty="0"/>
              <a:t> </a:t>
            </a:r>
            <a:r>
              <a:rPr lang="en-US" altLang="vi-VN" dirty="0" err="1"/>
              <a:t>với</a:t>
            </a:r>
            <a:r>
              <a:rPr lang="en-US" altLang="vi-VN" dirty="0"/>
              <a:t> </a:t>
            </a:r>
            <a:r>
              <a:rPr lang="en-US" altLang="vi-VN" dirty="0" err="1"/>
              <a:t>bộ</a:t>
            </a:r>
            <a:r>
              <a:rPr lang="en-US" altLang="vi-VN" dirty="0"/>
              <a:t> </a:t>
            </a:r>
            <a:r>
              <a:rPr lang="en-US" altLang="vi-VN" dirty="0" err="1"/>
              <a:t>nhớ</a:t>
            </a:r>
            <a:r>
              <a:rPr lang="en-US" altLang="vi-VN" dirty="0"/>
              <a:t> </a:t>
            </a:r>
            <a:r>
              <a:rPr lang="en-US" altLang="vi-VN" dirty="0" err="1"/>
              <a:t>lưu</a:t>
            </a:r>
            <a:r>
              <a:rPr lang="en-US" altLang="vi-VN" dirty="0"/>
              <a:t> </a:t>
            </a:r>
            <a:r>
              <a:rPr lang="en-US" altLang="vi-VN" dirty="0" err="1"/>
              <a:t>chương</a:t>
            </a:r>
            <a:r>
              <a:rPr lang="en-US" altLang="vi-VN" dirty="0"/>
              <a:t> </a:t>
            </a:r>
            <a:r>
              <a:rPr lang="en-US" altLang="vi-VN" dirty="0" err="1"/>
              <a:t>trình</a:t>
            </a:r>
            <a:endParaRPr lang="en-US" altLang="vi-VN" dirty="0"/>
          </a:p>
          <a:p>
            <a:pPr lvl="1">
              <a:spcBef>
                <a:spcPct val="0"/>
              </a:spcBef>
            </a:pPr>
            <a:r>
              <a:rPr lang="en-US" altLang="vi-VN" dirty="0" err="1"/>
              <a:t>Hệ</a:t>
            </a:r>
            <a:r>
              <a:rPr lang="en-US" altLang="vi-VN" dirty="0"/>
              <a:t> </a:t>
            </a:r>
            <a:r>
              <a:rPr lang="en-US" altLang="vi-VN" dirty="0" err="1"/>
              <a:t>thống</a:t>
            </a:r>
            <a:r>
              <a:rPr lang="en-US" altLang="vi-VN" dirty="0"/>
              <a:t> bus </a:t>
            </a:r>
            <a:r>
              <a:rPr lang="en-US" altLang="vi-VN" dirty="0" err="1"/>
              <a:t>giao</a:t>
            </a:r>
            <a:r>
              <a:rPr lang="en-US" altLang="vi-VN" dirty="0"/>
              <a:t> </a:t>
            </a:r>
            <a:r>
              <a:rPr lang="en-US" altLang="vi-VN" dirty="0" err="1"/>
              <a:t>tiếp</a:t>
            </a:r>
            <a:r>
              <a:rPr lang="en-US" altLang="vi-VN" dirty="0"/>
              <a:t> </a:t>
            </a:r>
            <a:r>
              <a:rPr lang="en-US" altLang="vi-VN" dirty="0" err="1"/>
              <a:t>với</a:t>
            </a:r>
            <a:r>
              <a:rPr lang="en-US" altLang="vi-VN" dirty="0"/>
              <a:t> </a:t>
            </a:r>
            <a:r>
              <a:rPr lang="en-US" altLang="vi-VN" dirty="0" err="1"/>
              <a:t>bộ</a:t>
            </a:r>
            <a:r>
              <a:rPr lang="en-US" altLang="vi-VN" dirty="0"/>
              <a:t> </a:t>
            </a:r>
            <a:r>
              <a:rPr lang="en-US" altLang="vi-VN" dirty="0" err="1"/>
              <a:t>nhớ</a:t>
            </a:r>
            <a:r>
              <a:rPr lang="en-US" altLang="vi-VN" dirty="0"/>
              <a:t> </a:t>
            </a:r>
            <a:r>
              <a:rPr lang="en-US" altLang="vi-VN" dirty="0" err="1"/>
              <a:t>lưu</a:t>
            </a:r>
            <a:r>
              <a:rPr lang="en-US" altLang="vi-VN" dirty="0"/>
              <a:t> </a:t>
            </a:r>
            <a:r>
              <a:rPr lang="en-US" altLang="vi-VN" dirty="0" err="1"/>
              <a:t>dữ</a:t>
            </a:r>
            <a:r>
              <a:rPr lang="en-US" altLang="vi-VN" dirty="0"/>
              <a:t> </a:t>
            </a:r>
            <a:r>
              <a:rPr lang="en-US" altLang="vi-VN" dirty="0" err="1"/>
              <a:t>liệu</a:t>
            </a:r>
            <a:endParaRPr lang="en-US" altLang="vi-VN" dirty="0"/>
          </a:p>
          <a:p>
            <a:pPr>
              <a:spcBef>
                <a:spcPct val="0"/>
              </a:spcBef>
            </a:pPr>
            <a:r>
              <a:rPr lang="en-US" altLang="vi-VN" dirty="0" err="1"/>
              <a:t>Nhận</a:t>
            </a:r>
            <a:r>
              <a:rPr lang="en-US" altLang="vi-VN" dirty="0"/>
              <a:t> </a:t>
            </a:r>
            <a:r>
              <a:rPr lang="en-US" altLang="vi-VN" dirty="0" err="1"/>
              <a:t>xét</a:t>
            </a:r>
            <a:r>
              <a:rPr lang="en-US" altLang="vi-VN" dirty="0"/>
              <a:t> : </a:t>
            </a:r>
          </a:p>
          <a:p>
            <a:pPr lvl="1">
              <a:spcBef>
                <a:spcPct val="0"/>
              </a:spcBef>
            </a:pPr>
            <a:r>
              <a:rPr lang="en-US" altLang="vi-VN" dirty="0" err="1"/>
              <a:t>Kiến</a:t>
            </a:r>
            <a:r>
              <a:rPr lang="en-US" altLang="vi-VN" dirty="0"/>
              <a:t> </a:t>
            </a:r>
            <a:r>
              <a:rPr lang="en-US" altLang="vi-VN" dirty="0" err="1"/>
              <a:t>trúc</a:t>
            </a:r>
            <a:r>
              <a:rPr lang="en-US" altLang="vi-VN" dirty="0"/>
              <a:t> </a:t>
            </a:r>
            <a:r>
              <a:rPr lang="en-US" altLang="vi-VN" dirty="0" err="1"/>
              <a:t>harvard</a:t>
            </a:r>
            <a:r>
              <a:rPr lang="en-US" altLang="vi-VN" dirty="0"/>
              <a:t> </a:t>
            </a:r>
            <a:r>
              <a:rPr lang="en-US" altLang="vi-VN" dirty="0" err="1"/>
              <a:t>phức</a:t>
            </a:r>
            <a:r>
              <a:rPr lang="en-US" altLang="vi-VN" dirty="0"/>
              <a:t> </a:t>
            </a:r>
            <a:r>
              <a:rPr lang="en-US" altLang="vi-VN" dirty="0" err="1"/>
              <a:t>tạp</a:t>
            </a:r>
            <a:r>
              <a:rPr lang="en-US" altLang="vi-VN" dirty="0"/>
              <a:t> </a:t>
            </a:r>
            <a:r>
              <a:rPr lang="en-US" altLang="vi-VN" dirty="0" err="1"/>
              <a:t>hơn</a:t>
            </a:r>
            <a:r>
              <a:rPr lang="en-US" altLang="vi-VN" dirty="0"/>
              <a:t> </a:t>
            </a:r>
            <a:r>
              <a:rPr lang="en-US" altLang="vi-VN" dirty="0" err="1"/>
              <a:t>kiến</a:t>
            </a:r>
            <a:r>
              <a:rPr lang="en-US" altLang="vi-VN" dirty="0"/>
              <a:t> </a:t>
            </a:r>
            <a:r>
              <a:rPr lang="en-US" altLang="vi-VN" dirty="0" err="1"/>
              <a:t>trúc</a:t>
            </a:r>
            <a:r>
              <a:rPr lang="en-US" altLang="vi-VN" dirty="0"/>
              <a:t> von </a:t>
            </a:r>
            <a:r>
              <a:rPr lang="en-US" altLang="vi-VN" dirty="0" err="1"/>
              <a:t>neuman</a:t>
            </a:r>
            <a:endParaRPr lang="en-US" altLang="vi-VN" dirty="0"/>
          </a:p>
          <a:p>
            <a:pPr lvl="1">
              <a:spcBef>
                <a:spcPct val="0"/>
              </a:spcBef>
            </a:pPr>
            <a:r>
              <a:rPr lang="en-US" altLang="vi-VN" dirty="0" err="1"/>
              <a:t>Kiến</a:t>
            </a:r>
            <a:r>
              <a:rPr lang="en-US" altLang="vi-VN" dirty="0"/>
              <a:t> </a:t>
            </a:r>
            <a:r>
              <a:rPr lang="en-US" altLang="vi-VN" dirty="0" err="1"/>
              <a:t>trúc</a:t>
            </a:r>
            <a:r>
              <a:rPr lang="en-US" altLang="vi-VN" dirty="0"/>
              <a:t> </a:t>
            </a:r>
            <a:r>
              <a:rPr lang="en-US" altLang="vi-VN" dirty="0" err="1"/>
              <a:t>harvard</a:t>
            </a:r>
            <a:r>
              <a:rPr lang="en-US" altLang="vi-VN" dirty="0"/>
              <a:t> </a:t>
            </a:r>
            <a:r>
              <a:rPr lang="en-US" altLang="vi-VN" dirty="0" err="1"/>
              <a:t>nhanh</a:t>
            </a:r>
            <a:r>
              <a:rPr lang="en-US" altLang="vi-VN" dirty="0"/>
              <a:t> </a:t>
            </a:r>
            <a:r>
              <a:rPr lang="en-US" altLang="vi-VN" dirty="0" err="1"/>
              <a:t>hơn</a:t>
            </a:r>
            <a:r>
              <a:rPr lang="en-US" altLang="vi-VN" dirty="0"/>
              <a:t> </a:t>
            </a:r>
            <a:r>
              <a:rPr lang="en-US" altLang="vi-VN" dirty="0" err="1"/>
              <a:t>kiến</a:t>
            </a:r>
            <a:r>
              <a:rPr lang="en-US" altLang="vi-VN" dirty="0"/>
              <a:t> </a:t>
            </a:r>
            <a:r>
              <a:rPr lang="en-US" altLang="vi-VN" dirty="0" err="1"/>
              <a:t>trúc</a:t>
            </a:r>
            <a:r>
              <a:rPr lang="en-US" altLang="vi-VN" dirty="0"/>
              <a:t> von </a:t>
            </a:r>
            <a:r>
              <a:rPr lang="en-US" altLang="vi-VN" dirty="0" err="1"/>
              <a:t>neuman</a:t>
            </a:r>
            <a:r>
              <a:rPr lang="en-US" altLang="vi-VN" dirty="0"/>
              <a:t> do CPU </a:t>
            </a:r>
            <a:r>
              <a:rPr lang="en-US" altLang="vi-VN" dirty="0" err="1"/>
              <a:t>có</a:t>
            </a:r>
            <a:r>
              <a:rPr lang="en-US" altLang="vi-VN" dirty="0"/>
              <a:t> </a:t>
            </a:r>
            <a:r>
              <a:rPr lang="en-US" altLang="vi-VN" dirty="0" err="1"/>
              <a:t>thể</a:t>
            </a:r>
            <a:r>
              <a:rPr lang="en-US" altLang="vi-VN" dirty="0"/>
              <a:t> </a:t>
            </a:r>
            <a:r>
              <a:rPr lang="en-US" altLang="vi-VN" dirty="0" err="1"/>
              <a:t>giao</a:t>
            </a:r>
            <a:r>
              <a:rPr lang="en-US" altLang="vi-VN" dirty="0"/>
              <a:t> </a:t>
            </a:r>
            <a:r>
              <a:rPr lang="en-US" altLang="vi-VN" dirty="0" err="1"/>
              <a:t>tiếp</a:t>
            </a:r>
            <a:r>
              <a:rPr lang="en-US" altLang="vi-VN" dirty="0"/>
              <a:t> </a:t>
            </a:r>
            <a:r>
              <a:rPr lang="en-US" altLang="vi-VN" dirty="0" err="1"/>
              <a:t>đồng</a:t>
            </a:r>
            <a:r>
              <a:rPr lang="en-US" altLang="vi-VN" dirty="0"/>
              <a:t> </a:t>
            </a:r>
            <a:r>
              <a:rPr lang="en-US" altLang="vi-VN" dirty="0" err="1"/>
              <a:t>thời</a:t>
            </a:r>
            <a:r>
              <a:rPr lang="en-US" altLang="vi-VN" dirty="0"/>
              <a:t> </a:t>
            </a:r>
            <a:r>
              <a:rPr lang="en-US" altLang="vi-VN" dirty="0" err="1"/>
              <a:t>với</a:t>
            </a:r>
            <a:r>
              <a:rPr lang="en-US" altLang="vi-VN" dirty="0"/>
              <a:t> </a:t>
            </a:r>
            <a:r>
              <a:rPr lang="en-US" altLang="vi-VN" dirty="0" err="1"/>
              <a:t>cả</a:t>
            </a:r>
            <a:r>
              <a:rPr lang="en-US" altLang="vi-VN" dirty="0"/>
              <a:t> </a:t>
            </a:r>
            <a:r>
              <a:rPr lang="en-US" altLang="vi-VN" dirty="0" err="1"/>
              <a:t>bộ</a:t>
            </a:r>
            <a:r>
              <a:rPr lang="en-US" altLang="vi-VN" dirty="0"/>
              <a:t> </a:t>
            </a:r>
            <a:r>
              <a:rPr lang="en-US" altLang="vi-VN" dirty="0" err="1"/>
              <a:t>nhớ</a:t>
            </a:r>
            <a:r>
              <a:rPr lang="en-US" altLang="vi-VN" dirty="0"/>
              <a:t> </a:t>
            </a:r>
            <a:r>
              <a:rPr lang="en-US" altLang="vi-VN" dirty="0" err="1"/>
              <a:t>chương</a:t>
            </a:r>
            <a:r>
              <a:rPr lang="en-US" altLang="vi-VN" dirty="0"/>
              <a:t> </a:t>
            </a:r>
            <a:r>
              <a:rPr lang="en-US" altLang="vi-VN" dirty="0" err="1"/>
              <a:t>trình</a:t>
            </a:r>
            <a:r>
              <a:rPr lang="en-US" altLang="vi-VN" dirty="0"/>
              <a:t> </a:t>
            </a:r>
            <a:r>
              <a:rPr lang="en-US" altLang="vi-VN" dirty="0" err="1"/>
              <a:t>và</a:t>
            </a:r>
            <a:r>
              <a:rPr lang="en-US" altLang="vi-VN" dirty="0"/>
              <a:t> </a:t>
            </a:r>
            <a:r>
              <a:rPr lang="en-US" altLang="vi-VN" dirty="0" err="1"/>
              <a:t>dữ</a:t>
            </a:r>
            <a:r>
              <a:rPr lang="en-US" altLang="vi-VN" dirty="0"/>
              <a:t> </a:t>
            </a:r>
            <a:r>
              <a:rPr lang="en-US" altLang="vi-VN" dirty="0" err="1"/>
              <a:t>liệu</a:t>
            </a:r>
            <a:r>
              <a:rPr lang="en-US" altLang="vi-VN" dirty="0"/>
              <a:t>, </a:t>
            </a:r>
            <a:r>
              <a:rPr lang="en-US" altLang="vi-VN" dirty="0" err="1"/>
              <a:t>thích</a:t>
            </a:r>
            <a:r>
              <a:rPr lang="en-US" altLang="vi-VN" dirty="0"/>
              <a:t> </a:t>
            </a:r>
            <a:r>
              <a:rPr lang="en-US" altLang="vi-VN" dirty="0" err="1"/>
              <a:t>hợp</a:t>
            </a:r>
            <a:r>
              <a:rPr lang="en-US" altLang="vi-VN" dirty="0"/>
              <a:t> </a:t>
            </a:r>
            <a:r>
              <a:rPr lang="en-US" altLang="vi-VN" dirty="0" err="1"/>
              <a:t>với</a:t>
            </a:r>
            <a:r>
              <a:rPr lang="en-US" altLang="vi-VN" dirty="0"/>
              <a:t> </a:t>
            </a:r>
            <a:r>
              <a:rPr lang="en-US" altLang="vi-VN" dirty="0" err="1"/>
              <a:t>cơ</a:t>
            </a:r>
            <a:r>
              <a:rPr lang="en-US" altLang="vi-VN" dirty="0"/>
              <a:t> </a:t>
            </a:r>
            <a:r>
              <a:rPr lang="en-US" altLang="vi-VN" dirty="0" err="1"/>
              <a:t>chế</a:t>
            </a:r>
            <a:r>
              <a:rPr lang="en-US" altLang="vi-VN" dirty="0"/>
              <a:t> </a:t>
            </a:r>
            <a:r>
              <a:rPr lang="en-US" altLang="vi-VN" dirty="0" err="1"/>
              <a:t>đường</a:t>
            </a:r>
            <a:r>
              <a:rPr lang="en-US" altLang="vi-VN" dirty="0"/>
              <a:t> </a:t>
            </a:r>
            <a:r>
              <a:rPr lang="en-US" altLang="vi-VN" dirty="0" err="1"/>
              <a:t>ống</a:t>
            </a:r>
            <a:r>
              <a:rPr lang="en-US" altLang="vi-VN" dirty="0"/>
              <a:t> </a:t>
            </a:r>
            <a:r>
              <a:rPr lang="en-US" altLang="vi-VN" dirty="0" err="1"/>
              <a:t>và</a:t>
            </a:r>
            <a:r>
              <a:rPr lang="en-US" altLang="vi-VN" dirty="0"/>
              <a:t> </a:t>
            </a:r>
            <a:r>
              <a:rPr lang="en-US" altLang="vi-VN" dirty="0" err="1"/>
              <a:t>xử</a:t>
            </a:r>
            <a:r>
              <a:rPr lang="en-US" altLang="vi-VN" dirty="0"/>
              <a:t> </a:t>
            </a:r>
            <a:r>
              <a:rPr lang="en-US" altLang="vi-VN" dirty="0" err="1"/>
              <a:t>lý</a:t>
            </a:r>
            <a:r>
              <a:rPr lang="en-US" altLang="vi-VN" dirty="0"/>
              <a:t> song </a:t>
            </a:r>
            <a:r>
              <a:rPr lang="en-US" altLang="vi-VN" dirty="0" err="1"/>
              <a:t>song</a:t>
            </a:r>
            <a:endParaRPr lang="en-US" altLang="vi-VN" dirty="0"/>
          </a:p>
          <a:p>
            <a:pPr lvl="1"/>
            <a:endParaRPr lang="en-US" altLang="vi-VN" dirty="0"/>
          </a:p>
          <a:p>
            <a:pPr lvl="1"/>
            <a:endParaRPr lang="en-US" altLang="vi-VN" dirty="0"/>
          </a:p>
        </p:txBody>
      </p:sp>
    </p:spTree>
    <p:extLst>
      <p:ext uri="{BB962C8B-B14F-4D97-AF65-F5344CB8AC3E}">
        <p14:creationId xmlns:p14="http://schemas.microsoft.com/office/powerpoint/2010/main" val="14097377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AEED34F6-D079-469B-BA52-F47A73008C5E}"/>
              </a:ext>
            </a:extLst>
          </p:cNvPr>
          <p:cNvSpPr>
            <a:spLocks noGrp="1"/>
          </p:cNvSpPr>
          <p:nvPr>
            <p:ph type="title"/>
          </p:nvPr>
        </p:nvSpPr>
        <p:spPr/>
        <p:txBody>
          <a:bodyPr/>
          <a:lstStyle/>
          <a:p>
            <a:endParaRPr lang="vi-VN" altLang="vi-VN"/>
          </a:p>
        </p:txBody>
      </p:sp>
      <p:sp>
        <p:nvSpPr>
          <p:cNvPr id="12291" name="Content Placeholder 2">
            <a:extLst>
              <a:ext uri="{FF2B5EF4-FFF2-40B4-BE49-F238E27FC236}">
                <a16:creationId xmlns:a16="http://schemas.microsoft.com/office/drawing/2014/main" id="{7A2BD26F-1579-4EF7-A3EF-E404C2F48304}"/>
              </a:ext>
            </a:extLst>
          </p:cNvPr>
          <p:cNvSpPr>
            <a:spLocks noGrp="1"/>
          </p:cNvSpPr>
          <p:nvPr>
            <p:ph idx="1"/>
          </p:nvPr>
        </p:nvSpPr>
        <p:spPr/>
        <p:txBody>
          <a:bodyPr/>
          <a:lstStyle/>
          <a:p>
            <a:endParaRPr lang="vi-VN" altLang="vi-VN"/>
          </a:p>
        </p:txBody>
      </p:sp>
      <p:pic>
        <p:nvPicPr>
          <p:cNvPr id="12292" name="Picture 3">
            <a:extLst>
              <a:ext uri="{FF2B5EF4-FFF2-40B4-BE49-F238E27FC236}">
                <a16:creationId xmlns:a16="http://schemas.microsoft.com/office/drawing/2014/main" id="{25A82ED0-E667-42D8-8F86-6FAA45F385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287" y="725556"/>
            <a:ext cx="8610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463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7F9D27F6-7ECC-44F4-A18C-4C5235998443}"/>
              </a:ext>
            </a:extLst>
          </p:cNvPr>
          <p:cNvSpPr>
            <a:spLocks noGrp="1"/>
          </p:cNvSpPr>
          <p:nvPr>
            <p:ph type="title"/>
          </p:nvPr>
        </p:nvSpPr>
        <p:spPr/>
        <p:txBody>
          <a:bodyPr/>
          <a:lstStyle/>
          <a:p>
            <a:r>
              <a:rPr lang="en-US" altLang="en-US">
                <a:cs typeface="Times New Roman" panose="02020603050405020304" pitchFamily="18" charset="0"/>
              </a:rPr>
              <a:t>Hệ đếm bát phân (cơ số b=8).</a:t>
            </a:r>
            <a:endParaRPr lang="vi-VN" altLang="vi-VN"/>
          </a:p>
        </p:txBody>
      </p:sp>
      <p:sp>
        <p:nvSpPr>
          <p:cNvPr id="7171" name="Content Placeholder 2">
            <a:extLst>
              <a:ext uri="{FF2B5EF4-FFF2-40B4-BE49-F238E27FC236}">
                <a16:creationId xmlns:a16="http://schemas.microsoft.com/office/drawing/2014/main" id="{54D4483F-4C55-498A-92C0-660742951E6C}"/>
              </a:ext>
            </a:extLst>
          </p:cNvPr>
          <p:cNvSpPr>
            <a:spLocks noGrp="1"/>
          </p:cNvSpPr>
          <p:nvPr>
            <p:ph idx="1"/>
          </p:nvPr>
        </p:nvSpPr>
        <p:spPr/>
        <p:txBody>
          <a:bodyPr/>
          <a:lstStyle/>
          <a:p>
            <a:r>
              <a:rPr lang="en-US" altLang="en-US" sz="2400" b="1"/>
              <a:t>Tập số cơ sở</a:t>
            </a:r>
            <a:r>
              <a:rPr lang="en-US" altLang="en-US" sz="2400"/>
              <a:t> : 0,1,2,3,4,5,6,7</a:t>
            </a:r>
          </a:p>
          <a:p>
            <a:r>
              <a:rPr lang="en-US" altLang="en-US" sz="2400" b="1"/>
              <a:t>Ký hiệu số</a:t>
            </a:r>
            <a:r>
              <a:rPr lang="en-US" altLang="en-US" sz="2400"/>
              <a:t> : 143</a:t>
            </a:r>
            <a:r>
              <a:rPr lang="en-US" altLang="en-US" sz="2400" baseline="-25000"/>
              <a:t>8</a:t>
            </a:r>
            <a:r>
              <a:rPr lang="en-US" altLang="en-US" sz="2400"/>
              <a:t>, 6701.21</a:t>
            </a:r>
            <a:r>
              <a:rPr lang="en-US" altLang="en-US" sz="2400" baseline="-25000"/>
              <a:t>8</a:t>
            </a:r>
            <a:endParaRPr lang="en-US" altLang="en-US" sz="2400"/>
          </a:p>
          <a:p>
            <a:r>
              <a:rPr lang="en-US" altLang="en-US" sz="2400" b="1"/>
              <a:t>Qui tắc đếm</a:t>
            </a:r>
            <a:r>
              <a:rPr lang="en-US" altLang="en-US" sz="2400"/>
              <a:t> : 0</a:t>
            </a:r>
            <a:r>
              <a:rPr lang="en-US" altLang="en-US" sz="2400" baseline="-25000"/>
              <a:t>8</a:t>
            </a:r>
            <a:r>
              <a:rPr lang="en-US" altLang="en-US" sz="2400"/>
              <a:t>, 1</a:t>
            </a:r>
            <a:r>
              <a:rPr lang="en-US" altLang="en-US" sz="2400" baseline="-25000"/>
              <a:t>8</a:t>
            </a:r>
            <a:r>
              <a:rPr lang="en-US" altLang="en-US" sz="2400"/>
              <a:t>, …, 7</a:t>
            </a:r>
            <a:r>
              <a:rPr lang="en-US" altLang="en-US" sz="2400" baseline="-25000"/>
              <a:t>8</a:t>
            </a:r>
            <a:r>
              <a:rPr lang="en-US" altLang="en-US" sz="2400"/>
              <a:t>, 10</a:t>
            </a:r>
            <a:r>
              <a:rPr lang="en-US" altLang="en-US" sz="2400" baseline="-25000"/>
              <a:t>8</a:t>
            </a:r>
            <a:r>
              <a:rPr lang="en-US" altLang="en-US" sz="2400"/>
              <a:t>, …, 17</a:t>
            </a:r>
            <a:r>
              <a:rPr lang="en-US" altLang="en-US" sz="2400" baseline="-25000"/>
              <a:t>8</a:t>
            </a:r>
            <a:r>
              <a:rPr lang="en-US" altLang="en-US" sz="2400"/>
              <a:t>, 20</a:t>
            </a:r>
            <a:r>
              <a:rPr lang="en-US" altLang="en-US" sz="2400" baseline="-25000"/>
              <a:t>8</a:t>
            </a:r>
            <a:r>
              <a:rPr lang="en-US" altLang="en-US" sz="2400"/>
              <a:t>, …</a:t>
            </a:r>
            <a:endParaRPr lang="vi-VN" altLang="vi-VN" sz="2400"/>
          </a:p>
        </p:txBody>
      </p:sp>
    </p:spTree>
    <p:extLst>
      <p:ext uri="{BB962C8B-B14F-4D97-AF65-F5344CB8AC3E}">
        <p14:creationId xmlns:p14="http://schemas.microsoft.com/office/powerpoint/2010/main" val="3084509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AE89B77A-A7FA-4F33-8909-0BECCDFDC695}"/>
              </a:ext>
            </a:extLst>
          </p:cNvPr>
          <p:cNvSpPr>
            <a:spLocks noGrp="1"/>
          </p:cNvSpPr>
          <p:nvPr>
            <p:ph type="title"/>
          </p:nvPr>
        </p:nvSpPr>
        <p:spPr/>
        <p:txBody>
          <a:bodyPr/>
          <a:lstStyle/>
          <a:p>
            <a:r>
              <a:rPr lang="en-US" altLang="vi-VN" dirty="0" err="1"/>
              <a:t>Các</a:t>
            </a:r>
            <a:r>
              <a:rPr lang="en-US" altLang="vi-VN" dirty="0"/>
              <a:t> </a:t>
            </a:r>
            <a:r>
              <a:rPr lang="en-US" altLang="vi-VN" dirty="0" err="1"/>
              <a:t>đặc</a:t>
            </a:r>
            <a:r>
              <a:rPr lang="en-US" altLang="vi-VN" dirty="0"/>
              <a:t> </a:t>
            </a:r>
            <a:r>
              <a:rPr lang="en-US" altLang="vi-VN" dirty="0" err="1"/>
              <a:t>điểm</a:t>
            </a:r>
            <a:r>
              <a:rPr lang="en-US" altLang="vi-VN" dirty="0"/>
              <a:t> </a:t>
            </a:r>
            <a:r>
              <a:rPr lang="en-US" altLang="vi-VN" dirty="0" err="1"/>
              <a:t>cấu</a:t>
            </a:r>
            <a:r>
              <a:rPr lang="en-US" altLang="vi-VN" dirty="0"/>
              <a:t> </a:t>
            </a:r>
            <a:r>
              <a:rPr lang="en-US" altLang="vi-VN" dirty="0" err="1"/>
              <a:t>trúc</a:t>
            </a:r>
            <a:r>
              <a:rPr lang="en-US" altLang="vi-VN" dirty="0"/>
              <a:t> </a:t>
            </a:r>
            <a:r>
              <a:rPr lang="en-US" altLang="vi-VN" dirty="0" err="1"/>
              <a:t>của</a:t>
            </a:r>
            <a:r>
              <a:rPr lang="en-US" altLang="vi-VN" dirty="0"/>
              <a:t> vi </a:t>
            </a:r>
            <a:r>
              <a:rPr lang="en-US" altLang="vi-VN" dirty="0" err="1"/>
              <a:t>xử</a:t>
            </a:r>
            <a:r>
              <a:rPr lang="en-US" altLang="vi-VN" dirty="0"/>
              <a:t> </a:t>
            </a:r>
            <a:r>
              <a:rPr lang="en-US" altLang="vi-VN" dirty="0" err="1"/>
              <a:t>lý</a:t>
            </a:r>
            <a:endParaRPr lang="en-US" altLang="vi-VN" dirty="0"/>
          </a:p>
        </p:txBody>
      </p:sp>
      <p:sp>
        <p:nvSpPr>
          <p:cNvPr id="13315" name="Content Placeholder 2">
            <a:extLst>
              <a:ext uri="{FF2B5EF4-FFF2-40B4-BE49-F238E27FC236}">
                <a16:creationId xmlns:a16="http://schemas.microsoft.com/office/drawing/2014/main" id="{9A999EC6-3366-4D7C-884C-FD10D3989F0E}"/>
              </a:ext>
            </a:extLst>
          </p:cNvPr>
          <p:cNvSpPr>
            <a:spLocks noGrp="1"/>
          </p:cNvSpPr>
          <p:nvPr>
            <p:ph idx="1"/>
          </p:nvPr>
        </p:nvSpPr>
        <p:spPr>
          <a:xfrm>
            <a:off x="1033670" y="1073426"/>
            <a:ext cx="9912626" cy="5334000"/>
          </a:xfrm>
        </p:spPr>
        <p:txBody>
          <a:bodyPr/>
          <a:lstStyle/>
          <a:p>
            <a:pPr>
              <a:spcBef>
                <a:spcPct val="0"/>
              </a:spcBef>
            </a:pPr>
            <a:r>
              <a:rPr lang="en-US" altLang="vi-VN" dirty="0" err="1"/>
              <a:t>Độ</a:t>
            </a:r>
            <a:r>
              <a:rPr lang="en-US" altLang="vi-VN" dirty="0"/>
              <a:t> </a:t>
            </a:r>
            <a:r>
              <a:rPr lang="en-US" altLang="vi-VN" dirty="0" err="1"/>
              <a:t>dài</a:t>
            </a:r>
            <a:r>
              <a:rPr lang="en-US" altLang="vi-VN" dirty="0"/>
              <a:t> </a:t>
            </a:r>
            <a:r>
              <a:rPr lang="en-US" altLang="vi-VN" dirty="0" err="1"/>
              <a:t>từ</a:t>
            </a:r>
            <a:r>
              <a:rPr lang="en-US" altLang="vi-VN" dirty="0"/>
              <a:t> </a:t>
            </a:r>
            <a:r>
              <a:rPr lang="en-US" altLang="vi-VN" dirty="0" err="1"/>
              <a:t>dữ</a:t>
            </a:r>
            <a:r>
              <a:rPr lang="en-US" altLang="vi-VN" dirty="0"/>
              <a:t> </a:t>
            </a:r>
            <a:r>
              <a:rPr lang="en-US" altLang="vi-VN" dirty="0" err="1"/>
              <a:t>liệu</a:t>
            </a:r>
            <a:r>
              <a:rPr lang="en-US" altLang="vi-VN" dirty="0"/>
              <a:t> (data word length)</a:t>
            </a:r>
          </a:p>
          <a:p>
            <a:pPr lvl="1">
              <a:spcBef>
                <a:spcPct val="0"/>
              </a:spcBef>
            </a:pPr>
            <a:r>
              <a:rPr lang="en-US" altLang="vi-VN" dirty="0" err="1"/>
              <a:t>Phụ</a:t>
            </a:r>
            <a:r>
              <a:rPr lang="en-US" altLang="vi-VN" dirty="0"/>
              <a:t> </a:t>
            </a:r>
            <a:r>
              <a:rPr lang="en-US" altLang="vi-VN" dirty="0" err="1"/>
              <a:t>thuộc</a:t>
            </a:r>
            <a:r>
              <a:rPr lang="en-US" altLang="vi-VN" dirty="0"/>
              <a:t> </a:t>
            </a:r>
            <a:r>
              <a:rPr lang="en-US" altLang="vi-VN" dirty="0" err="1"/>
              <a:t>vào</a:t>
            </a:r>
            <a:r>
              <a:rPr lang="en-US" altLang="vi-VN" dirty="0"/>
              <a:t> </a:t>
            </a:r>
            <a:r>
              <a:rPr lang="en-US" altLang="vi-VN" dirty="0" err="1"/>
              <a:t>thế</a:t>
            </a:r>
            <a:r>
              <a:rPr lang="en-US" altLang="vi-VN" dirty="0"/>
              <a:t> </a:t>
            </a:r>
            <a:r>
              <a:rPr lang="en-US" altLang="vi-VN" dirty="0" err="1"/>
              <a:t>hệ</a:t>
            </a:r>
            <a:r>
              <a:rPr lang="en-US" altLang="vi-VN" dirty="0"/>
              <a:t> vi </a:t>
            </a:r>
            <a:r>
              <a:rPr lang="en-US" altLang="vi-VN" dirty="0" err="1"/>
              <a:t>xử</a:t>
            </a:r>
            <a:r>
              <a:rPr lang="en-US" altLang="vi-VN" dirty="0"/>
              <a:t> </a:t>
            </a:r>
            <a:r>
              <a:rPr lang="en-US" altLang="vi-VN" dirty="0" err="1"/>
              <a:t>lý</a:t>
            </a:r>
            <a:r>
              <a:rPr lang="en-US" altLang="vi-VN" dirty="0"/>
              <a:t> : 4, 8, 16, 32, 64 bit</a:t>
            </a:r>
          </a:p>
          <a:p>
            <a:pPr lvl="1">
              <a:spcBef>
                <a:spcPct val="0"/>
              </a:spcBef>
            </a:pPr>
            <a:r>
              <a:rPr lang="en-US" altLang="vi-VN" dirty="0" err="1"/>
              <a:t>Độ</a:t>
            </a:r>
            <a:r>
              <a:rPr lang="en-US" altLang="vi-VN" dirty="0"/>
              <a:t> </a:t>
            </a:r>
            <a:r>
              <a:rPr lang="en-US" altLang="vi-VN" dirty="0" err="1"/>
              <a:t>rộng</a:t>
            </a:r>
            <a:r>
              <a:rPr lang="en-US" altLang="vi-VN" dirty="0"/>
              <a:t> </a:t>
            </a:r>
            <a:r>
              <a:rPr lang="en-US" altLang="vi-VN" dirty="0" err="1"/>
              <a:t>của</a:t>
            </a:r>
            <a:r>
              <a:rPr lang="en-US" altLang="vi-VN" dirty="0"/>
              <a:t> </a:t>
            </a:r>
            <a:r>
              <a:rPr lang="en-US" altLang="vi-VN" dirty="0" err="1"/>
              <a:t>các</a:t>
            </a:r>
            <a:r>
              <a:rPr lang="en-US" altLang="vi-VN" dirty="0"/>
              <a:t> </a:t>
            </a:r>
            <a:r>
              <a:rPr lang="en-US" altLang="vi-VN" dirty="0" err="1"/>
              <a:t>thanh</a:t>
            </a:r>
            <a:r>
              <a:rPr lang="en-US" altLang="vi-VN" dirty="0"/>
              <a:t> </a:t>
            </a:r>
            <a:r>
              <a:rPr lang="en-US" altLang="vi-VN" dirty="0" err="1"/>
              <a:t>ghi</a:t>
            </a:r>
            <a:r>
              <a:rPr lang="en-US" altLang="vi-VN" dirty="0"/>
              <a:t>, bus </a:t>
            </a:r>
            <a:r>
              <a:rPr lang="en-US" altLang="vi-VN" dirty="0" err="1"/>
              <a:t>trong</a:t>
            </a:r>
            <a:r>
              <a:rPr lang="en-US" altLang="vi-VN" dirty="0"/>
              <a:t>, bus </a:t>
            </a:r>
            <a:r>
              <a:rPr lang="en-US" altLang="vi-VN" dirty="0" err="1"/>
              <a:t>ngoài</a:t>
            </a:r>
            <a:r>
              <a:rPr lang="en-US" altLang="vi-VN" dirty="0"/>
              <a:t> </a:t>
            </a:r>
            <a:r>
              <a:rPr lang="en-US" altLang="vi-VN" dirty="0" err="1"/>
              <a:t>thường</a:t>
            </a:r>
            <a:r>
              <a:rPr lang="en-US" altLang="vi-VN" dirty="0"/>
              <a:t> </a:t>
            </a:r>
            <a:r>
              <a:rPr lang="en-US" altLang="vi-VN" dirty="0" err="1"/>
              <a:t>bằng</a:t>
            </a:r>
            <a:r>
              <a:rPr lang="en-US" altLang="vi-VN" dirty="0"/>
              <a:t> </a:t>
            </a:r>
            <a:r>
              <a:rPr lang="en-US" altLang="vi-VN" dirty="0" err="1"/>
              <a:t>độ</a:t>
            </a:r>
            <a:r>
              <a:rPr lang="en-US" altLang="vi-VN" dirty="0"/>
              <a:t> </a:t>
            </a:r>
            <a:r>
              <a:rPr lang="en-US" altLang="vi-VN" dirty="0" err="1"/>
              <a:t>dài</a:t>
            </a:r>
            <a:r>
              <a:rPr lang="en-US" altLang="vi-VN" dirty="0"/>
              <a:t> </a:t>
            </a:r>
            <a:r>
              <a:rPr lang="en-US" altLang="vi-VN" dirty="0" err="1"/>
              <a:t>của</a:t>
            </a:r>
            <a:r>
              <a:rPr lang="en-US" altLang="vi-VN" dirty="0"/>
              <a:t> </a:t>
            </a:r>
            <a:r>
              <a:rPr lang="en-US" altLang="vi-VN" dirty="0" err="1"/>
              <a:t>từ</a:t>
            </a:r>
            <a:r>
              <a:rPr lang="en-US" altLang="vi-VN" dirty="0"/>
              <a:t> </a:t>
            </a:r>
            <a:r>
              <a:rPr lang="en-US" altLang="vi-VN" dirty="0" err="1"/>
              <a:t>dữ</a:t>
            </a:r>
            <a:r>
              <a:rPr lang="en-US" altLang="vi-VN" dirty="0"/>
              <a:t> </a:t>
            </a:r>
            <a:r>
              <a:rPr lang="en-US" altLang="vi-VN" dirty="0" err="1"/>
              <a:t>liệu</a:t>
            </a:r>
            <a:endParaRPr lang="en-US" altLang="vi-VN" dirty="0"/>
          </a:p>
          <a:p>
            <a:pPr lvl="1">
              <a:spcBef>
                <a:spcPct val="0"/>
              </a:spcBef>
            </a:pPr>
            <a:r>
              <a:rPr lang="en-US" altLang="vi-VN" dirty="0" err="1"/>
              <a:t>Độ</a:t>
            </a:r>
            <a:r>
              <a:rPr lang="en-US" altLang="vi-VN" dirty="0"/>
              <a:t> </a:t>
            </a:r>
            <a:r>
              <a:rPr lang="en-US" altLang="vi-VN" dirty="0" err="1"/>
              <a:t>dài</a:t>
            </a:r>
            <a:r>
              <a:rPr lang="en-US" altLang="vi-VN" dirty="0"/>
              <a:t> </a:t>
            </a:r>
            <a:r>
              <a:rPr lang="en-US" altLang="vi-VN" dirty="0" err="1"/>
              <a:t>từ</a:t>
            </a:r>
            <a:r>
              <a:rPr lang="en-US" altLang="vi-VN" dirty="0"/>
              <a:t> </a:t>
            </a:r>
            <a:r>
              <a:rPr lang="en-US" altLang="vi-VN" dirty="0" err="1"/>
              <a:t>xử</a:t>
            </a:r>
            <a:r>
              <a:rPr lang="en-US" altLang="vi-VN" dirty="0"/>
              <a:t> </a:t>
            </a:r>
            <a:r>
              <a:rPr lang="en-US" altLang="vi-VN" dirty="0" err="1"/>
              <a:t>lý</a:t>
            </a:r>
            <a:r>
              <a:rPr lang="en-US" altLang="vi-VN" dirty="0"/>
              <a:t> </a:t>
            </a:r>
            <a:r>
              <a:rPr lang="en-US" altLang="vi-VN" dirty="0" err="1"/>
              <a:t>lớn</a:t>
            </a:r>
            <a:r>
              <a:rPr lang="en-US" altLang="vi-VN" dirty="0">
                <a:sym typeface="Symbol" panose="05050102010706020507" pitchFamily="18" charset="2"/>
              </a:rPr>
              <a:t> </a:t>
            </a:r>
            <a:r>
              <a:rPr lang="en-US" altLang="vi-VN" dirty="0" err="1">
                <a:sym typeface="Symbol" panose="05050102010706020507" pitchFamily="18" charset="2"/>
              </a:rPr>
              <a:t>tăng</a:t>
            </a:r>
            <a:r>
              <a:rPr lang="en-US" altLang="vi-VN" dirty="0">
                <a:sym typeface="Symbol" panose="05050102010706020507" pitchFamily="18" charset="2"/>
              </a:rPr>
              <a:t> </a:t>
            </a:r>
            <a:r>
              <a:rPr lang="en-US" altLang="vi-VN" dirty="0" err="1">
                <a:sym typeface="Symbol" panose="05050102010706020507" pitchFamily="18" charset="2"/>
              </a:rPr>
              <a:t>khả</a:t>
            </a:r>
            <a:r>
              <a:rPr lang="en-US" altLang="vi-VN" dirty="0">
                <a:sym typeface="Symbol" panose="05050102010706020507" pitchFamily="18" charset="2"/>
              </a:rPr>
              <a:t> </a:t>
            </a:r>
            <a:r>
              <a:rPr lang="en-US" altLang="vi-VN" dirty="0" err="1">
                <a:sym typeface="Symbol" panose="05050102010706020507" pitchFamily="18" charset="2"/>
              </a:rPr>
              <a:t>năng</a:t>
            </a:r>
            <a:r>
              <a:rPr lang="en-US" altLang="vi-VN" dirty="0">
                <a:sym typeface="Symbol" panose="05050102010706020507" pitchFamily="18" charset="2"/>
              </a:rPr>
              <a:t> </a:t>
            </a:r>
            <a:r>
              <a:rPr lang="en-US" altLang="vi-VN" dirty="0" err="1">
                <a:sym typeface="Symbol" panose="05050102010706020507" pitchFamily="18" charset="2"/>
              </a:rPr>
              <a:t>biểu</a:t>
            </a:r>
            <a:r>
              <a:rPr lang="en-US" altLang="vi-VN" dirty="0">
                <a:sym typeface="Symbol" panose="05050102010706020507" pitchFamily="18" charset="2"/>
              </a:rPr>
              <a:t> </a:t>
            </a:r>
            <a:r>
              <a:rPr lang="en-US" altLang="vi-VN" dirty="0" err="1">
                <a:sym typeface="Symbol" panose="05050102010706020507" pitchFamily="18" charset="2"/>
              </a:rPr>
              <a:t>diễn</a:t>
            </a:r>
            <a:r>
              <a:rPr lang="en-US" altLang="vi-VN" dirty="0">
                <a:sym typeface="Symbol" panose="05050102010706020507" pitchFamily="18" charset="2"/>
              </a:rPr>
              <a:t> </a:t>
            </a:r>
            <a:r>
              <a:rPr lang="en-US" altLang="vi-VN" dirty="0" err="1">
                <a:sym typeface="Symbol" panose="05050102010706020507" pitchFamily="18" charset="2"/>
              </a:rPr>
              <a:t>dữ</a:t>
            </a:r>
            <a:r>
              <a:rPr lang="en-US" altLang="vi-VN" dirty="0">
                <a:sym typeface="Symbol" panose="05050102010706020507" pitchFamily="18" charset="2"/>
              </a:rPr>
              <a:t> </a:t>
            </a:r>
            <a:r>
              <a:rPr lang="en-US" altLang="vi-VN" dirty="0" err="1">
                <a:sym typeface="Symbol" panose="05050102010706020507" pitchFamily="18" charset="2"/>
              </a:rPr>
              <a:t>liệu</a:t>
            </a:r>
            <a:r>
              <a:rPr lang="en-US" altLang="vi-VN" dirty="0">
                <a:sym typeface="Symbol" panose="05050102010706020507" pitchFamily="18" charset="2"/>
              </a:rPr>
              <a:t>, </a:t>
            </a:r>
            <a:r>
              <a:rPr lang="en-US" altLang="vi-VN" dirty="0" err="1">
                <a:sym typeface="Symbol" panose="05050102010706020507" pitchFamily="18" charset="2"/>
              </a:rPr>
              <a:t>tăng</a:t>
            </a:r>
            <a:r>
              <a:rPr lang="en-US" altLang="vi-VN" dirty="0">
                <a:sym typeface="Symbol" panose="05050102010706020507" pitchFamily="18" charset="2"/>
              </a:rPr>
              <a:t> </a:t>
            </a:r>
            <a:r>
              <a:rPr lang="en-US" altLang="vi-VN" dirty="0" err="1">
                <a:sym typeface="Symbol" panose="05050102010706020507" pitchFamily="18" charset="2"/>
              </a:rPr>
              <a:t>tốc</a:t>
            </a:r>
            <a:r>
              <a:rPr lang="en-US" altLang="vi-VN" dirty="0">
                <a:sym typeface="Symbol" panose="05050102010706020507" pitchFamily="18" charset="2"/>
              </a:rPr>
              <a:t> </a:t>
            </a:r>
            <a:r>
              <a:rPr lang="en-US" altLang="vi-VN" dirty="0" err="1">
                <a:sym typeface="Symbol" panose="05050102010706020507" pitchFamily="18" charset="2"/>
              </a:rPr>
              <a:t>độ</a:t>
            </a:r>
            <a:r>
              <a:rPr lang="en-US" altLang="vi-VN" dirty="0">
                <a:sym typeface="Symbol" panose="05050102010706020507" pitchFamily="18" charset="2"/>
              </a:rPr>
              <a:t> </a:t>
            </a:r>
            <a:r>
              <a:rPr lang="en-US" altLang="vi-VN" dirty="0" err="1">
                <a:sym typeface="Symbol" panose="05050102010706020507" pitchFamily="18" charset="2"/>
              </a:rPr>
              <a:t>tính</a:t>
            </a:r>
            <a:r>
              <a:rPr lang="en-US" altLang="vi-VN" dirty="0">
                <a:sym typeface="Symbol" panose="05050102010706020507" pitchFamily="18" charset="2"/>
              </a:rPr>
              <a:t> </a:t>
            </a:r>
            <a:r>
              <a:rPr lang="en-US" altLang="vi-VN" dirty="0" err="1">
                <a:sym typeface="Symbol" panose="05050102010706020507" pitchFamily="18" charset="2"/>
              </a:rPr>
              <a:t>toán</a:t>
            </a:r>
            <a:endParaRPr lang="en-US" altLang="vi-VN" dirty="0">
              <a:sym typeface="Symbol" panose="05050102010706020507" pitchFamily="18" charset="2"/>
            </a:endParaRPr>
          </a:p>
          <a:p>
            <a:pPr>
              <a:spcBef>
                <a:spcPct val="0"/>
              </a:spcBef>
            </a:pPr>
            <a:r>
              <a:rPr lang="en-US" altLang="vi-VN" dirty="0" err="1">
                <a:sym typeface="Symbol" panose="05050102010706020507" pitchFamily="18" charset="2"/>
              </a:rPr>
              <a:t>Khả</a:t>
            </a:r>
            <a:r>
              <a:rPr lang="en-US" altLang="vi-VN" dirty="0">
                <a:sym typeface="Symbol" panose="05050102010706020507" pitchFamily="18" charset="2"/>
              </a:rPr>
              <a:t> </a:t>
            </a:r>
            <a:r>
              <a:rPr lang="en-US" altLang="vi-VN" dirty="0" err="1">
                <a:sym typeface="Symbol" panose="05050102010706020507" pitchFamily="18" charset="2"/>
              </a:rPr>
              <a:t>năng</a:t>
            </a:r>
            <a:r>
              <a:rPr lang="en-US" altLang="vi-VN" dirty="0">
                <a:sym typeface="Symbol" panose="05050102010706020507" pitchFamily="18" charset="2"/>
              </a:rPr>
              <a:t> </a:t>
            </a:r>
            <a:r>
              <a:rPr lang="en-US" altLang="vi-VN" dirty="0" err="1">
                <a:sym typeface="Symbol" panose="05050102010706020507" pitchFamily="18" charset="2"/>
              </a:rPr>
              <a:t>đánh</a:t>
            </a:r>
            <a:r>
              <a:rPr lang="en-US" altLang="vi-VN" dirty="0">
                <a:sym typeface="Symbol" panose="05050102010706020507" pitchFamily="18" charset="2"/>
              </a:rPr>
              <a:t> </a:t>
            </a:r>
            <a:r>
              <a:rPr lang="en-US" altLang="vi-VN" dirty="0" err="1">
                <a:sym typeface="Symbol" panose="05050102010706020507" pitchFamily="18" charset="2"/>
              </a:rPr>
              <a:t>địa</a:t>
            </a:r>
            <a:r>
              <a:rPr lang="en-US" altLang="vi-VN" dirty="0">
                <a:sym typeface="Symbol" panose="05050102010706020507" pitchFamily="18" charset="2"/>
              </a:rPr>
              <a:t> </a:t>
            </a:r>
            <a:r>
              <a:rPr lang="en-US" altLang="vi-VN" dirty="0" err="1">
                <a:sym typeface="Symbol" panose="05050102010706020507" pitchFamily="18" charset="2"/>
              </a:rPr>
              <a:t>chỉ</a:t>
            </a:r>
            <a:endParaRPr lang="en-US" altLang="vi-VN" dirty="0">
              <a:sym typeface="Symbol" panose="05050102010706020507" pitchFamily="18" charset="2"/>
            </a:endParaRPr>
          </a:p>
          <a:p>
            <a:pPr lvl="1">
              <a:spcBef>
                <a:spcPct val="0"/>
              </a:spcBef>
            </a:pPr>
            <a:r>
              <a:rPr lang="en-US" altLang="vi-VN" dirty="0" err="1">
                <a:sym typeface="Symbol" panose="05050102010706020507" pitchFamily="18" charset="2"/>
              </a:rPr>
              <a:t>Quyết</a:t>
            </a:r>
            <a:r>
              <a:rPr lang="en-US" altLang="vi-VN" dirty="0">
                <a:sym typeface="Symbol" panose="05050102010706020507" pitchFamily="18" charset="2"/>
              </a:rPr>
              <a:t> </a:t>
            </a:r>
            <a:r>
              <a:rPr lang="en-US" altLang="vi-VN" dirty="0" err="1">
                <a:sym typeface="Symbol" panose="05050102010706020507" pitchFamily="18" charset="2"/>
              </a:rPr>
              <a:t>định</a:t>
            </a:r>
            <a:r>
              <a:rPr lang="en-US" altLang="vi-VN" dirty="0">
                <a:sym typeface="Symbol" panose="05050102010706020507" pitchFamily="18" charset="2"/>
              </a:rPr>
              <a:t> dung </a:t>
            </a:r>
            <a:r>
              <a:rPr lang="en-US" altLang="vi-VN" dirty="0" err="1">
                <a:sym typeface="Symbol" panose="05050102010706020507" pitchFamily="18" charset="2"/>
              </a:rPr>
              <a:t>lượng</a:t>
            </a:r>
            <a:r>
              <a:rPr lang="en-US" altLang="vi-VN" dirty="0">
                <a:sym typeface="Symbol" panose="05050102010706020507" pitchFamily="18" charset="2"/>
              </a:rPr>
              <a:t> </a:t>
            </a:r>
            <a:r>
              <a:rPr lang="en-US" altLang="vi-VN" dirty="0" err="1">
                <a:sym typeface="Symbol" panose="05050102010706020507" pitchFamily="18" charset="2"/>
              </a:rPr>
              <a:t>bộ</a:t>
            </a:r>
            <a:r>
              <a:rPr lang="en-US" altLang="vi-VN" dirty="0">
                <a:sym typeface="Symbol" panose="05050102010706020507" pitchFamily="18" charset="2"/>
              </a:rPr>
              <a:t> </a:t>
            </a:r>
            <a:r>
              <a:rPr lang="en-US" altLang="vi-VN" dirty="0" err="1">
                <a:sym typeface="Symbol" panose="05050102010706020507" pitchFamily="18" charset="2"/>
              </a:rPr>
              <a:t>nhớ</a:t>
            </a:r>
            <a:r>
              <a:rPr lang="en-US" altLang="vi-VN" dirty="0">
                <a:sym typeface="Symbol" panose="05050102010706020507" pitchFamily="18" charset="2"/>
              </a:rPr>
              <a:t> </a:t>
            </a:r>
            <a:r>
              <a:rPr lang="en-US" altLang="vi-VN" dirty="0" err="1">
                <a:sym typeface="Symbol" panose="05050102010706020507" pitchFamily="18" charset="2"/>
              </a:rPr>
              <a:t>mà</a:t>
            </a:r>
            <a:r>
              <a:rPr lang="en-US" altLang="vi-VN" dirty="0">
                <a:sym typeface="Symbol" panose="05050102010706020507" pitchFamily="18" charset="2"/>
              </a:rPr>
              <a:t> vi </a:t>
            </a:r>
            <a:r>
              <a:rPr lang="en-US" altLang="vi-VN" dirty="0" err="1">
                <a:sym typeface="Symbol" panose="05050102010706020507" pitchFamily="18" charset="2"/>
              </a:rPr>
              <a:t>xử</a:t>
            </a:r>
            <a:r>
              <a:rPr lang="en-US" altLang="vi-VN" dirty="0">
                <a:sym typeface="Symbol" panose="05050102010706020507" pitchFamily="18" charset="2"/>
              </a:rPr>
              <a:t> </a:t>
            </a:r>
            <a:r>
              <a:rPr lang="en-US" altLang="vi-VN" dirty="0" err="1">
                <a:sym typeface="Symbol" panose="05050102010706020507" pitchFamily="18" charset="2"/>
              </a:rPr>
              <a:t>lý</a:t>
            </a:r>
            <a:r>
              <a:rPr lang="en-US" altLang="vi-VN" dirty="0">
                <a:sym typeface="Symbol" panose="05050102010706020507" pitchFamily="18" charset="2"/>
              </a:rPr>
              <a:t> </a:t>
            </a:r>
            <a:r>
              <a:rPr lang="en-US" altLang="vi-VN" dirty="0" err="1">
                <a:sym typeface="Symbol" panose="05050102010706020507" pitchFamily="18" charset="2"/>
              </a:rPr>
              <a:t>có</a:t>
            </a:r>
            <a:r>
              <a:rPr lang="en-US" altLang="vi-VN" dirty="0">
                <a:sym typeface="Symbol" panose="05050102010706020507" pitchFamily="18" charset="2"/>
              </a:rPr>
              <a:t> </a:t>
            </a:r>
            <a:r>
              <a:rPr lang="en-US" altLang="vi-VN" dirty="0" err="1">
                <a:sym typeface="Symbol" panose="05050102010706020507" pitchFamily="18" charset="2"/>
              </a:rPr>
              <a:t>thể</a:t>
            </a:r>
            <a:r>
              <a:rPr lang="en-US" altLang="vi-VN" dirty="0">
                <a:sym typeface="Symbol" panose="05050102010706020507" pitchFamily="18" charset="2"/>
              </a:rPr>
              <a:t> </a:t>
            </a:r>
            <a:r>
              <a:rPr lang="en-US" altLang="vi-VN" dirty="0" err="1">
                <a:sym typeface="Symbol" panose="05050102010706020507" pitchFamily="18" charset="2"/>
              </a:rPr>
              <a:t>đánh</a:t>
            </a:r>
            <a:r>
              <a:rPr lang="en-US" altLang="vi-VN" dirty="0">
                <a:sym typeface="Symbol" panose="05050102010706020507" pitchFamily="18" charset="2"/>
              </a:rPr>
              <a:t> </a:t>
            </a:r>
            <a:r>
              <a:rPr lang="en-US" altLang="vi-VN" dirty="0" err="1">
                <a:sym typeface="Symbol" panose="05050102010706020507" pitchFamily="18" charset="2"/>
              </a:rPr>
              <a:t>địa</a:t>
            </a:r>
            <a:r>
              <a:rPr lang="en-US" altLang="vi-VN" dirty="0">
                <a:sym typeface="Symbol" panose="05050102010706020507" pitchFamily="18" charset="2"/>
              </a:rPr>
              <a:t> </a:t>
            </a:r>
            <a:r>
              <a:rPr lang="en-US" altLang="vi-VN" dirty="0" err="1">
                <a:sym typeface="Symbol" panose="05050102010706020507" pitchFamily="18" charset="2"/>
              </a:rPr>
              <a:t>chỉ</a:t>
            </a:r>
            <a:endParaRPr lang="en-US" altLang="vi-VN" dirty="0">
              <a:sym typeface="Symbol" panose="05050102010706020507" pitchFamily="18" charset="2"/>
            </a:endParaRPr>
          </a:p>
          <a:p>
            <a:pPr lvl="1">
              <a:spcBef>
                <a:spcPct val="0"/>
              </a:spcBef>
            </a:pPr>
            <a:r>
              <a:rPr lang="en-US" altLang="vi-VN" dirty="0" err="1">
                <a:sym typeface="Symbol" panose="05050102010706020507" pitchFamily="18" charset="2"/>
              </a:rPr>
              <a:t>Khả</a:t>
            </a:r>
            <a:r>
              <a:rPr lang="en-US" altLang="vi-VN" dirty="0">
                <a:sym typeface="Symbol" panose="05050102010706020507" pitchFamily="18" charset="2"/>
              </a:rPr>
              <a:t> </a:t>
            </a:r>
            <a:r>
              <a:rPr lang="en-US" altLang="vi-VN" dirty="0" err="1">
                <a:sym typeface="Symbol" panose="05050102010706020507" pitchFamily="18" charset="2"/>
              </a:rPr>
              <a:t>năng</a:t>
            </a:r>
            <a:r>
              <a:rPr lang="en-US" altLang="vi-VN" dirty="0">
                <a:sym typeface="Symbol" panose="05050102010706020507" pitchFamily="18" charset="2"/>
              </a:rPr>
              <a:t> </a:t>
            </a:r>
            <a:r>
              <a:rPr lang="en-US" altLang="vi-VN" dirty="0" err="1">
                <a:sym typeface="Symbol" panose="05050102010706020507" pitchFamily="18" charset="2"/>
              </a:rPr>
              <a:t>đánh</a:t>
            </a:r>
            <a:r>
              <a:rPr lang="en-US" altLang="vi-VN" dirty="0">
                <a:sym typeface="Symbol" panose="05050102010706020507" pitchFamily="18" charset="2"/>
              </a:rPr>
              <a:t> </a:t>
            </a:r>
            <a:r>
              <a:rPr lang="en-US" altLang="vi-VN" dirty="0" err="1">
                <a:sym typeface="Symbol" panose="05050102010706020507" pitchFamily="18" charset="2"/>
              </a:rPr>
              <a:t>địa</a:t>
            </a:r>
            <a:r>
              <a:rPr lang="en-US" altLang="vi-VN" dirty="0">
                <a:sym typeface="Symbol" panose="05050102010706020507" pitchFamily="18" charset="2"/>
              </a:rPr>
              <a:t> </a:t>
            </a:r>
            <a:r>
              <a:rPr lang="en-US" altLang="vi-VN" dirty="0" err="1">
                <a:sym typeface="Symbol" panose="05050102010706020507" pitchFamily="18" charset="2"/>
              </a:rPr>
              <a:t>chỉ</a:t>
            </a:r>
            <a:r>
              <a:rPr lang="en-US" altLang="vi-VN" dirty="0">
                <a:sym typeface="Symbol" panose="05050102010706020507" pitchFamily="18" charset="2"/>
              </a:rPr>
              <a:t> </a:t>
            </a:r>
            <a:r>
              <a:rPr lang="en-US" altLang="vi-VN" dirty="0" err="1">
                <a:sym typeface="Symbol" panose="05050102010706020507" pitchFamily="18" charset="2"/>
              </a:rPr>
              <a:t>của</a:t>
            </a:r>
            <a:r>
              <a:rPr lang="en-US" altLang="vi-VN" dirty="0">
                <a:sym typeface="Symbol" panose="05050102010706020507" pitchFamily="18" charset="2"/>
              </a:rPr>
              <a:t> vi </a:t>
            </a:r>
            <a:r>
              <a:rPr lang="en-US" altLang="vi-VN" dirty="0" err="1">
                <a:sym typeface="Symbol" panose="05050102010706020507" pitchFamily="18" charset="2"/>
              </a:rPr>
              <a:t>xử</a:t>
            </a:r>
            <a:r>
              <a:rPr lang="en-US" altLang="vi-VN" dirty="0">
                <a:sym typeface="Symbol" panose="05050102010706020507" pitchFamily="18" charset="2"/>
              </a:rPr>
              <a:t> </a:t>
            </a:r>
            <a:r>
              <a:rPr lang="en-US" altLang="vi-VN" dirty="0" err="1">
                <a:sym typeface="Symbol" panose="05050102010706020507" pitchFamily="18" charset="2"/>
              </a:rPr>
              <a:t>lý</a:t>
            </a:r>
            <a:r>
              <a:rPr lang="en-US" altLang="vi-VN" dirty="0">
                <a:sym typeface="Symbol" panose="05050102010706020507" pitchFamily="18" charset="2"/>
              </a:rPr>
              <a:t> </a:t>
            </a:r>
            <a:r>
              <a:rPr lang="en-US" altLang="vi-VN" dirty="0" err="1">
                <a:sym typeface="Symbol" panose="05050102010706020507" pitchFamily="18" charset="2"/>
              </a:rPr>
              <a:t>theo</a:t>
            </a:r>
            <a:r>
              <a:rPr lang="en-US" altLang="vi-VN" dirty="0">
                <a:sym typeface="Symbol" panose="05050102010706020507" pitchFamily="18" charset="2"/>
              </a:rPr>
              <a:t> </a:t>
            </a:r>
            <a:r>
              <a:rPr lang="en-US" altLang="vi-VN" dirty="0" err="1">
                <a:sym typeface="Symbol" panose="05050102010706020507" pitchFamily="18" charset="2"/>
              </a:rPr>
              <a:t>số</a:t>
            </a:r>
            <a:r>
              <a:rPr lang="en-US" altLang="vi-VN" dirty="0">
                <a:sym typeface="Symbol" panose="05050102010706020507" pitchFamily="18" charset="2"/>
              </a:rPr>
              <a:t> bit </a:t>
            </a:r>
            <a:r>
              <a:rPr lang="en-US" altLang="vi-VN" dirty="0" err="1">
                <a:sym typeface="Symbol" panose="05050102010706020507" pitchFamily="18" charset="2"/>
              </a:rPr>
              <a:t>địa</a:t>
            </a:r>
            <a:r>
              <a:rPr lang="en-US" altLang="vi-VN" dirty="0">
                <a:sym typeface="Symbol" panose="05050102010706020507" pitchFamily="18" charset="2"/>
              </a:rPr>
              <a:t> </a:t>
            </a:r>
            <a:r>
              <a:rPr lang="en-US" altLang="vi-VN" dirty="0" err="1">
                <a:sym typeface="Symbol" panose="05050102010706020507" pitchFamily="18" charset="2"/>
              </a:rPr>
              <a:t>chỉ</a:t>
            </a:r>
            <a:endParaRPr lang="en-US" altLang="vi-VN" dirty="0">
              <a:sym typeface="Symbol" panose="05050102010706020507" pitchFamily="18" charset="2"/>
            </a:endParaRPr>
          </a:p>
          <a:p>
            <a:pPr lvl="1">
              <a:spcBef>
                <a:spcPct val="0"/>
              </a:spcBef>
            </a:pPr>
            <a:r>
              <a:rPr lang="en-US" altLang="vi-VN" dirty="0" err="1">
                <a:sym typeface="Symbol" panose="05050102010706020507" pitchFamily="18" charset="2"/>
              </a:rPr>
              <a:t>Ví</a:t>
            </a:r>
            <a:r>
              <a:rPr lang="en-US" altLang="vi-VN" dirty="0">
                <a:sym typeface="Symbol" panose="05050102010706020507" pitchFamily="18" charset="2"/>
              </a:rPr>
              <a:t> </a:t>
            </a:r>
            <a:r>
              <a:rPr lang="en-US" altLang="vi-VN" dirty="0" err="1">
                <a:sym typeface="Symbol" panose="05050102010706020507" pitchFamily="18" charset="2"/>
              </a:rPr>
              <a:t>dụ</a:t>
            </a:r>
            <a:r>
              <a:rPr lang="en-US" altLang="vi-VN" dirty="0">
                <a:sym typeface="Symbol" panose="05050102010706020507" pitchFamily="18" charset="2"/>
              </a:rPr>
              <a:t> :</a:t>
            </a:r>
          </a:p>
          <a:p>
            <a:pPr marL="914400" lvl="2" indent="0">
              <a:spcBef>
                <a:spcPct val="0"/>
              </a:spcBef>
              <a:buNone/>
            </a:pPr>
            <a:r>
              <a:rPr lang="en-US" altLang="vi-VN" dirty="0" err="1">
                <a:sym typeface="Symbol" panose="05050102010706020507" pitchFamily="18" charset="2"/>
              </a:rPr>
              <a:t>Hệ</a:t>
            </a:r>
            <a:r>
              <a:rPr lang="en-US" altLang="vi-VN" dirty="0">
                <a:sym typeface="Symbol" panose="05050102010706020507" pitchFamily="18" charset="2"/>
              </a:rPr>
              <a:t> </a:t>
            </a:r>
            <a:r>
              <a:rPr lang="en-US" altLang="vi-VN" dirty="0" err="1">
                <a:sym typeface="Symbol" panose="05050102010706020507" pitchFamily="18" charset="2"/>
              </a:rPr>
              <a:t>thống</a:t>
            </a:r>
            <a:r>
              <a:rPr lang="en-US" altLang="vi-VN" dirty="0">
                <a:sym typeface="Symbol" panose="05050102010706020507" pitchFamily="18" charset="2"/>
              </a:rPr>
              <a:t> 8 bit </a:t>
            </a:r>
            <a:r>
              <a:rPr lang="en-US" altLang="vi-VN" dirty="0" err="1">
                <a:sym typeface="Symbol" panose="05050102010706020507" pitchFamily="18" charset="2"/>
              </a:rPr>
              <a:t>địa</a:t>
            </a:r>
            <a:r>
              <a:rPr lang="en-US" altLang="vi-VN" dirty="0">
                <a:sym typeface="Symbol" panose="05050102010706020507" pitchFamily="18" charset="2"/>
              </a:rPr>
              <a:t> </a:t>
            </a:r>
            <a:r>
              <a:rPr lang="en-US" altLang="vi-VN" dirty="0" err="1">
                <a:sym typeface="Symbol" panose="05050102010706020507" pitchFamily="18" charset="2"/>
              </a:rPr>
              <a:t>chỉ</a:t>
            </a:r>
            <a:r>
              <a:rPr lang="en-US" altLang="vi-VN" dirty="0">
                <a:sym typeface="Symbol" panose="05050102010706020507" pitchFamily="18" charset="2"/>
              </a:rPr>
              <a:t> </a:t>
            </a:r>
            <a:r>
              <a:rPr lang="en-US" altLang="vi-VN" dirty="0" err="1">
                <a:sym typeface="Symbol" panose="05050102010706020507" pitchFamily="18" charset="2"/>
              </a:rPr>
              <a:t>có</a:t>
            </a:r>
            <a:r>
              <a:rPr lang="en-US" altLang="vi-VN" dirty="0">
                <a:sym typeface="Symbol" panose="05050102010706020507" pitchFamily="18" charset="2"/>
              </a:rPr>
              <a:t> </a:t>
            </a:r>
            <a:r>
              <a:rPr lang="en-US" altLang="vi-VN" dirty="0" err="1">
                <a:sym typeface="Symbol" panose="05050102010706020507" pitchFamily="18" charset="2"/>
              </a:rPr>
              <a:t>thể</a:t>
            </a:r>
            <a:r>
              <a:rPr lang="en-US" altLang="vi-VN" dirty="0">
                <a:sym typeface="Symbol" panose="05050102010706020507" pitchFamily="18" charset="2"/>
              </a:rPr>
              <a:t> </a:t>
            </a:r>
            <a:r>
              <a:rPr lang="en-US" altLang="vi-VN" dirty="0" err="1">
                <a:sym typeface="Symbol" panose="05050102010706020507" pitchFamily="18" charset="2"/>
              </a:rPr>
              <a:t>quản</a:t>
            </a:r>
            <a:r>
              <a:rPr lang="en-US" altLang="vi-VN" dirty="0">
                <a:sym typeface="Symbol" panose="05050102010706020507" pitchFamily="18" charset="2"/>
              </a:rPr>
              <a:t> </a:t>
            </a:r>
            <a:r>
              <a:rPr lang="en-US" altLang="vi-VN" dirty="0" err="1">
                <a:sym typeface="Symbol" panose="05050102010706020507" pitchFamily="18" charset="2"/>
              </a:rPr>
              <a:t>lý</a:t>
            </a:r>
            <a:r>
              <a:rPr lang="en-US" altLang="vi-VN" dirty="0">
                <a:sym typeface="Symbol" panose="05050102010706020507" pitchFamily="18" charset="2"/>
              </a:rPr>
              <a:t> </a:t>
            </a:r>
            <a:r>
              <a:rPr lang="en-US" altLang="vi-VN" dirty="0" err="1">
                <a:sym typeface="Symbol" panose="05050102010706020507" pitchFamily="18" charset="2"/>
              </a:rPr>
              <a:t>được</a:t>
            </a:r>
            <a:r>
              <a:rPr lang="en-US" altLang="vi-VN" dirty="0">
                <a:sym typeface="Symbol" panose="05050102010706020507" pitchFamily="18" charset="2"/>
              </a:rPr>
              <a:t> 2</a:t>
            </a:r>
            <a:r>
              <a:rPr lang="en-US" altLang="vi-VN" baseline="30000" dirty="0">
                <a:sym typeface="Symbol" panose="05050102010706020507" pitchFamily="18" charset="2"/>
              </a:rPr>
              <a:t>8 </a:t>
            </a:r>
            <a:r>
              <a:rPr lang="en-US" altLang="vi-VN" dirty="0">
                <a:sym typeface="Symbol" panose="05050102010706020507" pitchFamily="18" charset="2"/>
              </a:rPr>
              <a:t>= 256 ô </a:t>
            </a:r>
            <a:r>
              <a:rPr lang="en-US" altLang="vi-VN" dirty="0" err="1">
                <a:sym typeface="Symbol" panose="05050102010706020507" pitchFamily="18" charset="2"/>
              </a:rPr>
              <a:t>nhớ</a:t>
            </a:r>
            <a:r>
              <a:rPr lang="en-US" altLang="vi-VN" dirty="0">
                <a:sym typeface="Symbol" panose="05050102010706020507" pitchFamily="18" charset="2"/>
              </a:rPr>
              <a:t>	</a:t>
            </a:r>
            <a:endParaRPr lang="en-US" altLang="vi-VN" dirty="0"/>
          </a:p>
        </p:txBody>
      </p:sp>
    </p:spTree>
    <p:extLst>
      <p:ext uri="{BB962C8B-B14F-4D97-AF65-F5344CB8AC3E}">
        <p14:creationId xmlns:p14="http://schemas.microsoft.com/office/powerpoint/2010/main" val="33559842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78A0A64F-0DCD-438B-A087-7F7D9B4245D9}"/>
              </a:ext>
            </a:extLst>
          </p:cNvPr>
          <p:cNvSpPr>
            <a:spLocks noGrp="1"/>
          </p:cNvSpPr>
          <p:nvPr>
            <p:ph type="title"/>
          </p:nvPr>
        </p:nvSpPr>
        <p:spPr/>
        <p:txBody>
          <a:bodyPr/>
          <a:lstStyle/>
          <a:p>
            <a:r>
              <a:rPr lang="en-US" altLang="vi-VN"/>
              <a:t>Lịch sử phát triển Vi xử lý</a:t>
            </a:r>
          </a:p>
        </p:txBody>
      </p:sp>
      <p:sp>
        <p:nvSpPr>
          <p:cNvPr id="14339" name="Content Placeholder 2">
            <a:extLst>
              <a:ext uri="{FF2B5EF4-FFF2-40B4-BE49-F238E27FC236}">
                <a16:creationId xmlns:a16="http://schemas.microsoft.com/office/drawing/2014/main" id="{D1F64338-9361-4024-96B5-FF6AD0B894CB}"/>
              </a:ext>
            </a:extLst>
          </p:cNvPr>
          <p:cNvSpPr>
            <a:spLocks noGrp="1"/>
          </p:cNvSpPr>
          <p:nvPr>
            <p:ph idx="1"/>
          </p:nvPr>
        </p:nvSpPr>
        <p:spPr/>
        <p:txBody>
          <a:bodyPr/>
          <a:lstStyle/>
          <a:p>
            <a:r>
              <a:rPr lang="en-US" altLang="vi-VN"/>
              <a:t>Năm 1970, Intel cho ra đời chip vi xử lý đầu tiên 4004</a:t>
            </a:r>
          </a:p>
          <a:p>
            <a:pPr lvl="1"/>
            <a:r>
              <a:rPr lang="en-US" altLang="vi-VN"/>
              <a:t>Độ dài từ xử lý 4 bit</a:t>
            </a:r>
          </a:p>
          <a:p>
            <a:pPr lvl="1"/>
            <a:r>
              <a:rPr lang="en-US" altLang="vi-VN"/>
              <a:t>Bus dữ liệu : 4 bit</a:t>
            </a:r>
          </a:p>
          <a:p>
            <a:pPr lvl="1"/>
            <a:r>
              <a:rPr lang="en-US" altLang="vi-VN"/>
              <a:t>Bus địa chỉ 12 bit </a:t>
            </a:r>
            <a:br>
              <a:rPr lang="en-US" altLang="vi-VN"/>
            </a:br>
            <a:r>
              <a:rPr lang="en-US" altLang="vi-VN"/>
              <a:t>(dùng chung với bus dữ liệu)</a:t>
            </a:r>
          </a:p>
          <a:p>
            <a:pPr lvl="1"/>
            <a:r>
              <a:rPr lang="en-US" altLang="vi-VN"/>
              <a:t>Kích thước 24 mm2, 16 chân,</a:t>
            </a:r>
            <a:br>
              <a:rPr lang="en-US" altLang="vi-VN"/>
            </a:br>
            <a:r>
              <a:rPr lang="en-US" altLang="vi-VN"/>
              <a:t>chứa 2250 transitor</a:t>
            </a:r>
          </a:p>
        </p:txBody>
      </p:sp>
      <p:pic>
        <p:nvPicPr>
          <p:cNvPr id="18434" name="Picture 2">
            <a:extLst>
              <a:ext uri="{FF2B5EF4-FFF2-40B4-BE49-F238E27FC236}">
                <a16:creationId xmlns:a16="http://schemas.microsoft.com/office/drawing/2014/main" id="{9F6AA045-87EA-4B51-AD8D-A4F55006C053}"/>
              </a:ext>
            </a:extLst>
          </p:cNvPr>
          <p:cNvPicPr>
            <a:picLocks noChangeAspect="1" noChangeArrowheads="1"/>
          </p:cNvPicPr>
          <p:nvPr/>
        </p:nvPicPr>
        <p:blipFill>
          <a:blip r:embed="rId2"/>
          <a:srcRect/>
          <a:stretch>
            <a:fillRect/>
          </a:stretch>
        </p:blipFill>
        <p:spPr bwMode="auto">
          <a:xfrm>
            <a:off x="7162800" y="2057400"/>
            <a:ext cx="3505200" cy="320040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40855032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7C73506B-3BE1-40AF-80F3-B087068251B3}"/>
              </a:ext>
            </a:extLst>
          </p:cNvPr>
          <p:cNvSpPr>
            <a:spLocks noGrp="1"/>
          </p:cNvSpPr>
          <p:nvPr>
            <p:ph type="title"/>
          </p:nvPr>
        </p:nvSpPr>
        <p:spPr/>
        <p:txBody>
          <a:bodyPr/>
          <a:lstStyle/>
          <a:p>
            <a:endParaRPr lang="vi-VN" altLang="vi-VN"/>
          </a:p>
        </p:txBody>
      </p:sp>
      <p:sp>
        <p:nvSpPr>
          <p:cNvPr id="15363" name="Content Placeholder 2">
            <a:extLst>
              <a:ext uri="{FF2B5EF4-FFF2-40B4-BE49-F238E27FC236}">
                <a16:creationId xmlns:a16="http://schemas.microsoft.com/office/drawing/2014/main" id="{D111A41A-FD4D-4AEA-A683-FF36C047F6B9}"/>
              </a:ext>
            </a:extLst>
          </p:cNvPr>
          <p:cNvSpPr>
            <a:spLocks noGrp="1"/>
          </p:cNvSpPr>
          <p:nvPr>
            <p:ph idx="1"/>
          </p:nvPr>
        </p:nvSpPr>
        <p:spPr/>
        <p:txBody>
          <a:bodyPr/>
          <a:lstStyle/>
          <a:p>
            <a:r>
              <a:rPr lang="vi-VN" altLang="vi-VN"/>
              <a:t>Năm 1972, Intel cho ra đời</a:t>
            </a:r>
            <a:r>
              <a:rPr lang="en-US" altLang="vi-VN"/>
              <a:t> </a:t>
            </a:r>
            <a:r>
              <a:rPr lang="vi-VN" altLang="vi-VN"/>
              <a:t>chip vi xử lý 8008:</a:t>
            </a:r>
          </a:p>
          <a:p>
            <a:pPr lvl="1"/>
            <a:r>
              <a:rPr lang="vi-VN" altLang="vi-VN"/>
              <a:t>Độ dài từ xử lý: 8 bit</a:t>
            </a:r>
          </a:p>
          <a:p>
            <a:pPr lvl="1"/>
            <a:r>
              <a:rPr lang="vi-VN" altLang="vi-VN"/>
              <a:t>Bus dữ liệu 8 bit, bus địa</a:t>
            </a:r>
          </a:p>
          <a:p>
            <a:pPr lvl="1">
              <a:buFont typeface="Wingdings" panose="05000000000000000000" pitchFamily="2" charset="2"/>
              <a:buNone/>
            </a:pPr>
            <a:r>
              <a:rPr lang="vi-VN" altLang="vi-VN"/>
              <a:t>chỉ 14 bit (dùng chung với</a:t>
            </a:r>
          </a:p>
          <a:p>
            <a:pPr lvl="1">
              <a:buFont typeface="Wingdings" panose="05000000000000000000" pitchFamily="2" charset="2"/>
              <a:buNone/>
            </a:pPr>
            <a:r>
              <a:rPr lang="vi-VN" altLang="vi-VN"/>
              <a:t>bus dữ liệu)</a:t>
            </a:r>
          </a:p>
          <a:p>
            <a:pPr lvl="1"/>
            <a:r>
              <a:rPr lang="vi-VN" altLang="vi-VN"/>
              <a:t>Tần số làm việc 300KHz,</a:t>
            </a:r>
          </a:p>
          <a:p>
            <a:pPr lvl="1">
              <a:buFont typeface="Wingdings" panose="05000000000000000000" pitchFamily="2" charset="2"/>
              <a:buNone/>
            </a:pPr>
            <a:r>
              <a:rPr lang="vi-VN" altLang="vi-VN"/>
              <a:t>18 chân, chứa 3300</a:t>
            </a:r>
          </a:p>
          <a:p>
            <a:pPr lvl="1">
              <a:buFont typeface="Wingdings" panose="05000000000000000000" pitchFamily="2" charset="2"/>
              <a:buNone/>
            </a:pPr>
            <a:r>
              <a:rPr lang="vi-VN" altLang="vi-VN"/>
              <a:t>transitors</a:t>
            </a:r>
            <a:endParaRPr lang="en-US" altLang="vi-VN"/>
          </a:p>
        </p:txBody>
      </p:sp>
      <p:pic>
        <p:nvPicPr>
          <p:cNvPr id="19458" name="Picture 2">
            <a:extLst>
              <a:ext uri="{FF2B5EF4-FFF2-40B4-BE49-F238E27FC236}">
                <a16:creationId xmlns:a16="http://schemas.microsoft.com/office/drawing/2014/main" id="{62D13218-8BC4-4163-A9C2-BE9E314AC7EE}"/>
              </a:ext>
            </a:extLst>
          </p:cNvPr>
          <p:cNvPicPr>
            <a:picLocks noChangeAspect="1" noChangeArrowheads="1"/>
          </p:cNvPicPr>
          <p:nvPr/>
        </p:nvPicPr>
        <p:blipFill>
          <a:blip r:embed="rId2"/>
          <a:srcRect/>
          <a:stretch>
            <a:fillRect/>
          </a:stretch>
        </p:blipFill>
        <p:spPr bwMode="auto">
          <a:xfrm>
            <a:off x="6705600" y="2133600"/>
            <a:ext cx="3733800" cy="373380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212262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AF2055D3-B7DE-4B4A-BEFF-DFA0164DDF7E}"/>
              </a:ext>
            </a:extLst>
          </p:cNvPr>
          <p:cNvSpPr>
            <a:spLocks noGrp="1"/>
          </p:cNvSpPr>
          <p:nvPr>
            <p:ph type="title"/>
          </p:nvPr>
        </p:nvSpPr>
        <p:spPr/>
        <p:txBody>
          <a:bodyPr/>
          <a:lstStyle/>
          <a:p>
            <a:endParaRPr lang="vi-VN" altLang="vi-VN"/>
          </a:p>
        </p:txBody>
      </p:sp>
      <p:sp>
        <p:nvSpPr>
          <p:cNvPr id="16387" name="Content Placeholder 2">
            <a:extLst>
              <a:ext uri="{FF2B5EF4-FFF2-40B4-BE49-F238E27FC236}">
                <a16:creationId xmlns:a16="http://schemas.microsoft.com/office/drawing/2014/main" id="{3B94B45E-D528-4588-BDCF-546054C74021}"/>
              </a:ext>
            </a:extLst>
          </p:cNvPr>
          <p:cNvSpPr>
            <a:spLocks noGrp="1"/>
          </p:cNvSpPr>
          <p:nvPr>
            <p:ph idx="1"/>
          </p:nvPr>
        </p:nvSpPr>
        <p:spPr/>
        <p:txBody>
          <a:bodyPr/>
          <a:lstStyle/>
          <a:p>
            <a:r>
              <a:rPr lang="vi-VN" altLang="vi-VN"/>
              <a:t>Năm 1976, Zilog cho ra</a:t>
            </a:r>
            <a:r>
              <a:rPr lang="en-US" altLang="vi-VN"/>
              <a:t> </a:t>
            </a:r>
            <a:r>
              <a:rPr lang="vi-VN" altLang="vi-VN"/>
              <a:t>đời chip vi xử lý Z80:</a:t>
            </a:r>
          </a:p>
          <a:p>
            <a:pPr lvl="1"/>
            <a:r>
              <a:rPr lang="vi-VN" altLang="vi-VN"/>
              <a:t>Độ dài từ xử lý: 8 bit</a:t>
            </a:r>
          </a:p>
          <a:p>
            <a:pPr lvl="1"/>
            <a:r>
              <a:rPr lang="vi-VN" altLang="vi-VN"/>
              <a:t>Bus dữ liệu 8 bit, bus địa</a:t>
            </a:r>
          </a:p>
          <a:p>
            <a:pPr lvl="1">
              <a:buFont typeface="Wingdings" panose="05000000000000000000" pitchFamily="2" charset="2"/>
              <a:buNone/>
            </a:pPr>
            <a:r>
              <a:rPr lang="vi-VN" altLang="vi-VN"/>
              <a:t>chỉ 16 bit (dùng chung</a:t>
            </a:r>
          </a:p>
          <a:p>
            <a:pPr lvl="1">
              <a:buFont typeface="Wingdings" panose="05000000000000000000" pitchFamily="2" charset="2"/>
              <a:buNone/>
            </a:pPr>
            <a:r>
              <a:rPr lang="vi-VN" altLang="vi-VN"/>
              <a:t>với bus dữ liệu)</a:t>
            </a:r>
          </a:p>
          <a:p>
            <a:pPr lvl="1"/>
            <a:r>
              <a:rPr lang="vi-VN" altLang="vi-VN"/>
              <a:t>Tần số làm việc 2.5, 4,</a:t>
            </a:r>
          </a:p>
          <a:p>
            <a:pPr lvl="1">
              <a:buFont typeface="Wingdings" panose="05000000000000000000" pitchFamily="2" charset="2"/>
              <a:buNone/>
            </a:pPr>
            <a:r>
              <a:rPr lang="vi-VN" altLang="vi-VN"/>
              <a:t>6, 8 và 10MHz; 40 chân</a:t>
            </a:r>
            <a:endParaRPr lang="en-US" altLang="vi-VN"/>
          </a:p>
        </p:txBody>
      </p:sp>
      <p:pic>
        <p:nvPicPr>
          <p:cNvPr id="20482" name="Picture 2">
            <a:extLst>
              <a:ext uri="{FF2B5EF4-FFF2-40B4-BE49-F238E27FC236}">
                <a16:creationId xmlns:a16="http://schemas.microsoft.com/office/drawing/2014/main" id="{8244523B-ED15-42BA-8A61-F551637753AE}"/>
              </a:ext>
            </a:extLst>
          </p:cNvPr>
          <p:cNvPicPr>
            <a:picLocks noChangeAspect="1" noChangeArrowheads="1"/>
          </p:cNvPicPr>
          <p:nvPr/>
        </p:nvPicPr>
        <p:blipFill>
          <a:blip r:embed="rId2"/>
          <a:srcRect/>
          <a:stretch>
            <a:fillRect/>
          </a:stretch>
        </p:blipFill>
        <p:spPr bwMode="auto">
          <a:xfrm>
            <a:off x="6362700" y="2590800"/>
            <a:ext cx="4305300" cy="304800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23066547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FB58EF03-C092-4565-AB75-4D9D2F920570}"/>
              </a:ext>
            </a:extLst>
          </p:cNvPr>
          <p:cNvSpPr>
            <a:spLocks noGrp="1"/>
          </p:cNvSpPr>
          <p:nvPr>
            <p:ph type="title"/>
          </p:nvPr>
        </p:nvSpPr>
        <p:spPr/>
        <p:txBody>
          <a:bodyPr/>
          <a:lstStyle/>
          <a:p>
            <a:endParaRPr lang="vi-VN" altLang="vi-VN"/>
          </a:p>
        </p:txBody>
      </p:sp>
      <p:sp>
        <p:nvSpPr>
          <p:cNvPr id="17411" name="Content Placeholder 2">
            <a:extLst>
              <a:ext uri="{FF2B5EF4-FFF2-40B4-BE49-F238E27FC236}">
                <a16:creationId xmlns:a16="http://schemas.microsoft.com/office/drawing/2014/main" id="{20968230-F686-4B07-A3AA-6D24D032E51F}"/>
              </a:ext>
            </a:extLst>
          </p:cNvPr>
          <p:cNvSpPr>
            <a:spLocks noGrp="1"/>
          </p:cNvSpPr>
          <p:nvPr>
            <p:ph idx="1"/>
          </p:nvPr>
        </p:nvSpPr>
        <p:spPr/>
        <p:txBody>
          <a:bodyPr/>
          <a:lstStyle/>
          <a:p>
            <a:r>
              <a:rPr lang="vi-VN" altLang="vi-VN"/>
              <a:t>Năm 1978, Intel cho ra</a:t>
            </a:r>
            <a:r>
              <a:rPr lang="en-US" altLang="vi-VN"/>
              <a:t> </a:t>
            </a:r>
            <a:r>
              <a:rPr lang="vi-VN" altLang="vi-VN"/>
              <a:t>đời chip vi xử lý 8086:</a:t>
            </a:r>
          </a:p>
          <a:p>
            <a:pPr lvl="1"/>
            <a:r>
              <a:rPr lang="vi-VN" altLang="vi-VN"/>
              <a:t>Độ dài từ xử lý: 16 bit</a:t>
            </a:r>
          </a:p>
          <a:p>
            <a:pPr lvl="1"/>
            <a:r>
              <a:rPr lang="vi-VN" altLang="vi-VN"/>
              <a:t>Bus dữ liệu 16 bit, bus</a:t>
            </a:r>
          </a:p>
          <a:p>
            <a:pPr lvl="1">
              <a:buFont typeface="Wingdings" panose="05000000000000000000" pitchFamily="2" charset="2"/>
              <a:buNone/>
            </a:pPr>
            <a:r>
              <a:rPr lang="vi-VN" altLang="vi-VN"/>
              <a:t>địa chỉ 20 bit (dùng</a:t>
            </a:r>
          </a:p>
          <a:p>
            <a:pPr lvl="1">
              <a:buFont typeface="Wingdings" panose="05000000000000000000" pitchFamily="2" charset="2"/>
              <a:buNone/>
            </a:pPr>
            <a:r>
              <a:rPr lang="vi-VN" altLang="vi-VN"/>
              <a:t>chung với bus dữ liệu)</a:t>
            </a:r>
          </a:p>
          <a:p>
            <a:pPr lvl="1"/>
            <a:r>
              <a:rPr lang="vi-VN" altLang="vi-VN"/>
              <a:t>Tần số làm việc 5-</a:t>
            </a:r>
          </a:p>
          <a:p>
            <a:pPr lvl="1">
              <a:buFont typeface="Wingdings" panose="05000000000000000000" pitchFamily="2" charset="2"/>
              <a:buNone/>
            </a:pPr>
            <a:r>
              <a:rPr lang="vi-VN" altLang="vi-VN"/>
              <a:t>10MHz, 40 chân</a:t>
            </a:r>
            <a:endParaRPr lang="en-US" altLang="vi-VN"/>
          </a:p>
        </p:txBody>
      </p:sp>
      <p:pic>
        <p:nvPicPr>
          <p:cNvPr id="21506" name="Picture 2">
            <a:extLst>
              <a:ext uri="{FF2B5EF4-FFF2-40B4-BE49-F238E27FC236}">
                <a16:creationId xmlns:a16="http://schemas.microsoft.com/office/drawing/2014/main" id="{625A93FD-4FB7-4B41-855D-0A4BB0F22E1D}"/>
              </a:ext>
            </a:extLst>
          </p:cNvPr>
          <p:cNvPicPr>
            <a:picLocks noChangeAspect="1" noChangeArrowheads="1"/>
          </p:cNvPicPr>
          <p:nvPr/>
        </p:nvPicPr>
        <p:blipFill>
          <a:blip r:embed="rId2"/>
          <a:srcRect/>
          <a:stretch>
            <a:fillRect/>
          </a:stretch>
        </p:blipFill>
        <p:spPr bwMode="auto">
          <a:xfrm>
            <a:off x="5791200" y="3657600"/>
            <a:ext cx="4686300" cy="283845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34564149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44911CDA-A6C3-42AD-86AE-F37E1985A036}"/>
              </a:ext>
            </a:extLst>
          </p:cNvPr>
          <p:cNvSpPr>
            <a:spLocks noGrp="1"/>
          </p:cNvSpPr>
          <p:nvPr>
            <p:ph type="title"/>
          </p:nvPr>
        </p:nvSpPr>
        <p:spPr/>
        <p:txBody>
          <a:bodyPr/>
          <a:lstStyle/>
          <a:p>
            <a:endParaRPr lang="vi-VN" altLang="vi-VN"/>
          </a:p>
        </p:txBody>
      </p:sp>
      <p:sp>
        <p:nvSpPr>
          <p:cNvPr id="18435" name="Content Placeholder 2">
            <a:extLst>
              <a:ext uri="{FF2B5EF4-FFF2-40B4-BE49-F238E27FC236}">
                <a16:creationId xmlns:a16="http://schemas.microsoft.com/office/drawing/2014/main" id="{10027B1E-4B45-419A-AB8A-86E42149916C}"/>
              </a:ext>
            </a:extLst>
          </p:cNvPr>
          <p:cNvSpPr>
            <a:spLocks noGrp="1"/>
          </p:cNvSpPr>
          <p:nvPr>
            <p:ph idx="1"/>
          </p:nvPr>
        </p:nvSpPr>
        <p:spPr/>
        <p:txBody>
          <a:bodyPr/>
          <a:lstStyle/>
          <a:p>
            <a:r>
              <a:rPr lang="vi-VN" altLang="vi-VN"/>
              <a:t>Năm 1982, Motorola cho</a:t>
            </a:r>
            <a:r>
              <a:rPr lang="en-US" altLang="vi-VN"/>
              <a:t> </a:t>
            </a:r>
            <a:r>
              <a:rPr lang="vi-VN" altLang="vi-VN"/>
              <a:t>ra đời chip vi xử lý</a:t>
            </a:r>
            <a:r>
              <a:rPr lang="en-US" altLang="vi-VN"/>
              <a:t> </a:t>
            </a:r>
            <a:r>
              <a:rPr lang="vi-VN" altLang="vi-VN"/>
              <a:t>MC68020:</a:t>
            </a:r>
          </a:p>
          <a:p>
            <a:pPr lvl="1"/>
            <a:r>
              <a:rPr lang="vi-VN" altLang="vi-VN"/>
              <a:t>Độ dài từ xử lý: 32 bit</a:t>
            </a:r>
          </a:p>
          <a:p>
            <a:pPr lvl="1"/>
            <a:r>
              <a:rPr lang="vi-VN" altLang="vi-VN"/>
              <a:t>Bus dữ liệu 32 bit, bus</a:t>
            </a:r>
          </a:p>
          <a:p>
            <a:pPr lvl="1">
              <a:buFont typeface="Wingdings" panose="05000000000000000000" pitchFamily="2" charset="2"/>
              <a:buNone/>
            </a:pPr>
            <a:r>
              <a:rPr lang="vi-VN" altLang="vi-VN"/>
              <a:t>địa chỉ 32 bit</a:t>
            </a:r>
          </a:p>
          <a:p>
            <a:pPr lvl="1"/>
            <a:r>
              <a:rPr lang="vi-VN" altLang="vi-VN"/>
              <a:t>Tần số làm việc 16.67-</a:t>
            </a:r>
          </a:p>
          <a:p>
            <a:pPr lvl="1">
              <a:buFont typeface="Wingdings" panose="05000000000000000000" pitchFamily="2" charset="2"/>
              <a:buNone/>
            </a:pPr>
            <a:r>
              <a:rPr lang="vi-VN" altLang="vi-VN"/>
              <a:t>33.33 MHz</a:t>
            </a:r>
            <a:endParaRPr lang="en-US" altLang="vi-VN"/>
          </a:p>
        </p:txBody>
      </p:sp>
      <p:pic>
        <p:nvPicPr>
          <p:cNvPr id="22530" name="Picture 2">
            <a:extLst>
              <a:ext uri="{FF2B5EF4-FFF2-40B4-BE49-F238E27FC236}">
                <a16:creationId xmlns:a16="http://schemas.microsoft.com/office/drawing/2014/main" id="{94514AD8-B717-486F-974D-0085A55A9784}"/>
              </a:ext>
            </a:extLst>
          </p:cNvPr>
          <p:cNvPicPr>
            <a:picLocks noChangeAspect="1" noChangeArrowheads="1"/>
          </p:cNvPicPr>
          <p:nvPr/>
        </p:nvPicPr>
        <p:blipFill>
          <a:blip r:embed="rId2"/>
          <a:srcRect/>
          <a:stretch>
            <a:fillRect/>
          </a:stretch>
        </p:blipFill>
        <p:spPr bwMode="auto">
          <a:xfrm>
            <a:off x="6400801" y="2209801"/>
            <a:ext cx="3990975" cy="3933825"/>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38095305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CB8A04D4-94A2-4AFD-B5E4-E4DC5AF06211}"/>
              </a:ext>
            </a:extLst>
          </p:cNvPr>
          <p:cNvSpPr>
            <a:spLocks noGrp="1"/>
          </p:cNvSpPr>
          <p:nvPr>
            <p:ph type="title"/>
          </p:nvPr>
        </p:nvSpPr>
        <p:spPr/>
        <p:txBody>
          <a:bodyPr/>
          <a:lstStyle/>
          <a:p>
            <a:endParaRPr lang="vi-VN" altLang="vi-VN"/>
          </a:p>
        </p:txBody>
      </p:sp>
      <p:sp>
        <p:nvSpPr>
          <p:cNvPr id="19459" name="Content Placeholder 2">
            <a:extLst>
              <a:ext uri="{FF2B5EF4-FFF2-40B4-BE49-F238E27FC236}">
                <a16:creationId xmlns:a16="http://schemas.microsoft.com/office/drawing/2014/main" id="{02904EE5-447E-4B79-AC84-2A5B84FB79F9}"/>
              </a:ext>
            </a:extLst>
          </p:cNvPr>
          <p:cNvSpPr>
            <a:spLocks noGrp="1"/>
          </p:cNvSpPr>
          <p:nvPr>
            <p:ph idx="1"/>
          </p:nvPr>
        </p:nvSpPr>
        <p:spPr/>
        <p:txBody>
          <a:bodyPr/>
          <a:lstStyle/>
          <a:p>
            <a:r>
              <a:rPr lang="vi-VN" altLang="vi-VN"/>
              <a:t>Năm 1982, Intel cho ra</a:t>
            </a:r>
            <a:r>
              <a:rPr lang="en-US" altLang="vi-VN"/>
              <a:t> </a:t>
            </a:r>
            <a:r>
              <a:rPr lang="vi-VN" altLang="vi-VN"/>
              <a:t>đời chip vi xử lý 80286:</a:t>
            </a:r>
          </a:p>
          <a:p>
            <a:pPr lvl="1"/>
            <a:r>
              <a:rPr lang="vi-VN" altLang="vi-VN"/>
              <a:t>Độ dài từ xử lý: 16 bit</a:t>
            </a:r>
          </a:p>
          <a:p>
            <a:pPr lvl="1"/>
            <a:r>
              <a:rPr lang="vi-VN" altLang="vi-VN"/>
              <a:t>Bus dữ liệu 16 bit, bus</a:t>
            </a:r>
          </a:p>
          <a:p>
            <a:pPr lvl="1">
              <a:buFont typeface="Wingdings" panose="05000000000000000000" pitchFamily="2" charset="2"/>
              <a:buNone/>
            </a:pPr>
            <a:r>
              <a:rPr lang="vi-VN" altLang="vi-VN"/>
              <a:t>địa chỉ 24 bit (dùng</a:t>
            </a:r>
          </a:p>
          <a:p>
            <a:pPr lvl="1">
              <a:buFont typeface="Wingdings" panose="05000000000000000000" pitchFamily="2" charset="2"/>
              <a:buNone/>
            </a:pPr>
            <a:r>
              <a:rPr lang="vi-VN" altLang="vi-VN"/>
              <a:t>chung với bus dữ liệu)</a:t>
            </a:r>
          </a:p>
          <a:p>
            <a:pPr lvl="1"/>
            <a:r>
              <a:rPr lang="vi-VN" altLang="vi-VN"/>
              <a:t>Bộ nhớ max: 16MB</a:t>
            </a:r>
          </a:p>
          <a:p>
            <a:pPr lvl="1"/>
            <a:r>
              <a:rPr lang="vi-VN" altLang="vi-VN"/>
              <a:t>Tần số làm việc 6-</a:t>
            </a:r>
          </a:p>
          <a:p>
            <a:pPr lvl="1">
              <a:buFont typeface="Wingdings" panose="05000000000000000000" pitchFamily="2" charset="2"/>
              <a:buNone/>
            </a:pPr>
            <a:r>
              <a:rPr lang="vi-VN" altLang="vi-VN"/>
              <a:t>25MHz</a:t>
            </a:r>
            <a:endParaRPr lang="en-US" altLang="vi-VN"/>
          </a:p>
        </p:txBody>
      </p:sp>
      <p:pic>
        <p:nvPicPr>
          <p:cNvPr id="23554" name="Picture 2">
            <a:extLst>
              <a:ext uri="{FF2B5EF4-FFF2-40B4-BE49-F238E27FC236}">
                <a16:creationId xmlns:a16="http://schemas.microsoft.com/office/drawing/2014/main" id="{8F09B37E-7391-4F53-B740-E7E962DFCA9C}"/>
              </a:ext>
            </a:extLst>
          </p:cNvPr>
          <p:cNvPicPr>
            <a:picLocks noChangeAspect="1" noChangeArrowheads="1"/>
          </p:cNvPicPr>
          <p:nvPr/>
        </p:nvPicPr>
        <p:blipFill>
          <a:blip r:embed="rId2"/>
          <a:srcRect/>
          <a:stretch>
            <a:fillRect/>
          </a:stretch>
        </p:blipFill>
        <p:spPr bwMode="auto">
          <a:xfrm>
            <a:off x="6553200" y="2362200"/>
            <a:ext cx="3733800" cy="320040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37008849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E26CE854-8D42-423B-811B-F4BA0B89040D}"/>
              </a:ext>
            </a:extLst>
          </p:cNvPr>
          <p:cNvSpPr>
            <a:spLocks noGrp="1"/>
          </p:cNvSpPr>
          <p:nvPr>
            <p:ph type="title"/>
          </p:nvPr>
        </p:nvSpPr>
        <p:spPr/>
        <p:txBody>
          <a:bodyPr/>
          <a:lstStyle/>
          <a:p>
            <a:endParaRPr lang="vi-VN" altLang="vi-VN"/>
          </a:p>
        </p:txBody>
      </p:sp>
      <p:sp>
        <p:nvSpPr>
          <p:cNvPr id="20483" name="Content Placeholder 2">
            <a:extLst>
              <a:ext uri="{FF2B5EF4-FFF2-40B4-BE49-F238E27FC236}">
                <a16:creationId xmlns:a16="http://schemas.microsoft.com/office/drawing/2014/main" id="{71FA6D06-2717-44F7-BEBF-ACB46543325E}"/>
              </a:ext>
            </a:extLst>
          </p:cNvPr>
          <p:cNvSpPr>
            <a:spLocks noGrp="1"/>
          </p:cNvSpPr>
          <p:nvPr>
            <p:ph idx="1"/>
          </p:nvPr>
        </p:nvSpPr>
        <p:spPr/>
        <p:txBody>
          <a:bodyPr/>
          <a:lstStyle/>
          <a:p>
            <a:r>
              <a:rPr lang="vi-VN" altLang="vi-VN"/>
              <a:t>Năm 1985, Intel cho ra</a:t>
            </a:r>
            <a:r>
              <a:rPr lang="en-US" altLang="vi-VN"/>
              <a:t> </a:t>
            </a:r>
            <a:r>
              <a:rPr lang="vi-VN" altLang="vi-VN"/>
              <a:t>đời chip vi xử lý 80386:</a:t>
            </a:r>
          </a:p>
          <a:p>
            <a:pPr lvl="1"/>
            <a:r>
              <a:rPr lang="vi-VN" altLang="vi-VN"/>
              <a:t>Độ dài từ xử lý: 32 bit</a:t>
            </a:r>
          </a:p>
          <a:p>
            <a:pPr lvl="1"/>
            <a:r>
              <a:rPr lang="vi-VN" altLang="vi-VN"/>
              <a:t>Bus dữ liệu 32 bit, bus</a:t>
            </a:r>
          </a:p>
          <a:p>
            <a:pPr lvl="1">
              <a:buFont typeface="Wingdings" panose="05000000000000000000" pitchFamily="2" charset="2"/>
              <a:buNone/>
            </a:pPr>
            <a:r>
              <a:rPr lang="vi-VN" altLang="vi-VN"/>
              <a:t>địa chỉ 32 bit (dùng</a:t>
            </a:r>
          </a:p>
          <a:p>
            <a:pPr lvl="1">
              <a:buFont typeface="Wingdings" panose="05000000000000000000" pitchFamily="2" charset="2"/>
              <a:buNone/>
            </a:pPr>
            <a:r>
              <a:rPr lang="vi-VN" altLang="vi-VN"/>
              <a:t>chung với bus dữ liệu)</a:t>
            </a:r>
          </a:p>
          <a:p>
            <a:pPr lvl="1"/>
            <a:r>
              <a:rPr lang="vi-VN" altLang="vi-VN"/>
              <a:t>Bộ nhớ max: 4GB</a:t>
            </a:r>
          </a:p>
          <a:p>
            <a:pPr lvl="1"/>
            <a:r>
              <a:rPr lang="vi-VN" altLang="vi-VN"/>
              <a:t>Tần số làm việc 16-</a:t>
            </a:r>
          </a:p>
          <a:p>
            <a:pPr lvl="1">
              <a:buFont typeface="Wingdings" panose="05000000000000000000" pitchFamily="2" charset="2"/>
              <a:buNone/>
            </a:pPr>
            <a:r>
              <a:rPr lang="vi-VN" altLang="vi-VN"/>
              <a:t>33MHz</a:t>
            </a:r>
            <a:endParaRPr lang="en-US" altLang="vi-VN"/>
          </a:p>
        </p:txBody>
      </p:sp>
      <p:pic>
        <p:nvPicPr>
          <p:cNvPr id="24578" name="Picture 2">
            <a:extLst>
              <a:ext uri="{FF2B5EF4-FFF2-40B4-BE49-F238E27FC236}">
                <a16:creationId xmlns:a16="http://schemas.microsoft.com/office/drawing/2014/main" id="{2095A50B-20DA-4676-9F8E-A52C76230BF4}"/>
              </a:ext>
            </a:extLst>
          </p:cNvPr>
          <p:cNvPicPr>
            <a:picLocks noChangeAspect="1" noChangeArrowheads="1"/>
          </p:cNvPicPr>
          <p:nvPr/>
        </p:nvPicPr>
        <p:blipFill>
          <a:blip r:embed="rId2"/>
          <a:srcRect/>
          <a:stretch>
            <a:fillRect/>
          </a:stretch>
        </p:blipFill>
        <p:spPr bwMode="auto">
          <a:xfrm>
            <a:off x="6400801" y="2057400"/>
            <a:ext cx="3743325" cy="388620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2631821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5EDA8F58-5600-4C58-B740-4E9392E08619}"/>
              </a:ext>
            </a:extLst>
          </p:cNvPr>
          <p:cNvSpPr>
            <a:spLocks noGrp="1"/>
          </p:cNvSpPr>
          <p:nvPr>
            <p:ph type="title"/>
          </p:nvPr>
        </p:nvSpPr>
        <p:spPr/>
        <p:txBody>
          <a:bodyPr/>
          <a:lstStyle/>
          <a:p>
            <a:endParaRPr lang="vi-VN" altLang="vi-VN"/>
          </a:p>
        </p:txBody>
      </p:sp>
      <p:sp>
        <p:nvSpPr>
          <p:cNvPr id="21507" name="Content Placeholder 2">
            <a:extLst>
              <a:ext uri="{FF2B5EF4-FFF2-40B4-BE49-F238E27FC236}">
                <a16:creationId xmlns:a16="http://schemas.microsoft.com/office/drawing/2014/main" id="{DFAEEFDF-8DAE-4F13-B638-6CAEE94A41C9}"/>
              </a:ext>
            </a:extLst>
          </p:cNvPr>
          <p:cNvSpPr>
            <a:spLocks noGrp="1"/>
          </p:cNvSpPr>
          <p:nvPr>
            <p:ph idx="1"/>
          </p:nvPr>
        </p:nvSpPr>
        <p:spPr>
          <a:xfrm>
            <a:off x="1113183" y="838201"/>
            <a:ext cx="9925878" cy="5638800"/>
          </a:xfrm>
        </p:spPr>
        <p:txBody>
          <a:bodyPr/>
          <a:lstStyle/>
          <a:p>
            <a:r>
              <a:rPr lang="vi-VN" altLang="vi-VN" dirty="0"/>
              <a:t>Năm 1989, Intel cho ra</a:t>
            </a:r>
            <a:r>
              <a:rPr lang="en-US" altLang="vi-VN" dirty="0"/>
              <a:t> </a:t>
            </a:r>
            <a:r>
              <a:rPr lang="vi-VN" altLang="vi-VN" dirty="0"/>
              <a:t>đời chip vi xử lý 80486:</a:t>
            </a:r>
          </a:p>
          <a:p>
            <a:pPr lvl="1"/>
            <a:r>
              <a:rPr lang="vi-VN" altLang="vi-VN" dirty="0"/>
              <a:t>Độ dài từ xử lý: 32 bit</a:t>
            </a:r>
          </a:p>
          <a:p>
            <a:pPr lvl="1"/>
            <a:r>
              <a:rPr lang="vi-VN" altLang="vi-VN" dirty="0"/>
              <a:t>Bus dữ liệu 32 bit, bus</a:t>
            </a:r>
          </a:p>
          <a:p>
            <a:pPr lvl="1">
              <a:buFont typeface="Wingdings" panose="05000000000000000000" pitchFamily="2" charset="2"/>
              <a:buNone/>
            </a:pPr>
            <a:r>
              <a:rPr lang="vi-VN" altLang="vi-VN" dirty="0"/>
              <a:t>địa chỉ 32 bit (dùng</a:t>
            </a:r>
          </a:p>
          <a:p>
            <a:pPr lvl="1">
              <a:buFont typeface="Wingdings" panose="05000000000000000000" pitchFamily="2" charset="2"/>
              <a:buNone/>
            </a:pPr>
            <a:r>
              <a:rPr lang="vi-VN" altLang="vi-VN" dirty="0"/>
              <a:t>chung với bus dữ liệu)</a:t>
            </a:r>
          </a:p>
          <a:p>
            <a:pPr lvl="1"/>
            <a:r>
              <a:rPr lang="vi-VN" altLang="vi-VN" dirty="0"/>
              <a:t>Bộ nhớ max: 4GB</a:t>
            </a:r>
          </a:p>
          <a:p>
            <a:pPr lvl="1"/>
            <a:r>
              <a:rPr lang="vi-VN" altLang="vi-VN" dirty="0"/>
              <a:t>Tần số làm việc 25-</a:t>
            </a:r>
          </a:p>
          <a:p>
            <a:pPr lvl="1">
              <a:buFont typeface="Wingdings" panose="05000000000000000000" pitchFamily="2" charset="2"/>
              <a:buNone/>
            </a:pPr>
            <a:r>
              <a:rPr lang="vi-VN" altLang="vi-VN" dirty="0"/>
              <a:t>100MHz</a:t>
            </a:r>
          </a:p>
          <a:p>
            <a:pPr lvl="1"/>
            <a:r>
              <a:rPr lang="vi-VN" altLang="vi-VN" dirty="0"/>
              <a:t>Tích hợp cache L1 8K</a:t>
            </a:r>
          </a:p>
          <a:p>
            <a:pPr lvl="1"/>
            <a:r>
              <a:rPr lang="vi-VN" altLang="vi-VN" dirty="0"/>
              <a:t>Tích hợp đồng xử lý số</a:t>
            </a:r>
          </a:p>
          <a:p>
            <a:pPr lvl="1">
              <a:buFont typeface="Wingdings" panose="05000000000000000000" pitchFamily="2" charset="2"/>
              <a:buNone/>
            </a:pPr>
            <a:r>
              <a:rPr lang="vi-VN" altLang="vi-VN" dirty="0"/>
              <a:t>thực 80487.</a:t>
            </a:r>
            <a:endParaRPr lang="en-US" altLang="vi-VN" dirty="0"/>
          </a:p>
        </p:txBody>
      </p:sp>
      <p:pic>
        <p:nvPicPr>
          <p:cNvPr id="25603" name="Picture 3">
            <a:extLst>
              <a:ext uri="{FF2B5EF4-FFF2-40B4-BE49-F238E27FC236}">
                <a16:creationId xmlns:a16="http://schemas.microsoft.com/office/drawing/2014/main" id="{E4B06F5C-E91F-4047-94CF-6261849AE630}"/>
              </a:ext>
            </a:extLst>
          </p:cNvPr>
          <p:cNvPicPr>
            <a:picLocks noChangeAspect="1" noChangeArrowheads="1"/>
          </p:cNvPicPr>
          <p:nvPr/>
        </p:nvPicPr>
        <p:blipFill>
          <a:blip r:embed="rId2"/>
          <a:srcRect/>
          <a:stretch>
            <a:fillRect/>
          </a:stretch>
        </p:blipFill>
        <p:spPr bwMode="auto">
          <a:xfrm>
            <a:off x="6182140" y="1919288"/>
            <a:ext cx="4371975" cy="3476625"/>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34306636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4913BA0B-B52F-4E1B-94DC-70C5D36C153D}"/>
              </a:ext>
            </a:extLst>
          </p:cNvPr>
          <p:cNvSpPr>
            <a:spLocks noGrp="1"/>
          </p:cNvSpPr>
          <p:nvPr>
            <p:ph type="title"/>
          </p:nvPr>
        </p:nvSpPr>
        <p:spPr/>
        <p:txBody>
          <a:bodyPr/>
          <a:lstStyle/>
          <a:p>
            <a:endParaRPr lang="vi-VN" altLang="vi-VN" dirty="0"/>
          </a:p>
        </p:txBody>
      </p:sp>
      <p:sp>
        <p:nvSpPr>
          <p:cNvPr id="22531" name="Content Placeholder 2">
            <a:extLst>
              <a:ext uri="{FF2B5EF4-FFF2-40B4-BE49-F238E27FC236}">
                <a16:creationId xmlns:a16="http://schemas.microsoft.com/office/drawing/2014/main" id="{A43FD3FB-0AF4-4953-8AB5-6B8363940D2C}"/>
              </a:ext>
            </a:extLst>
          </p:cNvPr>
          <p:cNvSpPr>
            <a:spLocks noGrp="1"/>
          </p:cNvSpPr>
          <p:nvPr>
            <p:ph idx="1"/>
          </p:nvPr>
        </p:nvSpPr>
        <p:spPr>
          <a:xfrm>
            <a:off x="1229138" y="526257"/>
            <a:ext cx="8574088" cy="5638800"/>
          </a:xfrm>
        </p:spPr>
        <p:txBody>
          <a:bodyPr/>
          <a:lstStyle/>
          <a:p>
            <a:r>
              <a:rPr lang="vi-VN" altLang="vi-VN" dirty="0"/>
              <a:t>Năm 1993, Intel cho ra</a:t>
            </a:r>
            <a:r>
              <a:rPr lang="en-US" altLang="vi-VN" dirty="0"/>
              <a:t> </a:t>
            </a:r>
            <a:r>
              <a:rPr lang="vi-VN" altLang="vi-VN" dirty="0"/>
              <a:t>đời chip vi xử lý Pentium:</a:t>
            </a:r>
          </a:p>
          <a:p>
            <a:pPr lvl="1"/>
            <a:r>
              <a:rPr lang="vi-VN" altLang="vi-VN" dirty="0"/>
              <a:t>Độ dài từ xử lý: 32 bit</a:t>
            </a:r>
          </a:p>
          <a:p>
            <a:pPr lvl="1"/>
            <a:r>
              <a:rPr lang="vi-VN" altLang="vi-VN" dirty="0"/>
              <a:t>Bus dữ liệu 32 bit, bus</a:t>
            </a:r>
          </a:p>
          <a:p>
            <a:pPr lvl="1">
              <a:buFont typeface="Wingdings" panose="05000000000000000000" pitchFamily="2" charset="2"/>
              <a:buNone/>
            </a:pPr>
            <a:r>
              <a:rPr lang="vi-VN" altLang="vi-VN" dirty="0"/>
              <a:t>địa chỉ 32 bit (dùng</a:t>
            </a:r>
          </a:p>
          <a:p>
            <a:pPr lvl="1">
              <a:buFont typeface="Wingdings" panose="05000000000000000000" pitchFamily="2" charset="2"/>
              <a:buNone/>
            </a:pPr>
            <a:r>
              <a:rPr lang="vi-VN" altLang="vi-VN" dirty="0"/>
              <a:t>chung với bus dữ liệu)</a:t>
            </a:r>
          </a:p>
          <a:p>
            <a:pPr lvl="1"/>
            <a:r>
              <a:rPr lang="vi-VN" altLang="vi-VN" dirty="0"/>
              <a:t>Bộ nhớ max: 4GB</a:t>
            </a:r>
          </a:p>
          <a:p>
            <a:pPr lvl="1"/>
            <a:r>
              <a:rPr lang="vi-VN" altLang="vi-VN" dirty="0"/>
              <a:t>Tần số làm việc 60, 75,</a:t>
            </a:r>
          </a:p>
          <a:p>
            <a:pPr lvl="1">
              <a:buFont typeface="Wingdings" panose="05000000000000000000" pitchFamily="2" charset="2"/>
              <a:buNone/>
            </a:pPr>
            <a:r>
              <a:rPr lang="vi-VN" altLang="vi-VN" dirty="0"/>
              <a:t>90, 120MHz</a:t>
            </a:r>
          </a:p>
          <a:p>
            <a:pPr lvl="1"/>
            <a:r>
              <a:rPr lang="vi-VN" altLang="vi-VN" dirty="0"/>
              <a:t>Tích hợp cache I-L1 8K</a:t>
            </a:r>
            <a:r>
              <a:rPr lang="en-US" altLang="vi-VN" dirty="0"/>
              <a:t> </a:t>
            </a:r>
            <a:r>
              <a:rPr lang="vi-VN" altLang="vi-VN" dirty="0"/>
              <a:t>và D-L1 8K</a:t>
            </a:r>
          </a:p>
          <a:p>
            <a:pPr lvl="1"/>
            <a:r>
              <a:rPr lang="vi-VN" altLang="vi-VN" dirty="0"/>
              <a:t>Hỗ trợ tập lệnh xử lý</a:t>
            </a:r>
            <a:r>
              <a:rPr lang="en-US" altLang="vi-VN" dirty="0"/>
              <a:t> </a:t>
            </a:r>
            <a:r>
              <a:rPr lang="vi-VN" altLang="vi-VN" dirty="0"/>
              <a:t>multimedia MMX.</a:t>
            </a:r>
            <a:endParaRPr lang="en-US" altLang="vi-VN" dirty="0"/>
          </a:p>
        </p:txBody>
      </p:sp>
      <p:pic>
        <p:nvPicPr>
          <p:cNvPr id="26626" name="Picture 2">
            <a:extLst>
              <a:ext uri="{FF2B5EF4-FFF2-40B4-BE49-F238E27FC236}">
                <a16:creationId xmlns:a16="http://schemas.microsoft.com/office/drawing/2014/main" id="{FF29662C-DFDB-4890-BF2E-F13B64A289D5}"/>
              </a:ext>
            </a:extLst>
          </p:cNvPr>
          <p:cNvPicPr>
            <a:picLocks noChangeAspect="1" noChangeArrowheads="1"/>
          </p:cNvPicPr>
          <p:nvPr/>
        </p:nvPicPr>
        <p:blipFill>
          <a:blip r:embed="rId2"/>
          <a:srcRect/>
          <a:stretch>
            <a:fillRect/>
          </a:stretch>
        </p:blipFill>
        <p:spPr bwMode="auto">
          <a:xfrm>
            <a:off x="6729943" y="1150144"/>
            <a:ext cx="4152900" cy="3838575"/>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223120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3523AEA1-5F72-45F4-AB68-F1B2D7E8F498}"/>
              </a:ext>
            </a:extLst>
          </p:cNvPr>
          <p:cNvSpPr>
            <a:spLocks noGrp="1"/>
          </p:cNvSpPr>
          <p:nvPr>
            <p:ph type="title"/>
          </p:nvPr>
        </p:nvSpPr>
        <p:spPr/>
        <p:txBody>
          <a:bodyPr/>
          <a:lstStyle/>
          <a:p>
            <a:r>
              <a:rPr lang="en-US" altLang="en-US">
                <a:cs typeface="Times New Roman" panose="02020603050405020304" pitchFamily="18" charset="0"/>
              </a:rPr>
              <a:t>Hệ đếm thập phân (cơ số b=10).</a:t>
            </a:r>
            <a:endParaRPr lang="vi-VN" altLang="vi-VN"/>
          </a:p>
        </p:txBody>
      </p:sp>
      <p:sp>
        <p:nvSpPr>
          <p:cNvPr id="8195" name="Content Placeholder 2">
            <a:extLst>
              <a:ext uri="{FF2B5EF4-FFF2-40B4-BE49-F238E27FC236}">
                <a16:creationId xmlns:a16="http://schemas.microsoft.com/office/drawing/2014/main" id="{BA38B2D8-2786-4655-BB15-960D6BE9A329}"/>
              </a:ext>
            </a:extLst>
          </p:cNvPr>
          <p:cNvSpPr>
            <a:spLocks noGrp="1"/>
          </p:cNvSpPr>
          <p:nvPr>
            <p:ph idx="1"/>
          </p:nvPr>
        </p:nvSpPr>
        <p:spPr/>
        <p:txBody>
          <a:bodyPr/>
          <a:lstStyle/>
          <a:p>
            <a:r>
              <a:rPr lang="en-US" altLang="en-US" sz="2400" b="1"/>
              <a:t>Tập số cơ sở</a:t>
            </a:r>
            <a:r>
              <a:rPr lang="en-US" altLang="en-US" sz="2400"/>
              <a:t> : 0,1,2,3,4,5,6,7,8,9</a:t>
            </a:r>
          </a:p>
          <a:p>
            <a:r>
              <a:rPr lang="en-US" altLang="en-US" sz="2400" b="1"/>
              <a:t>Ký hiệu số</a:t>
            </a:r>
            <a:r>
              <a:rPr lang="en-US" altLang="en-US" sz="2400"/>
              <a:t> : 1253, 1001.01</a:t>
            </a:r>
            <a:r>
              <a:rPr lang="en-US" altLang="en-US" sz="2400" baseline="-25000"/>
              <a:t>10</a:t>
            </a:r>
            <a:endParaRPr lang="en-US" altLang="en-US" sz="2400"/>
          </a:p>
          <a:p>
            <a:r>
              <a:rPr lang="en-US" altLang="en-US" sz="2400" b="1"/>
              <a:t>Qui tắc đếm</a:t>
            </a:r>
            <a:r>
              <a:rPr lang="en-US" altLang="en-US" sz="2400"/>
              <a:t> : 0, 1, …, 9, 10, …, 19, 20, …, 99, 100, …</a:t>
            </a:r>
          </a:p>
          <a:p>
            <a:endParaRPr lang="vi-VN" altLang="vi-VN" sz="2400"/>
          </a:p>
        </p:txBody>
      </p:sp>
    </p:spTree>
    <p:extLst>
      <p:ext uri="{BB962C8B-B14F-4D97-AF65-F5344CB8AC3E}">
        <p14:creationId xmlns:p14="http://schemas.microsoft.com/office/powerpoint/2010/main" val="5634034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B65AAD7C-5B26-4961-BBAD-7465B1BF3D3B}"/>
              </a:ext>
            </a:extLst>
          </p:cNvPr>
          <p:cNvSpPr>
            <a:spLocks noGrp="1"/>
          </p:cNvSpPr>
          <p:nvPr>
            <p:ph type="title"/>
          </p:nvPr>
        </p:nvSpPr>
        <p:spPr/>
        <p:txBody>
          <a:bodyPr/>
          <a:lstStyle/>
          <a:p>
            <a:endParaRPr lang="vi-VN" altLang="vi-VN"/>
          </a:p>
        </p:txBody>
      </p:sp>
      <p:sp>
        <p:nvSpPr>
          <p:cNvPr id="23555" name="Content Placeholder 2">
            <a:extLst>
              <a:ext uri="{FF2B5EF4-FFF2-40B4-BE49-F238E27FC236}">
                <a16:creationId xmlns:a16="http://schemas.microsoft.com/office/drawing/2014/main" id="{5DE55684-AB72-423C-9260-CD22EE9C3004}"/>
              </a:ext>
            </a:extLst>
          </p:cNvPr>
          <p:cNvSpPr>
            <a:spLocks noGrp="1"/>
          </p:cNvSpPr>
          <p:nvPr>
            <p:ph idx="1"/>
          </p:nvPr>
        </p:nvSpPr>
        <p:spPr>
          <a:xfrm>
            <a:off x="1808162" y="526257"/>
            <a:ext cx="8574088" cy="5562600"/>
          </a:xfrm>
        </p:spPr>
        <p:txBody>
          <a:bodyPr/>
          <a:lstStyle/>
          <a:p>
            <a:r>
              <a:rPr lang="vi-VN" altLang="vi-VN" dirty="0"/>
              <a:t>Năm 1997, Intel cho ra</a:t>
            </a:r>
            <a:r>
              <a:rPr lang="en-US" altLang="vi-VN" dirty="0"/>
              <a:t> </a:t>
            </a:r>
            <a:r>
              <a:rPr lang="vi-VN" altLang="vi-VN" dirty="0"/>
              <a:t>đời chip vi xử lý PentiumII:</a:t>
            </a:r>
          </a:p>
          <a:p>
            <a:pPr lvl="1"/>
            <a:r>
              <a:rPr lang="vi-VN" altLang="vi-VN" dirty="0"/>
              <a:t>Tần số làm việc 233-</a:t>
            </a:r>
          </a:p>
          <a:p>
            <a:pPr lvl="1">
              <a:buFont typeface="Wingdings" panose="05000000000000000000" pitchFamily="2" charset="2"/>
              <a:buNone/>
            </a:pPr>
            <a:r>
              <a:rPr lang="vi-VN" altLang="vi-VN" dirty="0"/>
              <a:t>450MHz</a:t>
            </a:r>
          </a:p>
          <a:p>
            <a:pPr lvl="1"/>
            <a:r>
              <a:rPr lang="vi-VN" altLang="vi-VN" dirty="0"/>
              <a:t>Tích hợp cache I-L1 16-</a:t>
            </a:r>
          </a:p>
          <a:p>
            <a:pPr lvl="1">
              <a:buFont typeface="Wingdings" panose="05000000000000000000" pitchFamily="2" charset="2"/>
              <a:buNone/>
            </a:pPr>
            <a:r>
              <a:rPr lang="vi-VN" altLang="vi-VN" dirty="0"/>
              <a:t>32K và D-L1 16-32K</a:t>
            </a:r>
          </a:p>
          <a:p>
            <a:pPr lvl="1"/>
            <a:r>
              <a:rPr lang="vi-VN" altLang="vi-VN" dirty="0"/>
              <a:t>Tích hợp cache L2 256-</a:t>
            </a:r>
          </a:p>
          <a:p>
            <a:pPr lvl="1">
              <a:buFont typeface="Wingdings" panose="05000000000000000000" pitchFamily="2" charset="2"/>
              <a:buNone/>
            </a:pPr>
            <a:r>
              <a:rPr lang="vi-VN" altLang="vi-VN" dirty="0"/>
              <a:t>512K</a:t>
            </a:r>
          </a:p>
          <a:p>
            <a:pPr lvl="1"/>
            <a:r>
              <a:rPr lang="vi-VN" altLang="vi-VN" dirty="0"/>
              <a:t>Sử dụng khe cắm kiểu</a:t>
            </a:r>
          </a:p>
          <a:p>
            <a:pPr lvl="1">
              <a:buFont typeface="Wingdings" panose="05000000000000000000" pitchFamily="2" charset="2"/>
              <a:buNone/>
            </a:pPr>
            <a:r>
              <a:rPr lang="vi-VN" altLang="vi-VN" dirty="0"/>
              <a:t>slot I.</a:t>
            </a:r>
            <a:endParaRPr lang="en-US" altLang="vi-VN" dirty="0"/>
          </a:p>
        </p:txBody>
      </p:sp>
      <p:pic>
        <p:nvPicPr>
          <p:cNvPr id="27650" name="Picture 2">
            <a:extLst>
              <a:ext uri="{FF2B5EF4-FFF2-40B4-BE49-F238E27FC236}">
                <a16:creationId xmlns:a16="http://schemas.microsoft.com/office/drawing/2014/main" id="{9417762C-DF66-4AA4-8ED9-4038A2816A88}"/>
              </a:ext>
            </a:extLst>
          </p:cNvPr>
          <p:cNvPicPr>
            <a:picLocks noChangeAspect="1" noChangeArrowheads="1"/>
          </p:cNvPicPr>
          <p:nvPr/>
        </p:nvPicPr>
        <p:blipFill>
          <a:blip r:embed="rId2"/>
          <a:srcRect/>
          <a:stretch>
            <a:fillRect/>
          </a:stretch>
        </p:blipFill>
        <p:spPr bwMode="auto">
          <a:xfrm>
            <a:off x="6496878" y="1520429"/>
            <a:ext cx="4057650" cy="388620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37991688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2">
            <a:extLst>
              <a:ext uri="{FF2B5EF4-FFF2-40B4-BE49-F238E27FC236}">
                <a16:creationId xmlns:a16="http://schemas.microsoft.com/office/drawing/2014/main" id="{7381E52D-30D7-4F3B-8F9C-255C08E2EED5}"/>
              </a:ext>
            </a:extLst>
          </p:cNvPr>
          <p:cNvSpPr>
            <a:spLocks noGrp="1"/>
          </p:cNvSpPr>
          <p:nvPr>
            <p:ph idx="1"/>
          </p:nvPr>
        </p:nvSpPr>
        <p:spPr>
          <a:xfrm>
            <a:off x="838200" y="1027906"/>
            <a:ext cx="10515600" cy="4351338"/>
          </a:xfrm>
        </p:spPr>
        <p:txBody>
          <a:bodyPr/>
          <a:lstStyle/>
          <a:p>
            <a:r>
              <a:rPr lang="vi-VN" altLang="vi-VN" dirty="0"/>
              <a:t>Năm 1999, Intel cho ra</a:t>
            </a:r>
            <a:r>
              <a:rPr lang="en-US" altLang="vi-VN" dirty="0"/>
              <a:t> </a:t>
            </a:r>
            <a:r>
              <a:rPr lang="vi-VN" altLang="vi-VN" dirty="0"/>
              <a:t>đời chip vi xử lý PentiumIII:</a:t>
            </a:r>
          </a:p>
          <a:p>
            <a:pPr lvl="1"/>
            <a:r>
              <a:rPr lang="vi-VN" altLang="vi-VN" dirty="0"/>
              <a:t>Tần số làm việc</a:t>
            </a:r>
          </a:p>
          <a:p>
            <a:pPr lvl="1">
              <a:buFont typeface="Wingdings" panose="05000000000000000000" pitchFamily="2" charset="2"/>
              <a:buNone/>
            </a:pPr>
            <a:r>
              <a:rPr lang="vi-VN" altLang="vi-VN" dirty="0"/>
              <a:t>450MHz-1.4GHz</a:t>
            </a:r>
          </a:p>
          <a:p>
            <a:pPr lvl="1"/>
            <a:r>
              <a:rPr lang="vi-VN" altLang="vi-VN" dirty="0"/>
              <a:t>Tích hợp cache L1, L2</a:t>
            </a:r>
          </a:p>
          <a:p>
            <a:pPr lvl="1"/>
            <a:r>
              <a:rPr lang="vi-VN" altLang="vi-VN" dirty="0"/>
              <a:t>Giới thiệu tập lệnh SSE</a:t>
            </a:r>
          </a:p>
          <a:p>
            <a:pPr lvl="1">
              <a:buFont typeface="Wingdings" panose="05000000000000000000" pitchFamily="2" charset="2"/>
              <a:buNone/>
            </a:pPr>
            <a:r>
              <a:rPr lang="vi-VN" altLang="vi-VN" dirty="0"/>
              <a:t>(Streaming SIMD</a:t>
            </a:r>
          </a:p>
          <a:p>
            <a:pPr lvl="1">
              <a:buFont typeface="Wingdings" panose="05000000000000000000" pitchFamily="2" charset="2"/>
              <a:buNone/>
            </a:pPr>
            <a:r>
              <a:rPr lang="vi-VN" altLang="vi-VN" dirty="0"/>
              <a:t>Extensions)</a:t>
            </a:r>
            <a:endParaRPr lang="en-US" altLang="vi-VN" dirty="0"/>
          </a:p>
        </p:txBody>
      </p:sp>
      <p:pic>
        <p:nvPicPr>
          <p:cNvPr id="28674" name="Picture 2">
            <a:extLst>
              <a:ext uri="{FF2B5EF4-FFF2-40B4-BE49-F238E27FC236}">
                <a16:creationId xmlns:a16="http://schemas.microsoft.com/office/drawing/2014/main" id="{9B162387-7217-4B6F-A23D-89CDE06FBB3D}"/>
              </a:ext>
            </a:extLst>
          </p:cNvPr>
          <p:cNvPicPr>
            <a:picLocks noChangeAspect="1" noChangeArrowheads="1"/>
          </p:cNvPicPr>
          <p:nvPr/>
        </p:nvPicPr>
        <p:blipFill>
          <a:blip r:embed="rId2"/>
          <a:srcRect/>
          <a:stretch>
            <a:fillRect/>
          </a:stretch>
        </p:blipFill>
        <p:spPr bwMode="auto">
          <a:xfrm>
            <a:off x="5985013" y="1832113"/>
            <a:ext cx="4152900" cy="381000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15357679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Content Placeholder 2">
            <a:extLst>
              <a:ext uri="{FF2B5EF4-FFF2-40B4-BE49-F238E27FC236}">
                <a16:creationId xmlns:a16="http://schemas.microsoft.com/office/drawing/2014/main" id="{145377DF-4903-42D0-8266-A569E79D2379}"/>
              </a:ext>
            </a:extLst>
          </p:cNvPr>
          <p:cNvSpPr>
            <a:spLocks noGrp="1"/>
          </p:cNvSpPr>
          <p:nvPr>
            <p:ph idx="1"/>
          </p:nvPr>
        </p:nvSpPr>
        <p:spPr>
          <a:xfrm>
            <a:off x="1417809" y="443949"/>
            <a:ext cx="8574088" cy="5065713"/>
          </a:xfrm>
        </p:spPr>
        <p:txBody>
          <a:bodyPr/>
          <a:lstStyle/>
          <a:p>
            <a:r>
              <a:rPr lang="vi-VN" altLang="vi-VN" dirty="0"/>
              <a:t>Năm 2000, Intel cho ra đời chip vi xử lý PentiumIV:</a:t>
            </a:r>
          </a:p>
          <a:p>
            <a:pPr lvl="1"/>
            <a:r>
              <a:rPr lang="vi-VN" altLang="vi-VN" dirty="0"/>
              <a:t>Tần số làm việc 1.5-3.8GHz, công nghệ 180-130nm</a:t>
            </a:r>
          </a:p>
          <a:p>
            <a:pPr lvl="1"/>
            <a:r>
              <a:rPr lang="vi-VN" altLang="vi-VN" dirty="0"/>
              <a:t>Hỗ trợ các tập lệnh SSE, SSE2, SSE3</a:t>
            </a:r>
          </a:p>
          <a:p>
            <a:pPr lvl="1"/>
            <a:r>
              <a:rPr lang="vi-VN" altLang="vi-VN" dirty="0"/>
              <a:t>Một số phiên bản mới nhất hỗ trợ công nghệ siêu phân</a:t>
            </a:r>
            <a:r>
              <a:rPr lang="en-US" altLang="vi-VN" dirty="0"/>
              <a:t> </a:t>
            </a:r>
            <a:r>
              <a:rPr lang="vi-VN" altLang="vi-VN" dirty="0"/>
              <a:t>luồng và ảo hoá.</a:t>
            </a:r>
            <a:endParaRPr lang="en-US" altLang="vi-VN" dirty="0"/>
          </a:p>
        </p:txBody>
      </p:sp>
      <p:pic>
        <p:nvPicPr>
          <p:cNvPr id="29698" name="Picture 2">
            <a:extLst>
              <a:ext uri="{FF2B5EF4-FFF2-40B4-BE49-F238E27FC236}">
                <a16:creationId xmlns:a16="http://schemas.microsoft.com/office/drawing/2014/main" id="{5E57695D-E035-40B9-8DC1-C0E19D2B34AB}"/>
              </a:ext>
            </a:extLst>
          </p:cNvPr>
          <p:cNvPicPr>
            <a:picLocks noChangeAspect="1" noChangeArrowheads="1"/>
          </p:cNvPicPr>
          <p:nvPr/>
        </p:nvPicPr>
        <p:blipFill>
          <a:blip r:embed="rId2"/>
          <a:srcRect/>
          <a:stretch>
            <a:fillRect/>
          </a:stretch>
        </p:blipFill>
        <p:spPr bwMode="auto">
          <a:xfrm>
            <a:off x="1676572" y="3399253"/>
            <a:ext cx="8315325" cy="266700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21462684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Content Placeholder 2">
            <a:extLst>
              <a:ext uri="{FF2B5EF4-FFF2-40B4-BE49-F238E27FC236}">
                <a16:creationId xmlns:a16="http://schemas.microsoft.com/office/drawing/2014/main" id="{03249C17-E1B8-491E-8991-BD9167AE9552}"/>
              </a:ext>
            </a:extLst>
          </p:cNvPr>
          <p:cNvSpPr>
            <a:spLocks noGrp="1"/>
          </p:cNvSpPr>
          <p:nvPr>
            <p:ph idx="1"/>
          </p:nvPr>
        </p:nvSpPr>
        <p:spPr>
          <a:xfrm>
            <a:off x="1348409" y="506896"/>
            <a:ext cx="8574088" cy="5410200"/>
          </a:xfrm>
        </p:spPr>
        <p:txBody>
          <a:bodyPr/>
          <a:lstStyle/>
          <a:p>
            <a:pPr>
              <a:spcBef>
                <a:spcPct val="0"/>
              </a:spcBef>
              <a:defRPr/>
            </a:pPr>
            <a:r>
              <a:rPr lang="vi-VN" altLang="vi-VN" dirty="0"/>
              <a:t>Năm 2003, Intel cho ra đời</a:t>
            </a:r>
            <a:r>
              <a:rPr lang="en-US" altLang="vi-VN" dirty="0"/>
              <a:t> </a:t>
            </a:r>
            <a:r>
              <a:rPr lang="vi-VN" altLang="vi-VN" dirty="0"/>
              <a:t>chip vi xử lý PentiumM:</a:t>
            </a:r>
          </a:p>
          <a:p>
            <a:pPr lvl="1">
              <a:spcBef>
                <a:spcPct val="0"/>
              </a:spcBef>
              <a:defRPr/>
            </a:pPr>
            <a:r>
              <a:rPr lang="vi-VN" altLang="vi-VN" dirty="0"/>
              <a:t>Công nghệ 130-90nm</a:t>
            </a:r>
          </a:p>
          <a:p>
            <a:pPr lvl="1">
              <a:spcBef>
                <a:spcPct val="0"/>
              </a:spcBef>
              <a:defRPr/>
            </a:pPr>
            <a:r>
              <a:rPr lang="vi-VN" altLang="vi-VN" dirty="0"/>
              <a:t>Tần số làm việc 900MHz-</a:t>
            </a:r>
          </a:p>
          <a:p>
            <a:pPr lvl="1">
              <a:spcBef>
                <a:spcPct val="0"/>
              </a:spcBef>
              <a:buFont typeface="Wingdings" panose="05000000000000000000" pitchFamily="2" charset="2"/>
              <a:buNone/>
              <a:defRPr/>
            </a:pPr>
            <a:r>
              <a:rPr lang="vi-VN" altLang="vi-VN" dirty="0"/>
              <a:t>2.26GHz</a:t>
            </a:r>
          </a:p>
          <a:p>
            <a:pPr lvl="1">
              <a:spcBef>
                <a:spcPct val="0"/>
              </a:spcBef>
              <a:defRPr/>
            </a:pPr>
            <a:r>
              <a:rPr lang="vi-VN" altLang="vi-VN" dirty="0"/>
              <a:t>Thiết kế dành riêng cho máy</a:t>
            </a:r>
          </a:p>
          <a:p>
            <a:pPr lvl="1">
              <a:spcBef>
                <a:spcPct val="0"/>
              </a:spcBef>
              <a:buFont typeface="Wingdings" panose="05000000000000000000" pitchFamily="2" charset="2"/>
              <a:buNone/>
              <a:defRPr/>
            </a:pPr>
            <a:r>
              <a:rPr lang="vi-VN" altLang="vi-VN" dirty="0"/>
              <a:t>xách tay</a:t>
            </a:r>
          </a:p>
          <a:p>
            <a:pPr lvl="1">
              <a:spcBef>
                <a:spcPct val="0"/>
              </a:spcBef>
              <a:defRPr/>
            </a:pPr>
            <a:r>
              <a:rPr lang="vi-VN" altLang="vi-VN" dirty="0"/>
              <a:t>Cache L1 32K, L2 đến 2MB</a:t>
            </a:r>
          </a:p>
          <a:p>
            <a:pPr lvl="1">
              <a:spcBef>
                <a:spcPct val="0"/>
              </a:spcBef>
              <a:defRPr/>
            </a:pPr>
            <a:r>
              <a:rPr lang="vi-VN" altLang="vi-VN" dirty="0"/>
              <a:t>Hỗ trợ các tập lệnh MMX, </a:t>
            </a:r>
            <a:endParaRPr lang="en-US" altLang="vi-VN" dirty="0"/>
          </a:p>
          <a:p>
            <a:pPr marL="457200" lvl="1" indent="0">
              <a:spcBef>
                <a:spcPct val="0"/>
              </a:spcBef>
              <a:buNone/>
              <a:defRPr/>
            </a:pPr>
            <a:r>
              <a:rPr lang="vi-VN" altLang="vi-VN" dirty="0"/>
              <a:t>SSE, SSE2</a:t>
            </a:r>
          </a:p>
          <a:p>
            <a:pPr lvl="1">
              <a:spcBef>
                <a:spcPct val="0"/>
              </a:spcBef>
              <a:defRPr/>
            </a:pPr>
            <a:r>
              <a:rPr lang="vi-VN" altLang="vi-VN" dirty="0"/>
              <a:t>Công nghệ quản lý nguồn</a:t>
            </a:r>
          </a:p>
          <a:p>
            <a:pPr lvl="1">
              <a:spcBef>
                <a:spcPct val="0"/>
              </a:spcBef>
              <a:buFont typeface="Wingdings" panose="05000000000000000000" pitchFamily="2" charset="2"/>
              <a:buNone/>
              <a:defRPr/>
            </a:pPr>
            <a:r>
              <a:rPr lang="vi-VN" altLang="vi-VN" dirty="0"/>
              <a:t>Intel Speedstep</a:t>
            </a:r>
            <a:endParaRPr lang="en-US" altLang="vi-VN" dirty="0"/>
          </a:p>
        </p:txBody>
      </p:sp>
      <p:pic>
        <p:nvPicPr>
          <p:cNvPr id="30722" name="Picture 2">
            <a:extLst>
              <a:ext uri="{FF2B5EF4-FFF2-40B4-BE49-F238E27FC236}">
                <a16:creationId xmlns:a16="http://schemas.microsoft.com/office/drawing/2014/main" id="{0F381EAB-9BDF-4EB9-889B-C2C9F7AF52A6}"/>
              </a:ext>
            </a:extLst>
          </p:cNvPr>
          <p:cNvPicPr>
            <a:picLocks noChangeAspect="1" noChangeArrowheads="1"/>
          </p:cNvPicPr>
          <p:nvPr/>
        </p:nvPicPr>
        <p:blipFill>
          <a:blip r:embed="rId2"/>
          <a:srcRect/>
          <a:stretch>
            <a:fillRect/>
          </a:stretch>
        </p:blipFill>
        <p:spPr bwMode="auto">
          <a:xfrm>
            <a:off x="6571768" y="1306996"/>
            <a:ext cx="3629025" cy="381000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149225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Content Placeholder 2">
            <a:extLst>
              <a:ext uri="{FF2B5EF4-FFF2-40B4-BE49-F238E27FC236}">
                <a16:creationId xmlns:a16="http://schemas.microsoft.com/office/drawing/2014/main" id="{BB088512-1B9C-4647-8C77-F49E560D6E67}"/>
              </a:ext>
            </a:extLst>
          </p:cNvPr>
          <p:cNvSpPr>
            <a:spLocks noGrp="1"/>
          </p:cNvSpPr>
          <p:nvPr>
            <p:ph idx="1"/>
          </p:nvPr>
        </p:nvSpPr>
        <p:spPr>
          <a:xfrm>
            <a:off x="1043608" y="434009"/>
            <a:ext cx="8574088" cy="5410200"/>
          </a:xfrm>
        </p:spPr>
        <p:txBody>
          <a:bodyPr/>
          <a:lstStyle/>
          <a:p>
            <a:pPr>
              <a:spcBef>
                <a:spcPct val="0"/>
              </a:spcBef>
              <a:defRPr/>
            </a:pPr>
            <a:r>
              <a:rPr lang="vi-VN" altLang="vi-VN" dirty="0"/>
              <a:t>Năm 2006, Intel cho ra đời</a:t>
            </a:r>
            <a:r>
              <a:rPr lang="en-US" altLang="vi-VN" dirty="0"/>
              <a:t> </a:t>
            </a:r>
            <a:r>
              <a:rPr lang="vi-VN" altLang="vi-VN" dirty="0"/>
              <a:t>các chip vi xử lý dựa trên vi</a:t>
            </a:r>
            <a:r>
              <a:rPr lang="en-US" altLang="vi-VN" dirty="0"/>
              <a:t> </a:t>
            </a:r>
            <a:r>
              <a:rPr lang="vi-VN" altLang="vi-VN" dirty="0"/>
              <a:t>kiến trúc Core và Core 2:</a:t>
            </a:r>
          </a:p>
          <a:p>
            <a:pPr lvl="1">
              <a:spcBef>
                <a:spcPct val="0"/>
              </a:spcBef>
              <a:defRPr/>
            </a:pPr>
            <a:r>
              <a:rPr lang="vi-VN" altLang="vi-VN" dirty="0"/>
              <a:t>Công nghệ 65nm</a:t>
            </a:r>
          </a:p>
          <a:p>
            <a:pPr lvl="1">
              <a:spcBef>
                <a:spcPct val="0"/>
              </a:spcBef>
              <a:defRPr/>
            </a:pPr>
            <a:r>
              <a:rPr lang="vi-VN" altLang="vi-VN" dirty="0"/>
              <a:t>Hỗ trợ các tập lệnh MMX, </a:t>
            </a:r>
            <a:endParaRPr lang="en-US" altLang="vi-VN" dirty="0"/>
          </a:p>
          <a:p>
            <a:pPr marL="457200" lvl="1" indent="0">
              <a:spcBef>
                <a:spcPct val="0"/>
              </a:spcBef>
              <a:buNone/>
              <a:defRPr/>
            </a:pPr>
            <a:r>
              <a:rPr lang="vi-VN" altLang="vi-VN" dirty="0"/>
              <a:t>SSE, SSE2, SSE3,</a:t>
            </a:r>
            <a:r>
              <a:rPr lang="en-US" altLang="vi-VN" dirty="0"/>
              <a:t> </a:t>
            </a:r>
            <a:r>
              <a:rPr lang="vi-VN" altLang="vi-VN" dirty="0"/>
              <a:t>SSE4</a:t>
            </a:r>
          </a:p>
          <a:p>
            <a:pPr lvl="1">
              <a:spcBef>
                <a:spcPct val="0"/>
              </a:spcBef>
              <a:defRPr/>
            </a:pPr>
            <a:r>
              <a:rPr lang="vi-VN" altLang="vi-VN" dirty="0"/>
              <a:t>Cache lớn và thông minh</a:t>
            </a:r>
          </a:p>
          <a:p>
            <a:pPr lvl="1">
              <a:spcBef>
                <a:spcPct val="0"/>
              </a:spcBef>
              <a:defRPr/>
            </a:pPr>
            <a:r>
              <a:rPr lang="vi-VN" altLang="vi-VN" dirty="0"/>
              <a:t>Nhiều nhân/lõi</a:t>
            </a:r>
          </a:p>
          <a:p>
            <a:pPr lvl="1">
              <a:spcBef>
                <a:spcPct val="0"/>
              </a:spcBef>
              <a:defRPr/>
            </a:pPr>
            <a:r>
              <a:rPr lang="vi-VN" altLang="vi-VN" dirty="0"/>
              <a:t>Công nghệ tiết kiệm điện</a:t>
            </a:r>
          </a:p>
          <a:p>
            <a:pPr>
              <a:spcBef>
                <a:spcPct val="0"/>
              </a:spcBef>
              <a:buFont typeface="Wingdings" panose="05000000000000000000" pitchFamily="2" charset="2"/>
              <a:buNone/>
              <a:defRPr/>
            </a:pPr>
            <a:r>
              <a:rPr lang="en-US" altLang="vi-VN" dirty="0"/>
              <a:t>	 </a:t>
            </a:r>
            <a:r>
              <a:rPr lang="vi-VN" altLang="vi-VN" dirty="0"/>
              <a:t>năng Dynamic Power</a:t>
            </a:r>
          </a:p>
          <a:p>
            <a:pPr lvl="1">
              <a:spcBef>
                <a:spcPct val="0"/>
              </a:spcBef>
              <a:buFont typeface="Wingdings" panose="05000000000000000000" pitchFamily="2" charset="2"/>
              <a:buNone/>
              <a:defRPr/>
            </a:pPr>
            <a:r>
              <a:rPr lang="vi-VN" altLang="vi-VN" dirty="0"/>
              <a:t>Coordination và Enhanced</a:t>
            </a:r>
          </a:p>
          <a:p>
            <a:pPr lvl="1">
              <a:spcBef>
                <a:spcPct val="0"/>
              </a:spcBef>
              <a:buFont typeface="Wingdings" panose="05000000000000000000" pitchFamily="2" charset="2"/>
              <a:buNone/>
              <a:defRPr/>
            </a:pPr>
            <a:r>
              <a:rPr lang="vi-VN" altLang="vi-VN" dirty="0"/>
              <a:t>Intel Deeper Sleep</a:t>
            </a:r>
            <a:endParaRPr lang="en-US" altLang="vi-VN" dirty="0"/>
          </a:p>
        </p:txBody>
      </p:sp>
      <p:pic>
        <p:nvPicPr>
          <p:cNvPr id="31746" name="Picture 2">
            <a:extLst>
              <a:ext uri="{FF2B5EF4-FFF2-40B4-BE49-F238E27FC236}">
                <a16:creationId xmlns:a16="http://schemas.microsoft.com/office/drawing/2014/main" id="{AD4D1F8A-DDF3-4C8A-A973-2557784EA5C2}"/>
              </a:ext>
            </a:extLst>
          </p:cNvPr>
          <p:cNvPicPr>
            <a:picLocks noChangeAspect="1" noChangeArrowheads="1"/>
          </p:cNvPicPr>
          <p:nvPr/>
        </p:nvPicPr>
        <p:blipFill>
          <a:blip r:embed="rId2"/>
          <a:srcRect/>
          <a:stretch>
            <a:fillRect/>
          </a:stretch>
        </p:blipFill>
        <p:spPr bwMode="auto">
          <a:xfrm>
            <a:off x="6397418" y="1839981"/>
            <a:ext cx="3657600" cy="318135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22386276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Content Placeholder 2">
            <a:extLst>
              <a:ext uri="{FF2B5EF4-FFF2-40B4-BE49-F238E27FC236}">
                <a16:creationId xmlns:a16="http://schemas.microsoft.com/office/drawing/2014/main" id="{CBD2B59B-A90A-4810-AFA4-5CF5522EAEAC}"/>
              </a:ext>
            </a:extLst>
          </p:cNvPr>
          <p:cNvSpPr>
            <a:spLocks noGrp="1"/>
          </p:cNvSpPr>
          <p:nvPr>
            <p:ph idx="1"/>
          </p:nvPr>
        </p:nvSpPr>
        <p:spPr>
          <a:xfrm>
            <a:off x="1633366" y="414133"/>
            <a:ext cx="8574088" cy="5410200"/>
          </a:xfrm>
        </p:spPr>
        <p:txBody>
          <a:bodyPr/>
          <a:lstStyle/>
          <a:p>
            <a:pPr>
              <a:spcBef>
                <a:spcPct val="0"/>
              </a:spcBef>
            </a:pPr>
            <a:r>
              <a:rPr lang="vi-VN" altLang="vi-VN" dirty="0"/>
              <a:t>Năm 2008, Intel cho ra đời vi</a:t>
            </a:r>
            <a:r>
              <a:rPr lang="en-US" altLang="vi-VN" dirty="0"/>
              <a:t> </a:t>
            </a:r>
            <a:r>
              <a:rPr lang="vi-VN" altLang="vi-VN" dirty="0"/>
              <a:t>xử lý Atom:</a:t>
            </a:r>
          </a:p>
          <a:p>
            <a:pPr lvl="1">
              <a:spcBef>
                <a:spcPct val="0"/>
              </a:spcBef>
            </a:pPr>
            <a:r>
              <a:rPr lang="vi-VN" altLang="vi-VN" dirty="0"/>
              <a:t>Công nghệ 45nm</a:t>
            </a:r>
          </a:p>
          <a:p>
            <a:pPr lvl="1">
              <a:spcBef>
                <a:spcPct val="0"/>
              </a:spcBef>
            </a:pPr>
            <a:r>
              <a:rPr lang="vi-VN" altLang="vi-VN" dirty="0"/>
              <a:t>Vi kiến trúc Atom tối ưu hoá</a:t>
            </a:r>
          </a:p>
          <a:p>
            <a:pPr lvl="1">
              <a:spcBef>
                <a:spcPct val="0"/>
              </a:spcBef>
              <a:buFont typeface="Wingdings" panose="05000000000000000000" pitchFamily="2" charset="2"/>
              <a:buNone/>
            </a:pPr>
            <a:r>
              <a:rPr lang="vi-VN" altLang="vi-VN" dirty="0"/>
              <a:t>cho các thiết bị có kích thước</a:t>
            </a:r>
          </a:p>
          <a:p>
            <a:pPr lvl="1">
              <a:spcBef>
                <a:spcPct val="0"/>
              </a:spcBef>
              <a:buFont typeface="Wingdings" panose="05000000000000000000" pitchFamily="2" charset="2"/>
              <a:buNone/>
            </a:pPr>
            <a:r>
              <a:rPr lang="vi-VN" altLang="vi-VN" dirty="0"/>
              <a:t>nhỏ và tiêu thụ ít năng lượng</a:t>
            </a:r>
          </a:p>
          <a:p>
            <a:pPr lvl="1">
              <a:spcBef>
                <a:spcPct val="0"/>
              </a:spcBef>
            </a:pPr>
            <a:r>
              <a:rPr lang="vi-VN" altLang="vi-VN" dirty="0"/>
              <a:t>Enhanced SpeedStep</a:t>
            </a:r>
          </a:p>
          <a:p>
            <a:pPr lvl="1">
              <a:spcBef>
                <a:spcPct val="0"/>
              </a:spcBef>
              <a:buFont typeface="Wingdings" panose="05000000000000000000" pitchFamily="2" charset="2"/>
              <a:buNone/>
            </a:pPr>
            <a:r>
              <a:rPr lang="vi-VN" altLang="vi-VN" dirty="0"/>
              <a:t>Technology</a:t>
            </a:r>
          </a:p>
          <a:p>
            <a:pPr lvl="1">
              <a:spcBef>
                <a:spcPct val="0"/>
              </a:spcBef>
            </a:pPr>
            <a:r>
              <a:rPr lang="vi-VN" altLang="vi-VN" dirty="0"/>
              <a:t>Deep Power Down</a:t>
            </a:r>
          </a:p>
          <a:p>
            <a:pPr lvl="1">
              <a:spcBef>
                <a:spcPct val="0"/>
              </a:spcBef>
              <a:buFont typeface="Wingdings" panose="05000000000000000000" pitchFamily="2" charset="2"/>
              <a:buNone/>
            </a:pPr>
            <a:r>
              <a:rPr lang="vi-VN" altLang="vi-VN" dirty="0"/>
              <a:t>Technology with Dynamic</a:t>
            </a:r>
          </a:p>
          <a:p>
            <a:pPr lvl="1">
              <a:spcBef>
                <a:spcPct val="0"/>
              </a:spcBef>
              <a:buFont typeface="Wingdings" panose="05000000000000000000" pitchFamily="2" charset="2"/>
              <a:buNone/>
            </a:pPr>
            <a:r>
              <a:rPr lang="vi-VN" altLang="vi-VN" dirty="0"/>
              <a:t>Cache Sizing</a:t>
            </a:r>
          </a:p>
          <a:p>
            <a:pPr lvl="1">
              <a:spcBef>
                <a:spcPct val="0"/>
              </a:spcBef>
            </a:pPr>
            <a:r>
              <a:rPr lang="vi-VN" altLang="vi-VN" dirty="0"/>
              <a:t>Intel Virutalization</a:t>
            </a:r>
          </a:p>
          <a:p>
            <a:pPr lvl="1">
              <a:spcBef>
                <a:spcPct val="0"/>
              </a:spcBef>
              <a:buFont typeface="Wingdings" panose="05000000000000000000" pitchFamily="2" charset="2"/>
              <a:buNone/>
            </a:pPr>
            <a:r>
              <a:rPr lang="vi-VN" altLang="vi-VN" dirty="0"/>
              <a:t>Technology</a:t>
            </a:r>
            <a:endParaRPr lang="en-US" altLang="vi-VN" dirty="0"/>
          </a:p>
        </p:txBody>
      </p:sp>
      <p:pic>
        <p:nvPicPr>
          <p:cNvPr id="32770" name="Picture 2">
            <a:extLst>
              <a:ext uri="{FF2B5EF4-FFF2-40B4-BE49-F238E27FC236}">
                <a16:creationId xmlns:a16="http://schemas.microsoft.com/office/drawing/2014/main" id="{5FECA50B-4E2E-4771-80D8-8E2B0534C2E5}"/>
              </a:ext>
            </a:extLst>
          </p:cNvPr>
          <p:cNvPicPr>
            <a:picLocks noChangeAspect="1" noChangeArrowheads="1"/>
          </p:cNvPicPr>
          <p:nvPr/>
        </p:nvPicPr>
        <p:blipFill>
          <a:blip r:embed="rId2"/>
          <a:srcRect/>
          <a:stretch>
            <a:fillRect/>
          </a:stretch>
        </p:blipFill>
        <p:spPr bwMode="auto">
          <a:xfrm>
            <a:off x="6861314" y="1014208"/>
            <a:ext cx="3095625" cy="4810125"/>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27424996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Content Placeholder 2">
            <a:extLst>
              <a:ext uri="{FF2B5EF4-FFF2-40B4-BE49-F238E27FC236}">
                <a16:creationId xmlns:a16="http://schemas.microsoft.com/office/drawing/2014/main" id="{2540AA05-BBA3-4E79-AE80-EB64ADCA5FC0}"/>
              </a:ext>
            </a:extLst>
          </p:cNvPr>
          <p:cNvSpPr>
            <a:spLocks noGrp="1"/>
          </p:cNvSpPr>
          <p:nvPr>
            <p:ph idx="1"/>
          </p:nvPr>
        </p:nvSpPr>
        <p:spPr>
          <a:xfrm>
            <a:off x="692426" y="1027906"/>
            <a:ext cx="10515600" cy="4351338"/>
          </a:xfrm>
        </p:spPr>
        <p:txBody>
          <a:bodyPr/>
          <a:lstStyle/>
          <a:p>
            <a:r>
              <a:rPr lang="vi-VN" altLang="vi-VN" dirty="0"/>
              <a:t>Tháng 11.2008, Intel cho ra</a:t>
            </a:r>
            <a:r>
              <a:rPr lang="en-US" altLang="vi-VN" dirty="0"/>
              <a:t> </a:t>
            </a:r>
            <a:r>
              <a:rPr lang="vi-VN" altLang="vi-VN" dirty="0"/>
              <a:t>đời vi xử lý dựa trên vi kiến</a:t>
            </a:r>
            <a:r>
              <a:rPr lang="en-US" altLang="vi-VN" dirty="0"/>
              <a:t> </a:t>
            </a:r>
            <a:r>
              <a:rPr lang="vi-VN" altLang="vi-VN" dirty="0"/>
              <a:t>trúc Intel Core i7:</a:t>
            </a:r>
          </a:p>
          <a:p>
            <a:pPr lvl="1"/>
            <a:r>
              <a:rPr lang="vi-VN" altLang="vi-VN" dirty="0"/>
              <a:t>Công nghệ 45nm</a:t>
            </a:r>
          </a:p>
          <a:p>
            <a:pPr lvl="1"/>
            <a:r>
              <a:rPr lang="vi-VN" altLang="vi-VN" dirty="0"/>
              <a:t>Kiến trúc 64 bít</a:t>
            </a:r>
          </a:p>
          <a:p>
            <a:pPr lvl="1"/>
            <a:r>
              <a:rPr lang="vi-VN" altLang="vi-VN" dirty="0"/>
              <a:t>Tích hợp 4 nhân, hỗ trợ 2</a:t>
            </a:r>
          </a:p>
          <a:p>
            <a:pPr lvl="1">
              <a:buFont typeface="Wingdings" panose="05000000000000000000" pitchFamily="2" charset="2"/>
              <a:buNone/>
            </a:pPr>
            <a:r>
              <a:rPr lang="vi-VN" altLang="vi-VN" dirty="0"/>
              <a:t>luồng ảo/nhân</a:t>
            </a:r>
          </a:p>
          <a:p>
            <a:pPr lvl="1"/>
            <a:r>
              <a:rPr lang="vi-VN" altLang="vi-VN" dirty="0"/>
              <a:t>8MB Smart Cache L2</a:t>
            </a:r>
          </a:p>
          <a:p>
            <a:pPr lvl="1"/>
            <a:r>
              <a:rPr lang="vi-VN" altLang="vi-VN" dirty="0"/>
              <a:t>Tần số làm việc: 1.6-3.47GHz</a:t>
            </a:r>
            <a:endParaRPr lang="en-US" altLang="vi-VN" dirty="0"/>
          </a:p>
        </p:txBody>
      </p:sp>
      <p:pic>
        <p:nvPicPr>
          <p:cNvPr id="33794" name="Picture 2">
            <a:extLst>
              <a:ext uri="{FF2B5EF4-FFF2-40B4-BE49-F238E27FC236}">
                <a16:creationId xmlns:a16="http://schemas.microsoft.com/office/drawing/2014/main" id="{E8CBC419-3B9C-480E-A16D-B8C705A8BBB2}"/>
              </a:ext>
            </a:extLst>
          </p:cNvPr>
          <p:cNvPicPr>
            <a:picLocks noChangeAspect="1" noChangeArrowheads="1"/>
          </p:cNvPicPr>
          <p:nvPr/>
        </p:nvPicPr>
        <p:blipFill>
          <a:blip r:embed="rId2"/>
          <a:srcRect/>
          <a:stretch>
            <a:fillRect/>
          </a:stretch>
        </p:blipFill>
        <p:spPr bwMode="auto">
          <a:xfrm>
            <a:off x="6357731" y="1887141"/>
            <a:ext cx="3581400" cy="329565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15278891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1FD52D3-3C6D-4F8B-8B6D-E47BB51A10C8}"/>
              </a:ext>
            </a:extLst>
          </p:cNvPr>
          <p:cNvSpPr>
            <a:spLocks noGrp="1" noChangeArrowheads="1"/>
          </p:cNvSpPr>
          <p:nvPr>
            <p:ph type="title"/>
          </p:nvPr>
        </p:nvSpPr>
        <p:spPr/>
        <p:txBody>
          <a:bodyPr/>
          <a:lstStyle/>
          <a:p>
            <a:pPr eaLnBrk="1" hangingPunct="1"/>
            <a:r>
              <a:rPr lang="en-US" altLang="vi-VN"/>
              <a:t>Mô Hình Máy Tính Nhiều Cấp</a:t>
            </a:r>
          </a:p>
        </p:txBody>
      </p:sp>
      <p:sp>
        <p:nvSpPr>
          <p:cNvPr id="30723" name="Rectangle 3">
            <a:extLst>
              <a:ext uri="{FF2B5EF4-FFF2-40B4-BE49-F238E27FC236}">
                <a16:creationId xmlns:a16="http://schemas.microsoft.com/office/drawing/2014/main" id="{5E950427-6B9B-4754-B1CE-724215740B39}"/>
              </a:ext>
            </a:extLst>
          </p:cNvPr>
          <p:cNvSpPr>
            <a:spLocks noGrp="1" noChangeArrowheads="1"/>
          </p:cNvSpPr>
          <p:nvPr>
            <p:ph idx="1"/>
          </p:nvPr>
        </p:nvSpPr>
        <p:spPr>
          <a:xfrm>
            <a:off x="1905000" y="1295400"/>
            <a:ext cx="8574088" cy="2514600"/>
          </a:xfrm>
        </p:spPr>
        <p:txBody>
          <a:bodyPr/>
          <a:lstStyle/>
          <a:p>
            <a:pPr eaLnBrk="1" hangingPunct="1"/>
            <a:r>
              <a:rPr lang="en-US" altLang="vi-VN"/>
              <a:t>Máy tính đơn giản</a:t>
            </a:r>
          </a:p>
        </p:txBody>
      </p:sp>
      <p:sp>
        <p:nvSpPr>
          <p:cNvPr id="30727" name="Footer Placeholder 21">
            <a:extLst>
              <a:ext uri="{FF2B5EF4-FFF2-40B4-BE49-F238E27FC236}">
                <a16:creationId xmlns:a16="http://schemas.microsoft.com/office/drawing/2014/main" id="{EC01A89A-8EB8-4353-853A-444483D3480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a:t>CTMT&amp;HN - KHOA CNTT - ĐHSPKT</a:t>
            </a:r>
          </a:p>
        </p:txBody>
      </p:sp>
      <p:sp>
        <p:nvSpPr>
          <p:cNvPr id="30726" name="Slide Number Placeholder 20">
            <a:extLst>
              <a:ext uri="{FF2B5EF4-FFF2-40B4-BE49-F238E27FC236}">
                <a16:creationId xmlns:a16="http://schemas.microsoft.com/office/drawing/2014/main" id="{AE614933-5E42-41AF-8E7B-441F7703DAE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39E9F79-9C6E-4430-8B89-ACE41DF7CE4C}" type="slidenum">
              <a:rPr lang="en-US" altLang="vi-VN"/>
              <a:pPr/>
              <a:t>97</a:t>
            </a:fld>
            <a:endParaRPr lang="en-US" altLang="vi-VN"/>
          </a:p>
        </p:txBody>
      </p:sp>
      <p:grpSp>
        <p:nvGrpSpPr>
          <p:cNvPr id="30724" name="Group 4">
            <a:extLst>
              <a:ext uri="{FF2B5EF4-FFF2-40B4-BE49-F238E27FC236}">
                <a16:creationId xmlns:a16="http://schemas.microsoft.com/office/drawing/2014/main" id="{3A378C86-351B-4EF3-BAC6-C118087AC41D}"/>
              </a:ext>
            </a:extLst>
          </p:cNvPr>
          <p:cNvGrpSpPr>
            <a:grpSpLocks/>
          </p:cNvGrpSpPr>
          <p:nvPr/>
        </p:nvGrpSpPr>
        <p:grpSpPr bwMode="auto">
          <a:xfrm>
            <a:off x="2514600" y="2057400"/>
            <a:ext cx="7702550" cy="1524000"/>
            <a:chOff x="762" y="1626"/>
            <a:chExt cx="4852" cy="776"/>
          </a:xfrm>
        </p:grpSpPr>
        <p:sp>
          <p:nvSpPr>
            <p:cNvPr id="30728" name="Rectangle 5">
              <a:extLst>
                <a:ext uri="{FF2B5EF4-FFF2-40B4-BE49-F238E27FC236}">
                  <a16:creationId xmlns:a16="http://schemas.microsoft.com/office/drawing/2014/main" id="{30049FE4-C096-47AB-BA0E-ABC07D52AB80}"/>
                </a:ext>
              </a:extLst>
            </p:cNvPr>
            <p:cNvSpPr>
              <a:spLocks noChangeArrowheads="1"/>
            </p:cNvSpPr>
            <p:nvPr/>
          </p:nvSpPr>
          <p:spPr bwMode="auto">
            <a:xfrm>
              <a:off x="1465" y="1626"/>
              <a:ext cx="3419" cy="628"/>
            </a:xfrm>
            <a:prstGeom prst="rect">
              <a:avLst/>
            </a:prstGeom>
            <a:gradFill rotWithShape="1">
              <a:gsLst>
                <a:gs pos="0">
                  <a:srgbClr val="2F4776"/>
                </a:gs>
                <a:gs pos="50000">
                  <a:srgbClr val="6699FF"/>
                </a:gs>
                <a:gs pos="100000">
                  <a:srgbClr val="2F4776"/>
                </a:gs>
              </a:gsLst>
              <a:lin ang="5400000" scaled="1"/>
            </a:gradFill>
            <a:ln w="9525">
              <a:miter lim="800000"/>
              <a:headEnd/>
              <a:tailEnd/>
            </a:ln>
            <a:scene3d>
              <a:camera prst="legacyObliqueTopRight"/>
              <a:lightRig rig="legacyFlat3" dir="b"/>
            </a:scene3d>
            <a:sp3d extrusionH="74600" prstMaterial="legacyMatte">
              <a:bevelT w="13500" h="13500" prst="angle"/>
              <a:bevelB w="13500" h="13500" prst="angle"/>
              <a:extrusionClr>
                <a:srgbClr val="6699FF"/>
              </a:extrusionClr>
              <a:contourClr>
                <a:srgbClr val="2F4776"/>
              </a:contourClr>
            </a:sp3d>
          </p:spPr>
          <p:txBody>
            <a:bodyPr lIns="0" tIns="0" rIns="0" bIns="0">
              <a:flatTx/>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30729" name="Rectangle 6">
              <a:extLst>
                <a:ext uri="{FF2B5EF4-FFF2-40B4-BE49-F238E27FC236}">
                  <a16:creationId xmlns:a16="http://schemas.microsoft.com/office/drawing/2014/main" id="{1611167E-FF86-4236-BCF2-92445426EBF6}"/>
                </a:ext>
              </a:extLst>
            </p:cNvPr>
            <p:cNvSpPr>
              <a:spLocks noChangeArrowheads="1"/>
            </p:cNvSpPr>
            <p:nvPr/>
          </p:nvSpPr>
          <p:spPr bwMode="auto">
            <a:xfrm>
              <a:off x="1691" y="1936"/>
              <a:ext cx="1176" cy="157"/>
            </a:xfrm>
            <a:prstGeom prst="rect">
              <a:avLst/>
            </a:prstGeom>
            <a:solidFill>
              <a:srgbClr val="C0C0C0"/>
            </a:solidFill>
            <a:ln w="9525">
              <a:miter lim="800000"/>
              <a:headEnd/>
              <a:tailEnd/>
            </a:ln>
            <a:scene3d>
              <a:camera prst="legacyObliqueTopRight"/>
              <a:lightRig rig="legacyFlat3" dir="b"/>
            </a:scene3d>
            <a:sp3d extrusionH="74600" prstMaterial="legacyPlastic">
              <a:bevelT w="13500" h="13500" prst="angle"/>
              <a:bevelB w="13500" h="13500" prst="angle"/>
              <a:extrusionClr>
                <a:srgbClr val="C0C0C0"/>
              </a:extrusionClr>
              <a:contourClr>
                <a:srgbClr val="C0C0C0"/>
              </a:contourClr>
            </a:sp3d>
          </p:spPr>
          <p:txBody>
            <a:bodyPr lIns="0" tIns="0" rIns="0" bIns="0" anchor="ctr">
              <a:spAutoFit/>
              <a:flatTx/>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ts val="3600"/>
                </a:spcBef>
              </a:pPr>
              <a:r>
                <a:rPr lang="en-US" altLang="vi-VN" sz="2000" b="1">
                  <a:latin typeface="Arial" panose="020B0604020202020204" pitchFamily="34" charset="0"/>
                </a:rPr>
                <a:t>Lấy lệnh</a:t>
              </a:r>
              <a:endParaRPr lang="en-US" altLang="vi-VN" sz="2000"/>
            </a:p>
          </p:txBody>
        </p:sp>
        <p:sp>
          <p:nvSpPr>
            <p:cNvPr id="30730" name="Line 7">
              <a:extLst>
                <a:ext uri="{FF2B5EF4-FFF2-40B4-BE49-F238E27FC236}">
                  <a16:creationId xmlns:a16="http://schemas.microsoft.com/office/drawing/2014/main" id="{6CA0E777-C7CB-4BC3-8A5B-077E48475582}"/>
                </a:ext>
              </a:extLst>
            </p:cNvPr>
            <p:cNvSpPr>
              <a:spLocks noChangeShapeType="1"/>
            </p:cNvSpPr>
            <p:nvPr/>
          </p:nvSpPr>
          <p:spPr bwMode="auto">
            <a:xfrm>
              <a:off x="1088" y="2003"/>
              <a:ext cx="600" cy="0"/>
            </a:xfrm>
            <a:prstGeom prst="line">
              <a:avLst/>
            </a:prstGeom>
            <a:noFill/>
            <a:ln w="31750">
              <a:solidFill>
                <a:srgbClr val="66FFFF"/>
              </a:solidFill>
              <a:round/>
              <a:headEnd/>
              <a:tailEnd type="triangle" w="lg" len="lg"/>
            </a:ln>
            <a:extLst>
              <a:ext uri="{909E8E84-426E-40DD-AFC4-6F175D3DCCD1}">
                <a14:hiddenFill xmlns:a14="http://schemas.microsoft.com/office/drawing/2010/main">
                  <a:noFill/>
                </a14:hiddenFill>
              </a:ext>
            </a:extLst>
          </p:spPr>
          <p:txBody>
            <a:bodyPr lIns="0" tIns="0" rIns="0" bIns="0"/>
            <a:lstStyle/>
            <a:p>
              <a:endParaRPr lang="en-US"/>
            </a:p>
          </p:txBody>
        </p:sp>
        <p:sp>
          <p:nvSpPr>
            <p:cNvPr id="30731" name="Line 8">
              <a:extLst>
                <a:ext uri="{FF2B5EF4-FFF2-40B4-BE49-F238E27FC236}">
                  <a16:creationId xmlns:a16="http://schemas.microsoft.com/office/drawing/2014/main" id="{495C2EB5-4C65-45D0-87C3-833441BE51FA}"/>
                </a:ext>
              </a:extLst>
            </p:cNvPr>
            <p:cNvSpPr>
              <a:spLocks noChangeShapeType="1"/>
            </p:cNvSpPr>
            <p:nvPr/>
          </p:nvSpPr>
          <p:spPr bwMode="auto">
            <a:xfrm>
              <a:off x="2876" y="2003"/>
              <a:ext cx="598" cy="0"/>
            </a:xfrm>
            <a:prstGeom prst="line">
              <a:avLst/>
            </a:prstGeom>
            <a:noFill/>
            <a:ln w="31750">
              <a:solidFill>
                <a:srgbClr val="66FFFF"/>
              </a:solidFill>
              <a:round/>
              <a:headEnd/>
              <a:tailEnd type="triangle" w="lg" len="lg"/>
            </a:ln>
            <a:extLst>
              <a:ext uri="{909E8E84-426E-40DD-AFC4-6F175D3DCCD1}">
                <a14:hiddenFill xmlns:a14="http://schemas.microsoft.com/office/drawing/2010/main">
                  <a:noFill/>
                </a14:hiddenFill>
              </a:ext>
            </a:extLst>
          </p:spPr>
          <p:txBody>
            <a:bodyPr lIns="0" tIns="0" rIns="0" bIns="0"/>
            <a:lstStyle/>
            <a:p>
              <a:endParaRPr lang="en-US"/>
            </a:p>
          </p:txBody>
        </p:sp>
        <p:sp>
          <p:nvSpPr>
            <p:cNvPr id="30732" name="Line 9">
              <a:extLst>
                <a:ext uri="{FF2B5EF4-FFF2-40B4-BE49-F238E27FC236}">
                  <a16:creationId xmlns:a16="http://schemas.microsoft.com/office/drawing/2014/main" id="{520E220A-4616-4DF0-A82D-DBECA5A9FC37}"/>
                </a:ext>
              </a:extLst>
            </p:cNvPr>
            <p:cNvSpPr>
              <a:spLocks noChangeShapeType="1"/>
            </p:cNvSpPr>
            <p:nvPr/>
          </p:nvSpPr>
          <p:spPr bwMode="auto">
            <a:xfrm>
              <a:off x="4682" y="2003"/>
              <a:ext cx="598" cy="0"/>
            </a:xfrm>
            <a:prstGeom prst="line">
              <a:avLst/>
            </a:prstGeom>
            <a:noFill/>
            <a:ln w="31750">
              <a:solidFill>
                <a:srgbClr val="66FFFF"/>
              </a:solidFill>
              <a:round/>
              <a:headEnd/>
              <a:tailEnd type="triangle" w="lg" len="lg"/>
            </a:ln>
            <a:extLst>
              <a:ext uri="{909E8E84-426E-40DD-AFC4-6F175D3DCCD1}">
                <a14:hiddenFill xmlns:a14="http://schemas.microsoft.com/office/drawing/2010/main">
                  <a:noFill/>
                </a14:hiddenFill>
              </a:ext>
            </a:extLst>
          </p:spPr>
          <p:txBody>
            <a:bodyPr lIns="0" tIns="0" rIns="0" bIns="0"/>
            <a:lstStyle/>
            <a:p>
              <a:endParaRPr lang="en-US"/>
            </a:p>
          </p:txBody>
        </p:sp>
        <p:sp>
          <p:nvSpPr>
            <p:cNvPr id="30733" name="Line 10">
              <a:extLst>
                <a:ext uri="{FF2B5EF4-FFF2-40B4-BE49-F238E27FC236}">
                  <a16:creationId xmlns:a16="http://schemas.microsoft.com/office/drawing/2014/main" id="{17915091-F0B7-4860-8E9D-46DDC65EE390}"/>
                </a:ext>
              </a:extLst>
            </p:cNvPr>
            <p:cNvSpPr>
              <a:spLocks noChangeShapeType="1"/>
            </p:cNvSpPr>
            <p:nvPr/>
          </p:nvSpPr>
          <p:spPr bwMode="auto">
            <a:xfrm flipH="1">
              <a:off x="1534" y="2402"/>
              <a:ext cx="3167" cy="0"/>
            </a:xfrm>
            <a:prstGeom prst="line">
              <a:avLst/>
            </a:prstGeom>
            <a:noFill/>
            <a:ln w="31750">
              <a:solidFill>
                <a:srgbClr val="66FFFF"/>
              </a:solidFill>
              <a:round/>
              <a:headEnd/>
              <a:tailEnd type="none" w="lg" len="lg"/>
            </a:ln>
            <a:extLst>
              <a:ext uri="{909E8E84-426E-40DD-AFC4-6F175D3DCCD1}">
                <a14:hiddenFill xmlns:a14="http://schemas.microsoft.com/office/drawing/2010/main">
                  <a:noFill/>
                </a14:hiddenFill>
              </a:ext>
            </a:extLst>
          </p:spPr>
          <p:txBody>
            <a:bodyPr lIns="0" tIns="0" rIns="0" bIns="0"/>
            <a:lstStyle/>
            <a:p>
              <a:endParaRPr lang="en-US"/>
            </a:p>
          </p:txBody>
        </p:sp>
        <p:sp>
          <p:nvSpPr>
            <p:cNvPr id="30734" name="Arc 11">
              <a:extLst>
                <a:ext uri="{FF2B5EF4-FFF2-40B4-BE49-F238E27FC236}">
                  <a16:creationId xmlns:a16="http://schemas.microsoft.com/office/drawing/2014/main" id="{617A0FD4-73BD-42D9-A8A1-7220A0FE8A10}"/>
                </a:ext>
              </a:extLst>
            </p:cNvPr>
            <p:cNvSpPr>
              <a:spLocks/>
            </p:cNvSpPr>
            <p:nvPr/>
          </p:nvSpPr>
          <p:spPr bwMode="auto">
            <a:xfrm>
              <a:off x="4691" y="2028"/>
              <a:ext cx="252" cy="374"/>
            </a:xfrm>
            <a:custGeom>
              <a:avLst/>
              <a:gdLst>
                <a:gd name="T0" fmla="*/ 0 w 21867"/>
                <a:gd name="T1" fmla="*/ 0 h 43200"/>
                <a:gd name="T2" fmla="*/ 0 w 21867"/>
                <a:gd name="T3" fmla="*/ 0 h 43200"/>
                <a:gd name="T4" fmla="*/ 0 w 21867"/>
                <a:gd name="T5" fmla="*/ 0 h 43200"/>
                <a:gd name="T6" fmla="*/ 0 60000 65536"/>
                <a:gd name="T7" fmla="*/ 0 60000 65536"/>
                <a:gd name="T8" fmla="*/ 0 60000 65536"/>
                <a:gd name="T9" fmla="*/ 0 w 21867"/>
                <a:gd name="T10" fmla="*/ 0 h 43200"/>
                <a:gd name="T11" fmla="*/ 21867 w 21867"/>
                <a:gd name="T12" fmla="*/ 43200 h 43200"/>
              </a:gdLst>
              <a:ahLst/>
              <a:cxnLst>
                <a:cxn ang="T6">
                  <a:pos x="T0" y="T1"/>
                </a:cxn>
                <a:cxn ang="T7">
                  <a:pos x="T2" y="T3"/>
                </a:cxn>
                <a:cxn ang="T8">
                  <a:pos x="T4" y="T5"/>
                </a:cxn>
              </a:cxnLst>
              <a:rect l="T9" t="T10" r="T11" b="T12"/>
              <a:pathLst>
                <a:path w="21867" h="43200" fill="none" extrusionOk="0">
                  <a:moveTo>
                    <a:pt x="266" y="0"/>
                  </a:moveTo>
                  <a:cubicBezTo>
                    <a:pt x="12196" y="0"/>
                    <a:pt x="21867" y="9670"/>
                    <a:pt x="21867" y="21600"/>
                  </a:cubicBezTo>
                  <a:cubicBezTo>
                    <a:pt x="21867" y="33529"/>
                    <a:pt x="12196" y="43200"/>
                    <a:pt x="267" y="43200"/>
                  </a:cubicBezTo>
                  <a:cubicBezTo>
                    <a:pt x="177" y="43200"/>
                    <a:pt x="88" y="43199"/>
                    <a:pt x="-1" y="43198"/>
                  </a:cubicBezTo>
                </a:path>
                <a:path w="21867" h="43200" stroke="0" extrusionOk="0">
                  <a:moveTo>
                    <a:pt x="266" y="0"/>
                  </a:moveTo>
                  <a:cubicBezTo>
                    <a:pt x="12196" y="0"/>
                    <a:pt x="21867" y="9670"/>
                    <a:pt x="21867" y="21600"/>
                  </a:cubicBezTo>
                  <a:cubicBezTo>
                    <a:pt x="21867" y="33529"/>
                    <a:pt x="12196" y="43200"/>
                    <a:pt x="267" y="43200"/>
                  </a:cubicBezTo>
                  <a:cubicBezTo>
                    <a:pt x="177" y="43200"/>
                    <a:pt x="88" y="43199"/>
                    <a:pt x="-1" y="43198"/>
                  </a:cubicBezTo>
                  <a:lnTo>
                    <a:pt x="267" y="21600"/>
                  </a:lnTo>
                  <a:lnTo>
                    <a:pt x="266" y="0"/>
                  </a:lnTo>
                  <a:close/>
                </a:path>
              </a:pathLst>
            </a:custGeom>
            <a:noFill/>
            <a:ln w="31750">
              <a:solidFill>
                <a:srgbClr val="66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0735" name="Arc 12">
              <a:extLst>
                <a:ext uri="{FF2B5EF4-FFF2-40B4-BE49-F238E27FC236}">
                  <a16:creationId xmlns:a16="http://schemas.microsoft.com/office/drawing/2014/main" id="{098F0461-2B4F-496A-BA17-6B944E7D3D44}"/>
                </a:ext>
              </a:extLst>
            </p:cNvPr>
            <p:cNvSpPr>
              <a:spLocks/>
            </p:cNvSpPr>
            <p:nvPr/>
          </p:nvSpPr>
          <p:spPr bwMode="auto">
            <a:xfrm flipH="1">
              <a:off x="1247" y="2048"/>
              <a:ext cx="301" cy="354"/>
            </a:xfrm>
            <a:custGeom>
              <a:avLst/>
              <a:gdLst>
                <a:gd name="T0" fmla="*/ 0 w 21867"/>
                <a:gd name="T1" fmla="*/ 0 h 41983"/>
                <a:gd name="T2" fmla="*/ 0 w 21867"/>
                <a:gd name="T3" fmla="*/ 0 h 41983"/>
                <a:gd name="T4" fmla="*/ 0 w 21867"/>
                <a:gd name="T5" fmla="*/ 0 h 41983"/>
                <a:gd name="T6" fmla="*/ 0 60000 65536"/>
                <a:gd name="T7" fmla="*/ 0 60000 65536"/>
                <a:gd name="T8" fmla="*/ 0 60000 65536"/>
                <a:gd name="T9" fmla="*/ 0 w 21867"/>
                <a:gd name="T10" fmla="*/ 0 h 41983"/>
                <a:gd name="T11" fmla="*/ 21867 w 21867"/>
                <a:gd name="T12" fmla="*/ 41983 h 41983"/>
              </a:gdLst>
              <a:ahLst/>
              <a:cxnLst>
                <a:cxn ang="T6">
                  <a:pos x="T0" y="T1"/>
                </a:cxn>
                <a:cxn ang="T7">
                  <a:pos x="T2" y="T3"/>
                </a:cxn>
                <a:cxn ang="T8">
                  <a:pos x="T4" y="T5"/>
                </a:cxn>
              </a:cxnLst>
              <a:rect l="T9" t="T10" r="T11" b="T12"/>
              <a:pathLst>
                <a:path w="21867" h="41983" fill="none" extrusionOk="0">
                  <a:moveTo>
                    <a:pt x="7414" y="0"/>
                  </a:moveTo>
                  <a:cubicBezTo>
                    <a:pt x="16072" y="3035"/>
                    <a:pt x="21867" y="11209"/>
                    <a:pt x="21867" y="20383"/>
                  </a:cubicBezTo>
                  <a:cubicBezTo>
                    <a:pt x="21867" y="32312"/>
                    <a:pt x="12196" y="41983"/>
                    <a:pt x="267" y="41983"/>
                  </a:cubicBezTo>
                  <a:cubicBezTo>
                    <a:pt x="177" y="41983"/>
                    <a:pt x="88" y="41982"/>
                    <a:pt x="-1" y="41981"/>
                  </a:cubicBezTo>
                </a:path>
                <a:path w="21867" h="41983" stroke="0" extrusionOk="0">
                  <a:moveTo>
                    <a:pt x="7414" y="0"/>
                  </a:moveTo>
                  <a:cubicBezTo>
                    <a:pt x="16072" y="3035"/>
                    <a:pt x="21867" y="11209"/>
                    <a:pt x="21867" y="20383"/>
                  </a:cubicBezTo>
                  <a:cubicBezTo>
                    <a:pt x="21867" y="32312"/>
                    <a:pt x="12196" y="41983"/>
                    <a:pt x="267" y="41983"/>
                  </a:cubicBezTo>
                  <a:cubicBezTo>
                    <a:pt x="177" y="41983"/>
                    <a:pt x="88" y="41982"/>
                    <a:pt x="-1" y="41981"/>
                  </a:cubicBezTo>
                  <a:lnTo>
                    <a:pt x="267" y="20383"/>
                  </a:lnTo>
                  <a:lnTo>
                    <a:pt x="7414" y="0"/>
                  </a:lnTo>
                  <a:close/>
                </a:path>
              </a:pathLst>
            </a:custGeom>
            <a:noFill/>
            <a:ln w="31750">
              <a:solidFill>
                <a:srgbClr val="66FFFF"/>
              </a:solidFill>
              <a:round/>
              <a:headEnd type="triangle" w="lg" len="lg"/>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0736" name="Rectangle 13">
              <a:extLst>
                <a:ext uri="{FF2B5EF4-FFF2-40B4-BE49-F238E27FC236}">
                  <a16:creationId xmlns:a16="http://schemas.microsoft.com/office/drawing/2014/main" id="{5079831A-92C8-46E8-8301-104831E4854D}"/>
                </a:ext>
              </a:extLst>
            </p:cNvPr>
            <p:cNvSpPr>
              <a:spLocks noChangeArrowheads="1"/>
            </p:cNvSpPr>
            <p:nvPr/>
          </p:nvSpPr>
          <p:spPr bwMode="auto">
            <a:xfrm>
              <a:off x="762" y="1810"/>
              <a:ext cx="69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1600" b="1">
                  <a:latin typeface="Arial" panose="020B0604020202020204" pitchFamily="34" charset="0"/>
                </a:rPr>
                <a:t>Bật máy</a:t>
              </a:r>
              <a:endParaRPr lang="en-US" altLang="vi-VN" sz="1600"/>
            </a:p>
          </p:txBody>
        </p:sp>
        <p:sp>
          <p:nvSpPr>
            <p:cNvPr id="30737" name="Rectangle 14">
              <a:extLst>
                <a:ext uri="{FF2B5EF4-FFF2-40B4-BE49-F238E27FC236}">
                  <a16:creationId xmlns:a16="http://schemas.microsoft.com/office/drawing/2014/main" id="{CEA0F0B8-4D68-4B90-8245-218FA262DCD4}"/>
                </a:ext>
              </a:extLst>
            </p:cNvPr>
            <p:cNvSpPr>
              <a:spLocks noChangeArrowheads="1"/>
            </p:cNvSpPr>
            <p:nvPr/>
          </p:nvSpPr>
          <p:spPr bwMode="auto">
            <a:xfrm>
              <a:off x="1543" y="1670"/>
              <a:ext cx="843"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2000" b="1">
                  <a:solidFill>
                    <a:srgbClr val="000000"/>
                  </a:solidFill>
                  <a:latin typeface="Revue"/>
                </a:rPr>
                <a:t>Máy tính</a:t>
              </a:r>
              <a:endParaRPr lang="en-US" altLang="vi-VN" sz="2000">
                <a:solidFill>
                  <a:srgbClr val="000000"/>
                </a:solidFill>
              </a:endParaRPr>
            </a:p>
          </p:txBody>
        </p:sp>
        <p:sp>
          <p:nvSpPr>
            <p:cNvPr id="30738" name="Rectangle 15">
              <a:extLst>
                <a:ext uri="{FF2B5EF4-FFF2-40B4-BE49-F238E27FC236}">
                  <a16:creationId xmlns:a16="http://schemas.microsoft.com/office/drawing/2014/main" id="{C4F4B213-6EED-4345-ADF5-60980C588EC9}"/>
                </a:ext>
              </a:extLst>
            </p:cNvPr>
            <p:cNvSpPr>
              <a:spLocks noChangeArrowheads="1"/>
            </p:cNvSpPr>
            <p:nvPr/>
          </p:nvSpPr>
          <p:spPr bwMode="auto">
            <a:xfrm>
              <a:off x="3478" y="1936"/>
              <a:ext cx="1174" cy="157"/>
            </a:xfrm>
            <a:prstGeom prst="rect">
              <a:avLst/>
            </a:prstGeom>
            <a:solidFill>
              <a:srgbClr val="C0C0C0"/>
            </a:solidFill>
            <a:ln w="9525">
              <a:miter lim="800000"/>
              <a:headEnd/>
              <a:tailEnd/>
            </a:ln>
            <a:scene3d>
              <a:camera prst="legacyObliqueTopRight"/>
              <a:lightRig rig="legacyFlat3" dir="b"/>
            </a:scene3d>
            <a:sp3d extrusionH="74600" prstMaterial="legacyPlastic">
              <a:bevelT w="13500" h="13500" prst="angle"/>
              <a:bevelB w="13500" h="13500" prst="angle"/>
              <a:extrusionClr>
                <a:srgbClr val="C0C0C0"/>
              </a:extrusionClr>
              <a:contourClr>
                <a:srgbClr val="C0C0C0"/>
              </a:contourClr>
            </a:sp3d>
          </p:spPr>
          <p:txBody>
            <a:bodyPr lIns="0" tIns="0" rIns="0" bIns="0" anchor="ctr">
              <a:spAutoFit/>
              <a:flatTx/>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spcBef>
                  <a:spcPts val="3600"/>
                </a:spcBef>
              </a:pPr>
              <a:r>
                <a:rPr lang="en-US" altLang="vi-VN" sz="2000" b="1">
                  <a:latin typeface="Arial" panose="020B0604020202020204" pitchFamily="34" charset="0"/>
                </a:rPr>
                <a:t>Thi hành lệnh</a:t>
              </a:r>
              <a:endParaRPr lang="en-US" altLang="vi-VN" sz="2000"/>
            </a:p>
          </p:txBody>
        </p:sp>
        <p:sp>
          <p:nvSpPr>
            <p:cNvPr id="30739" name="Rectangle 16">
              <a:extLst>
                <a:ext uri="{FF2B5EF4-FFF2-40B4-BE49-F238E27FC236}">
                  <a16:creationId xmlns:a16="http://schemas.microsoft.com/office/drawing/2014/main" id="{CB72FC81-F3E3-43A3-94BC-3D99984470A2}"/>
                </a:ext>
              </a:extLst>
            </p:cNvPr>
            <p:cNvSpPr>
              <a:spLocks noChangeArrowheads="1"/>
            </p:cNvSpPr>
            <p:nvPr/>
          </p:nvSpPr>
          <p:spPr bwMode="auto">
            <a:xfrm>
              <a:off x="4922" y="1810"/>
              <a:ext cx="69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1600" b="1">
                  <a:latin typeface="Arial" panose="020B0604020202020204" pitchFamily="34" charset="0"/>
                </a:rPr>
                <a:t>Tắt máy</a:t>
              </a:r>
              <a:endParaRPr lang="en-US" altLang="vi-VN" sz="1600"/>
            </a:p>
          </p:txBody>
        </p:sp>
        <p:sp>
          <p:nvSpPr>
            <p:cNvPr id="30740" name="Rectangle 17">
              <a:extLst>
                <a:ext uri="{FF2B5EF4-FFF2-40B4-BE49-F238E27FC236}">
                  <a16:creationId xmlns:a16="http://schemas.microsoft.com/office/drawing/2014/main" id="{DDD5D516-3F61-45FD-B9BD-C6FAEAD66317}"/>
                </a:ext>
              </a:extLst>
            </p:cNvPr>
            <p:cNvSpPr>
              <a:spLocks noChangeArrowheads="1"/>
            </p:cNvSpPr>
            <p:nvPr/>
          </p:nvSpPr>
          <p:spPr bwMode="auto">
            <a:xfrm>
              <a:off x="3706" y="2151"/>
              <a:ext cx="101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sz="1600" b="1">
                  <a:solidFill>
                    <a:schemeClr val="hlink"/>
                  </a:solidFill>
                  <a:latin typeface="Arial" panose="020B0604020202020204" pitchFamily="34" charset="0"/>
                </a:rPr>
                <a:t>(Ngôn ngữ máy)</a:t>
              </a:r>
              <a:endParaRPr lang="en-US" altLang="vi-VN" sz="1600">
                <a:solidFill>
                  <a:schemeClr val="hlink"/>
                </a:solidFill>
              </a:endParaRPr>
            </a:p>
          </p:txBody>
        </p:sp>
      </p:grpSp>
      <p:sp>
        <p:nvSpPr>
          <p:cNvPr id="30725" name="Rectangle 18">
            <a:extLst>
              <a:ext uri="{FF2B5EF4-FFF2-40B4-BE49-F238E27FC236}">
                <a16:creationId xmlns:a16="http://schemas.microsoft.com/office/drawing/2014/main" id="{F45BFFFB-A80A-41A1-9520-F1C09167756E}"/>
              </a:ext>
            </a:extLst>
          </p:cNvPr>
          <p:cNvSpPr>
            <a:spLocks noChangeArrowheads="1"/>
          </p:cNvSpPr>
          <p:nvPr/>
        </p:nvSpPr>
        <p:spPr bwMode="auto">
          <a:xfrm>
            <a:off x="1905000" y="3657600"/>
            <a:ext cx="857408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just" eaLnBrk="1" hangingPunct="1">
              <a:spcBef>
                <a:spcPct val="20000"/>
              </a:spcBef>
              <a:buClr>
                <a:schemeClr val="folHlink"/>
              </a:buClr>
              <a:buSzPct val="60000"/>
              <a:buFont typeface="Wingdings" panose="05000000000000000000" pitchFamily="2" charset="2"/>
              <a:buChar char="n"/>
            </a:pPr>
            <a:r>
              <a:rPr lang="en-US" altLang="vi-VN" sz="3200">
                <a:latin typeface="Times New Roman" panose="02020603050405020304" pitchFamily="18" charset="0"/>
              </a:rPr>
              <a:t>Hoạt động :</a:t>
            </a:r>
          </a:p>
          <a:p>
            <a:pPr lvl="1" algn="just" eaLnBrk="1" hangingPunct="1">
              <a:spcBef>
                <a:spcPct val="20000"/>
              </a:spcBef>
              <a:buClr>
                <a:schemeClr val="hlink"/>
              </a:buClr>
              <a:buSzPct val="55000"/>
              <a:buFont typeface="Wingdings" panose="05000000000000000000" pitchFamily="2" charset="2"/>
              <a:buChar char="n"/>
            </a:pPr>
            <a:r>
              <a:rPr lang="en-US" altLang="vi-VN" sz="2800">
                <a:latin typeface="Times New Roman" panose="02020603050405020304" pitchFamily="18" charset="0"/>
              </a:rPr>
              <a:t>Lấy lệnh</a:t>
            </a:r>
          </a:p>
          <a:p>
            <a:pPr lvl="1" algn="just" eaLnBrk="1" hangingPunct="1">
              <a:spcBef>
                <a:spcPct val="20000"/>
              </a:spcBef>
              <a:buClr>
                <a:schemeClr val="hlink"/>
              </a:buClr>
              <a:buSzPct val="55000"/>
              <a:buFont typeface="Wingdings" panose="05000000000000000000" pitchFamily="2" charset="2"/>
              <a:buChar char="n"/>
            </a:pPr>
            <a:r>
              <a:rPr lang="en-US" altLang="vi-VN" sz="2800">
                <a:latin typeface="Times New Roman" panose="02020603050405020304" pitchFamily="18" charset="0"/>
              </a:rPr>
              <a:t>Thi hành lệnh</a:t>
            </a:r>
          </a:p>
        </p:txBody>
      </p:sp>
    </p:spTree>
    <p:extLst>
      <p:ext uri="{BB962C8B-B14F-4D97-AF65-F5344CB8AC3E}">
        <p14:creationId xmlns:p14="http://schemas.microsoft.com/office/powerpoint/2010/main" val="33022148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4A693359-CADE-463E-A496-F9FFBB612751}"/>
              </a:ext>
            </a:extLst>
          </p:cNvPr>
          <p:cNvSpPr>
            <a:spLocks noGrp="1" noChangeArrowheads="1"/>
          </p:cNvSpPr>
          <p:nvPr>
            <p:ph type="title"/>
          </p:nvPr>
        </p:nvSpPr>
        <p:spPr/>
        <p:txBody>
          <a:bodyPr/>
          <a:lstStyle/>
          <a:p>
            <a:pPr eaLnBrk="1" hangingPunct="1"/>
            <a:endParaRPr lang="vi-VN" altLang="vi-VN"/>
          </a:p>
        </p:txBody>
      </p:sp>
      <p:sp>
        <p:nvSpPr>
          <p:cNvPr id="31749" name="Footer Placeholder 24">
            <a:extLst>
              <a:ext uri="{FF2B5EF4-FFF2-40B4-BE49-F238E27FC236}">
                <a16:creationId xmlns:a16="http://schemas.microsoft.com/office/drawing/2014/main" id="{7852E3E6-8D10-4A4E-917E-013E317D843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a:t>CTMT&amp;HN - KHOA CNTT - ĐHSPKT</a:t>
            </a:r>
          </a:p>
        </p:txBody>
      </p:sp>
      <p:sp>
        <p:nvSpPr>
          <p:cNvPr id="31748" name="Slide Number Placeholder 23">
            <a:extLst>
              <a:ext uri="{FF2B5EF4-FFF2-40B4-BE49-F238E27FC236}">
                <a16:creationId xmlns:a16="http://schemas.microsoft.com/office/drawing/2014/main" id="{0FD9FF40-86ED-4367-8E52-BD1579529E3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13FB8407-872B-4DEB-8AE9-19DB05CE4B15}" type="slidenum">
              <a:rPr lang="en-US" altLang="vi-VN"/>
              <a:pPr/>
              <a:t>98</a:t>
            </a:fld>
            <a:endParaRPr lang="en-US" altLang="vi-VN"/>
          </a:p>
        </p:txBody>
      </p:sp>
      <p:grpSp>
        <p:nvGrpSpPr>
          <p:cNvPr id="31747" name="Group 4">
            <a:extLst>
              <a:ext uri="{FF2B5EF4-FFF2-40B4-BE49-F238E27FC236}">
                <a16:creationId xmlns:a16="http://schemas.microsoft.com/office/drawing/2014/main" id="{AEC502C7-32AA-47F4-AD3A-B8537A59C628}"/>
              </a:ext>
            </a:extLst>
          </p:cNvPr>
          <p:cNvGrpSpPr>
            <a:grpSpLocks/>
          </p:cNvGrpSpPr>
          <p:nvPr/>
        </p:nvGrpSpPr>
        <p:grpSpPr bwMode="auto">
          <a:xfrm>
            <a:off x="2819400" y="3416300"/>
            <a:ext cx="7126288" cy="2324100"/>
            <a:chOff x="1355" y="2529"/>
            <a:chExt cx="4489" cy="1464"/>
          </a:xfrm>
        </p:grpSpPr>
        <p:sp>
          <p:nvSpPr>
            <p:cNvPr id="31751" name="Rectangle 5">
              <a:extLst>
                <a:ext uri="{FF2B5EF4-FFF2-40B4-BE49-F238E27FC236}">
                  <a16:creationId xmlns:a16="http://schemas.microsoft.com/office/drawing/2014/main" id="{763425B6-059A-46D5-B92B-E45C24049382}"/>
                </a:ext>
              </a:extLst>
            </p:cNvPr>
            <p:cNvSpPr>
              <a:spLocks noChangeArrowheads="1"/>
            </p:cNvSpPr>
            <p:nvPr/>
          </p:nvSpPr>
          <p:spPr bwMode="auto">
            <a:xfrm>
              <a:off x="1355" y="2529"/>
              <a:ext cx="1694" cy="1464"/>
            </a:xfrm>
            <a:prstGeom prst="rect">
              <a:avLst/>
            </a:prstGeom>
            <a:gradFill rotWithShape="1">
              <a:gsLst>
                <a:gs pos="0">
                  <a:srgbClr val="184776"/>
                </a:gs>
                <a:gs pos="50000">
                  <a:srgbClr val="3399FF"/>
                </a:gs>
                <a:gs pos="100000">
                  <a:srgbClr val="184776"/>
                </a:gs>
              </a:gsLst>
              <a:lin ang="5400000" scaled="1"/>
            </a:gradFill>
            <a:ln w="9525">
              <a:miter lim="800000"/>
              <a:headEnd/>
              <a:tailEnd/>
            </a:ln>
            <a:scene3d>
              <a:camera prst="legacyObliqueTopRight"/>
              <a:lightRig rig="legacyFlat3" dir="b"/>
            </a:scene3d>
            <a:sp3d extrusionH="74600" prstMaterial="legacyMatte">
              <a:bevelT w="13500" h="13500" prst="angle"/>
              <a:bevelB w="13500" h="13500" prst="angle"/>
              <a:extrusionClr>
                <a:srgbClr val="3399FF"/>
              </a:extrusionClr>
              <a:contourClr>
                <a:srgbClr val="184776"/>
              </a:contourClr>
            </a:sp3d>
          </p:spPr>
          <p:txBody>
            <a:bodyPr lIns="0" tIns="0" rIns="0" bIns="0">
              <a:flatTx/>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vi-VN" altLang="vi-VN"/>
            </a:p>
          </p:txBody>
        </p:sp>
        <p:sp>
          <p:nvSpPr>
            <p:cNvPr id="31752" name="Rectangle 6">
              <a:extLst>
                <a:ext uri="{FF2B5EF4-FFF2-40B4-BE49-F238E27FC236}">
                  <a16:creationId xmlns:a16="http://schemas.microsoft.com/office/drawing/2014/main" id="{8E997A75-BF0E-46D5-8F16-CD392C84C872}"/>
                </a:ext>
              </a:extLst>
            </p:cNvPr>
            <p:cNvSpPr>
              <a:spLocks noChangeArrowheads="1"/>
            </p:cNvSpPr>
            <p:nvPr/>
          </p:nvSpPr>
          <p:spPr bwMode="auto">
            <a:xfrm>
              <a:off x="1611" y="2647"/>
              <a:ext cx="1024" cy="209"/>
            </a:xfrm>
            <a:prstGeom prst="rect">
              <a:avLst/>
            </a:prstGeom>
            <a:solidFill>
              <a:srgbClr val="CCFF99"/>
            </a:solidFill>
            <a:ln w="9525">
              <a:miter lim="800000"/>
              <a:headEnd/>
              <a:tailEnd/>
            </a:ln>
            <a:scene3d>
              <a:camera prst="legacyObliqueTopRight"/>
              <a:lightRig rig="legacyFlat3" dir="b"/>
            </a:scene3d>
            <a:sp3d extrusionH="74600" prstMaterial="legacyMatte">
              <a:bevelT w="13500" h="13500" prst="angle"/>
              <a:bevelB w="13500" h="13500" prst="angle"/>
              <a:extrusionClr>
                <a:srgbClr val="CCFF99"/>
              </a:extrusionClr>
              <a:contourClr>
                <a:srgbClr val="CCFF99"/>
              </a:contourClr>
            </a:sp3d>
          </p:spPr>
          <p:txBody>
            <a:bodyPr lIns="0" tIns="0" rIns="0" bIns="0">
              <a:flatTx/>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b="1">
                  <a:latin typeface="Arial" panose="020B0604020202020204" pitchFamily="34" charset="0"/>
                </a:rPr>
                <a:t>lệnh đầu</a:t>
              </a:r>
              <a:endParaRPr lang="en-US" altLang="vi-VN"/>
            </a:p>
          </p:txBody>
        </p:sp>
        <p:sp>
          <p:nvSpPr>
            <p:cNvPr id="31753" name="Rectangle 7">
              <a:extLst>
                <a:ext uri="{FF2B5EF4-FFF2-40B4-BE49-F238E27FC236}">
                  <a16:creationId xmlns:a16="http://schemas.microsoft.com/office/drawing/2014/main" id="{92B00D9A-E288-4667-8689-3F0E93BE3BB8}"/>
                </a:ext>
              </a:extLst>
            </p:cNvPr>
            <p:cNvSpPr>
              <a:spLocks noChangeArrowheads="1"/>
            </p:cNvSpPr>
            <p:nvPr/>
          </p:nvSpPr>
          <p:spPr bwMode="auto">
            <a:xfrm>
              <a:off x="1715" y="2902"/>
              <a:ext cx="1024" cy="209"/>
            </a:xfrm>
            <a:prstGeom prst="rect">
              <a:avLst/>
            </a:prstGeom>
            <a:solidFill>
              <a:srgbClr val="99FF66"/>
            </a:solidFill>
            <a:ln w="9525">
              <a:miter lim="800000"/>
              <a:headEnd/>
              <a:tailEnd/>
            </a:ln>
            <a:scene3d>
              <a:camera prst="legacyObliqueTopRight"/>
              <a:lightRig rig="legacyFlat3" dir="b"/>
            </a:scene3d>
            <a:sp3d extrusionH="74600" prstMaterial="legacyMatte">
              <a:bevelT w="13500" h="13500" prst="angle"/>
              <a:bevelB w="13500" h="13500" prst="angle"/>
              <a:extrusionClr>
                <a:srgbClr val="99FF66"/>
              </a:extrusionClr>
              <a:contourClr>
                <a:srgbClr val="99FF66"/>
              </a:contourClr>
            </a:sp3d>
          </p:spPr>
          <p:txBody>
            <a:bodyPr lIns="0" tIns="0" rIns="0" bIns="0">
              <a:flatTx/>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b="1">
                  <a:solidFill>
                    <a:srgbClr val="0066FF"/>
                  </a:solidFill>
                  <a:latin typeface="Arial" panose="020B0604020202020204" pitchFamily="34" charset="0"/>
                </a:rPr>
                <a:t>lệnh giữa</a:t>
              </a:r>
              <a:endParaRPr lang="en-US" altLang="vi-VN">
                <a:solidFill>
                  <a:srgbClr val="0066FF"/>
                </a:solidFill>
              </a:endParaRPr>
            </a:p>
          </p:txBody>
        </p:sp>
        <p:sp>
          <p:nvSpPr>
            <p:cNvPr id="31754" name="Rectangle 8">
              <a:extLst>
                <a:ext uri="{FF2B5EF4-FFF2-40B4-BE49-F238E27FC236}">
                  <a16:creationId xmlns:a16="http://schemas.microsoft.com/office/drawing/2014/main" id="{3BFBDB08-ED08-4401-9419-164D7112B4A7}"/>
                </a:ext>
              </a:extLst>
            </p:cNvPr>
            <p:cNvSpPr>
              <a:spLocks noChangeArrowheads="1"/>
            </p:cNvSpPr>
            <p:nvPr/>
          </p:nvSpPr>
          <p:spPr bwMode="auto">
            <a:xfrm>
              <a:off x="1634" y="3158"/>
              <a:ext cx="1025" cy="208"/>
            </a:xfrm>
            <a:prstGeom prst="rect">
              <a:avLst/>
            </a:prstGeom>
            <a:solidFill>
              <a:srgbClr val="99FF66"/>
            </a:solidFill>
            <a:ln w="9525">
              <a:miter lim="800000"/>
              <a:headEnd/>
              <a:tailEnd/>
            </a:ln>
            <a:scene3d>
              <a:camera prst="legacyObliqueTopRight"/>
              <a:lightRig rig="legacyFlat3" dir="b"/>
            </a:scene3d>
            <a:sp3d extrusionH="74600" prstMaterial="legacyMatte">
              <a:bevelT w="13500" h="13500" prst="angle"/>
              <a:bevelB w="13500" h="13500" prst="angle"/>
              <a:extrusionClr>
                <a:srgbClr val="99FF66"/>
              </a:extrusionClr>
              <a:contourClr>
                <a:srgbClr val="99FF66"/>
              </a:contourClr>
            </a:sp3d>
          </p:spPr>
          <p:txBody>
            <a:bodyPr lIns="0" tIns="0" rIns="0" bIns="0">
              <a:flatTx/>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b="1">
                  <a:solidFill>
                    <a:srgbClr val="0066FF"/>
                  </a:solidFill>
                  <a:latin typeface="Arial" panose="020B0604020202020204" pitchFamily="34" charset="0"/>
                </a:rPr>
                <a:t>lệnh</a:t>
              </a:r>
              <a:r>
                <a:rPr lang="en-US" altLang="vi-VN" b="1">
                  <a:latin typeface="Arial" panose="020B0604020202020204" pitchFamily="34" charset="0"/>
                </a:rPr>
                <a:t> </a:t>
              </a:r>
              <a:r>
                <a:rPr lang="en-US" altLang="vi-VN" b="1">
                  <a:solidFill>
                    <a:srgbClr val="0066FF"/>
                  </a:solidFill>
                  <a:latin typeface="Arial" panose="020B0604020202020204" pitchFamily="34" charset="0"/>
                </a:rPr>
                <a:t>giữa</a:t>
              </a:r>
              <a:endParaRPr lang="en-US" altLang="vi-VN">
                <a:solidFill>
                  <a:srgbClr val="0066FF"/>
                </a:solidFill>
              </a:endParaRPr>
            </a:p>
          </p:txBody>
        </p:sp>
        <p:sp>
          <p:nvSpPr>
            <p:cNvPr id="31755" name="Rectangle 9">
              <a:extLst>
                <a:ext uri="{FF2B5EF4-FFF2-40B4-BE49-F238E27FC236}">
                  <a16:creationId xmlns:a16="http://schemas.microsoft.com/office/drawing/2014/main" id="{F2F3F366-2067-4ECB-91BD-41A431F62FF9}"/>
                </a:ext>
              </a:extLst>
            </p:cNvPr>
            <p:cNvSpPr>
              <a:spLocks noChangeArrowheads="1"/>
            </p:cNvSpPr>
            <p:nvPr/>
          </p:nvSpPr>
          <p:spPr bwMode="auto">
            <a:xfrm>
              <a:off x="1762" y="3401"/>
              <a:ext cx="1023" cy="209"/>
            </a:xfrm>
            <a:prstGeom prst="rect">
              <a:avLst/>
            </a:prstGeom>
            <a:solidFill>
              <a:srgbClr val="66FF33"/>
            </a:solidFill>
            <a:ln w="9525">
              <a:miter lim="800000"/>
              <a:headEnd/>
              <a:tailEnd/>
            </a:ln>
            <a:scene3d>
              <a:camera prst="legacyObliqueTopRight"/>
              <a:lightRig rig="legacyFlat3" dir="b"/>
            </a:scene3d>
            <a:sp3d extrusionH="74600" prstMaterial="legacyMatte">
              <a:bevelT w="13500" h="13500" prst="angle"/>
              <a:bevelB w="13500" h="13500" prst="angle"/>
              <a:extrusionClr>
                <a:srgbClr val="66FF33"/>
              </a:extrusionClr>
              <a:contourClr>
                <a:srgbClr val="66FF33"/>
              </a:contourClr>
            </a:sp3d>
          </p:spPr>
          <p:txBody>
            <a:bodyPr lIns="0" tIns="0" rIns="0" bIns="0">
              <a:flatTx/>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b="1">
                  <a:solidFill>
                    <a:srgbClr val="0066FF"/>
                  </a:solidFill>
                  <a:latin typeface="Arial" panose="020B0604020202020204" pitchFamily="34" charset="0"/>
                </a:rPr>
                <a:t>lệnh giữa</a:t>
              </a:r>
              <a:endParaRPr lang="en-US" altLang="vi-VN">
                <a:solidFill>
                  <a:srgbClr val="0066FF"/>
                </a:solidFill>
              </a:endParaRPr>
            </a:p>
          </p:txBody>
        </p:sp>
        <p:sp>
          <p:nvSpPr>
            <p:cNvPr id="31756" name="Rectangle 10">
              <a:extLst>
                <a:ext uri="{FF2B5EF4-FFF2-40B4-BE49-F238E27FC236}">
                  <a16:creationId xmlns:a16="http://schemas.microsoft.com/office/drawing/2014/main" id="{1A47B386-C8A1-4CFD-B8C6-AD7AB3830BBC}"/>
                </a:ext>
              </a:extLst>
            </p:cNvPr>
            <p:cNvSpPr>
              <a:spLocks noChangeArrowheads="1"/>
            </p:cNvSpPr>
            <p:nvPr/>
          </p:nvSpPr>
          <p:spPr bwMode="auto">
            <a:xfrm>
              <a:off x="1645" y="3656"/>
              <a:ext cx="1024" cy="209"/>
            </a:xfrm>
            <a:prstGeom prst="rect">
              <a:avLst/>
            </a:prstGeom>
            <a:solidFill>
              <a:srgbClr val="33CC33"/>
            </a:solidFill>
            <a:ln w="9525">
              <a:miter lim="800000"/>
              <a:headEnd/>
              <a:tailEnd/>
            </a:ln>
            <a:scene3d>
              <a:camera prst="legacyObliqueTopRight"/>
              <a:lightRig rig="legacyFlat3" dir="b"/>
            </a:scene3d>
            <a:sp3d extrusionH="74600" prstMaterial="legacyMatte">
              <a:bevelT w="13500" h="13500" prst="angle"/>
              <a:bevelB w="13500" h="13500" prst="angle"/>
              <a:extrusionClr>
                <a:srgbClr val="33CC33"/>
              </a:extrusionClr>
              <a:contourClr>
                <a:srgbClr val="33CC33"/>
              </a:contourClr>
            </a:sp3d>
          </p:spPr>
          <p:txBody>
            <a:bodyPr lIns="0" tIns="0" rIns="0" bIns="0">
              <a:flatTx/>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b="1">
                  <a:solidFill>
                    <a:srgbClr val="99CCFF"/>
                  </a:solidFill>
                  <a:latin typeface="Arial" panose="020B0604020202020204" pitchFamily="34" charset="0"/>
                </a:rPr>
                <a:t>lệnh cuối</a:t>
              </a:r>
              <a:endParaRPr lang="en-US" altLang="vi-VN">
                <a:solidFill>
                  <a:srgbClr val="99CCFF"/>
                </a:solidFill>
              </a:endParaRPr>
            </a:p>
          </p:txBody>
        </p:sp>
        <p:sp>
          <p:nvSpPr>
            <p:cNvPr id="31757" name="Arc 11">
              <a:extLst>
                <a:ext uri="{FF2B5EF4-FFF2-40B4-BE49-F238E27FC236}">
                  <a16:creationId xmlns:a16="http://schemas.microsoft.com/office/drawing/2014/main" id="{654E9131-B267-455A-8484-5204F2311D1F}"/>
                </a:ext>
              </a:extLst>
            </p:cNvPr>
            <p:cNvSpPr>
              <a:spLocks/>
            </p:cNvSpPr>
            <p:nvPr/>
          </p:nvSpPr>
          <p:spPr bwMode="auto">
            <a:xfrm>
              <a:off x="2666" y="2717"/>
              <a:ext cx="244" cy="258"/>
            </a:xfrm>
            <a:custGeom>
              <a:avLst/>
              <a:gdLst>
                <a:gd name="T0" fmla="*/ 0 w 21600"/>
                <a:gd name="T1" fmla="*/ 0 h 40752"/>
                <a:gd name="T2" fmla="*/ 0 w 21600"/>
                <a:gd name="T3" fmla="*/ 0 h 40752"/>
                <a:gd name="T4" fmla="*/ 0 w 21600"/>
                <a:gd name="T5" fmla="*/ 0 h 40752"/>
                <a:gd name="T6" fmla="*/ 0 60000 65536"/>
                <a:gd name="T7" fmla="*/ 0 60000 65536"/>
                <a:gd name="T8" fmla="*/ 0 60000 65536"/>
                <a:gd name="T9" fmla="*/ 0 w 21600"/>
                <a:gd name="T10" fmla="*/ 0 h 40752"/>
                <a:gd name="T11" fmla="*/ 21600 w 21600"/>
                <a:gd name="T12" fmla="*/ 40752 h 40752"/>
              </a:gdLst>
              <a:ahLst/>
              <a:cxnLst>
                <a:cxn ang="T6">
                  <a:pos x="T0" y="T1"/>
                </a:cxn>
                <a:cxn ang="T7">
                  <a:pos x="T2" y="T3"/>
                </a:cxn>
                <a:cxn ang="T8">
                  <a:pos x="T4" y="T5"/>
                </a:cxn>
              </a:cxnLst>
              <a:rect l="T9" t="T10" r="T11" b="T12"/>
              <a:pathLst>
                <a:path w="21600" h="40752" fill="none" extrusionOk="0">
                  <a:moveTo>
                    <a:pt x="-1" y="0"/>
                  </a:moveTo>
                  <a:cubicBezTo>
                    <a:pt x="11929" y="0"/>
                    <a:pt x="21600" y="9670"/>
                    <a:pt x="21600" y="21600"/>
                  </a:cubicBezTo>
                  <a:cubicBezTo>
                    <a:pt x="21600" y="29648"/>
                    <a:pt x="17124" y="37030"/>
                    <a:pt x="9988" y="40752"/>
                  </a:cubicBezTo>
                </a:path>
                <a:path w="21600" h="40752" stroke="0" extrusionOk="0">
                  <a:moveTo>
                    <a:pt x="-1" y="0"/>
                  </a:moveTo>
                  <a:cubicBezTo>
                    <a:pt x="11929" y="0"/>
                    <a:pt x="21600" y="9670"/>
                    <a:pt x="21600" y="21600"/>
                  </a:cubicBezTo>
                  <a:cubicBezTo>
                    <a:pt x="21600" y="29648"/>
                    <a:pt x="17124" y="37030"/>
                    <a:pt x="9988" y="40752"/>
                  </a:cubicBezTo>
                  <a:lnTo>
                    <a:pt x="0" y="21600"/>
                  </a:lnTo>
                  <a:lnTo>
                    <a:pt x="-1" y="0"/>
                  </a:lnTo>
                  <a:close/>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1758" name="Arc 12">
              <a:extLst>
                <a:ext uri="{FF2B5EF4-FFF2-40B4-BE49-F238E27FC236}">
                  <a16:creationId xmlns:a16="http://schemas.microsoft.com/office/drawing/2014/main" id="{11A2F557-56B4-4D18-996D-4B1AEC6AB299}"/>
                </a:ext>
              </a:extLst>
            </p:cNvPr>
            <p:cNvSpPr>
              <a:spLocks/>
            </p:cNvSpPr>
            <p:nvPr/>
          </p:nvSpPr>
          <p:spPr bwMode="auto">
            <a:xfrm flipH="1">
              <a:off x="1425" y="2972"/>
              <a:ext cx="244" cy="258"/>
            </a:xfrm>
            <a:custGeom>
              <a:avLst/>
              <a:gdLst>
                <a:gd name="T0" fmla="*/ 0 w 21600"/>
                <a:gd name="T1" fmla="*/ 0 h 40752"/>
                <a:gd name="T2" fmla="*/ 0 w 21600"/>
                <a:gd name="T3" fmla="*/ 0 h 40752"/>
                <a:gd name="T4" fmla="*/ 0 w 21600"/>
                <a:gd name="T5" fmla="*/ 0 h 40752"/>
                <a:gd name="T6" fmla="*/ 0 60000 65536"/>
                <a:gd name="T7" fmla="*/ 0 60000 65536"/>
                <a:gd name="T8" fmla="*/ 0 60000 65536"/>
                <a:gd name="T9" fmla="*/ 0 w 21600"/>
                <a:gd name="T10" fmla="*/ 0 h 40752"/>
                <a:gd name="T11" fmla="*/ 21600 w 21600"/>
                <a:gd name="T12" fmla="*/ 40752 h 40752"/>
              </a:gdLst>
              <a:ahLst/>
              <a:cxnLst>
                <a:cxn ang="T6">
                  <a:pos x="T0" y="T1"/>
                </a:cxn>
                <a:cxn ang="T7">
                  <a:pos x="T2" y="T3"/>
                </a:cxn>
                <a:cxn ang="T8">
                  <a:pos x="T4" y="T5"/>
                </a:cxn>
              </a:cxnLst>
              <a:rect l="T9" t="T10" r="T11" b="T12"/>
              <a:pathLst>
                <a:path w="21600" h="40752" fill="none" extrusionOk="0">
                  <a:moveTo>
                    <a:pt x="-1" y="0"/>
                  </a:moveTo>
                  <a:cubicBezTo>
                    <a:pt x="11929" y="0"/>
                    <a:pt x="21600" y="9670"/>
                    <a:pt x="21600" y="21600"/>
                  </a:cubicBezTo>
                  <a:cubicBezTo>
                    <a:pt x="21600" y="29648"/>
                    <a:pt x="17124" y="37030"/>
                    <a:pt x="9988" y="40752"/>
                  </a:cubicBezTo>
                </a:path>
                <a:path w="21600" h="40752" stroke="0" extrusionOk="0">
                  <a:moveTo>
                    <a:pt x="-1" y="0"/>
                  </a:moveTo>
                  <a:cubicBezTo>
                    <a:pt x="11929" y="0"/>
                    <a:pt x="21600" y="9670"/>
                    <a:pt x="21600" y="21600"/>
                  </a:cubicBezTo>
                  <a:cubicBezTo>
                    <a:pt x="21600" y="29648"/>
                    <a:pt x="17124" y="37030"/>
                    <a:pt x="9988" y="40752"/>
                  </a:cubicBezTo>
                  <a:lnTo>
                    <a:pt x="0" y="21600"/>
                  </a:lnTo>
                  <a:lnTo>
                    <a:pt x="-1" y="0"/>
                  </a:lnTo>
                  <a:close/>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1759" name="Arc 13">
              <a:extLst>
                <a:ext uri="{FF2B5EF4-FFF2-40B4-BE49-F238E27FC236}">
                  <a16:creationId xmlns:a16="http://schemas.microsoft.com/office/drawing/2014/main" id="{90DC872F-9BB9-41D8-A506-4B76C9235B1B}"/>
                </a:ext>
              </a:extLst>
            </p:cNvPr>
            <p:cNvSpPr>
              <a:spLocks/>
            </p:cNvSpPr>
            <p:nvPr/>
          </p:nvSpPr>
          <p:spPr bwMode="auto">
            <a:xfrm flipH="1">
              <a:off x="1460" y="3506"/>
              <a:ext cx="243" cy="258"/>
            </a:xfrm>
            <a:custGeom>
              <a:avLst/>
              <a:gdLst>
                <a:gd name="T0" fmla="*/ 0 w 21600"/>
                <a:gd name="T1" fmla="*/ 0 h 40752"/>
                <a:gd name="T2" fmla="*/ 0 w 21600"/>
                <a:gd name="T3" fmla="*/ 0 h 40752"/>
                <a:gd name="T4" fmla="*/ 0 w 21600"/>
                <a:gd name="T5" fmla="*/ 0 h 40752"/>
                <a:gd name="T6" fmla="*/ 0 60000 65536"/>
                <a:gd name="T7" fmla="*/ 0 60000 65536"/>
                <a:gd name="T8" fmla="*/ 0 60000 65536"/>
                <a:gd name="T9" fmla="*/ 0 w 21600"/>
                <a:gd name="T10" fmla="*/ 0 h 40752"/>
                <a:gd name="T11" fmla="*/ 21600 w 21600"/>
                <a:gd name="T12" fmla="*/ 40752 h 40752"/>
              </a:gdLst>
              <a:ahLst/>
              <a:cxnLst>
                <a:cxn ang="T6">
                  <a:pos x="T0" y="T1"/>
                </a:cxn>
                <a:cxn ang="T7">
                  <a:pos x="T2" y="T3"/>
                </a:cxn>
                <a:cxn ang="T8">
                  <a:pos x="T4" y="T5"/>
                </a:cxn>
              </a:cxnLst>
              <a:rect l="T9" t="T10" r="T11" b="T12"/>
              <a:pathLst>
                <a:path w="21600" h="40752" fill="none" extrusionOk="0">
                  <a:moveTo>
                    <a:pt x="-1" y="0"/>
                  </a:moveTo>
                  <a:cubicBezTo>
                    <a:pt x="11929" y="0"/>
                    <a:pt x="21600" y="9670"/>
                    <a:pt x="21600" y="21600"/>
                  </a:cubicBezTo>
                  <a:cubicBezTo>
                    <a:pt x="21600" y="29648"/>
                    <a:pt x="17124" y="37030"/>
                    <a:pt x="9988" y="40752"/>
                  </a:cubicBezTo>
                </a:path>
                <a:path w="21600" h="40752" stroke="0" extrusionOk="0">
                  <a:moveTo>
                    <a:pt x="-1" y="0"/>
                  </a:moveTo>
                  <a:cubicBezTo>
                    <a:pt x="11929" y="0"/>
                    <a:pt x="21600" y="9670"/>
                    <a:pt x="21600" y="21600"/>
                  </a:cubicBezTo>
                  <a:cubicBezTo>
                    <a:pt x="21600" y="29648"/>
                    <a:pt x="17124" y="37030"/>
                    <a:pt x="9988" y="40752"/>
                  </a:cubicBezTo>
                  <a:lnTo>
                    <a:pt x="0" y="21600"/>
                  </a:lnTo>
                  <a:lnTo>
                    <a:pt x="-1" y="0"/>
                  </a:lnTo>
                  <a:close/>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1760" name="Arc 14">
              <a:extLst>
                <a:ext uri="{FF2B5EF4-FFF2-40B4-BE49-F238E27FC236}">
                  <a16:creationId xmlns:a16="http://schemas.microsoft.com/office/drawing/2014/main" id="{B5B27CE5-68F7-4ACB-9E02-7A5C92A4D04E}"/>
                </a:ext>
              </a:extLst>
            </p:cNvPr>
            <p:cNvSpPr>
              <a:spLocks/>
            </p:cNvSpPr>
            <p:nvPr/>
          </p:nvSpPr>
          <p:spPr bwMode="auto">
            <a:xfrm>
              <a:off x="2724" y="3227"/>
              <a:ext cx="244" cy="258"/>
            </a:xfrm>
            <a:custGeom>
              <a:avLst/>
              <a:gdLst>
                <a:gd name="T0" fmla="*/ 0 w 21600"/>
                <a:gd name="T1" fmla="*/ 0 h 40752"/>
                <a:gd name="T2" fmla="*/ 0 w 21600"/>
                <a:gd name="T3" fmla="*/ 0 h 40752"/>
                <a:gd name="T4" fmla="*/ 0 w 21600"/>
                <a:gd name="T5" fmla="*/ 0 h 40752"/>
                <a:gd name="T6" fmla="*/ 0 60000 65536"/>
                <a:gd name="T7" fmla="*/ 0 60000 65536"/>
                <a:gd name="T8" fmla="*/ 0 60000 65536"/>
                <a:gd name="T9" fmla="*/ 0 w 21600"/>
                <a:gd name="T10" fmla="*/ 0 h 40752"/>
                <a:gd name="T11" fmla="*/ 21600 w 21600"/>
                <a:gd name="T12" fmla="*/ 40752 h 40752"/>
              </a:gdLst>
              <a:ahLst/>
              <a:cxnLst>
                <a:cxn ang="T6">
                  <a:pos x="T0" y="T1"/>
                </a:cxn>
                <a:cxn ang="T7">
                  <a:pos x="T2" y="T3"/>
                </a:cxn>
                <a:cxn ang="T8">
                  <a:pos x="T4" y="T5"/>
                </a:cxn>
              </a:cxnLst>
              <a:rect l="T9" t="T10" r="T11" b="T12"/>
              <a:pathLst>
                <a:path w="21600" h="40752" fill="none" extrusionOk="0">
                  <a:moveTo>
                    <a:pt x="-1" y="0"/>
                  </a:moveTo>
                  <a:cubicBezTo>
                    <a:pt x="11929" y="0"/>
                    <a:pt x="21600" y="9670"/>
                    <a:pt x="21600" y="21600"/>
                  </a:cubicBezTo>
                  <a:cubicBezTo>
                    <a:pt x="21600" y="29648"/>
                    <a:pt x="17124" y="37030"/>
                    <a:pt x="9988" y="40752"/>
                  </a:cubicBezTo>
                </a:path>
                <a:path w="21600" h="40752" stroke="0" extrusionOk="0">
                  <a:moveTo>
                    <a:pt x="-1" y="0"/>
                  </a:moveTo>
                  <a:cubicBezTo>
                    <a:pt x="11929" y="0"/>
                    <a:pt x="21600" y="9670"/>
                    <a:pt x="21600" y="21600"/>
                  </a:cubicBezTo>
                  <a:cubicBezTo>
                    <a:pt x="21600" y="29648"/>
                    <a:pt x="17124" y="37030"/>
                    <a:pt x="9988" y="40752"/>
                  </a:cubicBezTo>
                  <a:lnTo>
                    <a:pt x="0" y="21600"/>
                  </a:lnTo>
                  <a:lnTo>
                    <a:pt x="-1" y="0"/>
                  </a:lnTo>
                  <a:close/>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1761" name="AutoShape 15">
              <a:extLst>
                <a:ext uri="{FF2B5EF4-FFF2-40B4-BE49-F238E27FC236}">
                  <a16:creationId xmlns:a16="http://schemas.microsoft.com/office/drawing/2014/main" id="{1F501425-A388-439E-865E-2B9A28EC850D}"/>
                </a:ext>
              </a:extLst>
            </p:cNvPr>
            <p:cNvSpPr>
              <a:spLocks noChangeArrowheads="1"/>
            </p:cNvSpPr>
            <p:nvPr/>
          </p:nvSpPr>
          <p:spPr bwMode="auto">
            <a:xfrm>
              <a:off x="4630" y="3447"/>
              <a:ext cx="1214" cy="245"/>
            </a:xfrm>
            <a:prstGeom prst="roundRect">
              <a:avLst>
                <a:gd name="adj" fmla="val 50000"/>
              </a:avLst>
            </a:prstGeom>
            <a:noFill/>
            <a:ln w="25400">
              <a:solidFill>
                <a:srgbClr val="FF6600"/>
              </a:solidFill>
              <a:round/>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vi-VN" b="1">
                  <a:latin typeface="Arial" panose="020B0604020202020204" pitchFamily="34" charset="0"/>
                </a:rPr>
                <a:t>Chương trình</a:t>
              </a:r>
              <a:endParaRPr lang="en-US" altLang="vi-VN"/>
            </a:p>
          </p:txBody>
        </p:sp>
        <p:sp>
          <p:nvSpPr>
            <p:cNvPr id="31762" name="Line 16">
              <a:extLst>
                <a:ext uri="{FF2B5EF4-FFF2-40B4-BE49-F238E27FC236}">
                  <a16:creationId xmlns:a16="http://schemas.microsoft.com/office/drawing/2014/main" id="{EFC3232A-A478-42D8-89AE-CB43EB9E2AD3}"/>
                </a:ext>
              </a:extLst>
            </p:cNvPr>
            <p:cNvSpPr>
              <a:spLocks noChangeShapeType="1"/>
            </p:cNvSpPr>
            <p:nvPr/>
          </p:nvSpPr>
          <p:spPr bwMode="auto">
            <a:xfrm>
              <a:off x="3107" y="3564"/>
              <a:ext cx="1489" cy="0"/>
            </a:xfrm>
            <a:prstGeom prst="line">
              <a:avLst/>
            </a:prstGeom>
            <a:noFill/>
            <a:ln w="57150" cmpd="thinThick">
              <a:solidFill>
                <a:srgbClr val="FF6600"/>
              </a:solidFill>
              <a:round/>
              <a:headEnd type="oval" w="med" len="me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grpSp>
      <p:sp>
        <p:nvSpPr>
          <p:cNvPr id="2" name="Rectangle 1">
            <a:extLst>
              <a:ext uri="{FF2B5EF4-FFF2-40B4-BE49-F238E27FC236}">
                <a16:creationId xmlns:a16="http://schemas.microsoft.com/office/drawing/2014/main" id="{C0C623F8-4BF7-4804-BBBA-D28FFCA4B2B6}"/>
              </a:ext>
            </a:extLst>
          </p:cNvPr>
          <p:cNvSpPr/>
          <p:nvPr/>
        </p:nvSpPr>
        <p:spPr>
          <a:xfrm>
            <a:off x="2438401" y="1295400"/>
            <a:ext cx="7908925" cy="1028700"/>
          </a:xfrm>
          <a:prstGeom prst="rect">
            <a:avLst/>
          </a:prstGeom>
        </p:spPr>
        <p:txBody>
          <a:bodyPr>
            <a:spAutoFit/>
          </a:bodyPr>
          <a:lstStyle/>
          <a:p>
            <a:pPr marL="342900" indent="-342900" algn="just">
              <a:spcBef>
                <a:spcPct val="20000"/>
              </a:spcBef>
              <a:buClr>
                <a:schemeClr val="folHlink"/>
              </a:buClr>
              <a:buSzPct val="60000"/>
              <a:buFont typeface="Wingdings" pitchFamily="2" charset="2"/>
              <a:buChar char="n"/>
              <a:defRPr/>
            </a:pPr>
            <a:r>
              <a:rPr lang="en-US" altLang="vi-VN" sz="3200">
                <a:latin typeface="Times New Roman" pitchFamily="18" charset="0"/>
              </a:rPr>
              <a:t>Chương trình (program) : </a:t>
            </a:r>
          </a:p>
          <a:p>
            <a:pPr algn="just" eaLnBrk="1" hangingPunct="1">
              <a:spcBef>
                <a:spcPct val="20000"/>
              </a:spcBef>
              <a:buClr>
                <a:schemeClr val="folHlink"/>
              </a:buClr>
              <a:buSzPct val="60000"/>
              <a:defRPr/>
            </a:pPr>
            <a:r>
              <a:rPr lang="en-US" altLang="vi-VN" sz="2400">
                <a:latin typeface="Times New Roman" pitchFamily="18" charset="0"/>
              </a:rPr>
              <a:t>tập các lệnh theo một trình tự mô tả cách thực hiện công việc.</a:t>
            </a:r>
          </a:p>
        </p:txBody>
      </p:sp>
    </p:spTree>
    <p:extLst>
      <p:ext uri="{BB962C8B-B14F-4D97-AF65-F5344CB8AC3E}">
        <p14:creationId xmlns:p14="http://schemas.microsoft.com/office/powerpoint/2010/main" val="40226803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a:extLst>
              <a:ext uri="{FF2B5EF4-FFF2-40B4-BE49-F238E27FC236}">
                <a16:creationId xmlns:a16="http://schemas.microsoft.com/office/drawing/2014/main" id="{9DEC7BF7-441D-4776-9D77-8D5443A65002}"/>
              </a:ext>
            </a:extLst>
          </p:cNvPr>
          <p:cNvSpPr>
            <a:spLocks noGrp="1" noChangeArrowheads="1"/>
          </p:cNvSpPr>
          <p:nvPr>
            <p:ph idx="1"/>
          </p:nvPr>
        </p:nvSpPr>
        <p:spPr>
          <a:xfrm>
            <a:off x="1905000" y="1219199"/>
            <a:ext cx="8574088" cy="4359966"/>
          </a:xfrm>
        </p:spPr>
        <p:txBody>
          <a:bodyPr>
            <a:normAutofit fontScale="92500" lnSpcReduction="20000"/>
          </a:bodyPr>
          <a:lstStyle/>
          <a:p>
            <a:pPr eaLnBrk="1" hangingPunct="1">
              <a:defRPr/>
            </a:pPr>
            <a:r>
              <a:rPr lang="en-US" altLang="vi-VN" dirty="0" err="1"/>
              <a:t>Ngôn</a:t>
            </a:r>
            <a:r>
              <a:rPr lang="en-US" altLang="vi-VN" dirty="0"/>
              <a:t> </a:t>
            </a:r>
            <a:r>
              <a:rPr lang="en-US" altLang="vi-VN" dirty="0" err="1"/>
              <a:t>ngữ</a:t>
            </a:r>
            <a:r>
              <a:rPr lang="en-US" altLang="vi-VN" dirty="0"/>
              <a:t> </a:t>
            </a:r>
            <a:r>
              <a:rPr lang="en-US" altLang="vi-VN" dirty="0" err="1"/>
              <a:t>máy</a:t>
            </a:r>
            <a:r>
              <a:rPr lang="en-US" altLang="vi-VN" dirty="0"/>
              <a:t> (Machine Language) : </a:t>
            </a:r>
          </a:p>
          <a:p>
            <a:pPr marL="0" indent="0">
              <a:buNone/>
              <a:defRPr/>
            </a:pPr>
            <a:r>
              <a:rPr lang="en-US" altLang="vi-VN" dirty="0" err="1"/>
              <a:t>Tập</a:t>
            </a:r>
            <a:r>
              <a:rPr lang="en-US" altLang="vi-VN" dirty="0"/>
              <a:t> </a:t>
            </a:r>
            <a:r>
              <a:rPr lang="en-US" altLang="vi-VN" dirty="0" err="1"/>
              <a:t>các</a:t>
            </a:r>
            <a:r>
              <a:rPr lang="en-US" altLang="vi-VN" dirty="0"/>
              <a:t> </a:t>
            </a:r>
            <a:r>
              <a:rPr lang="en-US" altLang="vi-VN" dirty="0" err="1"/>
              <a:t>lệnh</a:t>
            </a:r>
            <a:r>
              <a:rPr lang="en-US" altLang="vi-VN" dirty="0"/>
              <a:t> (</a:t>
            </a:r>
            <a:r>
              <a:rPr lang="en-US" altLang="vi-VN" dirty="0" err="1"/>
              <a:t>dạng</a:t>
            </a:r>
            <a:r>
              <a:rPr lang="en-US" altLang="vi-VN" dirty="0"/>
              <a:t> </a:t>
            </a:r>
            <a:r>
              <a:rPr lang="en-US" altLang="vi-VN" dirty="0" err="1"/>
              <a:t>nhị</a:t>
            </a:r>
            <a:r>
              <a:rPr lang="en-US" altLang="vi-VN" dirty="0"/>
              <a:t> </a:t>
            </a:r>
            <a:r>
              <a:rPr lang="en-US" altLang="vi-VN" dirty="0" err="1"/>
              <a:t>phân</a:t>
            </a:r>
            <a:r>
              <a:rPr lang="en-US" altLang="vi-VN" dirty="0"/>
              <a:t>) </a:t>
            </a:r>
            <a:r>
              <a:rPr lang="en-US" altLang="vi-VN" dirty="0" err="1"/>
              <a:t>mà</a:t>
            </a:r>
            <a:r>
              <a:rPr lang="en-US" altLang="vi-VN" dirty="0"/>
              <a:t> </a:t>
            </a:r>
            <a:r>
              <a:rPr lang="en-US" altLang="vi-VN" dirty="0" err="1"/>
              <a:t>các</a:t>
            </a:r>
            <a:r>
              <a:rPr lang="en-US" altLang="vi-VN" dirty="0"/>
              <a:t> </a:t>
            </a:r>
            <a:r>
              <a:rPr lang="en-US" altLang="vi-VN" dirty="0" err="1"/>
              <a:t>mạch</a:t>
            </a:r>
            <a:r>
              <a:rPr lang="en-US" altLang="vi-VN" dirty="0"/>
              <a:t> </a:t>
            </a:r>
            <a:r>
              <a:rPr lang="en-US" altLang="vi-VN" dirty="0" err="1"/>
              <a:t>điện</a:t>
            </a:r>
            <a:r>
              <a:rPr lang="en-US" altLang="vi-VN" dirty="0"/>
              <a:t> </a:t>
            </a:r>
            <a:r>
              <a:rPr lang="en-US" altLang="vi-VN" dirty="0" err="1"/>
              <a:t>tử</a:t>
            </a:r>
            <a:r>
              <a:rPr lang="en-US" altLang="vi-VN" dirty="0"/>
              <a:t> </a:t>
            </a:r>
            <a:r>
              <a:rPr lang="en-US" altLang="vi-VN" dirty="0" err="1"/>
              <a:t>trong</a:t>
            </a:r>
            <a:r>
              <a:rPr lang="en-US" altLang="vi-VN" dirty="0"/>
              <a:t> </a:t>
            </a:r>
            <a:r>
              <a:rPr lang="en-US" altLang="vi-VN" dirty="0" err="1"/>
              <a:t>máy</a:t>
            </a:r>
            <a:r>
              <a:rPr lang="en-US" altLang="vi-VN" dirty="0"/>
              <a:t> </a:t>
            </a:r>
            <a:r>
              <a:rPr lang="en-US" altLang="vi-VN" dirty="0" err="1"/>
              <a:t>tính</a:t>
            </a:r>
            <a:r>
              <a:rPr lang="en-US" altLang="vi-VN" dirty="0"/>
              <a:t> </a:t>
            </a:r>
            <a:r>
              <a:rPr lang="en-US" altLang="vi-VN" dirty="0" err="1"/>
              <a:t>có</a:t>
            </a:r>
            <a:r>
              <a:rPr lang="en-US" altLang="vi-VN" dirty="0"/>
              <a:t> </a:t>
            </a:r>
            <a:r>
              <a:rPr lang="en-US" altLang="vi-VN" dirty="0" err="1"/>
              <a:t>thể</a:t>
            </a:r>
            <a:r>
              <a:rPr lang="en-US" altLang="vi-VN" dirty="0"/>
              <a:t> </a:t>
            </a:r>
            <a:r>
              <a:rPr lang="en-US" altLang="vi-VN" dirty="0" err="1"/>
              <a:t>thực</a:t>
            </a:r>
            <a:r>
              <a:rPr lang="en-US" altLang="vi-VN" dirty="0"/>
              <a:t> </a:t>
            </a:r>
            <a:r>
              <a:rPr lang="en-US" altLang="vi-VN" dirty="0" err="1"/>
              <a:t>hiện</a:t>
            </a:r>
            <a:r>
              <a:rPr lang="en-US" altLang="vi-VN" dirty="0"/>
              <a:t> </a:t>
            </a:r>
            <a:r>
              <a:rPr lang="en-US" altLang="vi-VN" dirty="0" err="1"/>
              <a:t>trực</a:t>
            </a:r>
            <a:r>
              <a:rPr lang="en-US" altLang="vi-VN" dirty="0"/>
              <a:t> </a:t>
            </a:r>
            <a:r>
              <a:rPr lang="en-US" altLang="vi-VN" dirty="0" err="1"/>
              <a:t>tiếp</a:t>
            </a:r>
            <a:r>
              <a:rPr lang="en-US" altLang="vi-VN" dirty="0"/>
              <a:t> (</a:t>
            </a:r>
            <a:r>
              <a:rPr lang="en-US" altLang="vi-VN" dirty="0" err="1"/>
              <a:t>Ký</a:t>
            </a:r>
            <a:r>
              <a:rPr lang="en-US" altLang="vi-VN" dirty="0"/>
              <a:t> </a:t>
            </a:r>
            <a:r>
              <a:rPr lang="en-US" altLang="vi-VN" dirty="0" err="1"/>
              <a:t>hiệu</a:t>
            </a:r>
            <a:r>
              <a:rPr lang="en-US" altLang="vi-VN" dirty="0"/>
              <a:t> </a:t>
            </a:r>
            <a:r>
              <a:rPr lang="en-US" altLang="vi-VN" dirty="0" err="1"/>
              <a:t>là</a:t>
            </a:r>
            <a:r>
              <a:rPr lang="en-US" altLang="vi-VN" dirty="0"/>
              <a:t> </a:t>
            </a:r>
            <a:r>
              <a:rPr lang="en-US" altLang="vi-VN" dirty="0" err="1"/>
              <a:t>ngôn</a:t>
            </a:r>
            <a:r>
              <a:rPr lang="en-US" altLang="vi-VN" dirty="0"/>
              <a:t> </a:t>
            </a:r>
            <a:r>
              <a:rPr lang="en-US" altLang="vi-VN" dirty="0" err="1"/>
              <a:t>ngữ</a:t>
            </a:r>
            <a:r>
              <a:rPr lang="en-US" altLang="vi-VN" dirty="0"/>
              <a:t> L1). </a:t>
            </a:r>
            <a:r>
              <a:rPr lang="en-US" altLang="vi-VN" dirty="0" err="1"/>
              <a:t>Tất</a:t>
            </a:r>
            <a:r>
              <a:rPr lang="en-US" altLang="vi-VN" dirty="0"/>
              <a:t> </a:t>
            </a:r>
            <a:r>
              <a:rPr lang="en-US" altLang="vi-VN" dirty="0" err="1"/>
              <a:t>cả</a:t>
            </a:r>
            <a:r>
              <a:rPr lang="en-US" altLang="vi-VN" dirty="0"/>
              <a:t> </a:t>
            </a:r>
            <a:r>
              <a:rPr lang="en-US" altLang="vi-VN" dirty="0" err="1"/>
              <a:t>các</a:t>
            </a:r>
            <a:r>
              <a:rPr lang="en-US" altLang="vi-VN" dirty="0"/>
              <a:t> </a:t>
            </a:r>
            <a:r>
              <a:rPr lang="en-US" altLang="vi-VN" dirty="0" err="1"/>
              <a:t>chương</a:t>
            </a:r>
            <a:r>
              <a:rPr lang="en-US" altLang="vi-VN" dirty="0"/>
              <a:t> </a:t>
            </a:r>
            <a:r>
              <a:rPr lang="en-US" altLang="vi-VN" dirty="0" err="1"/>
              <a:t>trình</a:t>
            </a:r>
            <a:r>
              <a:rPr lang="en-US" altLang="vi-VN" dirty="0"/>
              <a:t> </a:t>
            </a:r>
            <a:r>
              <a:rPr lang="en-US" altLang="vi-VN" dirty="0" err="1"/>
              <a:t>trước</a:t>
            </a:r>
            <a:r>
              <a:rPr lang="en-US" altLang="vi-VN" dirty="0"/>
              <a:t> </a:t>
            </a:r>
            <a:r>
              <a:rPr lang="en-US" altLang="vi-VN" dirty="0" err="1"/>
              <a:t>khi</a:t>
            </a:r>
            <a:r>
              <a:rPr lang="en-US" altLang="vi-VN" dirty="0"/>
              <a:t> </a:t>
            </a:r>
            <a:r>
              <a:rPr lang="en-US" altLang="vi-VN" dirty="0" err="1"/>
              <a:t>thực</a:t>
            </a:r>
            <a:r>
              <a:rPr lang="en-US" altLang="vi-VN" dirty="0"/>
              <a:t> </a:t>
            </a:r>
            <a:r>
              <a:rPr lang="en-US" altLang="vi-VN" dirty="0" err="1"/>
              <a:t>hiện</a:t>
            </a:r>
            <a:r>
              <a:rPr lang="en-US" altLang="vi-VN" dirty="0"/>
              <a:t> </a:t>
            </a:r>
            <a:r>
              <a:rPr lang="en-US" altLang="vi-VN" dirty="0" err="1"/>
              <a:t>phải</a:t>
            </a:r>
            <a:r>
              <a:rPr lang="en-US" altLang="vi-VN" dirty="0"/>
              <a:t> </a:t>
            </a:r>
            <a:r>
              <a:rPr lang="en-US" altLang="vi-VN" dirty="0" err="1"/>
              <a:t>chuyển</a:t>
            </a:r>
            <a:r>
              <a:rPr lang="en-US" altLang="vi-VN" dirty="0"/>
              <a:t> qua </a:t>
            </a:r>
            <a:r>
              <a:rPr lang="en-US" altLang="vi-VN" dirty="0" err="1"/>
              <a:t>ngôn</a:t>
            </a:r>
            <a:r>
              <a:rPr lang="en-US" altLang="vi-VN" dirty="0"/>
              <a:t> </a:t>
            </a:r>
            <a:r>
              <a:rPr lang="en-US" altLang="vi-VN" dirty="0" err="1"/>
              <a:t>ngữ</a:t>
            </a:r>
            <a:r>
              <a:rPr lang="en-US" altLang="vi-VN" dirty="0"/>
              <a:t> </a:t>
            </a:r>
            <a:r>
              <a:rPr lang="en-US" altLang="vi-VN" dirty="0" err="1"/>
              <a:t>máy</a:t>
            </a:r>
            <a:r>
              <a:rPr lang="en-US" altLang="vi-VN" dirty="0"/>
              <a:t>.</a:t>
            </a:r>
          </a:p>
          <a:p>
            <a:pPr eaLnBrk="1" hangingPunct="1">
              <a:lnSpc>
                <a:spcPct val="90000"/>
              </a:lnSpc>
              <a:defRPr/>
            </a:pPr>
            <a:r>
              <a:rPr lang="en-US" altLang="vi-VN" dirty="0" err="1"/>
              <a:t>Người</a:t>
            </a:r>
            <a:r>
              <a:rPr lang="en-US" altLang="vi-VN" dirty="0"/>
              <a:t> </a:t>
            </a:r>
            <a:r>
              <a:rPr lang="en-US" altLang="vi-VN" dirty="0" err="1"/>
              <a:t>thiết</a:t>
            </a:r>
            <a:r>
              <a:rPr lang="en-US" altLang="vi-VN" dirty="0"/>
              <a:t> </a:t>
            </a:r>
            <a:r>
              <a:rPr lang="en-US" altLang="vi-VN" dirty="0" err="1"/>
              <a:t>kế</a:t>
            </a:r>
            <a:r>
              <a:rPr lang="en-US" altLang="vi-VN" dirty="0"/>
              <a:t> </a:t>
            </a:r>
            <a:r>
              <a:rPr lang="en-US" altLang="vi-VN" dirty="0" err="1"/>
              <a:t>máy</a:t>
            </a:r>
            <a:r>
              <a:rPr lang="en-US" altLang="vi-VN" dirty="0"/>
              <a:t> </a:t>
            </a:r>
            <a:r>
              <a:rPr lang="en-US" altLang="vi-VN" dirty="0" err="1"/>
              <a:t>tính</a:t>
            </a:r>
            <a:r>
              <a:rPr lang="en-US" altLang="vi-VN" dirty="0"/>
              <a:t> </a:t>
            </a:r>
            <a:r>
              <a:rPr lang="en-US" altLang="vi-VN" dirty="0" err="1"/>
              <a:t>sẽ</a:t>
            </a:r>
            <a:r>
              <a:rPr lang="en-US" altLang="vi-VN" dirty="0"/>
              <a:t> </a:t>
            </a:r>
            <a:r>
              <a:rPr lang="en-US" altLang="vi-VN" dirty="0" err="1"/>
              <a:t>quyết</a:t>
            </a:r>
            <a:r>
              <a:rPr lang="en-US" altLang="vi-VN" dirty="0"/>
              <a:t> </a:t>
            </a:r>
            <a:r>
              <a:rPr lang="en-US" altLang="vi-VN" dirty="0" err="1"/>
              <a:t>định</a:t>
            </a:r>
            <a:r>
              <a:rPr lang="en-US" altLang="vi-VN" dirty="0"/>
              <a:t> </a:t>
            </a:r>
            <a:r>
              <a:rPr lang="en-US" altLang="vi-VN" dirty="0" err="1"/>
              <a:t>các</a:t>
            </a:r>
            <a:r>
              <a:rPr lang="en-US" altLang="vi-VN" dirty="0"/>
              <a:t> </a:t>
            </a:r>
            <a:r>
              <a:rPr lang="en-US" altLang="vi-VN" dirty="0" err="1"/>
              <a:t>lệnh</a:t>
            </a:r>
            <a:r>
              <a:rPr lang="en-US" altLang="vi-VN" dirty="0"/>
              <a:t> </a:t>
            </a:r>
            <a:r>
              <a:rPr lang="en-US" altLang="vi-VN" dirty="0" err="1"/>
              <a:t>của</a:t>
            </a:r>
            <a:r>
              <a:rPr lang="en-US" altLang="vi-VN" dirty="0"/>
              <a:t> </a:t>
            </a:r>
            <a:r>
              <a:rPr lang="en-US" altLang="vi-VN" dirty="0" err="1"/>
              <a:t>ngôn</a:t>
            </a:r>
            <a:r>
              <a:rPr lang="en-US" altLang="vi-VN" dirty="0"/>
              <a:t> </a:t>
            </a:r>
            <a:r>
              <a:rPr lang="en-US" altLang="vi-VN" dirty="0" err="1"/>
              <a:t>ngữ</a:t>
            </a:r>
            <a:r>
              <a:rPr lang="en-US" altLang="vi-VN" dirty="0"/>
              <a:t> </a:t>
            </a:r>
            <a:r>
              <a:rPr lang="en-US" altLang="vi-VN" dirty="0" err="1"/>
              <a:t>máy</a:t>
            </a:r>
            <a:endParaRPr lang="en-US" altLang="vi-VN" dirty="0"/>
          </a:p>
          <a:p>
            <a:pPr eaLnBrk="1" hangingPunct="1">
              <a:lnSpc>
                <a:spcPct val="90000"/>
              </a:lnSpc>
              <a:defRPr/>
            </a:pPr>
            <a:r>
              <a:rPr lang="en-US" altLang="vi-VN" dirty="0" err="1"/>
              <a:t>Nhược</a:t>
            </a:r>
            <a:r>
              <a:rPr lang="en-US" altLang="vi-VN" dirty="0"/>
              <a:t> </a:t>
            </a:r>
            <a:r>
              <a:rPr lang="en-US" altLang="vi-VN" dirty="0" err="1"/>
              <a:t>điểm</a:t>
            </a:r>
            <a:r>
              <a:rPr lang="en-US" altLang="vi-VN" dirty="0"/>
              <a:t> </a:t>
            </a:r>
            <a:r>
              <a:rPr lang="en-US" altLang="vi-VN" dirty="0" err="1"/>
              <a:t>của</a:t>
            </a:r>
            <a:r>
              <a:rPr lang="en-US" altLang="vi-VN" dirty="0"/>
              <a:t> </a:t>
            </a:r>
            <a:r>
              <a:rPr lang="en-US" altLang="vi-VN" dirty="0" err="1"/>
              <a:t>ngôn</a:t>
            </a:r>
            <a:r>
              <a:rPr lang="en-US" altLang="vi-VN" dirty="0"/>
              <a:t> </a:t>
            </a:r>
            <a:r>
              <a:rPr lang="en-US" altLang="vi-VN" dirty="0" err="1"/>
              <a:t>ngữ</a:t>
            </a:r>
            <a:r>
              <a:rPr lang="en-US" altLang="vi-VN" dirty="0"/>
              <a:t> </a:t>
            </a:r>
            <a:r>
              <a:rPr lang="en-US" altLang="vi-VN" dirty="0" err="1"/>
              <a:t>máy</a:t>
            </a:r>
            <a:r>
              <a:rPr lang="en-US" altLang="vi-VN" dirty="0"/>
              <a:t> :</a:t>
            </a:r>
          </a:p>
          <a:p>
            <a:pPr lvl="1" eaLnBrk="1" hangingPunct="1">
              <a:lnSpc>
                <a:spcPct val="90000"/>
              </a:lnSpc>
              <a:defRPr/>
            </a:pPr>
            <a:r>
              <a:rPr lang="en-US" altLang="vi-VN" dirty="0" err="1"/>
              <a:t>Chỉ</a:t>
            </a:r>
            <a:r>
              <a:rPr lang="en-US" altLang="vi-VN" dirty="0"/>
              <a:t> </a:t>
            </a:r>
            <a:r>
              <a:rPr lang="en-US" altLang="vi-VN" dirty="0" err="1"/>
              <a:t>có</a:t>
            </a:r>
            <a:r>
              <a:rPr lang="en-US" altLang="vi-VN" dirty="0"/>
              <a:t> 1 </a:t>
            </a:r>
            <a:r>
              <a:rPr lang="en-US" altLang="vi-VN" dirty="0" err="1"/>
              <a:t>số</a:t>
            </a:r>
            <a:r>
              <a:rPr lang="en-US" altLang="vi-VN" dirty="0"/>
              <a:t> </a:t>
            </a:r>
            <a:r>
              <a:rPr lang="en-US" altLang="vi-VN" dirty="0" err="1"/>
              <a:t>lệnh</a:t>
            </a:r>
            <a:r>
              <a:rPr lang="en-US" altLang="vi-VN" dirty="0"/>
              <a:t> </a:t>
            </a:r>
            <a:r>
              <a:rPr lang="en-US" altLang="vi-VN" dirty="0" err="1"/>
              <a:t>đơn</a:t>
            </a:r>
            <a:r>
              <a:rPr lang="en-US" altLang="vi-VN" dirty="0"/>
              <a:t> </a:t>
            </a:r>
            <a:r>
              <a:rPr lang="en-US" altLang="vi-VN" dirty="0" err="1"/>
              <a:t>giản</a:t>
            </a:r>
            <a:endParaRPr lang="en-US" altLang="vi-VN" dirty="0"/>
          </a:p>
          <a:p>
            <a:pPr lvl="1" eaLnBrk="1" hangingPunct="1">
              <a:lnSpc>
                <a:spcPct val="90000"/>
              </a:lnSpc>
              <a:defRPr/>
            </a:pPr>
            <a:r>
              <a:rPr lang="en-US" altLang="vi-VN" dirty="0" err="1"/>
              <a:t>Khó</a:t>
            </a:r>
            <a:r>
              <a:rPr lang="en-US" altLang="vi-VN" dirty="0"/>
              <a:t> </a:t>
            </a:r>
            <a:r>
              <a:rPr lang="en-US" altLang="vi-VN" dirty="0" err="1"/>
              <a:t>nhớ</a:t>
            </a:r>
            <a:endParaRPr lang="en-US" altLang="vi-VN" dirty="0"/>
          </a:p>
          <a:p>
            <a:pPr lvl="1" eaLnBrk="1" hangingPunct="1">
              <a:lnSpc>
                <a:spcPct val="90000"/>
              </a:lnSpc>
              <a:defRPr/>
            </a:pPr>
            <a:r>
              <a:rPr lang="en-US" altLang="vi-VN" dirty="0"/>
              <a:t>…</a:t>
            </a:r>
          </a:p>
        </p:txBody>
      </p:sp>
      <p:sp>
        <p:nvSpPr>
          <p:cNvPr id="32772" name="Footer Placeholder 24">
            <a:extLst>
              <a:ext uri="{FF2B5EF4-FFF2-40B4-BE49-F238E27FC236}">
                <a16:creationId xmlns:a16="http://schemas.microsoft.com/office/drawing/2014/main" id="{95C10375-8A65-4181-9B06-B2AC956616A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vi-VN"/>
              <a:t>CTMT&amp;HN - KHOA CNTT - ĐHSPKT</a:t>
            </a:r>
          </a:p>
        </p:txBody>
      </p:sp>
      <p:sp>
        <p:nvSpPr>
          <p:cNvPr id="32771" name="Slide Number Placeholder 23">
            <a:extLst>
              <a:ext uri="{FF2B5EF4-FFF2-40B4-BE49-F238E27FC236}">
                <a16:creationId xmlns:a16="http://schemas.microsoft.com/office/drawing/2014/main" id="{66D47ADD-3DE1-4CEA-B216-5BD4BCA6CB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CDA2E184-9E83-40DD-B881-4642AA3B3E9C}" type="slidenum">
              <a:rPr lang="en-US" altLang="vi-VN"/>
              <a:pPr/>
              <a:t>99</a:t>
            </a:fld>
            <a:endParaRPr lang="en-US" altLang="vi-VN"/>
          </a:p>
        </p:txBody>
      </p:sp>
    </p:spTree>
    <p:extLst>
      <p:ext uri="{BB962C8B-B14F-4D97-AF65-F5344CB8AC3E}">
        <p14:creationId xmlns:p14="http://schemas.microsoft.com/office/powerpoint/2010/main" val="729447503"/>
      </p:ext>
    </p:extLst>
  </p:cSld>
  <p:clrMapOvr>
    <a:masterClrMapping/>
  </p:clrMapOvr>
</p:sld>
</file>

<file path=ppt/theme/theme1.xml><?xml version="1.0" encoding="utf-8"?>
<a:theme xmlns:a="http://schemas.openxmlformats.org/drawingml/2006/main" name="Theme1">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9DE1EBE7-FF55-4196-AC5C-3CBA8642AD97}" vid="{D444CC62-B019-4440-A4B5-E3998B213B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61</TotalTime>
  <Words>29867</Words>
  <Application>Microsoft Office PowerPoint</Application>
  <PresentationFormat>Màn hình rộng</PresentationFormat>
  <Paragraphs>7684</Paragraphs>
  <Slides>593</Slides>
  <Notes>2</Notes>
  <HiddenSlides>0</HiddenSlides>
  <MMClips>0</MMClips>
  <ScaleCrop>false</ScaleCrop>
  <HeadingPairs>
    <vt:vector size="4" baseType="variant">
      <vt:variant>
        <vt:lpstr>Chủ đề</vt:lpstr>
      </vt:variant>
      <vt:variant>
        <vt:i4>1</vt:i4>
      </vt:variant>
      <vt:variant>
        <vt:lpstr>Tiêu đề Bản chiếu</vt:lpstr>
      </vt:variant>
      <vt:variant>
        <vt:i4>593</vt:i4>
      </vt:variant>
    </vt:vector>
  </HeadingPairs>
  <TitlesOfParts>
    <vt:vector size="594" baseType="lpstr">
      <vt:lpstr>Theme1</vt:lpstr>
      <vt:lpstr>I. Tổng Quan</vt:lpstr>
      <vt:lpstr>I. Tổng Quan</vt:lpstr>
      <vt:lpstr>Bản trình bày PowerPoint</vt:lpstr>
      <vt:lpstr>Đánh giá</vt:lpstr>
      <vt:lpstr>Chương 1 </vt:lpstr>
      <vt:lpstr>Bản trình bày PowerPoint</vt:lpstr>
      <vt:lpstr>Hệ thống số (hệ đếm).</vt:lpstr>
      <vt:lpstr>Hệ đếm bát phân (cơ số b=8).</vt:lpstr>
      <vt:lpstr>Hệ đếm thập phân (cơ số b=10).</vt:lpstr>
      <vt:lpstr>Hệ đếm nhị phân (cơ số b=2).</vt:lpstr>
      <vt:lpstr>Hệ đếm thập lục phân (cơ số b=16).</vt:lpstr>
      <vt:lpstr>Chuyển đổi số giữa các hệ</vt:lpstr>
      <vt:lpstr>Chuyển đổi số giữa các hệ</vt:lpstr>
      <vt:lpstr>Các ví dụ</vt:lpstr>
      <vt:lpstr>Chuyển từ thập phân sang các hệ khác</vt:lpstr>
      <vt:lpstr>Bản trình bày PowerPoint</vt:lpstr>
      <vt:lpstr>Bản trình bày PowerPoint</vt:lpstr>
      <vt:lpstr>Bản trình bày PowerPoint</vt:lpstr>
      <vt:lpstr>Bản trình bày PowerPoint</vt:lpstr>
      <vt:lpstr>Bản trình bày PowerPoint</vt:lpstr>
      <vt:lpstr>Bảng 1 : H - B</vt:lpstr>
      <vt:lpstr>Bảng 2 : O - B</vt:lpstr>
      <vt:lpstr>Bản trình bày PowerPoint</vt:lpstr>
      <vt:lpstr>Các Phép Tính Số Học</vt:lpstr>
      <vt:lpstr>Các Phép Tính Số Học</vt:lpstr>
      <vt:lpstr>Các Phép Tính Số Học</vt:lpstr>
      <vt:lpstr>Các Phép Tính Số Học</vt:lpstr>
      <vt:lpstr>Các Phép Tính Số Học</vt:lpstr>
      <vt:lpstr>Biểu Diễn Số Có Dấu</vt:lpstr>
      <vt:lpstr>Biểu Diễn Số Có Dấu</vt:lpstr>
      <vt:lpstr>Biểu Diễn Số Có Dấu</vt:lpstr>
      <vt:lpstr> Biểu Diễn Số Có Dấu</vt:lpstr>
      <vt:lpstr> Biểu Diễn Số Có Dấu</vt:lpstr>
      <vt:lpstr>Biểu Diễn Số Có Dấu</vt:lpstr>
      <vt:lpstr>Cộng Trừ Số Có Dấu Dùng Bù -1</vt:lpstr>
      <vt:lpstr>Cộng Trừ Số Có Dấu Dùng Bù -1</vt:lpstr>
      <vt:lpstr>Cộng Trừ Số Có Dấu Dùng Bù -2 </vt:lpstr>
      <vt:lpstr>Cộng Trừ Số Có Dấu Dùng Bù -2</vt:lpstr>
      <vt:lpstr>Mã BCD (Binary Coded Decimal)</vt:lpstr>
      <vt:lpstr>Số BCD</vt:lpstr>
      <vt:lpstr>Số BCD</vt:lpstr>
      <vt:lpstr>Bản trình bày PowerPoint</vt:lpstr>
      <vt:lpstr>Bản trình bày PowerPoint</vt:lpstr>
      <vt:lpstr>Số có dấu chấm động</vt:lpstr>
      <vt:lpstr>Chuẩn IEEE754/85</vt:lpstr>
      <vt:lpstr>Chuẩn IEEE754/85</vt:lpstr>
      <vt:lpstr>Dạng 32bit</vt:lpstr>
      <vt:lpstr>Ví dụ 1:</vt:lpstr>
      <vt:lpstr>Ví dụ 2</vt:lpstr>
      <vt:lpstr>Các quy ước đặc biệt</vt:lpstr>
      <vt:lpstr>Dạng 64 bit</vt:lpstr>
      <vt:lpstr>Cổng logic và phép tính</vt:lpstr>
      <vt:lpstr>Các Cổng Logic</vt:lpstr>
      <vt:lpstr>Các Cổng Logic</vt:lpstr>
      <vt:lpstr> Các Cổng Logic</vt:lpstr>
      <vt:lpstr> Các Cổng Logic</vt:lpstr>
      <vt:lpstr> Các Cổng Logic</vt:lpstr>
      <vt:lpstr>Các Cổng Logic</vt:lpstr>
      <vt:lpstr>Các Cổng Logic</vt:lpstr>
      <vt:lpstr> Mạch Gỉai Mã</vt:lpstr>
      <vt:lpstr>Mạch Mã Hóa và Gỉai Mã</vt:lpstr>
      <vt:lpstr>Mạch Mã Hóa và Gỉai Mã</vt:lpstr>
      <vt:lpstr>Lưu ý</vt:lpstr>
      <vt:lpstr>Mạch Gỉai Mã</vt:lpstr>
      <vt:lpstr> Mạch Gỉai Mã 74138</vt:lpstr>
      <vt:lpstr> Mạch Ghép kênh- Phân Kênh</vt:lpstr>
      <vt:lpstr> Mạch Ghép - Phân Kênh</vt:lpstr>
      <vt:lpstr> Mạch Ghép kênh - Phân Kênh</vt:lpstr>
      <vt:lpstr>Mạch Ghép kênh - Phân Kênh</vt:lpstr>
      <vt:lpstr>Chương 2 </vt:lpstr>
      <vt:lpstr>Giới thiệu về vi xử lý</vt:lpstr>
      <vt:lpstr>Bản trình bày PowerPoint</vt:lpstr>
      <vt:lpstr>Bản trình bày PowerPoint</vt:lpstr>
      <vt:lpstr>Hệ vi xử lý</vt:lpstr>
      <vt:lpstr>Bản trình bày PowerPoint</vt:lpstr>
      <vt:lpstr>Hệ vi xử lý : Kiến trúc Voneuman</vt:lpstr>
      <vt:lpstr>Bản trình bày PowerPoint</vt:lpstr>
      <vt:lpstr>Hệ vi xử lý : kiến trúc Harvard</vt:lpstr>
      <vt:lpstr>Bản trình bày PowerPoint</vt:lpstr>
      <vt:lpstr>Các đặc điểm cấu trúc của vi xử lý</vt:lpstr>
      <vt:lpstr>Lịch sử phát triển Vi xử lý</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Mô Hình Máy Tính Nhiều Cấp</vt:lpstr>
      <vt:lpstr>Bản trình bày PowerPoint</vt:lpstr>
      <vt:lpstr>Bản trình bày PowerPoint</vt:lpstr>
      <vt:lpstr>Bản trình bày PowerPoint</vt:lpstr>
      <vt:lpstr>Bản trình bày PowerPoint</vt:lpstr>
      <vt:lpstr>Sơ đồ tổng quát máy tính nhiều cấp</vt:lpstr>
      <vt:lpstr>Bản trình bày PowerPoint</vt:lpstr>
      <vt:lpstr>Phần Cứng, Phần Mềm, Phần dẻo</vt:lpstr>
      <vt:lpstr> Một Số Mốc Lịch Sử</vt:lpstr>
      <vt:lpstr>Hệ Thống MT Cá Nhân Dùng VXL</vt:lpstr>
      <vt:lpstr>Mô hình MT PC của Von Neuman</vt:lpstr>
      <vt:lpstr>Chức năng các khối</vt:lpstr>
      <vt:lpstr>Bộ nhớ</vt:lpstr>
      <vt:lpstr>Bộ nhớ</vt:lpstr>
      <vt:lpstr>Sơ đồ bộ nhớ 8086</vt:lpstr>
      <vt:lpstr>IO</vt:lpstr>
      <vt:lpstr>Không gian IO</vt:lpstr>
      <vt:lpstr>Kiến trúc IO cơ bản</vt:lpstr>
      <vt:lpstr>Bản trình bày PowerPoint</vt:lpstr>
      <vt:lpstr>Vi xử lý</vt:lpstr>
      <vt:lpstr>CPU</vt:lpstr>
      <vt:lpstr>CPU</vt:lpstr>
      <vt:lpstr>CPU : Khối điều khiển định thì</vt:lpstr>
      <vt:lpstr>CPU : Khối điều khiển định thì</vt:lpstr>
      <vt:lpstr>CPU : khối điều khiển và định thời</vt:lpstr>
      <vt:lpstr>CPU : Khối điều khiển định thì</vt:lpstr>
      <vt:lpstr>CPU : Bộ thanh ghi</vt:lpstr>
      <vt:lpstr>CPU : ALU</vt:lpstr>
      <vt:lpstr>Bus </vt:lpstr>
      <vt:lpstr>Bus </vt:lpstr>
      <vt:lpstr>Bản trình bày PowerPoint</vt:lpstr>
      <vt:lpstr>Bản trình bày PowerPoint</vt:lpstr>
      <vt:lpstr>Bản trình bày PowerPoint</vt:lpstr>
      <vt:lpstr>Bus địa chỉ trên hệ thống máy tính</vt:lpstr>
      <vt:lpstr>Bus dữ liệu trên HTMT</vt:lpstr>
      <vt:lpstr>Các Dạng Dữ Liệu</vt:lpstr>
      <vt:lpstr>Dữ liệu kích thước byte và word</vt:lpstr>
      <vt:lpstr>Ví dụ về Little endian và Big endian</vt:lpstr>
      <vt:lpstr>Dữ liệu DB</vt:lpstr>
      <vt:lpstr>GIẢI PHẪU MỘT MÁY TÍNH ĐIỆN TỬ</vt:lpstr>
      <vt:lpstr>Cấu tạo vật lý của hệ thống MT cá nhân</vt:lpstr>
      <vt:lpstr>Hình dáng Mouse</vt:lpstr>
      <vt:lpstr>Hình dáng card màn hình</vt:lpstr>
      <vt:lpstr>Hình dáng bên trong vỏ máy</vt:lpstr>
      <vt:lpstr>Bo mạch chủ</vt:lpstr>
      <vt:lpstr>Các thành phần trên Mainboard</vt:lpstr>
      <vt:lpstr>Hình dáng module nhớ RAM</vt:lpstr>
      <vt:lpstr>Hình dáng của CPU</vt:lpstr>
      <vt:lpstr>Hình dáng bộ nhớ</vt:lpstr>
      <vt:lpstr>Chương 3 </vt:lpstr>
      <vt:lpstr>I. Sơ Đồ Khối Của CPU 8086/8088</vt:lpstr>
      <vt:lpstr>Đơn vị giao tiếp Bus-BIU (Bus Interface Unit)</vt:lpstr>
      <vt:lpstr>Đơn vị thực thi - EU (Execution unit)</vt:lpstr>
      <vt:lpstr>Bản trình bày PowerPoint</vt:lpstr>
      <vt:lpstr>II. Quy Trình Thi Hành Lệnh</vt:lpstr>
      <vt:lpstr>CHU KỲ LỆNH THI HÀNH LỆNH</vt:lpstr>
      <vt:lpstr>Thi Hành Lệnh Song Song</vt:lpstr>
      <vt:lpstr>Giải pháp tăng tốc xử lý</vt:lpstr>
      <vt:lpstr>Giải pháp Pipeline (cơ chế đường ống)</vt:lpstr>
      <vt:lpstr>Giải pháp Pipeline (cơ chế đường ống)</vt:lpstr>
      <vt:lpstr>III. Tổ Chức Các Thanh Ghi</vt:lpstr>
      <vt:lpstr>III. Tổ Chức Các Thanh Ghi</vt:lpstr>
      <vt:lpstr>1. Thanh Ghi Đa Dụng (dữ liệu)</vt:lpstr>
      <vt:lpstr>Thanh ghi AX (Accumulator register) </vt:lpstr>
      <vt:lpstr>Thanh ghi BX (Base Register)</vt:lpstr>
      <vt:lpstr>Thanh ghi CX (Count Register)</vt:lpstr>
      <vt:lpstr>Thanh ghi DX (Data Register)</vt:lpstr>
      <vt:lpstr>2. Thanh Ghi Chỉ Số </vt:lpstr>
      <vt:lpstr>Thanh ghi con trỏ</vt:lpstr>
      <vt:lpstr>3. Thanh Ghi Phân Đoạn (segment register)</vt:lpstr>
      <vt:lpstr>4. Thanh ghi con trỏ lệnh - IP</vt:lpstr>
      <vt:lpstr>Bản trình bày PowerPoint</vt:lpstr>
      <vt:lpstr>Tràn số (overflow - OF)</vt:lpstr>
      <vt:lpstr>Ví dụ về tràn số có dấu</vt:lpstr>
      <vt:lpstr>Ví dụ về không tràn số có dấu</vt:lpstr>
      <vt:lpstr>Tràn số không dấu (Carry - CF)</vt:lpstr>
      <vt:lpstr>Chú ý</vt:lpstr>
      <vt:lpstr>VD : xác định giá trị cờ </vt:lpstr>
      <vt:lpstr>VD : xác định giá trị cờ </vt:lpstr>
      <vt:lpstr>IV. Tổ Chức Bộ Nhớ  Tổ Chức Bộ Nhớ 8088/8086</vt:lpstr>
      <vt:lpstr>Tổ Chức Bộ Nhớ 8088/8086</vt:lpstr>
      <vt:lpstr>Bản trình bày PowerPoint</vt:lpstr>
      <vt:lpstr>Quan hệ giữa đ/c vật lý và logic</vt:lpstr>
      <vt:lpstr>Ví dụ : </vt:lpstr>
      <vt:lpstr>Tóm tắt : tổ chức bộ nhớ</vt:lpstr>
      <vt:lpstr>Cấu trúc lệnh</vt:lpstr>
      <vt:lpstr>Cấu trúc chương trình</vt:lpstr>
      <vt:lpstr>Bản trình bày PowerPoint</vt:lpstr>
      <vt:lpstr>Kết hợp mặc định thanh ghi segment + offset</vt:lpstr>
      <vt:lpstr>V. Các Chế Độ Định Địa Chỉ</vt:lpstr>
      <vt:lpstr>Chế độ thanh ghi</vt:lpstr>
      <vt:lpstr>c. Định Vị Bộ Nhớ</vt:lpstr>
      <vt:lpstr>Chế độ định địa chỉ</vt:lpstr>
      <vt:lpstr>Chế độ định địa chỉ</vt:lpstr>
      <vt:lpstr>Định vị trực tiếp</vt:lpstr>
      <vt:lpstr>Định vị gián tiếp thanh ghi</vt:lpstr>
      <vt:lpstr>Định địa chỉ nền (base addressing mode)</vt:lpstr>
      <vt:lpstr>Định vị chỉ số </vt:lpstr>
      <vt:lpstr>Định vị chỉ số nền</vt:lpstr>
      <vt:lpstr>Chương 4 </vt:lpstr>
      <vt:lpstr>Sơ đồ chân của 8086 / 8088</vt:lpstr>
      <vt:lpstr>Mô tả chung</vt:lpstr>
      <vt:lpstr>Sơ đồ chân của 8086 theo mode</vt:lpstr>
      <vt:lpstr>Sơ đồ chân của 8086 theo mode</vt:lpstr>
      <vt:lpstr>Sơ đồ chân của 8086 theo mode</vt:lpstr>
      <vt:lpstr>Sơ đồ chân của 8086 theo mode</vt:lpstr>
      <vt:lpstr>Sơ đồ chân 8086 theo nhóm chức năng</vt:lpstr>
      <vt:lpstr>Các chân tín hiệu theo chức năng</vt:lpstr>
      <vt:lpstr>Các tín hiệu địa chỉ, dữ liệu</vt:lpstr>
      <vt:lpstr>Các tín hiệu trạng thái </vt:lpstr>
      <vt:lpstr>Các tín hiệu điều khiển</vt:lpstr>
      <vt:lpstr>Bản trình bày PowerPoint</vt:lpstr>
      <vt:lpstr>Bản trình bày PowerPoint</vt:lpstr>
      <vt:lpstr>Các tín hiệu ở chế độ Min</vt:lpstr>
      <vt:lpstr>Các tín hiệu ở chế độ Min</vt:lpstr>
      <vt:lpstr>Các tín hiệu ở chế độ Min</vt:lpstr>
      <vt:lpstr>Các tín hiệu ở chế độ Min</vt:lpstr>
      <vt:lpstr>Các tín hiệu ở chế độ Max</vt:lpstr>
      <vt:lpstr>Các tín hiệu ở chế độ Max</vt:lpstr>
      <vt:lpstr>Các tín hiệu ở chế độ Max</vt:lpstr>
      <vt:lpstr>Tổng Quan về Cấu Hình Của HTMT</vt:lpstr>
      <vt:lpstr>Cấu hình hệ thống MT ở chế độ Min</vt:lpstr>
      <vt:lpstr>Cấu hình hệ thống MT ở chế độ Max</vt:lpstr>
      <vt:lpstr>Các thành phần hệ thống MT </vt:lpstr>
      <vt:lpstr>Các thành phần của hệ thống MT</vt:lpstr>
      <vt:lpstr>Các hoạt động</vt:lpstr>
      <vt:lpstr>Mạch Phát Xung Clock</vt:lpstr>
      <vt:lpstr>Mạch tạo xung nhịp 8284</vt:lpstr>
      <vt:lpstr>Mạch tạo xung nhịp 8284 ghép nối với CPU</vt:lpstr>
      <vt:lpstr>2. Hoạt Động Cơ Bản</vt:lpstr>
      <vt:lpstr>Chu kỳ máy Ghi bộ nhớ / Chu kỳ máy Xuất</vt:lpstr>
      <vt:lpstr>Chu kỳ máy Ghi bộ nhớ / Chu kỳ máy Xuất</vt:lpstr>
      <vt:lpstr>Chu kỳ máy Ghi bộ nhớ / Chu kỳ máy Xuất</vt:lpstr>
      <vt:lpstr>Chu kỳ máy Ghi bộ nhớ / Chu kỳ máy Xuất</vt:lpstr>
      <vt:lpstr>Chu kỳ máy Ghi bộ nhớ / Chu kỳ máy Xuất</vt:lpstr>
      <vt:lpstr>Đọc bộ nhớ</vt:lpstr>
      <vt:lpstr>Chu kỳ máy Đọc / Chu kỳ máy Nhập</vt:lpstr>
      <vt:lpstr>Chu kỳ máy Đọc / Chu kỳ máy Nhập</vt:lpstr>
      <vt:lpstr>Chu kỳ máy Đọc / Chu kỳ máy Nhập</vt:lpstr>
      <vt:lpstr>Chu kỳ máy Đọc / Chu kỳ máy Nhập</vt:lpstr>
      <vt:lpstr>Chu kỳ máy Đọc / Chu kỳ máy Nhập</vt:lpstr>
      <vt:lpstr> Bộ Nhớ - IO và Giải Mã Địa Chỉ</vt:lpstr>
      <vt:lpstr>Tổ chức bộ nhớ 2 bank</vt:lpstr>
      <vt:lpstr>Truy cập bộ nhớ</vt:lpstr>
      <vt:lpstr>Cấu Tạo Chung Của 1 Chip Nhớ</vt:lpstr>
      <vt:lpstr>Cấu trúc chung của chip nhớ</vt:lpstr>
      <vt:lpstr>Các loại bộ nhớ</vt:lpstr>
      <vt:lpstr>ROM</vt:lpstr>
      <vt:lpstr>RAM</vt:lpstr>
      <vt:lpstr>Tổ chức bộ nhớ</vt:lpstr>
      <vt:lpstr>Một thanh ghi 8 bit là một mảng RAM 1D 1x8</vt:lpstr>
      <vt:lpstr>Mảng bộ nhớ 2D 4x8</vt:lpstr>
      <vt:lpstr>Chip SRAM 16Kx1</vt:lpstr>
      <vt:lpstr>Chip SRAM 16Kx4</vt:lpstr>
      <vt:lpstr>Ví dụ </vt:lpstr>
      <vt:lpstr>Lưu ý</vt:lpstr>
      <vt:lpstr> Các Tín Hiệu ĐK Bộ Nhớ</vt:lpstr>
      <vt:lpstr>Các tín hiệu điều khiển Mem ở chế độ Min</vt:lpstr>
      <vt:lpstr>Các tín hiệu ĐK bộ nhớ ở chế độ Max</vt:lpstr>
      <vt:lpstr>Các tín hiệu ĐK bộ nhớ ở chế độ Max</vt:lpstr>
      <vt:lpstr>Các tín hiệu điều khiển ở Max Mode</vt:lpstr>
      <vt:lpstr>Mở rộng bộ nhớ</vt:lpstr>
      <vt:lpstr>Mở rộng bộ nhớ</vt:lpstr>
      <vt:lpstr>Mở rộng bộ nhớ</vt:lpstr>
      <vt:lpstr>Giải Mã Địa Chỉ</vt:lpstr>
      <vt:lpstr>Giải mã địa chỉ</vt:lpstr>
      <vt:lpstr> Các phương pháp giải mã địa chỉ</vt:lpstr>
      <vt:lpstr>Ví dụ</vt:lpstr>
      <vt:lpstr>Phương pháp giải mã toàn phần</vt:lpstr>
      <vt:lpstr>Sơ đồ mạch</vt:lpstr>
      <vt:lpstr>Giải mã 1 phần</vt:lpstr>
      <vt:lpstr>Phương pháp giải mã 1 phần</vt:lpstr>
      <vt:lpstr>Phương pháp giải mã 1 phần</vt:lpstr>
      <vt:lpstr>Sơ đồ mạch</vt:lpstr>
      <vt:lpstr>Ví dụ</vt:lpstr>
      <vt:lpstr>Bản trình bày PowerPoint</vt:lpstr>
      <vt:lpstr>Bản trình bày PowerPoint</vt:lpstr>
      <vt:lpstr>Bản trình bày PowerPoint</vt:lpstr>
      <vt:lpstr>Bản trình bày PowerPoint</vt:lpstr>
      <vt:lpstr>Các Loại Xuất Nhập</vt:lpstr>
      <vt:lpstr>IO Cách Ly</vt:lpstr>
      <vt:lpstr>Mô hình IO cách ly</vt:lpstr>
      <vt:lpstr>IO Ánh Xạ Bộ Nhớ</vt:lpstr>
      <vt:lpstr>Mô hình IO ánh xạ bộ nhớ</vt:lpstr>
      <vt:lpstr>Giao Tiếp IO Cách Ly</vt:lpstr>
      <vt:lpstr>Các tín hiệu điều khiển IO Min mode</vt:lpstr>
      <vt:lpstr>Các tín hiệu điều khiển IO Max mode</vt:lpstr>
      <vt:lpstr>Các kiểu giao tiếp giữa VXL và IO</vt:lpstr>
      <vt:lpstr>Các kiểu giao tiếp giữa VXL và IO</vt:lpstr>
      <vt:lpstr>Bản trình bày PowerPoint</vt:lpstr>
      <vt:lpstr>Giải mã địa chỉ cho các thiết bị vào/ra</vt:lpstr>
      <vt:lpstr>Giải mã địa chỉ cho các thiết bị vào/ra</vt:lpstr>
      <vt:lpstr>Giải mã địa chỉ cho các thiết bị vào/ra</vt:lpstr>
      <vt:lpstr>Giải mã địa chỉ cho các thiết bị vào/ra</vt:lpstr>
      <vt:lpstr>Bản trình bày PowerPoint</vt:lpstr>
      <vt:lpstr>BÀI TẬP</vt:lpstr>
      <vt:lpstr>Bản trình bày PowerPoint</vt:lpstr>
      <vt:lpstr>Bản trình bày PowerPoint</vt:lpstr>
      <vt:lpstr>Ví dụ</vt:lpstr>
      <vt:lpstr>Bản trình bày PowerPoint</vt:lpstr>
      <vt:lpstr>Bản trình bày PowerPoint</vt:lpstr>
      <vt:lpstr>Bản trình bày PowerPoint</vt:lpstr>
      <vt:lpstr>Bản trình bày PowerPoint</vt:lpstr>
      <vt:lpstr>Mở rộng bộ nhớ</vt:lpstr>
      <vt:lpstr>Bản trình bày PowerPoint</vt:lpstr>
      <vt:lpstr>Bản trình bày PowerPoint</vt:lpstr>
      <vt:lpstr>Chương 5 </vt:lpstr>
      <vt:lpstr>Các phương pháp xuất nhập dữ liệu</vt:lpstr>
      <vt:lpstr>Bản trình bày PowerPoint</vt:lpstr>
      <vt:lpstr>Xuất nhập bằng thăm dò</vt:lpstr>
      <vt:lpstr>Bản trình bày PowerPoint</vt:lpstr>
      <vt:lpstr>Xuất nhập bằng thăm dò – không ưu tiên</vt:lpstr>
      <vt:lpstr>Xuất nhập bằng thăm dò – có ưu tiên</vt:lpstr>
      <vt:lpstr>Ngắt và xử lý ngắt</vt:lpstr>
      <vt:lpstr>Bản trình bày PowerPoint</vt:lpstr>
      <vt:lpstr>Hoạt động ngắt</vt:lpstr>
      <vt:lpstr>Phân loại ngắt</vt:lpstr>
      <vt:lpstr>Bản trình bày PowerPoint</vt:lpstr>
      <vt:lpstr>Nguyên tắc hoạt động các ngắt</vt:lpstr>
      <vt:lpstr>Ví dụ về ưu tiên ngắt</vt:lpstr>
      <vt:lpstr>Bản trình bày PowerPoint</vt:lpstr>
      <vt:lpstr>Số lượng Ngắt</vt:lpstr>
      <vt:lpstr>Bảng vector ngắt</vt:lpstr>
      <vt:lpstr>Bảng vector ngắt</vt:lpstr>
      <vt:lpstr>Bản trình bày PowerPoint</vt:lpstr>
      <vt:lpstr>Bảng Vector Ngắt</vt:lpstr>
      <vt:lpstr>Trình tự xử lý ngắt</vt:lpstr>
      <vt:lpstr>Bản trình bày PowerPoint</vt:lpstr>
      <vt:lpstr>Bản trình bày PowerPoint</vt:lpstr>
      <vt:lpstr>Ví dụ </vt:lpstr>
      <vt:lpstr>Chu trình xuất nhập bằng ngắt</vt:lpstr>
      <vt:lpstr>Bản trình bày PowerPoint</vt:lpstr>
      <vt:lpstr>Bản trình bày PowerPoint</vt:lpstr>
      <vt:lpstr>Bản trình bày PowerPoint</vt:lpstr>
      <vt:lpstr>Các Tín Hiệu Giao Tiếp Ngắt Cứng </vt:lpstr>
      <vt:lpstr>Các tín hiệu ngắt</vt:lpstr>
      <vt:lpstr>Chế độ Max</vt:lpstr>
      <vt:lpstr>Xuất nhập bằng DMA</vt:lpstr>
      <vt:lpstr>Bản trình bày PowerPoint</vt:lpstr>
      <vt:lpstr>Xuất nhập bằng DMA – hệ VXL với DMAC</vt:lpstr>
      <vt:lpstr>Chu trình xuất nhập bằng DMA</vt:lpstr>
      <vt:lpstr>Bản trình bày PowerPoint</vt:lpstr>
      <vt:lpstr>Chương 6 1</vt:lpstr>
      <vt:lpstr>I. Giới Thiệu</vt:lpstr>
      <vt:lpstr>Cấu trúc tổng quát lệnh ASM của Intel</vt:lpstr>
      <vt:lpstr>Bản trình bày PowerPoint</vt:lpstr>
      <vt:lpstr>Bản trình bày PowerPoint</vt:lpstr>
      <vt:lpstr>Cấu trúc tổng quát lệnh của Intel</vt:lpstr>
      <vt:lpstr>Phân nhóm lệnh</vt:lpstr>
      <vt:lpstr>Các chữ viết tắt trong tập lệnh</vt:lpstr>
      <vt:lpstr>NHÓM LỆNH DI CHUYỂN DỮ LIỆU</vt:lpstr>
      <vt:lpstr>Ví dụ :</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Ví dụ :</vt:lpstr>
      <vt:lpstr>Bản trình bày PowerPoint</vt:lpstr>
      <vt:lpstr>Bản trình bày PowerPoint</vt:lpstr>
      <vt:lpstr>Bản trình bày PowerPoint</vt:lpstr>
      <vt:lpstr>Bản trình bày PowerPoint</vt:lpstr>
      <vt:lpstr>Bản trình bày PowerPoint</vt:lpstr>
      <vt:lpstr>Bản trình bày PowerPoint</vt:lpstr>
      <vt:lpstr>Nhóm lệnh số học</vt:lpstr>
      <vt:lpstr>Bản trình bày PowerPoint</vt:lpstr>
      <vt:lpstr>Bản trình bày PowerPoint</vt:lpstr>
      <vt:lpstr>Bản trình bày PowerPoint</vt:lpstr>
      <vt:lpstr>Bản trình bày PowerPoint</vt:lpstr>
      <vt:lpstr>Bản trình bày PowerPoint</vt:lpstr>
      <vt:lpstr>Nhóm Lệnh cộng</vt:lpstr>
      <vt:lpstr>Nhóm Lệnh cộng</vt:lpstr>
      <vt:lpstr>Nhóm Lệnh cộng</vt:lpstr>
      <vt:lpstr>Bản trình bày PowerPoint</vt:lpstr>
      <vt:lpstr>Nhóm Lệnh cộng</vt:lpstr>
      <vt:lpstr>Nhóm Lệnh cộng</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Nhóm Lệnh trừ</vt:lpstr>
      <vt:lpstr>Bản trình bày PowerPoint</vt:lpstr>
      <vt:lpstr>Nhóm Lệnh trừ</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Chương 6 2 </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Nhóm lệnh luận lý</vt:lpstr>
      <vt:lpstr>Bản trình bày PowerPoint</vt:lpstr>
      <vt:lpstr>Bản trình bày PowerPoint</vt:lpstr>
      <vt:lpstr>Bản trình bày PowerPoint</vt:lpstr>
      <vt:lpstr>Bản trình bày PowerPoint</vt:lpstr>
      <vt:lpstr>Chuyển đổi ASCII và BCD</vt:lpstr>
      <vt:lpstr>Chuyển đổi ASCII và BCD</vt:lpstr>
      <vt:lpstr>Chuyển đổi ASCII và BCD</vt:lpstr>
      <vt:lpstr>Chuyển đổi ASCII và BCD</vt:lpstr>
      <vt:lpstr>Nhóm lệnh chuyển điều khiển</vt:lpstr>
      <vt:lpstr>Lệnh nhảy không điều kiện : JMP</vt:lpstr>
      <vt:lpstr>Lệnh nhảy không điều kiện : JMP</vt:lpstr>
      <vt:lpstr>Bản trình bày PowerPoint</vt:lpstr>
      <vt:lpstr>Bản trình bày PowerPoint</vt:lpstr>
      <vt:lpstr>Bản trình bày PowerPoint</vt:lpstr>
      <vt:lpstr>Lệnh Call</vt:lpstr>
      <vt:lpstr>Bản trình bày PowerPoint</vt:lpstr>
      <vt:lpstr>Ví dụ : </vt:lpstr>
      <vt:lpstr>Bản trình bày PowerPoint</vt:lpstr>
      <vt:lpstr>Ví dụ : </vt:lpstr>
      <vt:lpstr>Bản trình bày PowerPoint</vt:lpstr>
      <vt:lpstr>Bản trình bày PowerPoint</vt:lpstr>
      <vt:lpstr>Bản trình bày PowerPoint</vt:lpstr>
      <vt:lpstr>Lệnh gọi ngắt INT (Interrupt)</vt:lpstr>
      <vt:lpstr>Bản trình bày PowerPoint</vt:lpstr>
      <vt:lpstr>Bản trình bày PowerPoint</vt:lpstr>
      <vt:lpstr>Lệnh nhảy có điều kiện</vt:lpstr>
      <vt:lpstr>Bản trình bày PowerPoint</vt:lpstr>
      <vt:lpstr>Bản trình bày PowerPoint</vt:lpstr>
      <vt:lpstr>Bản trình bày PowerPoint</vt:lpstr>
      <vt:lpstr>Lệnh lặp</vt:lpstr>
      <vt:lpstr>Ví dụ</vt:lpstr>
      <vt:lpstr>Bản trình bày PowerPoint</vt:lpstr>
      <vt:lpstr>Bản trình bày PowerPoint</vt:lpstr>
      <vt:lpstr>Bản trình bày PowerPoint</vt:lpstr>
      <vt:lpstr>Bản trình bày PowerPoint</vt:lpstr>
      <vt:lpstr>Bản trình bày PowerPoint</vt:lpstr>
      <vt:lpstr>Bản trình bày PowerPoint</vt:lpstr>
      <vt:lpstr>Chương 6 3 </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Nhóm lệnh luận lý</vt:lpstr>
      <vt:lpstr>Bản trình bày PowerPoint</vt:lpstr>
      <vt:lpstr>Bản trình bày PowerPoint</vt:lpstr>
      <vt:lpstr>Bản trình bày PowerPoint</vt:lpstr>
      <vt:lpstr>Bản trình bày PowerPoint</vt:lpstr>
      <vt:lpstr>Chuyển đổi ASCII và BCD</vt:lpstr>
      <vt:lpstr>Chuyển đổi ASCII và BCD</vt:lpstr>
      <vt:lpstr>Chuyển đổi ASCII và BCD</vt:lpstr>
      <vt:lpstr>Chuyển đổi ASCII và BCD</vt:lpstr>
      <vt:lpstr>Nhóm lệnh chuyển điều khiển</vt:lpstr>
      <vt:lpstr>Lệnh nhảy không điều kiện : JMP</vt:lpstr>
      <vt:lpstr>Lệnh nhảy không điều kiện : JMP</vt:lpstr>
      <vt:lpstr>Bản trình bày PowerPoint</vt:lpstr>
      <vt:lpstr>Bản trình bày PowerPoint</vt:lpstr>
      <vt:lpstr>Bản trình bày PowerPoint</vt:lpstr>
      <vt:lpstr>Lệnh Call</vt:lpstr>
      <vt:lpstr>Bản trình bày PowerPoint</vt:lpstr>
      <vt:lpstr>Ví dụ : </vt:lpstr>
      <vt:lpstr>Bản trình bày PowerPoint</vt:lpstr>
      <vt:lpstr>Ví dụ : </vt:lpstr>
      <vt:lpstr>Bản trình bày PowerPoint</vt:lpstr>
      <vt:lpstr>Bản trình bày PowerPoint</vt:lpstr>
      <vt:lpstr>Bản trình bày PowerPoint</vt:lpstr>
      <vt:lpstr>Lệnh gọi ngắt INT (Interrupt)</vt:lpstr>
      <vt:lpstr>Bản trình bày PowerPoint</vt:lpstr>
      <vt:lpstr>Bản trình bày PowerPoint</vt:lpstr>
      <vt:lpstr>Lệnh nhảy có điều kiện</vt:lpstr>
      <vt:lpstr>Bản trình bày PowerPoint</vt:lpstr>
      <vt:lpstr>Bản trình bày PowerPoint</vt:lpstr>
      <vt:lpstr>Bản trình bày PowerPoint</vt:lpstr>
      <vt:lpstr>Lệnh lặp</vt:lpstr>
      <vt:lpstr>Ví dụ</vt:lpstr>
      <vt:lpstr>Bản trình bày PowerPoint</vt:lpstr>
      <vt:lpstr>Bản trình bày PowerPoint</vt:lpstr>
      <vt:lpstr>Bản trình bày PowerPoint</vt:lpstr>
      <vt:lpstr>Bản trình bày PowerPoint</vt:lpstr>
      <vt:lpstr>Bản trình bày PowerPoint</vt:lpstr>
      <vt:lpstr>Bản trình bày PowerPoint</vt:lpstr>
      <vt:lpstr>Chương 7 </vt:lpstr>
      <vt:lpstr>Các thành phần</vt:lpstr>
      <vt:lpstr>Bản trình bày PowerPoint</vt:lpstr>
      <vt:lpstr>Bản trình bày PowerPoint</vt:lpstr>
      <vt:lpstr>Nhãn</vt:lpstr>
      <vt:lpstr>Bản trình bày PowerPoint</vt:lpstr>
      <vt:lpstr>Bản trình bày PowerPoint</vt:lpstr>
      <vt:lpstr>Bản trình bày PowerPoint</vt:lpstr>
      <vt:lpstr>Bản trình bày PowerPoint</vt:lpstr>
      <vt:lpstr>BIỂU THỨC</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Độ ưu tiên các toán tử</vt:lpstr>
      <vt:lpstr>CHỈ THỊ (DIRECTIVES) </vt:lpstr>
      <vt:lpstr>CHỈ THỊ (DIRECTIVES) </vt:lpstr>
      <vt:lpstr>Chỉ thị segment</vt:lpstr>
      <vt:lpstr>Bản trình bày PowerPoint</vt:lpstr>
      <vt:lpstr>Bản trình bày PowerPoint</vt:lpstr>
      <vt:lpstr>Bản trình bày PowerPoint</vt:lpstr>
      <vt:lpstr>Bản trình bày PowerPoint</vt:lpstr>
      <vt:lpstr>Chỉ thị ASSUME</vt:lpstr>
      <vt:lpstr>Chỉ thị END</vt:lpstr>
      <vt:lpstr>Chỉ thị Dx : Khai báo biến</vt:lpstr>
      <vt:lpstr>Bản trình bày PowerPoint</vt:lpstr>
      <vt:lpstr>Bản trình bày PowerPoint</vt:lpstr>
      <vt:lpstr>IV. CẤU TRÚC CHUNG CỦA CHƯƠNG TRÌNH ASM </vt:lpstr>
      <vt:lpstr>Model : Khái báo quy mô kiểu dùng bộ nhớ </vt:lpstr>
      <vt:lpstr>KHUNG CỦA CHƯƠNG TRÌNH ASM </vt:lpstr>
      <vt:lpstr>KHUNG CHƯƠNG TRÌNH</vt:lpstr>
      <vt:lpstr>Bản trình bày PowerPoint</vt:lpstr>
      <vt:lpstr>Bản trình bày PowerPoint</vt:lpstr>
      <vt:lpstr>Các bước thực hiện C.trình asm trên máy PC</vt:lpstr>
      <vt:lpstr>Các bước thực hiện chương trình</vt:lpstr>
      <vt:lpstr>TẬP TIN .EXE VÀ .COM</vt:lpstr>
      <vt:lpstr>TẬP TIN .EXE VÀ .COM</vt:lpstr>
      <vt:lpstr>TẬP TIN .EXE VÀ .COM</vt:lpstr>
      <vt:lpstr>Bản trình bày PowerPoint</vt:lpstr>
      <vt:lpstr>Cấu trúc của chương trình .COM</vt:lpstr>
      <vt:lpstr>Cấu trúc của chương trình .COM</vt:lpstr>
      <vt:lpstr>Minh họa cấu trúc chương trình .COM</vt:lpstr>
      <vt:lpstr>So sánh chương trình .EXE và .COM</vt:lpstr>
      <vt:lpstr>Biên dịch chương trình .COM</vt:lpstr>
      <vt:lpstr>Dịch chương trình .COM</vt:lpstr>
      <vt:lpstr>CHƯƠNG 8</vt:lpstr>
      <vt:lpstr>CHỦ ĐỀ 1 : XUẤT NHẬP CƠ BẢN</vt:lpstr>
      <vt:lpstr>Ngắt 21</vt:lpstr>
      <vt:lpstr>Ngắt 16h</vt:lpstr>
      <vt:lpstr>Ngắt 10h</vt:lpstr>
      <vt:lpstr>Ví dụ 1</vt:lpstr>
      <vt:lpstr>Cách 2 : </vt:lpstr>
      <vt:lpstr>Bản trình bày PowerPoint</vt:lpstr>
      <vt:lpstr>Ví dụ 2 :</vt:lpstr>
      <vt:lpstr>Bản trình bày PowerPoint</vt:lpstr>
      <vt:lpstr>Bản trình bày PowerPoint</vt:lpstr>
      <vt:lpstr>CHỦ ĐỀ 2</vt:lpstr>
      <vt:lpstr>Macro </vt:lpstr>
      <vt:lpstr>Định nghĩa macro : </vt:lpstr>
      <vt:lpstr>Phân biệt giữa macro và chương trình con : </vt:lpstr>
      <vt:lpstr>Ưu điểm và nhược điểm của macro </vt:lpstr>
      <vt:lpstr>Gọi macro</vt:lpstr>
      <vt:lpstr>Bản trình bày PowerPoint</vt:lpstr>
      <vt:lpstr>Các chỉ dẫn dùng trong macro </vt:lpstr>
      <vt:lpstr>Ví dụ dùng Macro Wait trong chương trình</vt:lpstr>
      <vt:lpstr>Giải thích : </vt:lpstr>
      <vt:lpstr>Ví dụ : </vt:lpstr>
      <vt:lpstr>Thư viện Macro</vt:lpstr>
      <vt:lpstr>Ví dụ 2 : </vt:lpstr>
      <vt:lpstr>Bản trình bày PowerPoint</vt:lpstr>
      <vt:lpstr>Bản trình bày PowerPoint</vt:lpstr>
      <vt:lpstr>Bản trình bày PowerPoint</vt:lpstr>
      <vt:lpstr>Thủ Tục (Procedure)</vt:lpstr>
      <vt:lpstr>Thư viện các thủ tục </vt:lpstr>
      <vt:lpstr>Bản trình bày PowerPoint</vt:lpstr>
      <vt:lpstr>Bản trình bày PowerPoint</vt:lpstr>
      <vt:lpstr>Bản trình bày PowerPoint</vt:lpstr>
      <vt:lpstr>Bản trình bày PowerPoint</vt:lpstr>
      <vt:lpstr>Thư viện chứa thủ tục chuoi_so và so_chuoi</vt:lpstr>
      <vt:lpstr>Bản trình bày PowerPoint</vt:lpstr>
      <vt:lpstr>Bản trình bày PowerPoint</vt:lpstr>
      <vt:lpstr>Bản trình bày PowerPoint</vt:lpstr>
      <vt:lpstr>Chủ đề 3 :</vt:lpstr>
      <vt:lpstr>Một số chức năng ngắt 21h liên quan</vt:lpstr>
      <vt:lpstr>Bản trình bày PowerPoint</vt:lpstr>
      <vt:lpstr>Bản trình bày PowerPoint</vt:lpstr>
      <vt:lpstr>Lỗi thao tác tập tin</vt:lpstr>
      <vt:lpstr>Byte thuộc tính</vt:lpstr>
      <vt:lpstr>Ví dụ 1:</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Tổng Quan</dc:title>
  <dc:creator>Phong Van Ho</dc:creator>
  <cp:lastModifiedBy>Phong Van Ho</cp:lastModifiedBy>
  <cp:revision>10</cp:revision>
  <dcterms:created xsi:type="dcterms:W3CDTF">2017-05-27T13:39:28Z</dcterms:created>
  <dcterms:modified xsi:type="dcterms:W3CDTF">2023-09-11T12:01:44Z</dcterms:modified>
</cp:coreProperties>
</file>